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90" r:id="rId4"/>
  </p:sldMasterIdLst>
  <p:notesMasterIdLst>
    <p:notesMasterId r:id="rId45"/>
  </p:notesMasterIdLst>
  <p:sldIdLst>
    <p:sldId id="271" r:id="rId5"/>
    <p:sldId id="273" r:id="rId6"/>
    <p:sldId id="321" r:id="rId7"/>
    <p:sldId id="325" r:id="rId8"/>
    <p:sldId id="326" r:id="rId9"/>
    <p:sldId id="327" r:id="rId10"/>
    <p:sldId id="278" r:id="rId11"/>
    <p:sldId id="281" r:id="rId12"/>
    <p:sldId id="329" r:id="rId13"/>
    <p:sldId id="283" r:id="rId14"/>
    <p:sldId id="328" r:id="rId15"/>
    <p:sldId id="330" r:id="rId16"/>
    <p:sldId id="331" r:id="rId17"/>
    <p:sldId id="343" r:id="rId18"/>
    <p:sldId id="285" r:id="rId19"/>
    <p:sldId id="332" r:id="rId20"/>
    <p:sldId id="286" r:id="rId21"/>
    <p:sldId id="333" r:id="rId22"/>
    <p:sldId id="334" r:id="rId23"/>
    <p:sldId id="292" r:id="rId24"/>
    <p:sldId id="336" r:id="rId25"/>
    <p:sldId id="293" r:id="rId26"/>
    <p:sldId id="335" r:id="rId27"/>
    <p:sldId id="345" r:id="rId28"/>
    <p:sldId id="294" r:id="rId29"/>
    <p:sldId id="337" r:id="rId30"/>
    <p:sldId id="296" r:id="rId31"/>
    <p:sldId id="338" r:id="rId32"/>
    <p:sldId id="339" r:id="rId33"/>
    <p:sldId id="346" r:id="rId34"/>
    <p:sldId id="298" r:id="rId35"/>
    <p:sldId id="300" r:id="rId36"/>
    <p:sldId id="340" r:id="rId37"/>
    <p:sldId id="301" r:id="rId38"/>
    <p:sldId id="302" r:id="rId39"/>
    <p:sldId id="341" r:id="rId40"/>
    <p:sldId id="304" r:id="rId41"/>
    <p:sldId id="309" r:id="rId42"/>
    <p:sldId id="342" r:id="rId43"/>
    <p:sldId id="320" r:id="rId4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9933"/>
    <a:srgbClr val="003366"/>
    <a:srgbClr val="003399"/>
    <a:srgbClr val="FF9900"/>
    <a:srgbClr val="FF0000"/>
    <a:srgbClr val="FFCC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0586" autoAdjust="0"/>
  </p:normalViewPr>
  <p:slideViewPr>
    <p:cSldViewPr>
      <p:cViewPr varScale="1">
        <p:scale>
          <a:sx n="67" d="100"/>
          <a:sy n="67" d="100"/>
        </p:scale>
        <p:origin x="147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28E7B90-793B-491F-BA08-275471249CC1}" type="datetimeFigureOut">
              <a:rPr lang="en-US"/>
              <a:pPr>
                <a:defRPr/>
              </a:pPr>
              <a:t>12/11/2013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DF572E-02DD-482B-A0EA-BA59D2F912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0693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A986862-E604-47A3-BF5F-7E65FFF5B12B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6784068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B626DC5-4AB2-43A6-AD1F-00C9D68A7FF5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8748895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4A1D1BF-F3CD-46EF-B599-4DE3E9F510F0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5533007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41DAD60-3005-43F4-847D-542FA7CAD690}" type="slidenum">
              <a:rPr lang="en-US" sz="1200" smtClean="0"/>
              <a:pPr/>
              <a:t>4</a:t>
            </a:fld>
            <a:endParaRPr lang="en-US" sz="1200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148274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DC23BD6-ACE7-4658-96E3-67E4B458D01A}" type="slidenum">
              <a:rPr lang="en-US" sz="1200" smtClean="0"/>
              <a:pPr/>
              <a:t>5</a:t>
            </a:fld>
            <a:endParaRPr lang="en-US" sz="1200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3838" indent="-223838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35676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F826306-6A80-44CF-B421-EA659704C2E0}" type="slidenum">
              <a:rPr lang="en-US" sz="1200" smtClean="0"/>
              <a:pPr/>
              <a:t>6</a:t>
            </a:fld>
            <a:endParaRPr lang="en-US" sz="1200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952692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FD96CFC-9FB0-4532-97CA-C68394094604}" type="slidenum">
              <a:rPr lang="en-US" sz="1200" smtClean="0"/>
              <a:pPr/>
              <a:t>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4880612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6B68D0C-7CA3-4321-8932-767BEB638867}" type="slidenum">
              <a:rPr lang="en-US" sz="1200" smtClean="0"/>
              <a:pPr/>
              <a:t>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443145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3340B14-02EE-40AD-B4F2-EDC8C718DCA6}" type="slidenum">
              <a:rPr lang="en-US" sz="1200" smtClean="0"/>
              <a:pPr/>
              <a:t>10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728465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35B3F7D-7010-4181-82B3-8092D3259B02}" type="slidenum">
              <a:rPr lang="en-US" sz="1200" smtClean="0"/>
              <a:pPr/>
              <a:t>11</a:t>
            </a:fld>
            <a:endParaRPr lang="en-US" sz="1200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40224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D0E07A3-AA69-436F-8D73-FC6BA02EFF28}" type="slidenum">
              <a:rPr lang="en-US" sz="1200" smtClean="0"/>
              <a:pPr/>
              <a:t>12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282589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E8BDBC2-9A30-42FC-AEF0-865606ED8F09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564610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1104501-26C7-4F2C-9726-F7EF646513DD}" type="slidenum">
              <a:rPr lang="en-US" sz="1200" smtClean="0"/>
              <a:pPr/>
              <a:t>17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4753545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DB45823-2ED7-4756-AC02-8C1A75FC6EAC}" type="slidenum">
              <a:rPr lang="en-US" sz="1200" smtClean="0"/>
              <a:pPr/>
              <a:t>18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9740881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56A2AA2-2DF2-4D79-A62F-8119D90E82B6}" type="slidenum">
              <a:rPr lang="en-US" sz="1200" smtClean="0"/>
              <a:pPr/>
              <a:t>20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3342045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E8FD158-EAC0-48F7-BD0B-C27DBB91E3B8}" type="slidenum">
              <a:rPr lang="en-US" sz="1200" smtClean="0"/>
              <a:pPr/>
              <a:t>22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7505242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A6C6BBB-6A64-4A24-826B-720BEB8DCF3C}" type="slidenum">
              <a:rPr lang="en-US" sz="1200" smtClean="0"/>
              <a:pPr/>
              <a:t>25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6897674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3CE408C-6E20-493B-A5FE-CAEC654A720B}" type="slidenum">
              <a:rPr lang="en-US" sz="1200" smtClean="0"/>
              <a:pPr/>
              <a:t>27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7063548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11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A06BBB7-6627-4276-B8F6-274120D7E6C5}" type="slidenum">
              <a:rPr lang="en-US" sz="1200" smtClean="0"/>
              <a:pPr/>
              <a:t>31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2971948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F437FCB-7FB2-4505-92F4-FB606B44AD62}" type="slidenum">
              <a:rPr lang="en-US" sz="1200" smtClean="0"/>
              <a:pPr/>
              <a:t>32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1137039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4D67A6F-F63D-4AF5-9F31-6E7ADFFA9FDE}" type="slidenum">
              <a:rPr lang="en-US" sz="1200" smtClean="0"/>
              <a:pPr/>
              <a:t>34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0012965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9E91E67-72A4-46C6-B469-DC41239FBE46}" type="slidenum">
              <a:rPr lang="en-US" sz="1200" smtClean="0"/>
              <a:pPr/>
              <a:t>35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4177508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1CFC052-E720-4F6D-A2F6-CC70ABC75523}" type="slidenum">
              <a:rPr lang="en-US" sz="1200" smtClean="0"/>
              <a:pPr/>
              <a:t>37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3231121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B813C91-7D6A-4775-B948-40729AB6AE3C}" type="slidenum">
              <a:rPr lang="en-US" sz="1200" smtClean="0"/>
              <a:pPr/>
              <a:t>38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4504767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AA510CD-3B1E-4708-8193-61A0DB8F5DCB}" type="slidenum">
              <a:rPr lang="en-US" sz="1200" smtClean="0"/>
              <a:pPr/>
              <a:t>40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4268455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3A074-38ED-4076-BCF4-2430136F1D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381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67891-50C7-48A1-B7F7-940FA4ED57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206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8CF859-D443-4088-83CE-32E7721615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321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E6573-DCE7-4BB8-BF3F-BC2B82B1A8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708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09B3D-4463-4A83-A919-A394BF7047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716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B0E59F-5EFE-45F7-8181-9282C2313F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890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2815A-6EA3-4BE2-9EF0-1EAEFE141E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579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3822B-27F6-4B72-8472-869F57C6E8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83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55930-E6B6-497B-A594-2A0EEC12D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73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99475-1345-471E-BB9F-3DBD873CBD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08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7D7F6-0B7B-4439-8EA7-45D1B03EE6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787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FBE809-C8A1-4056-8B38-A7222DAD56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366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1889C-06EC-4A5A-BF7B-E9955E96B7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6861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C5FB5-3DCA-47AC-9658-694136B676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4205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C3CBF-4E56-42EE-A795-041C72925D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447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C2922-BAA9-488B-873B-BE18968EAE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9234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EB49A-301A-4FB1-95EA-33E021DABE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735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4F42F-3137-4BF9-B24A-69E8668CAD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0705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4206C-4E7B-4D80-88A6-9750506437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837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49951-5DA0-49C0-8BF4-EDAFE731AC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9265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73439-C7FA-4235-BAA8-01ADEB1162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8687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4943E-709C-41C2-9D98-9CDEF9CC83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5613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B6239-0252-4885-9BFB-380AC37E66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3004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F5A78-63C0-46D2-B214-9E43C4A311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4366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676B3B-1277-4617-A2FF-A56B0B2F7C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001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AB249-F422-4A13-B1F8-D3F777AC4D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5947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8ECCB-58EE-4A34-9799-BFCEF0C2F2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1644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25B96-3EDB-4BC5-ABF2-5593D8F479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8794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06B11-5C85-4FFB-857D-25098AA576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235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32BF0-3940-469D-BAC2-19873ECA50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0448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3543B-D328-4AB7-BCC1-660888D5FB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7939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557C3-9909-4A3A-8CDA-EFC82BD985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002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66BAA-2EF9-4534-8174-F6828E139C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7018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2C232-ADFC-46EE-B009-E1871E2D20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1008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381000" y="5334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328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 smtClean="0"/>
              <a:t>Click to edit Master title style</a:t>
            </a:r>
            <a:endParaRPr lang="en-US" altLang="en-US"/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 smtClean="0"/>
              <a:t>Click to edit Master subtitle style</a:t>
            </a:r>
            <a:endParaRPr lang="en-US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24B5DD0-9F38-4062-8556-800C34944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014133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0443D-A987-42AF-A2B8-F2B57EACBA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248606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6D39C-8CC2-40C2-8D13-CB3998BB54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830813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9A919-770C-4B8A-9131-1C2EE06852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464217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F4D14-CDEA-4472-A505-C249E00552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986681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AC333-E73E-473D-887F-02412F6EAC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07773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B5348-25A4-4618-8BA2-4F5E0E39B9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31335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B7A7F-30FC-4B18-A747-053C924123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051497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A6877-1FEC-42B1-A8B7-B50D410FB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879889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DA284-DEC4-442D-B653-36CEAADD8C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760905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B0DB2-7BD6-4F6B-8E28-18FC61E61E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744000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C2892-E335-482F-9C19-B8A6EBAEE0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7139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0C374-38AF-46B8-8F1C-E6CFE0382A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082665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3D663-A976-4AD6-AF92-653F513C58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737253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9687C-0853-4272-9B9F-28C528BF83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948258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79C8F-CC51-46B7-9D56-5A3D4E0E4D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78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7898E22-3392-436B-B693-6980F5D499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3C6FB28-7110-4282-8E86-F625DF6743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6EFBA59-C28D-4190-A943-6CB84437DD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317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17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200"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17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smtClean="0">
                <a:latin typeface="+mj-lt"/>
              </a:defRPr>
            </a:lvl1pPr>
          </a:lstStyle>
          <a:p>
            <a:pPr>
              <a:defRPr/>
            </a:pPr>
            <a:fld id="{1FAA980B-9E26-4FE6-900F-5747CBAC3F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3178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3178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</p:sldLayoutIdLst>
  <p:transition/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.xml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3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3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3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3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4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3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3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val 4"/>
          <p:cNvSpPr>
            <a:spLocks noChangeArrowheads="1"/>
          </p:cNvSpPr>
          <p:nvPr/>
        </p:nvSpPr>
        <p:spPr bwMode="auto">
          <a:xfrm>
            <a:off x="1676400" y="2743200"/>
            <a:ext cx="6248400" cy="1800225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Chapter 12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133600" y="3048000"/>
            <a:ext cx="5715000" cy="18780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  <a:defRPr/>
            </a:pPr>
            <a:r>
              <a:rPr lang="en-US" sz="3200" dirty="0">
                <a:latin typeface="+mn-lt"/>
              </a:rPr>
              <a:t>Differential Analysis and Product Pricing</a:t>
            </a:r>
          </a:p>
        </p:txBody>
      </p:sp>
      <p:pic>
        <p:nvPicPr>
          <p:cNvPr id="6151" name="Picture 7" descr="MC900438479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572000"/>
            <a:ext cx="13970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Learning Objectives</a:t>
            </a:r>
          </a:p>
        </p:txBody>
      </p:sp>
      <p:sp>
        <p:nvSpPr>
          <p:cNvPr id="7171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spcAft>
                <a:spcPct val="30000"/>
              </a:spcAft>
              <a:buFont typeface="Garamond" pitchFamily="18" charset="0"/>
              <a:buAutoNum type="arabicPeriod"/>
            </a:pPr>
            <a:r>
              <a:rPr lang="en-US" sz="2800" smtClean="0"/>
              <a:t>Prepare a differential analysis report for a variety of managerial decisions.</a:t>
            </a:r>
          </a:p>
          <a:p>
            <a:pPr marL="457200" indent="-457200">
              <a:spcAft>
                <a:spcPct val="30000"/>
              </a:spcAft>
              <a:buFont typeface="Garamond" pitchFamily="18" charset="0"/>
              <a:buAutoNum type="arabicPeriod"/>
            </a:pPr>
            <a:r>
              <a:rPr lang="en-US" sz="2800" smtClean="0"/>
              <a:t>Determine the selling price of a product, using the total cost, product cost, and variable cost concepts.</a:t>
            </a:r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 flipV="1">
            <a:off x="3276600" y="3352800"/>
            <a:ext cx="4724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274638"/>
            <a:ext cx="7696200" cy="1143000"/>
          </a:xfrm>
        </p:spPr>
        <p:txBody>
          <a:bodyPr/>
          <a:lstStyle/>
          <a:p>
            <a:r>
              <a:rPr lang="en-US" sz="4000" smtClean="0"/>
              <a:t>Differential Analysis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81000" y="13716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Differential analysis looks at the effects of different alternatives.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chemeClr val="tx2"/>
                </a:solidFill>
              </a:rPr>
              <a:t>Uses estimated revenues and costs 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chemeClr val="tx2"/>
                </a:solidFill>
              </a:rPr>
              <a:t>Focuses on </a:t>
            </a:r>
            <a:r>
              <a:rPr lang="en-US" sz="2800" b="1" u="sng">
                <a:solidFill>
                  <a:schemeClr val="tx2"/>
                </a:solidFill>
              </a:rPr>
              <a:t>differences</a:t>
            </a:r>
            <a:r>
              <a:rPr lang="en-US" sz="2800">
                <a:solidFill>
                  <a:schemeClr val="tx2"/>
                </a:solidFill>
              </a:rPr>
              <a:t> in revenue and </a:t>
            </a:r>
            <a:r>
              <a:rPr lang="en-US" sz="2800" b="1" u="sng">
                <a:solidFill>
                  <a:schemeClr val="tx2"/>
                </a:solidFill>
              </a:rPr>
              <a:t>differences</a:t>
            </a:r>
            <a:r>
              <a:rPr lang="en-US" sz="2800">
                <a:solidFill>
                  <a:schemeClr val="tx2"/>
                </a:solidFill>
              </a:rPr>
              <a:t> in costs between alternatives.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chemeClr val="tx2"/>
                </a:solidFill>
              </a:rPr>
              <a:t>Focuses on </a:t>
            </a:r>
            <a:r>
              <a:rPr lang="en-US" sz="2800" b="1" u="sng">
                <a:solidFill>
                  <a:schemeClr val="tx2"/>
                </a:solidFill>
              </a:rPr>
              <a:t>relevant</a:t>
            </a:r>
            <a:r>
              <a:rPr lang="en-US" sz="2800">
                <a:solidFill>
                  <a:schemeClr val="tx2"/>
                </a:solidFill>
              </a:rPr>
              <a:t> revenues and costs.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chemeClr val="tx2"/>
                </a:solidFill>
              </a:rPr>
              <a:t>Ignores sunk costs – those costs that have occurred in the past and are </a:t>
            </a:r>
            <a:r>
              <a:rPr lang="en-US" sz="2800" b="1" u="sng">
                <a:solidFill>
                  <a:schemeClr val="tx2"/>
                </a:solidFill>
              </a:rPr>
              <a:t>irrelevant</a:t>
            </a:r>
            <a:r>
              <a:rPr lang="en-US" sz="2800">
                <a:solidFill>
                  <a:schemeClr val="tx2"/>
                </a:solidFill>
              </a:rPr>
              <a:t> for future decision making.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smtClean="0"/>
              <a:t>Cost Concepts for Decision Making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583488" cy="4530725"/>
          </a:xfrm>
        </p:spPr>
        <p:txBody>
          <a:bodyPr/>
          <a:lstStyle/>
          <a:p>
            <a:r>
              <a:rPr lang="en-US" smtClean="0"/>
              <a:t>A </a:t>
            </a:r>
            <a:r>
              <a:rPr lang="en-US" b="1" smtClean="0"/>
              <a:t>relevant cost</a:t>
            </a:r>
            <a:r>
              <a:rPr lang="en-US" smtClean="0"/>
              <a:t> is a cost that differs between alternatives</a:t>
            </a:r>
          </a:p>
        </p:txBody>
      </p:sp>
      <p:pic>
        <p:nvPicPr>
          <p:cNvPr id="9231" name="Picture 15" descr="C:\Users\Patti\AppData\Local\Microsoft\Windows\Temporary Internet Files\Content.IE5\4KS3QDI8\MC90043481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29629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C:\Users\Patti\AppData\Local\Microsoft\Windows\Temporary Internet Files\Content.IE5\BNOC2E83\MC9000283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657600"/>
            <a:ext cx="1977507" cy="1505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Relevant Costs</a:t>
            </a:r>
          </a:p>
        </p:txBody>
      </p:sp>
      <p:sp>
        <p:nvSpPr>
          <p:cNvPr id="252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Avoidable Costs</a:t>
            </a:r>
            <a:r>
              <a:rPr lang="en-US"/>
              <a:t> – those that can be eliminated in whole or in part by choosing one alternative over another.</a:t>
            </a:r>
          </a:p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Costs</a:t>
            </a:r>
            <a:r>
              <a:rPr lang="en-US"/>
              <a:t> – economic benefits foregone as a result of pursuing some course of action.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Irrelevant Costs</a:t>
            </a:r>
            <a:endParaRPr lang="en-CA" smtClean="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101850"/>
            <a:ext cx="8229600" cy="4114800"/>
          </a:xfrm>
        </p:spPr>
        <p:txBody>
          <a:bodyPr/>
          <a:lstStyle/>
          <a:p>
            <a:r>
              <a:rPr lang="en-US" sz="3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Sunk Cost</a:t>
            </a:r>
            <a:r>
              <a:rPr lang="en-US" sz="3400" smtClean="0"/>
              <a:t> – a cost that has already been incurred and that cannot be avoided regardless of what a manager decides to do</a:t>
            </a:r>
          </a:p>
          <a:p>
            <a:endParaRPr lang="en-US" sz="3400" smtClean="0"/>
          </a:p>
          <a:p>
            <a:pPr>
              <a:buFont typeface="Wingdings" pitchFamily="2" charset="2"/>
              <a:buNone/>
            </a:pPr>
            <a:endParaRPr lang="en-US" sz="3400" smtClean="0">
              <a:solidFill>
                <a:srgbClr val="FF9933"/>
              </a:solidFill>
            </a:endParaRPr>
          </a:p>
        </p:txBody>
      </p:sp>
      <p:pic>
        <p:nvPicPr>
          <p:cNvPr id="11268" name="Picture 4" descr="sinking shi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5410200"/>
            <a:ext cx="19050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Differential Analysis in 4 (not 6) Situations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52600"/>
            <a:ext cx="8229600" cy="4378325"/>
          </a:xfrm>
        </p:spPr>
        <p:txBody>
          <a:bodyPr/>
          <a:lstStyle/>
          <a:p>
            <a:pPr marL="457200" indent="-457200">
              <a:lnSpc>
                <a:spcPct val="90000"/>
              </a:lnSpc>
              <a:buFontTx/>
              <a:buAutoNum type="arabicPeriod"/>
            </a:pPr>
            <a:r>
              <a:rPr lang="en-US" sz="2800" smtClean="0">
                <a:ea typeface="ＭＳ Ｐゴシック" pitchFamily="1" charset="-128"/>
              </a:rPr>
              <a:t>Discontinuing an unprofitable segment.</a:t>
            </a:r>
          </a:p>
          <a:p>
            <a:pPr marL="457200" indent="-457200">
              <a:lnSpc>
                <a:spcPct val="90000"/>
              </a:lnSpc>
              <a:buFontTx/>
              <a:buAutoNum type="arabicPeriod"/>
            </a:pPr>
            <a:r>
              <a:rPr lang="en-US" sz="2800" smtClean="0">
                <a:ea typeface="ＭＳ Ｐゴシック" pitchFamily="1" charset="-128"/>
              </a:rPr>
              <a:t>Manufacturing or purchasing a needed part.</a:t>
            </a:r>
          </a:p>
          <a:p>
            <a:pPr marL="457200" indent="-457200">
              <a:lnSpc>
                <a:spcPct val="90000"/>
              </a:lnSpc>
              <a:buFontTx/>
              <a:buAutoNum type="arabicPeriod"/>
            </a:pPr>
            <a:r>
              <a:rPr lang="en-US" sz="2800" smtClean="0">
                <a:ea typeface="ＭＳ Ｐゴシック" pitchFamily="1" charset="-128"/>
              </a:rPr>
              <a:t>Processing further or selling an intermediate product.</a:t>
            </a:r>
          </a:p>
          <a:p>
            <a:pPr marL="457200" indent="-457200">
              <a:lnSpc>
                <a:spcPct val="90000"/>
              </a:lnSpc>
              <a:buFontTx/>
              <a:buAutoNum type="arabicPeriod"/>
            </a:pPr>
            <a:r>
              <a:rPr lang="en-US" sz="2800" smtClean="0">
                <a:ea typeface="ＭＳ Ｐゴシック" pitchFamily="1" charset="-128"/>
              </a:rPr>
              <a:t>Accepting additional business at a special price.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PPT1579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3"/>
          <a:stretch/>
        </p:blipFill>
        <p:spPr bwMode="auto">
          <a:xfrm>
            <a:off x="1281113" y="3352800"/>
            <a:ext cx="6110287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189038"/>
            <a:ext cx="8686800" cy="17827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>
                <a:ea typeface="ＭＳ Ｐゴシック" pitchFamily="1" charset="-128"/>
              </a:rPr>
              <a:t>Montana Wheat Cereal Co. produces and sells three kinds of cereal. Bran Flakes exhibits an operating loss so the company is considering discontinuing production and sale of the product. </a:t>
            </a:r>
          </a:p>
          <a:p>
            <a:pPr>
              <a:lnSpc>
                <a:spcPct val="90000"/>
              </a:lnSpc>
            </a:pPr>
            <a:endParaRPr lang="en-US" dirty="0" smtClean="0">
              <a:ea typeface="ＭＳ Ｐゴシック" pitchFamily="1" charset="-128"/>
            </a:endParaRPr>
          </a:p>
          <a:p>
            <a:pPr>
              <a:lnSpc>
                <a:spcPct val="90000"/>
              </a:lnSpc>
            </a:pPr>
            <a:endParaRPr lang="en-US" dirty="0" smtClean="0">
              <a:ea typeface="ＭＳ Ｐゴシック" pitchFamily="1" charset="-128"/>
            </a:endParaRPr>
          </a:p>
        </p:txBody>
      </p:sp>
      <p:sp>
        <p:nvSpPr>
          <p:cNvPr id="13316" name="Rectangle 2"/>
          <p:cNvSpPr txBox="1">
            <a:spLocks noChangeArrowheads="1"/>
          </p:cNvSpPr>
          <p:nvPr/>
        </p:nvSpPr>
        <p:spPr bwMode="auto">
          <a:xfrm>
            <a:off x="381000" y="228600"/>
            <a:ext cx="8229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Discontinue a Segment/Product: 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5410200" y="3657600"/>
            <a:ext cx="762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4876800" y="2743200"/>
            <a:ext cx="129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5486400" y="3352800"/>
            <a:ext cx="762000" cy="31242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algn="ctr">
            <a:solidFill>
              <a:schemeClr val="tx1">
                <a:alpha val="87057"/>
              </a:schemeClr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are the relevant revenues and costs for this decision?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9725"/>
          </a:xfrm>
        </p:spPr>
        <p:txBody>
          <a:bodyPr/>
          <a:lstStyle/>
          <a:p>
            <a:r>
              <a:rPr lang="en-US" smtClean="0"/>
              <a:t>What will change if Bran Flakes are dropped?</a:t>
            </a:r>
          </a:p>
          <a:p>
            <a:endParaRPr lang="en-US" smtClean="0"/>
          </a:p>
        </p:txBody>
      </p:sp>
      <p:pic>
        <p:nvPicPr>
          <p:cNvPr id="14340" name="Picture 2" descr="C:\Documents and Settings\PattiProulx\Local Settings\Temporary Internet Files\Content.IE5\6PDCJT6R\MC9000786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953000"/>
            <a:ext cx="84931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 txBox="1">
            <a:spLocks noChangeArrowheads="1"/>
          </p:cNvSpPr>
          <p:nvPr/>
        </p:nvSpPr>
        <p:spPr bwMode="auto">
          <a:xfrm>
            <a:off x="457200" y="3048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Discontinue a Segment/Product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1447800"/>
            <a:ext cx="8077200" cy="3935413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sz="2800"/>
              <a:t>Need to know how fixed costs would behave if Bran Flakes were dropped:</a:t>
            </a:r>
          </a:p>
          <a:p>
            <a:pPr lvl="1">
              <a:buFont typeface="Wingdings" pitchFamily="2" charset="2"/>
              <a:buChar char="§"/>
            </a:pPr>
            <a:r>
              <a:rPr lang="en-US" sz="2800"/>
              <a:t> </a:t>
            </a:r>
            <a:r>
              <a:rPr lang="en-US" sz="2800">
                <a:solidFill>
                  <a:schemeClr val="hlink"/>
                </a:solidFill>
              </a:rPr>
              <a:t>Are the fixed costs allocated Bran Flakes going to continue if Battle Creek does not make Bran Flakes anymore? </a:t>
            </a:r>
          </a:p>
          <a:p>
            <a:pPr>
              <a:buFont typeface="Wingdings" pitchFamily="2" charset="2"/>
              <a:buNone/>
            </a:pPr>
            <a:r>
              <a:rPr lang="en-US" sz="2800" b="1" u="sng"/>
              <a:t>OR</a:t>
            </a:r>
          </a:p>
          <a:p>
            <a:pPr lvl="1">
              <a:buFont typeface="Wingdings" pitchFamily="2" charset="2"/>
              <a:buChar char="§"/>
            </a:pPr>
            <a:r>
              <a:rPr lang="en-US" sz="2800"/>
              <a:t> </a:t>
            </a:r>
            <a:r>
              <a:rPr lang="en-US" sz="2800">
                <a:solidFill>
                  <a:schemeClr val="hlink"/>
                </a:solidFill>
              </a:rPr>
              <a:t>Are the fixed costs specific to the production of Bran Flakes?  i.e. will the fixed costs be saved if Bran Flakes are dropped</a:t>
            </a:r>
            <a:r>
              <a:rPr lang="en-US">
                <a:solidFill>
                  <a:schemeClr val="hlink"/>
                </a:solidFill>
              </a:rPr>
              <a:t>?</a:t>
            </a:r>
            <a:r>
              <a:rPr lang="en-US"/>
              <a:t>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latin typeface="Times New Roman" pitchFamily="18" charset="0"/>
              </a:rPr>
              <a:t>Discontinue a Segment/Product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8229600" cy="16002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mtClean="0">
                <a:solidFill>
                  <a:schemeClr val="accent2"/>
                </a:solidFill>
              </a:rPr>
              <a:t>Let’s assume that the fixed costs are only allocated to Bran Flakes – they will continue to be incurred even if the line is dropped.</a:t>
            </a:r>
          </a:p>
        </p:txBody>
      </p:sp>
      <p:graphicFrame>
        <p:nvGraphicFramePr>
          <p:cNvPr id="16421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444909"/>
              </p:ext>
            </p:extLst>
          </p:nvPr>
        </p:nvGraphicFramePr>
        <p:xfrm>
          <a:off x="762000" y="2667000"/>
          <a:ext cx="7620000" cy="3581403"/>
        </p:xfrm>
        <a:graphic>
          <a:graphicData uri="http://schemas.openxmlformats.org/drawingml/2006/table">
            <a:tbl>
              <a:tblPr/>
              <a:tblGrid>
                <a:gridCol w="2540000"/>
                <a:gridCol w="2641600"/>
                <a:gridCol w="1219200"/>
                <a:gridCol w="1219200"/>
              </a:tblGrid>
              <a:tr h="46465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Differential Analysis Report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6465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Differential revenue from annual sales of Bran Flakes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4575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Revenue from sales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  <a:tr h="46465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Differential cost of annual sales of Bran Flakes: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46465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Variable Cost of Goods Sold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$60,000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  <a:tr h="46465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Variable operating expenses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80063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Annual differential income from sales of Bran Flakes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It’s not just about the money!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What else should Battle Creek consider in their decision to drop Bran Flakes?</a:t>
            </a:r>
          </a:p>
        </p:txBody>
      </p:sp>
      <p:pic>
        <p:nvPicPr>
          <p:cNvPr id="17412" name="Picture 2" descr="C:\Documents and Settings\PattiProulx\Local Settings\Temporary Internet Files\Content.IE5\6PDCJT6R\MC9000786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88" y="5257800"/>
            <a:ext cx="7080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" t="11671" r="1642" b="12919"/>
          <a:stretch/>
        </p:blipFill>
        <p:spPr>
          <a:xfrm>
            <a:off x="204716" y="457200"/>
            <a:ext cx="8789159" cy="563879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" t="31109" r="2686" b="39196"/>
          <a:stretch/>
        </p:blipFill>
        <p:spPr>
          <a:xfrm>
            <a:off x="272954" y="1219201"/>
            <a:ext cx="8625385" cy="277959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 txBox="1">
            <a:spLocks noChangeArrowheads="1"/>
          </p:cNvSpPr>
          <p:nvPr/>
        </p:nvSpPr>
        <p:spPr bwMode="auto">
          <a:xfrm>
            <a:off x="381000" y="2286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Make or Buy 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057400" y="990600"/>
            <a:ext cx="6858000" cy="49530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800" dirty="0">
                <a:latin typeface="+mn-lt"/>
              </a:rPr>
              <a:t>An automotive company has been buying instrument panels for $240 per unit. It is considering making the part at the following cost: 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$80 in direct materials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  80 in direct labor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  52 in variable overhead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u="sng" dirty="0">
                <a:latin typeface="+mn-lt"/>
                <a:ea typeface="Arial Unicode MS" pitchFamily="34" charset="-128"/>
                <a:cs typeface="Arial Unicode MS" pitchFamily="34" charset="-128"/>
              </a:rPr>
              <a:t>  68</a:t>
            </a: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 in fixed overhead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$280 Total cost per unit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endParaRPr lang="en-US" sz="2000" dirty="0"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The factory is currently operating at 80% of capacity.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endParaRPr lang="en-US" sz="2000" dirty="0"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n-US" sz="2800" b="1" dirty="0">
                <a:solidFill>
                  <a:schemeClr val="accent6"/>
                </a:solidFill>
                <a:latin typeface="+mn-lt"/>
              </a:rPr>
              <a:t>Should the company make or buy the part?</a:t>
            </a:r>
          </a:p>
        </p:txBody>
      </p:sp>
      <p:pic>
        <p:nvPicPr>
          <p:cNvPr id="19462" name="Picture 6" descr="C:\Users\Patti\AppData\Local\Microsoft\Windows\Temporary Internet Files\Content.IE5\FCGCNA1F\MC9001976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15630"/>
            <a:ext cx="1828800" cy="2780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are the relevant revenues and costs for this decision?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9725"/>
          </a:xfrm>
        </p:spPr>
        <p:txBody>
          <a:bodyPr/>
          <a:lstStyle/>
          <a:p>
            <a:r>
              <a:rPr lang="en-US" smtClean="0"/>
              <a:t>What costs and revenues will change if the company makes the instrument panel?</a:t>
            </a:r>
          </a:p>
          <a:p>
            <a:endParaRPr lang="en-US" smtClean="0"/>
          </a:p>
        </p:txBody>
      </p:sp>
      <p:pic>
        <p:nvPicPr>
          <p:cNvPr id="20484" name="Picture 2" descr="C:\Documents and Settings\PattiProulx\Local Settings\Temporary Internet Files\Content.IE5\6PDCJT6R\MC9000786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953000"/>
            <a:ext cx="84931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 txBox="1">
            <a:spLocks noChangeArrowheads="1"/>
          </p:cNvSpPr>
          <p:nvPr/>
        </p:nvSpPr>
        <p:spPr bwMode="auto">
          <a:xfrm>
            <a:off x="381000" y="304800"/>
            <a:ext cx="8229600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 dirty="0">
                <a:solidFill>
                  <a:schemeClr val="tx2"/>
                </a:solidFill>
                <a:latin typeface="Times New Roman" pitchFamily="18" charset="0"/>
              </a:rPr>
              <a:t>Make or 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</a:rPr>
              <a:t>Buy Differential Analysis: </a:t>
            </a:r>
            <a:endParaRPr lang="en-US" sz="40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33400" y="4800600"/>
            <a:ext cx="8077200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Focus the analysis on differential costs.</a:t>
            </a:r>
          </a:p>
          <a:p>
            <a:pPr algn="ctr" eaLnBrk="1" hangingPunct="1">
              <a:defRPr/>
            </a:pPr>
            <a:endParaRPr lang="en-US" sz="20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If the automotive company has excess factory capacity, fixed costs are not relevant to the decision since they will not change.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599082"/>
              </p:ext>
            </p:extLst>
          </p:nvPr>
        </p:nvGraphicFramePr>
        <p:xfrm>
          <a:off x="762000" y="1295400"/>
          <a:ext cx="7620000" cy="332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5484"/>
                <a:gridCol w="983226"/>
                <a:gridCol w="901290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CA" sz="2200" dirty="0" smtClean="0"/>
                        <a:t>Proposal to Manufacture Instrument</a:t>
                      </a:r>
                      <a:r>
                        <a:rPr lang="en-CA" sz="2200" baseline="0" dirty="0" smtClean="0"/>
                        <a:t> Panels</a:t>
                      </a:r>
                      <a:endParaRPr lang="en-CA" sz="2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Purchase price of a panel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$240</a:t>
                      </a:r>
                      <a:endParaRPr lang="en-CA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Differential costs to manufacture: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Direct Materials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$80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Direct labour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80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Variable</a:t>
                      </a:r>
                      <a:r>
                        <a:rPr lang="en-CA" sz="2200" baseline="0" dirty="0" smtClean="0"/>
                        <a:t> factory overhead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52</a:t>
                      </a:r>
                      <a:endParaRPr lang="en-CA" sz="2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212</a:t>
                      </a:r>
                      <a:endParaRPr lang="en-CA" sz="2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Cost savings from manufacturing an instrument</a:t>
                      </a:r>
                      <a:r>
                        <a:rPr lang="en-CA" sz="2200" baseline="0" dirty="0" smtClean="0"/>
                        <a:t> panel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$28</a:t>
                      </a:r>
                      <a:endParaRPr lang="en-CA" sz="2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It’s not just about the money!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7925"/>
          </a:xfrm>
        </p:spPr>
        <p:txBody>
          <a:bodyPr/>
          <a:lstStyle/>
          <a:p>
            <a:r>
              <a:rPr lang="en-US" smtClean="0"/>
              <a:t>What else should the automotive company consider in their decision to make versus buy the part?</a:t>
            </a:r>
          </a:p>
        </p:txBody>
      </p:sp>
      <p:pic>
        <p:nvPicPr>
          <p:cNvPr id="22532" name="Picture 2" descr="C:\Documents and Settings\PattiProulx\Local Settings\Temporary Internet Files\Content.IE5\6PDCJT6R\MC9000786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88" y="5257800"/>
            <a:ext cx="7080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7" t="11949" r="14330" b="10978"/>
          <a:stretch/>
        </p:blipFill>
        <p:spPr>
          <a:xfrm>
            <a:off x="304800" y="304800"/>
            <a:ext cx="8534400" cy="586739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PPT312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286000"/>
            <a:ext cx="290512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 txBox="1">
            <a:spLocks noChangeArrowheads="1"/>
          </p:cNvSpPr>
          <p:nvPr/>
        </p:nvSpPr>
        <p:spPr bwMode="auto">
          <a:xfrm>
            <a:off x="457200" y="304800"/>
            <a:ext cx="80772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Process Further or Sell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57200" y="1143000"/>
            <a:ext cx="4953000" cy="4953000"/>
          </a:xfrm>
          <a:prstGeom prst="rect">
            <a:avLst/>
          </a:prstGeom>
        </p:spPr>
        <p:txBody>
          <a:bodyPr/>
          <a:lstStyle/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n-US" dirty="0">
                <a:latin typeface="+mn-lt"/>
              </a:rPr>
              <a:t>A 4,000 gallon batch of kerosene sells at $2.50 per gallon; produced from 4,000 gallons of raw material costing $0.60 per gallon. </a:t>
            </a:r>
          </a:p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n-US" dirty="0">
                <a:latin typeface="+mn-lt"/>
              </a:rPr>
              <a:t>Alternatively, could continue processing the raw material into gasoline selling at $3.50/ gallon for an additional cost of  $650 per batch; 20% of the gallons of kerosene will evaporate during production. </a:t>
            </a:r>
          </a:p>
          <a:p>
            <a:pPr marL="285750" indent="-285750" algn="ctr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b="1" dirty="0">
                <a:solidFill>
                  <a:schemeClr val="tx2"/>
                </a:solidFill>
                <a:latin typeface="+mn-lt"/>
              </a:rPr>
              <a:t>Should the company sell or process further?</a:t>
            </a:r>
          </a:p>
        </p:txBody>
      </p:sp>
      <p:sp>
        <p:nvSpPr>
          <p:cNvPr id="24581" name="TextBox 6"/>
          <p:cNvSpPr txBox="1">
            <a:spLocks noChangeArrowheads="1"/>
          </p:cNvSpPr>
          <p:nvPr/>
        </p:nvSpPr>
        <p:spPr bwMode="auto">
          <a:xfrm>
            <a:off x="5105400" y="1447800"/>
            <a:ext cx="1143000" cy="1077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r>
              <a:rPr lang="en-US" sz="1600"/>
              <a:t>4,000 gallons of oil costing 60¢/gal</a:t>
            </a:r>
          </a:p>
        </p:txBody>
      </p:sp>
      <p:sp>
        <p:nvSpPr>
          <p:cNvPr id="24582" name="TextBox 7"/>
          <p:cNvSpPr txBox="1">
            <a:spLocks noChangeArrowheads="1"/>
          </p:cNvSpPr>
          <p:nvPr/>
        </p:nvSpPr>
        <p:spPr bwMode="auto">
          <a:xfrm>
            <a:off x="6477000" y="762000"/>
            <a:ext cx="1219200" cy="1570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r>
              <a:rPr lang="en-US" sz="1600"/>
              <a:t>4,000 gallons of kerosene can be sold at $2.50/gal</a:t>
            </a:r>
          </a:p>
        </p:txBody>
      </p:sp>
      <p:sp>
        <p:nvSpPr>
          <p:cNvPr id="24583" name="TextBox 8"/>
          <p:cNvSpPr txBox="1">
            <a:spLocks noChangeArrowheads="1"/>
          </p:cNvSpPr>
          <p:nvPr/>
        </p:nvSpPr>
        <p:spPr bwMode="auto">
          <a:xfrm>
            <a:off x="7924800" y="1600200"/>
            <a:ext cx="1219200" cy="1323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r>
              <a:rPr lang="en-US" sz="1600"/>
              <a:t>3,200 gallons of gas can be sold $3.50/gal</a:t>
            </a:r>
          </a:p>
        </p:txBody>
      </p:sp>
      <p:cxnSp>
        <p:nvCxnSpPr>
          <p:cNvPr id="24584" name="Straight Arrow Connector 10"/>
          <p:cNvCxnSpPr>
            <a:cxnSpLocks noChangeShapeType="1"/>
          </p:cNvCxnSpPr>
          <p:nvPr/>
        </p:nvCxnSpPr>
        <p:spPr bwMode="auto">
          <a:xfrm rot="5400000" flipH="1" flipV="1">
            <a:off x="6248400" y="1981200"/>
            <a:ext cx="228600" cy="2286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85" name="Straight Arrow Connector 12"/>
          <p:cNvCxnSpPr>
            <a:cxnSpLocks noChangeShapeType="1"/>
          </p:cNvCxnSpPr>
          <p:nvPr/>
        </p:nvCxnSpPr>
        <p:spPr bwMode="auto">
          <a:xfrm rot="16200000" flipH="1">
            <a:off x="7696200" y="1371600"/>
            <a:ext cx="228600" cy="2286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 txBox="1">
            <a:spLocks noChangeArrowheads="1"/>
          </p:cNvSpPr>
          <p:nvPr/>
        </p:nvSpPr>
        <p:spPr bwMode="auto">
          <a:xfrm>
            <a:off x="304800" y="381000"/>
            <a:ext cx="82296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Process Further or Sell 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143000"/>
            <a:ext cx="8458200" cy="4953000"/>
          </a:xfrm>
          <a:prstGeom prst="rect">
            <a:avLst/>
          </a:prstGeom>
        </p:spPr>
        <p:txBody>
          <a:bodyPr/>
          <a:lstStyle/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000" dirty="0">
                <a:latin typeface="+mn-lt"/>
              </a:rPr>
              <a:t>So what costs and revenues will change if they decide to process the kerosene further to make gas?</a:t>
            </a:r>
            <a:endParaRPr lang="en-US" sz="3000" b="1" dirty="0">
              <a:solidFill>
                <a:schemeClr val="tx2"/>
              </a:solidFill>
              <a:latin typeface="+mn-lt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PPTDBFA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61"/>
          <a:stretch/>
        </p:blipFill>
        <p:spPr bwMode="auto">
          <a:xfrm>
            <a:off x="566738" y="1020764"/>
            <a:ext cx="8272462" cy="355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2"/>
          <p:cNvSpPr txBox="1">
            <a:spLocks noChangeArrowheads="1"/>
          </p:cNvSpPr>
          <p:nvPr/>
        </p:nvSpPr>
        <p:spPr bwMode="auto">
          <a:xfrm>
            <a:off x="304800" y="381000"/>
            <a:ext cx="82296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3600" dirty="0">
                <a:solidFill>
                  <a:schemeClr val="tx2"/>
                </a:solidFill>
                <a:latin typeface="Times New Roman" pitchFamily="18" charset="0"/>
              </a:rPr>
              <a:t>Process Further or 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</a:rPr>
              <a:t>Sell Differential Report </a:t>
            </a:r>
            <a:endParaRPr lang="en-US" sz="36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0" y="4572000"/>
            <a:ext cx="9144000" cy="1616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Initial raw material cost will be incurred in both alternatives and is not considered. </a:t>
            </a:r>
          </a:p>
          <a:p>
            <a:pPr algn="ctr" eaLnBrk="1" hangingPunct="1">
              <a:defRPr/>
            </a:pPr>
            <a:endParaRPr lang="en-US" sz="20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differential revenue and the cost to process the batch further will be the focus.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" t="25811" r="3431" b="24563"/>
          <a:stretch/>
        </p:blipFill>
        <p:spPr>
          <a:xfrm>
            <a:off x="191069" y="304800"/>
            <a:ext cx="8639032" cy="579119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" t="29137" r="3134" b="28722"/>
          <a:stretch/>
        </p:blipFill>
        <p:spPr>
          <a:xfrm>
            <a:off x="163773" y="762000"/>
            <a:ext cx="8693624" cy="42672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229600" cy="868363"/>
          </a:xfrm>
        </p:spPr>
        <p:txBody>
          <a:bodyPr/>
          <a:lstStyle/>
          <a:p>
            <a:r>
              <a:rPr lang="en-US" smtClean="0"/>
              <a:t>Accept Business at a Special Price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6800"/>
            <a:ext cx="8229600" cy="5064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A company currently produces an average of 10,000 basketballs per month, although the factory has a monthly capacity of 12,500 basketballs.</a:t>
            </a:r>
            <a:r>
              <a:rPr lang="en-US" sz="2000" smtClean="0">
                <a:ea typeface="ＭＳ Ｐゴシック" pitchFamily="1" charset="-128"/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ＭＳ Ｐゴシック" pitchFamily="1" charset="-128"/>
                <a:cs typeface="Arial Unicode MS" pitchFamily="34" charset="-128"/>
              </a:rPr>
              <a:t>Variable costs are $12.50 per ball.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ＭＳ Ｐゴシック" pitchFamily="1" charset="-128"/>
                <a:cs typeface="Arial Unicode MS" pitchFamily="34" charset="-128"/>
              </a:rPr>
              <a:t>Fixed costs are $7.50 per ball.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ＭＳ Ｐゴシック" pitchFamily="1" charset="-128"/>
                <a:cs typeface="Arial Unicode MS" pitchFamily="34" charset="-128"/>
              </a:rPr>
              <a:t>The domestic selling price is $30 per ball.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The company received an offer for 5,000 additional basketballs at $18 each from a foreign buyer. </a:t>
            </a:r>
          </a:p>
          <a:p>
            <a:pPr>
              <a:lnSpc>
                <a:spcPct val="90000"/>
              </a:lnSpc>
            </a:pPr>
            <a:endParaRPr lang="en-US" sz="2800" smtClean="0">
              <a:ea typeface="ＭＳ Ｐゴシック" pitchFamily="1" charset="-128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smtClean="0">
                <a:solidFill>
                  <a:schemeClr val="accent2"/>
                </a:solidFill>
                <a:ea typeface="ＭＳ Ｐゴシック" pitchFamily="1" charset="-128"/>
              </a:rPr>
              <a:t>Should the company accept the offer?</a:t>
            </a:r>
          </a:p>
        </p:txBody>
      </p:sp>
      <p:pic>
        <p:nvPicPr>
          <p:cNvPr id="28676" name="Picture 5" descr="C:\Documents and Settings\PattiProulx\Local Settings\Temporary Internet Files\Content.IE5\K4Q0J6X4\MC90043704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700" y="26670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304800" y="381000"/>
            <a:ext cx="8229600" cy="6397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eaLnBrk="1" hangingPunct="1">
              <a:defRPr/>
            </a:pPr>
            <a:r>
              <a:rPr lang="en-US" sz="4000" dirty="0">
                <a:solidFill>
                  <a:schemeClr val="accent2"/>
                </a:solidFill>
                <a:latin typeface="+mj-lt"/>
              </a:rPr>
              <a:t>Accept Business at a Special Price 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143000"/>
            <a:ext cx="8458200" cy="4953000"/>
          </a:xfrm>
          <a:prstGeom prst="rect">
            <a:avLst/>
          </a:prstGeom>
        </p:spPr>
        <p:txBody>
          <a:bodyPr/>
          <a:lstStyle/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000" dirty="0">
                <a:latin typeface="+mn-lt"/>
              </a:rPr>
              <a:t>So:</a:t>
            </a:r>
          </a:p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000" dirty="0">
                <a:latin typeface="+mn-lt"/>
              </a:rPr>
              <a:t>- What revenues will change if they accept this order?</a:t>
            </a:r>
          </a:p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000" dirty="0">
                <a:latin typeface="+mn-lt"/>
              </a:rPr>
              <a:t>- What costs will change?</a:t>
            </a:r>
          </a:p>
        </p:txBody>
      </p:sp>
      <p:pic>
        <p:nvPicPr>
          <p:cNvPr id="29700" name="Picture 2" descr="C:\Documents and Settings\PattiProulx\Local Settings\Temporary Internet Files\Content.IE5\6PDCJT6R\MC900441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4800600"/>
            <a:ext cx="828675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/>
          <p:cNvSpPr txBox="1">
            <a:spLocks noChangeArrowheads="1"/>
          </p:cNvSpPr>
          <p:nvPr/>
        </p:nvSpPr>
        <p:spPr bwMode="auto">
          <a:xfrm>
            <a:off x="381000" y="2286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Accept Business at a Special Price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81000" y="4648200"/>
            <a:ext cx="8534400" cy="1616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company has excess capacity and can produce additional product without incurring additional fixed costs.</a:t>
            </a:r>
          </a:p>
          <a:p>
            <a:pPr algn="ctr" eaLnBrk="1" hangingPunct="1">
              <a:defRPr/>
            </a:pPr>
            <a:endParaRPr lang="en-US" sz="20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Whether differential revenue covers relevant costs and produces income is the issue.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02111"/>
              </p:ext>
            </p:extLst>
          </p:nvPr>
        </p:nvGraphicFramePr>
        <p:xfrm>
          <a:off x="381000" y="1295400"/>
          <a:ext cx="82296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05600"/>
                <a:gridCol w="1524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Proposal</a:t>
                      </a:r>
                      <a:r>
                        <a:rPr lang="en-CA" sz="2400" baseline="0" dirty="0" smtClean="0"/>
                        <a:t> to Sell Basketballs to Exporter</a:t>
                      </a:r>
                      <a:endParaRPr lang="en-CA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Differential revenue from accepting offer:</a:t>
                      </a:r>
                    </a:p>
                    <a:p>
                      <a:pPr lvl="1"/>
                      <a:r>
                        <a:rPr lang="en-CA" sz="2400" dirty="0" smtClean="0"/>
                        <a:t>Revenue from sale of 5,000</a:t>
                      </a:r>
                      <a:r>
                        <a:rPr lang="en-CA" sz="2400" baseline="0" dirty="0" smtClean="0"/>
                        <a:t> balls @$18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400" dirty="0" smtClean="0"/>
                        <a:t>$90,000</a:t>
                      </a:r>
                      <a:endParaRPr lang="en-C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Differential cost of accepting offer:</a:t>
                      </a:r>
                    </a:p>
                    <a:p>
                      <a:pPr lvl="1"/>
                      <a:r>
                        <a:rPr lang="en-CA" sz="2400" dirty="0" smtClean="0"/>
                        <a:t>Variable costs of 5,000 balls @$12.50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400" dirty="0" smtClean="0"/>
                        <a:t>62,500</a:t>
                      </a:r>
                      <a:endParaRPr lang="en-CA" sz="2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Differential income from accepting offer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400" dirty="0" smtClean="0"/>
                        <a:t>$27,500</a:t>
                      </a:r>
                      <a:endParaRPr lang="en-CA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latin typeface="Times New Roman" pitchFamily="18" charset="0"/>
              </a:rPr>
              <a:t>Accept Business at a Special Price</a:t>
            </a:r>
            <a:br>
              <a:rPr lang="en-US" sz="4400" smtClean="0">
                <a:latin typeface="Times New Roman" pitchFamily="18" charset="0"/>
              </a:rPr>
            </a:br>
            <a:endParaRPr lang="en-US" smtClean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So why doesn’t this company sell all of their basketballs at $18/ball?</a:t>
            </a:r>
          </a:p>
          <a:p>
            <a:r>
              <a:rPr lang="en-US" smtClean="0"/>
              <a:t>What other factors should they consider before accepting the order?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4" t="12780" r="2090" b="11810"/>
          <a:stretch/>
        </p:blipFill>
        <p:spPr>
          <a:xfrm>
            <a:off x="311624" y="304800"/>
            <a:ext cx="8666328" cy="586739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9" t="15552" r="2239" b="19018"/>
          <a:stretch/>
        </p:blipFill>
        <p:spPr>
          <a:xfrm>
            <a:off x="191068" y="304800"/>
            <a:ext cx="8748215" cy="57912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Setting Normal Product Selling Prices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In the long run, the normal selling price must be enough to cover all expenses and provide a reasonable profit. </a:t>
            </a:r>
          </a:p>
          <a:p>
            <a:pPr>
              <a:lnSpc>
                <a:spcPct val="90000"/>
              </a:lnSpc>
            </a:pPr>
            <a:endParaRPr lang="en-US" sz="2800" smtClean="0">
              <a:ea typeface="ＭＳ Ｐゴシック" pitchFamily="1" charset="-128"/>
            </a:endParaRPr>
          </a:p>
          <a:p>
            <a:pPr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Approaches for setting prices:	</a:t>
            </a:r>
          </a:p>
          <a:p>
            <a:pPr lvl="1">
              <a:lnSpc>
                <a:spcPct val="90000"/>
              </a:lnSpc>
            </a:pPr>
            <a:r>
              <a:rPr lang="en-US" sz="2400" u="sng" smtClean="0">
                <a:ea typeface="ＭＳ Ｐゴシック" pitchFamily="1" charset="-128"/>
              </a:rPr>
              <a:t>Market methods</a:t>
            </a:r>
            <a:r>
              <a:rPr lang="en-US" sz="2400" smtClean="0">
                <a:ea typeface="ＭＳ Ｐゴシック" pitchFamily="1" charset="-128"/>
              </a:rPr>
              <a:t> - set the selling price according to demand for the product or  set the price according to the price offered by competitors</a:t>
            </a:r>
          </a:p>
          <a:p>
            <a:pPr lvl="1">
              <a:lnSpc>
                <a:spcPct val="90000"/>
              </a:lnSpc>
            </a:pPr>
            <a:r>
              <a:rPr lang="en-US" sz="2400" u="sng" smtClean="0">
                <a:ea typeface="ＭＳ Ｐゴシック" pitchFamily="1" charset="-128"/>
              </a:rPr>
              <a:t>Cost-plus methods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Cost-Plus Methods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219200" y="25908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5" name="Text Box 6"/>
          <p:cNvSpPr txBox="1">
            <a:spLocks noChangeArrowheads="1"/>
          </p:cNvSpPr>
          <p:nvPr/>
        </p:nvSpPr>
        <p:spPr bwMode="auto">
          <a:xfrm>
            <a:off x="533400" y="1371600"/>
            <a:ext cx="83058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2800">
                <a:solidFill>
                  <a:schemeClr val="accent2"/>
                </a:solidFill>
                <a:latin typeface="Times New Roman" pitchFamily="18" charset="0"/>
              </a:rPr>
              <a:t>	</a:t>
            </a:r>
            <a:r>
              <a:rPr lang="en-US" sz="2800">
                <a:solidFill>
                  <a:schemeClr val="accent2"/>
                </a:solidFill>
              </a:rPr>
              <a:t>Managers price the product in order to achieve a target profit. The price covers all costs plus a profit.</a:t>
            </a:r>
          </a:p>
        </p:txBody>
      </p:sp>
      <p:graphicFrame>
        <p:nvGraphicFramePr>
          <p:cNvPr id="35864" name="Group 24"/>
          <p:cNvGraphicFramePr>
            <a:graphicFrameLocks noGrp="1"/>
          </p:cNvGraphicFramePr>
          <p:nvPr/>
        </p:nvGraphicFramePr>
        <p:xfrm>
          <a:off x="5029200" y="2590800"/>
          <a:ext cx="3124200" cy="3505201"/>
        </p:xfrm>
        <a:graphic>
          <a:graphicData uri="http://schemas.openxmlformats.org/drawingml/2006/table">
            <a:tbl>
              <a:tblPr/>
              <a:tblGrid>
                <a:gridCol w="3124200"/>
              </a:tblGrid>
              <a:tr h="1249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Markup: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Desired Profit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2255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5858" name="AutoShape 18"/>
          <p:cNvSpPr>
            <a:spLocks/>
          </p:cNvSpPr>
          <p:nvPr/>
        </p:nvSpPr>
        <p:spPr bwMode="auto">
          <a:xfrm>
            <a:off x="4572000" y="2590800"/>
            <a:ext cx="304800" cy="3581400"/>
          </a:xfrm>
          <a:prstGeom prst="leftBrace">
            <a:avLst>
              <a:gd name="adj1" fmla="val 9791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59" name="Text Box 19"/>
          <p:cNvSpPr txBox="1">
            <a:spLocks noChangeArrowheads="1"/>
          </p:cNvSpPr>
          <p:nvPr/>
        </p:nvSpPr>
        <p:spPr bwMode="auto">
          <a:xfrm>
            <a:off x="2057400" y="3968750"/>
            <a:ext cx="2514600" cy="831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Desired Selling Price =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Cost Plus Pricing</a:t>
            </a:r>
          </a:p>
        </p:txBody>
      </p:sp>
      <p:sp>
        <p:nvSpPr>
          <p:cNvPr id="129028" name="Rectangle 3"/>
          <p:cNvSpPr>
            <a:spLocks noChangeArrowheads="1"/>
          </p:cNvSpPr>
          <p:nvPr/>
        </p:nvSpPr>
        <p:spPr bwMode="auto">
          <a:xfrm>
            <a:off x="457200" y="1600200"/>
            <a:ext cx="77724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2800">
                <a:solidFill>
                  <a:schemeClr val="accent2"/>
                </a:solidFill>
              </a:rPr>
              <a:t>Total Cost Concept</a:t>
            </a:r>
          </a:p>
          <a:p>
            <a:pPr marL="669925" lvl="1" indent="-325438" eaLnBrk="1" hangingPunct="1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r>
              <a:rPr lang="en-US">
                <a:solidFill>
                  <a:schemeClr val="accent2"/>
                </a:solidFill>
              </a:rPr>
              <a:t>Markup added to all costs (including selling &amp; administrative).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2800"/>
              <a:t>Product Cost Concept</a:t>
            </a:r>
          </a:p>
          <a:p>
            <a:pPr marL="669925" lvl="1" indent="-325438" eaLnBrk="1" hangingPunct="1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r>
              <a:rPr lang="en-US"/>
              <a:t>Markup added to product costs.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2800"/>
              <a:t>Variable Cost Concept</a:t>
            </a:r>
          </a:p>
          <a:p>
            <a:pPr marL="669925" lvl="1" indent="-325438" eaLnBrk="1" hangingPunct="1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r>
              <a:rPr lang="en-US"/>
              <a:t>Markup added to variable costs.</a:t>
            </a:r>
          </a:p>
        </p:txBody>
      </p:sp>
      <p:pic>
        <p:nvPicPr>
          <p:cNvPr id="129029" name="Picture 5" descr="MC910216404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5446713"/>
            <a:ext cx="1466850" cy="127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Cost-Plus Examples</a:t>
            </a:r>
          </a:p>
        </p:txBody>
      </p:sp>
      <p:graphicFrame>
        <p:nvGraphicFramePr>
          <p:cNvPr id="36902" name="Group 38"/>
          <p:cNvGraphicFramePr>
            <a:graphicFrameLocks noGrp="1"/>
          </p:cNvGraphicFramePr>
          <p:nvPr/>
        </p:nvGraphicFramePr>
        <p:xfrm>
          <a:off x="3810000" y="1371600"/>
          <a:ext cx="5105400" cy="4140200"/>
        </p:xfrm>
        <a:graphic>
          <a:graphicData uri="http://schemas.openxmlformats.org/drawingml/2006/table">
            <a:tbl>
              <a:tblPr/>
              <a:tblGrid>
                <a:gridCol w="3505200"/>
                <a:gridCol w="1600200"/>
              </a:tblGrid>
              <a:tr h="4318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UNIT VARIABLE 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Direct materials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3.00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Direct labor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10.00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Factory overhead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1.50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Selling &amp; admin.exp.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1.50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16.00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FIXED 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Factory overhead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$50,000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Selling &amp; admin. exp.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20,000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34881" name="Text Box 33"/>
          <p:cNvSpPr txBox="1">
            <a:spLocks noChangeArrowheads="1"/>
          </p:cNvSpPr>
          <p:nvPr/>
        </p:nvSpPr>
        <p:spPr bwMode="auto">
          <a:xfrm>
            <a:off x="609600" y="2667000"/>
            <a:ext cx="2971800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We’ll use these facts to illustrate the three cost-plus methods.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Total Cost Concept</a:t>
            </a:r>
          </a:p>
        </p:txBody>
      </p:sp>
      <p:sp>
        <p:nvSpPr>
          <p:cNvPr id="37892" name="Rectangle 3"/>
          <p:cNvSpPr>
            <a:spLocks noChangeArrowheads="1"/>
          </p:cNvSpPr>
          <p:nvPr/>
        </p:nvSpPr>
        <p:spPr bwMode="auto">
          <a:xfrm>
            <a:off x="304800" y="1143000"/>
            <a:ext cx="83058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Markup is added to all costs (including selling &amp; administrative expenses)</a:t>
            </a:r>
            <a:endParaRPr lang="en-US" sz="2800">
              <a:solidFill>
                <a:schemeClr val="accent2"/>
              </a:solidFill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Assuming 100,000 units, the total cost per unit is as follows:</a:t>
            </a:r>
          </a:p>
        </p:txBody>
      </p:sp>
      <p:graphicFrame>
        <p:nvGraphicFramePr>
          <p:cNvPr id="38101" name="Group 2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787155"/>
              </p:ext>
            </p:extLst>
          </p:nvPr>
        </p:nvGraphicFramePr>
        <p:xfrm>
          <a:off x="2133600" y="2819401"/>
          <a:ext cx="5348288" cy="3883521"/>
        </p:xfrm>
        <a:graphic>
          <a:graphicData uri="http://schemas.openxmlformats.org/drawingml/2006/table">
            <a:tbl>
              <a:tblPr/>
              <a:tblGrid>
                <a:gridCol w="2709863"/>
                <a:gridCol w="1481137"/>
                <a:gridCol w="1157288"/>
              </a:tblGrid>
              <a:tr h="32799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UNIT VARIABLE COSTS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Per Unit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Direct materials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3.00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Direct labor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10.00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Factory overhead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1.50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Selling &amp; admin.exp.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1.50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16.00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FIXED COSTS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Factory overhead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$50,000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71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Selling &amp; admin. exp.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20,000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802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 ÷ 100,000 units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$ 70,000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0.70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742950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 Unit Cost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$16.70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/>
              <a:t>Total Cost Concept</a:t>
            </a:r>
          </a:p>
        </p:txBody>
      </p:sp>
      <p:pic>
        <p:nvPicPr>
          <p:cNvPr id="130052" name="Picture 4" descr="PPTE4B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114800"/>
            <a:ext cx="59436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53" name="Rectangle 3"/>
          <p:cNvSpPr txBox="1">
            <a:spLocks noChangeArrowheads="1"/>
          </p:cNvSpPr>
          <p:nvPr/>
        </p:nvSpPr>
        <p:spPr bwMode="auto">
          <a:xfrm>
            <a:off x="228600" y="4572000"/>
            <a:ext cx="4953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>
              <a:solidFill>
                <a:schemeClr val="accent2"/>
              </a:solidFill>
            </a:endParaRPr>
          </a:p>
        </p:txBody>
      </p:sp>
      <p:sp>
        <p:nvSpPr>
          <p:cNvPr id="130054" name="Rectangle 3"/>
          <p:cNvSpPr>
            <a:spLocks noChangeArrowheads="1"/>
          </p:cNvSpPr>
          <p:nvPr/>
        </p:nvSpPr>
        <p:spPr bwMode="auto">
          <a:xfrm>
            <a:off x="228600" y="1524000"/>
            <a:ext cx="84582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Digital Solutions, Inc. desires a profit equal to 20% of total assets. If total assets are $800,000, the desired profit is $160,000. or </a:t>
            </a:r>
            <a:r>
              <a:rPr lang="en-US" sz="2800" b="1">
                <a:solidFill>
                  <a:schemeClr val="tx2"/>
                </a:solidFill>
              </a:rPr>
              <a:t>$1.60 per unit,</a:t>
            </a:r>
            <a:r>
              <a:rPr lang="en-US" sz="2800"/>
              <a:t> assuming 100,000 units.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After adding the markup to the total cost  the selling price per unit is: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/>
          </a:p>
        </p:txBody>
      </p:sp>
      <p:sp>
        <p:nvSpPr>
          <p:cNvPr id="130055" name="Line 7"/>
          <p:cNvSpPr>
            <a:spLocks noChangeShapeType="1"/>
          </p:cNvSpPr>
          <p:nvPr/>
        </p:nvSpPr>
        <p:spPr bwMode="auto">
          <a:xfrm flipH="1">
            <a:off x="7391400" y="2819400"/>
            <a:ext cx="83820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Total Cost Concept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304800" y="3657600"/>
            <a:ext cx="85344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Price per unit = $16.70 total cost/unit × 1.096% = $18.30</a:t>
            </a:r>
          </a:p>
        </p:txBody>
      </p:sp>
      <p:pic>
        <p:nvPicPr>
          <p:cNvPr id="38917" name="Picture 7" descr="PPT405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191000"/>
            <a:ext cx="7772400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6324600" y="2057400"/>
            <a:ext cx="268288" cy="457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/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381000" y="1143000"/>
            <a:ext cx="815340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/>
              <a:t>Markup Percentage	= </a:t>
            </a:r>
            <a:r>
              <a:rPr lang="en-US" sz="2800" u="sng"/>
              <a:t>Desired Profit</a:t>
            </a:r>
          </a:p>
          <a:p>
            <a:r>
              <a:rPr lang="en-US" sz="2800"/>
              <a:t>			     	    Total Cost</a:t>
            </a:r>
          </a:p>
          <a:p>
            <a:r>
              <a:rPr lang="en-US" sz="2800"/>
              <a:t>				= </a:t>
            </a:r>
            <a:r>
              <a:rPr lang="en-US" sz="2800" u="sng"/>
              <a:t>$  1.60</a:t>
            </a:r>
          </a:p>
          <a:p>
            <a:r>
              <a:rPr lang="en-US" sz="2800"/>
              <a:t>  				   $16.70</a:t>
            </a:r>
          </a:p>
          <a:p>
            <a:r>
              <a:rPr lang="en-US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		= 9.6%</a:t>
            </a: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4" t="13611" r="10000" b="12642"/>
          <a:stretch/>
        </p:blipFill>
        <p:spPr>
          <a:xfrm>
            <a:off x="304800" y="457200"/>
            <a:ext cx="8763000" cy="5638799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3" t="31910" r="2537" b="34045"/>
          <a:stretch/>
        </p:blipFill>
        <p:spPr>
          <a:xfrm>
            <a:off x="300250" y="1143000"/>
            <a:ext cx="8611737" cy="307141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4419600"/>
            <a:ext cx="7623175" cy="1752600"/>
          </a:xfrm>
        </p:spPr>
        <p:txBody>
          <a:bodyPr/>
          <a:lstStyle/>
          <a:p>
            <a:pPr algn="ctr"/>
            <a:r>
              <a:rPr lang="en-US" smtClean="0"/>
              <a:t>End of Chapter 12!</a:t>
            </a:r>
          </a:p>
        </p:txBody>
      </p:sp>
      <p:pic>
        <p:nvPicPr>
          <p:cNvPr id="45059" name="Picture 7" descr="C:\Documents and Settings\PattiProulx\Local Settings\Temporary Internet Files\Content.IE5\6PDCJT6R\MC900439853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838" y="1104900"/>
            <a:ext cx="2951162" cy="323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eme2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1323</TotalTime>
  <Words>1332</Words>
  <Application>Microsoft Office PowerPoint</Application>
  <PresentationFormat>On-screen Show (4:3)</PresentationFormat>
  <Paragraphs>220</Paragraphs>
  <Slides>40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40</vt:i4>
      </vt:variant>
    </vt:vector>
  </HeadingPairs>
  <TitlesOfParts>
    <vt:vector size="52" baseType="lpstr">
      <vt:lpstr>Arial Unicode MS</vt:lpstr>
      <vt:lpstr>ＭＳ Ｐゴシック</vt:lpstr>
      <vt:lpstr>Arial</vt:lpstr>
      <vt:lpstr>Calibri</vt:lpstr>
      <vt:lpstr>Engravers MT</vt:lpstr>
      <vt:lpstr>Garamond</vt:lpstr>
      <vt:lpstr>Times New Roman</vt:lpstr>
      <vt:lpstr>Wingdings</vt:lpstr>
      <vt:lpstr>2_Custom Design</vt:lpstr>
      <vt:lpstr>Custom Design</vt:lpstr>
      <vt:lpstr>1_Custom Design</vt:lpstr>
      <vt:lpstr>Theme2</vt:lpstr>
      <vt:lpstr>Chapter 12</vt:lpstr>
      <vt:lpstr>Learning Objectives</vt:lpstr>
      <vt:lpstr>Differential Analysis</vt:lpstr>
      <vt:lpstr>Cost Concepts for Decision Making</vt:lpstr>
      <vt:lpstr>Relevant Costs</vt:lpstr>
      <vt:lpstr>Irrelevant Costs</vt:lpstr>
      <vt:lpstr>Differential Analysis in 4 (not 6) Situations</vt:lpstr>
      <vt:lpstr>PowerPoint Presentation</vt:lpstr>
      <vt:lpstr>What are the relevant revenues and costs for this decision?</vt:lpstr>
      <vt:lpstr>PowerPoint Presentation</vt:lpstr>
      <vt:lpstr>Discontinue a Segment/Product</vt:lpstr>
      <vt:lpstr>It’s not just about the money!</vt:lpstr>
      <vt:lpstr>PowerPoint Presentation</vt:lpstr>
      <vt:lpstr>PowerPoint Presentation</vt:lpstr>
      <vt:lpstr>PowerPoint Presentation</vt:lpstr>
      <vt:lpstr>What are the relevant revenues and costs for this decision?</vt:lpstr>
      <vt:lpstr>PowerPoint Presentation</vt:lpstr>
      <vt:lpstr>It’s not just about the money!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Accept Business at a Special Price </vt:lpstr>
      <vt:lpstr>PowerPoint Presentation</vt:lpstr>
      <vt:lpstr>PowerPoint Presentation</vt:lpstr>
      <vt:lpstr>Accept Business at a Special Price </vt:lpstr>
      <vt:lpstr>PowerPoint Presentation</vt:lpstr>
      <vt:lpstr>PowerPoint Presentation</vt:lpstr>
      <vt:lpstr>Setting Normal Product Selling Prices</vt:lpstr>
      <vt:lpstr>Cost-Plus Methods</vt:lpstr>
      <vt:lpstr>Cost Plus Pricing</vt:lpstr>
      <vt:lpstr>Cost-Plus Examples</vt:lpstr>
      <vt:lpstr>Total Cost Concept</vt:lpstr>
      <vt:lpstr>Total Cost Concept</vt:lpstr>
      <vt:lpstr>Total Cost Concept</vt:lpstr>
      <vt:lpstr>PowerPoint Presentation</vt:lpstr>
      <vt:lpstr>PowerPoint Presentation</vt:lpstr>
      <vt:lpstr>End of Chapter 12!</vt:lpstr>
    </vt:vector>
  </TitlesOfParts>
  <Company>Cengage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Stephanie Butler</cp:lastModifiedBy>
  <cp:revision>140</cp:revision>
  <dcterms:created xsi:type="dcterms:W3CDTF">2009-07-15T18:36:45Z</dcterms:created>
  <dcterms:modified xsi:type="dcterms:W3CDTF">2013-12-11T19:41:42Z</dcterms:modified>
</cp:coreProperties>
</file>