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258" r:id="rId3"/>
    <p:sldId id="259" r:id="rId4"/>
    <p:sldId id="260" r:id="rId5"/>
    <p:sldId id="261" r:id="rId6"/>
    <p:sldId id="263" r:id="rId7"/>
    <p:sldId id="264" r:id="rId8"/>
    <p:sldId id="266" r:id="rId9"/>
    <p:sldId id="267" r:id="rId10"/>
    <p:sldId id="268" r:id="rId11"/>
    <p:sldId id="269" r:id="rId12"/>
    <p:sldId id="270" r:id="rId13"/>
    <p:sldId id="271" r:id="rId14"/>
    <p:sldId id="272" r:id="rId15"/>
    <p:sldId id="273" r:id="rId16"/>
    <p:sldId id="274" r:id="rId17"/>
    <p:sldId id="275" r:id="rId18"/>
    <p:sldId id="299" r:id="rId19"/>
    <p:sldId id="300" r:id="rId20"/>
    <p:sldId id="276" r:id="rId21"/>
    <p:sldId id="277" r:id="rId22"/>
    <p:sldId id="278" r:id="rId23"/>
    <p:sldId id="279" r:id="rId24"/>
    <p:sldId id="280" r:id="rId25"/>
    <p:sldId id="281" r:id="rId26"/>
    <p:sldId id="282" r:id="rId27"/>
    <p:sldId id="285" r:id="rId28"/>
    <p:sldId id="286" r:id="rId29"/>
    <p:sldId id="287" r:id="rId30"/>
    <p:sldId id="288" r:id="rId31"/>
    <p:sldId id="289" r:id="rId32"/>
    <p:sldId id="293" r:id="rId33"/>
    <p:sldId id="292" r:id="rId34"/>
    <p:sldId id="294" r:id="rId35"/>
    <p:sldId id="295" r:id="rId36"/>
    <p:sldId id="296" r:id="rId37"/>
    <p:sldId id="29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80970" autoAdjust="0"/>
  </p:normalViewPr>
  <p:slideViewPr>
    <p:cSldViewPr>
      <p:cViewPr varScale="1">
        <p:scale>
          <a:sx n="52" d="100"/>
          <a:sy n="52" d="100"/>
        </p:scale>
        <p:origin x="-181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5266D7-03AA-48BC-B9A4-BA8D0835D22E}" type="datetimeFigureOut">
              <a:rPr lang="en-US" smtClean="0"/>
              <a:t>11/6/2012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0A2A62-07BE-49F7-B064-2396468AC107}" type="slidenum">
              <a:rPr lang="en-CA" smtClean="0"/>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FDC4FA78-A869-48BC-AD36-2F0FB98F970B}" type="slidenum">
              <a:rPr lang="en-CA" smtClean="0"/>
              <a:pPr/>
              <a:t>3</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FDC4FA78-A869-48BC-AD36-2F0FB98F970B}" type="slidenum">
              <a:rPr lang="en-CA" smtClean="0"/>
              <a:pPr/>
              <a:t>5</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D0E1C2-5864-41EB-B71C-16E1509EACB4}" type="slidenum">
              <a:rPr lang="en-US"/>
              <a:pPr/>
              <a:t>6</a:t>
            </a:fld>
            <a:endParaRPr lang="en-US"/>
          </a:p>
        </p:txBody>
      </p:sp>
      <p:sp>
        <p:nvSpPr>
          <p:cNvPr id="212994" name="Rectangle 2"/>
          <p:cNvSpPr>
            <a:spLocks noGrp="1" noRot="1" noChangeAspect="1" noChangeArrowheads="1" noTextEdit="1"/>
          </p:cNvSpPr>
          <p:nvPr>
            <p:ph type="sldImg"/>
          </p:nvPr>
        </p:nvSpPr>
        <p:spPr>
          <a:ln/>
        </p:spPr>
      </p:sp>
      <p:sp>
        <p:nvSpPr>
          <p:cNvPr id="2129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A68AB229-EB7C-4044-B8DE-FBD6315E4AC3}" type="slidenum">
              <a:rPr lang="en-CA" smtClean="0"/>
              <a:pPr/>
              <a:t>7</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2CB928FE-FC11-41CF-B965-F25B763EA1A1}" type="slidenum">
              <a:rPr lang="en-CA" smtClean="0"/>
              <a:pPr/>
              <a:t>8</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FDC4FA78-A869-48BC-AD36-2F0FB98F970B}" type="slidenum">
              <a:rPr lang="en-CA" smtClean="0"/>
              <a:pPr/>
              <a:t>12</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0419" name="Rectangle 7"/>
          <p:cNvSpPr>
            <a:spLocks noGrp="1" noChangeArrowheads="1"/>
          </p:cNvSpPr>
          <p:nvPr>
            <p:ph type="sldNum" sz="quarter" idx="5"/>
          </p:nvPr>
        </p:nvSpPr>
        <p:spPr>
          <a:noFill/>
        </p:spPr>
        <p:txBody>
          <a:bodyPr/>
          <a:lstStyle/>
          <a:p>
            <a:fld id="{8B022950-6405-4DF0-A3CB-F96ABAB47624}" type="slidenum">
              <a:rPr lang="en-US" smtClean="0"/>
              <a:pPr/>
              <a:t>14</a:t>
            </a:fld>
            <a:endParaRPr lang="en-US" smtClean="0"/>
          </a:p>
        </p:txBody>
      </p:sp>
      <p:sp>
        <p:nvSpPr>
          <p:cNvPr id="60420" name="Rectangle 2"/>
          <p:cNvSpPr>
            <a:spLocks noGrp="1" noRot="1" noChangeAspect="1" noChangeArrowheads="1" noTextEdit="1"/>
          </p:cNvSpPr>
          <p:nvPr>
            <p:ph type="sldImg"/>
          </p:nvPr>
        </p:nvSpPr>
        <p:spPr>
          <a:ln/>
        </p:spPr>
      </p:sp>
      <p:sp>
        <p:nvSpPr>
          <p:cNvPr id="60421"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4515" name="Rectangle 7"/>
          <p:cNvSpPr>
            <a:spLocks noGrp="1" noChangeArrowheads="1"/>
          </p:cNvSpPr>
          <p:nvPr>
            <p:ph type="sldNum" sz="quarter" idx="5"/>
          </p:nvPr>
        </p:nvSpPr>
        <p:spPr>
          <a:noFill/>
        </p:spPr>
        <p:txBody>
          <a:bodyPr/>
          <a:lstStyle/>
          <a:p>
            <a:fld id="{833FECAF-C658-490A-AE05-EB5DD9EF4EB6}" type="slidenum">
              <a:rPr lang="en-US" smtClean="0"/>
              <a:pPr/>
              <a:t>15</a:t>
            </a:fld>
            <a:endParaRPr lang="en-US" smtClean="0"/>
          </a:p>
        </p:txBody>
      </p:sp>
      <p:sp>
        <p:nvSpPr>
          <p:cNvPr id="64516" name="Rectangle 2"/>
          <p:cNvSpPr>
            <a:spLocks noGrp="1" noRot="1" noChangeAspect="1" noChangeArrowheads="1" noTextEdit="1"/>
          </p:cNvSpPr>
          <p:nvPr>
            <p:ph type="sldImg"/>
          </p:nvPr>
        </p:nvSpPr>
        <p:spPr>
          <a:ln/>
        </p:spPr>
      </p:sp>
      <p:sp>
        <p:nvSpPr>
          <p:cNvPr id="64517" name="Rectangle 3"/>
          <p:cNvSpPr>
            <a:spLocks noGrp="1" noChangeArrowheads="1"/>
          </p:cNvSpPr>
          <p:nvPr>
            <p:ph type="body" idx="1"/>
          </p:nvPr>
        </p:nvSpPr>
        <p:spPr>
          <a:noFill/>
          <a:ln/>
        </p:spPr>
        <p:txBody>
          <a:bodyPr/>
          <a:lstStyle/>
          <a:p>
            <a:pPr eaLnBrk="1" hangingPunct="1"/>
            <a:endParaRPr lang="en-US" baseline="0"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5539" name="Rectangle 7"/>
          <p:cNvSpPr>
            <a:spLocks noGrp="1" noChangeArrowheads="1"/>
          </p:cNvSpPr>
          <p:nvPr>
            <p:ph type="sldNum" sz="quarter" idx="5"/>
          </p:nvPr>
        </p:nvSpPr>
        <p:spPr>
          <a:noFill/>
        </p:spPr>
        <p:txBody>
          <a:bodyPr/>
          <a:lstStyle/>
          <a:p>
            <a:fld id="{A0653F56-473D-4094-86D5-F7E6C5DA56C3}" type="slidenum">
              <a:rPr lang="en-US" smtClean="0"/>
              <a:pPr/>
              <a:t>16</a:t>
            </a:fld>
            <a:endParaRPr lang="en-US" smtClean="0"/>
          </a:p>
        </p:txBody>
      </p:sp>
      <p:sp>
        <p:nvSpPr>
          <p:cNvPr id="65540" name="Rectangle 2"/>
          <p:cNvSpPr>
            <a:spLocks noGrp="1" noRot="1" noChangeAspect="1" noChangeArrowheads="1" noTextEdit="1"/>
          </p:cNvSpPr>
          <p:nvPr>
            <p:ph type="sldImg"/>
          </p:nvPr>
        </p:nvSpPr>
        <p:spPr>
          <a:ln/>
        </p:spPr>
      </p:sp>
      <p:sp>
        <p:nvSpPr>
          <p:cNvPr id="65541" name="Rectangle 3"/>
          <p:cNvSpPr>
            <a:spLocks noGrp="1" noChangeArrowheads="1"/>
          </p:cNvSpPr>
          <p:nvPr>
            <p:ph type="body" idx="1"/>
          </p:nvPr>
        </p:nvSpPr>
        <p:spPr>
          <a:noFill/>
          <a:ln/>
        </p:spPr>
        <p:txBody>
          <a:bodyPr/>
          <a:lstStyle/>
          <a:p>
            <a:pPr>
              <a:buFontTx/>
              <a:buChar char="•"/>
            </a:pPr>
            <a:r>
              <a:rPr lang="en-US" smtClean="0"/>
              <a:t>FIGURE 11.1 on p. 311 - The Distribution of Aggressiveness among Men and Women</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514350" indent="-514350">
              <a:buFont typeface="+mj-lt"/>
              <a:buNone/>
            </a:pPr>
            <a:endParaRPr lang="en-CA" dirty="0"/>
          </a:p>
        </p:txBody>
      </p:sp>
      <p:sp>
        <p:nvSpPr>
          <p:cNvPr id="4" name="Slide Number Placeholder 3"/>
          <p:cNvSpPr>
            <a:spLocks noGrp="1"/>
          </p:cNvSpPr>
          <p:nvPr>
            <p:ph type="sldNum" sz="quarter" idx="10"/>
          </p:nvPr>
        </p:nvSpPr>
        <p:spPr/>
        <p:txBody>
          <a:bodyPr/>
          <a:lstStyle/>
          <a:p>
            <a:fld id="{D926B940-0B20-49AF-A9E0-F120311629A2}" type="slidenum">
              <a:rPr lang="en-CA" smtClean="0"/>
              <a:pPr/>
              <a:t>18</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FDC4FA78-A869-48BC-AD36-2F0FB98F970B}" type="slidenum">
              <a:rPr lang="en-CA" smtClean="0"/>
              <a:pPr/>
              <a:t>23</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14350">
              <a:defRPr/>
            </a:pPr>
            <a:endParaRPr lang="en-CA" dirty="0"/>
          </a:p>
        </p:txBody>
      </p:sp>
      <p:sp>
        <p:nvSpPr>
          <p:cNvPr id="4" name="Slide Number Placeholder 3"/>
          <p:cNvSpPr>
            <a:spLocks noGrp="1"/>
          </p:cNvSpPr>
          <p:nvPr>
            <p:ph type="sldNum" sz="quarter" idx="10"/>
          </p:nvPr>
        </p:nvSpPr>
        <p:spPr/>
        <p:txBody>
          <a:bodyPr/>
          <a:lstStyle/>
          <a:p>
            <a:fld id="{FDC4FA78-A869-48BC-AD36-2F0FB98F970B}" type="slidenum">
              <a:rPr lang="en-CA" smtClean="0"/>
              <a:pPr/>
              <a:t>24</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FDC4FA78-A869-48BC-AD36-2F0FB98F970B}" type="slidenum">
              <a:rPr lang="en-CA" smtClean="0"/>
              <a:pPr/>
              <a:t>25</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FDC4FA78-A869-48BC-AD36-2F0FB98F970B}" type="slidenum">
              <a:rPr lang="en-CA" smtClean="0"/>
              <a:pPr/>
              <a:t>28</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90BE6D28-8112-4F19-BAB9-FB7264B067A8}" type="slidenum">
              <a:rPr lang="en-CA" smtClean="0"/>
              <a:pPr/>
              <a:t>29</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http://www.parl.gc.ca/Content/LOP/ResearchPublications/2010-30-e.htm</a:t>
            </a:r>
          </a:p>
          <a:p>
            <a:endParaRPr lang="en-CA" dirty="0" smtClean="0"/>
          </a:p>
        </p:txBody>
      </p:sp>
      <p:sp>
        <p:nvSpPr>
          <p:cNvPr id="4" name="Slide Number Placeholder 3"/>
          <p:cNvSpPr>
            <a:spLocks noGrp="1"/>
          </p:cNvSpPr>
          <p:nvPr>
            <p:ph type="sldNum" sz="quarter" idx="10"/>
          </p:nvPr>
        </p:nvSpPr>
        <p:spPr/>
        <p:txBody>
          <a:bodyPr/>
          <a:lstStyle/>
          <a:p>
            <a:fld id="{90BE6D28-8112-4F19-BAB9-FB7264B067A8}" type="slidenum">
              <a:rPr lang="en-CA" smtClean="0"/>
              <a:pPr/>
              <a:t>30</a:t>
            </a:fld>
            <a:endParaRPr lang="en-C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http://bpwdurham.com/wordpress/2010/09/17/wage-gap-widest-for-university-educated-women/</a:t>
            </a:r>
            <a:endParaRPr lang="en-CA" dirty="0"/>
          </a:p>
        </p:txBody>
      </p:sp>
      <p:sp>
        <p:nvSpPr>
          <p:cNvPr id="4" name="Slide Number Placeholder 3"/>
          <p:cNvSpPr>
            <a:spLocks noGrp="1"/>
          </p:cNvSpPr>
          <p:nvPr>
            <p:ph type="sldNum" sz="quarter" idx="10"/>
          </p:nvPr>
        </p:nvSpPr>
        <p:spPr/>
        <p:txBody>
          <a:bodyPr/>
          <a:lstStyle/>
          <a:p>
            <a:fld id="{FDC4FA78-A869-48BC-AD36-2F0FB98F970B}" type="slidenum">
              <a:rPr lang="en-CA" smtClean="0"/>
              <a:pPr/>
              <a:t>31</a:t>
            </a:fld>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90BE6D28-8112-4F19-BAB9-FB7264B067A8}" type="slidenum">
              <a:rPr lang="en-CA" smtClean="0"/>
              <a:pPr/>
              <a:t>32</a:t>
            </a:fld>
            <a:endParaRPr lang="en-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FDC4FA78-A869-48BC-AD36-2F0FB98F970B}" type="slidenum">
              <a:rPr lang="en-CA" smtClean="0"/>
              <a:pPr/>
              <a:t>33</a:t>
            </a:fld>
            <a:endParaRPr lang="en-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a:ln/>
        </p:spPr>
        <p:txBody>
          <a:bodyPr/>
          <a:lstStyle/>
          <a:p>
            <a:fld id="{EE8E7BC3-DF60-4BAC-B13D-779380D302E7}" type="slidenum">
              <a:rPr lang="en-US"/>
              <a:pPr/>
              <a:t>37</a:t>
            </a:fld>
            <a:endParaRPr lang="en-US"/>
          </a:p>
        </p:txBody>
      </p:sp>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p:txBody>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4F2FA079-C29B-4216-B029-C4113F096DB4}" type="datetimeFigureOut">
              <a:rPr lang="en-US" smtClean="0"/>
              <a:t>11/6/2012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F2FA079-C29B-4216-B029-C4113F096DB4}" type="datetimeFigureOut">
              <a:rPr lang="en-US" smtClean="0"/>
              <a:t>11/6/2012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2FA079-C29B-4216-B029-C4113F096DB4}" type="datetimeFigureOut">
              <a:rPr lang="en-US" smtClean="0"/>
              <a:t>11/6/2012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4F2FA079-C29B-4216-B029-C4113F096DB4}" type="datetimeFigureOut">
              <a:rPr lang="en-US" smtClean="0"/>
              <a:t>11/6/2012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4F2FA079-C29B-4216-B029-C4113F096DB4}" type="datetimeFigureOut">
              <a:rPr lang="en-US" smtClean="0"/>
              <a:t>11/6/2012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4F2FA079-C29B-4216-B029-C4113F096DB4}" type="datetimeFigureOut">
              <a:rPr lang="en-US" smtClean="0"/>
              <a:t>11/6/2012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2FA079-C29B-4216-B029-C4113F096DB4}" type="datetimeFigureOut">
              <a:rPr lang="en-US" smtClean="0"/>
              <a:t>11/6/2012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2FA079-C29B-4216-B029-C4113F096DB4}" type="datetimeFigureOut">
              <a:rPr lang="en-US" smtClean="0"/>
              <a:t>11/6/2012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2FA079-C29B-4216-B029-C4113F096DB4}" type="datetimeFigureOut">
              <a:rPr lang="en-US" smtClean="0"/>
              <a:t>11/6/2012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F2FA079-C29B-4216-B029-C4113F096DB4}" type="datetimeFigureOut">
              <a:rPr lang="en-US" smtClean="0"/>
              <a:t>11/6/2012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F2FA079-C29B-4216-B029-C4113F096DB4}" type="datetimeFigureOut">
              <a:rPr lang="en-US" smtClean="0"/>
              <a:t>11/6/2012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E7F9812-4589-495A-A07F-56EC909AF904}" type="slidenum">
              <a:rPr lang="en-CA" smtClean="0"/>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CA"/>
          </a:p>
        </p:txBody>
      </p:sp>
      <p:sp>
        <p:nvSpPr>
          <p:cNvPr id="3" name="Table Placeholder 2"/>
          <p:cNvSpPr>
            <a:spLocks noGrp="1"/>
          </p:cNvSpPr>
          <p:nvPr>
            <p:ph type="tbl" idx="1"/>
          </p:nvPr>
        </p:nvSpPr>
        <p:spPr>
          <a:xfrm>
            <a:off x="457200" y="1719263"/>
            <a:ext cx="8229600" cy="4411662"/>
          </a:xfrm>
        </p:spPr>
        <p:txBody>
          <a:bodyPr/>
          <a:lstStyle/>
          <a:p>
            <a:endParaRPr lang="en-CA"/>
          </a:p>
        </p:txBody>
      </p:sp>
      <p:sp>
        <p:nvSpPr>
          <p:cNvPr id="4" name="Date Placeholder 3"/>
          <p:cNvSpPr>
            <a:spLocks noGrp="1"/>
          </p:cNvSpPr>
          <p:nvPr>
            <p:ph type="dt" sz="half" idx="10"/>
          </p:nvPr>
        </p:nvSpPr>
        <p:spPr>
          <a:xfrm>
            <a:off x="457200" y="6248400"/>
            <a:ext cx="2133600" cy="457200"/>
          </a:xfrm>
        </p:spPr>
        <p:txBody>
          <a:bodyPr/>
          <a:lstStyle>
            <a:lvl1pPr>
              <a:defRPr/>
            </a:lvl1pPr>
          </a:lstStyle>
          <a:p>
            <a:fld id="{1D17E630-AC91-43E4-91E7-EBA2F5C01A15}" type="datetime1">
              <a:rPr lang="en-US"/>
              <a:pPr/>
              <a:t>11/6/2012</a:t>
            </a:fld>
            <a:endParaRPr lang="en-US" altLang="en-US"/>
          </a:p>
        </p:txBody>
      </p:sp>
      <p:sp>
        <p:nvSpPr>
          <p:cNvPr id="5" name="Footer Placeholder 4"/>
          <p:cNvSpPr>
            <a:spLocks noGrp="1"/>
          </p:cNvSpPr>
          <p:nvPr>
            <p:ph type="ftr" sz="quarter" idx="11"/>
          </p:nvPr>
        </p:nvSpPr>
        <p:spPr>
          <a:xfrm>
            <a:off x="2627313" y="6237288"/>
            <a:ext cx="3889375" cy="468312"/>
          </a:xfrm>
        </p:spPr>
        <p:txBody>
          <a:bodyPr/>
          <a:lstStyle>
            <a:lvl1pPr>
              <a:defRPr/>
            </a:lvl1pPr>
          </a:lstStyle>
          <a:p>
            <a:r>
              <a:rPr lang="en-US" altLang="en-US"/>
              <a:t>Copyright © 2012 Nelson Education Limited </a:t>
            </a:r>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E6973709-756D-4A98-9E0D-157A739897BA}"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2FA079-C29B-4216-B029-C4113F096DB4}" type="datetimeFigureOut">
              <a:rPr lang="en-US" smtClean="0"/>
              <a:t>11/6/2012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7F9812-4589-495A-A07F-56EC909AF904}"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fontAlgn="auto">
              <a:spcAft>
                <a:spcPts val="0"/>
              </a:spcAft>
              <a:defRPr/>
            </a:pPr>
            <a:r>
              <a:rPr lang="en-CA" dirty="0" smtClean="0"/>
              <a:t>Gender I: Women and inequality</a:t>
            </a:r>
            <a:endParaRPr lang="en-CA" dirty="0"/>
          </a:p>
        </p:txBody>
      </p:sp>
      <p:sp>
        <p:nvSpPr>
          <p:cNvPr id="10243" name="Subtitle 2"/>
          <p:cNvSpPr>
            <a:spLocks noGrp="1"/>
          </p:cNvSpPr>
          <p:nvPr>
            <p:ph type="subTitle" idx="1"/>
          </p:nvPr>
        </p:nvSpPr>
        <p:spPr>
          <a:xfrm>
            <a:off x="2362200" y="6049963"/>
            <a:ext cx="6705600" cy="685800"/>
          </a:xfrm>
        </p:spPr>
        <p:txBody>
          <a:bodyPr/>
          <a:lstStyle/>
          <a:p>
            <a:r>
              <a:rPr lang="en-CA" dirty="0" smtClean="0"/>
              <a:t>November 6</a:t>
            </a:r>
            <a:r>
              <a:rPr lang="en-CA" baseline="30000" dirty="0" smtClean="0"/>
              <a:t>th</a:t>
            </a:r>
            <a:r>
              <a:rPr lang="en-CA" dirty="0" smtClean="0"/>
              <a:t>, 2012</a:t>
            </a:r>
            <a:endParaRPr lang="en-CA"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CA" smtClean="0"/>
              <a:t>Key Terms</a:t>
            </a:r>
          </a:p>
        </p:txBody>
      </p:sp>
      <p:sp>
        <p:nvSpPr>
          <p:cNvPr id="12291" name="Content Placeholder 2"/>
          <p:cNvSpPr>
            <a:spLocks noGrp="1"/>
          </p:cNvSpPr>
          <p:nvPr>
            <p:ph sz="quarter" idx="1"/>
          </p:nvPr>
        </p:nvSpPr>
        <p:spPr/>
        <p:txBody>
          <a:bodyPr>
            <a:normAutofit lnSpcReduction="10000"/>
          </a:bodyPr>
          <a:lstStyle/>
          <a:p>
            <a:r>
              <a:rPr lang="en-CA" dirty="0" smtClean="0"/>
              <a:t>Gender Stratification</a:t>
            </a:r>
          </a:p>
          <a:p>
            <a:r>
              <a:rPr lang="en-CA" dirty="0" smtClean="0"/>
              <a:t>Sex</a:t>
            </a:r>
          </a:p>
          <a:p>
            <a:r>
              <a:rPr lang="en-CA" dirty="0" smtClean="0"/>
              <a:t>Gender</a:t>
            </a:r>
          </a:p>
          <a:p>
            <a:r>
              <a:rPr lang="en-CA" dirty="0" smtClean="0"/>
              <a:t>Gender Binary</a:t>
            </a:r>
          </a:p>
          <a:p>
            <a:r>
              <a:rPr lang="en-CA" dirty="0" smtClean="0"/>
              <a:t>Intersectionality</a:t>
            </a:r>
          </a:p>
          <a:p>
            <a:r>
              <a:rPr lang="en-CA" dirty="0" smtClean="0"/>
              <a:t>Transgender</a:t>
            </a:r>
          </a:p>
          <a:p>
            <a:r>
              <a:rPr lang="en-CA" dirty="0" smtClean="0"/>
              <a:t>Gender Inequality</a:t>
            </a:r>
          </a:p>
          <a:p>
            <a:r>
              <a:rPr lang="en-US" dirty="0" smtClean="0"/>
              <a:t>Biological Essentialism </a:t>
            </a:r>
            <a:endParaRPr lang="en-US" dirty="0">
              <a:sym typeface="Wingdings" pitchFamily="2" charset="2"/>
            </a:endParaRPr>
          </a:p>
          <a:p>
            <a:r>
              <a:rPr lang="en-US" dirty="0" smtClean="0">
                <a:sym typeface="Wingdings" pitchFamily="2" charset="2"/>
              </a:rPr>
              <a:t>Social construction</a:t>
            </a:r>
            <a:r>
              <a:rPr lang="en-CA" dirty="0" smtClean="0"/>
              <a:t> </a:t>
            </a:r>
            <a:endParaRPr lang="en-US" dirty="0" smtClean="0"/>
          </a:p>
        </p:txBody>
      </p:sp>
      <p:sp>
        <p:nvSpPr>
          <p:cNvPr id="12292" name="Content Placeholder 3"/>
          <p:cNvSpPr>
            <a:spLocks noGrp="1"/>
          </p:cNvSpPr>
          <p:nvPr>
            <p:ph sz="quarter" idx="2"/>
          </p:nvPr>
        </p:nvSpPr>
        <p:spPr/>
        <p:txBody>
          <a:bodyPr>
            <a:normAutofit lnSpcReduction="10000"/>
          </a:bodyPr>
          <a:lstStyle/>
          <a:p>
            <a:r>
              <a:rPr lang="en-CA" dirty="0" smtClean="0"/>
              <a:t>Gender roles</a:t>
            </a:r>
          </a:p>
          <a:p>
            <a:r>
              <a:rPr lang="en-CA" dirty="0" smtClean="0"/>
              <a:t>Gender Identity</a:t>
            </a:r>
          </a:p>
          <a:p>
            <a:r>
              <a:rPr lang="en-US" dirty="0" smtClean="0"/>
              <a:t>Double </a:t>
            </a:r>
            <a:r>
              <a:rPr lang="en-US" dirty="0" smtClean="0"/>
              <a:t>day/second shift</a:t>
            </a:r>
          </a:p>
          <a:p>
            <a:r>
              <a:rPr lang="en-CA" dirty="0" smtClean="0"/>
              <a:t>Sexism</a:t>
            </a:r>
          </a:p>
          <a:p>
            <a:r>
              <a:rPr lang="en-CA" dirty="0" smtClean="0"/>
              <a:t>Institutional Sexism</a:t>
            </a:r>
          </a:p>
          <a:p>
            <a:r>
              <a:rPr lang="en-CA" dirty="0" smtClean="0"/>
              <a:t>Feminism</a:t>
            </a:r>
          </a:p>
          <a:p>
            <a:r>
              <a:rPr lang="en-CA" dirty="0" smtClean="0"/>
              <a:t>Patriarchy</a:t>
            </a:r>
          </a:p>
          <a:p>
            <a:r>
              <a:rPr lang="en-CA" dirty="0" smtClean="0"/>
              <a:t>Jean </a:t>
            </a:r>
            <a:r>
              <a:rPr lang="en-CA" dirty="0" err="1" smtClean="0"/>
              <a:t>Kilbourne</a:t>
            </a:r>
            <a:endParaRPr lang="en-CA" dirty="0" smtClean="0"/>
          </a:p>
          <a:p>
            <a:endParaRPr lang="en-CA"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Discussion Boards reminder</a:t>
            </a:r>
            <a:endParaRPr lang="en-CA" dirty="0"/>
          </a:p>
        </p:txBody>
      </p:sp>
      <p:sp>
        <p:nvSpPr>
          <p:cNvPr id="3" name="Content Placeholder 2"/>
          <p:cNvSpPr>
            <a:spLocks noGrp="1"/>
          </p:cNvSpPr>
          <p:nvPr>
            <p:ph sz="quarter" idx="1"/>
          </p:nvPr>
        </p:nvSpPr>
        <p:spPr/>
        <p:txBody>
          <a:bodyPr>
            <a:normAutofit/>
          </a:bodyPr>
          <a:lstStyle/>
          <a:p>
            <a:r>
              <a:rPr lang="en-CA" dirty="0" smtClean="0"/>
              <a:t>5 weeks left.  If you haven’t begun to post you have to start this week in order to be eligible for full marks.</a:t>
            </a:r>
          </a:p>
          <a:p>
            <a:endParaRPr lang="en-CA" dirty="0" smtClean="0"/>
          </a:p>
          <a:p>
            <a:r>
              <a:rPr lang="en-CA" dirty="0" smtClean="0"/>
              <a:t>If you have not posted on the “Discussion Boards” that says: “Posting here will be used for your 5% online participation mark” you WILL NOT be credited for that post.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sz="quarter" idx="1"/>
          </p:nvPr>
        </p:nvSpPr>
        <p:spPr/>
        <p:txBody>
          <a:bodyPr>
            <a:normAutofit/>
          </a:bodyPr>
          <a:lstStyle/>
          <a:p>
            <a:endParaRPr lang="en-CA" dirty="0" smtClean="0"/>
          </a:p>
          <a:p>
            <a:r>
              <a:rPr lang="en-CA" dirty="0" smtClean="0"/>
              <a:t>“Talking about gender for most people is the equivalent of fish talking about water. Gender is so much the routine ground of everyday activities that questioning its  taken-far-granted assumptions and presuppositions is like thinking about whether the sun will come up” (</a:t>
            </a:r>
            <a:r>
              <a:rPr lang="en-CA" dirty="0" err="1" smtClean="0"/>
              <a:t>Lorber</a:t>
            </a:r>
            <a:r>
              <a:rPr lang="en-CA" dirty="0" smtClean="0"/>
              <a:t>: pg 54).</a:t>
            </a:r>
            <a:endParaRPr lang="en-C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CA" dirty="0" smtClean="0"/>
              <a:t>Gender: Starting Points</a:t>
            </a:r>
            <a:endParaRPr lang="en-CA" dirty="0"/>
          </a:p>
        </p:txBody>
      </p:sp>
      <p:sp>
        <p:nvSpPr>
          <p:cNvPr id="6" name="Content Placeholder 5"/>
          <p:cNvSpPr>
            <a:spLocks noGrp="1"/>
          </p:cNvSpPr>
          <p:nvPr>
            <p:ph sz="quarter" idx="1"/>
          </p:nvPr>
        </p:nvSpPr>
        <p:spPr>
          <a:xfrm>
            <a:off x="214282" y="1600200"/>
            <a:ext cx="8929718" cy="5257800"/>
          </a:xfrm>
        </p:spPr>
        <p:txBody>
          <a:bodyPr>
            <a:normAutofit fontScale="92500"/>
          </a:bodyPr>
          <a:lstStyle/>
          <a:p>
            <a:pPr marL="514350" indent="-514350">
              <a:lnSpc>
                <a:spcPct val="120000"/>
              </a:lnSpc>
              <a:spcBef>
                <a:spcPts val="0"/>
              </a:spcBef>
              <a:buFont typeface="+mj-lt"/>
              <a:buAutoNum type="arabicPeriod"/>
            </a:pPr>
            <a:r>
              <a:rPr lang="en-CA" dirty="0" smtClean="0"/>
              <a:t>Gender is one of the major ways that we organize our lives</a:t>
            </a:r>
          </a:p>
          <a:p>
            <a:pPr marL="514350" indent="-514350">
              <a:lnSpc>
                <a:spcPct val="120000"/>
              </a:lnSpc>
              <a:spcBef>
                <a:spcPts val="0"/>
              </a:spcBef>
              <a:buFont typeface="+mj-lt"/>
              <a:buAutoNum type="arabicPeriod"/>
            </a:pPr>
            <a:endParaRPr lang="en-CA" sz="900" dirty="0" smtClean="0"/>
          </a:p>
          <a:p>
            <a:pPr marL="514350" indent="-514350">
              <a:lnSpc>
                <a:spcPct val="120000"/>
              </a:lnSpc>
              <a:spcBef>
                <a:spcPts val="0"/>
              </a:spcBef>
              <a:buFont typeface="+mj-lt"/>
              <a:buAutoNum type="arabicPeriod"/>
            </a:pPr>
            <a:r>
              <a:rPr lang="en-CA" dirty="0" smtClean="0"/>
              <a:t>Gender is not biological—it is socially constructed</a:t>
            </a:r>
          </a:p>
          <a:p>
            <a:pPr marL="514350" indent="-514350">
              <a:lnSpc>
                <a:spcPct val="120000"/>
              </a:lnSpc>
              <a:spcBef>
                <a:spcPts val="0"/>
              </a:spcBef>
              <a:buFont typeface="+mj-lt"/>
              <a:buAutoNum type="arabicPeriod"/>
            </a:pPr>
            <a:endParaRPr lang="en-CA" sz="900" dirty="0" smtClean="0"/>
          </a:p>
          <a:p>
            <a:pPr marL="514350" indent="-514350">
              <a:lnSpc>
                <a:spcPct val="120000"/>
              </a:lnSpc>
              <a:spcBef>
                <a:spcPts val="0"/>
              </a:spcBef>
              <a:buFont typeface="+mj-lt"/>
              <a:buAutoNum type="arabicPeriod"/>
            </a:pPr>
            <a:r>
              <a:rPr lang="en-CA" dirty="0" smtClean="0"/>
              <a:t>Men </a:t>
            </a:r>
            <a:r>
              <a:rPr lang="en-CA" dirty="0" smtClean="0"/>
              <a:t>and women are not equal, and as a social category men have more power and women less</a:t>
            </a:r>
          </a:p>
          <a:p>
            <a:pPr marL="514350" indent="-514350">
              <a:lnSpc>
                <a:spcPct val="120000"/>
              </a:lnSpc>
              <a:spcBef>
                <a:spcPts val="0"/>
              </a:spcBef>
              <a:buFont typeface="+mj-lt"/>
              <a:buAutoNum type="arabicPeriod"/>
            </a:pPr>
            <a:endParaRPr lang="en-CA" sz="900" dirty="0" smtClean="0"/>
          </a:p>
          <a:p>
            <a:pPr marL="514350" indent="-514350">
              <a:lnSpc>
                <a:spcPct val="120000"/>
              </a:lnSpc>
              <a:spcBef>
                <a:spcPts val="0"/>
              </a:spcBef>
              <a:buFont typeface="+mj-lt"/>
              <a:buAutoNum type="arabicPeriod"/>
            </a:pPr>
            <a:endParaRPr lang="en-CA" sz="900" dirty="0" smtClean="0"/>
          </a:p>
          <a:p>
            <a:pPr marL="514350" indent="-514350">
              <a:lnSpc>
                <a:spcPct val="120000"/>
              </a:lnSpc>
              <a:spcBef>
                <a:spcPts val="0"/>
              </a:spcBef>
              <a:buFont typeface="+mj-lt"/>
              <a:buAutoNum type="arabicPeriod"/>
            </a:pPr>
            <a:r>
              <a:rPr lang="en-CA" dirty="0" smtClean="0"/>
              <a:t>Gender inequality is pervasive in Canadian society</a:t>
            </a:r>
          </a:p>
          <a:p>
            <a:pPr marL="514350" indent="-514350">
              <a:lnSpc>
                <a:spcPct val="120000"/>
              </a:lnSpc>
              <a:spcBef>
                <a:spcPts val="0"/>
              </a:spcBef>
              <a:buFont typeface="+mj-lt"/>
              <a:buAutoNum type="arabicPeriod"/>
            </a:pPr>
            <a:endParaRPr lang="en-CA" sz="900" dirty="0" smtClean="0"/>
          </a:p>
          <a:p>
            <a:pPr marL="514350" indent="-514350">
              <a:lnSpc>
                <a:spcPct val="120000"/>
              </a:lnSpc>
              <a:spcBef>
                <a:spcPts val="0"/>
              </a:spcBef>
              <a:buFont typeface="+mj-lt"/>
              <a:buAutoNum type="arabicPeriod"/>
            </a:pPr>
            <a:r>
              <a:rPr lang="en-CA" dirty="0" smtClean="0"/>
              <a:t>Gender inequality has a wide range of consequences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3" name="Rectangle 3"/>
          <p:cNvSpPr>
            <a:spLocks noGrp="1" noRot="1" noChangeArrowheads="1"/>
          </p:cNvSpPr>
          <p:nvPr>
            <p:ph type="title"/>
          </p:nvPr>
        </p:nvSpPr>
        <p:spPr>
          <a:noFill/>
          <a:ln/>
        </p:spPr>
        <p:txBody>
          <a:bodyPr/>
          <a:lstStyle/>
          <a:p>
            <a:r>
              <a:rPr lang="en-US" dirty="0" smtClean="0"/>
              <a:t>Sex and Gender</a:t>
            </a:r>
            <a:endParaRPr lang="en-US" dirty="0"/>
          </a:p>
        </p:txBody>
      </p:sp>
      <p:sp>
        <p:nvSpPr>
          <p:cNvPr id="174082" name="Rectangle 2"/>
          <p:cNvSpPr>
            <a:spLocks noGrp="1" noChangeArrowheads="1"/>
          </p:cNvSpPr>
          <p:nvPr>
            <p:ph sz="quarter" idx="2"/>
          </p:nvPr>
        </p:nvSpPr>
        <p:spPr>
          <a:xfrm>
            <a:off x="1071538" y="2428868"/>
            <a:ext cx="3414738" cy="4019562"/>
          </a:xfrm>
          <a:noFill/>
        </p:spPr>
        <p:txBody>
          <a:bodyPr wrap="square" anchor="ctr">
            <a:spAutoFit/>
          </a:bodyPr>
          <a:lstStyle/>
          <a:p>
            <a:pPr>
              <a:spcBef>
                <a:spcPct val="40000"/>
              </a:spcBef>
            </a:pPr>
            <a:r>
              <a:rPr lang="en-US" dirty="0" smtClean="0"/>
              <a:t>Genetically </a:t>
            </a:r>
            <a:r>
              <a:rPr lang="en-US" dirty="0"/>
              <a:t>male or female; determines role in </a:t>
            </a:r>
            <a:r>
              <a:rPr lang="en-US" dirty="0" smtClean="0"/>
              <a:t>reproduction; biological standpoint</a:t>
            </a:r>
          </a:p>
          <a:p>
            <a:pPr>
              <a:spcBef>
                <a:spcPct val="40000"/>
              </a:spcBef>
              <a:buFontTx/>
              <a:buNone/>
            </a:pPr>
            <a:endParaRPr lang="en-US" dirty="0" smtClean="0"/>
          </a:p>
          <a:p>
            <a:pPr>
              <a:spcBef>
                <a:spcPct val="40000"/>
              </a:spcBef>
              <a:buFontTx/>
              <a:buNone/>
            </a:pPr>
            <a:endParaRPr lang="en-US" dirty="0"/>
          </a:p>
        </p:txBody>
      </p:sp>
      <p:sp>
        <p:nvSpPr>
          <p:cNvPr id="5" name="Content Placeholder 4"/>
          <p:cNvSpPr>
            <a:spLocks noGrp="1"/>
          </p:cNvSpPr>
          <p:nvPr>
            <p:ph sz="quarter" idx="4"/>
          </p:nvPr>
        </p:nvSpPr>
        <p:spPr>
          <a:xfrm>
            <a:off x="4800600" y="2471383"/>
            <a:ext cx="4038600" cy="2386377"/>
          </a:xfrm>
        </p:spPr>
        <p:txBody>
          <a:bodyPr>
            <a:normAutofit/>
          </a:bodyPr>
          <a:lstStyle/>
          <a:p>
            <a:r>
              <a:rPr lang="en-CA" dirty="0" smtClean="0"/>
              <a:t>All expected and actual thoughts, feelings, and behaviours associated with masculinity and femininity </a:t>
            </a:r>
            <a:endParaRPr lang="en-US" dirty="0" smtClean="0"/>
          </a:p>
          <a:p>
            <a:endParaRPr lang="en-CA" dirty="0"/>
          </a:p>
        </p:txBody>
      </p:sp>
      <p:sp>
        <p:nvSpPr>
          <p:cNvPr id="4" name="Footer Placeholder 3"/>
          <p:cNvSpPr>
            <a:spLocks noGrp="1"/>
          </p:cNvSpPr>
          <p:nvPr>
            <p:ph type="ftr" sz="quarter" idx="4294967295"/>
          </p:nvPr>
        </p:nvSpPr>
        <p:spPr>
          <a:xfrm>
            <a:off x="609600" y="6248206"/>
            <a:ext cx="5421083" cy="365125"/>
          </a:xfrm>
          <a:prstGeom prst="rect">
            <a:avLst/>
          </a:prstGeom>
        </p:spPr>
        <p:txBody>
          <a:bodyPr/>
          <a:lstStyle/>
          <a:p>
            <a:r>
              <a:rPr lang="en-US" dirty="0" smtClean="0"/>
              <a:t>.</a:t>
            </a:r>
            <a:endParaRPr lang="en-US" dirty="0"/>
          </a:p>
        </p:txBody>
      </p:sp>
      <p:sp>
        <p:nvSpPr>
          <p:cNvPr id="6" name="Text Placeholder 5"/>
          <p:cNvSpPr>
            <a:spLocks noGrp="1"/>
          </p:cNvSpPr>
          <p:nvPr>
            <p:ph type="body" sz="quarter" idx="1"/>
          </p:nvPr>
        </p:nvSpPr>
        <p:spPr/>
        <p:txBody>
          <a:bodyPr>
            <a:normAutofit lnSpcReduction="10000"/>
          </a:bodyPr>
          <a:lstStyle/>
          <a:p>
            <a:r>
              <a:rPr lang="en-US" sz="3600" dirty="0" smtClean="0"/>
              <a:t>Sex </a:t>
            </a:r>
            <a:endParaRPr lang="en-CA" sz="3600" dirty="0"/>
          </a:p>
        </p:txBody>
      </p:sp>
      <p:sp>
        <p:nvSpPr>
          <p:cNvPr id="7" name="Text Placeholder 6"/>
          <p:cNvSpPr>
            <a:spLocks noGrp="1"/>
          </p:cNvSpPr>
          <p:nvPr>
            <p:ph type="body" sz="quarter" idx="3"/>
          </p:nvPr>
        </p:nvSpPr>
        <p:spPr/>
        <p:txBody>
          <a:bodyPr>
            <a:normAutofit lnSpcReduction="10000"/>
          </a:bodyPr>
          <a:lstStyle/>
          <a:p>
            <a:r>
              <a:rPr lang="en-US" sz="3600" dirty="0" smtClean="0"/>
              <a:t>Gender </a:t>
            </a:r>
            <a:endParaRPr lang="en-CA" sz="3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4"/>
          <p:cNvSpPr>
            <a:spLocks noGrp="1" noChangeArrowheads="1"/>
          </p:cNvSpPr>
          <p:nvPr>
            <p:ph type="title"/>
          </p:nvPr>
        </p:nvSpPr>
        <p:spPr/>
        <p:txBody>
          <a:bodyPr/>
          <a:lstStyle/>
          <a:p>
            <a:r>
              <a:rPr lang="en-US" dirty="0" err="1" smtClean="0"/>
              <a:t>Intersexed</a:t>
            </a:r>
            <a:r>
              <a:rPr lang="en-US" dirty="0" smtClean="0"/>
              <a:t> </a:t>
            </a:r>
            <a:r>
              <a:rPr lang="en-US" dirty="0" smtClean="0"/>
              <a:t>body</a:t>
            </a:r>
            <a:endParaRPr lang="en-US" dirty="0" smtClean="0"/>
          </a:p>
        </p:txBody>
      </p:sp>
      <p:sp>
        <p:nvSpPr>
          <p:cNvPr id="35845" name="Rectangle 5"/>
          <p:cNvSpPr>
            <a:spLocks noGrp="1" noChangeArrowheads="1"/>
          </p:cNvSpPr>
          <p:nvPr>
            <p:ph type="body" idx="1"/>
          </p:nvPr>
        </p:nvSpPr>
        <p:spPr/>
        <p:txBody>
          <a:bodyPr>
            <a:normAutofit/>
          </a:bodyPr>
          <a:lstStyle/>
          <a:p>
            <a:r>
              <a:rPr lang="en-US" dirty="0" smtClean="0"/>
              <a:t>Biological facts associated with being born male or female</a:t>
            </a:r>
          </a:p>
          <a:p>
            <a:endParaRPr lang="en-US" dirty="0" smtClean="0"/>
          </a:p>
          <a:p>
            <a:r>
              <a:rPr lang="en-US" dirty="0" err="1" smtClean="0"/>
              <a:t>I</a:t>
            </a:r>
            <a:r>
              <a:rPr lang="en-US" dirty="0" err="1" smtClean="0"/>
              <a:t>ntersexed</a:t>
            </a:r>
            <a:r>
              <a:rPr lang="en-US" dirty="0" smtClean="0"/>
              <a:t> infants (previously hermaphrodites) are born with hormonal, anatomical, and genetic configurations </a:t>
            </a:r>
          </a:p>
          <a:p>
            <a:pPr lvl="2"/>
            <a:r>
              <a:rPr lang="en-US" dirty="0" smtClean="0"/>
              <a:t>Do not fit our traditional ideas of sexual difference</a:t>
            </a:r>
            <a:endParaRPr 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cstate="print">
            <a:lum bright="70000" contrast="-70000"/>
          </a:blip>
          <a:srcRect/>
          <a:stretch>
            <a:fillRect/>
          </a:stretch>
        </p:blipFill>
        <p:spPr bwMode="auto">
          <a:xfrm>
            <a:off x="285720" y="285728"/>
            <a:ext cx="8572560" cy="6328600"/>
          </a:xfrm>
          <a:prstGeom prst="rect">
            <a:avLst/>
          </a:prstGeom>
          <a:noFill/>
          <a:ln w="9525" cap="flat" cmpd="sng" algn="ctr">
            <a:noFill/>
            <a:prstDash val="solid"/>
            <a:miter lim="800000"/>
            <a:headEnd/>
            <a:tailEnd/>
          </a:ln>
          <a:effectLst/>
        </p:spPr>
      </p:pic>
      <p:sp>
        <p:nvSpPr>
          <p:cNvPr id="13315" name="Title 2"/>
          <p:cNvSpPr>
            <a:spLocks noGrp="1"/>
          </p:cNvSpPr>
          <p:nvPr>
            <p:ph type="title"/>
          </p:nvPr>
        </p:nvSpPr>
        <p:spPr/>
        <p:txBody>
          <a:bodyPr>
            <a:normAutofit/>
          </a:bodyPr>
          <a:lstStyle/>
          <a:p>
            <a:r>
              <a:rPr lang="en-CA" smtClean="0"/>
              <a:t>Gender: a dichotomous category</a:t>
            </a:r>
            <a:endParaRPr lang="en-CA" dirty="0" smtClean="0"/>
          </a:p>
        </p:txBody>
      </p:sp>
      <p:sp>
        <p:nvSpPr>
          <p:cNvPr id="2" name="Content Placeholder 1"/>
          <p:cNvSpPr>
            <a:spLocks noGrp="1"/>
          </p:cNvSpPr>
          <p:nvPr>
            <p:ph sz="quarter" idx="1"/>
          </p:nvPr>
        </p:nvSpPr>
        <p:spPr/>
        <p:txBody>
          <a:bodyPr>
            <a:normAutofit fontScale="92500" lnSpcReduction="10000"/>
          </a:bodyPr>
          <a:lstStyle/>
          <a:p>
            <a:r>
              <a:rPr lang="en-CA" dirty="0" smtClean="0"/>
              <a:t>Any variable which has only two categories.</a:t>
            </a:r>
          </a:p>
          <a:p>
            <a:endParaRPr lang="en-CA" dirty="0" smtClean="0"/>
          </a:p>
          <a:p>
            <a:r>
              <a:rPr lang="en-CA" dirty="0" smtClean="0"/>
              <a:t>These categories are meant to be mutually exclusive (nothing can belong simultaneously to both parts) and jointly exhaustive (everything must belong to one part or the other)</a:t>
            </a:r>
          </a:p>
          <a:p>
            <a:endParaRPr lang="en-CA" dirty="0" smtClean="0"/>
          </a:p>
          <a:p>
            <a:r>
              <a:rPr lang="en-CA" dirty="0" smtClean="0"/>
              <a:t>Dichotomies often form the basis of divisions and inequality because one is valued more</a:t>
            </a:r>
          </a:p>
          <a:p>
            <a:endParaRPr lang="en-CA"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 Gender Binary</a:t>
            </a:r>
            <a:endParaRPr lang="en-CA" dirty="0"/>
          </a:p>
        </p:txBody>
      </p:sp>
      <p:sp>
        <p:nvSpPr>
          <p:cNvPr id="3" name="Content Placeholder 2"/>
          <p:cNvSpPr>
            <a:spLocks noGrp="1"/>
          </p:cNvSpPr>
          <p:nvPr>
            <p:ph sz="quarter" idx="1"/>
          </p:nvPr>
        </p:nvSpPr>
        <p:spPr/>
        <p:txBody>
          <a:bodyPr/>
          <a:lstStyle/>
          <a:p>
            <a:r>
              <a:rPr lang="en-CA" dirty="0" smtClean="0"/>
              <a:t>The classification of sex and gender into two distinct and disconnected forms of masculine and feminine.</a:t>
            </a:r>
          </a:p>
          <a:p>
            <a:endParaRPr lang="en-CA" dirty="0" smtClean="0"/>
          </a:p>
          <a:p>
            <a:r>
              <a:rPr lang="en-CA" dirty="0" smtClean="0"/>
              <a:t>People are categorized exclusively as either male or female, often basing gender on biological sex.</a:t>
            </a:r>
            <a:endParaRPr lang="en-C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460871ED-3A4B-4130-9233-6594BDC2EDF1}" type="slidenum">
              <a:rPr lang="en-US" altLang="en-US"/>
              <a:pPr/>
              <a:t>10</a:t>
            </a:fld>
            <a:endParaRPr lang="en-US" altLang="en-US"/>
          </a:p>
        </p:txBody>
      </p:sp>
      <p:sp>
        <p:nvSpPr>
          <p:cNvPr id="161794" name="Rectangle 2"/>
          <p:cNvSpPr>
            <a:spLocks noGrp="1" noChangeArrowheads="1"/>
          </p:cNvSpPr>
          <p:nvPr>
            <p:ph type="title"/>
          </p:nvPr>
        </p:nvSpPr>
        <p:spPr/>
        <p:txBody>
          <a:bodyPr/>
          <a:lstStyle/>
          <a:p>
            <a:r>
              <a:rPr lang="en-US"/>
              <a:t>Gender Belief Systems</a:t>
            </a:r>
          </a:p>
        </p:txBody>
      </p:sp>
      <p:graphicFrame>
        <p:nvGraphicFramePr>
          <p:cNvPr id="161827" name="Group 35"/>
          <p:cNvGraphicFramePr>
            <a:graphicFrameLocks noGrp="1"/>
          </p:cNvGraphicFramePr>
          <p:nvPr>
            <p:ph idx="1"/>
          </p:nvPr>
        </p:nvGraphicFramePr>
        <p:xfrm>
          <a:off x="755650" y="2060575"/>
          <a:ext cx="7561263" cy="3789046"/>
        </p:xfrm>
        <a:graphic>
          <a:graphicData uri="http://schemas.openxmlformats.org/drawingml/2006/table">
            <a:tbl>
              <a:tblPr/>
              <a:tblGrid>
                <a:gridCol w="3781425"/>
                <a:gridCol w="3779838"/>
              </a:tblGrid>
              <a:tr h="5937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dirty="0" smtClean="0">
                          <a:ln>
                            <a:noFill/>
                          </a:ln>
                          <a:solidFill>
                            <a:srgbClr val="000000"/>
                          </a:solidFill>
                          <a:effectLst/>
                          <a:latin typeface="Arial" charset="0"/>
                        </a:rPr>
                        <a:t>Men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smtClean="0">
                          <a:ln>
                            <a:noFill/>
                          </a:ln>
                          <a:solidFill>
                            <a:srgbClr val="000000"/>
                          </a:solidFill>
                          <a:effectLst/>
                          <a:latin typeface="Arial" charset="0"/>
                        </a:rPr>
                        <a:t>Women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tr>
              <a:tr h="59055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smtClean="0">
                          <a:ln>
                            <a:noFill/>
                          </a:ln>
                          <a:solidFill>
                            <a:schemeClr val="tx1"/>
                          </a:solidFill>
                          <a:effectLst/>
                          <a:latin typeface="Arial" charset="0"/>
                        </a:rPr>
                        <a:t>strong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smtClean="0">
                          <a:ln>
                            <a:noFill/>
                          </a:ln>
                          <a:solidFill>
                            <a:schemeClr val="tx1"/>
                          </a:solidFill>
                          <a:effectLst/>
                          <a:latin typeface="Arial" charset="0"/>
                        </a:rPr>
                        <a:t>weak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r>
              <a:tr h="5937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dirty="0" smtClean="0">
                          <a:ln>
                            <a:noFill/>
                          </a:ln>
                          <a:solidFill>
                            <a:schemeClr val="tx1"/>
                          </a:solidFill>
                          <a:effectLst/>
                          <a:latin typeface="Arial" charset="0"/>
                        </a:rPr>
                        <a:t>rational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smtClean="0">
                          <a:ln>
                            <a:noFill/>
                          </a:ln>
                          <a:solidFill>
                            <a:schemeClr val="tx1"/>
                          </a:solidFill>
                          <a:effectLst/>
                          <a:latin typeface="Arial" charset="0"/>
                        </a:rPr>
                        <a:t>emotional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r>
              <a:tr h="53498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smtClean="0">
                          <a:ln>
                            <a:noFill/>
                          </a:ln>
                          <a:solidFill>
                            <a:schemeClr val="tx1"/>
                          </a:solidFill>
                          <a:effectLst/>
                          <a:latin typeface="Arial" charset="0"/>
                        </a:rPr>
                        <a:t>dominant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smtClean="0">
                          <a:ln>
                            <a:noFill/>
                          </a:ln>
                          <a:solidFill>
                            <a:schemeClr val="tx1"/>
                          </a:solidFill>
                          <a:effectLst/>
                          <a:latin typeface="Arial" charset="0"/>
                        </a:rPr>
                        <a:t>nurturing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r>
              <a:tr h="59213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smtClean="0">
                          <a:ln>
                            <a:noFill/>
                          </a:ln>
                          <a:solidFill>
                            <a:schemeClr val="tx1"/>
                          </a:solidFill>
                          <a:effectLst/>
                          <a:latin typeface="Arial" charset="0"/>
                        </a:rPr>
                        <a:t>independent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smtClean="0">
                          <a:ln>
                            <a:noFill/>
                          </a:ln>
                          <a:solidFill>
                            <a:schemeClr val="tx1"/>
                          </a:solidFill>
                          <a:effectLst/>
                          <a:latin typeface="Arial" charset="0"/>
                        </a:rPr>
                        <a:t>dependent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r>
              <a:tr h="6953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dirty="0" smtClean="0">
                          <a:ln>
                            <a:noFill/>
                          </a:ln>
                          <a:solidFill>
                            <a:schemeClr val="tx1"/>
                          </a:solidFill>
                          <a:effectLst/>
                          <a:latin typeface="Arial" charset="0"/>
                        </a:rPr>
                        <a:t>less care </a:t>
                      </a:r>
                      <a:r>
                        <a:rPr kumimoji="0" lang="en-US" sz="2600" b="1" i="0" u="none" strike="noStrike" cap="none" normalizeH="0" baseline="0" dirty="0" smtClean="0">
                          <a:ln>
                            <a:noFill/>
                          </a:ln>
                          <a:solidFill>
                            <a:schemeClr val="tx1"/>
                          </a:solidFill>
                          <a:effectLst/>
                          <a:latin typeface="Arial" charset="0"/>
                        </a:rPr>
                        <a:t>for appearance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600" b="1" i="0" u="none" strike="noStrike" cap="none" normalizeH="0" baseline="0" dirty="0" smtClean="0">
                          <a:ln>
                            <a:noFill/>
                          </a:ln>
                          <a:solidFill>
                            <a:schemeClr val="tx1"/>
                          </a:solidFill>
                          <a:effectLst/>
                          <a:latin typeface="Arial" charset="0"/>
                        </a:rPr>
                        <a:t>care for appearance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hlink"/>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61827"/>
                                        </p:tgtEl>
                                        <p:attrNameLst>
                                          <p:attrName>style.visibility</p:attrName>
                                        </p:attrNameLst>
                                      </p:cBhvr>
                                      <p:to>
                                        <p:strVal val="visible"/>
                                      </p:to>
                                    </p:set>
                                    <p:animEffect transition="in" filter="strips(downLeft)">
                                      <p:cBhvr>
                                        <p:cTn id="7" dur="500"/>
                                        <p:tgtEl>
                                          <p:spTgt spid="1618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CA" dirty="0" smtClean="0"/>
              <a:t>Alternatives to the binary</a:t>
            </a:r>
            <a:endParaRPr lang="en-CA" dirty="0"/>
          </a:p>
        </p:txBody>
      </p:sp>
      <p:sp>
        <p:nvSpPr>
          <p:cNvPr id="8" name="Content Placeholder 7"/>
          <p:cNvSpPr>
            <a:spLocks noGrp="1"/>
          </p:cNvSpPr>
          <p:nvPr>
            <p:ph sz="quarter" idx="1"/>
          </p:nvPr>
        </p:nvSpPr>
        <p:spPr/>
        <p:txBody>
          <a:bodyPr/>
          <a:lstStyle/>
          <a:p>
            <a:r>
              <a:rPr lang="en-CA" dirty="0" smtClean="0"/>
              <a:t>Genders that are neither man nor woman have been described for many societies:</a:t>
            </a:r>
          </a:p>
          <a:p>
            <a:pPr lvl="1"/>
            <a:r>
              <a:rPr lang="en-CA" dirty="0" smtClean="0"/>
              <a:t> Two-spirit—a man living as a woman and considered to have supernatural powers in native American society.</a:t>
            </a:r>
          </a:p>
          <a:p>
            <a:pPr lvl="1"/>
            <a:r>
              <a:rPr lang="de-DE" dirty="0" smtClean="0"/>
              <a:t> Hijra—an alternative gender role in India </a:t>
            </a:r>
            <a:r>
              <a:rPr lang="en-CA" dirty="0" smtClean="0"/>
              <a:t>conceptualized as neither man nor woman.</a:t>
            </a:r>
          </a:p>
          <a:p>
            <a:endParaRPr lang="en-C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Transgender</a:t>
            </a:r>
            <a:endParaRPr lang="en-CA" dirty="0"/>
          </a:p>
        </p:txBody>
      </p:sp>
      <p:sp>
        <p:nvSpPr>
          <p:cNvPr id="3" name="Content Placeholder 2"/>
          <p:cNvSpPr>
            <a:spLocks noGrp="1"/>
          </p:cNvSpPr>
          <p:nvPr>
            <p:ph sz="quarter" idx="1"/>
          </p:nvPr>
        </p:nvSpPr>
        <p:spPr/>
        <p:txBody>
          <a:bodyPr>
            <a:normAutofit/>
          </a:bodyPr>
          <a:lstStyle/>
          <a:p>
            <a:r>
              <a:rPr lang="en-CA" dirty="0" smtClean="0"/>
              <a:t>Experiencing gender-identity in one of many non-traditional ways </a:t>
            </a:r>
          </a:p>
          <a:p>
            <a:r>
              <a:rPr lang="en-CA" dirty="0" smtClean="0"/>
              <a:t>“Trans” means to cross or change: </a:t>
            </a:r>
          </a:p>
          <a:p>
            <a:pPr lvl="2"/>
            <a:r>
              <a:rPr lang="en-CA" dirty="0" smtClean="0"/>
              <a:t>socially accepted gender codes through our appearance (dress);</a:t>
            </a:r>
          </a:p>
          <a:p>
            <a:pPr lvl="2"/>
            <a:r>
              <a:rPr lang="en-CA" dirty="0" smtClean="0"/>
              <a:t>behaviours (gender roles); </a:t>
            </a:r>
          </a:p>
          <a:p>
            <a:pPr lvl="2"/>
            <a:r>
              <a:rPr lang="en-CA" dirty="0" smtClean="0"/>
              <a:t>natural biology (neither totally male nor female); or</a:t>
            </a:r>
          </a:p>
          <a:p>
            <a:pPr lvl="2"/>
            <a:r>
              <a:rPr lang="en-CA" dirty="0" smtClean="0"/>
              <a:t>conflict between our internalized gender and biological sex</a:t>
            </a:r>
            <a:endParaRPr lang="en-C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Intersectionality</a:t>
            </a:r>
            <a:endParaRPr lang="en-CA" dirty="0"/>
          </a:p>
        </p:txBody>
      </p:sp>
      <p:sp>
        <p:nvSpPr>
          <p:cNvPr id="3" name="Content Placeholder 2"/>
          <p:cNvSpPr>
            <a:spLocks noGrp="1"/>
          </p:cNvSpPr>
          <p:nvPr>
            <p:ph sz="quarter" idx="1"/>
          </p:nvPr>
        </p:nvSpPr>
        <p:spPr/>
        <p:txBody>
          <a:bodyPr>
            <a:normAutofit lnSpcReduction="10000"/>
          </a:bodyPr>
          <a:lstStyle/>
          <a:p>
            <a:r>
              <a:rPr lang="en-CA" dirty="0" smtClean="0"/>
              <a:t>Our identities and position in social categories (i.e. woman, heterosexual, Aboriginal) are complex and interconnected.</a:t>
            </a:r>
          </a:p>
          <a:p>
            <a:endParaRPr lang="en-CA" dirty="0" smtClean="0"/>
          </a:p>
          <a:p>
            <a:r>
              <a:rPr lang="en-CA" dirty="0" smtClean="0"/>
              <a:t>Various socially and culturally constructed categories (race/ethnicity, gender, sexuality, socio-economic, </a:t>
            </a:r>
            <a:r>
              <a:rPr lang="en-CA" dirty="0" err="1" smtClean="0"/>
              <a:t>dis</a:t>
            </a:r>
            <a:r>
              <a:rPr lang="en-CA" dirty="0" smtClean="0"/>
              <a:t>/ability, age, nationality etc.) all interact on multiple levels to manifest themselves as inequality in society</a:t>
            </a:r>
          </a:p>
          <a:p>
            <a:endParaRPr lang="en-CA" dirty="0" smtClean="0"/>
          </a:p>
          <a:p>
            <a:endParaRPr lang="en-CA"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62" name="Rectangle 2"/>
          <p:cNvSpPr>
            <a:spLocks noGrp="1" noChangeArrowheads="1"/>
          </p:cNvSpPr>
          <p:nvPr>
            <p:ph type="title"/>
          </p:nvPr>
        </p:nvSpPr>
        <p:spPr/>
        <p:txBody>
          <a:bodyPr>
            <a:normAutofit fontScale="90000"/>
          </a:bodyPr>
          <a:lstStyle/>
          <a:p>
            <a:pPr eaLnBrk="1" hangingPunct="1"/>
            <a:r>
              <a:rPr lang="en-US" dirty="0" smtClean="0"/>
              <a:t>Explanations of Gender Difference: Nature or Nurture?</a:t>
            </a:r>
          </a:p>
        </p:txBody>
      </p:sp>
      <p:sp>
        <p:nvSpPr>
          <p:cNvPr id="296963" name="Rectangle 3"/>
          <p:cNvSpPr>
            <a:spLocks noGrp="1" noChangeArrowheads="1"/>
          </p:cNvSpPr>
          <p:nvPr>
            <p:ph sz="quarter" idx="1"/>
          </p:nvPr>
        </p:nvSpPr>
        <p:spPr/>
        <p:txBody>
          <a:bodyPr>
            <a:normAutofit lnSpcReduction="10000"/>
          </a:bodyPr>
          <a:lstStyle/>
          <a:p>
            <a:pPr marL="577850" indent="-577850" eaLnBrk="1" hangingPunct="1"/>
            <a:r>
              <a:rPr lang="en-US" dirty="0" smtClean="0"/>
              <a:t>Are two main perspectives:</a:t>
            </a:r>
          </a:p>
          <a:p>
            <a:pPr marL="577850" indent="-577850" eaLnBrk="1" hangingPunct="1"/>
            <a:endParaRPr lang="en-US" sz="1000" b="1" dirty="0" smtClean="0"/>
          </a:p>
          <a:p>
            <a:pPr marL="577850" indent="-577850" eaLnBrk="1" hangingPunct="1">
              <a:buFontTx/>
              <a:buAutoNum type="romanLcPeriod"/>
            </a:pPr>
            <a:r>
              <a:rPr lang="en-US" b="1" dirty="0" smtClean="0"/>
              <a:t>Biological Essentialism </a:t>
            </a:r>
            <a:r>
              <a:rPr lang="en-US" dirty="0" smtClean="0">
                <a:sym typeface="Wingdings" pitchFamily="2" charset="2"/>
              </a:rPr>
              <a:t> School of thought that views gender differences as reflection of </a:t>
            </a:r>
            <a:r>
              <a:rPr lang="en-US" i="1" dirty="0" smtClean="0">
                <a:sym typeface="Wingdings" pitchFamily="2" charset="2"/>
              </a:rPr>
              <a:t>biological</a:t>
            </a:r>
            <a:r>
              <a:rPr lang="en-US" dirty="0" smtClean="0">
                <a:sym typeface="Wingdings" pitchFamily="2" charset="2"/>
              </a:rPr>
              <a:t> differences between women and men</a:t>
            </a:r>
          </a:p>
          <a:p>
            <a:pPr marL="577850" indent="-577850" eaLnBrk="1" hangingPunct="1">
              <a:buFontTx/>
              <a:buAutoNum type="romanLcPeriod"/>
            </a:pPr>
            <a:endParaRPr lang="en-US" sz="1200" dirty="0" smtClean="0">
              <a:sym typeface="Wingdings" pitchFamily="2" charset="2"/>
            </a:endParaRPr>
          </a:p>
          <a:p>
            <a:pPr marL="577850" indent="-577850" eaLnBrk="1" hangingPunct="1">
              <a:buFontTx/>
              <a:buAutoNum type="romanLcPeriod"/>
            </a:pPr>
            <a:r>
              <a:rPr lang="en-US" b="1" dirty="0" smtClean="0">
                <a:sym typeface="Wingdings" pitchFamily="2" charset="2"/>
              </a:rPr>
              <a:t>Social </a:t>
            </a:r>
            <a:r>
              <a:rPr lang="en-US" b="1" dirty="0" err="1" smtClean="0">
                <a:sym typeface="Wingdings" pitchFamily="2" charset="2"/>
              </a:rPr>
              <a:t>constructionism</a:t>
            </a:r>
            <a:r>
              <a:rPr lang="en-US" dirty="0" smtClean="0">
                <a:sym typeface="Wingdings" pitchFamily="2" charset="2"/>
              </a:rPr>
              <a:t>  Regards gender differences as </a:t>
            </a:r>
            <a:r>
              <a:rPr lang="en-US" i="1" dirty="0" smtClean="0">
                <a:sym typeface="Wingdings" pitchFamily="2" charset="2"/>
              </a:rPr>
              <a:t>constructed</a:t>
            </a:r>
            <a:r>
              <a:rPr lang="en-US" dirty="0" smtClean="0">
                <a:sym typeface="Wingdings" pitchFamily="2" charset="2"/>
              </a:rPr>
              <a:t> by social structure and culture</a:t>
            </a:r>
            <a:endParaRPr lang="en-US"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9010" name="Rectangle 2"/>
          <p:cNvSpPr>
            <a:spLocks noGrp="1" noChangeArrowheads="1"/>
          </p:cNvSpPr>
          <p:nvPr>
            <p:ph type="title"/>
          </p:nvPr>
        </p:nvSpPr>
        <p:spPr>
          <a:xfrm>
            <a:off x="285720" y="357166"/>
            <a:ext cx="8534400" cy="758952"/>
          </a:xfrm>
        </p:spPr>
        <p:txBody>
          <a:bodyPr>
            <a:normAutofit fontScale="90000"/>
          </a:bodyPr>
          <a:lstStyle/>
          <a:p>
            <a:pPr eaLnBrk="1" hangingPunct="1"/>
            <a:r>
              <a:rPr lang="en-US" dirty="0" smtClean="0"/>
              <a:t>A Critique of Essentialism</a:t>
            </a:r>
          </a:p>
        </p:txBody>
      </p:sp>
      <p:sp>
        <p:nvSpPr>
          <p:cNvPr id="299011" name="Rectangle 3"/>
          <p:cNvSpPr>
            <a:spLocks noGrp="1" noChangeArrowheads="1"/>
          </p:cNvSpPr>
          <p:nvPr>
            <p:ph sz="quarter" idx="1"/>
          </p:nvPr>
        </p:nvSpPr>
        <p:spPr/>
        <p:txBody>
          <a:bodyPr>
            <a:normAutofit fontScale="92500" lnSpcReduction="10000"/>
          </a:bodyPr>
          <a:lstStyle/>
          <a:p>
            <a:pPr marL="577850" indent="-577850" eaLnBrk="1" hangingPunct="1"/>
            <a:r>
              <a:rPr lang="en-US" dirty="0" smtClean="0"/>
              <a:t>Main criticisms of essentialism:</a:t>
            </a:r>
          </a:p>
          <a:p>
            <a:pPr marL="577850" indent="-577850" eaLnBrk="1" hangingPunct="1">
              <a:buFontTx/>
              <a:buAutoNum type="romanLcPeriod"/>
            </a:pPr>
            <a:endParaRPr lang="en-US" sz="900" dirty="0" smtClean="0"/>
          </a:p>
          <a:p>
            <a:pPr marL="577850" indent="-577850" eaLnBrk="1" hangingPunct="1">
              <a:buFontTx/>
              <a:buAutoNum type="romanLcPeriod"/>
            </a:pPr>
            <a:r>
              <a:rPr lang="en-US" dirty="0" smtClean="0"/>
              <a:t>Ignores historical and cultural variability of gender and sexuality</a:t>
            </a:r>
          </a:p>
          <a:p>
            <a:pPr marL="577850" indent="-577850" eaLnBrk="1" hangingPunct="1">
              <a:buFontTx/>
              <a:buAutoNum type="romanLcPeriod"/>
            </a:pPr>
            <a:endParaRPr lang="en-US" sz="900" dirty="0" smtClean="0"/>
          </a:p>
          <a:p>
            <a:pPr marL="577850" indent="-577850" eaLnBrk="1" hangingPunct="1">
              <a:buFontTx/>
              <a:buAutoNum type="romanLcPeriod"/>
            </a:pPr>
            <a:r>
              <a:rPr lang="en-US" dirty="0" smtClean="0"/>
              <a:t>Tends to generalize from the average, ignoring variations </a:t>
            </a:r>
            <a:r>
              <a:rPr lang="en-US" i="1" dirty="0" smtClean="0"/>
              <a:t>within </a:t>
            </a:r>
            <a:r>
              <a:rPr lang="en-US" dirty="0" smtClean="0"/>
              <a:t>gender groups </a:t>
            </a:r>
          </a:p>
          <a:p>
            <a:pPr marL="577850" indent="-577850" eaLnBrk="1" hangingPunct="1">
              <a:buFontTx/>
              <a:buAutoNum type="romanLcPeriod"/>
            </a:pPr>
            <a:endParaRPr lang="en-US" sz="900" dirty="0" smtClean="0"/>
          </a:p>
          <a:p>
            <a:pPr marL="577850" indent="-577850">
              <a:buFontTx/>
              <a:buAutoNum type="romanLcPeriod"/>
            </a:pPr>
            <a:r>
              <a:rPr lang="en-CA" dirty="0" smtClean="0"/>
              <a:t>There is little empirical basis for assuming that different biology causes particular behaviours</a:t>
            </a:r>
          </a:p>
          <a:p>
            <a:pPr marL="577850" indent="-577850" eaLnBrk="1" hangingPunct="1">
              <a:buFontTx/>
              <a:buAutoNum type="romanLcPeriod"/>
            </a:pPr>
            <a:endParaRPr lang="en-US" sz="900" dirty="0" smtClean="0"/>
          </a:p>
          <a:p>
            <a:pPr marL="577850" indent="-577850" eaLnBrk="1" hangingPunct="1">
              <a:buFontTx/>
              <a:buAutoNum type="romanLcPeriod"/>
            </a:pPr>
            <a:r>
              <a:rPr lang="en-US" dirty="0" smtClean="0"/>
              <a:t>Ignores the role of power</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Copyright © 2010 by Nelson Education Limited</a:t>
            </a:r>
          </a:p>
        </p:txBody>
      </p:sp>
      <p:sp>
        <p:nvSpPr>
          <p:cNvPr id="14339" name="Slide Number Placeholder 4"/>
          <p:cNvSpPr>
            <a:spLocks noGrp="1"/>
          </p:cNvSpPr>
          <p:nvPr>
            <p:ph type="sldNum" sz="quarter" idx="11"/>
          </p:nvPr>
        </p:nvSpPr>
        <p:spPr>
          <a:noFill/>
        </p:spPr>
        <p:txBody>
          <a:bodyPr/>
          <a:lstStyle/>
          <a:p>
            <a:fld id="{577C23B6-2F5B-46BA-BFD6-8D56A7A79149}" type="slidenum">
              <a:rPr lang="en-US" smtClean="0"/>
              <a:pPr/>
              <a:t>16</a:t>
            </a:fld>
            <a:endParaRPr lang="en-US" smtClean="0"/>
          </a:p>
        </p:txBody>
      </p:sp>
      <p:sp>
        <p:nvSpPr>
          <p:cNvPr id="300034" name="Rectangle 2"/>
          <p:cNvSpPr>
            <a:spLocks noGrp="1" noChangeArrowheads="1"/>
          </p:cNvSpPr>
          <p:nvPr>
            <p:ph type="title"/>
          </p:nvPr>
        </p:nvSpPr>
        <p:spPr/>
        <p:txBody>
          <a:bodyPr>
            <a:normAutofit fontScale="90000"/>
          </a:bodyPr>
          <a:lstStyle/>
          <a:p>
            <a:pPr eaLnBrk="1" hangingPunct="1"/>
            <a:r>
              <a:rPr lang="en-US" sz="3600" smtClean="0"/>
              <a:t>The Distribution of Aggressiveness among Men and Women</a:t>
            </a:r>
          </a:p>
        </p:txBody>
      </p:sp>
      <p:pic>
        <p:nvPicPr>
          <p:cNvPr id="14341" name="Picture 5" descr="C11_f001_pg311.jpg"/>
          <p:cNvPicPr>
            <a:picLocks noChangeAspect="1"/>
          </p:cNvPicPr>
          <p:nvPr/>
        </p:nvPicPr>
        <p:blipFill>
          <a:blip r:embed="rId3"/>
          <a:srcRect/>
          <a:stretch>
            <a:fillRect/>
          </a:stretch>
        </p:blipFill>
        <p:spPr bwMode="auto">
          <a:xfrm>
            <a:off x="381000" y="1752600"/>
            <a:ext cx="8553450" cy="4191000"/>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00034">
                                            <p:txEl>
                                              <p:charRg st="4294967295" end="4294967295"/>
                                            </p:txEl>
                                          </p:spTgt>
                                        </p:tgtEl>
                                        <p:attrNameLst>
                                          <p:attrName>style.visibility</p:attrName>
                                        </p:attrNameLst>
                                      </p:cBhvr>
                                      <p:to>
                                        <p:strVal val="visible"/>
                                      </p:to>
                                    </p:set>
                                    <p:anim calcmode="lin" valueType="num">
                                      <p:cBhvr>
                                        <p:cTn id="7" dur="1000" fill="hold"/>
                                        <p:tgtEl>
                                          <p:spTgt spid="300034">
                                            <p:txEl>
                                              <p:charRg st="4294967295" end="4294967295"/>
                                            </p:txEl>
                                          </p:spTgt>
                                        </p:tgtEl>
                                        <p:attrNameLst>
                                          <p:attrName>ppt_x</p:attrName>
                                        </p:attrNameLst>
                                      </p:cBhvr>
                                      <p:tavLst>
                                        <p:tav tm="0">
                                          <p:val>
                                            <p:strVal val="#ppt_x-.2"/>
                                          </p:val>
                                        </p:tav>
                                        <p:tav tm="100000">
                                          <p:val>
                                            <p:strVal val="#ppt_x"/>
                                          </p:val>
                                        </p:tav>
                                      </p:tavLst>
                                    </p:anim>
                                    <p:anim calcmode="lin" valueType="num">
                                      <p:cBhvr>
                                        <p:cTn id="8" dur="1000" fill="hold"/>
                                        <p:tgtEl>
                                          <p:spTgt spid="300034">
                                            <p:txEl>
                                              <p:charRg st="4294967295" end="4294967295"/>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0034">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003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bwMode="auto">
          <a:ln>
            <a:miter lim="800000"/>
            <a:headEnd/>
            <a:tailEnd/>
          </a:ln>
        </p:spPr>
        <p:txBody>
          <a:bodyPr wrap="square" numCol="1" anchorCtr="0" compatLnSpc="1">
            <a:prstTxWarp prst="textNoShape">
              <a:avLst/>
            </a:prstTxWarp>
          </a:bodyPr>
          <a:lstStyle/>
          <a:p>
            <a:r>
              <a:rPr lang="en-CA" dirty="0" smtClean="0"/>
              <a:t>Social Construction</a:t>
            </a:r>
          </a:p>
        </p:txBody>
      </p:sp>
      <p:sp>
        <p:nvSpPr>
          <p:cNvPr id="6147" name="Content Placeholder 2"/>
          <p:cNvSpPr>
            <a:spLocks noGrp="1"/>
          </p:cNvSpPr>
          <p:nvPr>
            <p:ph sz="quarter" idx="1"/>
          </p:nvPr>
        </p:nvSpPr>
        <p:spPr/>
        <p:txBody>
          <a:bodyPr anchor="ctr">
            <a:normAutofit/>
          </a:bodyPr>
          <a:lstStyle/>
          <a:p>
            <a:r>
              <a:rPr lang="en-US" dirty="0" smtClean="0"/>
              <a:t>The </a:t>
            </a:r>
            <a:r>
              <a:rPr lang="en-US" dirty="0" smtClean="0"/>
              <a:t>perspective that there is not a natural or objective basis to ‘reality’. </a:t>
            </a:r>
          </a:p>
          <a:p>
            <a:endParaRPr lang="en-US" dirty="0" smtClean="0"/>
          </a:p>
          <a:p>
            <a:r>
              <a:rPr lang="en-US" dirty="0" smtClean="0"/>
              <a:t>All knowledge, customs, habits etc., no matter how basic and natural they seem, are the by-products (mostly unintended or unconscious) of countless human choices rather than resulting from divine will or nature.  </a:t>
            </a:r>
          </a:p>
          <a:p>
            <a:endParaRPr lang="en-CA" b="1"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Gender is a Social Construction</a:t>
            </a:r>
            <a:endParaRPr lang="en-CA" dirty="0"/>
          </a:p>
        </p:txBody>
      </p:sp>
      <p:sp>
        <p:nvSpPr>
          <p:cNvPr id="3" name="Content Placeholder 2"/>
          <p:cNvSpPr>
            <a:spLocks noGrp="1"/>
          </p:cNvSpPr>
          <p:nvPr>
            <p:ph sz="quarter" idx="1"/>
          </p:nvPr>
        </p:nvSpPr>
        <p:spPr/>
        <p:txBody>
          <a:bodyPr/>
          <a:lstStyle/>
          <a:p>
            <a:r>
              <a:rPr lang="en-CA" dirty="0" smtClean="0"/>
              <a:t>Gender does not flow from genitalia and reproductive organs (sex).</a:t>
            </a:r>
          </a:p>
          <a:p>
            <a:pPr marL="514350" indent="-514350"/>
            <a:endParaRPr lang="en-CA" dirty="0" smtClean="0"/>
          </a:p>
          <a:p>
            <a:pPr marL="514350" indent="-514350"/>
            <a:r>
              <a:rPr lang="en-CA" dirty="0" smtClean="0"/>
              <a:t>Gender is:</a:t>
            </a:r>
          </a:p>
          <a:p>
            <a:pPr marL="514350" indent="-514350"/>
            <a:r>
              <a:rPr lang="en-CA" dirty="0" smtClean="0"/>
              <a:t>Taught</a:t>
            </a:r>
          </a:p>
          <a:p>
            <a:pPr marL="514350" indent="-514350"/>
            <a:r>
              <a:rPr lang="en-CA" dirty="0" smtClean="0"/>
              <a:t>Learned</a:t>
            </a:r>
          </a:p>
          <a:p>
            <a:pPr marL="514350" indent="-514350"/>
            <a:r>
              <a:rPr lang="en-CA" dirty="0" smtClean="0"/>
              <a:t>Done</a:t>
            </a:r>
            <a:endParaRPr lang="en-C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Gender identity </a:t>
            </a:r>
            <a:endParaRPr lang="en-CA" dirty="0"/>
          </a:p>
        </p:txBody>
      </p:sp>
      <p:sp>
        <p:nvSpPr>
          <p:cNvPr id="3" name="Content Placeholder 2"/>
          <p:cNvSpPr>
            <a:spLocks noGrp="1"/>
          </p:cNvSpPr>
          <p:nvPr>
            <p:ph sz="quarter" idx="1"/>
          </p:nvPr>
        </p:nvSpPr>
        <p:spPr/>
        <p:txBody>
          <a:bodyPr/>
          <a:lstStyle/>
          <a:p>
            <a:r>
              <a:rPr lang="en-CA" dirty="0" smtClean="0"/>
              <a:t>One’s </a:t>
            </a:r>
            <a:r>
              <a:rPr lang="en-US" dirty="0" smtClean="0"/>
              <a:t>self-concept of being male or female</a:t>
            </a:r>
            <a:r>
              <a:rPr lang="en-CA" dirty="0" smtClean="0"/>
              <a:t>, something in between or something outside the two-gender spectrum</a:t>
            </a:r>
          </a:p>
          <a:p>
            <a:endParaRPr lang="en-CA" dirty="0" smtClean="0"/>
          </a:p>
          <a:p>
            <a:r>
              <a:rPr lang="en-CA" dirty="0" smtClean="0"/>
              <a:t>Gender identity does not necessarily drive romantic attractions towards others</a:t>
            </a:r>
            <a:endParaRPr lang="en-C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dirty="0" smtClean="0"/>
              <a:t>Gender differences are socially constructed, but have real consequences</a:t>
            </a:r>
            <a:br>
              <a:rPr lang="en-CA" sz="3600" dirty="0" smtClean="0"/>
            </a:br>
            <a:endParaRPr lang="en-CA" sz="3600" dirty="0"/>
          </a:p>
        </p:txBody>
      </p:sp>
      <p:sp>
        <p:nvSpPr>
          <p:cNvPr id="3" name="Content Placeholder 2"/>
          <p:cNvSpPr>
            <a:spLocks noGrp="1"/>
          </p:cNvSpPr>
          <p:nvPr>
            <p:ph sz="quarter" idx="1"/>
          </p:nvPr>
        </p:nvSpPr>
        <p:spPr>
          <a:xfrm>
            <a:off x="285720" y="1600200"/>
            <a:ext cx="8480328" cy="4495800"/>
          </a:xfrm>
        </p:spPr>
        <p:txBody>
          <a:bodyPr/>
          <a:lstStyle/>
          <a:p>
            <a:r>
              <a:rPr lang="en-CA" dirty="0" smtClean="0"/>
              <a:t>F</a:t>
            </a:r>
            <a:r>
              <a:rPr lang="en-CA" dirty="0" smtClean="0"/>
              <a:t>ace </a:t>
            </a:r>
            <a:r>
              <a:rPr lang="en-CA" dirty="0" smtClean="0"/>
              <a:t>sexism, discrimination,  harassment,  and violence</a:t>
            </a:r>
          </a:p>
          <a:p>
            <a:r>
              <a:rPr lang="en-CA" dirty="0" smtClean="0"/>
              <a:t>M</a:t>
            </a:r>
            <a:r>
              <a:rPr lang="en-CA" dirty="0" smtClean="0"/>
              <a:t>ake </a:t>
            </a:r>
            <a:r>
              <a:rPr lang="en-CA" dirty="0" smtClean="0"/>
              <a:t>less income than men</a:t>
            </a:r>
          </a:p>
          <a:p>
            <a:r>
              <a:rPr lang="en-CA" dirty="0" smtClean="0"/>
              <a:t>A</a:t>
            </a:r>
            <a:r>
              <a:rPr lang="en-CA" dirty="0" smtClean="0"/>
              <a:t>re </a:t>
            </a:r>
            <a:r>
              <a:rPr lang="en-CA" dirty="0" smtClean="0"/>
              <a:t>at a higher risk of living in poverty, especially if they are a single parent or another marginalized status</a:t>
            </a:r>
          </a:p>
          <a:p>
            <a:r>
              <a:rPr lang="en-CA" dirty="0" smtClean="0"/>
              <a:t>A</a:t>
            </a:r>
            <a:r>
              <a:rPr lang="en-CA" dirty="0" smtClean="0"/>
              <a:t>re </a:t>
            </a:r>
            <a:r>
              <a:rPr lang="en-CA" dirty="0" smtClean="0"/>
              <a:t>responsible for the majority of the domestic labour and childcare</a:t>
            </a:r>
          </a:p>
          <a:p>
            <a:endParaRPr lang="en-C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CA"/>
          </a:p>
        </p:txBody>
      </p:sp>
      <p:sp>
        <p:nvSpPr>
          <p:cNvPr id="4" name="Title 3"/>
          <p:cNvSpPr>
            <a:spLocks noGrp="1"/>
          </p:cNvSpPr>
          <p:nvPr>
            <p:ph type="title"/>
          </p:nvPr>
        </p:nvSpPr>
        <p:spPr/>
        <p:txBody>
          <a:bodyPr/>
          <a:lstStyle/>
          <a:p>
            <a:r>
              <a:rPr lang="en-CA" dirty="0" smtClean="0"/>
              <a:t>Gender Inequality </a:t>
            </a:r>
            <a:endParaRPr lang="en-CA"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Equal Rights</a:t>
            </a:r>
            <a:endParaRPr lang="en-CA" dirty="0"/>
          </a:p>
        </p:txBody>
      </p:sp>
      <p:sp>
        <p:nvSpPr>
          <p:cNvPr id="3" name="Content Placeholder 2"/>
          <p:cNvSpPr>
            <a:spLocks noGrp="1"/>
          </p:cNvSpPr>
          <p:nvPr>
            <p:ph sz="quarter" idx="1"/>
          </p:nvPr>
        </p:nvSpPr>
        <p:spPr/>
        <p:txBody>
          <a:bodyPr>
            <a:normAutofit fontScale="92500" lnSpcReduction="20000"/>
          </a:bodyPr>
          <a:lstStyle/>
          <a:p>
            <a:r>
              <a:rPr lang="en-CA" dirty="0" smtClean="0"/>
              <a:t>In Canada we have a ‘Charter of Rights and Freedoms’ that says:</a:t>
            </a:r>
          </a:p>
          <a:p>
            <a:r>
              <a:rPr lang="en-CA" dirty="0" smtClean="0"/>
              <a:t>“Every individual is equal before and under the law and has the right to the equal protection and equal benefit of the law without discrimination and, in particular, without discrimination based on race, national or ethnic origin, colour, religion, sex, age or mental or physical disability” AND</a:t>
            </a:r>
          </a:p>
          <a:p>
            <a:r>
              <a:rPr lang="en-CA" dirty="0" smtClean="0"/>
              <a:t>“Notwithstanding anything in this Charter, the rights and freedoms referred to in it are guaranteed equally to male and female persons”</a:t>
            </a:r>
          </a:p>
          <a:p>
            <a:endParaRPr lang="en-CA"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 Practice:</a:t>
            </a:r>
            <a:endParaRPr lang="en-CA" dirty="0"/>
          </a:p>
        </p:txBody>
      </p:sp>
      <p:sp>
        <p:nvSpPr>
          <p:cNvPr id="3" name="Content Placeholder 2"/>
          <p:cNvSpPr>
            <a:spLocks noGrp="1"/>
          </p:cNvSpPr>
          <p:nvPr>
            <p:ph sz="quarter" idx="1"/>
          </p:nvPr>
        </p:nvSpPr>
        <p:spPr/>
        <p:txBody>
          <a:bodyPr>
            <a:normAutofit lnSpcReduction="10000"/>
          </a:bodyPr>
          <a:lstStyle/>
          <a:p>
            <a:r>
              <a:rPr lang="en-CA" dirty="0" smtClean="0"/>
              <a:t>Women who work full-time make only </a:t>
            </a:r>
            <a:r>
              <a:rPr lang="en-CA" dirty="0" smtClean="0"/>
              <a:t>68-76% </a:t>
            </a:r>
            <a:r>
              <a:rPr lang="en-CA" dirty="0" smtClean="0"/>
              <a:t>of their male counterparts</a:t>
            </a:r>
          </a:p>
          <a:p>
            <a:r>
              <a:rPr lang="en-CA" dirty="0" smtClean="0"/>
              <a:t>More women than men live in poverty</a:t>
            </a:r>
          </a:p>
          <a:p>
            <a:r>
              <a:rPr lang="en-CA" dirty="0" smtClean="0"/>
              <a:t>The rate of spousal homicide against women was about three times higher than that for men</a:t>
            </a:r>
          </a:p>
          <a:p>
            <a:r>
              <a:rPr lang="en-CA" dirty="0" smtClean="0"/>
              <a:t>51% of Canadian women report having experienced at least one incident of physical or sexual violence since the age of sixteen</a:t>
            </a:r>
          </a:p>
          <a:p>
            <a:endParaRPr lang="en-CA" dirty="0"/>
          </a:p>
        </p:txBody>
      </p:sp>
    </p:spTree>
    <p:extLst>
      <p:ext uri="{BB962C8B-B14F-4D97-AF65-F5344CB8AC3E}">
        <p14:creationId xmlns="" xmlns:p14="http://schemas.microsoft.com/office/powerpoint/2010/main" val="20613987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Globally</a:t>
            </a:r>
            <a:endParaRPr lang="en-CA" dirty="0"/>
          </a:p>
        </p:txBody>
      </p:sp>
      <p:sp>
        <p:nvSpPr>
          <p:cNvPr id="3" name="Content Placeholder 2"/>
          <p:cNvSpPr>
            <a:spLocks noGrp="1"/>
          </p:cNvSpPr>
          <p:nvPr>
            <p:ph sz="quarter" idx="1"/>
          </p:nvPr>
        </p:nvSpPr>
        <p:spPr/>
        <p:txBody>
          <a:bodyPr>
            <a:normAutofit fontScale="92500"/>
          </a:bodyPr>
          <a:lstStyle/>
          <a:p>
            <a:r>
              <a:rPr lang="en-CA" dirty="0" smtClean="0"/>
              <a:t>Up to six out of every ten women experience physical and/or sexual violence in their lifetime</a:t>
            </a:r>
          </a:p>
          <a:p>
            <a:r>
              <a:rPr lang="en-CA" dirty="0" smtClean="0"/>
              <a:t>Each year more than half a million women—roughly one woman every minute— will die as a result of pregnancy complications and childbirth (99% in developing countries)</a:t>
            </a:r>
          </a:p>
          <a:p>
            <a:r>
              <a:rPr lang="en-CA" dirty="0" smtClean="0"/>
              <a:t>2/3 three poor adults are women</a:t>
            </a:r>
          </a:p>
          <a:p>
            <a:r>
              <a:rPr lang="en-CA" dirty="0" smtClean="0"/>
              <a:t>2/3 of the 774 million adult illiterates are women </a:t>
            </a:r>
          </a:p>
        </p:txBody>
      </p:sp>
    </p:spTree>
    <p:extLst>
      <p:ext uri="{BB962C8B-B14F-4D97-AF65-F5344CB8AC3E}">
        <p14:creationId xmlns="" xmlns:p14="http://schemas.microsoft.com/office/powerpoint/2010/main" val="26059076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CA" dirty="0" smtClean="0"/>
              <a:t>Gender </a:t>
            </a:r>
            <a:r>
              <a:rPr lang="en-CA" dirty="0" smtClean="0"/>
              <a:t>Stratification</a:t>
            </a:r>
            <a:endParaRPr lang="en-CA" dirty="0" smtClean="0"/>
          </a:p>
        </p:txBody>
      </p:sp>
      <p:sp>
        <p:nvSpPr>
          <p:cNvPr id="16387" name="Content Placeholder 2"/>
          <p:cNvSpPr>
            <a:spLocks noGrp="1"/>
          </p:cNvSpPr>
          <p:nvPr>
            <p:ph sz="quarter" idx="1"/>
          </p:nvPr>
        </p:nvSpPr>
        <p:spPr/>
        <p:txBody>
          <a:bodyPr/>
          <a:lstStyle/>
          <a:p>
            <a:endParaRPr lang="en-CA" dirty="0" smtClean="0"/>
          </a:p>
          <a:p>
            <a:r>
              <a:rPr lang="en-CA" dirty="0" smtClean="0"/>
              <a:t>The unequal distribution of wealth, power and privilege between men and women</a:t>
            </a:r>
            <a:endParaRPr lang="en-CA" dirty="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Gender Inequality </a:t>
            </a:r>
            <a:endParaRPr lang="en-CA" dirty="0"/>
          </a:p>
        </p:txBody>
      </p:sp>
      <p:sp>
        <p:nvSpPr>
          <p:cNvPr id="3" name="Content Placeholder 2"/>
          <p:cNvSpPr>
            <a:spLocks noGrp="1"/>
          </p:cNvSpPr>
          <p:nvPr>
            <p:ph sz="quarter" idx="1"/>
          </p:nvPr>
        </p:nvSpPr>
        <p:spPr/>
        <p:txBody>
          <a:bodyPr/>
          <a:lstStyle/>
          <a:p>
            <a:r>
              <a:rPr lang="en-CA" dirty="0" smtClean="0"/>
              <a:t>Social structures privilege men as a group and oppress women as a group.</a:t>
            </a:r>
          </a:p>
          <a:p>
            <a:endParaRPr lang="en-CA" dirty="0" smtClean="0"/>
          </a:p>
          <a:p>
            <a:r>
              <a:rPr lang="en-CA" dirty="0" smtClean="0"/>
              <a:t>Gender differences are equated with female inferiority.</a:t>
            </a:r>
          </a:p>
          <a:p>
            <a:endParaRPr lang="en-CA" dirty="0" smtClean="0"/>
          </a:p>
          <a:p>
            <a:r>
              <a:rPr lang="en-CA" dirty="0" smtClean="0"/>
              <a:t>There is NOTHING natural about the gender distinctions that we draw</a:t>
            </a:r>
            <a:endParaRPr lang="en-CA"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CA" dirty="0" smtClean="0"/>
              <a:t>Maintenance of gender inequality</a:t>
            </a:r>
            <a:endParaRPr lang="en-CA" dirty="0"/>
          </a:p>
        </p:txBody>
      </p:sp>
      <p:sp>
        <p:nvSpPr>
          <p:cNvPr id="3" name="Content Placeholder 2"/>
          <p:cNvSpPr>
            <a:spLocks noGrp="1"/>
          </p:cNvSpPr>
          <p:nvPr>
            <p:ph sz="quarter" idx="1"/>
          </p:nvPr>
        </p:nvSpPr>
        <p:spPr/>
        <p:txBody>
          <a:bodyPr>
            <a:normAutofit fontScale="85000" lnSpcReduction="10000"/>
          </a:bodyPr>
          <a:lstStyle/>
          <a:p>
            <a:r>
              <a:rPr lang="en-CA" dirty="0" smtClean="0"/>
              <a:t>Patriarchy: a form of social organization in which males dominate females</a:t>
            </a:r>
          </a:p>
          <a:p>
            <a:pPr lvl="1"/>
            <a:r>
              <a:rPr lang="en-CA" dirty="0" smtClean="0"/>
              <a:t>literally means the rule of fathers </a:t>
            </a:r>
          </a:p>
          <a:p>
            <a:endParaRPr lang="en-CA" dirty="0" smtClean="0"/>
          </a:p>
          <a:p>
            <a:r>
              <a:rPr lang="en-CA" dirty="0" smtClean="0"/>
              <a:t>Sexism: the belief that one sex is innately superior to the other.  Not simply a matter of individual attitudes.</a:t>
            </a:r>
          </a:p>
          <a:p>
            <a:endParaRPr lang="en-CA" dirty="0" smtClean="0"/>
          </a:p>
          <a:p>
            <a:r>
              <a:rPr lang="en-CA" dirty="0" smtClean="0"/>
              <a:t>Institutional Sexism: sexism built into the operation of society’s institutions.  I.e. The economy with women concentrated in low-paying jobs. </a:t>
            </a:r>
          </a:p>
          <a:p>
            <a:endParaRPr lang="en-CA"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Women, by virtue of being women:</a:t>
            </a:r>
            <a:endParaRPr lang="en-CA" dirty="0"/>
          </a:p>
        </p:txBody>
      </p:sp>
      <p:sp>
        <p:nvSpPr>
          <p:cNvPr id="3" name="Content Placeholder 2"/>
          <p:cNvSpPr>
            <a:spLocks noGrp="1"/>
          </p:cNvSpPr>
          <p:nvPr>
            <p:ph idx="1"/>
          </p:nvPr>
        </p:nvSpPr>
        <p:spPr/>
        <p:txBody>
          <a:bodyPr/>
          <a:lstStyle/>
          <a:p>
            <a:r>
              <a:rPr lang="en-CA" dirty="0" smtClean="0"/>
              <a:t>face sexism, discrimination,  harassment,  and violence</a:t>
            </a:r>
          </a:p>
          <a:p>
            <a:r>
              <a:rPr lang="en-CA" dirty="0" smtClean="0"/>
              <a:t>make less than men</a:t>
            </a:r>
          </a:p>
          <a:p>
            <a:r>
              <a:rPr lang="en-CA" dirty="0" smtClean="0"/>
              <a:t>are at a higher risk of living in poverty, especially if they are a single parent</a:t>
            </a:r>
          </a:p>
          <a:p>
            <a:r>
              <a:rPr lang="en-CA" dirty="0" smtClean="0"/>
              <a:t>are responsible for the majority of the domestic labour and childcare</a:t>
            </a:r>
          </a:p>
          <a:p>
            <a:endParaRPr lang="en-CA"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p:cNvPicPr>
            <a:picLocks noChangeAspect="1" noChangeArrowheads="1"/>
          </p:cNvPicPr>
          <p:nvPr/>
        </p:nvPicPr>
        <p:blipFill>
          <a:blip r:embed="rId3"/>
          <a:srcRect/>
          <a:stretch>
            <a:fillRect/>
          </a:stretch>
        </p:blipFill>
        <p:spPr bwMode="auto">
          <a:xfrm>
            <a:off x="0" y="1000084"/>
            <a:ext cx="8931872" cy="5857916"/>
          </a:xfrm>
          <a:prstGeom prst="rect">
            <a:avLst/>
          </a:prstGeom>
          <a:noFill/>
          <a:ln w="9525">
            <a:noFill/>
            <a:miter lim="800000"/>
            <a:headEnd/>
            <a:tailEnd/>
          </a:ln>
          <a:effectLst/>
        </p:spPr>
      </p:pic>
      <p:sp>
        <p:nvSpPr>
          <p:cNvPr id="3" name="TextBox 2"/>
          <p:cNvSpPr txBox="1"/>
          <p:nvPr/>
        </p:nvSpPr>
        <p:spPr>
          <a:xfrm>
            <a:off x="500034" y="928670"/>
            <a:ext cx="8358246" cy="646331"/>
          </a:xfrm>
          <a:prstGeom prst="rect">
            <a:avLst/>
          </a:prstGeom>
          <a:noFill/>
        </p:spPr>
        <p:txBody>
          <a:bodyPr wrap="square" rtlCol="0">
            <a:spAutoFit/>
          </a:bodyPr>
          <a:lstStyle/>
          <a:p>
            <a:r>
              <a:rPr lang="en-CA" b="1" dirty="0" smtClean="0"/>
              <a:t>Gender Gap in Median Earnings of Full-time Employees, </a:t>
            </a:r>
            <a:br>
              <a:rPr lang="en-CA" b="1" dirty="0" smtClean="0"/>
            </a:br>
            <a:r>
              <a:rPr lang="en-CA" b="1" dirty="0" smtClean="0"/>
              <a:t>2006 or latest year available</a:t>
            </a:r>
            <a:endParaRPr lang="en-CA" dirty="0"/>
          </a:p>
        </p:txBody>
      </p:sp>
      <p:sp>
        <p:nvSpPr>
          <p:cNvPr id="4" name="Title 3"/>
          <p:cNvSpPr>
            <a:spLocks noGrp="1"/>
          </p:cNvSpPr>
          <p:nvPr>
            <p:ph type="title" idx="4294967295"/>
          </p:nvPr>
        </p:nvSpPr>
        <p:spPr>
          <a:xfrm>
            <a:off x="990600" y="228600"/>
            <a:ext cx="8153400" cy="700088"/>
          </a:xfrm>
        </p:spPr>
        <p:txBody>
          <a:bodyPr>
            <a:normAutofit fontScale="90000"/>
          </a:bodyPr>
          <a:lstStyle/>
          <a:p>
            <a:r>
              <a:rPr lang="en-CA" dirty="0" smtClean="0"/>
              <a:t>Gender and Work</a:t>
            </a:r>
            <a:endParaRPr lang="en-CA"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524000" y="1783080"/>
          <a:ext cx="6096000" cy="3291840"/>
        </p:xfrm>
        <a:graphic>
          <a:graphicData uri="http://schemas.openxmlformats.org/drawingml/2006/table">
            <a:tbl>
              <a:tblPr>
                <a:tableStyleId>{69C7853C-536D-4A76-A0AE-DD22124D55A5}</a:tableStyleId>
              </a:tblPr>
              <a:tblGrid>
                <a:gridCol w="1524000"/>
                <a:gridCol w="1524000"/>
                <a:gridCol w="1524000"/>
                <a:gridCol w="1524000"/>
              </a:tblGrid>
              <a:tr h="0">
                <a:tc>
                  <a:txBody>
                    <a:bodyPr/>
                    <a:lstStyle/>
                    <a:p>
                      <a:r>
                        <a:rPr lang="en-CA" dirty="0"/>
                        <a:t>Year</a:t>
                      </a:r>
                    </a:p>
                  </a:txBody>
                  <a:tcPr anchor="ctr"/>
                </a:tc>
                <a:tc>
                  <a:txBody>
                    <a:bodyPr/>
                    <a:lstStyle/>
                    <a:p>
                      <a:r>
                        <a:rPr lang="en-CA"/>
                        <a:t>Males </a:t>
                      </a:r>
                    </a:p>
                  </a:txBody>
                  <a:tcPr anchor="ctr"/>
                </a:tc>
                <a:tc>
                  <a:txBody>
                    <a:bodyPr/>
                    <a:lstStyle/>
                    <a:p>
                      <a:r>
                        <a:rPr lang="en-CA"/>
                        <a:t>Females </a:t>
                      </a:r>
                    </a:p>
                  </a:txBody>
                  <a:tcPr anchor="ctr"/>
                </a:tc>
                <a:tc>
                  <a:txBody>
                    <a:bodyPr/>
                    <a:lstStyle/>
                    <a:p>
                      <a:r>
                        <a:rPr lang="en-CA"/>
                        <a:t>Ratio </a:t>
                      </a:r>
                    </a:p>
                  </a:txBody>
                  <a:tcPr anchor="ctr"/>
                </a:tc>
              </a:tr>
              <a:tr h="0">
                <a:tc>
                  <a:txBody>
                    <a:bodyPr/>
                    <a:lstStyle/>
                    <a:p>
                      <a:r>
                        <a:rPr lang="en-CA"/>
                        <a:t>1978</a:t>
                      </a:r>
                    </a:p>
                  </a:txBody>
                  <a:tcPr anchor="ctr"/>
                </a:tc>
                <a:tc>
                  <a:txBody>
                    <a:bodyPr/>
                    <a:lstStyle/>
                    <a:p>
                      <a:r>
                        <a:rPr lang="en-CA"/>
                        <a:t>50,600</a:t>
                      </a:r>
                    </a:p>
                  </a:txBody>
                  <a:tcPr anchor="ctr"/>
                </a:tc>
                <a:tc>
                  <a:txBody>
                    <a:bodyPr/>
                    <a:lstStyle/>
                    <a:p>
                      <a:r>
                        <a:rPr lang="en-CA"/>
                        <a:t>31,200</a:t>
                      </a:r>
                    </a:p>
                  </a:txBody>
                  <a:tcPr anchor="ctr"/>
                </a:tc>
                <a:tc>
                  <a:txBody>
                    <a:bodyPr/>
                    <a:lstStyle/>
                    <a:p>
                      <a:r>
                        <a:rPr lang="en-CA"/>
                        <a:t>0.62</a:t>
                      </a:r>
                    </a:p>
                  </a:txBody>
                  <a:tcPr anchor="ctr"/>
                </a:tc>
              </a:tr>
              <a:tr h="0">
                <a:tc>
                  <a:txBody>
                    <a:bodyPr/>
                    <a:lstStyle/>
                    <a:p>
                      <a:r>
                        <a:rPr lang="en-CA" dirty="0"/>
                        <a:t>1988 </a:t>
                      </a:r>
                    </a:p>
                  </a:txBody>
                  <a:tcPr anchor="ctr"/>
                </a:tc>
                <a:tc>
                  <a:txBody>
                    <a:bodyPr/>
                    <a:lstStyle/>
                    <a:p>
                      <a:r>
                        <a:rPr lang="en-CA"/>
                        <a:t>49,700</a:t>
                      </a:r>
                    </a:p>
                  </a:txBody>
                  <a:tcPr anchor="ctr"/>
                </a:tc>
                <a:tc>
                  <a:txBody>
                    <a:bodyPr/>
                    <a:lstStyle/>
                    <a:p>
                      <a:r>
                        <a:rPr lang="en-CA"/>
                        <a:t>32,100</a:t>
                      </a:r>
                    </a:p>
                  </a:txBody>
                  <a:tcPr anchor="ctr"/>
                </a:tc>
                <a:tc>
                  <a:txBody>
                    <a:bodyPr/>
                    <a:lstStyle/>
                    <a:p>
                      <a:r>
                        <a:rPr lang="en-CA"/>
                        <a:t>0.65</a:t>
                      </a:r>
                    </a:p>
                  </a:txBody>
                  <a:tcPr anchor="ctr"/>
                </a:tc>
              </a:tr>
              <a:tr h="0">
                <a:tc>
                  <a:txBody>
                    <a:bodyPr/>
                    <a:lstStyle/>
                    <a:p>
                      <a:r>
                        <a:rPr lang="en-CA"/>
                        <a:t>1998 </a:t>
                      </a:r>
                    </a:p>
                  </a:txBody>
                  <a:tcPr anchor="ctr"/>
                </a:tc>
                <a:tc>
                  <a:txBody>
                    <a:bodyPr/>
                    <a:lstStyle/>
                    <a:p>
                      <a:r>
                        <a:rPr lang="en-CA"/>
                        <a:t>49,000</a:t>
                      </a:r>
                    </a:p>
                  </a:txBody>
                  <a:tcPr anchor="ctr"/>
                </a:tc>
                <a:tc>
                  <a:txBody>
                    <a:bodyPr/>
                    <a:lstStyle/>
                    <a:p>
                      <a:r>
                        <a:rPr lang="en-CA"/>
                        <a:t>36,300</a:t>
                      </a:r>
                    </a:p>
                  </a:txBody>
                  <a:tcPr anchor="ctr"/>
                </a:tc>
                <a:tc>
                  <a:txBody>
                    <a:bodyPr/>
                    <a:lstStyle/>
                    <a:p>
                      <a:r>
                        <a:rPr lang="en-CA"/>
                        <a:t>0.74</a:t>
                      </a:r>
                    </a:p>
                  </a:txBody>
                  <a:tcPr anchor="ctr"/>
                </a:tc>
              </a:tr>
              <a:tr h="0">
                <a:tc>
                  <a:txBody>
                    <a:bodyPr/>
                    <a:lstStyle/>
                    <a:p>
                      <a:r>
                        <a:rPr lang="en-CA"/>
                        <a:t>2008 </a:t>
                      </a:r>
                    </a:p>
                  </a:txBody>
                  <a:tcPr anchor="ctr"/>
                </a:tc>
                <a:tc>
                  <a:txBody>
                    <a:bodyPr/>
                    <a:lstStyle/>
                    <a:p>
                      <a:r>
                        <a:rPr lang="en-CA"/>
                        <a:t>50,600</a:t>
                      </a:r>
                    </a:p>
                  </a:txBody>
                  <a:tcPr anchor="ctr"/>
                </a:tc>
                <a:tc>
                  <a:txBody>
                    <a:bodyPr/>
                    <a:lstStyle/>
                    <a:p>
                      <a:r>
                        <a:rPr lang="en-CA"/>
                        <a:t>38,600</a:t>
                      </a:r>
                    </a:p>
                  </a:txBody>
                  <a:tcPr anchor="ctr"/>
                </a:tc>
                <a:tc>
                  <a:txBody>
                    <a:bodyPr/>
                    <a:lstStyle/>
                    <a:p>
                      <a:r>
                        <a:rPr lang="en-CA"/>
                        <a:t>0.76</a:t>
                      </a:r>
                    </a:p>
                  </a:txBody>
                  <a:tcPr anchor="ctr"/>
                </a:tc>
              </a:tr>
              <a:tr h="0">
                <a:tc gridSpan="4">
                  <a:txBody>
                    <a:bodyPr/>
                    <a:lstStyle/>
                    <a:p>
                      <a:r>
                        <a:rPr lang="en-CA" dirty="0"/>
                        <a:t>Source: Table prepared by the author using data obtained from Statistics Canada, “Distribution of earnings, by sex, 2008 constant dollars, annual,” Table 202-0101, CANSIM (database), Using E-STAT (distributor), 10 September 2010.</a:t>
                      </a:r>
                    </a:p>
                  </a:txBody>
                  <a:tcPr anchor="ctr"/>
                </a:tc>
                <a:tc hMerge="1">
                  <a:txBody>
                    <a:bodyPr/>
                    <a:lstStyle/>
                    <a:p>
                      <a:endParaRPr lang="en-CA"/>
                    </a:p>
                  </a:txBody>
                  <a:tcPr/>
                </a:tc>
                <a:tc hMerge="1">
                  <a:txBody>
                    <a:bodyPr/>
                    <a:lstStyle/>
                    <a:p>
                      <a:endParaRPr lang="en-CA"/>
                    </a:p>
                  </a:txBody>
                  <a:tcPr/>
                </a:tc>
                <a:tc hMerge="1">
                  <a:txBody>
                    <a:bodyPr/>
                    <a:lstStyle/>
                    <a:p>
                      <a:endParaRPr lang="en-CA"/>
                    </a:p>
                  </a:txBody>
                  <a:tcPr/>
                </a:tc>
              </a:tr>
            </a:tbl>
          </a:graphicData>
        </a:graphic>
      </p:graphicFrame>
      <p:sp>
        <p:nvSpPr>
          <p:cNvPr id="7" name="TextBox 6"/>
          <p:cNvSpPr txBox="1"/>
          <p:nvPr/>
        </p:nvSpPr>
        <p:spPr>
          <a:xfrm>
            <a:off x="714348" y="5429264"/>
            <a:ext cx="7572428" cy="646331"/>
          </a:xfrm>
          <a:prstGeom prst="rect">
            <a:avLst/>
          </a:prstGeom>
          <a:noFill/>
        </p:spPr>
        <p:txBody>
          <a:bodyPr wrap="square" rtlCol="0">
            <a:spAutoFit/>
          </a:bodyPr>
          <a:lstStyle/>
          <a:p>
            <a:pPr lvl="0"/>
            <a:r>
              <a:rPr lang="en-US" b="1" dirty="0">
                <a:latin typeface="Arial" charset="0"/>
                <a:cs typeface="Arial" charset="0"/>
              </a:rPr>
              <a:t>Median Earnings of Full-year, Full-time Workers (2008 constant dollars)</a:t>
            </a:r>
            <a:r>
              <a:rPr lang="en-US" dirty="0">
                <a:latin typeface="Arial" charset="0"/>
                <a:cs typeface="Arial" charset="0"/>
              </a:rPr>
              <a:t> </a:t>
            </a:r>
            <a:endParaRPr lang="en-CA" dirty="0"/>
          </a:p>
        </p:txBody>
      </p:sp>
      <p:sp>
        <p:nvSpPr>
          <p:cNvPr id="4" name="TextBox 3"/>
          <p:cNvSpPr txBox="1"/>
          <p:nvPr/>
        </p:nvSpPr>
        <p:spPr>
          <a:xfrm>
            <a:off x="428596" y="214290"/>
            <a:ext cx="8429684" cy="1477328"/>
          </a:xfrm>
          <a:prstGeom prst="rect">
            <a:avLst/>
          </a:prstGeom>
          <a:noFill/>
        </p:spPr>
        <p:txBody>
          <a:bodyPr wrap="square" rtlCol="0">
            <a:spAutoFit/>
          </a:bodyPr>
          <a:lstStyle/>
          <a:p>
            <a:r>
              <a:rPr lang="en-CA" sz="3600" dirty="0" smtClean="0"/>
              <a:t>Canadian men on average get paid more than 20% more than their female colleagues</a:t>
            </a:r>
          </a:p>
          <a:p>
            <a:endParaRPr lang="en-CA"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University Educated Women</a:t>
            </a:r>
            <a:endParaRPr lang="en-CA" dirty="0"/>
          </a:p>
        </p:txBody>
      </p:sp>
      <p:sp>
        <p:nvSpPr>
          <p:cNvPr id="3" name="Content Placeholder 2"/>
          <p:cNvSpPr>
            <a:spLocks noGrp="1"/>
          </p:cNvSpPr>
          <p:nvPr>
            <p:ph sz="quarter" idx="1"/>
          </p:nvPr>
        </p:nvSpPr>
        <p:spPr/>
        <p:txBody>
          <a:bodyPr>
            <a:normAutofit/>
          </a:bodyPr>
          <a:lstStyle/>
          <a:p>
            <a:r>
              <a:rPr lang="en-CA" dirty="0" smtClean="0"/>
              <a:t>50% of women aged 25 to 44 have a post-secondary degree</a:t>
            </a:r>
          </a:p>
          <a:p>
            <a:r>
              <a:rPr lang="en-CA" dirty="0" smtClean="0"/>
              <a:t>40% of men aged 25 to 44 have a post-secondary degree</a:t>
            </a:r>
          </a:p>
          <a:p>
            <a:endParaRPr lang="en-CA" dirty="0" smtClean="0"/>
          </a:p>
          <a:p>
            <a:r>
              <a:rPr lang="en-CA" dirty="0" smtClean="0"/>
              <a:t>The wage gap is even greater for university-educated women. They earned just 68% as much as men in 2005 (75% a decade ago).</a:t>
            </a:r>
            <a:endParaRPr lang="en-C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Why Do Women Make Less $?</a:t>
            </a:r>
            <a:endParaRPr lang="en-CA" dirty="0"/>
          </a:p>
        </p:txBody>
      </p:sp>
      <p:sp>
        <p:nvSpPr>
          <p:cNvPr id="3" name="Content Placeholder 2"/>
          <p:cNvSpPr>
            <a:spLocks noGrp="1"/>
          </p:cNvSpPr>
          <p:nvPr>
            <p:ph idx="1"/>
          </p:nvPr>
        </p:nvSpPr>
        <p:spPr/>
        <p:txBody>
          <a:bodyPr>
            <a:normAutofit/>
          </a:bodyPr>
          <a:lstStyle/>
          <a:p>
            <a:r>
              <a:rPr lang="en-CA" dirty="0" smtClean="0"/>
              <a:t>Direct Salary Difference</a:t>
            </a:r>
          </a:p>
          <a:p>
            <a:r>
              <a:rPr lang="en-CA" dirty="0" smtClean="0"/>
              <a:t>Women taking time out of the paid work force</a:t>
            </a:r>
          </a:p>
          <a:p>
            <a:r>
              <a:rPr lang="en-CA" dirty="0" smtClean="0"/>
              <a:t>Cumulative </a:t>
            </a:r>
          </a:p>
          <a:p>
            <a:r>
              <a:rPr lang="en-CA" dirty="0" smtClean="0"/>
              <a:t>Pink-collar ghetto</a:t>
            </a:r>
          </a:p>
          <a:p>
            <a:r>
              <a:rPr lang="en-CA" dirty="0" smtClean="0"/>
              <a:t>Men work longer hours </a:t>
            </a:r>
          </a:p>
          <a:p>
            <a:r>
              <a:rPr lang="en-CA" dirty="0" smtClean="0"/>
              <a:t>Women dominated specialties = lower pay</a:t>
            </a:r>
          </a:p>
          <a:p>
            <a:r>
              <a:rPr lang="en-CA" dirty="0" smtClean="0"/>
              <a:t>Discrimination, sexism, patriarchy</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Double Day or The Second Shift</a:t>
            </a:r>
            <a:endParaRPr lang="en-CA" dirty="0"/>
          </a:p>
        </p:txBody>
      </p:sp>
      <p:sp>
        <p:nvSpPr>
          <p:cNvPr id="3" name="Content Placeholder 2"/>
          <p:cNvSpPr>
            <a:spLocks noGrp="1"/>
          </p:cNvSpPr>
          <p:nvPr>
            <p:ph sz="quarter" idx="1"/>
          </p:nvPr>
        </p:nvSpPr>
        <p:spPr/>
        <p:txBody>
          <a:bodyPr>
            <a:normAutofit/>
          </a:bodyPr>
          <a:lstStyle/>
          <a:p>
            <a:r>
              <a:rPr lang="en-CA" dirty="0" smtClean="0"/>
              <a:t>Women are in most societies responsible for most of the domestic activities such as housework, food preparation and child rearing in addition to their involvement in formal or informal economic activities. </a:t>
            </a:r>
            <a:br>
              <a:rPr lang="en-CA" dirty="0" smtClean="0"/>
            </a:br>
            <a:r>
              <a:rPr lang="en-CA" dirty="0" smtClean="0"/>
              <a:t/>
            </a:r>
            <a:br>
              <a:rPr lang="en-CA" dirty="0" smtClean="0"/>
            </a:br>
            <a:endParaRPr lang="en-CA"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CA" dirty="0"/>
          </a:p>
        </p:txBody>
      </p:sp>
      <p:sp>
        <p:nvSpPr>
          <p:cNvPr id="4" name="Title 3"/>
          <p:cNvSpPr>
            <a:spLocks noGrp="1"/>
          </p:cNvSpPr>
          <p:nvPr>
            <p:ph type="title"/>
          </p:nvPr>
        </p:nvSpPr>
        <p:spPr/>
        <p:txBody>
          <a:bodyPr/>
          <a:lstStyle/>
          <a:p>
            <a:r>
              <a:rPr lang="en-CA" dirty="0" smtClean="0"/>
              <a:t>Women and the Media</a:t>
            </a:r>
            <a:endParaRPr lang="en-CA"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CA" smtClean="0"/>
              <a:t>Gender Socialization</a:t>
            </a:r>
            <a:endParaRPr lang="en-CA" dirty="0" smtClean="0"/>
          </a:p>
        </p:txBody>
      </p:sp>
      <p:sp>
        <p:nvSpPr>
          <p:cNvPr id="19459" name="Content Placeholder 3"/>
          <p:cNvSpPr>
            <a:spLocks noGrp="1"/>
          </p:cNvSpPr>
          <p:nvPr>
            <p:ph sz="quarter" idx="1"/>
          </p:nvPr>
        </p:nvSpPr>
        <p:spPr/>
        <p:txBody>
          <a:bodyPr>
            <a:normAutofit/>
          </a:bodyPr>
          <a:lstStyle/>
          <a:p>
            <a:r>
              <a:rPr lang="en-CA" dirty="0" smtClean="0"/>
              <a:t>We start learning at an early age what is accepted and expected of each gender</a:t>
            </a:r>
          </a:p>
          <a:p>
            <a:endParaRPr lang="en-CA" dirty="0" smtClean="0"/>
          </a:p>
          <a:p>
            <a:pPr lvl="1"/>
            <a:r>
              <a:rPr lang="en-CA" dirty="0" smtClean="0"/>
              <a:t>Family</a:t>
            </a:r>
          </a:p>
          <a:p>
            <a:pPr lvl="1"/>
            <a:r>
              <a:rPr lang="en-CA" dirty="0" smtClean="0"/>
              <a:t>Peers</a:t>
            </a:r>
          </a:p>
          <a:p>
            <a:pPr lvl="1"/>
            <a:r>
              <a:rPr lang="en-CA" b="1" dirty="0" smtClean="0"/>
              <a:t>Media</a:t>
            </a:r>
          </a:p>
          <a:p>
            <a:pPr lvl="1"/>
            <a:r>
              <a:rPr lang="en-CA" dirty="0" smtClean="0"/>
              <a:t>School </a:t>
            </a:r>
          </a:p>
          <a:p>
            <a:pPr lvl="1"/>
            <a:r>
              <a:rPr lang="en-CA" dirty="0" smtClean="0"/>
              <a:t>Religion </a:t>
            </a:r>
          </a:p>
          <a:p>
            <a:endParaRPr lang="en-CA" dirty="0" smtClean="0"/>
          </a:p>
          <a:p>
            <a:endParaRPr lang="en-CA" dirty="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Gender Roles</a:t>
            </a:r>
            <a:endParaRPr lang="en-CA" dirty="0"/>
          </a:p>
        </p:txBody>
      </p:sp>
      <p:sp>
        <p:nvSpPr>
          <p:cNvPr id="3" name="Content Placeholder 2"/>
          <p:cNvSpPr>
            <a:spLocks noGrp="1"/>
          </p:cNvSpPr>
          <p:nvPr>
            <p:ph sz="quarter" idx="1"/>
          </p:nvPr>
        </p:nvSpPr>
        <p:spPr/>
        <p:txBody>
          <a:bodyPr>
            <a:normAutofit lnSpcReduction="10000"/>
          </a:bodyPr>
          <a:lstStyle/>
          <a:p>
            <a:r>
              <a:rPr lang="en-CA" dirty="0" smtClean="0"/>
              <a:t>Cultural expectations of men and women in a particular society, including the division of labour.</a:t>
            </a:r>
          </a:p>
          <a:p>
            <a:endParaRPr lang="en-CA" dirty="0" smtClean="0"/>
          </a:p>
          <a:p>
            <a:r>
              <a:rPr lang="en-CA" dirty="0" smtClean="0"/>
              <a:t>We learn ‘proper’ gender roles from multiple sources, media is a significant source</a:t>
            </a:r>
          </a:p>
          <a:p>
            <a:endParaRPr lang="en-CA" dirty="0" smtClean="0"/>
          </a:p>
          <a:p>
            <a:r>
              <a:rPr lang="en-CA" dirty="0" smtClean="0"/>
              <a:t>‘Proper’ gender roles are reinforced through the media representation of women and men</a:t>
            </a:r>
          </a:p>
          <a:p>
            <a:pPr>
              <a:buNone/>
            </a:pPr>
            <a:endParaRPr lang="en-CA" dirty="0" smtClean="0"/>
          </a:p>
          <a:p>
            <a:pPr>
              <a:buNone/>
            </a:pPr>
            <a:endParaRPr lang="en-CA"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r>
              <a:rPr lang="en-US" smtClean="0"/>
              <a:t>The Power of Advertising</a:t>
            </a:r>
            <a:endParaRPr lang="en-US"/>
          </a:p>
        </p:txBody>
      </p:sp>
      <p:sp>
        <p:nvSpPr>
          <p:cNvPr id="130051" name="Rectangle 3"/>
          <p:cNvSpPr>
            <a:spLocks noGrp="1" noChangeArrowheads="1"/>
          </p:cNvSpPr>
          <p:nvPr>
            <p:ph type="body" idx="1"/>
          </p:nvPr>
        </p:nvSpPr>
        <p:spPr/>
        <p:txBody>
          <a:bodyPr/>
          <a:lstStyle/>
          <a:p>
            <a:r>
              <a:rPr lang="en-US" dirty="0" smtClean="0"/>
              <a:t>Advertising is the most influential media in our culture</a:t>
            </a:r>
          </a:p>
          <a:p>
            <a:endParaRPr lang="en-US" dirty="0" smtClean="0"/>
          </a:p>
          <a:p>
            <a:r>
              <a:rPr lang="en-US" dirty="0" smtClean="0"/>
              <a:t>It influences our relationships, what we eat, the perception of our body, what we desire, what we wear, how we look and play and even our daydreams.</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1576</Words>
  <Application>Microsoft Office PowerPoint</Application>
  <PresentationFormat>On-screen Show (4:3)</PresentationFormat>
  <Paragraphs>247</Paragraphs>
  <Slides>37</Slides>
  <Notes>20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Gender I: Women and inequality</vt:lpstr>
      <vt:lpstr>Key Terms</vt:lpstr>
      <vt:lpstr>Discussion Boards reminder</vt:lpstr>
      <vt:lpstr>Slide 4</vt:lpstr>
      <vt:lpstr>Gender: Starting Points</vt:lpstr>
      <vt:lpstr>Sex and Gender</vt:lpstr>
      <vt:lpstr>Intersexed body</vt:lpstr>
      <vt:lpstr>Gender: a dichotomous category</vt:lpstr>
      <vt:lpstr> Gender Binary</vt:lpstr>
      <vt:lpstr>Gender Belief Systems</vt:lpstr>
      <vt:lpstr>Alternatives to the binary</vt:lpstr>
      <vt:lpstr>Transgender</vt:lpstr>
      <vt:lpstr>Intersectionality</vt:lpstr>
      <vt:lpstr>Explanations of Gender Difference: Nature or Nurture?</vt:lpstr>
      <vt:lpstr>A Critique of Essentialism</vt:lpstr>
      <vt:lpstr>The Distribution of Aggressiveness among Men and Women</vt:lpstr>
      <vt:lpstr>Social Construction</vt:lpstr>
      <vt:lpstr>Gender is a Social Construction</vt:lpstr>
      <vt:lpstr>Gender identity </vt:lpstr>
      <vt:lpstr>Gender differences are socially constructed, but have real consequences </vt:lpstr>
      <vt:lpstr>Gender Inequality </vt:lpstr>
      <vt:lpstr>Equal Rights</vt:lpstr>
      <vt:lpstr>In Practice:</vt:lpstr>
      <vt:lpstr>Globally</vt:lpstr>
      <vt:lpstr>Gender Stratification</vt:lpstr>
      <vt:lpstr>Gender Inequality </vt:lpstr>
      <vt:lpstr>Maintenance of gender inequality</vt:lpstr>
      <vt:lpstr>Women, by virtue of being women:</vt:lpstr>
      <vt:lpstr>Gender and Work</vt:lpstr>
      <vt:lpstr>Slide 30</vt:lpstr>
      <vt:lpstr>University Educated Women</vt:lpstr>
      <vt:lpstr>Why Do Women Make Less $?</vt:lpstr>
      <vt:lpstr>Double Day or The Second Shift</vt:lpstr>
      <vt:lpstr>Women and the Media</vt:lpstr>
      <vt:lpstr>Gender Socialization</vt:lpstr>
      <vt:lpstr>Gender Roles</vt:lpstr>
      <vt:lpstr>The Power of Advertising</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 I: Women and inequality</dc:title>
  <dc:creator>Tamy</dc:creator>
  <cp:lastModifiedBy>Tamy</cp:lastModifiedBy>
  <cp:revision>3</cp:revision>
  <dcterms:created xsi:type="dcterms:W3CDTF">2012-11-06T15:52:29Z</dcterms:created>
  <dcterms:modified xsi:type="dcterms:W3CDTF">2012-11-06T16:28:08Z</dcterms:modified>
</cp:coreProperties>
</file>