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036" r:id="rId1"/>
    <p:sldMasterId id="2147484035" r:id="rId2"/>
  </p:sldMasterIdLst>
  <p:notesMasterIdLst>
    <p:notesMasterId r:id="rId66"/>
  </p:notesMasterIdLst>
  <p:sldIdLst>
    <p:sldId id="779" r:id="rId3"/>
    <p:sldId id="712" r:id="rId4"/>
    <p:sldId id="775" r:id="rId5"/>
    <p:sldId id="714" r:id="rId6"/>
    <p:sldId id="716" r:id="rId7"/>
    <p:sldId id="355" r:id="rId8"/>
    <p:sldId id="531" r:id="rId9"/>
    <p:sldId id="717" r:id="rId10"/>
    <p:sldId id="450" r:id="rId11"/>
    <p:sldId id="367" r:id="rId12"/>
    <p:sldId id="718" r:id="rId13"/>
    <p:sldId id="532" r:id="rId14"/>
    <p:sldId id="783" r:id="rId15"/>
    <p:sldId id="789" r:id="rId16"/>
    <p:sldId id="794" r:id="rId17"/>
    <p:sldId id="776" r:id="rId18"/>
    <p:sldId id="371" r:id="rId19"/>
    <p:sldId id="724" r:id="rId20"/>
    <p:sldId id="534" r:id="rId21"/>
    <p:sldId id="533" r:id="rId22"/>
    <p:sldId id="728" r:id="rId23"/>
    <p:sldId id="729" r:id="rId24"/>
    <p:sldId id="731" r:id="rId25"/>
    <p:sldId id="536" r:id="rId26"/>
    <p:sldId id="732" r:id="rId27"/>
    <p:sldId id="362" r:id="rId28"/>
    <p:sldId id="734" r:id="rId29"/>
    <p:sldId id="735" r:id="rId30"/>
    <p:sldId id="736" r:id="rId31"/>
    <p:sldId id="737" r:id="rId32"/>
    <p:sldId id="739" r:id="rId33"/>
    <p:sldId id="740" r:id="rId34"/>
    <p:sldId id="741" r:id="rId35"/>
    <p:sldId id="743" r:id="rId36"/>
    <p:sldId id="744" r:id="rId37"/>
    <p:sldId id="745" r:id="rId38"/>
    <p:sldId id="777" r:id="rId39"/>
    <p:sldId id="785" r:id="rId40"/>
    <p:sldId id="790" r:id="rId41"/>
    <p:sldId id="786" r:id="rId42"/>
    <p:sldId id="791" r:id="rId43"/>
    <p:sldId id="792" r:id="rId44"/>
    <p:sldId id="793" r:id="rId45"/>
    <p:sldId id="537" r:id="rId46"/>
    <p:sldId id="747" r:id="rId47"/>
    <p:sldId id="749" r:id="rId48"/>
    <p:sldId id="750" r:id="rId49"/>
    <p:sldId id="751" r:id="rId50"/>
    <p:sldId id="752" r:id="rId51"/>
    <p:sldId id="754" r:id="rId52"/>
    <p:sldId id="379" r:id="rId53"/>
    <p:sldId id="582" r:id="rId54"/>
    <p:sldId id="758" r:id="rId55"/>
    <p:sldId id="760" r:id="rId56"/>
    <p:sldId id="761" r:id="rId57"/>
    <p:sldId id="763" r:id="rId58"/>
    <p:sldId id="766" r:id="rId59"/>
    <p:sldId id="767" r:id="rId60"/>
    <p:sldId id="781" r:id="rId61"/>
    <p:sldId id="782" r:id="rId62"/>
    <p:sldId id="770" r:id="rId63"/>
    <p:sldId id="610" r:id="rId64"/>
    <p:sldId id="773" r:id="rId6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BBF"/>
    <a:srgbClr val="CC2B45"/>
    <a:srgbClr val="FBD693"/>
    <a:srgbClr val="24246C"/>
    <a:srgbClr val="009999"/>
    <a:srgbClr val="DE2402"/>
    <a:srgbClr val="FFCF1B"/>
    <a:srgbClr val="FE7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3870" autoAdjust="0"/>
    <p:restoredTop sz="90929"/>
  </p:normalViewPr>
  <p:slideViewPr>
    <p:cSldViewPr>
      <p:cViewPr>
        <p:scale>
          <a:sx n="112" d="100"/>
          <a:sy n="112" d="100"/>
        </p:scale>
        <p:origin x="-58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846"/>
    </p:cViewPr>
  </p:sorterViewPr>
  <p:notesViewPr>
    <p:cSldViewPr>
      <p:cViewPr varScale="1">
        <p:scale>
          <a:sx n="77" d="100"/>
          <a:sy n="77" d="100"/>
        </p:scale>
        <p:origin x="-286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fld id="{AF272468-244E-4316-9DB1-9EBBC8602F10}" type="datetimeFigureOut">
              <a:rPr lang="en-US"/>
              <a:pPr>
                <a:defRPr/>
              </a:pPr>
              <a:t>5/7/2014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fld id="{8CC50965-D4A9-40B5-9748-7B61C55F7A2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1461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67CCCF8-33B1-47BC-B189-938041145151}" type="slidenum">
              <a:rPr lang="en-US" smtClean="0">
                <a:ea typeface="ヒラギノ角ゴ Pro W3" charset="-128"/>
              </a:rPr>
              <a:pPr/>
              <a:t>2</a:t>
            </a:fld>
            <a:endParaRPr lang="en-US" dirty="0" smtClean="0">
              <a:ea typeface="ヒラギノ角ゴ Pro W3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Cost groups: </a:t>
            </a:r>
            <a:endParaRPr lang="en-CA" sz="1050" dirty="0" smtClean="0"/>
          </a:p>
          <a:p>
            <a:pPr lvl="1"/>
            <a:r>
              <a:rPr lang="en-CA" sz="1050" dirty="0" smtClean="0"/>
              <a:t>Direct costs (material &amp; labour)</a:t>
            </a:r>
          </a:p>
          <a:p>
            <a:pPr lvl="1"/>
            <a:r>
              <a:rPr lang="en-CA" sz="1050" dirty="0" smtClean="0"/>
              <a:t>Indirect costs (material and labour)</a:t>
            </a:r>
          </a:p>
          <a:p>
            <a:pPr lvl="1"/>
            <a:r>
              <a:rPr lang="en-CA" sz="1050" dirty="0" smtClean="0"/>
              <a:t>Prime costs</a:t>
            </a:r>
          </a:p>
          <a:p>
            <a:pPr lvl="1"/>
            <a:r>
              <a:rPr lang="en-CA" sz="1050" dirty="0" smtClean="0"/>
              <a:t>Conversion costs</a:t>
            </a:r>
          </a:p>
          <a:p>
            <a:pPr lvl="1"/>
            <a:r>
              <a:rPr lang="en-CA" sz="1050" dirty="0" smtClean="0"/>
              <a:t>Product costs</a:t>
            </a:r>
          </a:p>
          <a:p>
            <a:pPr lvl="1"/>
            <a:r>
              <a:rPr lang="en-CA" sz="1050" dirty="0" smtClean="0"/>
              <a:t>Period costs</a:t>
            </a:r>
          </a:p>
          <a:p>
            <a:pPr lvl="1"/>
            <a:r>
              <a:rPr lang="en-CA" sz="1050" dirty="0" smtClean="0"/>
              <a:t>Variable costs (step costs and not)</a:t>
            </a:r>
          </a:p>
          <a:p>
            <a:pPr lvl="1"/>
            <a:r>
              <a:rPr lang="en-CA" sz="1050" dirty="0" smtClean="0"/>
              <a:t>Fixed costs (committed and discretionary)</a:t>
            </a:r>
          </a:p>
          <a:p>
            <a:pPr lvl="1"/>
            <a:r>
              <a:rPr lang="en-CA" sz="1050" dirty="0" smtClean="0"/>
              <a:t>Mixed costs</a:t>
            </a:r>
          </a:p>
          <a:p>
            <a:pPr lvl="1"/>
            <a:r>
              <a:rPr lang="en-CA" sz="1050" dirty="0" smtClean="0"/>
              <a:t>Selling costs</a:t>
            </a:r>
          </a:p>
          <a:p>
            <a:pPr lvl="1"/>
            <a:r>
              <a:rPr lang="en-CA" sz="1050" dirty="0" smtClean="0"/>
              <a:t>Administrative costs</a:t>
            </a:r>
          </a:p>
          <a:p>
            <a:endParaRPr lang="en-CA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sz="1600" dirty="0" smtClean="0"/>
              <a:t>Other examples include: salaries for factory supervisors, factory caretaking wages, equipment repair and maintenance, property taxes on factory buildings and land, insurance on factory buildings, amortization of factory plant and equipment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54</a:t>
            </a:fld>
            <a:endParaRPr lang="en-US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Gross Margin is the difference between sales revenue and cost of goods sold</a:t>
            </a:r>
            <a:endParaRPr lang="en-US" i="1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57</a:t>
            </a:fld>
            <a:endParaRPr lang="en-US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59</a:t>
            </a:fld>
            <a:endParaRPr lang="en-US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How would an Income Statement for a service business be different that this Income Statement?</a:t>
            </a:r>
            <a:endParaRPr lang="en-US" sz="1200" i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60</a:t>
            </a:fld>
            <a:endParaRPr lang="en-US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61</a:t>
            </a:fld>
            <a:endParaRPr lang="en-US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62</a:t>
            </a:fld>
            <a:endParaRPr lang="en-US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/>
              <a:pPr>
                <a:defRPr/>
              </a:pPr>
              <a:t>63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D7EE9ED-00C4-4676-BAD2-B332D1B2769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00200"/>
            <a:ext cx="7315200" cy="4419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4B8D58-6706-4FED-BF28-0A5E4DF2241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0A53C3-8F69-4636-AD62-591F032E0AF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944A9F1-D6BA-4DB6-98AB-408C3C9D12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3128D10-7BD3-45C1-AEFC-A6069503B62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67740E-AF8D-4820-A774-08E95079146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A79704-B97A-4656-A254-9A87F77B36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40C24F-B5A9-4D68-A853-7FD796FC28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C10D38-929E-4CE8-BF9B-6D3C29FF9E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1600200"/>
            <a:ext cx="7315200" cy="4419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35BABB-CD7B-4BA3-B76F-33C821EF08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9850" y="228600"/>
            <a:ext cx="1962150" cy="579120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"/>
            <a:ext cx="5734050" cy="5791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A3B7518-7CB4-4C94-A28A-40EBBFD06A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3"/>
          <p:cNvSpPr txBox="1">
            <a:spLocks/>
          </p:cNvSpPr>
          <p:nvPr userDrawn="1"/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2-</a:t>
            </a:r>
            <a:fld id="{D9BAB67E-45A2-40A3-9437-1DDA76CD2FCA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3"/>
          <p:cNvSpPr txBox="1">
            <a:spLocks/>
          </p:cNvSpPr>
          <p:nvPr userDrawn="1"/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2-</a:t>
            </a:r>
            <a:fld id="{D9BAB67E-45A2-40A3-9437-1DDA76CD2FCA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83AF0B4-873D-43BC-81C0-5437C5F14C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A78A088-8E90-40D5-8C87-E0267F79B67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595CB00-F8AE-42AC-AFDD-543AA7DDEAE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1AB0FAF-B92B-4A48-AB57-946C67C3FFB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EF97927-8EBC-4EBA-84B6-3A6C1657F6C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2A739FB-1761-46B7-BC06-15D09162DA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E9D703E-ED7B-4963-A5DE-7D75D370DB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158AC4C-C7CC-44B3-A04B-1DCCC0571F7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24600" y="76200"/>
            <a:ext cx="20574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76200"/>
            <a:ext cx="60198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93C8448-33D0-4AA2-8C90-988C39A2AC6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Footer Placeholder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Slide Number Placeholder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pPr>
              <a:defRPr/>
            </a:pPr>
            <a:fld id="{BB00D285-148C-4368-A5E6-F719437421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 descr="cropCorn_0.tmp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2798444" y="152399"/>
            <a:ext cx="3457576" cy="41910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24246C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16" descr="Cornerstone-slide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76200"/>
            <a:ext cx="739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99001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8" name="Picture 7" descr="cropCorn_0.tmp"/>
          <p:cNvPicPr>
            <a:picLocks noChangeAspect="1"/>
          </p:cNvPicPr>
          <p:nvPr userDrawn="1"/>
        </p:nvPicPr>
        <p:blipFill>
          <a:blip r:embed="rId14" cstate="print"/>
          <a:srcRect l="961" b="29268"/>
          <a:stretch>
            <a:fillRect/>
          </a:stretch>
        </p:blipFill>
        <p:spPr>
          <a:xfrm>
            <a:off x="7568833" y="0"/>
            <a:ext cx="1575167" cy="1295399"/>
          </a:xfrm>
          <a:prstGeom prst="rect">
            <a:avLst/>
          </a:prstGeom>
        </p:spPr>
      </p:pic>
      <p:sp>
        <p:nvSpPr>
          <p:cNvPr id="9" name="Slide Number Placeholder 3"/>
          <p:cNvSpPr txBox="1">
            <a:spLocks/>
          </p:cNvSpPr>
          <p:nvPr userDrawn="1"/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2-</a:t>
            </a:r>
            <a:fld id="{D9BAB67E-45A2-40A3-9437-1DDA76CD2FCA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8" r:id="rId1"/>
    <p:sldLayoutId id="2147484049" r:id="rId2"/>
    <p:sldLayoutId id="2147484050" r:id="rId3"/>
    <p:sldLayoutId id="2147484051" r:id="rId4"/>
    <p:sldLayoutId id="2147484052" r:id="rId5"/>
    <p:sldLayoutId id="2147484053" r:id="rId6"/>
    <p:sldLayoutId id="2147484054" r:id="rId7"/>
    <p:sldLayoutId id="2147484055" r:id="rId8"/>
    <p:sldLayoutId id="2147484056" r:id="rId9"/>
    <p:sldLayoutId id="2147484057" r:id="rId10"/>
    <p:sldLayoutId id="2147484058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ED1C24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8BBF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3810000"/>
            <a:ext cx="7696200" cy="2133600"/>
          </a:xfrm>
          <a:prstGeom prst="rect">
            <a:avLst/>
          </a:prstGeo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/>
            </a:r>
            <a:br>
              <a:rPr lang="en-US" sz="3600" dirty="0">
                <a:solidFill>
                  <a:schemeClr val="tx1"/>
                </a:solidFill>
              </a:rPr>
            </a:br>
            <a:r>
              <a:rPr lang="en-US" sz="3600" dirty="0">
                <a:solidFill>
                  <a:schemeClr val="tx1"/>
                </a:solidFill>
              </a:rPr>
              <a:t>Chapter </a:t>
            </a:r>
            <a:r>
              <a:rPr lang="en-US" sz="3600" dirty="0" smtClean="0">
                <a:solidFill>
                  <a:schemeClr val="tx1"/>
                </a:solidFill>
              </a:rPr>
              <a:t>2 </a:t>
            </a:r>
            <a:r>
              <a:rPr lang="en-US" sz="3600" dirty="0">
                <a:solidFill>
                  <a:schemeClr val="tx1"/>
                </a:solidFill>
              </a:rPr>
              <a:t/>
            </a:r>
            <a:br>
              <a:rPr lang="en-US" sz="3600" dirty="0">
                <a:solidFill>
                  <a:schemeClr val="tx1"/>
                </a:solidFill>
              </a:rPr>
            </a:br>
            <a:r>
              <a:rPr lang="en-US" sz="3600" dirty="0">
                <a:solidFill>
                  <a:schemeClr val="tx1"/>
                </a:solidFill>
              </a:rPr>
              <a:t>Basic Managerial Accounting Concepts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315200" cy="1295400"/>
          </a:xfrm>
          <a:noFill/>
          <a:ln/>
        </p:spPr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077200" cy="4419600"/>
          </a:xfrm>
        </p:spPr>
        <p:txBody>
          <a:bodyPr/>
          <a:lstStyle/>
          <a:p>
            <a:pPr marL="533400" indent="-533400">
              <a:buClrTx/>
              <a:buFontTx/>
              <a:buAutoNum type="arabicPeriod"/>
            </a:pPr>
            <a:r>
              <a:rPr lang="en-US" sz="2400" dirty="0"/>
              <a:t>Explain the meaning of cost and how costs are assigned to products and </a:t>
            </a:r>
            <a:r>
              <a:rPr lang="en-US" sz="2400" dirty="0" smtClean="0"/>
              <a:t>services</a:t>
            </a:r>
            <a:endParaRPr lang="en-US" sz="2400" dirty="0"/>
          </a:p>
          <a:p>
            <a:pPr marL="533400" indent="-533400">
              <a:buClrTx/>
              <a:buFontTx/>
              <a:buAutoNum type="arabicPeriod"/>
            </a:pPr>
            <a:r>
              <a:rPr lang="en-US" sz="2400" dirty="0"/>
              <a:t>Define the various costs of manufacturing products and providing services as well as the costs of selling and </a:t>
            </a:r>
            <a:r>
              <a:rPr lang="en-US" sz="2400" dirty="0" smtClean="0"/>
              <a:t>administration</a:t>
            </a:r>
            <a:endParaRPr lang="en-US" sz="2400" dirty="0"/>
          </a:p>
          <a:p>
            <a:pPr marL="533400" indent="-533400">
              <a:buClrTx/>
              <a:buFontTx/>
              <a:buAutoNum type="arabicPeriod"/>
            </a:pPr>
            <a:r>
              <a:rPr lang="en-US" sz="2400" dirty="0"/>
              <a:t>Prepare income statements for manufacturing and service </a:t>
            </a:r>
            <a:r>
              <a:rPr lang="en-US" sz="2400" dirty="0" smtClean="0"/>
              <a:t>organizations</a:t>
            </a:r>
            <a:endParaRPr lang="en-US" sz="2400" dirty="0"/>
          </a:p>
          <a:p>
            <a:pPr marL="533400" indent="-533400">
              <a:buClrTx/>
            </a:pPr>
            <a:endParaRPr lang="en-US" sz="24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6705600" y="1371600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066800"/>
            <a:ext cx="7696200" cy="2133600"/>
          </a:xfr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 eaLnBrk="1" hangingPunct="1"/>
            <a:r>
              <a:rPr lang="en-US" sz="5400" dirty="0">
                <a:solidFill>
                  <a:schemeClr val="tx1"/>
                </a:solidFill>
              </a:rPr>
              <a:t>OBJECTIVE </a:t>
            </a:r>
            <a:r>
              <a:rPr lang="en-US" sz="5400" dirty="0">
                <a:solidFill>
                  <a:schemeClr val="tx1"/>
                </a:solidFill>
                <a:sym typeface="Wingdings" pitchFamily="2" charset="2"/>
              </a:rPr>
              <a:t> </a:t>
            </a:r>
            <a:r>
              <a:rPr lang="en-US" sz="5400" dirty="0">
                <a:solidFill>
                  <a:schemeClr val="tx1"/>
                </a:solidFill>
              </a:rPr>
              <a:t/>
            </a:r>
            <a:br>
              <a:rPr lang="en-US" sz="5400" dirty="0">
                <a:solidFill>
                  <a:schemeClr val="tx1"/>
                </a:solidFill>
              </a:rPr>
            </a:b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91200" y="1600200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 eaLnBrk="1" hangingPunct="1"/>
            <a:r>
              <a:rPr lang="en-US" sz="5400" b="1" dirty="0">
                <a:solidFill>
                  <a:srgbClr val="008BBF"/>
                </a:solidFill>
              </a:rPr>
              <a:t>1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191494" name="Text Box 6"/>
          <p:cNvSpPr txBox="1">
            <a:spLocks noChangeArrowheads="1"/>
          </p:cNvSpPr>
          <p:nvPr/>
        </p:nvSpPr>
        <p:spPr bwMode="auto">
          <a:xfrm>
            <a:off x="1981200" y="2667000"/>
            <a:ext cx="5638800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Explain the meaning of cost and how costs are assigned to products and </a:t>
            </a:r>
            <a:r>
              <a:rPr lang="en-US" sz="3600" b="1" dirty="0" smtClean="0"/>
              <a:t>services</a:t>
            </a:r>
            <a:endParaRPr lang="en-US" sz="3600" b="1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162800" cy="1295400"/>
          </a:xfrm>
          <a:noFill/>
          <a:ln/>
        </p:spPr>
        <p:txBody>
          <a:bodyPr/>
          <a:lstStyle/>
          <a:p>
            <a:r>
              <a:rPr lang="en-US" dirty="0"/>
              <a:t>Cost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05800" cy="4419600"/>
          </a:xfrm>
        </p:spPr>
        <p:txBody>
          <a:bodyPr/>
          <a:lstStyle/>
          <a:p>
            <a:pPr>
              <a:buClrTx/>
            </a:pPr>
            <a:r>
              <a:rPr lang="en-US" dirty="0"/>
              <a:t>Amount of cash or cash equivalent sacrificed for goods and/or services</a:t>
            </a:r>
          </a:p>
          <a:p>
            <a:pPr>
              <a:buClrTx/>
            </a:pPr>
            <a:r>
              <a:rPr lang="en-US" dirty="0"/>
              <a:t>Expected to bring a current or future benefit to </a:t>
            </a:r>
            <a:r>
              <a:rPr lang="en-US" dirty="0" smtClean="0"/>
              <a:t>organization</a:t>
            </a:r>
            <a:endParaRPr lang="en-US" dirty="0"/>
          </a:p>
        </p:txBody>
      </p:sp>
      <p:sp>
        <p:nvSpPr>
          <p:cNvPr id="6" name="AutoShape 16"/>
          <p:cNvSpPr>
            <a:spLocks noChangeArrowheads="1"/>
          </p:cNvSpPr>
          <p:nvPr/>
        </p:nvSpPr>
        <p:spPr bwMode="auto">
          <a:xfrm>
            <a:off x="3124200" y="3810000"/>
            <a:ext cx="4343400" cy="533400"/>
          </a:xfrm>
          <a:prstGeom prst="wedgeRoundRectCallout">
            <a:avLst>
              <a:gd name="adj1" fmla="val 82503"/>
              <a:gd name="adj2" fmla="val -2432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look at an example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 rot="10800000" flipV="1">
            <a:off x="228599" y="4550101"/>
            <a:ext cx="86105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A </a:t>
            </a:r>
            <a:r>
              <a:rPr lang="en-US" sz="2800" dirty="0" smtClean="0">
                <a:solidFill>
                  <a:srgbClr val="008BBF"/>
                </a:solidFill>
              </a:rPr>
              <a:t>furniture </a:t>
            </a:r>
            <a:r>
              <a:rPr lang="en-US" sz="2800" dirty="0">
                <a:solidFill>
                  <a:srgbClr val="008BBF"/>
                </a:solidFill>
              </a:rPr>
              <a:t>manufacturer buys lumber for $10,000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0800000" flipV="1">
            <a:off x="609600" y="5166955"/>
            <a:ext cx="77739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CC2B45"/>
                </a:solidFill>
              </a:rPr>
              <a:t>Cost of the lumber is the amount given up…$10,000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build="p"/>
      <p:bldP spid="6" grpId="0" animBg="1"/>
      <p:bldP spid="7" grpId="0" build="p"/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+mj-lt"/>
                <a:ea typeface="+mj-ea"/>
                <a:cs typeface="ヒラギノ角ゴ Pro W3"/>
              </a:rPr>
              <a:t>Expenses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 rot="10800000" flipV="1">
            <a:off x="741363" y="1746250"/>
            <a:ext cx="7702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/>
              <a:t>As costs are used up in </a:t>
            </a:r>
            <a:r>
              <a:rPr lang="en-US" sz="3200" dirty="0" smtClean="0"/>
              <a:t>production </a:t>
            </a:r>
            <a:r>
              <a:rPr lang="en-US" sz="3200" dirty="0"/>
              <a:t>of revenues, they </a:t>
            </a:r>
            <a:r>
              <a:rPr lang="en-US" sz="3200" dirty="0" smtClean="0"/>
              <a:t>expire</a:t>
            </a:r>
            <a:endParaRPr lang="en-US" sz="3200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10800000" flipV="1">
            <a:off x="685800" y="3352800"/>
            <a:ext cx="7940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Expired costs are </a:t>
            </a:r>
            <a:r>
              <a:rPr lang="en-US" sz="3200" dirty="0" smtClean="0">
                <a:solidFill>
                  <a:srgbClr val="008BBF"/>
                </a:solidFill>
              </a:rPr>
              <a:t>called </a:t>
            </a:r>
            <a:r>
              <a:rPr lang="en-US" sz="3200" b="1" dirty="0" smtClean="0">
                <a:solidFill>
                  <a:srgbClr val="008BBF"/>
                </a:solidFill>
              </a:rPr>
              <a:t>expenses</a:t>
            </a:r>
            <a:r>
              <a:rPr lang="en-US" sz="3200" dirty="0" smtClean="0">
                <a:solidFill>
                  <a:srgbClr val="008BBF"/>
                </a:solidFill>
              </a:rPr>
              <a:t> </a:t>
            </a:r>
            <a:endParaRPr lang="en-US" sz="3200" dirty="0">
              <a:solidFill>
                <a:srgbClr val="008BBF"/>
              </a:solidFill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Cost vs. Price</a:t>
            </a: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 rot="10800000" flipV="1">
            <a:off x="373063" y="1506538"/>
            <a:ext cx="8391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/>
              <a:t>Be careful!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0800000" flipV="1">
            <a:off x="762000" y="2133600"/>
            <a:ext cx="7924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/>
              <a:t>Cost and Price are not the same thing</a:t>
            </a:r>
          </a:p>
        </p:txBody>
      </p:sp>
      <p:sp>
        <p:nvSpPr>
          <p:cNvPr id="9" name="AutoShape 27"/>
          <p:cNvSpPr>
            <a:spLocks noChangeArrowheads="1"/>
          </p:cNvSpPr>
          <p:nvPr/>
        </p:nvSpPr>
        <p:spPr bwMode="auto">
          <a:xfrm>
            <a:off x="762000" y="2794000"/>
            <a:ext cx="3200400" cy="35814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009999"/>
              </a:solidFill>
            </a:endParaRPr>
          </a:p>
        </p:txBody>
      </p:sp>
      <p:sp>
        <p:nvSpPr>
          <p:cNvPr id="10" name="AutoShape 28"/>
          <p:cNvSpPr>
            <a:spLocks noChangeArrowheads="1"/>
          </p:cNvSpPr>
          <p:nvPr/>
        </p:nvSpPr>
        <p:spPr bwMode="auto">
          <a:xfrm>
            <a:off x="5257800" y="2794000"/>
            <a:ext cx="3200400" cy="35814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800" dirty="0">
              <a:solidFill>
                <a:srgbClr val="24246C"/>
              </a:solidFill>
            </a:endParaRPr>
          </a:p>
        </p:txBody>
      </p:sp>
      <p:sp>
        <p:nvSpPr>
          <p:cNvPr id="11" name="Text Box 30"/>
          <p:cNvSpPr txBox="1">
            <a:spLocks noChangeArrowheads="1"/>
          </p:cNvSpPr>
          <p:nvPr/>
        </p:nvSpPr>
        <p:spPr bwMode="auto">
          <a:xfrm>
            <a:off x="152400" y="2747963"/>
            <a:ext cx="4343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008BBF"/>
                </a:solidFill>
              </a:rPr>
              <a:t>Cost</a:t>
            </a:r>
          </a:p>
        </p:txBody>
      </p:sp>
      <p:sp>
        <p:nvSpPr>
          <p:cNvPr id="12" name="Text Box 31"/>
          <p:cNvSpPr txBox="1">
            <a:spLocks noChangeArrowheads="1"/>
          </p:cNvSpPr>
          <p:nvPr/>
        </p:nvSpPr>
        <p:spPr bwMode="auto">
          <a:xfrm>
            <a:off x="4724400" y="2743200"/>
            <a:ext cx="43434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008BBF"/>
                </a:solidFill>
              </a:rPr>
              <a:t>Price</a:t>
            </a:r>
          </a:p>
        </p:txBody>
      </p:sp>
      <p:sp>
        <p:nvSpPr>
          <p:cNvPr id="13" name="Text Box 32"/>
          <p:cNvSpPr txBox="1">
            <a:spLocks noChangeArrowheads="1"/>
          </p:cNvSpPr>
          <p:nvPr/>
        </p:nvSpPr>
        <p:spPr bwMode="auto">
          <a:xfrm>
            <a:off x="5181600" y="3756025"/>
            <a:ext cx="3429000" cy="1800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CC2B45"/>
                </a:solidFill>
              </a:rPr>
              <a:t>Amount we charge</a:t>
            </a:r>
          </a:p>
          <a:p>
            <a:pPr algn="ctr"/>
            <a:r>
              <a:rPr lang="en-US" sz="2800" dirty="0">
                <a:solidFill>
                  <a:srgbClr val="CC2B45"/>
                </a:solidFill>
              </a:rPr>
              <a:t>our customers for</a:t>
            </a:r>
          </a:p>
          <a:p>
            <a:pPr algn="ctr"/>
            <a:r>
              <a:rPr lang="en-US" sz="2800" dirty="0">
                <a:solidFill>
                  <a:srgbClr val="CC2B45"/>
                </a:solidFill>
              </a:rPr>
              <a:t>our products or</a:t>
            </a:r>
          </a:p>
          <a:p>
            <a:pPr algn="ctr"/>
            <a:r>
              <a:rPr lang="en-US" sz="2800" dirty="0">
                <a:solidFill>
                  <a:srgbClr val="CC2B45"/>
                </a:solidFill>
              </a:rPr>
              <a:t>services </a:t>
            </a:r>
          </a:p>
        </p:txBody>
      </p:sp>
      <p:sp>
        <p:nvSpPr>
          <p:cNvPr id="14" name="Text Box 33"/>
          <p:cNvSpPr txBox="1">
            <a:spLocks noChangeArrowheads="1"/>
          </p:cNvSpPr>
          <p:nvPr/>
        </p:nvSpPr>
        <p:spPr bwMode="auto">
          <a:xfrm>
            <a:off x="1066800" y="3937000"/>
            <a:ext cx="25908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CC2B45"/>
                </a:solidFill>
              </a:rPr>
              <a:t>What we pay for something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Accumulating Costs</a:t>
            </a:r>
          </a:p>
        </p:txBody>
      </p:sp>
      <p:sp>
        <p:nvSpPr>
          <p:cNvPr id="11267" name="Rectangle 8"/>
          <p:cNvSpPr>
            <a:spLocks noChangeArrowheads="1"/>
          </p:cNvSpPr>
          <p:nvPr/>
        </p:nvSpPr>
        <p:spPr bwMode="auto">
          <a:xfrm rot="10800000" flipV="1">
            <a:off x="304800" y="1517650"/>
            <a:ext cx="33623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Received telephone bill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0800000" flipV="1">
            <a:off x="2817813" y="3586163"/>
            <a:ext cx="274478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Recorded in Telephone Expense account</a:t>
            </a:r>
          </a:p>
        </p:txBody>
      </p:sp>
      <p:sp>
        <p:nvSpPr>
          <p:cNvPr id="11269" name="AutoShape 13"/>
          <p:cNvSpPr>
            <a:spLocks noChangeArrowheads="1"/>
          </p:cNvSpPr>
          <p:nvPr/>
        </p:nvSpPr>
        <p:spPr bwMode="auto">
          <a:xfrm>
            <a:off x="5562600" y="2133600"/>
            <a:ext cx="2438400" cy="33528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Text Box 14"/>
          <p:cNvSpPr txBox="1">
            <a:spLocks noChangeArrowheads="1"/>
          </p:cNvSpPr>
          <p:nvPr/>
        </p:nvSpPr>
        <p:spPr bwMode="auto">
          <a:xfrm>
            <a:off x="5453063" y="2133600"/>
            <a:ext cx="2667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/>
              <a:t>Telephone Expense</a:t>
            </a:r>
          </a:p>
        </p:txBody>
      </p:sp>
      <p:sp>
        <p:nvSpPr>
          <p:cNvPr id="10" name="AutoShape 17"/>
          <p:cNvSpPr>
            <a:spLocks noChangeArrowheads="1"/>
          </p:cNvSpPr>
          <p:nvPr/>
        </p:nvSpPr>
        <p:spPr bwMode="auto">
          <a:xfrm flipV="1">
            <a:off x="2743200" y="3429000"/>
            <a:ext cx="2590800" cy="76200"/>
          </a:xfrm>
          <a:prstGeom prst="rightArrow">
            <a:avLst>
              <a:gd name="adj1" fmla="val 50000"/>
              <a:gd name="adj2" fmla="val 175037"/>
            </a:avLst>
          </a:prstGeom>
          <a:solidFill>
            <a:srgbClr val="24246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" name="Rectangle 18"/>
          <p:cNvSpPr>
            <a:spLocks noChangeArrowheads="1"/>
          </p:cNvSpPr>
          <p:nvPr/>
        </p:nvSpPr>
        <p:spPr bwMode="auto">
          <a:xfrm rot="10800000" flipV="1">
            <a:off x="5703888" y="3005138"/>
            <a:ext cx="1843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/>
              <a:t>+ $150</a:t>
            </a:r>
          </a:p>
        </p:txBody>
      </p:sp>
      <p:sp>
        <p:nvSpPr>
          <p:cNvPr id="11273" name="Rectangle 20"/>
          <p:cNvSpPr>
            <a:spLocks noChangeArrowheads="1"/>
          </p:cNvSpPr>
          <p:nvPr/>
        </p:nvSpPr>
        <p:spPr bwMode="auto">
          <a:xfrm rot="10800000" flipV="1">
            <a:off x="5715000" y="2590800"/>
            <a:ext cx="184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/>
              <a:t>Bal. $800</a:t>
            </a:r>
          </a:p>
        </p:txBody>
      </p:sp>
      <p:sp>
        <p:nvSpPr>
          <p:cNvPr id="13" name="Rectangle 21"/>
          <p:cNvSpPr>
            <a:spLocks noChangeArrowheads="1"/>
          </p:cNvSpPr>
          <p:nvPr/>
        </p:nvSpPr>
        <p:spPr bwMode="auto">
          <a:xfrm rot="10800000" flipV="1">
            <a:off x="5715000" y="3444875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/>
              <a:t> $950</a:t>
            </a:r>
          </a:p>
        </p:txBody>
      </p:sp>
      <p:sp>
        <p:nvSpPr>
          <p:cNvPr id="14" name="AutoShape 24"/>
          <p:cNvSpPr>
            <a:spLocks noChangeArrowheads="1"/>
          </p:cNvSpPr>
          <p:nvPr/>
        </p:nvSpPr>
        <p:spPr bwMode="auto">
          <a:xfrm>
            <a:off x="1066800" y="3124200"/>
            <a:ext cx="1143000" cy="1600200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98431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68392" dir="1308085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ヒラギノ角ゴ Pro W3" pitchFamily="-80" charset="-128"/>
            </a:endParaRPr>
          </a:p>
        </p:txBody>
      </p:sp>
      <p:sp>
        <p:nvSpPr>
          <p:cNvPr id="15" name="Rectangle 27"/>
          <p:cNvSpPr>
            <a:spLocks noChangeArrowheads="1"/>
          </p:cNvSpPr>
          <p:nvPr/>
        </p:nvSpPr>
        <p:spPr bwMode="auto">
          <a:xfrm rot="10800000" flipV="1">
            <a:off x="1295400" y="3976688"/>
            <a:ext cx="703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1800" dirty="0"/>
              <a:t>$150</a:t>
            </a:r>
          </a:p>
        </p:txBody>
      </p:sp>
      <p:sp>
        <p:nvSpPr>
          <p:cNvPr id="16" name="Rectangle 28"/>
          <p:cNvSpPr>
            <a:spLocks noChangeArrowheads="1"/>
          </p:cNvSpPr>
          <p:nvPr/>
        </p:nvSpPr>
        <p:spPr bwMode="auto">
          <a:xfrm rot="10800000" flipV="1">
            <a:off x="1017588" y="3092450"/>
            <a:ext cx="11922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1800" dirty="0"/>
              <a:t>Phone Bill</a:t>
            </a:r>
          </a:p>
        </p:txBody>
      </p:sp>
      <p:sp>
        <p:nvSpPr>
          <p:cNvPr id="26" name="Line 22"/>
          <p:cNvSpPr>
            <a:spLocks noChangeShapeType="1"/>
          </p:cNvSpPr>
          <p:nvPr/>
        </p:nvSpPr>
        <p:spPr bwMode="auto">
          <a:xfrm>
            <a:off x="6286500" y="3462338"/>
            <a:ext cx="129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400"/>
                            </p:stCondLst>
                            <p:childTnLst>
                              <p:par>
                                <p:cTn id="4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9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8" grpId="0" build="p"/>
      <p:bldP spid="11269" grpId="0" animBg="1"/>
      <p:bldP spid="11270" grpId="0"/>
      <p:bldP spid="10" grpId="0" animBg="1"/>
      <p:bldP spid="11" grpId="0" build="p"/>
      <p:bldP spid="11273" grpId="0"/>
      <p:bldP spid="13" grpId="0" build="p"/>
      <p:bldP spid="14" grpId="0" animBg="1"/>
      <p:bldP spid="15" grpId="0" build="p"/>
      <p:bldP spid="16" grpId="0" build="p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Accumulating Costs</a:t>
            </a:r>
          </a:p>
        </p:txBody>
      </p:sp>
      <p:sp>
        <p:nvSpPr>
          <p:cNvPr id="12291" name="AutoShape 13"/>
          <p:cNvSpPr>
            <a:spLocks noChangeArrowheads="1"/>
          </p:cNvSpPr>
          <p:nvPr/>
        </p:nvSpPr>
        <p:spPr bwMode="auto">
          <a:xfrm>
            <a:off x="5562600" y="2133600"/>
            <a:ext cx="2438400" cy="33528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2292" name="Text Box 14"/>
          <p:cNvSpPr txBox="1">
            <a:spLocks noChangeArrowheads="1"/>
          </p:cNvSpPr>
          <p:nvPr/>
        </p:nvSpPr>
        <p:spPr bwMode="auto">
          <a:xfrm>
            <a:off x="5453063" y="2133600"/>
            <a:ext cx="2667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/>
              <a:t>Telephone Expense</a:t>
            </a:r>
          </a:p>
        </p:txBody>
      </p:sp>
      <p:sp>
        <p:nvSpPr>
          <p:cNvPr id="12293" name="Rectangle 18"/>
          <p:cNvSpPr>
            <a:spLocks noChangeArrowheads="1"/>
          </p:cNvSpPr>
          <p:nvPr/>
        </p:nvSpPr>
        <p:spPr bwMode="auto">
          <a:xfrm rot="10800000" flipV="1">
            <a:off x="5703888" y="3005138"/>
            <a:ext cx="1843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>
                <a:solidFill>
                  <a:srgbClr val="008BBF"/>
                </a:solidFill>
              </a:rPr>
              <a:t>+ $150</a:t>
            </a:r>
          </a:p>
        </p:txBody>
      </p:sp>
      <p:sp>
        <p:nvSpPr>
          <p:cNvPr id="12294" name="Rectangle 20"/>
          <p:cNvSpPr>
            <a:spLocks noChangeArrowheads="1"/>
          </p:cNvSpPr>
          <p:nvPr/>
        </p:nvSpPr>
        <p:spPr bwMode="auto">
          <a:xfrm rot="10800000" flipV="1">
            <a:off x="5715000" y="2590800"/>
            <a:ext cx="184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>
                <a:solidFill>
                  <a:srgbClr val="008BBF"/>
                </a:solidFill>
              </a:rPr>
              <a:t>Bal. $800</a:t>
            </a:r>
          </a:p>
        </p:txBody>
      </p:sp>
      <p:sp>
        <p:nvSpPr>
          <p:cNvPr id="12295" name="Rectangle 21"/>
          <p:cNvSpPr>
            <a:spLocks noChangeArrowheads="1"/>
          </p:cNvSpPr>
          <p:nvPr/>
        </p:nvSpPr>
        <p:spPr bwMode="auto">
          <a:xfrm rot="10800000" flipV="1">
            <a:off x="5715000" y="3444875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>
                <a:solidFill>
                  <a:srgbClr val="008BBF"/>
                </a:solidFill>
              </a:rPr>
              <a:t> $950</a:t>
            </a:r>
          </a:p>
        </p:txBody>
      </p:sp>
      <p:sp>
        <p:nvSpPr>
          <p:cNvPr id="12296" name="Line 22"/>
          <p:cNvSpPr>
            <a:spLocks noChangeShapeType="1"/>
          </p:cNvSpPr>
          <p:nvPr/>
        </p:nvSpPr>
        <p:spPr bwMode="auto">
          <a:xfrm>
            <a:off x="6286500" y="3462338"/>
            <a:ext cx="1295400" cy="0"/>
          </a:xfrm>
          <a:prstGeom prst="line">
            <a:avLst/>
          </a:prstGeom>
          <a:noFill/>
          <a:ln w="38100">
            <a:solidFill>
              <a:srgbClr val="008BBF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17" name="AutoShape 15"/>
          <p:cNvSpPr>
            <a:spLocks noChangeArrowheads="1"/>
          </p:cNvSpPr>
          <p:nvPr/>
        </p:nvSpPr>
        <p:spPr bwMode="auto">
          <a:xfrm>
            <a:off x="304800" y="1371600"/>
            <a:ext cx="3886200" cy="2286000"/>
          </a:xfrm>
          <a:prstGeom prst="wedgeRoundRectCallout">
            <a:avLst>
              <a:gd name="adj1" fmla="val 111069"/>
              <a:gd name="adj2" fmla="val 54306"/>
              <a:gd name="adj3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/>
              <a:t>This is helpful but managers also need to know which departments used the $950 in Telephone Expense</a:t>
            </a:r>
          </a:p>
        </p:txBody>
      </p:sp>
      <p:sp>
        <p:nvSpPr>
          <p:cNvPr id="18" name="Rounded Rectangle 17"/>
          <p:cNvSpPr/>
          <p:nvPr/>
        </p:nvSpPr>
        <p:spPr bwMode="auto">
          <a:xfrm>
            <a:off x="914400" y="4114800"/>
            <a:ext cx="4191000" cy="160020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en-US" dirty="0"/>
              <a:t>In other words, managers want to know how costs are assigned to cost </a:t>
            </a:r>
            <a:r>
              <a:rPr lang="en-US" dirty="0" smtClean="0"/>
              <a:t>objects</a:t>
            </a:r>
            <a:endParaRPr lang="en-US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162800" cy="1295400"/>
          </a:xfrm>
          <a:noFill/>
          <a:ln/>
        </p:spPr>
        <p:txBody>
          <a:bodyPr/>
          <a:lstStyle/>
          <a:p>
            <a:r>
              <a:rPr lang="en-US" dirty="0"/>
              <a:t>Cost Objects</a:t>
            </a:r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077200" cy="4419600"/>
          </a:xfrm>
        </p:spPr>
        <p:txBody>
          <a:bodyPr/>
          <a:lstStyle/>
          <a:p>
            <a:pPr>
              <a:buClrTx/>
            </a:pPr>
            <a:r>
              <a:rPr lang="en-US" dirty="0"/>
              <a:t>Any item for which costs are measured and assigned</a:t>
            </a:r>
          </a:p>
          <a:p>
            <a:pPr>
              <a:buClrTx/>
            </a:pPr>
            <a:r>
              <a:rPr lang="en-US" dirty="0"/>
              <a:t>Examples:</a:t>
            </a:r>
          </a:p>
          <a:p>
            <a:pPr lvl="1"/>
            <a:r>
              <a:rPr lang="en-US" dirty="0"/>
              <a:t>Products</a:t>
            </a:r>
          </a:p>
          <a:p>
            <a:pPr lvl="1"/>
            <a:r>
              <a:rPr lang="en-US" dirty="0"/>
              <a:t>Customers</a:t>
            </a:r>
          </a:p>
          <a:p>
            <a:pPr lvl="1"/>
            <a:r>
              <a:rPr lang="en-US" dirty="0"/>
              <a:t>Departments</a:t>
            </a:r>
          </a:p>
          <a:p>
            <a:pPr lvl="1"/>
            <a:r>
              <a:rPr lang="en-US" dirty="0"/>
              <a:t>Regions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13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13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Assigning Costs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10800000" flipV="1">
            <a:off x="3046413" y="2133601"/>
            <a:ext cx="5564187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/>
              <a:t>Let’s say the Telephone Expense was incurred by the Sales and the Manufacturing Departments</a:t>
            </a: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4267200" y="4572000"/>
            <a:ext cx="4191000" cy="1295400"/>
          </a:xfrm>
          <a:prstGeom prst="wedgeRoundRectCallout">
            <a:avLst>
              <a:gd name="adj1" fmla="val 65971"/>
              <a:gd name="adj2" fmla="val 3763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/>
              <a:t>The Sales and Manufacturing departments are cost objects</a:t>
            </a:r>
          </a:p>
        </p:txBody>
      </p:sp>
      <p:sp>
        <p:nvSpPr>
          <p:cNvPr id="14341" name="AutoShape 26"/>
          <p:cNvSpPr>
            <a:spLocks noChangeArrowheads="1"/>
          </p:cNvSpPr>
          <p:nvPr/>
        </p:nvSpPr>
        <p:spPr bwMode="auto">
          <a:xfrm>
            <a:off x="914400" y="1749425"/>
            <a:ext cx="1752600" cy="16002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4342" name="Text Box 27"/>
          <p:cNvSpPr txBox="1">
            <a:spLocks noChangeArrowheads="1"/>
          </p:cNvSpPr>
          <p:nvPr/>
        </p:nvSpPr>
        <p:spPr bwMode="auto">
          <a:xfrm>
            <a:off x="457200" y="1749425"/>
            <a:ext cx="2667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24246C"/>
                </a:solidFill>
              </a:rPr>
              <a:t>Sales Dept.</a:t>
            </a:r>
          </a:p>
        </p:txBody>
      </p:sp>
      <p:sp>
        <p:nvSpPr>
          <p:cNvPr id="14343" name="AutoShape 29"/>
          <p:cNvSpPr>
            <a:spLocks noChangeArrowheads="1"/>
          </p:cNvSpPr>
          <p:nvPr/>
        </p:nvSpPr>
        <p:spPr bwMode="auto">
          <a:xfrm>
            <a:off x="914400" y="3733800"/>
            <a:ext cx="1752600" cy="16764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4344" name="Text Box 30"/>
          <p:cNvSpPr txBox="1">
            <a:spLocks noChangeArrowheads="1"/>
          </p:cNvSpPr>
          <p:nvPr/>
        </p:nvSpPr>
        <p:spPr bwMode="auto">
          <a:xfrm>
            <a:off x="850900" y="3705225"/>
            <a:ext cx="19050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24246C"/>
                </a:solidFill>
              </a:rPr>
              <a:t>Manufacturing Dept.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Assigning Costs</a:t>
            </a:r>
          </a:p>
        </p:txBody>
      </p:sp>
      <p:sp>
        <p:nvSpPr>
          <p:cNvPr id="15363" name="AutoShape 26"/>
          <p:cNvSpPr>
            <a:spLocks noChangeArrowheads="1"/>
          </p:cNvSpPr>
          <p:nvPr/>
        </p:nvSpPr>
        <p:spPr bwMode="auto">
          <a:xfrm>
            <a:off x="914400" y="1749425"/>
            <a:ext cx="1752600" cy="16002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5364" name="Text Box 27"/>
          <p:cNvSpPr txBox="1">
            <a:spLocks noChangeArrowheads="1"/>
          </p:cNvSpPr>
          <p:nvPr/>
        </p:nvSpPr>
        <p:spPr bwMode="auto">
          <a:xfrm>
            <a:off x="457200" y="1749425"/>
            <a:ext cx="2667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8BBF"/>
                </a:solidFill>
              </a:rPr>
              <a:t>Sales Dept.</a:t>
            </a:r>
          </a:p>
        </p:txBody>
      </p:sp>
      <p:sp>
        <p:nvSpPr>
          <p:cNvPr id="15365" name="AutoShape 29"/>
          <p:cNvSpPr>
            <a:spLocks noChangeArrowheads="1"/>
          </p:cNvSpPr>
          <p:nvPr/>
        </p:nvSpPr>
        <p:spPr bwMode="auto">
          <a:xfrm>
            <a:off x="914400" y="3733800"/>
            <a:ext cx="1752600" cy="16764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5366" name="Text Box 30"/>
          <p:cNvSpPr txBox="1">
            <a:spLocks noChangeArrowheads="1"/>
          </p:cNvSpPr>
          <p:nvPr/>
        </p:nvSpPr>
        <p:spPr bwMode="auto">
          <a:xfrm>
            <a:off x="850900" y="3705225"/>
            <a:ext cx="19050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8BBF"/>
                </a:solidFill>
              </a:rPr>
              <a:t>Manufacturing Dept.</a:t>
            </a:r>
          </a:p>
        </p:txBody>
      </p:sp>
      <p:sp>
        <p:nvSpPr>
          <p:cNvPr id="15367" name="AutoShape 9"/>
          <p:cNvSpPr>
            <a:spLocks noChangeArrowheads="1"/>
          </p:cNvSpPr>
          <p:nvPr/>
        </p:nvSpPr>
        <p:spPr bwMode="auto">
          <a:xfrm>
            <a:off x="5562600" y="1676400"/>
            <a:ext cx="2438400" cy="3352800"/>
          </a:xfrm>
          <a:prstGeom prst="foldedCorner">
            <a:avLst>
              <a:gd name="adj" fmla="val 12500"/>
            </a:avLst>
          </a:prstGeom>
          <a:solidFill>
            <a:srgbClr val="D1CBA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r"/>
            <a:endParaRPr lang="en-US" dirty="0"/>
          </a:p>
        </p:txBody>
      </p:sp>
      <p:sp>
        <p:nvSpPr>
          <p:cNvPr id="15368" name="Text Box 10"/>
          <p:cNvSpPr txBox="1">
            <a:spLocks noChangeArrowheads="1"/>
          </p:cNvSpPr>
          <p:nvPr/>
        </p:nvSpPr>
        <p:spPr bwMode="auto">
          <a:xfrm>
            <a:off x="5473700" y="1752600"/>
            <a:ext cx="2667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8BBF"/>
                </a:solidFill>
              </a:rPr>
              <a:t>Telephone Expense</a:t>
            </a:r>
          </a:p>
        </p:txBody>
      </p:sp>
      <p:sp>
        <p:nvSpPr>
          <p:cNvPr id="15369" name="Rectangle 11"/>
          <p:cNvSpPr>
            <a:spLocks noChangeArrowheads="1"/>
          </p:cNvSpPr>
          <p:nvPr/>
        </p:nvSpPr>
        <p:spPr bwMode="auto">
          <a:xfrm rot="10800000" flipV="1">
            <a:off x="5686425" y="2743200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+ $150</a:t>
            </a:r>
          </a:p>
        </p:txBody>
      </p:sp>
      <p:sp>
        <p:nvSpPr>
          <p:cNvPr id="15370" name="Rectangle 12"/>
          <p:cNvSpPr>
            <a:spLocks noChangeArrowheads="1"/>
          </p:cNvSpPr>
          <p:nvPr/>
        </p:nvSpPr>
        <p:spPr bwMode="auto">
          <a:xfrm rot="10800000" flipV="1">
            <a:off x="5673725" y="2286000"/>
            <a:ext cx="184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Bal. $800</a:t>
            </a:r>
          </a:p>
        </p:txBody>
      </p:sp>
      <p:sp>
        <p:nvSpPr>
          <p:cNvPr id="15371" name="Rectangle 13"/>
          <p:cNvSpPr>
            <a:spLocks noChangeArrowheads="1"/>
          </p:cNvSpPr>
          <p:nvPr/>
        </p:nvSpPr>
        <p:spPr bwMode="auto">
          <a:xfrm rot="10800000" flipV="1">
            <a:off x="5673725" y="3200400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 $950</a:t>
            </a:r>
          </a:p>
        </p:txBody>
      </p:sp>
      <p:sp>
        <p:nvSpPr>
          <p:cNvPr id="15372" name="Line 14"/>
          <p:cNvSpPr>
            <a:spLocks noChangeShapeType="1"/>
          </p:cNvSpPr>
          <p:nvPr/>
        </p:nvSpPr>
        <p:spPr bwMode="auto">
          <a:xfrm>
            <a:off x="6219825" y="3184525"/>
            <a:ext cx="1295400" cy="0"/>
          </a:xfrm>
          <a:prstGeom prst="line">
            <a:avLst/>
          </a:prstGeom>
          <a:noFill/>
          <a:ln w="38100">
            <a:solidFill>
              <a:srgbClr val="CC2B45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19" name="Line 24"/>
          <p:cNvSpPr>
            <a:spLocks noChangeShapeType="1"/>
          </p:cNvSpPr>
          <p:nvPr/>
        </p:nvSpPr>
        <p:spPr bwMode="auto">
          <a:xfrm flipH="1" flipV="1">
            <a:off x="2743200" y="2438400"/>
            <a:ext cx="3657600" cy="990600"/>
          </a:xfrm>
          <a:prstGeom prst="line">
            <a:avLst/>
          </a:prstGeom>
          <a:noFill/>
          <a:ln w="57150">
            <a:solidFill>
              <a:srgbClr val="CC2B4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dirty="0"/>
          </a:p>
        </p:txBody>
      </p:sp>
      <p:sp>
        <p:nvSpPr>
          <p:cNvPr id="20" name="Line 25"/>
          <p:cNvSpPr>
            <a:spLocks noChangeShapeType="1"/>
          </p:cNvSpPr>
          <p:nvPr/>
        </p:nvSpPr>
        <p:spPr bwMode="auto">
          <a:xfrm flipH="1">
            <a:off x="2819400" y="3429000"/>
            <a:ext cx="3581400" cy="990600"/>
          </a:xfrm>
          <a:prstGeom prst="line">
            <a:avLst/>
          </a:prstGeom>
          <a:noFill/>
          <a:ln w="57150">
            <a:solidFill>
              <a:srgbClr val="CC2B4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dirty="0"/>
          </a:p>
        </p:txBody>
      </p:sp>
      <p:sp>
        <p:nvSpPr>
          <p:cNvPr id="21" name="Rectangle 26"/>
          <p:cNvSpPr>
            <a:spLocks noChangeArrowheads="1"/>
          </p:cNvSpPr>
          <p:nvPr/>
        </p:nvSpPr>
        <p:spPr bwMode="auto">
          <a:xfrm rot="10800000" flipV="1">
            <a:off x="847725" y="2130425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 $350</a:t>
            </a:r>
          </a:p>
        </p:txBody>
      </p:sp>
      <p:sp>
        <p:nvSpPr>
          <p:cNvPr id="22" name="Rectangle 27"/>
          <p:cNvSpPr>
            <a:spLocks noChangeArrowheads="1"/>
          </p:cNvSpPr>
          <p:nvPr/>
        </p:nvSpPr>
        <p:spPr bwMode="auto">
          <a:xfrm rot="10800000" flipV="1">
            <a:off x="838200" y="4340225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 $600</a:t>
            </a:r>
          </a:p>
        </p:txBody>
      </p:sp>
      <p:sp>
        <p:nvSpPr>
          <p:cNvPr id="23" name="Rounded Rectangle 22"/>
          <p:cNvSpPr/>
          <p:nvPr/>
        </p:nvSpPr>
        <p:spPr bwMode="auto">
          <a:xfrm>
            <a:off x="2895600" y="5334000"/>
            <a:ext cx="5791200" cy="106680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en-US" dirty="0"/>
              <a:t>The accountant assigns the Telephone Expense to the two cost </a:t>
            </a:r>
            <a:r>
              <a:rPr lang="en-US" dirty="0" smtClean="0"/>
              <a:t>objects</a:t>
            </a:r>
            <a:endParaRPr lang="en-US" dirty="0"/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allAtOnce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162800" cy="1295400"/>
          </a:xfrm>
          <a:noFill/>
          <a:ln/>
        </p:spPr>
        <p:txBody>
          <a:bodyPr/>
          <a:lstStyle/>
          <a:p>
            <a:r>
              <a:rPr lang="en-US" dirty="0"/>
              <a:t>Assigning Costs</a:t>
            </a:r>
          </a:p>
        </p:txBody>
      </p:sp>
      <p:sp>
        <p:nvSpPr>
          <p:cNvPr id="1639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686800" cy="4419600"/>
          </a:xfrm>
        </p:spPr>
        <p:txBody>
          <a:bodyPr/>
          <a:lstStyle/>
          <a:p>
            <a:pPr>
              <a:buClrTx/>
            </a:pPr>
            <a:r>
              <a:rPr lang="en-US" dirty="0"/>
              <a:t>Costs can be assigned in a number of ways</a:t>
            </a:r>
          </a:p>
          <a:p>
            <a:pPr>
              <a:buClrTx/>
            </a:pPr>
            <a:r>
              <a:rPr lang="en-US" dirty="0"/>
              <a:t>Some methods are more accurate, but time consuming</a:t>
            </a:r>
          </a:p>
          <a:p>
            <a:pPr>
              <a:buClrTx/>
            </a:pPr>
            <a:r>
              <a:rPr lang="en-US" dirty="0" smtClean="0"/>
              <a:t>Others </a:t>
            </a:r>
            <a:r>
              <a:rPr lang="en-US" dirty="0"/>
              <a:t>are </a:t>
            </a:r>
            <a:r>
              <a:rPr lang="en-US" dirty="0" smtClean="0"/>
              <a:t>simple, </a:t>
            </a:r>
            <a:r>
              <a:rPr lang="en-US" dirty="0"/>
              <a:t>but not as precise</a:t>
            </a:r>
          </a:p>
          <a:p>
            <a:pPr>
              <a:buClrTx/>
            </a:pPr>
            <a:endParaRPr lang="en-US" dirty="0"/>
          </a:p>
        </p:txBody>
      </p:sp>
      <p:sp>
        <p:nvSpPr>
          <p:cNvPr id="4" name="AutoShape 17"/>
          <p:cNvSpPr>
            <a:spLocks noChangeArrowheads="1"/>
          </p:cNvSpPr>
          <p:nvPr/>
        </p:nvSpPr>
        <p:spPr bwMode="auto">
          <a:xfrm>
            <a:off x="2209800" y="4572000"/>
            <a:ext cx="5943600" cy="1066800"/>
          </a:xfrm>
          <a:prstGeom prst="wedgeRoundRectCallout">
            <a:avLst>
              <a:gd name="adj1" fmla="val 66664"/>
              <a:gd name="adj2" fmla="val 3813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dirty="0"/>
              <a:t>These methods will be discussed </a:t>
            </a:r>
            <a:r>
              <a:rPr lang="en-US" dirty="0" smtClean="0"/>
              <a:t>further in upcoming chapters</a:t>
            </a:r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 build="p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Cost Classification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7315200" cy="4419600"/>
          </a:xfrm>
        </p:spPr>
        <p:txBody>
          <a:bodyPr/>
          <a:lstStyle/>
          <a:p>
            <a:r>
              <a:rPr lang="en-CA" dirty="0" smtClean="0"/>
              <a:t>Different costs are used for different purposes</a:t>
            </a:r>
          </a:p>
          <a:p>
            <a:r>
              <a:rPr lang="en-CA" dirty="0" smtClean="0"/>
              <a:t>Classification helps make sense of great variety of costs</a:t>
            </a:r>
            <a:endParaRPr lang="en-C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US" dirty="0" smtClean="0"/>
              <a:t>Tracing Direct Costs</a:t>
            </a:r>
            <a:endParaRPr lang="en-US" dirty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4267200" cy="4419600"/>
          </a:xfrm>
        </p:spPr>
        <p:txBody>
          <a:bodyPr/>
          <a:lstStyle/>
          <a:p>
            <a:pPr>
              <a:buClrTx/>
              <a:buNone/>
            </a:pPr>
            <a:r>
              <a:rPr lang="en-US" sz="2800" b="1" dirty="0" smtClean="0">
                <a:solidFill>
                  <a:srgbClr val="008BBF"/>
                </a:solidFill>
              </a:rPr>
              <a:t>Direct Costs:</a:t>
            </a:r>
          </a:p>
          <a:p>
            <a:pPr>
              <a:buClrTx/>
            </a:pPr>
            <a:r>
              <a:rPr lang="en-US" sz="2800" dirty="0" smtClean="0"/>
              <a:t>Easily and </a:t>
            </a:r>
            <a:r>
              <a:rPr lang="en-US" sz="2800" dirty="0"/>
              <a:t>accurately traced to a cost object</a:t>
            </a:r>
          </a:p>
          <a:p>
            <a:pPr>
              <a:buClrTx/>
            </a:pPr>
            <a:r>
              <a:rPr lang="en-US" sz="2800" dirty="0"/>
              <a:t>Relationship between the cost and the object can be physically </a:t>
            </a:r>
            <a:r>
              <a:rPr lang="en-US" sz="2800" dirty="0" smtClean="0"/>
              <a:t>observed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4800600" y="1524000"/>
            <a:ext cx="4267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Indirect Costs: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Cannot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be easily traced to a cost object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Relationship between the cost and the object not easily observed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Assigned through allocation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build="p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Categories of Cost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7848600" cy="4419600"/>
          </a:xfrm>
        </p:spPr>
        <p:txBody>
          <a:bodyPr/>
          <a:lstStyle/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Variable Cost </a:t>
            </a:r>
          </a:p>
          <a:p>
            <a:pPr lvl="1">
              <a:spcAft>
                <a:spcPct val="20000"/>
              </a:spcAft>
            </a:pPr>
            <a:r>
              <a:rPr lang="en-US" sz="2400" b="1" dirty="0" smtClean="0">
                <a:solidFill>
                  <a:schemeClr val="tx1"/>
                </a:solidFill>
              </a:rPr>
              <a:t>i</a:t>
            </a:r>
            <a:r>
              <a:rPr lang="en-US" sz="2400" dirty="0" smtClean="0">
                <a:solidFill>
                  <a:schemeClr val="tx1"/>
                </a:solidFill>
              </a:rPr>
              <a:t>ncreases in total as output increases and decreases in total as output decreases</a:t>
            </a:r>
          </a:p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Fixed Cost</a:t>
            </a:r>
            <a:r>
              <a:rPr lang="en-US" sz="2800" dirty="0" smtClean="0">
                <a:solidFill>
                  <a:srgbClr val="008BBF"/>
                </a:solidFill>
              </a:rPr>
              <a:t> </a:t>
            </a:r>
          </a:p>
          <a:p>
            <a:pPr lvl="1">
              <a:spcAft>
                <a:spcPct val="2000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total does </a:t>
            </a:r>
            <a:r>
              <a:rPr lang="en-US" sz="2400" u="sng" dirty="0" smtClean="0">
                <a:solidFill>
                  <a:schemeClr val="tx1"/>
                </a:solidFill>
              </a:rPr>
              <a:t>not</a:t>
            </a:r>
            <a:r>
              <a:rPr lang="en-US" sz="2400" dirty="0" smtClean="0">
                <a:solidFill>
                  <a:schemeClr val="tx1"/>
                </a:solidFill>
              </a:rPr>
              <a:t> increase as output increases and does not decrease as output decreases</a:t>
            </a:r>
          </a:p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Opportunity Cost </a:t>
            </a:r>
          </a:p>
          <a:p>
            <a:pPr lvl="1">
              <a:spcAft>
                <a:spcPct val="2000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benefit given up or sacrificed when one alternative is chosen over another</a:t>
            </a:r>
          </a:p>
          <a:p>
            <a:pPr lvl="1">
              <a:spcAft>
                <a:spcPct val="20000"/>
              </a:spcAft>
            </a:pPr>
            <a:endParaRPr lang="en-US" sz="2400" dirty="0" smtClean="0"/>
          </a:p>
          <a:p>
            <a:endParaRPr lang="en-CA" sz="28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ChangeArrowheads="1"/>
          </p:cNvSpPr>
          <p:nvPr/>
        </p:nvSpPr>
        <p:spPr bwMode="auto">
          <a:xfrm>
            <a:off x="6705600" y="1371600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066800"/>
            <a:ext cx="7696200" cy="2133600"/>
          </a:xfr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 eaLnBrk="1" hangingPunct="1"/>
            <a:r>
              <a:rPr lang="en-US" sz="5400" dirty="0">
                <a:solidFill>
                  <a:schemeClr val="tx1"/>
                </a:solidFill>
              </a:rPr>
              <a:t>OBJECTIVE </a:t>
            </a:r>
            <a:r>
              <a:rPr lang="en-US" sz="5400" dirty="0">
                <a:solidFill>
                  <a:schemeClr val="tx1"/>
                </a:solidFill>
                <a:sym typeface="Wingdings" pitchFamily="2" charset="2"/>
              </a:rPr>
              <a:t> </a:t>
            </a:r>
            <a:r>
              <a:rPr lang="en-US" sz="5400" dirty="0">
                <a:solidFill>
                  <a:schemeClr val="tx1"/>
                </a:solidFill>
              </a:rPr>
              <a:t/>
            </a:r>
            <a:br>
              <a:rPr lang="en-US" sz="5400" dirty="0">
                <a:solidFill>
                  <a:schemeClr val="tx1"/>
                </a:solidFill>
              </a:rPr>
            </a:b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91200" y="1600200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 eaLnBrk="1" hangingPunct="1"/>
            <a:r>
              <a:rPr lang="en-US" sz="5400" b="1" dirty="0">
                <a:solidFill>
                  <a:srgbClr val="008BBF"/>
                </a:solidFill>
              </a:rPr>
              <a:t>2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192518" name="Text Box 6"/>
          <p:cNvSpPr txBox="1">
            <a:spLocks noChangeArrowheads="1"/>
          </p:cNvSpPr>
          <p:nvPr/>
        </p:nvSpPr>
        <p:spPr bwMode="auto">
          <a:xfrm>
            <a:off x="1447800" y="2438400"/>
            <a:ext cx="6629400" cy="29731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Define the various costs of producing products and services, as well as the costs of selling and </a:t>
            </a:r>
            <a:r>
              <a:rPr lang="en-US" sz="3600" b="1" dirty="0" smtClean="0"/>
              <a:t>administration</a:t>
            </a:r>
            <a:endParaRPr lang="en-US" sz="3600" b="1" dirty="0"/>
          </a:p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endParaRPr lang="en-US" sz="3600" b="1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Output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 rot="10800000" flipV="1">
            <a:off x="741363" y="1676400"/>
            <a:ext cx="7702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One of the most important cost objects of a company is its </a:t>
            </a:r>
            <a:r>
              <a:rPr lang="en-US" sz="3200" dirty="0" smtClean="0">
                <a:solidFill>
                  <a:srgbClr val="008BBF"/>
                </a:solidFill>
              </a:rPr>
              <a:t>output</a:t>
            </a:r>
            <a:endParaRPr lang="en-US" sz="3200" dirty="0">
              <a:solidFill>
                <a:srgbClr val="008BBF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0800000" flipV="1">
            <a:off x="1658938" y="3124200"/>
            <a:ext cx="5961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/>
              <a:t>Two types of output: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609600" y="3733800"/>
            <a:ext cx="3733800" cy="24384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dirty="0" smtClean="0"/>
              <a:t>Products</a:t>
            </a:r>
            <a:endParaRPr lang="en-US" sz="2800" dirty="0"/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4495800" y="3810000"/>
            <a:ext cx="3733800" cy="24384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dirty="0"/>
              <a:t>Services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latin typeface="+mj-lt"/>
                <a:ea typeface="+mj-ea"/>
                <a:cs typeface="ヒラギノ角ゴ Pro W3"/>
              </a:rPr>
              <a:t>Output Continued</a:t>
            </a:r>
            <a:endParaRPr lang="en-US" dirty="0">
              <a:latin typeface="+mj-lt"/>
              <a:ea typeface="+mj-ea"/>
              <a:cs typeface="ヒラギノ角ゴ Pro W3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0800000" flipV="1">
            <a:off x="381000" y="1504689"/>
            <a:ext cx="83058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Products:</a:t>
            </a:r>
          </a:p>
          <a:p>
            <a:pPr marL="273050" indent="-2730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Goods </a:t>
            </a:r>
            <a:r>
              <a:rPr lang="en-US" sz="2800" dirty="0"/>
              <a:t>produced by converting raw materials through </a:t>
            </a:r>
            <a:r>
              <a:rPr lang="en-US" sz="2800" dirty="0" smtClean="0"/>
              <a:t>use </a:t>
            </a:r>
            <a:r>
              <a:rPr lang="en-US" sz="2800" dirty="0"/>
              <a:t>of </a:t>
            </a:r>
            <a:r>
              <a:rPr lang="en-US" sz="2800" dirty="0" smtClean="0"/>
              <a:t>labour </a:t>
            </a:r>
            <a:r>
              <a:rPr lang="en-US" sz="2800" dirty="0"/>
              <a:t>and capital </a:t>
            </a:r>
            <a:r>
              <a:rPr lang="en-US" sz="2800" dirty="0" smtClean="0"/>
              <a:t>inputs</a:t>
            </a:r>
          </a:p>
          <a:p>
            <a:pPr marL="273050" indent="-2730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Produced </a:t>
            </a:r>
            <a:r>
              <a:rPr lang="en-US" sz="2800" dirty="0"/>
              <a:t>by manufacturing </a:t>
            </a:r>
            <a:r>
              <a:rPr lang="en-US" sz="2800" dirty="0" smtClean="0"/>
              <a:t>organizations</a:t>
            </a:r>
          </a:p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Services:</a:t>
            </a:r>
            <a:endParaRPr lang="en-US" sz="2800" b="1" dirty="0">
              <a:solidFill>
                <a:srgbClr val="008BBF"/>
              </a:solidFill>
            </a:endParaRPr>
          </a:p>
          <a:p>
            <a:pPr marL="273050" indent="-2730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Tasks or activities performed for a customer or an activity performed by a customer using an organization’s products or facilities</a:t>
            </a:r>
          </a:p>
          <a:p>
            <a:pPr marL="273050" indent="-2730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Produced by services organizations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US" dirty="0"/>
              <a:t>Cost Types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419600"/>
          </a:xfrm>
        </p:spPr>
        <p:txBody>
          <a:bodyPr/>
          <a:lstStyle/>
          <a:p>
            <a:pPr>
              <a:buClrTx/>
            </a:pPr>
            <a:r>
              <a:rPr lang="en-US" dirty="0"/>
              <a:t>Product </a:t>
            </a:r>
            <a:r>
              <a:rPr lang="en-US" dirty="0" smtClean="0"/>
              <a:t>(manufacturing) costs</a:t>
            </a:r>
            <a:endParaRPr lang="en-US" dirty="0"/>
          </a:p>
          <a:p>
            <a:pPr lvl="1"/>
            <a:r>
              <a:rPr lang="en-US" dirty="0"/>
              <a:t>Associated with the manufacture of goods or the provision of services</a:t>
            </a:r>
          </a:p>
          <a:p>
            <a:pPr>
              <a:buClrTx/>
            </a:pPr>
            <a:r>
              <a:rPr lang="en-US" dirty="0"/>
              <a:t>Nonproduction costs</a:t>
            </a:r>
          </a:p>
          <a:p>
            <a:pPr lvl="1"/>
            <a:r>
              <a:rPr lang="en-US" dirty="0"/>
              <a:t>All other costs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build="p" bldLvl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6" name="Rectangle 1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162800" cy="1295400"/>
          </a:xfrm>
          <a:noFill/>
          <a:ln/>
        </p:spPr>
        <p:txBody>
          <a:bodyPr/>
          <a:lstStyle/>
          <a:p>
            <a:r>
              <a:rPr lang="en-US" dirty="0"/>
              <a:t>Nonproduction Costs</a:t>
            </a:r>
          </a:p>
        </p:txBody>
      </p:sp>
      <p:sp>
        <p:nvSpPr>
          <p:cNvPr id="26637" name="Rectangle 1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Examples:</a:t>
            </a:r>
          </a:p>
        </p:txBody>
      </p:sp>
      <p:sp>
        <p:nvSpPr>
          <p:cNvPr id="26628" name="Rectangle 7"/>
          <p:cNvSpPr>
            <a:spLocks noChangeArrowheads="1"/>
          </p:cNvSpPr>
          <p:nvPr/>
        </p:nvSpPr>
        <p:spPr bwMode="auto">
          <a:xfrm rot="10800000" flipV="1">
            <a:off x="681256" y="2554288"/>
            <a:ext cx="2514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8BBF"/>
                </a:solidFill>
              </a:rPr>
              <a:t>Designing</a:t>
            </a: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 rot="10800000" flipV="1">
            <a:off x="681256" y="3438525"/>
            <a:ext cx="2514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8BBF"/>
                </a:solidFill>
              </a:rPr>
              <a:t>Developing</a:t>
            </a:r>
          </a:p>
        </p:txBody>
      </p:sp>
      <p:sp>
        <p:nvSpPr>
          <p:cNvPr id="26630" name="Rectangle 7"/>
          <p:cNvSpPr>
            <a:spLocks noChangeArrowheads="1"/>
          </p:cNvSpPr>
          <p:nvPr/>
        </p:nvSpPr>
        <p:spPr bwMode="auto">
          <a:xfrm rot="10800000" flipV="1">
            <a:off x="681256" y="4230688"/>
            <a:ext cx="38258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8BBF"/>
                </a:solidFill>
              </a:rPr>
              <a:t>General Administration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 rot="10800000" flipV="1">
            <a:off x="5029200" y="2559050"/>
            <a:ext cx="25161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8BBF"/>
                </a:solidFill>
              </a:rPr>
              <a:t>Distribution</a:t>
            </a:r>
          </a:p>
        </p:txBody>
      </p:sp>
      <p:sp>
        <p:nvSpPr>
          <p:cNvPr id="26632" name="Rectangle 7"/>
          <p:cNvSpPr>
            <a:spLocks noChangeArrowheads="1"/>
          </p:cNvSpPr>
          <p:nvPr/>
        </p:nvSpPr>
        <p:spPr bwMode="auto">
          <a:xfrm rot="10800000" flipV="1">
            <a:off x="5029200" y="3363913"/>
            <a:ext cx="4191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8BBF"/>
                </a:solidFill>
              </a:rPr>
              <a:t>Customer Service</a:t>
            </a:r>
          </a:p>
        </p:txBody>
      </p:sp>
      <p:sp>
        <p:nvSpPr>
          <p:cNvPr id="26633" name="Rectangle 7"/>
          <p:cNvSpPr>
            <a:spLocks noChangeArrowheads="1"/>
          </p:cNvSpPr>
          <p:nvPr/>
        </p:nvSpPr>
        <p:spPr bwMode="auto">
          <a:xfrm rot="10800000" flipV="1">
            <a:off x="5029200" y="4191000"/>
            <a:ext cx="2514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8BBF"/>
                </a:solidFill>
              </a:rPr>
              <a:t>Marketing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1" name="Oval 10"/>
          <p:cNvSpPr/>
          <p:nvPr/>
        </p:nvSpPr>
        <p:spPr bwMode="auto">
          <a:xfrm>
            <a:off x="4572000" y="2133600"/>
            <a:ext cx="4191000" cy="3124200"/>
          </a:xfrm>
          <a:prstGeom prst="ellipse">
            <a:avLst/>
          </a:prstGeom>
          <a:noFill/>
          <a:ln w="57150" cap="flat" cmpd="sng" algn="ctr">
            <a:solidFill>
              <a:srgbClr val="CC2B4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ヒラギノ角ゴ Pro W3" charset="-128"/>
            </a:endParaRP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5791200" y="5638800"/>
            <a:ext cx="2667000" cy="838200"/>
          </a:xfrm>
          <a:prstGeom prst="wedgeRoundRectCallout">
            <a:avLst>
              <a:gd name="adj1" fmla="val 1538"/>
              <a:gd name="adj2" fmla="val -9778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 smtClean="0"/>
              <a:t>These are </a:t>
            </a:r>
            <a:r>
              <a:rPr lang="en-US" i="1" dirty="0" smtClean="0"/>
              <a:t>Selling </a:t>
            </a:r>
            <a:r>
              <a:rPr lang="en-US" dirty="0" smtClean="0"/>
              <a:t>costs</a:t>
            </a:r>
            <a:endParaRPr lang="en-US" dirty="0"/>
          </a:p>
        </p:txBody>
      </p:sp>
      <p:sp>
        <p:nvSpPr>
          <p:cNvPr id="16" name="Oval 15"/>
          <p:cNvSpPr/>
          <p:nvPr/>
        </p:nvSpPr>
        <p:spPr bwMode="auto">
          <a:xfrm>
            <a:off x="304800" y="2133600"/>
            <a:ext cx="3810000" cy="3505200"/>
          </a:xfrm>
          <a:prstGeom prst="ellipse">
            <a:avLst/>
          </a:prstGeom>
          <a:noFill/>
          <a:ln w="57150" cap="flat" cmpd="sng" algn="ctr">
            <a:solidFill>
              <a:srgbClr val="CC2B4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ヒラギノ角ゴ Pro W3" charset="-128"/>
            </a:endParaRP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228600" y="5943600"/>
            <a:ext cx="4648200" cy="533400"/>
          </a:xfrm>
          <a:prstGeom prst="wedgeRoundRectCallout">
            <a:avLst>
              <a:gd name="adj1" fmla="val 6055"/>
              <a:gd name="adj2" fmla="val -11014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 smtClean="0"/>
              <a:t>These are </a:t>
            </a:r>
            <a:r>
              <a:rPr lang="en-US" i="1" dirty="0" smtClean="0"/>
              <a:t>Administrative </a:t>
            </a:r>
            <a:r>
              <a:rPr lang="en-US" dirty="0" smtClean="0"/>
              <a:t>costs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9" grpId="0"/>
      <p:bldP spid="26630" grpId="0"/>
      <p:bldP spid="26631" grpId="0"/>
      <p:bldP spid="26632" grpId="0"/>
      <p:bldP spid="26633" grpId="0"/>
      <p:bldP spid="11" grpId="0" animBg="1"/>
      <p:bldP spid="11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r>
              <a:rPr lang="en-US" dirty="0"/>
              <a:t>Product Cost Classifications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 rot="10800000" flipV="1">
            <a:off x="381000" y="1752600"/>
            <a:ext cx="8534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/>
              <a:t>Only three cost elements can be assigned to products for financial reporting: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76200" y="3200400"/>
            <a:ext cx="3352800" cy="21336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dirty="0"/>
              <a:t>Direct</a:t>
            </a:r>
            <a:br>
              <a:rPr lang="en-US" sz="2800" dirty="0"/>
            </a:br>
            <a:r>
              <a:rPr lang="en-US" sz="2800" dirty="0"/>
              <a:t>Materials</a:t>
            </a: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3429000" y="4191000"/>
            <a:ext cx="2971800" cy="20574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dirty="0"/>
              <a:t>Direct</a:t>
            </a:r>
            <a:br>
              <a:rPr lang="en-US" sz="2800" dirty="0"/>
            </a:br>
            <a:r>
              <a:rPr lang="en-US" sz="2800" dirty="0" smtClean="0"/>
              <a:t>Labour</a:t>
            </a:r>
            <a:endParaRPr lang="en-US" sz="2800" dirty="0"/>
          </a:p>
        </p:txBody>
      </p:sp>
      <p:sp>
        <p:nvSpPr>
          <p:cNvPr id="8" name="AutoShape 11"/>
          <p:cNvSpPr>
            <a:spLocks noChangeArrowheads="1"/>
          </p:cNvSpPr>
          <p:nvPr/>
        </p:nvSpPr>
        <p:spPr bwMode="auto">
          <a:xfrm>
            <a:off x="6019800" y="3124200"/>
            <a:ext cx="2971800" cy="19050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dirty="0" smtClean="0"/>
              <a:t>Overhead</a:t>
            </a:r>
            <a:endParaRPr lang="en-US" sz="28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0" grpId="0" animBg="1"/>
      <p:bldP spid="11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+mj-lt"/>
                <a:ea typeface="+mj-ea"/>
                <a:cs typeface="ヒラギノ角ゴ Pro W3"/>
              </a:rPr>
              <a:t>Direct </a:t>
            </a:r>
            <a:r>
              <a:rPr lang="en-US" dirty="0" smtClean="0">
                <a:latin typeface="+mj-lt"/>
                <a:ea typeface="+mj-ea"/>
                <a:cs typeface="ヒラギノ角ゴ Pro W3"/>
              </a:rPr>
              <a:t>Materials &amp; Labour</a:t>
            </a:r>
            <a:endParaRPr lang="en-US" dirty="0">
              <a:latin typeface="+mj-lt"/>
              <a:ea typeface="+mj-ea"/>
              <a:cs typeface="ヒラギノ角ゴ Pro W3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0800000" flipV="1">
            <a:off x="304800" y="1814798"/>
            <a:ext cx="85344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Direct Materials:</a:t>
            </a:r>
          </a:p>
          <a:p>
            <a:pPr marL="177800" indent="-17780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Part of final </a:t>
            </a:r>
            <a:r>
              <a:rPr lang="en-US" sz="2800" dirty="0"/>
              <a:t>product </a:t>
            </a:r>
            <a:endParaRPr lang="en-US" sz="2800" dirty="0" smtClean="0"/>
          </a:p>
          <a:p>
            <a:pPr marL="177800" indent="-17780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Directly </a:t>
            </a:r>
            <a:r>
              <a:rPr lang="en-US" sz="2800" dirty="0"/>
              <a:t>traced to </a:t>
            </a:r>
            <a:r>
              <a:rPr lang="en-US" sz="2800" dirty="0" smtClean="0"/>
              <a:t>goods </a:t>
            </a:r>
            <a:r>
              <a:rPr lang="en-US" sz="2800" dirty="0"/>
              <a:t>and services being </a:t>
            </a:r>
            <a:r>
              <a:rPr lang="en-US" sz="2800" dirty="0" smtClean="0"/>
              <a:t>produced</a:t>
            </a:r>
          </a:p>
          <a:p>
            <a:pPr>
              <a:spcAft>
                <a:spcPct val="20000"/>
              </a:spcAft>
            </a:pPr>
            <a:endParaRPr lang="en-US" sz="2800" dirty="0"/>
          </a:p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Direct Labour:</a:t>
            </a:r>
          </a:p>
          <a:p>
            <a:pPr marL="177800" indent="-17780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Directly traced to goods or services being produced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latin typeface="+mj-lt"/>
                <a:ea typeface="+mj-ea"/>
                <a:cs typeface="ヒラギノ角ゴ Pro W3"/>
              </a:rPr>
              <a:t>Manufacturing Overhead</a:t>
            </a:r>
            <a:endParaRPr lang="en-US" dirty="0">
              <a:latin typeface="+mj-lt"/>
              <a:ea typeface="+mj-ea"/>
              <a:cs typeface="ヒラギノ角ゴ Pro W3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0800000" flipV="1">
            <a:off x="741363" y="1757363"/>
            <a:ext cx="7702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/>
              <a:t>All product costs other than direct materials or direct </a:t>
            </a:r>
            <a:r>
              <a:rPr lang="en-US" sz="3200" dirty="0" smtClean="0"/>
              <a:t>labour:</a:t>
            </a:r>
            <a:endParaRPr lang="en-US" sz="3200" dirty="0"/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609600" y="3473450"/>
            <a:ext cx="2362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Supplies</a:t>
            </a: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1981200" y="4464050"/>
            <a:ext cx="2362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Utilities</a:t>
            </a: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4114800" y="3168650"/>
            <a:ext cx="23622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Indirect Materials</a:t>
            </a: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6096000" y="4159250"/>
            <a:ext cx="23622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Indirect </a:t>
            </a:r>
            <a:r>
              <a:rPr lang="en-US" sz="2800" dirty="0" smtClean="0">
                <a:solidFill>
                  <a:srgbClr val="008BBF"/>
                </a:solidFill>
              </a:rPr>
              <a:t>Labour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33400" y="0"/>
            <a:ext cx="7086600" cy="1295400"/>
          </a:xfrm>
        </p:spPr>
        <p:txBody>
          <a:bodyPr/>
          <a:lstStyle/>
          <a:p>
            <a:r>
              <a:rPr lang="en-US" dirty="0"/>
              <a:t>Total Product Cost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438400" y="2503488"/>
            <a:ext cx="22860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Direct Materials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6019800" y="2667000"/>
            <a:ext cx="9144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/>
              <a:t>+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4495800" y="2503488"/>
            <a:ext cx="19050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Direct </a:t>
            </a:r>
            <a:r>
              <a:rPr lang="en-US" sz="2800" dirty="0" smtClean="0"/>
              <a:t>Labour</a:t>
            </a:r>
            <a:endParaRPr lang="en-US" sz="2800" dirty="0"/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6629400" y="2551093"/>
            <a:ext cx="23622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700" dirty="0" smtClean="0"/>
              <a:t>Manufacturing Overhead</a:t>
            </a:r>
            <a:endParaRPr lang="en-US" sz="2700" dirty="0"/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4114800" y="2649538"/>
            <a:ext cx="914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/>
              <a:t>+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76200" y="2497138"/>
            <a:ext cx="22860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Total Product Cost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2057400" y="2636838"/>
            <a:ext cx="914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/>
              <a:t>=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Product Cost Per Unit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949700" y="2465388"/>
            <a:ext cx="37465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/>
              <a:t>Total Product Cost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4114800" y="3124200"/>
            <a:ext cx="32766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/>
              <a:t>Number of Units Produced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795338" y="2795588"/>
            <a:ext cx="22860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/>
              <a:t>Unit Cost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3048000" y="2786063"/>
            <a:ext cx="914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/>
              <a:t>=</a:t>
            </a:r>
          </a:p>
        </p:txBody>
      </p:sp>
      <p:sp>
        <p:nvSpPr>
          <p:cNvPr id="12" name="Line 14"/>
          <p:cNvSpPr>
            <a:spLocks noChangeShapeType="1"/>
          </p:cNvSpPr>
          <p:nvPr/>
        </p:nvSpPr>
        <p:spPr bwMode="auto">
          <a:xfrm>
            <a:off x="4002088" y="3081338"/>
            <a:ext cx="3505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13" name="AutoShape 15"/>
          <p:cNvSpPr>
            <a:spLocks noChangeArrowheads="1"/>
          </p:cNvSpPr>
          <p:nvPr/>
        </p:nvSpPr>
        <p:spPr bwMode="auto">
          <a:xfrm>
            <a:off x="3429000" y="4495800"/>
            <a:ext cx="4267200" cy="990600"/>
          </a:xfrm>
          <a:prstGeom prst="wedgeRoundRectCallout">
            <a:avLst>
              <a:gd name="adj1" fmla="val 84486"/>
              <a:gd name="adj2" fmla="val 10336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/>
              <a:t>Let’s work through an example</a:t>
            </a:r>
            <a:endParaRPr lang="en-US" i="1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1" grpId="0"/>
      <p:bldP spid="12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Cornerstone 2-1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381000" y="1534180"/>
            <a:ext cx="8534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Calculate Product Cost in Total and Per Unit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288924" y="2438400"/>
            <a:ext cx="8474075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BlueDenim Company makes blue jeans. Last week: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Direct materials (denim, thread, zippers, and rivets) costing $48,000 were put into production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Direct labour of $30,000 (50 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workers </a:t>
            </a:r>
            <a:r>
              <a:rPr lang="en-US" sz="1800" kern="0" dirty="0" smtClean="0">
                <a:latin typeface="+mn-lt"/>
                <a:ea typeface="+mn-ea"/>
              </a:rPr>
              <a:t>×</a:t>
            </a:r>
            <a:r>
              <a:rPr lang="en-US" kern="0" dirty="0" smtClean="0">
                <a:latin typeface="+mn-lt"/>
                <a:ea typeface="+mn-ea"/>
              </a:rPr>
              <a:t> 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40 hours </a:t>
            </a:r>
            <a:r>
              <a:rPr lang="en-US" sz="1800" kern="0" dirty="0" smtClean="0">
                <a:latin typeface="+mn-lt"/>
                <a:ea typeface="+mn-ea"/>
              </a:rPr>
              <a:t>×</a:t>
            </a:r>
            <a:r>
              <a:rPr lang="en-US" kern="0" dirty="0" smtClean="0">
                <a:latin typeface="+mn-lt"/>
                <a:ea typeface="+mn-ea"/>
              </a:rPr>
              <a:t> 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$15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per hour) was incurred</a:t>
            </a:r>
          </a:p>
          <a:p>
            <a:pPr marL="285750" indent="-28575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kern="0" dirty="0" smtClean="0">
                <a:latin typeface="+mn-lt"/>
                <a:ea typeface="+mn-ea"/>
              </a:rPr>
              <a:t>Overhead equals $72,000</a:t>
            </a:r>
            <a:endParaRPr kumimoji="0" lang="en-US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By the end of the week, the company had manufactured 30,000 pairs of jeans</a:t>
            </a:r>
          </a:p>
        </p:txBody>
      </p:sp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228600" y="2133600"/>
            <a:ext cx="7391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>
                <a:solidFill>
                  <a:srgbClr val="008BBF"/>
                </a:solidFill>
              </a:rPr>
              <a:t>Information: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build="p" bldLvl="2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7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789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3058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Calculate the total product cost for last week</a:t>
            </a:r>
          </a:p>
          <a:p>
            <a:pPr>
              <a:buClrTx/>
            </a:pPr>
            <a:r>
              <a:rPr lang="en-US" sz="2800" dirty="0"/>
              <a:t>Calculate the cost of one pair of jeans that were produced last week</a:t>
            </a: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457200" y="1538288"/>
            <a:ext cx="7391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5334000" y="4343400"/>
            <a:ext cx="2667000" cy="1600200"/>
          </a:xfrm>
          <a:prstGeom prst="wedgeRoundRectCallout">
            <a:avLst>
              <a:gd name="adj1" fmla="val 91286"/>
              <a:gd name="adj2" fmla="val 5150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Now that we know what we have to do, let’s get started!</a:t>
            </a:r>
            <a:endParaRPr lang="en-US" i="1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 build="p" bldLvl="2"/>
      <p:bldP spid="4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r>
              <a:rPr lang="en-US" dirty="0"/>
              <a:t>Total Product Cost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508125" y="2828925"/>
            <a:ext cx="3048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>
                <a:solidFill>
                  <a:srgbClr val="008BBF"/>
                </a:solidFill>
              </a:rPr>
              <a:t>Direct Materials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486400" y="3471863"/>
            <a:ext cx="19050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3200" dirty="0"/>
              <a:t>30,000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1508125" y="3514725"/>
            <a:ext cx="35814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>
                <a:solidFill>
                  <a:srgbClr val="008BBF"/>
                </a:solidFill>
              </a:rPr>
              <a:t>Direct </a:t>
            </a:r>
            <a:r>
              <a:rPr lang="en-US" sz="2800" dirty="0" smtClean="0">
                <a:solidFill>
                  <a:srgbClr val="008BBF"/>
                </a:solidFill>
              </a:rPr>
              <a:t>Labour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1508125" y="4152900"/>
            <a:ext cx="2362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>
                <a:solidFill>
                  <a:srgbClr val="008BBF"/>
                </a:solidFill>
              </a:rPr>
              <a:t>Overhead</a:t>
            </a: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5638800" y="2811463"/>
            <a:ext cx="17526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3200" dirty="0"/>
              <a:t>$48,000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112713" y="1600200"/>
            <a:ext cx="89154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Direct Materials  +  Direct </a:t>
            </a:r>
            <a:r>
              <a:rPr lang="en-US" sz="2800" dirty="0" smtClean="0"/>
              <a:t>Labour  </a:t>
            </a:r>
            <a:r>
              <a:rPr lang="en-US" sz="2800" dirty="0"/>
              <a:t>+  Overhead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5410200" y="4124325"/>
            <a:ext cx="19812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3200" dirty="0"/>
              <a:t>72,000</a:t>
            </a: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905000" y="4814888"/>
            <a:ext cx="3505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>
                <a:solidFill>
                  <a:srgbClr val="008BBF"/>
                </a:solidFill>
              </a:rPr>
              <a:t>Total Product Cost</a:t>
            </a:r>
          </a:p>
        </p:txBody>
      </p:sp>
      <p:sp>
        <p:nvSpPr>
          <p:cNvPr id="13" name="Line 18"/>
          <p:cNvSpPr>
            <a:spLocks noChangeShapeType="1"/>
          </p:cNvSpPr>
          <p:nvPr/>
        </p:nvSpPr>
        <p:spPr bwMode="auto">
          <a:xfrm>
            <a:off x="5867400" y="4711700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en-CA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334000" y="4756150"/>
            <a:ext cx="20574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3200" u="dbl" dirty="0"/>
              <a:t>$150,000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581400" y="3130550"/>
            <a:ext cx="32766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30,000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 smtClean="0"/>
              <a:t>Per-Unit Product Cost</a:t>
            </a:r>
            <a:endParaRPr lang="en-US" dirty="0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28600" y="2465388"/>
            <a:ext cx="37465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Total Product Cost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393700" y="3124200"/>
            <a:ext cx="32766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Number of Units Produced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6705600" y="2590800"/>
            <a:ext cx="22860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$5 per pair of jeans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019800" y="2786063"/>
            <a:ext cx="914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2" name="Line 14"/>
          <p:cNvSpPr>
            <a:spLocks noChangeShapeType="1"/>
          </p:cNvSpPr>
          <p:nvPr/>
        </p:nvSpPr>
        <p:spPr bwMode="auto">
          <a:xfrm>
            <a:off x="280988" y="3081338"/>
            <a:ext cx="3505200" cy="0"/>
          </a:xfrm>
          <a:prstGeom prst="line">
            <a:avLst/>
          </a:prstGeom>
          <a:noFill/>
          <a:ln w="38100">
            <a:solidFill>
              <a:srgbClr val="008BBF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200400" y="2471738"/>
            <a:ext cx="37465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$150,000</a:t>
            </a:r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4038600" y="3067050"/>
            <a:ext cx="2103438" cy="0"/>
          </a:xfrm>
          <a:prstGeom prst="line">
            <a:avLst/>
          </a:prstGeom>
          <a:noFill/>
          <a:ln w="38100">
            <a:solidFill>
              <a:srgbClr val="008BBF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  <p:bldP spid="7" grpId="0"/>
      <p:bldP spid="10" grpId="0"/>
      <p:bldP spid="11" grpId="0"/>
      <p:bldP spid="12" grpId="0" animBg="1"/>
      <p:bldP spid="9" grpId="0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162800" cy="1295400"/>
          </a:xfrm>
        </p:spPr>
        <p:txBody>
          <a:bodyPr/>
          <a:lstStyle/>
          <a:p>
            <a:r>
              <a:rPr lang="en-US" dirty="0"/>
              <a:t>Cornerstone 2-2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1219200" y="1371600"/>
            <a:ext cx="6705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Calculate Prime Cost and Conversion Cost in Total and Per Unit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304800" y="2819400"/>
            <a:ext cx="85344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Again, looking at BlueDenim Company. Last week: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Direct materials (denim, thread, zippers, and rivets) costing $48,000 were put into production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Direct labour of $30,000 (50 workers </a:t>
            </a:r>
            <a:r>
              <a:rPr lang="en-US" kern="0" dirty="0" smtClean="0">
                <a:latin typeface="+mn-lt"/>
                <a:ea typeface="+mn-ea"/>
              </a:rPr>
              <a:t>×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40 hours </a:t>
            </a:r>
            <a:r>
              <a:rPr lang="en-US" dirty="0" smtClean="0"/>
              <a:t>×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 $15 per hour) was incurred</a:t>
            </a:r>
          </a:p>
          <a:p>
            <a:pPr marL="285750" indent="-28575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</a:rPr>
              <a:t>Overhead equals $72,000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By the end of the week, the company had manufactured 30,000 pairs of jeans</a:t>
            </a:r>
          </a:p>
        </p:txBody>
      </p:sp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304800" y="2481263"/>
            <a:ext cx="2735097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>
                <a:solidFill>
                  <a:srgbClr val="008BBF"/>
                </a:solidFill>
              </a:rPr>
              <a:t>Information: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build="p" bldLvl="2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5" name="Rectangle 7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en-US" dirty="0"/>
              <a:t>Example</a:t>
            </a:r>
          </a:p>
        </p:txBody>
      </p:sp>
      <p:sp>
        <p:nvSpPr>
          <p:cNvPr id="4301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04800" y="2438400"/>
            <a:ext cx="8610600" cy="1981200"/>
          </a:xfrm>
        </p:spPr>
        <p:txBody>
          <a:bodyPr/>
          <a:lstStyle/>
          <a:p>
            <a:pPr>
              <a:lnSpc>
                <a:spcPct val="90000"/>
              </a:lnSpc>
              <a:buClrTx/>
            </a:pPr>
            <a:r>
              <a:rPr lang="en-US" sz="2800" dirty="0"/>
              <a:t>Calculate the total prime cost for last week</a:t>
            </a:r>
          </a:p>
          <a:p>
            <a:pPr>
              <a:lnSpc>
                <a:spcPct val="90000"/>
              </a:lnSpc>
              <a:buClrTx/>
            </a:pPr>
            <a:r>
              <a:rPr lang="en-US" sz="2800" dirty="0"/>
              <a:t>Calculate the per-unit prime cost</a:t>
            </a:r>
          </a:p>
          <a:p>
            <a:pPr>
              <a:lnSpc>
                <a:spcPct val="90000"/>
              </a:lnSpc>
              <a:buClrTx/>
            </a:pPr>
            <a:r>
              <a:rPr lang="en-US" sz="2800" dirty="0"/>
              <a:t>Calculate the total conversion cost for last week</a:t>
            </a:r>
          </a:p>
          <a:p>
            <a:pPr>
              <a:lnSpc>
                <a:spcPct val="90000"/>
              </a:lnSpc>
              <a:buClrTx/>
            </a:pPr>
            <a:r>
              <a:rPr lang="en-US" sz="2800" dirty="0"/>
              <a:t>Calculate the per-unit conversion cost</a:t>
            </a: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381000" y="1905000"/>
            <a:ext cx="7391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3962400" y="4648200"/>
            <a:ext cx="3733800" cy="1371600"/>
          </a:xfrm>
          <a:prstGeom prst="wedgeRoundRectCallout">
            <a:avLst>
              <a:gd name="adj1" fmla="val 88568"/>
              <a:gd name="adj2" fmla="val 942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Now that we know what we have to do, let’s get started!</a:t>
            </a:r>
            <a:endParaRPr lang="en-US" i="1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30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0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430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30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0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430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 build="p" bldLvl="2"/>
      <p:bldP spid="4" grpId="0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Prime Costs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609600" y="4075113"/>
            <a:ext cx="22860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Prime Costs per unit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114800" y="2865438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5486400" y="1752600"/>
            <a:ext cx="19050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Direct </a:t>
            </a:r>
            <a:r>
              <a:rPr lang="en-US" sz="2800" dirty="0" smtClean="0">
                <a:solidFill>
                  <a:srgbClr val="008BBF"/>
                </a:solidFill>
              </a:rPr>
              <a:t>Labour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6410325" y="4206875"/>
            <a:ext cx="23622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$2.60</a:t>
            </a: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4114800" y="1981200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1447800" y="1752600"/>
            <a:ext cx="22860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Direct Materials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2895600" y="4267200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447800" y="2905125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$48,000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5257800" y="2911475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$30,000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3657600" y="4022725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$78,000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3259138" y="4546600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800" b="1" dirty="0"/>
              <a:t>30,000</a:t>
            </a:r>
          </a:p>
        </p:txBody>
      </p:sp>
      <p:cxnSp>
        <p:nvCxnSpPr>
          <p:cNvPr id="44046" name="Straight Connector 16"/>
          <p:cNvCxnSpPr>
            <a:cxnSpLocks noChangeShapeType="1"/>
          </p:cNvCxnSpPr>
          <p:nvPr/>
        </p:nvCxnSpPr>
        <p:spPr bwMode="auto">
          <a:xfrm>
            <a:off x="3978275" y="4532313"/>
            <a:ext cx="1676400" cy="1587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019800" y="4267200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9" name="AutoShape 27"/>
          <p:cNvSpPr>
            <a:spLocks noChangeArrowheads="1"/>
          </p:cNvSpPr>
          <p:nvPr/>
        </p:nvSpPr>
        <p:spPr bwMode="auto">
          <a:xfrm>
            <a:off x="3810000" y="5562600"/>
            <a:ext cx="2971800" cy="685800"/>
          </a:xfrm>
          <a:prstGeom prst="wedgeRoundRectCallout">
            <a:avLst>
              <a:gd name="adj1" fmla="val -17574"/>
              <a:gd name="adj2" fmla="val -12291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Units produced</a:t>
            </a:r>
            <a:endParaRPr lang="en-US" i="1" dirty="0"/>
          </a:p>
        </p:txBody>
      </p:sp>
      <p:sp>
        <p:nvSpPr>
          <p:cNvPr id="20" name="Line 13"/>
          <p:cNvSpPr>
            <a:spLocks noChangeShapeType="1"/>
          </p:cNvSpPr>
          <p:nvPr/>
        </p:nvSpPr>
        <p:spPr bwMode="auto">
          <a:xfrm>
            <a:off x="2667000" y="3352800"/>
            <a:ext cx="1244600" cy="8382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z="2800" dirty="0"/>
          </a:p>
        </p:txBody>
      </p:sp>
      <p:sp>
        <p:nvSpPr>
          <p:cNvPr id="21" name="Line 14"/>
          <p:cNvSpPr>
            <a:spLocks noChangeShapeType="1"/>
          </p:cNvSpPr>
          <p:nvPr/>
        </p:nvSpPr>
        <p:spPr bwMode="auto">
          <a:xfrm flipH="1">
            <a:off x="5410200" y="3429000"/>
            <a:ext cx="990600" cy="6858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z="2800" dirty="0"/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8" grpId="0"/>
      <p:bldP spid="19" grpId="0" animBg="1"/>
      <p:bldP spid="20" grpId="0" animBg="1"/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33400" y="0"/>
            <a:ext cx="7086600" cy="1295400"/>
          </a:xfrm>
        </p:spPr>
        <p:txBody>
          <a:bodyPr/>
          <a:lstStyle/>
          <a:p>
            <a:r>
              <a:rPr lang="en-US" dirty="0"/>
              <a:t>Conversion Costs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28600" y="2093912"/>
            <a:ext cx="8915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i="1" dirty="0" smtClean="0"/>
              <a:t>cost </a:t>
            </a:r>
            <a:r>
              <a:rPr lang="en-US" i="1" dirty="0"/>
              <a:t>of converting raw materials into a final product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112713" y="1686580"/>
            <a:ext cx="8915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/>
              <a:t>Conversion Costs  =  Direct Labour  </a:t>
            </a:r>
            <a:r>
              <a:rPr lang="en-US" sz="2800" b="1" dirty="0"/>
              <a:t>+  Overhead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57200" y="4600575"/>
            <a:ext cx="24384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Conversion Costs per unit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114800" y="3390900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6410325" y="4732337"/>
            <a:ext cx="23622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$3.40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2895600" y="4792662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447800" y="3405187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$30,000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5486400" y="3426768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$72,000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3657600" y="4548187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$102,000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3259138" y="5072062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800" b="1" dirty="0"/>
              <a:t>30,000</a:t>
            </a:r>
          </a:p>
        </p:txBody>
      </p:sp>
      <p:cxnSp>
        <p:nvCxnSpPr>
          <p:cNvPr id="16" name="Straight Connector 16"/>
          <p:cNvCxnSpPr>
            <a:cxnSpLocks noChangeShapeType="1"/>
          </p:cNvCxnSpPr>
          <p:nvPr/>
        </p:nvCxnSpPr>
        <p:spPr bwMode="auto">
          <a:xfrm>
            <a:off x="3978275" y="5057775"/>
            <a:ext cx="1676400" cy="1587"/>
          </a:xfrm>
          <a:prstGeom prst="line">
            <a:avLst/>
          </a:prstGeom>
          <a:noFill/>
          <a:ln w="28575" algn="ctr">
            <a:solidFill>
              <a:srgbClr val="008BBF"/>
            </a:solidFill>
            <a:round/>
            <a:headEnd/>
            <a:tailEnd/>
          </a:ln>
        </p:spPr>
      </p:cxn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019800" y="4792662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8" name="AutoShape 27"/>
          <p:cNvSpPr>
            <a:spLocks noChangeArrowheads="1"/>
          </p:cNvSpPr>
          <p:nvPr/>
        </p:nvSpPr>
        <p:spPr bwMode="auto">
          <a:xfrm>
            <a:off x="3810000" y="5791200"/>
            <a:ext cx="2971800" cy="533400"/>
          </a:xfrm>
          <a:prstGeom prst="wedgeRoundRectCallout">
            <a:avLst>
              <a:gd name="adj1" fmla="val -17966"/>
              <a:gd name="adj2" fmla="val -9000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Units produced</a:t>
            </a:r>
            <a:endParaRPr lang="en-US" i="1" dirty="0"/>
          </a:p>
        </p:txBody>
      </p:sp>
      <p:sp>
        <p:nvSpPr>
          <p:cNvPr id="19" name="Line 13"/>
          <p:cNvSpPr>
            <a:spLocks noChangeShapeType="1"/>
          </p:cNvSpPr>
          <p:nvPr/>
        </p:nvSpPr>
        <p:spPr bwMode="auto">
          <a:xfrm>
            <a:off x="2667000" y="3878262"/>
            <a:ext cx="1244600" cy="8382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z="2800" dirty="0"/>
          </a:p>
        </p:txBody>
      </p:sp>
      <p:sp>
        <p:nvSpPr>
          <p:cNvPr id="20" name="Line 14"/>
          <p:cNvSpPr>
            <a:spLocks noChangeShapeType="1"/>
          </p:cNvSpPr>
          <p:nvPr/>
        </p:nvSpPr>
        <p:spPr bwMode="auto">
          <a:xfrm flipH="1">
            <a:off x="5638800" y="3954462"/>
            <a:ext cx="990600" cy="6858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z="2800" dirty="0"/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562600" y="2971800"/>
            <a:ext cx="2057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i="1" dirty="0">
                <a:solidFill>
                  <a:srgbClr val="008BBF"/>
                </a:solidFill>
              </a:rPr>
              <a:t>Overhead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990600" y="2971800"/>
            <a:ext cx="3200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>
                <a:solidFill>
                  <a:srgbClr val="008BBF"/>
                </a:solidFill>
              </a:rPr>
              <a:t>Direct </a:t>
            </a:r>
            <a:r>
              <a:rPr lang="en-US" sz="2800" i="1" dirty="0" smtClean="0">
                <a:solidFill>
                  <a:srgbClr val="008BBF"/>
                </a:solidFill>
              </a:rPr>
              <a:t>Labour</a:t>
            </a:r>
            <a:endParaRPr lang="en-US" sz="2800" i="1" dirty="0">
              <a:solidFill>
                <a:srgbClr val="008BB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7" grpId="0"/>
      <p:bldP spid="18" grpId="0" animBg="1"/>
      <p:bldP spid="19" grpId="0" animBg="1"/>
      <p:bldP spid="20" grpId="0" animBg="1"/>
      <p:bldP spid="21" grpId="0"/>
      <p:bldP spid="2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086600" cy="1295400"/>
          </a:xfrm>
        </p:spPr>
        <p:txBody>
          <a:bodyPr/>
          <a:lstStyle/>
          <a:p>
            <a:r>
              <a:rPr lang="en-US" dirty="0"/>
              <a:t>Period Costs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609600" y="2209800"/>
            <a:ext cx="7924800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dirty="0"/>
              <a:t>Unlike product costs which are carried in inventory; period costs are expensed in the period in which they are </a:t>
            </a:r>
            <a:r>
              <a:rPr lang="en-US" sz="3200" dirty="0" smtClean="0"/>
              <a:t>incurred</a:t>
            </a:r>
            <a:endParaRPr lang="en-US" sz="3200" dirty="0"/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2971800" y="4267200"/>
            <a:ext cx="4495800" cy="1524000"/>
          </a:xfrm>
          <a:prstGeom prst="wedgeRoundRectCallout">
            <a:avLst>
              <a:gd name="adj1" fmla="val 88384"/>
              <a:gd name="adj2" fmla="val 5684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Two categories of period costs: </a:t>
            </a:r>
            <a:r>
              <a:rPr lang="en-US" dirty="0" smtClean="0"/>
              <a:t>Selling </a:t>
            </a:r>
            <a:r>
              <a:rPr lang="en-US" dirty="0"/>
              <a:t>Costs and Administrative Costs</a:t>
            </a:r>
            <a:endParaRPr lang="en-US" i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r>
              <a:rPr lang="en-US" dirty="0"/>
              <a:t>Selling Costs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81000" y="1600200"/>
            <a:ext cx="8534400" cy="20621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dirty="0"/>
              <a:t>Costs necessary to market, distribute, and service a product or </a:t>
            </a:r>
            <a:r>
              <a:rPr lang="en-US" sz="3200" dirty="0" smtClean="0"/>
              <a:t>service</a:t>
            </a:r>
            <a:endParaRPr lang="en-US" sz="3200" dirty="0"/>
          </a:p>
          <a:p>
            <a:pPr algn="ctr"/>
            <a:endParaRPr lang="en-US" sz="3200" i="1" dirty="0" smtClean="0">
              <a:solidFill>
                <a:srgbClr val="008BBF"/>
              </a:solidFill>
            </a:endParaRPr>
          </a:p>
          <a:p>
            <a:r>
              <a:rPr lang="en-US" sz="2800" i="1" dirty="0" smtClean="0"/>
              <a:t>Examples</a:t>
            </a:r>
            <a:r>
              <a:rPr lang="en-US" sz="2800" i="1" dirty="0"/>
              <a:t>: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533400" y="3733800"/>
            <a:ext cx="25908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Salaries and commissions of sales people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581400" y="4419600"/>
            <a:ext cx="25908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Advertising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6019800" y="3733800"/>
            <a:ext cx="25908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Warehousing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2362200" y="5562600"/>
            <a:ext cx="25908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Shipping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5943600" y="5181600"/>
            <a:ext cx="25908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Customer Service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Administrative Costs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4800" y="1407855"/>
            <a:ext cx="8534400" cy="3046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dirty="0"/>
              <a:t>All costs associated with research, development, and general administration of the organization that cannot </a:t>
            </a:r>
            <a:r>
              <a:rPr lang="en-US" sz="3200" dirty="0" smtClean="0"/>
              <a:t>be </a:t>
            </a:r>
            <a:r>
              <a:rPr lang="en-US" sz="3200" dirty="0"/>
              <a:t>assigned </a:t>
            </a:r>
            <a:r>
              <a:rPr lang="en-US" sz="3200" dirty="0" smtClean="0"/>
              <a:t>to selling </a:t>
            </a:r>
            <a:r>
              <a:rPr lang="en-US" sz="3200" dirty="0"/>
              <a:t>or </a:t>
            </a:r>
            <a:r>
              <a:rPr lang="en-US" sz="3200" dirty="0" smtClean="0"/>
              <a:t>production</a:t>
            </a:r>
            <a:endParaRPr lang="en-US" sz="3200" dirty="0"/>
          </a:p>
          <a:p>
            <a:pPr algn="ctr"/>
            <a:endParaRPr lang="en-US" sz="3200" i="1" dirty="0" smtClean="0"/>
          </a:p>
          <a:p>
            <a:r>
              <a:rPr lang="en-US" sz="3200" i="1" dirty="0" smtClean="0"/>
              <a:t>Examples</a:t>
            </a:r>
            <a:r>
              <a:rPr lang="en-US" sz="3200" i="1" dirty="0"/>
              <a:t>: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04800" y="4648200"/>
            <a:ext cx="25908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General Accounting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895600" y="5334000"/>
            <a:ext cx="25908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Top Executive Salaries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3810000" y="4343400"/>
            <a:ext cx="25908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Legal Fees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6096000" y="4800600"/>
            <a:ext cx="25908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Expenses of printing the annual report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ChangeArrowheads="1"/>
          </p:cNvSpPr>
          <p:nvPr/>
        </p:nvSpPr>
        <p:spPr bwMode="auto">
          <a:xfrm>
            <a:off x="6705600" y="1371600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066800"/>
            <a:ext cx="7696200" cy="2133600"/>
          </a:xfr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 eaLnBrk="1" hangingPunct="1"/>
            <a:r>
              <a:rPr lang="en-US" sz="5400" dirty="0">
                <a:solidFill>
                  <a:schemeClr val="tx1"/>
                </a:solidFill>
              </a:rPr>
              <a:t>OBJECTIVE </a:t>
            </a:r>
            <a:r>
              <a:rPr lang="en-US" sz="5400" dirty="0">
                <a:solidFill>
                  <a:schemeClr val="tx1"/>
                </a:solidFill>
                <a:sym typeface="Wingdings" pitchFamily="2" charset="2"/>
              </a:rPr>
              <a:t> </a:t>
            </a:r>
            <a:r>
              <a:rPr lang="en-US" sz="5400" dirty="0">
                <a:solidFill>
                  <a:schemeClr val="tx1"/>
                </a:solidFill>
              </a:rPr>
              <a:t/>
            </a:r>
            <a:br>
              <a:rPr lang="en-US" sz="5400" dirty="0">
                <a:solidFill>
                  <a:schemeClr val="tx1"/>
                </a:solidFill>
              </a:rPr>
            </a:b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91200" y="1600200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 eaLnBrk="1" hangingPunct="1"/>
            <a:r>
              <a:rPr lang="en-US" sz="5400" b="1" dirty="0">
                <a:solidFill>
                  <a:srgbClr val="008BBF"/>
                </a:solidFill>
              </a:rPr>
              <a:t>3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193542" name="Text Box 6"/>
          <p:cNvSpPr txBox="1">
            <a:spLocks noChangeArrowheads="1"/>
          </p:cNvSpPr>
          <p:nvPr/>
        </p:nvSpPr>
        <p:spPr bwMode="auto">
          <a:xfrm>
            <a:off x="1676400" y="2667000"/>
            <a:ext cx="6172200" cy="24191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Prepare income statements for manufacturing and service </a:t>
            </a:r>
            <a:r>
              <a:rPr lang="en-US" sz="3600" b="1" dirty="0" smtClean="0"/>
              <a:t>organizations</a:t>
            </a:r>
            <a:endParaRPr lang="en-US" sz="3600" b="1" dirty="0"/>
          </a:p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endParaRPr lang="en-US" sz="3600" b="1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CA" dirty="0" smtClean="0"/>
              <a:t>Financial Statements for Manufacturing Operations</a:t>
            </a:r>
            <a:endParaRPr lang="en-US" dirty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4267200" cy="4419600"/>
          </a:xfrm>
        </p:spPr>
        <p:txBody>
          <a:bodyPr/>
          <a:lstStyle/>
          <a:p>
            <a:pPr marL="0" indent="0">
              <a:buClrTx/>
              <a:buNone/>
            </a:pPr>
            <a:r>
              <a:rPr lang="en-CA" sz="2800" b="1" dirty="0" smtClean="0">
                <a:solidFill>
                  <a:srgbClr val="008BBF"/>
                </a:solidFill>
              </a:rPr>
              <a:t>Business operations can be classified as</a:t>
            </a:r>
            <a:r>
              <a:rPr lang="en-US" sz="2800" b="1" dirty="0" smtClean="0">
                <a:solidFill>
                  <a:srgbClr val="008BBF"/>
                </a:solidFill>
              </a:rPr>
              <a:t>:</a:t>
            </a:r>
          </a:p>
          <a:p>
            <a:pPr>
              <a:buClrTx/>
            </a:pPr>
            <a:r>
              <a:rPr lang="en-US" sz="2800" dirty="0" smtClean="0"/>
              <a:t>Service</a:t>
            </a:r>
          </a:p>
          <a:p>
            <a:pPr>
              <a:buClrTx/>
            </a:pPr>
            <a:r>
              <a:rPr lang="en-US" sz="2800" dirty="0" smtClean="0"/>
              <a:t>Merchandising </a:t>
            </a:r>
          </a:p>
          <a:p>
            <a:pPr>
              <a:buClrTx/>
            </a:pPr>
            <a:r>
              <a:rPr lang="en-US" sz="2800" dirty="0" smtClean="0">
                <a:solidFill>
                  <a:srgbClr val="C00000"/>
                </a:solidFill>
              </a:rPr>
              <a:t>Manufacturing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4419600" y="1524000"/>
            <a:ext cx="4648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ct val="20000"/>
              </a:spcBef>
              <a:defRPr/>
            </a:pPr>
            <a:r>
              <a:rPr lang="en-CA" sz="2800" b="1" kern="0" dirty="0" smtClean="0">
                <a:solidFill>
                  <a:srgbClr val="008BBF"/>
                </a:solidFill>
                <a:latin typeface="+mn-lt"/>
                <a:ea typeface="+mn-ea"/>
              </a:rPr>
              <a:t>Text focuses on manufacturing businesses</a:t>
            </a:r>
          </a:p>
          <a:p>
            <a:pPr marL="177800" lvl="0" indent="-1778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sz="2800" kern="0" dirty="0" smtClean="0">
                <a:latin typeface="+mn-lt"/>
                <a:ea typeface="+mn-ea"/>
              </a:rPr>
              <a:t>Most managerial accounting concepts also apply to service and merchandising businesses</a:t>
            </a:r>
            <a:endParaRPr kumimoji="0" lang="en-US" sz="28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build="p"/>
      <p:bldP spid="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+mj-lt"/>
                <a:ea typeface="+mj-ea"/>
                <a:cs typeface="ヒラギノ角ゴ Pro W3"/>
              </a:rPr>
              <a:t>Direct </a:t>
            </a:r>
            <a:r>
              <a:rPr lang="en-US" dirty="0" smtClean="0">
                <a:latin typeface="+mj-lt"/>
                <a:ea typeface="+mj-ea"/>
                <a:cs typeface="ヒラギノ角ゴ Pro W3"/>
              </a:rPr>
              <a:t>Materials &amp; Labour</a:t>
            </a:r>
            <a:endParaRPr lang="en-US" dirty="0">
              <a:latin typeface="+mj-lt"/>
              <a:ea typeface="+mj-ea"/>
              <a:cs typeface="ヒラギノ角ゴ Pro W3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0800000" flipV="1">
            <a:off x="304800" y="1814798"/>
            <a:ext cx="85344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Direct Materials Cost:</a:t>
            </a:r>
          </a:p>
          <a:p>
            <a:pPr marL="177800" indent="-17780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Part of final </a:t>
            </a:r>
            <a:r>
              <a:rPr lang="en-US" sz="2800" dirty="0"/>
              <a:t>product </a:t>
            </a:r>
            <a:endParaRPr lang="en-US" sz="2800" dirty="0" smtClean="0"/>
          </a:p>
          <a:p>
            <a:pPr marL="177800" indent="-17780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Directly </a:t>
            </a:r>
            <a:r>
              <a:rPr lang="en-US" sz="2800" dirty="0"/>
              <a:t>traced to </a:t>
            </a:r>
            <a:r>
              <a:rPr lang="en-US" sz="2800" dirty="0" smtClean="0"/>
              <a:t>goods </a:t>
            </a:r>
            <a:r>
              <a:rPr lang="en-US" sz="2800" dirty="0"/>
              <a:t>and services being </a:t>
            </a:r>
            <a:r>
              <a:rPr lang="en-US" sz="2800" dirty="0" smtClean="0"/>
              <a:t>produced</a:t>
            </a:r>
          </a:p>
          <a:p>
            <a:pPr>
              <a:spcAft>
                <a:spcPct val="20000"/>
              </a:spcAft>
            </a:pPr>
            <a:endParaRPr lang="en-US" sz="2800" dirty="0"/>
          </a:p>
          <a:p>
            <a:pPr>
              <a:spcAft>
                <a:spcPct val="20000"/>
              </a:spcAft>
            </a:pPr>
            <a:r>
              <a:rPr lang="en-US" sz="2800" b="1" dirty="0" smtClean="0">
                <a:solidFill>
                  <a:srgbClr val="008BBF"/>
                </a:solidFill>
              </a:rPr>
              <a:t>Direct Labour Cost:</a:t>
            </a:r>
          </a:p>
          <a:p>
            <a:pPr marL="177800" indent="-177800">
              <a:spcAft>
                <a:spcPct val="20000"/>
              </a:spcAft>
              <a:buFont typeface="Arial" pitchFamily="34" charset="0"/>
              <a:buChar char="•"/>
            </a:pPr>
            <a:r>
              <a:rPr lang="en-US" sz="2800" dirty="0" smtClean="0"/>
              <a:t>Directly traced to goods or services being produced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Factory Overhead Cost (Manufacturing Overhead)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Costs other than direct materials and direct labour cost </a:t>
            </a:r>
          </a:p>
          <a:p>
            <a:r>
              <a:rPr lang="en-CA" dirty="0" smtClean="0"/>
              <a:t>Incurred in manufacturing process </a:t>
            </a:r>
          </a:p>
          <a:p>
            <a:r>
              <a:rPr lang="en-CA" dirty="0" smtClean="0"/>
              <a:t>Combined and classified as factory overhead cost</a:t>
            </a:r>
          </a:p>
          <a:p>
            <a:r>
              <a:rPr lang="en-CA" dirty="0" smtClean="0"/>
              <a:t>All factory overhead costs are indirect costs of the product</a:t>
            </a:r>
          </a:p>
          <a:p>
            <a:pPr marL="531813" lvl="1" indent="0">
              <a:buNone/>
            </a:pPr>
            <a:r>
              <a:rPr lang="en-CA" i="1" dirty="0" smtClean="0"/>
              <a:t>Examples: heat and light for the factory, power to run the machines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Balance Sheet for a Manufacturing Business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Three types of inventory: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/>
              <a:t>Materials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/>
              <a:t>Work in Process (WIP)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/>
              <a:t>Finished Goods </a:t>
            </a:r>
            <a:endParaRPr lang="en-CA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Statement for a Manufacturing Business</a:t>
            </a:r>
            <a:endParaRPr lang="en-C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842" y="2286000"/>
            <a:ext cx="8802758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Cost of Goods Manufactured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Step 1</a:t>
            </a:r>
          </a:p>
          <a:p>
            <a:pPr lvl="1"/>
            <a:r>
              <a:rPr lang="en-CA" dirty="0" smtClean="0"/>
              <a:t>Determine the cost of direct materials used</a:t>
            </a:r>
          </a:p>
          <a:p>
            <a:r>
              <a:rPr lang="en-CA" dirty="0" smtClean="0"/>
              <a:t>Step 2</a:t>
            </a:r>
          </a:p>
          <a:p>
            <a:pPr lvl="1"/>
            <a:r>
              <a:rPr lang="en-CA" dirty="0" smtClean="0"/>
              <a:t>Determine the total manufacturing costs incurred.</a:t>
            </a:r>
          </a:p>
          <a:p>
            <a:r>
              <a:rPr lang="en-CA" dirty="0" smtClean="0"/>
              <a:t>Step 3</a:t>
            </a:r>
          </a:p>
          <a:p>
            <a:pPr lvl="1"/>
            <a:r>
              <a:rPr lang="en-CA" dirty="0" smtClean="0"/>
              <a:t>Determine the cost of goods manufactured.</a:t>
            </a:r>
            <a:endParaRPr lang="en-CA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0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010400" cy="1295400"/>
          </a:xfrm>
          <a:noFill/>
          <a:ln/>
        </p:spPr>
        <p:txBody>
          <a:bodyPr/>
          <a:lstStyle/>
          <a:p>
            <a:r>
              <a:rPr lang="en-US" dirty="0"/>
              <a:t>Direct Materials Used</a:t>
            </a:r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0010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Only the amount used on products produced during the current period</a:t>
            </a:r>
          </a:p>
          <a:p>
            <a:pPr>
              <a:buClrTx/>
            </a:pPr>
            <a:r>
              <a:rPr lang="en-US" sz="2800" dirty="0"/>
              <a:t>Consider beginning and ending inventory levels</a:t>
            </a:r>
          </a:p>
          <a:p>
            <a:pPr>
              <a:buClrTx/>
            </a:pPr>
            <a:r>
              <a:rPr lang="en-US" sz="2800" dirty="0"/>
              <a:t>Key point: Purchases do not equal materials used</a:t>
            </a:r>
          </a:p>
        </p:txBody>
      </p:sp>
      <p:sp>
        <p:nvSpPr>
          <p:cNvPr id="5" name="AutoShape 16"/>
          <p:cNvSpPr>
            <a:spLocks noChangeArrowheads="1"/>
          </p:cNvSpPr>
          <p:nvPr/>
        </p:nvSpPr>
        <p:spPr bwMode="auto">
          <a:xfrm>
            <a:off x="3429000" y="5334000"/>
            <a:ext cx="4724400" cy="685800"/>
          </a:xfrm>
          <a:prstGeom prst="wedgeRoundRectCallout">
            <a:avLst>
              <a:gd name="adj1" fmla="val 72278"/>
              <a:gd name="adj2" fmla="val 5977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go through an </a:t>
            </a:r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2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22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22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2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22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2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22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2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build="p" bldLvl="2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Cornerstone 2-3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609600" y="1447800"/>
            <a:ext cx="7848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Calculate the Direct Materials Used in Production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152400" y="2743200"/>
            <a:ext cx="8686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May 1, BlueDenim had $68,000 of materials in inventory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During the month of May, the company purchased $210,000 of materials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May 31, materials inventory equalled $22,000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381000" y="2362200"/>
            <a:ext cx="7391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>
                <a:solidFill>
                  <a:srgbClr val="008BBF"/>
                </a:solidFill>
              </a:rPr>
              <a:t>Information:</a:t>
            </a:r>
          </a:p>
        </p:txBody>
      </p:sp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381000" y="4648200"/>
            <a:ext cx="7391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0800000" flipV="1">
            <a:off x="379413" y="5033665"/>
            <a:ext cx="88407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/>
              <a:t>Calculate the direct materials used in production for </a:t>
            </a:r>
            <a:r>
              <a:rPr lang="en-US" dirty="0" smtClean="0"/>
              <a:t>May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build="p" bldLvl="2"/>
      <p:bldP spid="6" grpId="0"/>
      <p:bldP spid="7" grpId="0"/>
      <p:bldP spid="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6781800" y="2224087"/>
            <a:ext cx="2362200" cy="13731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Materials Used in Production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Direct Materials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362200" y="2601912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Purchases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6248400" y="2598737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4648200" y="2214562"/>
            <a:ext cx="1905000" cy="13731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Ending Materials Inventory</a:t>
            </a: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4114800" y="2562225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8BBF"/>
                </a:solidFill>
              </a:rPr>
              <a:t>-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76200" y="2133600"/>
            <a:ext cx="2286000" cy="1373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008BBF"/>
                </a:solidFill>
              </a:rPr>
              <a:t>Beginning Materials Inventory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1905000" y="2562225"/>
            <a:ext cx="9144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114300" y="4027488"/>
            <a:ext cx="2209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/>
              <a:t>$68,000</a:t>
            </a: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2400300" y="4025900"/>
            <a:ext cx="2209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/>
              <a:t>$210,000</a:t>
            </a:r>
          </a:p>
        </p:txBody>
      </p:sp>
      <p:sp>
        <p:nvSpPr>
          <p:cNvPr id="14" name="Text Box 23"/>
          <p:cNvSpPr txBox="1">
            <a:spLocks noChangeArrowheads="1"/>
          </p:cNvSpPr>
          <p:nvPr/>
        </p:nvSpPr>
        <p:spPr bwMode="auto">
          <a:xfrm>
            <a:off x="4495800" y="4027488"/>
            <a:ext cx="2209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/>
              <a:t>$22,000</a:t>
            </a:r>
          </a:p>
        </p:txBody>
      </p:sp>
      <p:sp>
        <p:nvSpPr>
          <p:cNvPr id="15" name="Rectangle 24"/>
          <p:cNvSpPr>
            <a:spLocks noChangeArrowheads="1"/>
          </p:cNvSpPr>
          <p:nvPr/>
        </p:nvSpPr>
        <p:spPr bwMode="auto">
          <a:xfrm>
            <a:off x="4152900" y="3987800"/>
            <a:ext cx="838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Times New Roman"/>
                <a:cs typeface="Times New Roman"/>
              </a:rPr>
              <a:t>‒</a:t>
            </a:r>
            <a:endParaRPr lang="en-US" sz="2800" b="1" dirty="0"/>
          </a:p>
        </p:txBody>
      </p:sp>
      <p:sp>
        <p:nvSpPr>
          <p:cNvPr id="16" name="Rectangle 25"/>
          <p:cNvSpPr>
            <a:spLocks noChangeArrowheads="1"/>
          </p:cNvSpPr>
          <p:nvPr/>
        </p:nvSpPr>
        <p:spPr bwMode="auto">
          <a:xfrm>
            <a:off x="1943100" y="4013200"/>
            <a:ext cx="838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+</a:t>
            </a:r>
          </a:p>
        </p:txBody>
      </p:sp>
      <p:sp>
        <p:nvSpPr>
          <p:cNvPr id="17" name="Rectangle 26"/>
          <p:cNvSpPr>
            <a:spLocks noChangeArrowheads="1"/>
          </p:cNvSpPr>
          <p:nvPr/>
        </p:nvSpPr>
        <p:spPr bwMode="auto">
          <a:xfrm>
            <a:off x="6286500" y="4027488"/>
            <a:ext cx="838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=</a:t>
            </a:r>
          </a:p>
        </p:txBody>
      </p:sp>
      <p:sp>
        <p:nvSpPr>
          <p:cNvPr id="18" name="Text Box 27"/>
          <p:cNvSpPr txBox="1">
            <a:spLocks noChangeArrowheads="1"/>
          </p:cNvSpPr>
          <p:nvPr/>
        </p:nvSpPr>
        <p:spPr bwMode="auto">
          <a:xfrm>
            <a:off x="6858000" y="3992563"/>
            <a:ext cx="22098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/>
              <a:t>$256,000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1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162800" cy="1295400"/>
          </a:xfrm>
          <a:noFill/>
          <a:ln/>
        </p:spPr>
        <p:txBody>
          <a:bodyPr/>
          <a:lstStyle/>
          <a:p>
            <a:r>
              <a:rPr lang="en-US" dirty="0"/>
              <a:t>Work in Process</a:t>
            </a:r>
          </a:p>
        </p:txBody>
      </p:sp>
      <p:sp>
        <p:nvSpPr>
          <p:cNvPr id="57352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Second type of inventory</a:t>
            </a:r>
          </a:p>
          <a:p>
            <a:pPr>
              <a:buClrTx/>
            </a:pPr>
            <a:r>
              <a:rPr lang="en-US" sz="2800" dirty="0"/>
              <a:t>Cost of partially completed goods that are still on the factory floor at the end of the period</a:t>
            </a:r>
          </a:p>
          <a:p>
            <a:pPr>
              <a:buClrTx/>
            </a:pPr>
            <a:r>
              <a:rPr lang="en-US" sz="2800" dirty="0"/>
              <a:t>Units are started, but not finished</a:t>
            </a:r>
          </a:p>
          <a:p>
            <a:pPr>
              <a:buClrTx/>
            </a:pPr>
            <a:r>
              <a:rPr lang="en-US" sz="2800" dirty="0"/>
              <a:t>Included direct materials, direct </a:t>
            </a:r>
            <a:r>
              <a:rPr lang="en-US" sz="2800" dirty="0" smtClean="0"/>
              <a:t>labour</a:t>
            </a:r>
            <a:r>
              <a:rPr lang="en-US" sz="2800" dirty="0"/>
              <a:t>, and overhead costs</a:t>
            </a:r>
          </a:p>
          <a:p>
            <a:pPr>
              <a:buClrTx/>
            </a:pPr>
            <a:endParaRPr lang="en-US" sz="2800" dirty="0"/>
          </a:p>
        </p:txBody>
      </p:sp>
      <p:sp>
        <p:nvSpPr>
          <p:cNvPr id="4" name="AutoShape 17"/>
          <p:cNvSpPr>
            <a:spLocks noChangeArrowheads="1"/>
          </p:cNvSpPr>
          <p:nvPr/>
        </p:nvSpPr>
        <p:spPr bwMode="auto">
          <a:xfrm>
            <a:off x="2743200" y="4953000"/>
            <a:ext cx="4648200" cy="685800"/>
          </a:xfrm>
          <a:prstGeom prst="wedgeRoundRectCallout">
            <a:avLst>
              <a:gd name="adj1" fmla="val 87329"/>
              <a:gd name="adj2" fmla="val 6571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continue our example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73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73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73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73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73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73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73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73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2" grpId="0" build="p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19200"/>
          </a:xfrm>
        </p:spPr>
        <p:txBody>
          <a:bodyPr/>
          <a:lstStyle/>
          <a:p>
            <a:r>
              <a:rPr lang="en-US" dirty="0"/>
              <a:t>Cornerstone 2-4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533400" y="1447800"/>
            <a:ext cx="8077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Calculate Cost of Goods </a:t>
            </a:r>
            <a:r>
              <a:rPr lang="en-US" sz="2800" dirty="0" smtClean="0">
                <a:solidFill>
                  <a:srgbClr val="008BBF"/>
                </a:solidFill>
              </a:rPr>
              <a:t>Manufactured (COGM)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306386" y="2819400"/>
            <a:ext cx="85328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During the month of May, the company purchased $210,000 of materials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May 31, materials inventory equaled $22,000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During the month of May, BlueDenim Company incurred: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Direct labour cost of $135,000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Overhead of $150,000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8BBF"/>
              </a:solidFill>
              <a:effectLst/>
              <a:uLnTx/>
              <a:uFillTx/>
              <a:latin typeface="+mn-lt"/>
              <a:ea typeface="+mn-ea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10800000" flipV="1">
            <a:off x="304800" y="2371874"/>
            <a:ext cx="69897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b="1" i="1" dirty="0">
                <a:solidFill>
                  <a:srgbClr val="008BBF"/>
                </a:solidFill>
              </a:rPr>
              <a:t>Information: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build="p" bldLvl="2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429000" y="1828800"/>
            <a:ext cx="2286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May 1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5676900" y="1828800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May 31</a:t>
            </a: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914400" y="2819400"/>
            <a:ext cx="35814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Work in Process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914400" y="2316163"/>
            <a:ext cx="2362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Materials</a:t>
            </a: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3048000" y="2362200"/>
            <a:ext cx="2209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$68,000</a:t>
            </a: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3048000" y="2819400"/>
            <a:ext cx="2209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50,000</a:t>
            </a:r>
          </a:p>
        </p:txBody>
      </p:sp>
      <p:sp>
        <p:nvSpPr>
          <p:cNvPr id="14" name="Text Box 23"/>
          <p:cNvSpPr txBox="1">
            <a:spLocks noChangeArrowheads="1"/>
          </p:cNvSpPr>
          <p:nvPr/>
        </p:nvSpPr>
        <p:spPr bwMode="auto">
          <a:xfrm>
            <a:off x="5105400" y="2362200"/>
            <a:ext cx="2209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$22,000</a:t>
            </a: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 rot="10800000" flipV="1">
            <a:off x="173038" y="1519534"/>
            <a:ext cx="69897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b="1" i="1" dirty="0" smtClean="0">
                <a:solidFill>
                  <a:srgbClr val="008BBF"/>
                </a:solidFill>
              </a:rPr>
              <a:t>Inventory is as follows:</a:t>
            </a:r>
            <a:endParaRPr lang="en-US" b="1" i="1" dirty="0">
              <a:solidFill>
                <a:srgbClr val="008BBF"/>
              </a:solidFill>
            </a:endParaRP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5105400" y="2819400"/>
            <a:ext cx="2209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16,000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6" name="Rectangle 7"/>
          <p:cNvSpPr txBox="1">
            <a:spLocks noChangeArrowheads="1"/>
          </p:cNvSpPr>
          <p:nvPr/>
        </p:nvSpPr>
        <p:spPr bwMode="auto">
          <a:xfrm>
            <a:off x="228600" y="4343400"/>
            <a:ext cx="8610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Calculate the cost of goods manufactured for May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Calculate the cost of one pair of jeans assuming that 115,000 pairs of jeans were completed during May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 Box 21"/>
          <p:cNvSpPr txBox="1">
            <a:spLocks noChangeArrowheads="1"/>
          </p:cNvSpPr>
          <p:nvPr/>
        </p:nvSpPr>
        <p:spPr bwMode="auto">
          <a:xfrm>
            <a:off x="228600" y="3962400"/>
            <a:ext cx="3276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 smtClean="0">
                <a:solidFill>
                  <a:srgbClr val="008BBF"/>
                </a:solidFill>
              </a:rPr>
              <a:t>Required</a:t>
            </a:r>
            <a:r>
              <a:rPr lang="en-US" b="1" i="1" dirty="0">
                <a:solidFill>
                  <a:srgbClr val="008BBF"/>
                </a:solidFill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1" grpId="0"/>
      <p:bldP spid="12" grpId="0"/>
      <p:bldP spid="13" grpId="0"/>
      <p:bldP spid="14" grpId="0"/>
      <p:bldP spid="19" grpId="0"/>
      <p:bldP spid="20" grpId="0"/>
      <p:bldP spid="16" grpId="0" build="p" bldLvl="2"/>
      <p:bldP spid="1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Box 35"/>
          <p:cNvSpPr txBox="1">
            <a:spLocks noChangeArrowheads="1"/>
          </p:cNvSpPr>
          <p:nvPr/>
        </p:nvSpPr>
        <p:spPr bwMode="auto">
          <a:xfrm>
            <a:off x="6324600" y="3796864"/>
            <a:ext cx="152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 smtClean="0"/>
              <a:t>(16,000)</a:t>
            </a:r>
            <a:endParaRPr lang="en-US" sz="2800" dirty="0"/>
          </a:p>
        </p:txBody>
      </p:sp>
      <p:sp>
        <p:nvSpPr>
          <p:cNvPr id="62479" name="Text Box 13"/>
          <p:cNvSpPr txBox="1">
            <a:spLocks noChangeArrowheads="1"/>
          </p:cNvSpPr>
          <p:nvPr/>
        </p:nvSpPr>
        <p:spPr bwMode="auto">
          <a:xfrm>
            <a:off x="5867400" y="2908300"/>
            <a:ext cx="1905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$541,000</a:t>
            </a:r>
          </a:p>
        </p:txBody>
      </p:sp>
      <p:sp>
        <p:nvSpPr>
          <p:cNvPr id="62466" name="Text Box 3"/>
          <p:cNvSpPr txBox="1">
            <a:spLocks noChangeArrowheads="1"/>
          </p:cNvSpPr>
          <p:nvPr/>
        </p:nvSpPr>
        <p:spPr bwMode="auto">
          <a:xfrm>
            <a:off x="762000" y="2362200"/>
            <a:ext cx="3810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Overhead</a:t>
            </a:r>
          </a:p>
        </p:txBody>
      </p:sp>
      <p:sp>
        <p:nvSpPr>
          <p:cNvPr id="62467" name="Text Box 7"/>
          <p:cNvSpPr txBox="1">
            <a:spLocks noChangeArrowheads="1"/>
          </p:cNvSpPr>
          <p:nvPr/>
        </p:nvSpPr>
        <p:spPr bwMode="auto">
          <a:xfrm>
            <a:off x="762000" y="1905000"/>
            <a:ext cx="32766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Direct </a:t>
            </a:r>
            <a:r>
              <a:rPr lang="en-US" sz="2800" dirty="0" smtClean="0">
                <a:solidFill>
                  <a:srgbClr val="008BBF"/>
                </a:solidFill>
              </a:rPr>
              <a:t>labour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62468" name="Text Box 13"/>
          <p:cNvSpPr txBox="1">
            <a:spLocks noChangeArrowheads="1"/>
          </p:cNvSpPr>
          <p:nvPr/>
        </p:nvSpPr>
        <p:spPr bwMode="auto">
          <a:xfrm>
            <a:off x="5867400" y="1527175"/>
            <a:ext cx="1905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$256,000</a:t>
            </a:r>
          </a:p>
        </p:txBody>
      </p:sp>
      <p:sp>
        <p:nvSpPr>
          <p:cNvPr id="62469" name="Text Box 15"/>
          <p:cNvSpPr txBox="1">
            <a:spLocks noChangeArrowheads="1"/>
          </p:cNvSpPr>
          <p:nvPr/>
        </p:nvSpPr>
        <p:spPr bwMode="auto">
          <a:xfrm>
            <a:off x="5943600" y="2347912"/>
            <a:ext cx="1828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150,000</a:t>
            </a:r>
          </a:p>
        </p:txBody>
      </p:sp>
      <p:sp>
        <p:nvSpPr>
          <p:cNvPr id="62470" name="Text Box 19"/>
          <p:cNvSpPr txBox="1">
            <a:spLocks noChangeArrowheads="1"/>
          </p:cNvSpPr>
          <p:nvPr/>
        </p:nvSpPr>
        <p:spPr bwMode="auto">
          <a:xfrm>
            <a:off x="1143000" y="2895600"/>
            <a:ext cx="5257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Total Manufacturing Cost</a:t>
            </a:r>
          </a:p>
        </p:txBody>
      </p:sp>
      <p:sp>
        <p:nvSpPr>
          <p:cNvPr id="62471" name="Text Box 23"/>
          <p:cNvSpPr txBox="1">
            <a:spLocks noChangeArrowheads="1"/>
          </p:cNvSpPr>
          <p:nvPr/>
        </p:nvSpPr>
        <p:spPr bwMode="auto">
          <a:xfrm>
            <a:off x="762000" y="3355975"/>
            <a:ext cx="48006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Work in Process, May 1</a:t>
            </a:r>
          </a:p>
        </p:txBody>
      </p:sp>
      <p:sp>
        <p:nvSpPr>
          <p:cNvPr id="11" name="Text Box 27"/>
          <p:cNvSpPr txBox="1">
            <a:spLocks noChangeArrowheads="1"/>
          </p:cNvSpPr>
          <p:nvPr/>
        </p:nvSpPr>
        <p:spPr bwMode="auto">
          <a:xfrm>
            <a:off x="457200" y="5218113"/>
            <a:ext cx="36576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Per unit Cost of Goods Manufactured</a:t>
            </a:r>
          </a:p>
        </p:txBody>
      </p:sp>
      <p:sp>
        <p:nvSpPr>
          <p:cNvPr id="62473" name="Text Box 32"/>
          <p:cNvSpPr txBox="1">
            <a:spLocks noChangeArrowheads="1"/>
          </p:cNvSpPr>
          <p:nvPr/>
        </p:nvSpPr>
        <p:spPr bwMode="auto">
          <a:xfrm>
            <a:off x="5867400" y="1905000"/>
            <a:ext cx="1905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135,000</a:t>
            </a:r>
          </a:p>
        </p:txBody>
      </p:sp>
      <p:sp>
        <p:nvSpPr>
          <p:cNvPr id="62474" name="Text Box 35"/>
          <p:cNvSpPr txBox="1">
            <a:spLocks noChangeArrowheads="1"/>
          </p:cNvSpPr>
          <p:nvPr/>
        </p:nvSpPr>
        <p:spPr bwMode="auto">
          <a:xfrm>
            <a:off x="6248400" y="3367087"/>
            <a:ext cx="1524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50,000</a:t>
            </a:r>
          </a:p>
        </p:txBody>
      </p:sp>
      <p:sp>
        <p:nvSpPr>
          <p:cNvPr id="62475" name="Text Box 40"/>
          <p:cNvSpPr txBox="1">
            <a:spLocks noChangeArrowheads="1"/>
          </p:cNvSpPr>
          <p:nvPr/>
        </p:nvSpPr>
        <p:spPr bwMode="auto">
          <a:xfrm>
            <a:off x="762000" y="1524000"/>
            <a:ext cx="4495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Direct materials</a:t>
            </a:r>
          </a:p>
        </p:txBody>
      </p:sp>
      <p:sp>
        <p:nvSpPr>
          <p:cNvPr id="62476" name="Text Box 42"/>
          <p:cNvSpPr txBox="1">
            <a:spLocks noChangeArrowheads="1"/>
          </p:cNvSpPr>
          <p:nvPr/>
        </p:nvSpPr>
        <p:spPr bwMode="auto">
          <a:xfrm>
            <a:off x="1150938" y="4300538"/>
            <a:ext cx="4868862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Cost of Goods Manufactured</a:t>
            </a:r>
          </a:p>
        </p:txBody>
      </p:sp>
      <p:sp>
        <p:nvSpPr>
          <p:cNvPr id="62477" name="Line 25"/>
          <p:cNvSpPr>
            <a:spLocks noChangeShapeType="1"/>
          </p:cNvSpPr>
          <p:nvPr/>
        </p:nvSpPr>
        <p:spPr bwMode="auto">
          <a:xfrm>
            <a:off x="6260400" y="2881312"/>
            <a:ext cx="151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en-CA" dirty="0"/>
          </a:p>
        </p:txBody>
      </p:sp>
      <p:sp>
        <p:nvSpPr>
          <p:cNvPr id="20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pPr algn="ctr">
              <a:defRPr/>
            </a:pPr>
            <a:r>
              <a:rPr lang="en-US" sz="2800" dirty="0">
                <a:latin typeface="+mj-lt"/>
                <a:ea typeface="+mj-ea"/>
                <a:cs typeface="ヒラギノ角ゴ Pro W3"/>
              </a:rPr>
              <a:t>BlueDenim Company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Cost of Goods Manufactured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For the Month of May</a:t>
            </a:r>
          </a:p>
        </p:txBody>
      </p:sp>
      <p:sp>
        <p:nvSpPr>
          <p:cNvPr id="62480" name="Text Box 13"/>
          <p:cNvSpPr txBox="1">
            <a:spLocks noChangeArrowheads="1"/>
          </p:cNvSpPr>
          <p:nvPr/>
        </p:nvSpPr>
        <p:spPr bwMode="auto">
          <a:xfrm>
            <a:off x="5867400" y="4327525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$575,000</a:t>
            </a:r>
          </a:p>
        </p:txBody>
      </p:sp>
      <p:sp>
        <p:nvSpPr>
          <p:cNvPr id="24" name="Line 25"/>
          <p:cNvSpPr>
            <a:spLocks noChangeShapeType="1"/>
          </p:cNvSpPr>
          <p:nvPr/>
        </p:nvSpPr>
        <p:spPr bwMode="auto">
          <a:xfrm>
            <a:off x="6260400" y="4330264"/>
            <a:ext cx="151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5" name="Line 25"/>
          <p:cNvSpPr>
            <a:spLocks noChangeShapeType="1"/>
          </p:cNvSpPr>
          <p:nvPr/>
        </p:nvSpPr>
        <p:spPr bwMode="auto">
          <a:xfrm>
            <a:off x="6260400" y="4827588"/>
            <a:ext cx="151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4343400" y="5248275"/>
            <a:ext cx="17526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$575,000</a:t>
            </a:r>
          </a:p>
        </p:txBody>
      </p:sp>
      <p:sp>
        <p:nvSpPr>
          <p:cNvPr id="23" name="Line 25"/>
          <p:cNvSpPr>
            <a:spLocks noChangeShapeType="1"/>
          </p:cNvSpPr>
          <p:nvPr/>
        </p:nvSpPr>
        <p:spPr bwMode="auto">
          <a:xfrm>
            <a:off x="4419600" y="5715000"/>
            <a:ext cx="1560513" cy="158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8" name="Text Box 24"/>
          <p:cNvSpPr txBox="1">
            <a:spLocks noChangeArrowheads="1"/>
          </p:cNvSpPr>
          <p:nvPr/>
        </p:nvSpPr>
        <p:spPr bwMode="auto">
          <a:xfrm>
            <a:off x="4343400" y="5805487"/>
            <a:ext cx="2362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115,000 </a:t>
            </a:r>
            <a:r>
              <a:rPr lang="en-US" dirty="0"/>
              <a:t>units</a:t>
            </a:r>
          </a:p>
        </p:txBody>
      </p:sp>
      <p:sp>
        <p:nvSpPr>
          <p:cNvPr id="29" name="Text Box 24"/>
          <p:cNvSpPr txBox="1">
            <a:spLocks noChangeArrowheads="1"/>
          </p:cNvSpPr>
          <p:nvPr/>
        </p:nvSpPr>
        <p:spPr bwMode="auto">
          <a:xfrm>
            <a:off x="6477000" y="5462588"/>
            <a:ext cx="685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/>
              <a:t>=</a:t>
            </a:r>
          </a:p>
        </p:txBody>
      </p:sp>
      <p:sp>
        <p:nvSpPr>
          <p:cNvPr id="30" name="Text Box 24"/>
          <p:cNvSpPr txBox="1">
            <a:spLocks noChangeArrowheads="1"/>
          </p:cNvSpPr>
          <p:nvPr/>
        </p:nvSpPr>
        <p:spPr bwMode="auto">
          <a:xfrm>
            <a:off x="7239000" y="5459413"/>
            <a:ext cx="685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/>
              <a:t>$5</a:t>
            </a: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31" name="Text Box 23"/>
          <p:cNvSpPr txBox="1">
            <a:spLocks noChangeArrowheads="1"/>
          </p:cNvSpPr>
          <p:nvPr/>
        </p:nvSpPr>
        <p:spPr bwMode="auto">
          <a:xfrm>
            <a:off x="762000" y="3824288"/>
            <a:ext cx="48006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Work in Process, May </a:t>
            </a:r>
            <a:r>
              <a:rPr lang="en-US" sz="2800" dirty="0" smtClean="0">
                <a:solidFill>
                  <a:srgbClr val="008BBF"/>
                </a:solidFill>
              </a:rPr>
              <a:t>31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33" name="Line 25"/>
          <p:cNvSpPr>
            <a:spLocks noChangeShapeType="1"/>
          </p:cNvSpPr>
          <p:nvPr/>
        </p:nvSpPr>
        <p:spPr bwMode="auto">
          <a:xfrm>
            <a:off x="6260400" y="4876800"/>
            <a:ext cx="151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2479" grpId="0"/>
      <p:bldP spid="62466" grpId="0"/>
      <p:bldP spid="62467" grpId="0"/>
      <p:bldP spid="62468" grpId="0"/>
      <p:bldP spid="62469" grpId="0"/>
      <p:bldP spid="62470" grpId="0"/>
      <p:bldP spid="62471" grpId="0"/>
      <p:bldP spid="11" grpId="0"/>
      <p:bldP spid="62473" grpId="0"/>
      <p:bldP spid="62474" grpId="0"/>
      <p:bldP spid="62475" grpId="0"/>
      <p:bldP spid="62476" grpId="0"/>
      <p:bldP spid="62477" grpId="0" animBg="1"/>
      <p:bldP spid="62480" grpId="0"/>
      <p:bldP spid="24" grpId="0" animBg="1"/>
      <p:bldP spid="25" grpId="0" animBg="1"/>
      <p:bldP spid="27" grpId="0"/>
      <p:bldP spid="23" grpId="0" animBg="1"/>
      <p:bldP spid="28" grpId="0"/>
      <p:bldP spid="29" grpId="0"/>
      <p:bldP spid="30" grpId="0"/>
      <p:bldP spid="31" grpId="0"/>
      <p:bldP spid="3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r>
              <a:rPr lang="en-US" dirty="0"/>
              <a:t>Cornerstone 2-5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1066800" y="1371600"/>
            <a:ext cx="7239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Calculate Cost of Goods </a:t>
            </a:r>
            <a:r>
              <a:rPr lang="en-US" sz="2800" dirty="0" smtClean="0">
                <a:solidFill>
                  <a:srgbClr val="008BBF"/>
                </a:solidFill>
              </a:rPr>
              <a:t>Sold (COGS)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457200" y="2590800"/>
            <a:ext cx="8382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May 1 BlueDenim Company had 10,000 units in finished goods inventory costing $50,000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May 31 the company had 26,000 units in finished goods inventory costing $130,000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10800000" flipV="1">
            <a:off x="533400" y="2209800"/>
            <a:ext cx="22875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b="1" i="1" dirty="0">
                <a:solidFill>
                  <a:srgbClr val="008BBF"/>
                </a:solidFill>
              </a:rPr>
              <a:t>Information:</a:t>
            </a: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 bwMode="auto">
          <a:xfrm>
            <a:off x="457200" y="4800600"/>
            <a:ext cx="8458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Calculate the cost of goods sold for May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Calculate the number of jeans that were sold in May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533400" y="4419600"/>
            <a:ext cx="29718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 smtClean="0">
                <a:solidFill>
                  <a:srgbClr val="008BBF"/>
                </a:solidFill>
              </a:rPr>
              <a:t>Required</a:t>
            </a:r>
            <a:r>
              <a:rPr lang="en-US" b="1" i="1" dirty="0">
                <a:solidFill>
                  <a:srgbClr val="008BBF"/>
                </a:solidFill>
              </a:rPr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build="p" bldLvl="2"/>
      <p:bldP spid="6" grpId="0"/>
      <p:bldP spid="7" grpId="0" build="p" bldLvl="2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010400" cy="1295400"/>
          </a:xfrm>
          <a:noFill/>
          <a:ln/>
        </p:spPr>
        <p:txBody>
          <a:bodyPr/>
          <a:lstStyle/>
          <a:p>
            <a:r>
              <a:rPr lang="en-US" dirty="0"/>
              <a:t>Cost of Goods Sold</a:t>
            </a:r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458200" cy="31242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Represent the total cost of units sold during a period</a:t>
            </a:r>
          </a:p>
          <a:p>
            <a:pPr>
              <a:buClrTx/>
            </a:pPr>
            <a:r>
              <a:rPr lang="en-US" sz="2800" dirty="0"/>
              <a:t>Includes only product cost</a:t>
            </a:r>
          </a:p>
          <a:p>
            <a:pPr>
              <a:buClrTx/>
            </a:pPr>
            <a:r>
              <a:rPr lang="en-US" sz="2800" dirty="0"/>
              <a:t>Includes direct materials, direct </a:t>
            </a:r>
            <a:r>
              <a:rPr lang="en-US" sz="2800" dirty="0" smtClean="0"/>
              <a:t>labour</a:t>
            </a:r>
            <a:r>
              <a:rPr lang="en-US" sz="2800" dirty="0"/>
              <a:t>, and overhead</a:t>
            </a:r>
          </a:p>
          <a:p>
            <a:pPr>
              <a:buClrTx/>
            </a:pPr>
            <a:r>
              <a:rPr lang="en-US" sz="2800" dirty="0"/>
              <a:t>Reported as an expense on the income statement</a:t>
            </a: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2286000" y="4953000"/>
            <a:ext cx="5181600" cy="838200"/>
          </a:xfrm>
          <a:prstGeom prst="wedgeRoundRectCallout">
            <a:avLst>
              <a:gd name="adj1" fmla="val 81708"/>
              <a:gd name="adj2" fmla="val 6306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“Sold” is the key word. </a:t>
            </a:r>
            <a:endParaRPr lang="en-US" dirty="0" smtClean="0"/>
          </a:p>
          <a:p>
            <a:pPr algn="ctr"/>
            <a:r>
              <a:rPr lang="en-US" dirty="0" smtClean="0"/>
              <a:t>Let’s </a:t>
            </a:r>
            <a:r>
              <a:rPr lang="en-US" dirty="0"/>
              <a:t>continue with our example</a:t>
            </a:r>
            <a:endParaRPr lang="en-US" i="1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65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65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5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65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65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65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665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65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65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665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 build="p" bldLvl="2"/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5" name="Text Box 13"/>
          <p:cNvSpPr txBox="1">
            <a:spLocks noChangeArrowheads="1"/>
          </p:cNvSpPr>
          <p:nvPr/>
        </p:nvSpPr>
        <p:spPr bwMode="auto">
          <a:xfrm>
            <a:off x="6096000" y="3935413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b="1" dirty="0"/>
              <a:t>$495,000</a:t>
            </a:r>
          </a:p>
        </p:txBody>
      </p:sp>
      <p:sp>
        <p:nvSpPr>
          <p:cNvPr id="67586" name="Text Box 3"/>
          <p:cNvSpPr txBox="1">
            <a:spLocks noChangeArrowheads="1"/>
          </p:cNvSpPr>
          <p:nvPr/>
        </p:nvSpPr>
        <p:spPr bwMode="auto">
          <a:xfrm>
            <a:off x="1066800" y="3279775"/>
            <a:ext cx="5105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Finished goods, May 31</a:t>
            </a:r>
          </a:p>
        </p:txBody>
      </p:sp>
      <p:sp>
        <p:nvSpPr>
          <p:cNvPr id="67587" name="Text Box 7"/>
          <p:cNvSpPr txBox="1">
            <a:spLocks noChangeArrowheads="1"/>
          </p:cNvSpPr>
          <p:nvPr/>
        </p:nvSpPr>
        <p:spPr bwMode="auto">
          <a:xfrm>
            <a:off x="1066800" y="2590800"/>
            <a:ext cx="4267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Finished goods, May 1</a:t>
            </a:r>
          </a:p>
        </p:txBody>
      </p:sp>
      <p:sp>
        <p:nvSpPr>
          <p:cNvPr id="67588" name="Text Box 13"/>
          <p:cNvSpPr txBox="1">
            <a:spLocks noChangeArrowheads="1"/>
          </p:cNvSpPr>
          <p:nvPr/>
        </p:nvSpPr>
        <p:spPr bwMode="auto">
          <a:xfrm>
            <a:off x="5980113" y="1984375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$575,000</a:t>
            </a:r>
          </a:p>
        </p:txBody>
      </p:sp>
      <p:sp>
        <p:nvSpPr>
          <p:cNvPr id="67589" name="Text Box 15"/>
          <p:cNvSpPr txBox="1">
            <a:spLocks noChangeArrowheads="1"/>
          </p:cNvSpPr>
          <p:nvPr/>
        </p:nvSpPr>
        <p:spPr bwMode="auto">
          <a:xfrm>
            <a:off x="6172200" y="3276600"/>
            <a:ext cx="1828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(130,000)</a:t>
            </a:r>
          </a:p>
        </p:txBody>
      </p:sp>
      <p:sp>
        <p:nvSpPr>
          <p:cNvPr id="67590" name="Text Box 19"/>
          <p:cNvSpPr txBox="1">
            <a:spLocks noChangeArrowheads="1"/>
          </p:cNvSpPr>
          <p:nvPr/>
        </p:nvSpPr>
        <p:spPr bwMode="auto">
          <a:xfrm>
            <a:off x="1066800" y="3935413"/>
            <a:ext cx="5257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BBF"/>
                </a:solidFill>
              </a:rPr>
              <a:t>Cost of Goods Sold</a:t>
            </a:r>
          </a:p>
        </p:txBody>
      </p:sp>
      <p:sp>
        <p:nvSpPr>
          <p:cNvPr id="67591" name="Text Box 32"/>
          <p:cNvSpPr txBox="1">
            <a:spLocks noChangeArrowheads="1"/>
          </p:cNvSpPr>
          <p:nvPr/>
        </p:nvSpPr>
        <p:spPr bwMode="auto">
          <a:xfrm>
            <a:off x="5980113" y="2590800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50,000</a:t>
            </a:r>
          </a:p>
        </p:txBody>
      </p:sp>
      <p:sp>
        <p:nvSpPr>
          <p:cNvPr id="67592" name="Text Box 40"/>
          <p:cNvSpPr txBox="1">
            <a:spLocks noChangeArrowheads="1"/>
          </p:cNvSpPr>
          <p:nvPr/>
        </p:nvSpPr>
        <p:spPr bwMode="auto">
          <a:xfrm>
            <a:off x="1066800" y="1981200"/>
            <a:ext cx="5410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Cost of goods manufactured</a:t>
            </a:r>
          </a:p>
        </p:txBody>
      </p:sp>
      <p:sp>
        <p:nvSpPr>
          <p:cNvPr id="67593" name="Line 25"/>
          <p:cNvSpPr>
            <a:spLocks noChangeShapeType="1"/>
          </p:cNvSpPr>
          <p:nvPr/>
        </p:nvSpPr>
        <p:spPr bwMode="auto">
          <a:xfrm>
            <a:off x="6248400" y="3886200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0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pPr algn="ctr">
              <a:defRPr/>
            </a:pPr>
            <a:r>
              <a:rPr lang="en-US" sz="2800" dirty="0">
                <a:latin typeface="+mj-lt"/>
                <a:ea typeface="+mj-ea"/>
                <a:cs typeface="ヒラギノ角ゴ Pro W3"/>
              </a:rPr>
              <a:t>BlueDenim Company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Cost of Goods Sold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For the Month of May</a:t>
            </a:r>
          </a:p>
        </p:txBody>
      </p:sp>
      <p:sp>
        <p:nvSpPr>
          <p:cNvPr id="26" name="AutoShape 31"/>
          <p:cNvSpPr>
            <a:spLocks noChangeArrowheads="1"/>
          </p:cNvSpPr>
          <p:nvPr/>
        </p:nvSpPr>
        <p:spPr bwMode="auto">
          <a:xfrm>
            <a:off x="3733800" y="5510213"/>
            <a:ext cx="5257800" cy="890587"/>
          </a:xfrm>
          <a:prstGeom prst="wedgeRoundRectCallout">
            <a:avLst>
              <a:gd name="adj1" fmla="val 21390"/>
              <a:gd name="adj2" fmla="val -18088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b="1" dirty="0"/>
              <a:t>Reported as an expense on the Income Statement</a:t>
            </a:r>
            <a:endParaRPr lang="en-US" b="1" i="1" dirty="0"/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4" name="AutoShape 31"/>
          <p:cNvSpPr>
            <a:spLocks noChangeArrowheads="1"/>
          </p:cNvSpPr>
          <p:nvPr/>
        </p:nvSpPr>
        <p:spPr bwMode="auto">
          <a:xfrm>
            <a:off x="304800" y="4876800"/>
            <a:ext cx="3048000" cy="1143000"/>
          </a:xfrm>
          <a:prstGeom prst="wedgeRoundRectCallout">
            <a:avLst>
              <a:gd name="adj1" fmla="val 152647"/>
              <a:gd name="adj2" fmla="val -14363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Reported as an asset on the Balance Sheet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5" grpId="0"/>
      <p:bldP spid="67586" grpId="0"/>
      <p:bldP spid="67587" grpId="0"/>
      <p:bldP spid="67588" grpId="0"/>
      <p:bldP spid="67589" grpId="0"/>
      <p:bldP spid="67590" grpId="0"/>
      <p:bldP spid="67591" grpId="0"/>
      <p:bldP spid="67592" grpId="0"/>
      <p:bldP spid="67593" grpId="0" animBg="1"/>
      <p:bldP spid="26" grpId="0" animBg="1"/>
      <p:bldP spid="1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3"/>
          <p:cNvSpPr txBox="1">
            <a:spLocks noChangeArrowheads="1"/>
          </p:cNvSpPr>
          <p:nvPr/>
        </p:nvSpPr>
        <p:spPr bwMode="auto">
          <a:xfrm>
            <a:off x="865188" y="3686175"/>
            <a:ext cx="5526087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Finished goods inventory, May 31</a:t>
            </a:r>
          </a:p>
        </p:txBody>
      </p:sp>
      <p:sp>
        <p:nvSpPr>
          <p:cNvPr id="69635" name="Text Box 7"/>
          <p:cNvSpPr txBox="1">
            <a:spLocks noChangeArrowheads="1"/>
          </p:cNvSpPr>
          <p:nvPr/>
        </p:nvSpPr>
        <p:spPr bwMode="auto">
          <a:xfrm>
            <a:off x="865188" y="3062287"/>
            <a:ext cx="4267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Units finished during May</a:t>
            </a:r>
          </a:p>
        </p:txBody>
      </p:sp>
      <p:sp>
        <p:nvSpPr>
          <p:cNvPr id="69636" name="Text Box 13"/>
          <p:cNvSpPr txBox="1">
            <a:spLocks noChangeArrowheads="1"/>
          </p:cNvSpPr>
          <p:nvPr/>
        </p:nvSpPr>
        <p:spPr bwMode="auto">
          <a:xfrm>
            <a:off x="6362700" y="2455862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10,000</a:t>
            </a:r>
          </a:p>
        </p:txBody>
      </p:sp>
      <p:sp>
        <p:nvSpPr>
          <p:cNvPr id="69637" name="Text Box 15"/>
          <p:cNvSpPr txBox="1">
            <a:spLocks noChangeArrowheads="1"/>
          </p:cNvSpPr>
          <p:nvPr/>
        </p:nvSpPr>
        <p:spPr bwMode="auto">
          <a:xfrm>
            <a:off x="6553200" y="3683000"/>
            <a:ext cx="1828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(26,000)</a:t>
            </a:r>
          </a:p>
        </p:txBody>
      </p:sp>
      <p:sp>
        <p:nvSpPr>
          <p:cNvPr id="69638" name="Text Box 19"/>
          <p:cNvSpPr txBox="1">
            <a:spLocks noChangeArrowheads="1"/>
          </p:cNvSpPr>
          <p:nvPr/>
        </p:nvSpPr>
        <p:spPr bwMode="auto">
          <a:xfrm>
            <a:off x="865188" y="4281487"/>
            <a:ext cx="5257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Units sold during May</a:t>
            </a:r>
          </a:p>
        </p:txBody>
      </p:sp>
      <p:sp>
        <p:nvSpPr>
          <p:cNvPr id="69639" name="Text Box 32"/>
          <p:cNvSpPr txBox="1">
            <a:spLocks noChangeArrowheads="1"/>
          </p:cNvSpPr>
          <p:nvPr/>
        </p:nvSpPr>
        <p:spPr bwMode="auto">
          <a:xfrm>
            <a:off x="6362700" y="3062287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115,000</a:t>
            </a:r>
          </a:p>
        </p:txBody>
      </p:sp>
      <p:sp>
        <p:nvSpPr>
          <p:cNvPr id="69640" name="Text Box 40"/>
          <p:cNvSpPr txBox="1">
            <a:spLocks noChangeArrowheads="1"/>
          </p:cNvSpPr>
          <p:nvPr/>
        </p:nvSpPr>
        <p:spPr bwMode="auto">
          <a:xfrm>
            <a:off x="865188" y="2452687"/>
            <a:ext cx="5410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Finished goods inventory, May 1</a:t>
            </a:r>
          </a:p>
        </p:txBody>
      </p:sp>
      <p:sp>
        <p:nvSpPr>
          <p:cNvPr id="69641" name="Line 25"/>
          <p:cNvSpPr>
            <a:spLocks noChangeShapeType="1"/>
          </p:cNvSpPr>
          <p:nvPr/>
        </p:nvSpPr>
        <p:spPr bwMode="auto">
          <a:xfrm>
            <a:off x="6621463" y="4281487"/>
            <a:ext cx="1646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en-CA" dirty="0"/>
          </a:p>
        </p:txBody>
      </p:sp>
      <p:sp>
        <p:nvSpPr>
          <p:cNvPr id="69642" name="Text Box 13"/>
          <p:cNvSpPr txBox="1">
            <a:spLocks noChangeArrowheads="1"/>
          </p:cNvSpPr>
          <p:nvPr/>
        </p:nvSpPr>
        <p:spPr bwMode="auto">
          <a:xfrm>
            <a:off x="6400800" y="4357687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99,000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+mj-lt"/>
                <a:ea typeface="+mj-ea"/>
                <a:cs typeface="ヒラギノ角ゴ Pro W3"/>
              </a:rPr>
              <a:t>Units Sold</a:t>
            </a:r>
          </a:p>
        </p:txBody>
      </p:sp>
      <p:sp>
        <p:nvSpPr>
          <p:cNvPr id="69644" name="Text Box 40"/>
          <p:cNvSpPr txBox="1">
            <a:spLocks noChangeArrowheads="1"/>
          </p:cNvSpPr>
          <p:nvPr/>
        </p:nvSpPr>
        <p:spPr bwMode="auto">
          <a:xfrm>
            <a:off x="865188" y="1824038"/>
            <a:ext cx="5410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Number of units sold: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9635" grpId="0"/>
      <p:bldP spid="69636" grpId="0"/>
      <p:bldP spid="69637" grpId="0"/>
      <p:bldP spid="69638" grpId="0"/>
      <p:bldP spid="69639" grpId="0"/>
      <p:bldP spid="69640" grpId="0"/>
      <p:bldP spid="69641" grpId="0" animBg="1"/>
      <p:bldP spid="69642" grpId="0"/>
      <p:bldP spid="6964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Cornerstone 2-6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1219200" y="1295400"/>
            <a:ext cx="7010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Prepare an Income Statement for a Manufacturing Firm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228599" y="2590800"/>
            <a:ext cx="8610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BlueDenim Company sold 99,000 pairs of jeans in May at a total cost of $495,000</a:t>
            </a:r>
          </a:p>
          <a:p>
            <a:pPr marL="342900" marR="0" lvl="0" indent="-3429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Each pair sold at a price of $8</a:t>
            </a:r>
          </a:p>
          <a:p>
            <a:pPr marL="342900" marR="0" lvl="0" indent="-3429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BlueDenim also incurred two types of selling costs:</a:t>
            </a:r>
          </a:p>
          <a:p>
            <a:pPr marL="742950" marR="0" lvl="1" indent="-28575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Commissions equal to 10% of the sales price</a:t>
            </a:r>
          </a:p>
          <a:p>
            <a:pPr marL="742950" marR="0" lvl="1" indent="-28575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Other selling expense of $120,000</a:t>
            </a:r>
          </a:p>
          <a:p>
            <a:pPr marL="342900" marR="0" lvl="0" indent="-3429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Administrative expense totalled $85,000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10800000" flipV="1">
            <a:off x="228600" y="2209800"/>
            <a:ext cx="23637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b="1" i="1" dirty="0">
                <a:solidFill>
                  <a:srgbClr val="008BBF"/>
                </a:solidFill>
              </a:rPr>
              <a:t>Information:</a:t>
            </a:r>
          </a:p>
        </p:txBody>
      </p:sp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228599" y="5481935"/>
            <a:ext cx="1903413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0800000" flipV="1">
            <a:off x="228599" y="5862934"/>
            <a:ext cx="8153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/>
              <a:t>Prepare an income statement for BlueDenim for </a:t>
            </a:r>
            <a:r>
              <a:rPr lang="en-US" dirty="0" smtClean="0"/>
              <a:t>May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build="p" bldLvl="2"/>
      <p:bldP spid="6" grpId="0"/>
      <p:bldP spid="7" grpId="0"/>
      <p:bldP spid="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7"/>
          <p:cNvSpPr txBox="1">
            <a:spLocks noChangeArrowheads="1"/>
          </p:cNvSpPr>
          <p:nvPr/>
        </p:nvSpPr>
        <p:spPr bwMode="auto">
          <a:xfrm>
            <a:off x="533400" y="2133600"/>
            <a:ext cx="4267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Cost of goods sold</a:t>
            </a:r>
          </a:p>
        </p:txBody>
      </p:sp>
      <p:sp>
        <p:nvSpPr>
          <p:cNvPr id="75779" name="Text Box 13"/>
          <p:cNvSpPr txBox="1">
            <a:spLocks noChangeArrowheads="1"/>
          </p:cNvSpPr>
          <p:nvPr/>
        </p:nvSpPr>
        <p:spPr bwMode="auto">
          <a:xfrm>
            <a:off x="6781800" y="1755775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$792,000</a:t>
            </a:r>
          </a:p>
        </p:txBody>
      </p:sp>
      <p:sp>
        <p:nvSpPr>
          <p:cNvPr id="75780" name="Text Box 19"/>
          <p:cNvSpPr txBox="1">
            <a:spLocks noChangeArrowheads="1"/>
          </p:cNvSpPr>
          <p:nvPr/>
        </p:nvSpPr>
        <p:spPr bwMode="auto">
          <a:xfrm>
            <a:off x="514350" y="3014663"/>
            <a:ext cx="3030538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Less:</a:t>
            </a:r>
          </a:p>
        </p:txBody>
      </p:sp>
      <p:sp>
        <p:nvSpPr>
          <p:cNvPr id="75781" name="Text Box 32"/>
          <p:cNvSpPr txBox="1">
            <a:spLocks noChangeArrowheads="1"/>
          </p:cNvSpPr>
          <p:nvPr/>
        </p:nvSpPr>
        <p:spPr bwMode="auto">
          <a:xfrm>
            <a:off x="6781800" y="2133600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495,000</a:t>
            </a:r>
          </a:p>
        </p:txBody>
      </p:sp>
      <p:sp>
        <p:nvSpPr>
          <p:cNvPr id="75782" name="Text Box 40"/>
          <p:cNvSpPr txBox="1">
            <a:spLocks noChangeArrowheads="1"/>
          </p:cNvSpPr>
          <p:nvPr/>
        </p:nvSpPr>
        <p:spPr bwMode="auto">
          <a:xfrm>
            <a:off x="533400" y="1752600"/>
            <a:ext cx="5410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Sales revenue</a:t>
            </a:r>
          </a:p>
        </p:txBody>
      </p:sp>
      <p:sp>
        <p:nvSpPr>
          <p:cNvPr id="75783" name="Line 25"/>
          <p:cNvSpPr>
            <a:spLocks noChangeShapeType="1"/>
          </p:cNvSpPr>
          <p:nvPr/>
        </p:nvSpPr>
        <p:spPr bwMode="auto">
          <a:xfrm>
            <a:off x="7013575" y="2624138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0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pPr algn="ctr">
              <a:defRPr/>
            </a:pPr>
            <a:r>
              <a:rPr lang="en-US" sz="2800" dirty="0">
                <a:latin typeface="+mj-lt"/>
                <a:ea typeface="+mj-ea"/>
                <a:cs typeface="ヒラギノ角ゴ Pro W3"/>
              </a:rPr>
              <a:t>BlueDenim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Income Statement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For the Month of May</a:t>
            </a:r>
          </a:p>
        </p:txBody>
      </p:sp>
      <p:sp>
        <p:nvSpPr>
          <p:cNvPr id="75785" name="Text Box 13"/>
          <p:cNvSpPr txBox="1">
            <a:spLocks noChangeArrowheads="1"/>
          </p:cNvSpPr>
          <p:nvPr/>
        </p:nvSpPr>
        <p:spPr bwMode="auto">
          <a:xfrm>
            <a:off x="6781800" y="2667000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$297,000</a:t>
            </a:r>
          </a:p>
        </p:txBody>
      </p:sp>
      <p:sp>
        <p:nvSpPr>
          <p:cNvPr id="75786" name="Text Box 7"/>
          <p:cNvSpPr txBox="1">
            <a:spLocks noChangeArrowheads="1"/>
          </p:cNvSpPr>
          <p:nvPr/>
        </p:nvSpPr>
        <p:spPr bwMode="auto">
          <a:xfrm>
            <a:off x="901700" y="2592388"/>
            <a:ext cx="4267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Gross margin</a:t>
            </a:r>
          </a:p>
        </p:txBody>
      </p:sp>
      <p:sp>
        <p:nvSpPr>
          <p:cNvPr id="75788" name="Text Box 40"/>
          <p:cNvSpPr txBox="1">
            <a:spLocks noChangeArrowheads="1"/>
          </p:cNvSpPr>
          <p:nvPr/>
        </p:nvSpPr>
        <p:spPr bwMode="auto">
          <a:xfrm>
            <a:off x="530225" y="3413125"/>
            <a:ext cx="3395663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Selling expense:</a:t>
            </a:r>
          </a:p>
        </p:txBody>
      </p:sp>
      <p:sp>
        <p:nvSpPr>
          <p:cNvPr id="75789" name="Text Box 7"/>
          <p:cNvSpPr txBox="1">
            <a:spLocks noChangeArrowheads="1"/>
          </p:cNvSpPr>
          <p:nvPr/>
        </p:nvSpPr>
        <p:spPr bwMode="auto">
          <a:xfrm>
            <a:off x="895350" y="3852863"/>
            <a:ext cx="2801938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Commissions</a:t>
            </a:r>
          </a:p>
        </p:txBody>
      </p:sp>
      <p:sp>
        <p:nvSpPr>
          <p:cNvPr id="75790" name="Text Box 13"/>
          <p:cNvSpPr txBox="1">
            <a:spLocks noChangeArrowheads="1"/>
          </p:cNvSpPr>
          <p:nvPr/>
        </p:nvSpPr>
        <p:spPr bwMode="auto">
          <a:xfrm>
            <a:off x="4754563" y="3852863"/>
            <a:ext cx="1905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  79,200</a:t>
            </a:r>
          </a:p>
        </p:txBody>
      </p:sp>
      <p:sp>
        <p:nvSpPr>
          <p:cNvPr id="75791" name="Text Box 7"/>
          <p:cNvSpPr txBox="1">
            <a:spLocks noChangeArrowheads="1"/>
          </p:cNvSpPr>
          <p:nvPr/>
        </p:nvSpPr>
        <p:spPr bwMode="auto">
          <a:xfrm>
            <a:off x="895350" y="4276725"/>
            <a:ext cx="4783138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Fixed selling expense</a:t>
            </a:r>
          </a:p>
        </p:txBody>
      </p:sp>
      <p:sp>
        <p:nvSpPr>
          <p:cNvPr id="75792" name="Text Box 13"/>
          <p:cNvSpPr txBox="1">
            <a:spLocks noChangeArrowheads="1"/>
          </p:cNvSpPr>
          <p:nvPr/>
        </p:nvSpPr>
        <p:spPr bwMode="auto">
          <a:xfrm>
            <a:off x="4740275" y="4270375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120,000</a:t>
            </a:r>
          </a:p>
        </p:txBody>
      </p:sp>
      <p:sp>
        <p:nvSpPr>
          <p:cNvPr id="75793" name="Line 25"/>
          <p:cNvSpPr>
            <a:spLocks noChangeShapeType="1"/>
          </p:cNvSpPr>
          <p:nvPr/>
        </p:nvSpPr>
        <p:spPr bwMode="auto">
          <a:xfrm>
            <a:off x="4992688" y="4800600"/>
            <a:ext cx="1646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5794" name="Text Box 40"/>
          <p:cNvSpPr txBox="1">
            <a:spLocks noChangeArrowheads="1"/>
          </p:cNvSpPr>
          <p:nvPr/>
        </p:nvSpPr>
        <p:spPr bwMode="auto">
          <a:xfrm>
            <a:off x="517525" y="4718050"/>
            <a:ext cx="4587875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Administrative expense</a:t>
            </a:r>
          </a:p>
        </p:txBody>
      </p:sp>
      <p:sp>
        <p:nvSpPr>
          <p:cNvPr id="75795" name="Text Box 13"/>
          <p:cNvSpPr txBox="1">
            <a:spLocks noChangeArrowheads="1"/>
          </p:cNvSpPr>
          <p:nvPr/>
        </p:nvSpPr>
        <p:spPr bwMode="auto">
          <a:xfrm>
            <a:off x="6781800" y="4267200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199,200</a:t>
            </a:r>
          </a:p>
        </p:txBody>
      </p:sp>
      <p:sp>
        <p:nvSpPr>
          <p:cNvPr id="75796" name="Text Box 13"/>
          <p:cNvSpPr txBox="1">
            <a:spLocks noChangeArrowheads="1"/>
          </p:cNvSpPr>
          <p:nvPr/>
        </p:nvSpPr>
        <p:spPr bwMode="auto">
          <a:xfrm>
            <a:off x="6781800" y="4733925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85,000</a:t>
            </a:r>
          </a:p>
        </p:txBody>
      </p:sp>
      <p:sp>
        <p:nvSpPr>
          <p:cNvPr id="75797" name="Line 25"/>
          <p:cNvSpPr>
            <a:spLocks noChangeShapeType="1"/>
          </p:cNvSpPr>
          <p:nvPr/>
        </p:nvSpPr>
        <p:spPr bwMode="auto">
          <a:xfrm>
            <a:off x="7040563" y="5257800"/>
            <a:ext cx="1646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5798" name="Text Box 7"/>
          <p:cNvSpPr txBox="1">
            <a:spLocks noChangeArrowheads="1"/>
          </p:cNvSpPr>
          <p:nvPr/>
        </p:nvSpPr>
        <p:spPr bwMode="auto">
          <a:xfrm>
            <a:off x="881063" y="5175250"/>
            <a:ext cx="3843337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Operating income</a:t>
            </a:r>
          </a:p>
        </p:txBody>
      </p:sp>
      <p:sp>
        <p:nvSpPr>
          <p:cNvPr id="75799" name="Text Box 13"/>
          <p:cNvSpPr txBox="1">
            <a:spLocks noChangeArrowheads="1"/>
          </p:cNvSpPr>
          <p:nvPr/>
        </p:nvSpPr>
        <p:spPr bwMode="auto">
          <a:xfrm>
            <a:off x="6781800" y="5257800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$ 12,800</a:t>
            </a:r>
          </a:p>
        </p:txBody>
      </p:sp>
      <p:sp>
        <p:nvSpPr>
          <p:cNvPr id="26" name="AutoShape 31"/>
          <p:cNvSpPr>
            <a:spLocks noChangeArrowheads="1"/>
          </p:cNvSpPr>
          <p:nvPr/>
        </p:nvSpPr>
        <p:spPr bwMode="auto">
          <a:xfrm>
            <a:off x="3657600" y="2971800"/>
            <a:ext cx="2667000" cy="533400"/>
          </a:xfrm>
          <a:prstGeom prst="wedgeRoundRectCallout">
            <a:avLst>
              <a:gd name="adj1" fmla="val 38759"/>
              <a:gd name="adj2" fmla="val 11878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/>
              <a:t>$792,000 </a:t>
            </a:r>
            <a:r>
              <a:rPr lang="en-US" dirty="0" smtClean="0"/>
              <a:t>× </a:t>
            </a:r>
            <a:r>
              <a:rPr lang="en-US" dirty="0"/>
              <a:t>10%</a:t>
            </a:r>
            <a:endParaRPr lang="en-US" i="1" dirty="0"/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5" name="AutoShape 31"/>
          <p:cNvSpPr>
            <a:spLocks noChangeArrowheads="1"/>
          </p:cNvSpPr>
          <p:nvPr/>
        </p:nvSpPr>
        <p:spPr bwMode="auto">
          <a:xfrm>
            <a:off x="4343400" y="1524000"/>
            <a:ext cx="2362200" cy="762000"/>
          </a:xfrm>
          <a:prstGeom prst="wedgeRoundRectCallout">
            <a:avLst>
              <a:gd name="adj1" fmla="val 59712"/>
              <a:gd name="adj2" fmla="val -748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99,000 </a:t>
            </a:r>
            <a:r>
              <a:rPr lang="en-US" dirty="0" smtClean="0"/>
              <a:t>pairs of Jeans </a:t>
            </a:r>
            <a:r>
              <a:rPr lang="en-US" dirty="0"/>
              <a:t>×</a:t>
            </a:r>
            <a:r>
              <a:rPr lang="en-US" dirty="0" smtClean="0"/>
              <a:t> </a:t>
            </a:r>
            <a:r>
              <a:rPr lang="en-US" dirty="0"/>
              <a:t>$8</a:t>
            </a:r>
            <a:endParaRPr lang="en-US" i="1" dirty="0"/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>
            <a:off x="7086600" y="5791200"/>
            <a:ext cx="1676400" cy="0"/>
          </a:xfrm>
          <a:prstGeom prst="line">
            <a:avLst/>
          </a:prstGeom>
          <a:noFill/>
          <a:ln w="57150" cmpd="dbl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5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5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5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5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5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5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5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5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5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5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75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5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75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75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5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5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5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5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79" grpId="0"/>
      <p:bldP spid="75780" grpId="0"/>
      <p:bldP spid="75781" grpId="0"/>
      <p:bldP spid="75782" grpId="0"/>
      <p:bldP spid="75783" grpId="0" animBg="1"/>
      <p:bldP spid="75785" grpId="0"/>
      <p:bldP spid="75786" grpId="0"/>
      <p:bldP spid="75788" grpId="0"/>
      <p:bldP spid="75789" grpId="0"/>
      <p:bldP spid="75790" grpId="0"/>
      <p:bldP spid="75791" grpId="0"/>
      <p:bldP spid="75792" grpId="0"/>
      <p:bldP spid="75793" grpId="0" animBg="1"/>
      <p:bldP spid="75794" grpId="0"/>
      <p:bldP spid="75795" grpId="0"/>
      <p:bldP spid="75796" grpId="0"/>
      <p:bldP spid="75797" grpId="0" animBg="1"/>
      <p:bldP spid="75798" grpId="0"/>
      <p:bldP spid="75799" grpId="0"/>
      <p:bldP spid="26" grpId="0" animBg="1"/>
      <p:bldP spid="26" grpId="1" animBg="1"/>
      <p:bldP spid="25" grpId="0" animBg="1"/>
      <p:bldP spid="25" grpId="1" animBg="1"/>
      <p:bldP spid="2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Cornerstone 2-7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1371600" y="1981200"/>
            <a:ext cx="6324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Calculate the Percentage of Sales Revenue for Each Line on the Income Statement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AutoShape 17"/>
          <p:cNvSpPr>
            <a:spLocks noChangeArrowheads="1"/>
          </p:cNvSpPr>
          <p:nvPr/>
        </p:nvSpPr>
        <p:spPr bwMode="auto">
          <a:xfrm>
            <a:off x="3200400" y="4267200"/>
            <a:ext cx="4648200" cy="685800"/>
          </a:xfrm>
          <a:prstGeom prst="wedgeRoundRectCallout">
            <a:avLst>
              <a:gd name="adj1" fmla="val 77154"/>
              <a:gd name="adj2" fmla="val 11629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continue our example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7"/>
          <p:cNvSpPr txBox="1">
            <a:spLocks noChangeArrowheads="1"/>
          </p:cNvSpPr>
          <p:nvPr/>
        </p:nvSpPr>
        <p:spPr bwMode="auto">
          <a:xfrm>
            <a:off x="247650" y="2133600"/>
            <a:ext cx="4267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Cost of goods sold</a:t>
            </a:r>
          </a:p>
        </p:txBody>
      </p:sp>
      <p:sp>
        <p:nvSpPr>
          <p:cNvPr id="77827" name="Text Box 13"/>
          <p:cNvSpPr txBox="1">
            <a:spLocks noChangeArrowheads="1"/>
          </p:cNvSpPr>
          <p:nvPr/>
        </p:nvSpPr>
        <p:spPr bwMode="auto">
          <a:xfrm>
            <a:off x="5011955" y="1676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$792,000</a:t>
            </a:r>
          </a:p>
        </p:txBody>
      </p:sp>
      <p:sp>
        <p:nvSpPr>
          <p:cNvPr id="77828" name="Text Box 19"/>
          <p:cNvSpPr txBox="1">
            <a:spLocks noChangeArrowheads="1"/>
          </p:cNvSpPr>
          <p:nvPr/>
        </p:nvSpPr>
        <p:spPr bwMode="auto">
          <a:xfrm>
            <a:off x="228600" y="3014663"/>
            <a:ext cx="30305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Less:</a:t>
            </a:r>
          </a:p>
        </p:txBody>
      </p:sp>
      <p:sp>
        <p:nvSpPr>
          <p:cNvPr id="77829" name="Text Box 32"/>
          <p:cNvSpPr txBox="1">
            <a:spLocks noChangeArrowheads="1"/>
          </p:cNvSpPr>
          <p:nvPr/>
        </p:nvSpPr>
        <p:spPr bwMode="auto">
          <a:xfrm>
            <a:off x="5011955" y="205422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495,000</a:t>
            </a:r>
          </a:p>
        </p:txBody>
      </p:sp>
      <p:sp>
        <p:nvSpPr>
          <p:cNvPr id="77830" name="Text Box 40"/>
          <p:cNvSpPr txBox="1">
            <a:spLocks noChangeArrowheads="1"/>
          </p:cNvSpPr>
          <p:nvPr/>
        </p:nvSpPr>
        <p:spPr bwMode="auto">
          <a:xfrm>
            <a:off x="247650" y="1752600"/>
            <a:ext cx="5410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Sales revenue</a:t>
            </a:r>
          </a:p>
        </p:txBody>
      </p:sp>
      <p:sp>
        <p:nvSpPr>
          <p:cNvPr id="77831" name="Line 25"/>
          <p:cNvSpPr>
            <a:spLocks noChangeShapeType="1"/>
          </p:cNvSpPr>
          <p:nvPr/>
        </p:nvSpPr>
        <p:spPr bwMode="auto">
          <a:xfrm>
            <a:off x="5332630" y="2544763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0" name="Title 1"/>
          <p:cNvSpPr>
            <a:spLocks noGrp="1"/>
          </p:cNvSpPr>
          <p:nvPr>
            <p:ph type="title" idx="4294967295"/>
          </p:nvPr>
        </p:nvSpPr>
        <p:spPr>
          <a:xfrm>
            <a:off x="533400" y="0"/>
            <a:ext cx="7086600" cy="1295400"/>
          </a:xfrm>
        </p:spPr>
        <p:txBody>
          <a:bodyPr/>
          <a:lstStyle/>
          <a:p>
            <a:pPr algn="ctr">
              <a:defRPr/>
            </a:pPr>
            <a:r>
              <a:rPr lang="en-US" sz="2800" dirty="0">
                <a:latin typeface="+mj-lt"/>
                <a:ea typeface="+mj-ea"/>
                <a:cs typeface="ヒラギノ角ゴ Pro W3"/>
              </a:rPr>
              <a:t>BlueDenim Company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Income Statement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For the Month of May</a:t>
            </a:r>
          </a:p>
        </p:txBody>
      </p:sp>
      <p:sp>
        <p:nvSpPr>
          <p:cNvPr id="77833" name="Text Box 13"/>
          <p:cNvSpPr txBox="1">
            <a:spLocks noChangeArrowheads="1"/>
          </p:cNvSpPr>
          <p:nvPr/>
        </p:nvSpPr>
        <p:spPr bwMode="auto">
          <a:xfrm>
            <a:off x="5027830" y="258762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$297,000</a:t>
            </a:r>
          </a:p>
        </p:txBody>
      </p:sp>
      <p:sp>
        <p:nvSpPr>
          <p:cNvPr id="77834" name="Text Box 7"/>
          <p:cNvSpPr txBox="1">
            <a:spLocks noChangeArrowheads="1"/>
          </p:cNvSpPr>
          <p:nvPr/>
        </p:nvSpPr>
        <p:spPr bwMode="auto">
          <a:xfrm>
            <a:off x="615950" y="2592388"/>
            <a:ext cx="4267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Gross margin</a:t>
            </a:r>
          </a:p>
        </p:txBody>
      </p:sp>
      <p:sp>
        <p:nvSpPr>
          <p:cNvPr id="77835" name="Text Box 40"/>
          <p:cNvSpPr txBox="1">
            <a:spLocks noChangeArrowheads="1"/>
          </p:cNvSpPr>
          <p:nvPr/>
        </p:nvSpPr>
        <p:spPr bwMode="auto">
          <a:xfrm>
            <a:off x="244475" y="3413125"/>
            <a:ext cx="33956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Selling expense:</a:t>
            </a:r>
          </a:p>
        </p:txBody>
      </p:sp>
      <p:sp>
        <p:nvSpPr>
          <p:cNvPr id="77836" name="Text Box 7"/>
          <p:cNvSpPr txBox="1">
            <a:spLocks noChangeArrowheads="1"/>
          </p:cNvSpPr>
          <p:nvPr/>
        </p:nvSpPr>
        <p:spPr bwMode="auto">
          <a:xfrm>
            <a:off x="609600" y="3852863"/>
            <a:ext cx="28019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Commissions</a:t>
            </a:r>
          </a:p>
        </p:txBody>
      </p:sp>
      <p:sp>
        <p:nvSpPr>
          <p:cNvPr id="77837" name="Text Box 13"/>
          <p:cNvSpPr txBox="1">
            <a:spLocks noChangeArrowheads="1"/>
          </p:cNvSpPr>
          <p:nvPr/>
        </p:nvSpPr>
        <p:spPr bwMode="auto">
          <a:xfrm>
            <a:off x="3367088" y="3852863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  79,200</a:t>
            </a:r>
          </a:p>
        </p:txBody>
      </p:sp>
      <p:sp>
        <p:nvSpPr>
          <p:cNvPr id="77838" name="Text Box 7"/>
          <p:cNvSpPr txBox="1">
            <a:spLocks noChangeArrowheads="1"/>
          </p:cNvSpPr>
          <p:nvPr/>
        </p:nvSpPr>
        <p:spPr bwMode="auto">
          <a:xfrm>
            <a:off x="609600" y="4276725"/>
            <a:ext cx="4783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Fixed selling expense</a:t>
            </a:r>
          </a:p>
        </p:txBody>
      </p:sp>
      <p:sp>
        <p:nvSpPr>
          <p:cNvPr id="77839" name="Text Box 13"/>
          <p:cNvSpPr txBox="1">
            <a:spLocks noChangeArrowheads="1"/>
          </p:cNvSpPr>
          <p:nvPr/>
        </p:nvSpPr>
        <p:spPr bwMode="auto">
          <a:xfrm>
            <a:off x="3352800" y="427037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120,000</a:t>
            </a:r>
          </a:p>
        </p:txBody>
      </p:sp>
      <p:sp>
        <p:nvSpPr>
          <p:cNvPr id="77840" name="Line 25"/>
          <p:cNvSpPr>
            <a:spLocks noChangeShapeType="1"/>
          </p:cNvSpPr>
          <p:nvPr/>
        </p:nvSpPr>
        <p:spPr bwMode="auto">
          <a:xfrm>
            <a:off x="3657600" y="4724400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7841" name="Text Box 40"/>
          <p:cNvSpPr txBox="1">
            <a:spLocks noChangeArrowheads="1"/>
          </p:cNvSpPr>
          <p:nvPr/>
        </p:nvSpPr>
        <p:spPr bwMode="auto">
          <a:xfrm>
            <a:off x="231775" y="4718050"/>
            <a:ext cx="458787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Administrative expense</a:t>
            </a:r>
          </a:p>
        </p:txBody>
      </p:sp>
      <p:sp>
        <p:nvSpPr>
          <p:cNvPr id="77842" name="Text Box 13"/>
          <p:cNvSpPr txBox="1">
            <a:spLocks noChangeArrowheads="1"/>
          </p:cNvSpPr>
          <p:nvPr/>
        </p:nvSpPr>
        <p:spPr bwMode="auto">
          <a:xfrm>
            <a:off x="5029200" y="4724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199,200</a:t>
            </a:r>
          </a:p>
        </p:txBody>
      </p:sp>
      <p:sp>
        <p:nvSpPr>
          <p:cNvPr id="77843" name="Text Box 13"/>
          <p:cNvSpPr txBox="1">
            <a:spLocks noChangeArrowheads="1"/>
          </p:cNvSpPr>
          <p:nvPr/>
        </p:nvSpPr>
        <p:spPr bwMode="auto">
          <a:xfrm>
            <a:off x="5029200" y="5105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85,000</a:t>
            </a:r>
          </a:p>
        </p:txBody>
      </p:sp>
      <p:sp>
        <p:nvSpPr>
          <p:cNvPr id="77844" name="Line 25"/>
          <p:cNvSpPr>
            <a:spLocks noChangeShapeType="1"/>
          </p:cNvSpPr>
          <p:nvPr/>
        </p:nvSpPr>
        <p:spPr bwMode="auto">
          <a:xfrm>
            <a:off x="5181600" y="5562600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7845" name="Text Box 7"/>
          <p:cNvSpPr txBox="1">
            <a:spLocks noChangeArrowheads="1"/>
          </p:cNvSpPr>
          <p:nvPr/>
        </p:nvSpPr>
        <p:spPr bwMode="auto">
          <a:xfrm>
            <a:off x="595313" y="5175250"/>
            <a:ext cx="384333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Operating income</a:t>
            </a:r>
          </a:p>
        </p:txBody>
      </p:sp>
      <p:sp>
        <p:nvSpPr>
          <p:cNvPr id="77846" name="Text Box 13"/>
          <p:cNvSpPr txBox="1">
            <a:spLocks noChangeArrowheads="1"/>
          </p:cNvSpPr>
          <p:nvPr/>
        </p:nvSpPr>
        <p:spPr bwMode="auto">
          <a:xfrm>
            <a:off x="5029200" y="55626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$ 12,800</a:t>
            </a:r>
          </a:p>
        </p:txBody>
      </p:sp>
      <p:sp>
        <p:nvSpPr>
          <p:cNvPr id="26" name="AutoShape 31"/>
          <p:cNvSpPr>
            <a:spLocks noChangeArrowheads="1"/>
          </p:cNvSpPr>
          <p:nvPr/>
        </p:nvSpPr>
        <p:spPr bwMode="auto">
          <a:xfrm>
            <a:off x="6934200" y="2895600"/>
            <a:ext cx="2133600" cy="2133600"/>
          </a:xfrm>
          <a:prstGeom prst="wedgeRoundRectCallout">
            <a:avLst>
              <a:gd name="adj1" fmla="val 15147"/>
              <a:gd name="adj2" fmla="val -8692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2000" dirty="0"/>
              <a:t>Each item is divided by Sales </a:t>
            </a:r>
            <a:r>
              <a:rPr lang="en-US" sz="2000" dirty="0" smtClean="0"/>
              <a:t>revenue e.g. </a:t>
            </a:r>
            <a:r>
              <a:rPr lang="en-US" sz="2000" dirty="0"/>
              <a:t>$792,000</a:t>
            </a:r>
            <a:r>
              <a:rPr lang="en-US" sz="2000" dirty="0" smtClean="0"/>
              <a:t>/</a:t>
            </a:r>
          </a:p>
          <a:p>
            <a:pPr algn="ctr"/>
            <a:r>
              <a:rPr lang="en-US" sz="2000" dirty="0" smtClean="0"/>
              <a:t>$</a:t>
            </a:r>
            <a:r>
              <a:rPr lang="en-US" sz="2000" dirty="0"/>
              <a:t>792,000 = 100%</a:t>
            </a:r>
            <a:endParaRPr lang="en-US" sz="2000" i="1" dirty="0"/>
          </a:p>
        </p:txBody>
      </p:sp>
      <p:sp>
        <p:nvSpPr>
          <p:cNvPr id="25" name="Rectangle 28"/>
          <p:cNvSpPr>
            <a:spLocks noChangeArrowheads="1"/>
          </p:cNvSpPr>
          <p:nvPr/>
        </p:nvSpPr>
        <p:spPr bwMode="auto">
          <a:xfrm>
            <a:off x="7975600" y="1295400"/>
            <a:ext cx="609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008BBF"/>
                </a:solidFill>
              </a:rPr>
              <a:t>%</a:t>
            </a:r>
          </a:p>
        </p:txBody>
      </p:sp>
      <p:sp>
        <p:nvSpPr>
          <p:cNvPr id="32" name="Rectangle 30"/>
          <p:cNvSpPr>
            <a:spLocks noChangeArrowheads="1"/>
          </p:cNvSpPr>
          <p:nvPr/>
        </p:nvSpPr>
        <p:spPr bwMode="auto">
          <a:xfrm>
            <a:off x="7734300" y="1676400"/>
            <a:ext cx="9525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008BBF"/>
                </a:solidFill>
              </a:rPr>
              <a:t>100.0</a:t>
            </a:r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/>
      <p:bldP spid="3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7"/>
          <p:cNvSpPr txBox="1">
            <a:spLocks noChangeArrowheads="1"/>
          </p:cNvSpPr>
          <p:nvPr/>
        </p:nvSpPr>
        <p:spPr bwMode="auto">
          <a:xfrm>
            <a:off x="247650" y="2133600"/>
            <a:ext cx="4267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Cost of goods sold</a:t>
            </a:r>
          </a:p>
        </p:txBody>
      </p:sp>
      <p:sp>
        <p:nvSpPr>
          <p:cNvPr id="77827" name="Text Box 13"/>
          <p:cNvSpPr txBox="1">
            <a:spLocks noChangeArrowheads="1"/>
          </p:cNvSpPr>
          <p:nvPr/>
        </p:nvSpPr>
        <p:spPr bwMode="auto">
          <a:xfrm>
            <a:off x="5011955" y="1676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$792,000</a:t>
            </a:r>
          </a:p>
        </p:txBody>
      </p:sp>
      <p:sp>
        <p:nvSpPr>
          <p:cNvPr id="77828" name="Text Box 19"/>
          <p:cNvSpPr txBox="1">
            <a:spLocks noChangeArrowheads="1"/>
          </p:cNvSpPr>
          <p:nvPr/>
        </p:nvSpPr>
        <p:spPr bwMode="auto">
          <a:xfrm>
            <a:off x="228600" y="3014663"/>
            <a:ext cx="30305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Less:</a:t>
            </a:r>
          </a:p>
        </p:txBody>
      </p:sp>
      <p:sp>
        <p:nvSpPr>
          <p:cNvPr id="77829" name="Text Box 32"/>
          <p:cNvSpPr txBox="1">
            <a:spLocks noChangeArrowheads="1"/>
          </p:cNvSpPr>
          <p:nvPr/>
        </p:nvSpPr>
        <p:spPr bwMode="auto">
          <a:xfrm>
            <a:off x="5011955" y="205422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495,000</a:t>
            </a:r>
          </a:p>
        </p:txBody>
      </p:sp>
      <p:sp>
        <p:nvSpPr>
          <p:cNvPr id="77830" name="Text Box 40"/>
          <p:cNvSpPr txBox="1">
            <a:spLocks noChangeArrowheads="1"/>
          </p:cNvSpPr>
          <p:nvPr/>
        </p:nvSpPr>
        <p:spPr bwMode="auto">
          <a:xfrm>
            <a:off x="247650" y="1752600"/>
            <a:ext cx="5410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Sales revenue</a:t>
            </a:r>
          </a:p>
        </p:txBody>
      </p:sp>
      <p:sp>
        <p:nvSpPr>
          <p:cNvPr id="77831" name="Line 25"/>
          <p:cNvSpPr>
            <a:spLocks noChangeShapeType="1"/>
          </p:cNvSpPr>
          <p:nvPr/>
        </p:nvSpPr>
        <p:spPr bwMode="auto">
          <a:xfrm>
            <a:off x="5332630" y="2544763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0" name="Title 1"/>
          <p:cNvSpPr>
            <a:spLocks noGrp="1"/>
          </p:cNvSpPr>
          <p:nvPr>
            <p:ph type="title" idx="4294967295"/>
          </p:nvPr>
        </p:nvSpPr>
        <p:spPr>
          <a:xfrm>
            <a:off x="533400" y="0"/>
            <a:ext cx="7086600" cy="1295400"/>
          </a:xfrm>
        </p:spPr>
        <p:txBody>
          <a:bodyPr/>
          <a:lstStyle/>
          <a:p>
            <a:pPr algn="ctr">
              <a:defRPr/>
            </a:pPr>
            <a:r>
              <a:rPr lang="en-US" sz="2800" dirty="0">
                <a:latin typeface="+mj-lt"/>
                <a:ea typeface="+mj-ea"/>
                <a:cs typeface="ヒラギノ角ゴ Pro W3"/>
              </a:rPr>
              <a:t>BlueDenim Company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Income Statement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For the Month of May</a:t>
            </a:r>
          </a:p>
        </p:txBody>
      </p:sp>
      <p:sp>
        <p:nvSpPr>
          <p:cNvPr id="77833" name="Text Box 13"/>
          <p:cNvSpPr txBox="1">
            <a:spLocks noChangeArrowheads="1"/>
          </p:cNvSpPr>
          <p:nvPr/>
        </p:nvSpPr>
        <p:spPr bwMode="auto">
          <a:xfrm>
            <a:off x="5027830" y="258762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$297,000</a:t>
            </a:r>
          </a:p>
        </p:txBody>
      </p:sp>
      <p:sp>
        <p:nvSpPr>
          <p:cNvPr id="77834" name="Text Box 7"/>
          <p:cNvSpPr txBox="1">
            <a:spLocks noChangeArrowheads="1"/>
          </p:cNvSpPr>
          <p:nvPr/>
        </p:nvSpPr>
        <p:spPr bwMode="auto">
          <a:xfrm>
            <a:off x="615950" y="2592388"/>
            <a:ext cx="4267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Gross margin</a:t>
            </a:r>
          </a:p>
        </p:txBody>
      </p:sp>
      <p:sp>
        <p:nvSpPr>
          <p:cNvPr id="77835" name="Text Box 40"/>
          <p:cNvSpPr txBox="1">
            <a:spLocks noChangeArrowheads="1"/>
          </p:cNvSpPr>
          <p:nvPr/>
        </p:nvSpPr>
        <p:spPr bwMode="auto">
          <a:xfrm>
            <a:off x="244475" y="3413125"/>
            <a:ext cx="33956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Selling expense:</a:t>
            </a:r>
          </a:p>
        </p:txBody>
      </p:sp>
      <p:sp>
        <p:nvSpPr>
          <p:cNvPr id="77836" name="Text Box 7"/>
          <p:cNvSpPr txBox="1">
            <a:spLocks noChangeArrowheads="1"/>
          </p:cNvSpPr>
          <p:nvPr/>
        </p:nvSpPr>
        <p:spPr bwMode="auto">
          <a:xfrm>
            <a:off x="609600" y="3852863"/>
            <a:ext cx="28019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Commissions</a:t>
            </a:r>
          </a:p>
        </p:txBody>
      </p:sp>
      <p:sp>
        <p:nvSpPr>
          <p:cNvPr id="77837" name="Text Box 13"/>
          <p:cNvSpPr txBox="1">
            <a:spLocks noChangeArrowheads="1"/>
          </p:cNvSpPr>
          <p:nvPr/>
        </p:nvSpPr>
        <p:spPr bwMode="auto">
          <a:xfrm>
            <a:off x="3367088" y="3852863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  79,200</a:t>
            </a:r>
          </a:p>
        </p:txBody>
      </p:sp>
      <p:sp>
        <p:nvSpPr>
          <p:cNvPr id="77838" name="Text Box 7"/>
          <p:cNvSpPr txBox="1">
            <a:spLocks noChangeArrowheads="1"/>
          </p:cNvSpPr>
          <p:nvPr/>
        </p:nvSpPr>
        <p:spPr bwMode="auto">
          <a:xfrm>
            <a:off x="609600" y="4276725"/>
            <a:ext cx="4783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Fixed selling expense</a:t>
            </a:r>
          </a:p>
        </p:txBody>
      </p:sp>
      <p:sp>
        <p:nvSpPr>
          <p:cNvPr id="77839" name="Text Box 13"/>
          <p:cNvSpPr txBox="1">
            <a:spLocks noChangeArrowheads="1"/>
          </p:cNvSpPr>
          <p:nvPr/>
        </p:nvSpPr>
        <p:spPr bwMode="auto">
          <a:xfrm>
            <a:off x="3352800" y="427037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120,000</a:t>
            </a:r>
          </a:p>
        </p:txBody>
      </p:sp>
      <p:sp>
        <p:nvSpPr>
          <p:cNvPr id="77840" name="Line 25"/>
          <p:cNvSpPr>
            <a:spLocks noChangeShapeType="1"/>
          </p:cNvSpPr>
          <p:nvPr/>
        </p:nvSpPr>
        <p:spPr bwMode="auto">
          <a:xfrm>
            <a:off x="3657600" y="4724400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7841" name="Text Box 40"/>
          <p:cNvSpPr txBox="1">
            <a:spLocks noChangeArrowheads="1"/>
          </p:cNvSpPr>
          <p:nvPr/>
        </p:nvSpPr>
        <p:spPr bwMode="auto">
          <a:xfrm>
            <a:off x="231775" y="4718050"/>
            <a:ext cx="458787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Administrative expense</a:t>
            </a:r>
          </a:p>
        </p:txBody>
      </p:sp>
      <p:sp>
        <p:nvSpPr>
          <p:cNvPr id="77842" name="Text Box 13"/>
          <p:cNvSpPr txBox="1">
            <a:spLocks noChangeArrowheads="1"/>
          </p:cNvSpPr>
          <p:nvPr/>
        </p:nvSpPr>
        <p:spPr bwMode="auto">
          <a:xfrm>
            <a:off x="5029200" y="4724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199,200</a:t>
            </a:r>
          </a:p>
        </p:txBody>
      </p:sp>
      <p:sp>
        <p:nvSpPr>
          <p:cNvPr id="77843" name="Text Box 13"/>
          <p:cNvSpPr txBox="1">
            <a:spLocks noChangeArrowheads="1"/>
          </p:cNvSpPr>
          <p:nvPr/>
        </p:nvSpPr>
        <p:spPr bwMode="auto">
          <a:xfrm>
            <a:off x="5029200" y="5105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85,000</a:t>
            </a:r>
          </a:p>
        </p:txBody>
      </p:sp>
      <p:sp>
        <p:nvSpPr>
          <p:cNvPr id="77844" name="Line 25"/>
          <p:cNvSpPr>
            <a:spLocks noChangeShapeType="1"/>
          </p:cNvSpPr>
          <p:nvPr/>
        </p:nvSpPr>
        <p:spPr bwMode="auto">
          <a:xfrm>
            <a:off x="5181600" y="5562600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7845" name="Text Box 7"/>
          <p:cNvSpPr txBox="1">
            <a:spLocks noChangeArrowheads="1"/>
          </p:cNvSpPr>
          <p:nvPr/>
        </p:nvSpPr>
        <p:spPr bwMode="auto">
          <a:xfrm>
            <a:off x="595313" y="5175250"/>
            <a:ext cx="384333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Operating income</a:t>
            </a:r>
          </a:p>
        </p:txBody>
      </p:sp>
      <p:sp>
        <p:nvSpPr>
          <p:cNvPr id="77846" name="Text Box 13"/>
          <p:cNvSpPr txBox="1">
            <a:spLocks noChangeArrowheads="1"/>
          </p:cNvSpPr>
          <p:nvPr/>
        </p:nvSpPr>
        <p:spPr bwMode="auto">
          <a:xfrm>
            <a:off x="5029200" y="55626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$ 12,800</a:t>
            </a:r>
          </a:p>
        </p:txBody>
      </p:sp>
      <p:sp>
        <p:nvSpPr>
          <p:cNvPr id="25" name="Rectangle 28"/>
          <p:cNvSpPr>
            <a:spLocks noChangeArrowheads="1"/>
          </p:cNvSpPr>
          <p:nvPr/>
        </p:nvSpPr>
        <p:spPr bwMode="auto">
          <a:xfrm>
            <a:off x="7975600" y="1295400"/>
            <a:ext cx="609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008BBF"/>
                </a:solidFill>
              </a:rPr>
              <a:t>%</a:t>
            </a:r>
          </a:p>
        </p:txBody>
      </p:sp>
      <p:sp>
        <p:nvSpPr>
          <p:cNvPr id="32" name="Rectangle 30"/>
          <p:cNvSpPr>
            <a:spLocks noChangeArrowheads="1"/>
          </p:cNvSpPr>
          <p:nvPr/>
        </p:nvSpPr>
        <p:spPr bwMode="auto">
          <a:xfrm>
            <a:off x="7734300" y="1676400"/>
            <a:ext cx="9525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008BBF"/>
                </a:solidFill>
              </a:rPr>
              <a:t>100.0</a:t>
            </a:r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8" name="AutoShape 31"/>
          <p:cNvSpPr>
            <a:spLocks noChangeArrowheads="1"/>
          </p:cNvSpPr>
          <p:nvPr/>
        </p:nvSpPr>
        <p:spPr bwMode="auto">
          <a:xfrm>
            <a:off x="7239000" y="3124200"/>
            <a:ext cx="1828800" cy="1371600"/>
          </a:xfrm>
          <a:prstGeom prst="wedgeRoundRectCallout">
            <a:avLst>
              <a:gd name="adj1" fmla="val 1736"/>
              <a:gd name="adj2" fmla="val -9166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/>
              <a:t>$495,000/$792,000 = 62.5%</a:t>
            </a:r>
            <a:endParaRPr lang="en-US" i="1" dirty="0"/>
          </a:p>
        </p:txBody>
      </p:sp>
      <p:sp>
        <p:nvSpPr>
          <p:cNvPr id="29" name="Rectangle 30"/>
          <p:cNvSpPr>
            <a:spLocks noChangeArrowheads="1"/>
          </p:cNvSpPr>
          <p:nvPr/>
        </p:nvSpPr>
        <p:spPr bwMode="auto">
          <a:xfrm>
            <a:off x="7729538" y="2057400"/>
            <a:ext cx="9525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62.5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2" grpId="0"/>
      <p:bldP spid="28" grpId="0" animBg="1"/>
      <p:bldP spid="2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7"/>
          <p:cNvSpPr txBox="1">
            <a:spLocks noChangeArrowheads="1"/>
          </p:cNvSpPr>
          <p:nvPr/>
        </p:nvSpPr>
        <p:spPr bwMode="auto">
          <a:xfrm>
            <a:off x="247650" y="2133600"/>
            <a:ext cx="4267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Cost of goods sold</a:t>
            </a:r>
          </a:p>
        </p:txBody>
      </p:sp>
      <p:sp>
        <p:nvSpPr>
          <p:cNvPr id="77827" name="Text Box 13"/>
          <p:cNvSpPr txBox="1">
            <a:spLocks noChangeArrowheads="1"/>
          </p:cNvSpPr>
          <p:nvPr/>
        </p:nvSpPr>
        <p:spPr bwMode="auto">
          <a:xfrm>
            <a:off x="5011955" y="1676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$792,000</a:t>
            </a:r>
          </a:p>
        </p:txBody>
      </p:sp>
      <p:sp>
        <p:nvSpPr>
          <p:cNvPr id="77828" name="Text Box 19"/>
          <p:cNvSpPr txBox="1">
            <a:spLocks noChangeArrowheads="1"/>
          </p:cNvSpPr>
          <p:nvPr/>
        </p:nvSpPr>
        <p:spPr bwMode="auto">
          <a:xfrm>
            <a:off x="228600" y="3014663"/>
            <a:ext cx="30305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Less:</a:t>
            </a:r>
          </a:p>
        </p:txBody>
      </p:sp>
      <p:sp>
        <p:nvSpPr>
          <p:cNvPr id="77829" name="Text Box 32"/>
          <p:cNvSpPr txBox="1">
            <a:spLocks noChangeArrowheads="1"/>
          </p:cNvSpPr>
          <p:nvPr/>
        </p:nvSpPr>
        <p:spPr bwMode="auto">
          <a:xfrm>
            <a:off x="5011955" y="205422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495,000</a:t>
            </a:r>
          </a:p>
        </p:txBody>
      </p:sp>
      <p:sp>
        <p:nvSpPr>
          <p:cNvPr id="77830" name="Text Box 40"/>
          <p:cNvSpPr txBox="1">
            <a:spLocks noChangeArrowheads="1"/>
          </p:cNvSpPr>
          <p:nvPr/>
        </p:nvSpPr>
        <p:spPr bwMode="auto">
          <a:xfrm>
            <a:off x="247650" y="1752600"/>
            <a:ext cx="5410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Sales revenue</a:t>
            </a:r>
          </a:p>
        </p:txBody>
      </p:sp>
      <p:sp>
        <p:nvSpPr>
          <p:cNvPr id="77831" name="Line 25"/>
          <p:cNvSpPr>
            <a:spLocks noChangeShapeType="1"/>
          </p:cNvSpPr>
          <p:nvPr/>
        </p:nvSpPr>
        <p:spPr bwMode="auto">
          <a:xfrm>
            <a:off x="5332630" y="2544763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0" name="Title 1"/>
          <p:cNvSpPr>
            <a:spLocks noGrp="1"/>
          </p:cNvSpPr>
          <p:nvPr>
            <p:ph type="title" idx="4294967295"/>
          </p:nvPr>
        </p:nvSpPr>
        <p:spPr>
          <a:xfrm>
            <a:off x="533400" y="0"/>
            <a:ext cx="7086600" cy="1295400"/>
          </a:xfrm>
        </p:spPr>
        <p:txBody>
          <a:bodyPr/>
          <a:lstStyle/>
          <a:p>
            <a:pPr algn="ctr">
              <a:defRPr/>
            </a:pPr>
            <a:r>
              <a:rPr lang="en-US" sz="2800" dirty="0">
                <a:latin typeface="+mj-lt"/>
                <a:ea typeface="+mj-ea"/>
                <a:cs typeface="ヒラギノ角ゴ Pro W3"/>
              </a:rPr>
              <a:t>BlueDenim Company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Income Statement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For the Month of May</a:t>
            </a:r>
          </a:p>
        </p:txBody>
      </p:sp>
      <p:sp>
        <p:nvSpPr>
          <p:cNvPr id="77833" name="Text Box 13"/>
          <p:cNvSpPr txBox="1">
            <a:spLocks noChangeArrowheads="1"/>
          </p:cNvSpPr>
          <p:nvPr/>
        </p:nvSpPr>
        <p:spPr bwMode="auto">
          <a:xfrm>
            <a:off x="5027830" y="2587625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$297,000</a:t>
            </a:r>
          </a:p>
        </p:txBody>
      </p:sp>
      <p:sp>
        <p:nvSpPr>
          <p:cNvPr id="77834" name="Text Box 7"/>
          <p:cNvSpPr txBox="1">
            <a:spLocks noChangeArrowheads="1"/>
          </p:cNvSpPr>
          <p:nvPr/>
        </p:nvSpPr>
        <p:spPr bwMode="auto">
          <a:xfrm>
            <a:off x="615950" y="2592388"/>
            <a:ext cx="4267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Gross margin</a:t>
            </a:r>
          </a:p>
        </p:txBody>
      </p:sp>
      <p:sp>
        <p:nvSpPr>
          <p:cNvPr id="77835" name="Text Box 40"/>
          <p:cNvSpPr txBox="1">
            <a:spLocks noChangeArrowheads="1"/>
          </p:cNvSpPr>
          <p:nvPr/>
        </p:nvSpPr>
        <p:spPr bwMode="auto">
          <a:xfrm>
            <a:off x="244475" y="3413125"/>
            <a:ext cx="33956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Selling expense:</a:t>
            </a:r>
          </a:p>
        </p:txBody>
      </p:sp>
      <p:sp>
        <p:nvSpPr>
          <p:cNvPr id="77836" name="Text Box 7"/>
          <p:cNvSpPr txBox="1">
            <a:spLocks noChangeArrowheads="1"/>
          </p:cNvSpPr>
          <p:nvPr/>
        </p:nvSpPr>
        <p:spPr bwMode="auto">
          <a:xfrm>
            <a:off x="609600" y="3852863"/>
            <a:ext cx="28019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Commissions</a:t>
            </a:r>
          </a:p>
        </p:txBody>
      </p:sp>
      <p:sp>
        <p:nvSpPr>
          <p:cNvPr id="77837" name="Text Box 13"/>
          <p:cNvSpPr txBox="1">
            <a:spLocks noChangeArrowheads="1"/>
          </p:cNvSpPr>
          <p:nvPr/>
        </p:nvSpPr>
        <p:spPr bwMode="auto">
          <a:xfrm>
            <a:off x="3367088" y="3852863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  79,200</a:t>
            </a:r>
          </a:p>
        </p:txBody>
      </p:sp>
      <p:sp>
        <p:nvSpPr>
          <p:cNvPr id="77838" name="Text Box 7"/>
          <p:cNvSpPr txBox="1">
            <a:spLocks noChangeArrowheads="1"/>
          </p:cNvSpPr>
          <p:nvPr/>
        </p:nvSpPr>
        <p:spPr bwMode="auto">
          <a:xfrm>
            <a:off x="609600" y="4276725"/>
            <a:ext cx="4783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Fixed selling expense</a:t>
            </a:r>
          </a:p>
        </p:txBody>
      </p:sp>
      <p:sp>
        <p:nvSpPr>
          <p:cNvPr id="77839" name="Text Box 13"/>
          <p:cNvSpPr txBox="1">
            <a:spLocks noChangeArrowheads="1"/>
          </p:cNvSpPr>
          <p:nvPr/>
        </p:nvSpPr>
        <p:spPr bwMode="auto">
          <a:xfrm>
            <a:off x="3352800" y="42672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120,000</a:t>
            </a:r>
          </a:p>
        </p:txBody>
      </p:sp>
      <p:sp>
        <p:nvSpPr>
          <p:cNvPr id="77840" name="Line 25"/>
          <p:cNvSpPr>
            <a:spLocks noChangeShapeType="1"/>
          </p:cNvSpPr>
          <p:nvPr/>
        </p:nvSpPr>
        <p:spPr bwMode="auto">
          <a:xfrm>
            <a:off x="3657600" y="4724400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7841" name="Text Box 40"/>
          <p:cNvSpPr txBox="1">
            <a:spLocks noChangeArrowheads="1"/>
          </p:cNvSpPr>
          <p:nvPr/>
        </p:nvSpPr>
        <p:spPr bwMode="auto">
          <a:xfrm>
            <a:off x="231775" y="4718050"/>
            <a:ext cx="458787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Administrative expense</a:t>
            </a:r>
          </a:p>
        </p:txBody>
      </p:sp>
      <p:sp>
        <p:nvSpPr>
          <p:cNvPr id="77842" name="Text Box 13"/>
          <p:cNvSpPr txBox="1">
            <a:spLocks noChangeArrowheads="1"/>
          </p:cNvSpPr>
          <p:nvPr/>
        </p:nvSpPr>
        <p:spPr bwMode="auto">
          <a:xfrm>
            <a:off x="5029200" y="4680744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199,200</a:t>
            </a:r>
          </a:p>
        </p:txBody>
      </p:sp>
      <p:sp>
        <p:nvSpPr>
          <p:cNvPr id="77843" name="Text Box 13"/>
          <p:cNvSpPr txBox="1">
            <a:spLocks noChangeArrowheads="1"/>
          </p:cNvSpPr>
          <p:nvPr/>
        </p:nvSpPr>
        <p:spPr bwMode="auto">
          <a:xfrm>
            <a:off x="5029200" y="51054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85,000</a:t>
            </a:r>
          </a:p>
        </p:txBody>
      </p:sp>
      <p:sp>
        <p:nvSpPr>
          <p:cNvPr id="77844" name="Line 25"/>
          <p:cNvSpPr>
            <a:spLocks noChangeShapeType="1"/>
          </p:cNvSpPr>
          <p:nvPr/>
        </p:nvSpPr>
        <p:spPr bwMode="auto">
          <a:xfrm>
            <a:off x="5181600" y="5562600"/>
            <a:ext cx="16462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77845" name="Text Box 7"/>
          <p:cNvSpPr txBox="1">
            <a:spLocks noChangeArrowheads="1"/>
          </p:cNvSpPr>
          <p:nvPr/>
        </p:nvSpPr>
        <p:spPr bwMode="auto">
          <a:xfrm>
            <a:off x="595313" y="5175250"/>
            <a:ext cx="384333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8BBF"/>
                </a:solidFill>
              </a:rPr>
              <a:t>Operating income</a:t>
            </a:r>
          </a:p>
        </p:txBody>
      </p:sp>
      <p:sp>
        <p:nvSpPr>
          <p:cNvPr id="77846" name="Text Box 13"/>
          <p:cNvSpPr txBox="1">
            <a:spLocks noChangeArrowheads="1"/>
          </p:cNvSpPr>
          <p:nvPr/>
        </p:nvSpPr>
        <p:spPr bwMode="auto">
          <a:xfrm>
            <a:off x="5029200" y="5562600"/>
            <a:ext cx="1905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/>
              <a:t>$ 12,800</a:t>
            </a:r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41" name="Rectangle 28"/>
          <p:cNvSpPr>
            <a:spLocks noChangeArrowheads="1"/>
          </p:cNvSpPr>
          <p:nvPr/>
        </p:nvSpPr>
        <p:spPr bwMode="auto">
          <a:xfrm>
            <a:off x="7848600" y="1289050"/>
            <a:ext cx="609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%</a:t>
            </a:r>
          </a:p>
        </p:txBody>
      </p:sp>
      <p:sp>
        <p:nvSpPr>
          <p:cNvPr id="42" name="Rectangle 30"/>
          <p:cNvSpPr>
            <a:spLocks noChangeArrowheads="1"/>
          </p:cNvSpPr>
          <p:nvPr/>
        </p:nvSpPr>
        <p:spPr bwMode="auto">
          <a:xfrm>
            <a:off x="7677150" y="1670050"/>
            <a:ext cx="9525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100.0</a:t>
            </a:r>
          </a:p>
        </p:txBody>
      </p:sp>
      <p:sp>
        <p:nvSpPr>
          <p:cNvPr id="43" name="Rectangle 30"/>
          <p:cNvSpPr>
            <a:spLocks noChangeArrowheads="1"/>
          </p:cNvSpPr>
          <p:nvPr/>
        </p:nvSpPr>
        <p:spPr bwMode="auto">
          <a:xfrm>
            <a:off x="7677150" y="2051050"/>
            <a:ext cx="9525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62.5</a:t>
            </a:r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auto">
          <a:xfrm>
            <a:off x="7753350" y="2563813"/>
            <a:ext cx="8763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37.5</a:t>
            </a:r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7753350" y="4648200"/>
            <a:ext cx="8763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25.2</a:t>
            </a:r>
          </a:p>
        </p:txBody>
      </p:sp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7753350" y="5137944"/>
            <a:ext cx="8763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10.7</a:t>
            </a:r>
          </a:p>
        </p:txBody>
      </p:sp>
      <p:sp>
        <p:nvSpPr>
          <p:cNvPr id="47" name="Rectangle 38"/>
          <p:cNvSpPr>
            <a:spLocks noChangeArrowheads="1"/>
          </p:cNvSpPr>
          <p:nvPr/>
        </p:nvSpPr>
        <p:spPr bwMode="auto">
          <a:xfrm>
            <a:off x="7753350" y="5562600"/>
            <a:ext cx="8763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rgbClr val="008BBF"/>
                </a:solidFill>
              </a:rPr>
              <a:t>1.6</a:t>
            </a:r>
          </a:p>
        </p:txBody>
      </p:sp>
      <p:sp>
        <p:nvSpPr>
          <p:cNvPr id="48" name="Line 32"/>
          <p:cNvSpPr>
            <a:spLocks noChangeShapeType="1"/>
          </p:cNvSpPr>
          <p:nvPr/>
        </p:nvSpPr>
        <p:spPr bwMode="auto">
          <a:xfrm>
            <a:off x="7791450" y="2551113"/>
            <a:ext cx="838200" cy="0"/>
          </a:xfrm>
          <a:prstGeom prst="line">
            <a:avLst/>
          </a:prstGeom>
          <a:noFill/>
          <a:ln w="28575">
            <a:solidFill>
              <a:srgbClr val="008BBF"/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en-CA" dirty="0"/>
          </a:p>
        </p:txBody>
      </p:sp>
      <p:sp>
        <p:nvSpPr>
          <p:cNvPr id="49" name="Line 32"/>
          <p:cNvSpPr>
            <a:spLocks noChangeShapeType="1"/>
          </p:cNvSpPr>
          <p:nvPr/>
        </p:nvSpPr>
        <p:spPr bwMode="auto">
          <a:xfrm>
            <a:off x="7791450" y="5565775"/>
            <a:ext cx="838200" cy="0"/>
          </a:xfrm>
          <a:prstGeom prst="line">
            <a:avLst/>
          </a:prstGeom>
          <a:noFill/>
          <a:ln w="28575">
            <a:solidFill>
              <a:srgbClr val="008BBF"/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en-CA" dirty="0"/>
          </a:p>
        </p:txBody>
      </p:sp>
      <p:sp>
        <p:nvSpPr>
          <p:cNvPr id="50" name="Line 32"/>
          <p:cNvSpPr>
            <a:spLocks noChangeShapeType="1"/>
          </p:cNvSpPr>
          <p:nvPr/>
        </p:nvSpPr>
        <p:spPr bwMode="auto">
          <a:xfrm>
            <a:off x="7791450" y="6000750"/>
            <a:ext cx="838200" cy="0"/>
          </a:xfrm>
          <a:prstGeom prst="line">
            <a:avLst/>
          </a:prstGeom>
          <a:noFill/>
          <a:ln w="28575">
            <a:solidFill>
              <a:srgbClr val="008BBF"/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162800" cy="1295400"/>
          </a:xfrm>
        </p:spPr>
        <p:txBody>
          <a:bodyPr/>
          <a:lstStyle/>
          <a:p>
            <a:r>
              <a:rPr lang="en-US" dirty="0"/>
              <a:t>Cornerstone 2-8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1066800" y="1371600"/>
            <a:ext cx="7239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 smtClean="0">
                <a:solidFill>
                  <a:srgbClr val="008BBF"/>
                </a:solidFill>
              </a:rPr>
              <a:t>How to </a:t>
            </a:r>
            <a:r>
              <a:rPr lang="en-US" sz="2800" dirty="0">
                <a:solidFill>
                  <a:srgbClr val="008BBF"/>
                </a:solidFill>
              </a:rPr>
              <a:t>Prepare an Income Statement for a Service Organization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228600" y="2590800"/>
            <a:ext cx="8534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Komala Information Systems designs and installs software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Last month, Komala had costs of: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Materials, $5,000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Direct labour, $35,000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Overhead, $55,000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Selling expenses, $5,000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8BBF"/>
                </a:solidFill>
                <a:effectLst/>
                <a:uLnTx/>
                <a:uFillTx/>
                <a:latin typeface="+mn-lt"/>
                <a:ea typeface="+mn-ea"/>
              </a:rPr>
              <a:t>Administrative expenses, $7,000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Sales totalled $130,000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10800000" flipV="1">
            <a:off x="228600" y="2286000"/>
            <a:ext cx="2209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b="1" i="1" dirty="0">
                <a:solidFill>
                  <a:srgbClr val="008BBF"/>
                </a:solidFill>
              </a:rPr>
              <a:t>Information: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 build="p" bldLvl="2"/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16" name="Text Box 14"/>
          <p:cNvSpPr txBox="1">
            <a:spLocks noChangeArrowheads="1"/>
          </p:cNvSpPr>
          <p:nvPr/>
        </p:nvSpPr>
        <p:spPr bwMode="auto">
          <a:xfrm>
            <a:off x="6781800" y="4191000"/>
            <a:ext cx="152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 smtClean="0"/>
              <a:t>107,000</a:t>
            </a:r>
            <a:endParaRPr lang="en-US" sz="2800" dirty="0"/>
          </a:p>
        </p:txBody>
      </p:sp>
      <p:sp>
        <p:nvSpPr>
          <p:cNvPr id="84994" name="Text Box 3"/>
          <p:cNvSpPr txBox="1">
            <a:spLocks noChangeArrowheads="1"/>
          </p:cNvSpPr>
          <p:nvPr/>
        </p:nvSpPr>
        <p:spPr bwMode="auto">
          <a:xfrm>
            <a:off x="685800" y="2173288"/>
            <a:ext cx="4343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rgbClr val="008BBF"/>
                </a:solidFill>
              </a:rPr>
              <a:t>Less operating expenses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84995" name="Text Box 5"/>
          <p:cNvSpPr txBox="1">
            <a:spLocks noChangeArrowheads="1"/>
          </p:cNvSpPr>
          <p:nvPr/>
        </p:nvSpPr>
        <p:spPr bwMode="auto">
          <a:xfrm>
            <a:off x="685800" y="1752600"/>
            <a:ext cx="35814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rgbClr val="008BBF"/>
                </a:solidFill>
              </a:rPr>
              <a:t>Sales Revenues: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84996" name="Text Box 8"/>
          <p:cNvSpPr txBox="1">
            <a:spLocks noChangeArrowheads="1"/>
          </p:cNvSpPr>
          <p:nvPr/>
        </p:nvSpPr>
        <p:spPr bwMode="auto">
          <a:xfrm>
            <a:off x="6426200" y="1752600"/>
            <a:ext cx="18288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$130,000</a:t>
            </a:r>
          </a:p>
        </p:txBody>
      </p:sp>
      <p:sp>
        <p:nvSpPr>
          <p:cNvPr id="84998" name="Text Box 10"/>
          <p:cNvSpPr txBox="1">
            <a:spLocks noChangeArrowheads="1"/>
          </p:cNvSpPr>
          <p:nvPr/>
        </p:nvSpPr>
        <p:spPr bwMode="auto">
          <a:xfrm>
            <a:off x="990600" y="2578100"/>
            <a:ext cx="39624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rgbClr val="008BBF"/>
                </a:solidFill>
              </a:rPr>
              <a:t>Software licensing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84999" name="Text Box 11"/>
          <p:cNvSpPr txBox="1">
            <a:spLocks noChangeArrowheads="1"/>
          </p:cNvSpPr>
          <p:nvPr/>
        </p:nvSpPr>
        <p:spPr bwMode="auto">
          <a:xfrm>
            <a:off x="990600" y="2978150"/>
            <a:ext cx="3505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rgbClr val="008BBF"/>
                </a:solidFill>
              </a:rPr>
              <a:t>Service technicians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1003300" y="4281488"/>
            <a:ext cx="44196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Administrative expense</a:t>
            </a:r>
          </a:p>
        </p:txBody>
      </p:sp>
      <p:sp>
        <p:nvSpPr>
          <p:cNvPr id="85001" name="Text Box 14"/>
          <p:cNvSpPr txBox="1">
            <a:spLocks noChangeArrowheads="1"/>
          </p:cNvSpPr>
          <p:nvPr/>
        </p:nvSpPr>
        <p:spPr bwMode="auto">
          <a:xfrm>
            <a:off x="5105400" y="3824288"/>
            <a:ext cx="1524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5,000</a:t>
            </a:r>
          </a:p>
        </p:txBody>
      </p:sp>
      <p:sp>
        <p:nvSpPr>
          <p:cNvPr id="85002" name="Text Box 18"/>
          <p:cNvSpPr txBox="1">
            <a:spLocks noChangeArrowheads="1"/>
          </p:cNvSpPr>
          <p:nvPr/>
        </p:nvSpPr>
        <p:spPr bwMode="auto">
          <a:xfrm>
            <a:off x="990600" y="3417888"/>
            <a:ext cx="4495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rgbClr val="008BBF"/>
                </a:solidFill>
              </a:rPr>
              <a:t>R&amp;D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85003" name="Text Box 19"/>
          <p:cNvSpPr txBox="1">
            <a:spLocks noChangeArrowheads="1"/>
          </p:cNvSpPr>
          <p:nvPr/>
        </p:nvSpPr>
        <p:spPr bwMode="auto">
          <a:xfrm>
            <a:off x="4876800" y="2605088"/>
            <a:ext cx="1676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  5,000</a:t>
            </a:r>
          </a:p>
        </p:txBody>
      </p:sp>
      <p:sp>
        <p:nvSpPr>
          <p:cNvPr id="85004" name="Text Box 20"/>
          <p:cNvSpPr txBox="1">
            <a:spLocks noChangeArrowheads="1"/>
          </p:cNvSpPr>
          <p:nvPr/>
        </p:nvSpPr>
        <p:spPr bwMode="auto">
          <a:xfrm>
            <a:off x="4968875" y="2986088"/>
            <a:ext cx="1600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35,000</a:t>
            </a:r>
          </a:p>
        </p:txBody>
      </p:sp>
      <p:sp>
        <p:nvSpPr>
          <p:cNvPr id="85006" name="Text Box 23"/>
          <p:cNvSpPr txBox="1">
            <a:spLocks noChangeArrowheads="1"/>
          </p:cNvSpPr>
          <p:nvPr/>
        </p:nvSpPr>
        <p:spPr bwMode="auto">
          <a:xfrm>
            <a:off x="990600" y="3900488"/>
            <a:ext cx="44958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Selling </a:t>
            </a:r>
            <a:r>
              <a:rPr lang="en-US" sz="2800" dirty="0" smtClean="0">
                <a:solidFill>
                  <a:srgbClr val="008BBF"/>
                </a:solidFill>
              </a:rPr>
              <a:t>expenses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6781800" y="4724400"/>
            <a:ext cx="1524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$23,000</a:t>
            </a:r>
          </a:p>
        </p:txBody>
      </p:sp>
      <p:sp>
        <p:nvSpPr>
          <p:cNvPr id="92184" name="Line 12"/>
          <p:cNvSpPr>
            <a:spLocks noChangeShapeType="1"/>
          </p:cNvSpPr>
          <p:nvPr/>
        </p:nvSpPr>
        <p:spPr bwMode="auto">
          <a:xfrm>
            <a:off x="6865938" y="4724400"/>
            <a:ext cx="14636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92185" name="Line 12"/>
          <p:cNvSpPr>
            <a:spLocks noChangeShapeType="1"/>
          </p:cNvSpPr>
          <p:nvPr/>
        </p:nvSpPr>
        <p:spPr bwMode="auto">
          <a:xfrm>
            <a:off x="6865938" y="5257800"/>
            <a:ext cx="1463675" cy="0"/>
          </a:xfrm>
          <a:prstGeom prst="line">
            <a:avLst/>
          </a:prstGeom>
          <a:noFill/>
          <a:ln w="57150" cmpd="dbl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dirty="0"/>
          </a:p>
        </p:txBody>
      </p:sp>
      <p:sp>
        <p:nvSpPr>
          <p:cNvPr id="28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pPr algn="ctr">
              <a:defRPr/>
            </a:pPr>
            <a:r>
              <a:rPr lang="en-US" sz="2800" dirty="0">
                <a:latin typeface="+mj-lt"/>
                <a:ea typeface="+mj-ea"/>
                <a:cs typeface="ヒラギノ角ゴ Pro W3"/>
              </a:rPr>
              <a:t>Komala Information Systems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Income Statement</a:t>
            </a:r>
            <a:br>
              <a:rPr lang="en-US" sz="2800" dirty="0">
                <a:latin typeface="+mj-lt"/>
                <a:ea typeface="+mj-ea"/>
                <a:cs typeface="ヒラギノ角ゴ Pro W3"/>
              </a:rPr>
            </a:br>
            <a:r>
              <a:rPr lang="en-US" sz="2800" dirty="0">
                <a:latin typeface="+mj-lt"/>
                <a:ea typeface="+mj-ea"/>
                <a:cs typeface="ヒラギノ角ゴ Pro W3"/>
              </a:rPr>
              <a:t>For the Past Month</a:t>
            </a:r>
          </a:p>
        </p:txBody>
      </p:sp>
      <p:sp>
        <p:nvSpPr>
          <p:cNvPr id="85014" name="Text Box 20"/>
          <p:cNvSpPr txBox="1">
            <a:spLocks noChangeArrowheads="1"/>
          </p:cNvSpPr>
          <p:nvPr/>
        </p:nvSpPr>
        <p:spPr bwMode="auto">
          <a:xfrm>
            <a:off x="4968875" y="3389313"/>
            <a:ext cx="1600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/>
              <a:t>55,000</a:t>
            </a: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85800" y="4814887"/>
            <a:ext cx="44196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8BBF"/>
                </a:solidFill>
              </a:rPr>
              <a:t>Operating income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6" name="Text Box 14"/>
          <p:cNvSpPr txBox="1">
            <a:spLocks noChangeArrowheads="1"/>
          </p:cNvSpPr>
          <p:nvPr/>
        </p:nvSpPr>
        <p:spPr bwMode="auto">
          <a:xfrm>
            <a:off x="5105400" y="4205288"/>
            <a:ext cx="1524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800" dirty="0" smtClean="0"/>
              <a:t>7,000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5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92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6" grpId="0"/>
      <p:bldP spid="84994" grpId="0"/>
      <p:bldP spid="84995" grpId="0"/>
      <p:bldP spid="84996" grpId="0"/>
      <p:bldP spid="84998" grpId="0"/>
      <p:bldP spid="84999" grpId="0"/>
      <p:bldP spid="11" grpId="0"/>
      <p:bldP spid="85001" grpId="0"/>
      <p:bldP spid="85002" grpId="0"/>
      <p:bldP spid="85003" grpId="0"/>
      <p:bldP spid="85004" grpId="0"/>
      <p:bldP spid="85006" grpId="0"/>
      <p:bldP spid="20" grpId="0"/>
      <p:bldP spid="92184" grpId="0" animBg="1"/>
      <p:bldP spid="92185" grpId="0" animBg="1"/>
      <p:bldP spid="85014" grpId="0"/>
      <p:bldP spid="27" grpId="0"/>
      <p:bldP spid="2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3" name="Rectangle 5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086600" cy="1295400"/>
          </a:xfrm>
          <a:noFill/>
          <a:ln/>
        </p:spPr>
        <p:txBody>
          <a:bodyPr/>
          <a:lstStyle/>
          <a:p>
            <a:r>
              <a:rPr lang="en-US" dirty="0"/>
              <a:t>Income </a:t>
            </a:r>
            <a:r>
              <a:rPr lang="en-US" dirty="0" smtClean="0"/>
              <a:t>Statement:</a:t>
            </a:r>
            <a:br>
              <a:rPr lang="en-US" dirty="0" smtClean="0"/>
            </a:br>
            <a:r>
              <a:rPr lang="en-US" dirty="0" smtClean="0"/>
              <a:t>Service Firm</a:t>
            </a:r>
            <a:endParaRPr lang="en-US" dirty="0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534400" cy="4419600"/>
          </a:xfrm>
        </p:spPr>
        <p:txBody>
          <a:bodyPr/>
          <a:lstStyle/>
          <a:p>
            <a:pPr>
              <a:lnSpc>
                <a:spcPct val="90000"/>
              </a:lnSpc>
              <a:buClrTx/>
            </a:pPr>
            <a:r>
              <a:rPr lang="en-US" sz="2800" dirty="0"/>
              <a:t>Cost of services sold is typically made up of: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Materials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Labour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Overhead</a:t>
            </a:r>
          </a:p>
          <a:p>
            <a:pPr>
              <a:lnSpc>
                <a:spcPct val="90000"/>
              </a:lnSpc>
              <a:buClrTx/>
            </a:pPr>
            <a:r>
              <a:rPr lang="en-US" sz="2800" dirty="0"/>
              <a:t>No beginning or ending </a:t>
            </a:r>
            <a:r>
              <a:rPr lang="en-US" sz="2800" dirty="0" smtClean="0"/>
              <a:t>inventories</a:t>
            </a:r>
            <a:endParaRPr lang="en-US" sz="2800" dirty="0"/>
          </a:p>
          <a:p>
            <a:pPr>
              <a:lnSpc>
                <a:spcPct val="90000"/>
              </a:lnSpc>
              <a:buClrTx/>
            </a:pPr>
            <a:r>
              <a:rPr lang="en-US" sz="2800" dirty="0" smtClean="0"/>
              <a:t>cost of services sold will always equal cost of services manufactured</a:t>
            </a:r>
            <a:endParaRPr lang="en-US" sz="28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39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9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39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39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9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839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39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39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839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39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39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839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39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39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839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39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 build="p" bldLvl="2"/>
    </p:bldLst>
  </p:timing>
</p:sld>
</file>

<file path=ppt/theme/theme1.xml><?xml version="1.0" encoding="utf-8"?>
<a:theme xmlns:a="http://schemas.openxmlformats.org/drawingml/2006/main" name="3_Blank Presentation">
  <a:themeElements>
    <a:clrScheme name="3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lnDef>
  </a:objectDefaults>
  <a:extraClrSchemeLst>
    <a:extraClrScheme>
      <a:clrScheme name="3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Blank Presentation">
  <a:themeElements>
    <a:clrScheme name="2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lnDef>
  </a:objectDefaults>
  <a:extraClrSchemeLst>
    <a:extraClrScheme>
      <a:clrScheme name="2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8373</TotalTime>
  <Words>2832</Words>
  <Application>Microsoft Office PowerPoint</Application>
  <PresentationFormat>On-screen Show (4:3)</PresentationFormat>
  <Paragraphs>665</Paragraphs>
  <Slides>63</Slides>
  <Notes>63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63</vt:i4>
      </vt:variant>
    </vt:vector>
  </HeadingPairs>
  <TitlesOfParts>
    <vt:vector size="65" baseType="lpstr">
      <vt:lpstr>3_Blank Presentation</vt:lpstr>
      <vt:lpstr>2_Blank Presentation</vt:lpstr>
      <vt:lpstr> Chapter 2  Basic Managerial Accounting Concepts</vt:lpstr>
      <vt:lpstr>Learning Objectives</vt:lpstr>
      <vt:lpstr>OBJECTIVE   </vt:lpstr>
      <vt:lpstr>Cost</vt:lpstr>
      <vt:lpstr>Expenses</vt:lpstr>
      <vt:lpstr>Cost vs. Price</vt:lpstr>
      <vt:lpstr>Accumulating Costs</vt:lpstr>
      <vt:lpstr>Accumulating Costs</vt:lpstr>
      <vt:lpstr>Cost Objects</vt:lpstr>
      <vt:lpstr>Assigning Costs</vt:lpstr>
      <vt:lpstr>Assigning Costs</vt:lpstr>
      <vt:lpstr>Assigning Costs</vt:lpstr>
      <vt:lpstr>Cost Classification</vt:lpstr>
      <vt:lpstr>Tracing Direct Costs</vt:lpstr>
      <vt:lpstr>Other Categories of Cost</vt:lpstr>
      <vt:lpstr>OBJECTIVE   </vt:lpstr>
      <vt:lpstr>Output</vt:lpstr>
      <vt:lpstr>Output Continued</vt:lpstr>
      <vt:lpstr>Cost Types</vt:lpstr>
      <vt:lpstr>Nonproduction Costs</vt:lpstr>
      <vt:lpstr>Product Cost Classifications</vt:lpstr>
      <vt:lpstr>Direct Materials &amp; Labour</vt:lpstr>
      <vt:lpstr>Manufacturing Overhead</vt:lpstr>
      <vt:lpstr>Total Product Cost</vt:lpstr>
      <vt:lpstr>Product Cost Per Unit</vt:lpstr>
      <vt:lpstr>Cornerstone 2-1</vt:lpstr>
      <vt:lpstr>Example</vt:lpstr>
      <vt:lpstr>Total Product Cost</vt:lpstr>
      <vt:lpstr>Per-Unit Product Cost</vt:lpstr>
      <vt:lpstr>Cornerstone 2-2</vt:lpstr>
      <vt:lpstr>Example</vt:lpstr>
      <vt:lpstr>Prime Costs</vt:lpstr>
      <vt:lpstr>Conversion Costs</vt:lpstr>
      <vt:lpstr>Period Costs</vt:lpstr>
      <vt:lpstr>Selling Costs</vt:lpstr>
      <vt:lpstr>Administrative Costs</vt:lpstr>
      <vt:lpstr>OBJECTIVE   </vt:lpstr>
      <vt:lpstr>Financial Statements for Manufacturing Operations</vt:lpstr>
      <vt:lpstr>Direct Materials &amp; Labour</vt:lpstr>
      <vt:lpstr>Factory Overhead Cost (Manufacturing Overhead)</vt:lpstr>
      <vt:lpstr>Balance Sheet for a Manufacturing Business</vt:lpstr>
      <vt:lpstr>Income Statement for a Manufacturing Business</vt:lpstr>
      <vt:lpstr>Cost of Goods Manufactured</vt:lpstr>
      <vt:lpstr>Direct Materials Used</vt:lpstr>
      <vt:lpstr>Cornerstone 2-3</vt:lpstr>
      <vt:lpstr>Direct Materials</vt:lpstr>
      <vt:lpstr>Work in Process</vt:lpstr>
      <vt:lpstr>Cornerstone 2-4</vt:lpstr>
      <vt:lpstr>Example</vt:lpstr>
      <vt:lpstr>BlueDenim Company Cost of Goods Manufactured For the Month of May</vt:lpstr>
      <vt:lpstr>Cornerstone 2-5</vt:lpstr>
      <vt:lpstr>Cost of Goods Sold</vt:lpstr>
      <vt:lpstr>BlueDenim Company Cost of Goods Sold For the Month of May</vt:lpstr>
      <vt:lpstr>Units Sold</vt:lpstr>
      <vt:lpstr>Cornerstone 2-6</vt:lpstr>
      <vt:lpstr>BlueDenim Income Statement For the Month of May</vt:lpstr>
      <vt:lpstr>Cornerstone 2-7</vt:lpstr>
      <vt:lpstr>BlueDenim Company Income Statement For the Month of May</vt:lpstr>
      <vt:lpstr>BlueDenim Company Income Statement For the Month of May</vt:lpstr>
      <vt:lpstr>BlueDenim Company Income Statement For the Month of May</vt:lpstr>
      <vt:lpstr>Cornerstone 2-8</vt:lpstr>
      <vt:lpstr>Komala Information Systems Income Statement For the Past Month</vt:lpstr>
      <vt:lpstr>Income Statement: Service Firm</vt:lpstr>
    </vt:vector>
  </TitlesOfParts>
  <Company>ted knapke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Subhead here</dc:title>
  <dc:creator>ted knapke</dc:creator>
  <cp:lastModifiedBy>enoh</cp:lastModifiedBy>
  <cp:revision>479</cp:revision>
  <dcterms:created xsi:type="dcterms:W3CDTF">2007-07-18T19:30:38Z</dcterms:created>
  <dcterms:modified xsi:type="dcterms:W3CDTF">2014-05-07T18:40:21Z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-308986958</vt:i4>
  </property>
  <property fmtid="{D5CDD505-2E9C-101B-9397-08002B2CF9AE}" pid="3" name="_NewReviewCycle">
    <vt:lpwstr/>
  </property>
  <property fmtid="{D5CDD505-2E9C-101B-9397-08002B2CF9AE}" pid="4" name="_EmailSubject">
    <vt:lpwstr>Ch 2 -4</vt:lpwstr>
  </property>
  <property fmtid="{D5CDD505-2E9C-101B-9397-08002B2CF9AE}" pid="5" name="_AuthorEmail">
    <vt:lpwstr>ERIN.LEAMAN@cantire.com</vt:lpwstr>
  </property>
  <property fmtid="{D5CDD505-2E9C-101B-9397-08002B2CF9AE}" pid="6" name="_AuthorEmailDisplayName">
    <vt:lpwstr>Erin Leaman</vt:lpwstr>
  </property>
  <property fmtid="{D5CDD505-2E9C-101B-9397-08002B2CF9AE}" pid="7" name="_PreviousAdHocReviewCycleID">
    <vt:i4>106840165</vt:i4>
  </property>
</Properties>
</file>