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24" r:id="rId2"/>
  </p:sldMasterIdLst>
  <p:notesMasterIdLst>
    <p:notesMasterId r:id="rId20"/>
  </p:notesMasterIdLst>
  <p:handoutMasterIdLst>
    <p:handoutMasterId r:id="rId21"/>
  </p:handoutMasterIdLst>
  <p:sldIdLst>
    <p:sldId id="288" r:id="rId3"/>
    <p:sldId id="289" r:id="rId4"/>
    <p:sldId id="292" r:id="rId5"/>
    <p:sldId id="291" r:id="rId6"/>
    <p:sldId id="287" r:id="rId7"/>
    <p:sldId id="290" r:id="rId8"/>
    <p:sldId id="286" r:id="rId9"/>
    <p:sldId id="281" r:id="rId10"/>
    <p:sldId id="283" r:id="rId11"/>
    <p:sldId id="285" r:id="rId12"/>
    <p:sldId id="293" r:id="rId13"/>
    <p:sldId id="294" r:id="rId14"/>
    <p:sldId id="296" r:id="rId15"/>
    <p:sldId id="297" r:id="rId16"/>
    <p:sldId id="295" r:id="rId17"/>
    <p:sldId id="284" r:id="rId18"/>
    <p:sldId id="298" r:id="rId1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84">
          <p15:clr>
            <a:srgbClr val="A4A3A4"/>
          </p15:clr>
        </p15:guide>
        <p15:guide id="3" orient="horz" pos="3792">
          <p15:clr>
            <a:srgbClr val="A4A3A4"/>
          </p15:clr>
        </p15:guide>
        <p15:guide id="4" pos="959">
          <p15:clr>
            <a:srgbClr val="A4A3A4"/>
          </p15:clr>
        </p15:guide>
        <p15:guide id="5" pos="671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221" autoAdjust="0"/>
    <p:restoredTop sz="78636" autoAdjust="0"/>
  </p:normalViewPr>
  <p:slideViewPr>
    <p:cSldViewPr>
      <p:cViewPr varScale="1">
        <p:scale>
          <a:sx n="58" d="100"/>
          <a:sy n="58" d="100"/>
        </p:scale>
        <p:origin x="1620" y="78"/>
      </p:cViewPr>
      <p:guideLst>
        <p:guide orient="horz" pos="2160"/>
        <p:guide orient="horz" pos="384"/>
        <p:guide orient="horz" pos="3792"/>
        <p:guide pos="959"/>
        <p:guide pos="6719"/>
      </p:guideLst>
    </p:cSldViewPr>
  </p:slideViewPr>
  <p:notesTextViewPr>
    <p:cViewPr>
      <p:scale>
        <a:sx n="100" d="100"/>
        <a:sy n="100" d="100"/>
      </p:scale>
      <p:origin x="0" y="0"/>
    </p:cViewPr>
  </p:notesTextViewPr>
  <p:notesViewPr>
    <p:cSldViewPr showGuides="1">
      <p:cViewPr varScale="1">
        <p:scale>
          <a:sx n="76" d="100"/>
          <a:sy n="76" d="100"/>
        </p:scale>
        <p:origin x="253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591DB7-CEBD-4D54-9C8D-60C867E072BE}"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CA"/>
        </a:p>
      </dgm:t>
    </dgm:pt>
    <dgm:pt modelId="{16F97A5F-16A4-4769-8041-585A8A878A81}">
      <dgm:prSet phldrT="[Text]"/>
      <dgm:spPr/>
      <dgm:t>
        <a:bodyPr/>
        <a:lstStyle/>
        <a:p>
          <a:r>
            <a:rPr lang="en-CA" dirty="0" smtClean="0"/>
            <a:t>Strategically Choosing the Benefit Offering</a:t>
          </a:r>
          <a:endParaRPr lang="en-CA" dirty="0"/>
        </a:p>
      </dgm:t>
    </dgm:pt>
    <dgm:pt modelId="{19C40163-FF8A-4B59-88FB-673BD626776C}" type="parTrans" cxnId="{D5711E1C-0C8D-4BBE-B3D3-241BD0620A7C}">
      <dgm:prSet/>
      <dgm:spPr/>
      <dgm:t>
        <a:bodyPr/>
        <a:lstStyle/>
        <a:p>
          <a:endParaRPr lang="en-CA"/>
        </a:p>
      </dgm:t>
    </dgm:pt>
    <dgm:pt modelId="{6F832CB9-5AA1-4141-91FB-73D98F2F4745}" type="sibTrans" cxnId="{D5711E1C-0C8D-4BBE-B3D3-241BD0620A7C}">
      <dgm:prSet/>
      <dgm:spPr/>
      <dgm:t>
        <a:bodyPr/>
        <a:lstStyle/>
        <a:p>
          <a:endParaRPr lang="en-CA"/>
        </a:p>
      </dgm:t>
    </dgm:pt>
    <dgm:pt modelId="{C77C1749-579C-49D5-BE10-34BC549166B7}">
      <dgm:prSet phldrT="[Text]"/>
      <dgm:spPr/>
      <dgm:t>
        <a:bodyPr/>
        <a:lstStyle/>
        <a:p>
          <a:r>
            <a:rPr lang="en-CA" dirty="0" smtClean="0"/>
            <a:t>Organization’s Objectives</a:t>
          </a:r>
          <a:endParaRPr lang="en-CA" dirty="0"/>
        </a:p>
      </dgm:t>
    </dgm:pt>
    <dgm:pt modelId="{FFB59EDE-182F-4EFE-AEFB-258928484ACD}" type="parTrans" cxnId="{94073F0C-4A4B-4F39-AA8E-7D4D34B4A1D5}">
      <dgm:prSet/>
      <dgm:spPr/>
      <dgm:t>
        <a:bodyPr/>
        <a:lstStyle/>
        <a:p>
          <a:endParaRPr lang="en-CA"/>
        </a:p>
      </dgm:t>
    </dgm:pt>
    <dgm:pt modelId="{DF4887E2-B458-4D4E-9F44-7EF6AD094841}" type="sibTrans" cxnId="{94073F0C-4A4B-4F39-AA8E-7D4D34B4A1D5}">
      <dgm:prSet/>
      <dgm:spPr/>
      <dgm:t>
        <a:bodyPr/>
        <a:lstStyle/>
        <a:p>
          <a:endParaRPr lang="en-CA"/>
        </a:p>
      </dgm:t>
    </dgm:pt>
    <dgm:pt modelId="{7653FC6E-2E67-4419-A64B-3F9EF49C78BA}">
      <dgm:prSet phldrT="[Text]"/>
      <dgm:spPr/>
      <dgm:t>
        <a:bodyPr/>
        <a:lstStyle/>
        <a:p>
          <a:r>
            <a:rPr lang="en-CA" dirty="0" smtClean="0"/>
            <a:t>Needs of the Employees</a:t>
          </a:r>
          <a:endParaRPr lang="en-CA" dirty="0"/>
        </a:p>
      </dgm:t>
    </dgm:pt>
    <dgm:pt modelId="{A5860493-694D-40C3-874B-65994B26936D}" type="parTrans" cxnId="{431613B4-424B-49DC-9FBB-06B2E851755C}">
      <dgm:prSet/>
      <dgm:spPr/>
      <dgm:t>
        <a:bodyPr/>
        <a:lstStyle/>
        <a:p>
          <a:endParaRPr lang="en-CA"/>
        </a:p>
      </dgm:t>
    </dgm:pt>
    <dgm:pt modelId="{9AD32F7D-60F6-4728-9E51-90C2DA4340C8}" type="sibTrans" cxnId="{431613B4-424B-49DC-9FBB-06B2E851755C}">
      <dgm:prSet/>
      <dgm:spPr/>
      <dgm:t>
        <a:bodyPr/>
        <a:lstStyle/>
        <a:p>
          <a:endParaRPr lang="en-CA"/>
        </a:p>
      </dgm:t>
    </dgm:pt>
    <dgm:pt modelId="{7BC9120A-1C38-4911-911E-A3DBB0F3789D}">
      <dgm:prSet phldrT="[Text]"/>
      <dgm:spPr/>
      <dgm:t>
        <a:bodyPr/>
        <a:lstStyle/>
        <a:p>
          <a:r>
            <a:rPr lang="en-CA" dirty="0" smtClean="0"/>
            <a:t>Legal Requirements</a:t>
          </a:r>
          <a:endParaRPr lang="en-CA" dirty="0"/>
        </a:p>
      </dgm:t>
    </dgm:pt>
    <dgm:pt modelId="{A2418A64-EF6D-4205-B0FE-1FA7B94DD891}" type="parTrans" cxnId="{B73B2312-03C4-42B9-9724-ACB66C2AA8C3}">
      <dgm:prSet/>
      <dgm:spPr/>
      <dgm:t>
        <a:bodyPr/>
        <a:lstStyle/>
        <a:p>
          <a:endParaRPr lang="en-CA"/>
        </a:p>
      </dgm:t>
    </dgm:pt>
    <dgm:pt modelId="{F60E92FF-2029-431E-80D4-DAAA6DF5E383}" type="sibTrans" cxnId="{B73B2312-03C4-42B9-9724-ACB66C2AA8C3}">
      <dgm:prSet/>
      <dgm:spPr/>
      <dgm:t>
        <a:bodyPr/>
        <a:lstStyle/>
        <a:p>
          <a:endParaRPr lang="en-CA"/>
        </a:p>
      </dgm:t>
    </dgm:pt>
    <dgm:pt modelId="{FF201F1C-7BEE-4216-A91F-140B12CF937A}">
      <dgm:prSet phldrT="[Text]"/>
      <dgm:spPr/>
      <dgm:t>
        <a:bodyPr/>
        <a:lstStyle/>
        <a:p>
          <a:r>
            <a:rPr lang="en-CA" dirty="0" smtClean="0"/>
            <a:t>Competitive Offering</a:t>
          </a:r>
          <a:endParaRPr lang="en-CA" dirty="0"/>
        </a:p>
      </dgm:t>
    </dgm:pt>
    <dgm:pt modelId="{58CD6200-8D07-4AD8-BB54-19A19EE75798}" type="parTrans" cxnId="{A882B396-AE04-41F7-8CF2-6DBFAA882244}">
      <dgm:prSet/>
      <dgm:spPr/>
      <dgm:t>
        <a:bodyPr/>
        <a:lstStyle/>
        <a:p>
          <a:endParaRPr lang="en-CA"/>
        </a:p>
      </dgm:t>
    </dgm:pt>
    <dgm:pt modelId="{A3FD14AD-7874-49CC-92AD-AC93AF254A59}" type="sibTrans" cxnId="{A882B396-AE04-41F7-8CF2-6DBFAA882244}">
      <dgm:prSet/>
      <dgm:spPr/>
      <dgm:t>
        <a:bodyPr/>
        <a:lstStyle/>
        <a:p>
          <a:endParaRPr lang="en-CA"/>
        </a:p>
      </dgm:t>
    </dgm:pt>
    <dgm:pt modelId="{02124F76-616D-4942-A3FB-5EA4FB9284AD}">
      <dgm:prSet/>
      <dgm:spPr/>
      <dgm:t>
        <a:bodyPr/>
        <a:lstStyle/>
        <a:p>
          <a:r>
            <a:rPr lang="en-CA" dirty="0" smtClean="0"/>
            <a:t>Benefit Value</a:t>
          </a:r>
          <a:endParaRPr lang="en-CA" dirty="0"/>
        </a:p>
      </dgm:t>
    </dgm:pt>
    <dgm:pt modelId="{ECF6424F-C543-41EF-8123-BBDE1226177A}" type="parTrans" cxnId="{B4CD3361-1A19-4425-8546-79FE38D46F9A}">
      <dgm:prSet/>
      <dgm:spPr/>
      <dgm:t>
        <a:bodyPr/>
        <a:lstStyle/>
        <a:p>
          <a:endParaRPr lang="en-CA"/>
        </a:p>
      </dgm:t>
    </dgm:pt>
    <dgm:pt modelId="{F73EA468-3E46-41CC-B614-86B8724124FC}" type="sibTrans" cxnId="{B4CD3361-1A19-4425-8546-79FE38D46F9A}">
      <dgm:prSet/>
      <dgm:spPr/>
      <dgm:t>
        <a:bodyPr/>
        <a:lstStyle/>
        <a:p>
          <a:endParaRPr lang="en-CA"/>
        </a:p>
      </dgm:t>
    </dgm:pt>
    <dgm:pt modelId="{1EF10B98-9EED-4DA0-895B-42F9F05ED0F0}">
      <dgm:prSet/>
      <dgm:spPr/>
      <dgm:t>
        <a:bodyPr/>
        <a:lstStyle/>
        <a:p>
          <a:r>
            <a:rPr lang="en-CA" dirty="0" smtClean="0"/>
            <a:t>Annual Benefit Audit</a:t>
          </a:r>
          <a:endParaRPr lang="en-CA" dirty="0"/>
        </a:p>
      </dgm:t>
    </dgm:pt>
    <dgm:pt modelId="{E3E65D92-1618-4164-8C97-B6CF3F7F2234}" type="parTrans" cxnId="{79C2CD68-D07D-4927-B91F-050F4925D7B0}">
      <dgm:prSet/>
      <dgm:spPr/>
      <dgm:t>
        <a:bodyPr/>
        <a:lstStyle/>
        <a:p>
          <a:endParaRPr lang="en-CA"/>
        </a:p>
      </dgm:t>
    </dgm:pt>
    <dgm:pt modelId="{61E522B8-3ABA-4F11-AF76-CA5B2A970FA2}" type="sibTrans" cxnId="{79C2CD68-D07D-4927-B91F-050F4925D7B0}">
      <dgm:prSet/>
      <dgm:spPr/>
      <dgm:t>
        <a:bodyPr/>
        <a:lstStyle/>
        <a:p>
          <a:endParaRPr lang="en-CA"/>
        </a:p>
      </dgm:t>
    </dgm:pt>
    <dgm:pt modelId="{9B576E5E-3831-418B-9995-1C42259B4CE7}" type="pres">
      <dgm:prSet presAssocID="{7A591DB7-CEBD-4D54-9C8D-60C867E072BE}" presName="Name0" presStyleCnt="0">
        <dgm:presLayoutVars>
          <dgm:chMax val="1"/>
          <dgm:dir/>
          <dgm:animLvl val="ctr"/>
          <dgm:resizeHandles val="exact"/>
        </dgm:presLayoutVars>
      </dgm:prSet>
      <dgm:spPr/>
      <dgm:t>
        <a:bodyPr/>
        <a:lstStyle/>
        <a:p>
          <a:endParaRPr lang="en-CA"/>
        </a:p>
      </dgm:t>
    </dgm:pt>
    <dgm:pt modelId="{79D506D6-CE1A-48AC-90B3-A86725338BDE}" type="pres">
      <dgm:prSet presAssocID="{16F97A5F-16A4-4769-8041-585A8A878A81}" presName="centerShape" presStyleLbl="node0" presStyleIdx="0" presStyleCnt="1"/>
      <dgm:spPr/>
      <dgm:t>
        <a:bodyPr/>
        <a:lstStyle/>
        <a:p>
          <a:endParaRPr lang="en-CA"/>
        </a:p>
      </dgm:t>
    </dgm:pt>
    <dgm:pt modelId="{BCF9D69E-60B7-42A6-9DF1-EB2140AF2E3C}" type="pres">
      <dgm:prSet presAssocID="{C77C1749-579C-49D5-BE10-34BC549166B7}" presName="node" presStyleLbl="node1" presStyleIdx="0" presStyleCnt="6">
        <dgm:presLayoutVars>
          <dgm:bulletEnabled val="1"/>
        </dgm:presLayoutVars>
      </dgm:prSet>
      <dgm:spPr/>
      <dgm:t>
        <a:bodyPr/>
        <a:lstStyle/>
        <a:p>
          <a:endParaRPr lang="en-CA"/>
        </a:p>
      </dgm:t>
    </dgm:pt>
    <dgm:pt modelId="{2D85DBDC-66E2-4609-B0F9-136BB268C4F7}" type="pres">
      <dgm:prSet presAssocID="{C77C1749-579C-49D5-BE10-34BC549166B7}" presName="dummy" presStyleCnt="0"/>
      <dgm:spPr/>
    </dgm:pt>
    <dgm:pt modelId="{DA2B0814-8995-4728-B900-2735723EDB62}" type="pres">
      <dgm:prSet presAssocID="{DF4887E2-B458-4D4E-9F44-7EF6AD094841}" presName="sibTrans" presStyleLbl="sibTrans2D1" presStyleIdx="0" presStyleCnt="6"/>
      <dgm:spPr/>
      <dgm:t>
        <a:bodyPr/>
        <a:lstStyle/>
        <a:p>
          <a:endParaRPr lang="en-CA"/>
        </a:p>
      </dgm:t>
    </dgm:pt>
    <dgm:pt modelId="{6296945A-7F2A-4DA7-9CB8-1B98C7E32720}" type="pres">
      <dgm:prSet presAssocID="{02124F76-616D-4942-A3FB-5EA4FB9284AD}" presName="node" presStyleLbl="node1" presStyleIdx="1" presStyleCnt="6">
        <dgm:presLayoutVars>
          <dgm:bulletEnabled val="1"/>
        </dgm:presLayoutVars>
      </dgm:prSet>
      <dgm:spPr/>
      <dgm:t>
        <a:bodyPr/>
        <a:lstStyle/>
        <a:p>
          <a:endParaRPr lang="en-CA"/>
        </a:p>
      </dgm:t>
    </dgm:pt>
    <dgm:pt modelId="{6EADBA4B-31E1-4896-B69F-2B3FE93025AE}" type="pres">
      <dgm:prSet presAssocID="{02124F76-616D-4942-A3FB-5EA4FB9284AD}" presName="dummy" presStyleCnt="0"/>
      <dgm:spPr/>
    </dgm:pt>
    <dgm:pt modelId="{813E15E7-6C70-4F52-982E-89FDFD568577}" type="pres">
      <dgm:prSet presAssocID="{F73EA468-3E46-41CC-B614-86B8724124FC}" presName="sibTrans" presStyleLbl="sibTrans2D1" presStyleIdx="1" presStyleCnt="6"/>
      <dgm:spPr/>
      <dgm:t>
        <a:bodyPr/>
        <a:lstStyle/>
        <a:p>
          <a:endParaRPr lang="en-CA"/>
        </a:p>
      </dgm:t>
    </dgm:pt>
    <dgm:pt modelId="{E8932021-4389-4CDE-916F-604F46F89D7F}" type="pres">
      <dgm:prSet presAssocID="{1EF10B98-9EED-4DA0-895B-42F9F05ED0F0}" presName="node" presStyleLbl="node1" presStyleIdx="2" presStyleCnt="6">
        <dgm:presLayoutVars>
          <dgm:bulletEnabled val="1"/>
        </dgm:presLayoutVars>
      </dgm:prSet>
      <dgm:spPr/>
      <dgm:t>
        <a:bodyPr/>
        <a:lstStyle/>
        <a:p>
          <a:endParaRPr lang="en-CA"/>
        </a:p>
      </dgm:t>
    </dgm:pt>
    <dgm:pt modelId="{15035EAE-C2EA-4C83-9F1E-0D0C7890EC4C}" type="pres">
      <dgm:prSet presAssocID="{1EF10B98-9EED-4DA0-895B-42F9F05ED0F0}" presName="dummy" presStyleCnt="0"/>
      <dgm:spPr/>
    </dgm:pt>
    <dgm:pt modelId="{78172820-B303-40C2-98EB-A55EDD5EB646}" type="pres">
      <dgm:prSet presAssocID="{61E522B8-3ABA-4F11-AF76-CA5B2A970FA2}" presName="sibTrans" presStyleLbl="sibTrans2D1" presStyleIdx="2" presStyleCnt="6"/>
      <dgm:spPr/>
      <dgm:t>
        <a:bodyPr/>
        <a:lstStyle/>
        <a:p>
          <a:endParaRPr lang="en-CA"/>
        </a:p>
      </dgm:t>
    </dgm:pt>
    <dgm:pt modelId="{67EB149E-8507-444B-81A4-EF675D93CC19}" type="pres">
      <dgm:prSet presAssocID="{7653FC6E-2E67-4419-A64B-3F9EF49C78BA}" presName="node" presStyleLbl="node1" presStyleIdx="3" presStyleCnt="6">
        <dgm:presLayoutVars>
          <dgm:bulletEnabled val="1"/>
        </dgm:presLayoutVars>
      </dgm:prSet>
      <dgm:spPr/>
      <dgm:t>
        <a:bodyPr/>
        <a:lstStyle/>
        <a:p>
          <a:endParaRPr lang="en-CA"/>
        </a:p>
      </dgm:t>
    </dgm:pt>
    <dgm:pt modelId="{15363E1E-7426-4740-9ACA-DD2021299072}" type="pres">
      <dgm:prSet presAssocID="{7653FC6E-2E67-4419-A64B-3F9EF49C78BA}" presName="dummy" presStyleCnt="0"/>
      <dgm:spPr/>
    </dgm:pt>
    <dgm:pt modelId="{2C622C4A-0848-4178-A15D-63C81A139149}" type="pres">
      <dgm:prSet presAssocID="{9AD32F7D-60F6-4728-9E51-90C2DA4340C8}" presName="sibTrans" presStyleLbl="sibTrans2D1" presStyleIdx="3" presStyleCnt="6"/>
      <dgm:spPr/>
      <dgm:t>
        <a:bodyPr/>
        <a:lstStyle/>
        <a:p>
          <a:endParaRPr lang="en-CA"/>
        </a:p>
      </dgm:t>
    </dgm:pt>
    <dgm:pt modelId="{F8334241-ED2A-4F20-A1C7-ECF259CD022F}" type="pres">
      <dgm:prSet presAssocID="{7BC9120A-1C38-4911-911E-A3DBB0F3789D}" presName="node" presStyleLbl="node1" presStyleIdx="4" presStyleCnt="6">
        <dgm:presLayoutVars>
          <dgm:bulletEnabled val="1"/>
        </dgm:presLayoutVars>
      </dgm:prSet>
      <dgm:spPr/>
      <dgm:t>
        <a:bodyPr/>
        <a:lstStyle/>
        <a:p>
          <a:endParaRPr lang="en-CA"/>
        </a:p>
      </dgm:t>
    </dgm:pt>
    <dgm:pt modelId="{C41C5BB9-BFF0-4A52-BC4D-AC444E831C2C}" type="pres">
      <dgm:prSet presAssocID="{7BC9120A-1C38-4911-911E-A3DBB0F3789D}" presName="dummy" presStyleCnt="0"/>
      <dgm:spPr/>
    </dgm:pt>
    <dgm:pt modelId="{5FFEE9EF-636E-4C48-AD49-5F97315E0C63}" type="pres">
      <dgm:prSet presAssocID="{F60E92FF-2029-431E-80D4-DAAA6DF5E383}" presName="sibTrans" presStyleLbl="sibTrans2D1" presStyleIdx="4" presStyleCnt="6"/>
      <dgm:spPr/>
      <dgm:t>
        <a:bodyPr/>
        <a:lstStyle/>
        <a:p>
          <a:endParaRPr lang="en-CA"/>
        </a:p>
      </dgm:t>
    </dgm:pt>
    <dgm:pt modelId="{AAB015BF-FA91-4070-9291-027AD486FE28}" type="pres">
      <dgm:prSet presAssocID="{FF201F1C-7BEE-4216-A91F-140B12CF937A}" presName="node" presStyleLbl="node1" presStyleIdx="5" presStyleCnt="6">
        <dgm:presLayoutVars>
          <dgm:bulletEnabled val="1"/>
        </dgm:presLayoutVars>
      </dgm:prSet>
      <dgm:spPr/>
      <dgm:t>
        <a:bodyPr/>
        <a:lstStyle/>
        <a:p>
          <a:endParaRPr lang="en-CA"/>
        </a:p>
      </dgm:t>
    </dgm:pt>
    <dgm:pt modelId="{C2107E44-2131-4B65-A4D8-C2506306E00B}" type="pres">
      <dgm:prSet presAssocID="{FF201F1C-7BEE-4216-A91F-140B12CF937A}" presName="dummy" presStyleCnt="0"/>
      <dgm:spPr/>
    </dgm:pt>
    <dgm:pt modelId="{E92A5C22-6EE9-4F0D-A88F-A229FA6BB474}" type="pres">
      <dgm:prSet presAssocID="{A3FD14AD-7874-49CC-92AD-AC93AF254A59}" presName="sibTrans" presStyleLbl="sibTrans2D1" presStyleIdx="5" presStyleCnt="6"/>
      <dgm:spPr/>
      <dgm:t>
        <a:bodyPr/>
        <a:lstStyle/>
        <a:p>
          <a:endParaRPr lang="en-CA"/>
        </a:p>
      </dgm:t>
    </dgm:pt>
  </dgm:ptLst>
  <dgm:cxnLst>
    <dgm:cxn modelId="{F6E80E81-52EC-4764-8B4C-927A3A3E562C}" type="presOf" srcId="{F60E92FF-2029-431E-80D4-DAAA6DF5E383}" destId="{5FFEE9EF-636E-4C48-AD49-5F97315E0C63}" srcOrd="0" destOrd="0" presId="urn:microsoft.com/office/officeart/2005/8/layout/radial6"/>
    <dgm:cxn modelId="{7714CEA0-FF31-4952-AD54-CE64A41F589D}" type="presOf" srcId="{F73EA468-3E46-41CC-B614-86B8724124FC}" destId="{813E15E7-6C70-4F52-982E-89FDFD568577}" srcOrd="0" destOrd="0" presId="urn:microsoft.com/office/officeart/2005/8/layout/radial6"/>
    <dgm:cxn modelId="{13FE39EA-F8A2-4D7A-92E4-16C72E11F85D}" type="presOf" srcId="{7A591DB7-CEBD-4D54-9C8D-60C867E072BE}" destId="{9B576E5E-3831-418B-9995-1C42259B4CE7}" srcOrd="0" destOrd="0" presId="urn:microsoft.com/office/officeart/2005/8/layout/radial6"/>
    <dgm:cxn modelId="{B1E710E1-18A5-41E3-928F-9ECE80E78819}" type="presOf" srcId="{C77C1749-579C-49D5-BE10-34BC549166B7}" destId="{BCF9D69E-60B7-42A6-9DF1-EB2140AF2E3C}" srcOrd="0" destOrd="0" presId="urn:microsoft.com/office/officeart/2005/8/layout/radial6"/>
    <dgm:cxn modelId="{A882B396-AE04-41F7-8CF2-6DBFAA882244}" srcId="{16F97A5F-16A4-4769-8041-585A8A878A81}" destId="{FF201F1C-7BEE-4216-A91F-140B12CF937A}" srcOrd="5" destOrd="0" parTransId="{58CD6200-8D07-4AD8-BB54-19A19EE75798}" sibTransId="{A3FD14AD-7874-49CC-92AD-AC93AF254A59}"/>
    <dgm:cxn modelId="{2FE67AA0-0D15-4185-B7D3-2E03BD0C5918}" type="presOf" srcId="{7BC9120A-1C38-4911-911E-A3DBB0F3789D}" destId="{F8334241-ED2A-4F20-A1C7-ECF259CD022F}" srcOrd="0" destOrd="0" presId="urn:microsoft.com/office/officeart/2005/8/layout/radial6"/>
    <dgm:cxn modelId="{D5711E1C-0C8D-4BBE-B3D3-241BD0620A7C}" srcId="{7A591DB7-CEBD-4D54-9C8D-60C867E072BE}" destId="{16F97A5F-16A4-4769-8041-585A8A878A81}" srcOrd="0" destOrd="0" parTransId="{19C40163-FF8A-4B59-88FB-673BD626776C}" sibTransId="{6F832CB9-5AA1-4141-91FB-73D98F2F4745}"/>
    <dgm:cxn modelId="{AFBEB10B-11A8-4E28-B5D6-77553137C6CF}" type="presOf" srcId="{61E522B8-3ABA-4F11-AF76-CA5B2A970FA2}" destId="{78172820-B303-40C2-98EB-A55EDD5EB646}" srcOrd="0" destOrd="0" presId="urn:microsoft.com/office/officeart/2005/8/layout/radial6"/>
    <dgm:cxn modelId="{B73B2312-03C4-42B9-9724-ACB66C2AA8C3}" srcId="{16F97A5F-16A4-4769-8041-585A8A878A81}" destId="{7BC9120A-1C38-4911-911E-A3DBB0F3789D}" srcOrd="4" destOrd="0" parTransId="{A2418A64-EF6D-4205-B0FE-1FA7B94DD891}" sibTransId="{F60E92FF-2029-431E-80D4-DAAA6DF5E383}"/>
    <dgm:cxn modelId="{93661564-411F-407B-8415-50C034605D08}" type="presOf" srcId="{16F97A5F-16A4-4769-8041-585A8A878A81}" destId="{79D506D6-CE1A-48AC-90B3-A86725338BDE}" srcOrd="0" destOrd="0" presId="urn:microsoft.com/office/officeart/2005/8/layout/radial6"/>
    <dgm:cxn modelId="{94073F0C-4A4B-4F39-AA8E-7D4D34B4A1D5}" srcId="{16F97A5F-16A4-4769-8041-585A8A878A81}" destId="{C77C1749-579C-49D5-BE10-34BC549166B7}" srcOrd="0" destOrd="0" parTransId="{FFB59EDE-182F-4EFE-AEFB-258928484ACD}" sibTransId="{DF4887E2-B458-4D4E-9F44-7EF6AD094841}"/>
    <dgm:cxn modelId="{4F39071A-42B0-403C-9309-B1A9EA9C8C0B}" type="presOf" srcId="{DF4887E2-B458-4D4E-9F44-7EF6AD094841}" destId="{DA2B0814-8995-4728-B900-2735723EDB62}" srcOrd="0" destOrd="0" presId="urn:microsoft.com/office/officeart/2005/8/layout/radial6"/>
    <dgm:cxn modelId="{6DB85867-F738-45C5-82D0-C384079EAF23}" type="presOf" srcId="{02124F76-616D-4942-A3FB-5EA4FB9284AD}" destId="{6296945A-7F2A-4DA7-9CB8-1B98C7E32720}" srcOrd="0" destOrd="0" presId="urn:microsoft.com/office/officeart/2005/8/layout/radial6"/>
    <dgm:cxn modelId="{595135A6-291B-4140-9CFC-16332E461320}" type="presOf" srcId="{7653FC6E-2E67-4419-A64B-3F9EF49C78BA}" destId="{67EB149E-8507-444B-81A4-EF675D93CC19}" srcOrd="0" destOrd="0" presId="urn:microsoft.com/office/officeart/2005/8/layout/radial6"/>
    <dgm:cxn modelId="{5170E11F-563C-4A37-ABDB-63B605D1CE85}" type="presOf" srcId="{9AD32F7D-60F6-4728-9E51-90C2DA4340C8}" destId="{2C622C4A-0848-4178-A15D-63C81A139149}" srcOrd="0" destOrd="0" presId="urn:microsoft.com/office/officeart/2005/8/layout/radial6"/>
    <dgm:cxn modelId="{79C2CD68-D07D-4927-B91F-050F4925D7B0}" srcId="{16F97A5F-16A4-4769-8041-585A8A878A81}" destId="{1EF10B98-9EED-4DA0-895B-42F9F05ED0F0}" srcOrd="2" destOrd="0" parTransId="{E3E65D92-1618-4164-8C97-B6CF3F7F2234}" sibTransId="{61E522B8-3ABA-4F11-AF76-CA5B2A970FA2}"/>
    <dgm:cxn modelId="{431613B4-424B-49DC-9FBB-06B2E851755C}" srcId="{16F97A5F-16A4-4769-8041-585A8A878A81}" destId="{7653FC6E-2E67-4419-A64B-3F9EF49C78BA}" srcOrd="3" destOrd="0" parTransId="{A5860493-694D-40C3-874B-65994B26936D}" sibTransId="{9AD32F7D-60F6-4728-9E51-90C2DA4340C8}"/>
    <dgm:cxn modelId="{05C41D3F-0045-4B26-A8F0-396C93D98FDC}" type="presOf" srcId="{1EF10B98-9EED-4DA0-895B-42F9F05ED0F0}" destId="{E8932021-4389-4CDE-916F-604F46F89D7F}" srcOrd="0" destOrd="0" presId="urn:microsoft.com/office/officeart/2005/8/layout/radial6"/>
    <dgm:cxn modelId="{3B2DEA91-0217-42E5-9D43-C859CA278918}" type="presOf" srcId="{A3FD14AD-7874-49CC-92AD-AC93AF254A59}" destId="{E92A5C22-6EE9-4F0D-A88F-A229FA6BB474}" srcOrd="0" destOrd="0" presId="urn:microsoft.com/office/officeart/2005/8/layout/radial6"/>
    <dgm:cxn modelId="{B4CD3361-1A19-4425-8546-79FE38D46F9A}" srcId="{16F97A5F-16A4-4769-8041-585A8A878A81}" destId="{02124F76-616D-4942-A3FB-5EA4FB9284AD}" srcOrd="1" destOrd="0" parTransId="{ECF6424F-C543-41EF-8123-BBDE1226177A}" sibTransId="{F73EA468-3E46-41CC-B614-86B8724124FC}"/>
    <dgm:cxn modelId="{579CCFD0-BF96-4B0B-9605-672A4DABA417}" type="presOf" srcId="{FF201F1C-7BEE-4216-A91F-140B12CF937A}" destId="{AAB015BF-FA91-4070-9291-027AD486FE28}" srcOrd="0" destOrd="0" presId="urn:microsoft.com/office/officeart/2005/8/layout/radial6"/>
    <dgm:cxn modelId="{78EEC00B-0BCF-4889-B5C0-3279753DF563}" type="presParOf" srcId="{9B576E5E-3831-418B-9995-1C42259B4CE7}" destId="{79D506D6-CE1A-48AC-90B3-A86725338BDE}" srcOrd="0" destOrd="0" presId="urn:microsoft.com/office/officeart/2005/8/layout/radial6"/>
    <dgm:cxn modelId="{B2335CF5-2CEA-404B-AF25-67C326D286F3}" type="presParOf" srcId="{9B576E5E-3831-418B-9995-1C42259B4CE7}" destId="{BCF9D69E-60B7-42A6-9DF1-EB2140AF2E3C}" srcOrd="1" destOrd="0" presId="urn:microsoft.com/office/officeart/2005/8/layout/radial6"/>
    <dgm:cxn modelId="{2120B57E-28CD-4CC3-BFE8-11D184EF9EB0}" type="presParOf" srcId="{9B576E5E-3831-418B-9995-1C42259B4CE7}" destId="{2D85DBDC-66E2-4609-B0F9-136BB268C4F7}" srcOrd="2" destOrd="0" presId="urn:microsoft.com/office/officeart/2005/8/layout/radial6"/>
    <dgm:cxn modelId="{E41DA859-D84F-4F0A-B2B7-BECB72A0745B}" type="presParOf" srcId="{9B576E5E-3831-418B-9995-1C42259B4CE7}" destId="{DA2B0814-8995-4728-B900-2735723EDB62}" srcOrd="3" destOrd="0" presId="urn:microsoft.com/office/officeart/2005/8/layout/radial6"/>
    <dgm:cxn modelId="{50F44B57-5694-45A1-8D9E-244072C18036}" type="presParOf" srcId="{9B576E5E-3831-418B-9995-1C42259B4CE7}" destId="{6296945A-7F2A-4DA7-9CB8-1B98C7E32720}" srcOrd="4" destOrd="0" presId="urn:microsoft.com/office/officeart/2005/8/layout/radial6"/>
    <dgm:cxn modelId="{951DC931-C43D-485F-B470-0257D9434EF6}" type="presParOf" srcId="{9B576E5E-3831-418B-9995-1C42259B4CE7}" destId="{6EADBA4B-31E1-4896-B69F-2B3FE93025AE}" srcOrd="5" destOrd="0" presId="urn:microsoft.com/office/officeart/2005/8/layout/radial6"/>
    <dgm:cxn modelId="{AC0DF490-C4F5-45B7-A5E4-4130BF25E670}" type="presParOf" srcId="{9B576E5E-3831-418B-9995-1C42259B4CE7}" destId="{813E15E7-6C70-4F52-982E-89FDFD568577}" srcOrd="6" destOrd="0" presId="urn:microsoft.com/office/officeart/2005/8/layout/radial6"/>
    <dgm:cxn modelId="{37F29EB9-5669-484A-ADCF-394FE67E3D88}" type="presParOf" srcId="{9B576E5E-3831-418B-9995-1C42259B4CE7}" destId="{E8932021-4389-4CDE-916F-604F46F89D7F}" srcOrd="7" destOrd="0" presId="urn:microsoft.com/office/officeart/2005/8/layout/radial6"/>
    <dgm:cxn modelId="{429C119A-7488-4A55-B061-3ED8B2C3673F}" type="presParOf" srcId="{9B576E5E-3831-418B-9995-1C42259B4CE7}" destId="{15035EAE-C2EA-4C83-9F1E-0D0C7890EC4C}" srcOrd="8" destOrd="0" presId="urn:microsoft.com/office/officeart/2005/8/layout/radial6"/>
    <dgm:cxn modelId="{22B47754-9F82-486E-AA7E-AD181DF2AAB3}" type="presParOf" srcId="{9B576E5E-3831-418B-9995-1C42259B4CE7}" destId="{78172820-B303-40C2-98EB-A55EDD5EB646}" srcOrd="9" destOrd="0" presId="urn:microsoft.com/office/officeart/2005/8/layout/radial6"/>
    <dgm:cxn modelId="{89D2306F-92E8-410A-AD71-B68771975F72}" type="presParOf" srcId="{9B576E5E-3831-418B-9995-1C42259B4CE7}" destId="{67EB149E-8507-444B-81A4-EF675D93CC19}" srcOrd="10" destOrd="0" presId="urn:microsoft.com/office/officeart/2005/8/layout/radial6"/>
    <dgm:cxn modelId="{276BB0F1-C54E-4E56-8DC5-734F7BECDE13}" type="presParOf" srcId="{9B576E5E-3831-418B-9995-1C42259B4CE7}" destId="{15363E1E-7426-4740-9ACA-DD2021299072}" srcOrd="11" destOrd="0" presId="urn:microsoft.com/office/officeart/2005/8/layout/radial6"/>
    <dgm:cxn modelId="{3E26BD9C-43F1-41EB-B715-7D6AF30AC556}" type="presParOf" srcId="{9B576E5E-3831-418B-9995-1C42259B4CE7}" destId="{2C622C4A-0848-4178-A15D-63C81A139149}" srcOrd="12" destOrd="0" presId="urn:microsoft.com/office/officeart/2005/8/layout/radial6"/>
    <dgm:cxn modelId="{3AB08283-D164-4E7A-B191-8641CA83F289}" type="presParOf" srcId="{9B576E5E-3831-418B-9995-1C42259B4CE7}" destId="{F8334241-ED2A-4F20-A1C7-ECF259CD022F}" srcOrd="13" destOrd="0" presId="urn:microsoft.com/office/officeart/2005/8/layout/radial6"/>
    <dgm:cxn modelId="{CD86A866-E216-40A3-96FB-1053EB015AC3}" type="presParOf" srcId="{9B576E5E-3831-418B-9995-1C42259B4CE7}" destId="{C41C5BB9-BFF0-4A52-BC4D-AC444E831C2C}" srcOrd="14" destOrd="0" presId="urn:microsoft.com/office/officeart/2005/8/layout/radial6"/>
    <dgm:cxn modelId="{E2239905-D797-43DB-888A-9814926C4E46}" type="presParOf" srcId="{9B576E5E-3831-418B-9995-1C42259B4CE7}" destId="{5FFEE9EF-636E-4C48-AD49-5F97315E0C63}" srcOrd="15" destOrd="0" presId="urn:microsoft.com/office/officeart/2005/8/layout/radial6"/>
    <dgm:cxn modelId="{84A8663E-6286-4EDD-9233-6EC61337261A}" type="presParOf" srcId="{9B576E5E-3831-418B-9995-1C42259B4CE7}" destId="{AAB015BF-FA91-4070-9291-027AD486FE28}" srcOrd="16" destOrd="0" presId="urn:microsoft.com/office/officeart/2005/8/layout/radial6"/>
    <dgm:cxn modelId="{D436CB10-3051-4C6E-9E33-44BBEF251223}" type="presParOf" srcId="{9B576E5E-3831-418B-9995-1C42259B4CE7}" destId="{C2107E44-2131-4B65-A4D8-C2506306E00B}" srcOrd="17" destOrd="0" presId="urn:microsoft.com/office/officeart/2005/8/layout/radial6"/>
    <dgm:cxn modelId="{437B2292-9AD7-4C3B-9714-A1AB1906FC23}" type="presParOf" srcId="{9B576E5E-3831-418B-9995-1C42259B4CE7}" destId="{E92A5C22-6EE9-4F0D-A88F-A229FA6BB474}" srcOrd="18"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303F90-5673-4816-B7A5-0A5912AA7C9A}"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CA"/>
        </a:p>
      </dgm:t>
    </dgm:pt>
    <dgm:pt modelId="{F54E878A-8053-4487-92BC-8C29EC9B663F}">
      <dgm:prSet phldrT="[Text]"/>
      <dgm:spPr/>
      <dgm:t>
        <a:bodyPr/>
        <a:lstStyle/>
        <a:p>
          <a:r>
            <a:rPr lang="en-CA" dirty="0" smtClean="0"/>
            <a:t>Modern Benefits</a:t>
          </a:r>
          <a:endParaRPr lang="en-CA" dirty="0"/>
        </a:p>
      </dgm:t>
    </dgm:pt>
    <dgm:pt modelId="{FC568FDB-B683-404C-83EA-899EDD0C19C3}" type="parTrans" cxnId="{76CAFB26-BE5C-48E2-92E6-0676929703A4}">
      <dgm:prSet/>
      <dgm:spPr/>
      <dgm:t>
        <a:bodyPr/>
        <a:lstStyle/>
        <a:p>
          <a:endParaRPr lang="en-CA"/>
        </a:p>
      </dgm:t>
    </dgm:pt>
    <dgm:pt modelId="{55AE6150-9909-470F-8C2D-6DB53954E2C5}" type="sibTrans" cxnId="{76CAFB26-BE5C-48E2-92E6-0676929703A4}">
      <dgm:prSet/>
      <dgm:spPr/>
      <dgm:t>
        <a:bodyPr/>
        <a:lstStyle/>
        <a:p>
          <a:endParaRPr lang="en-CA"/>
        </a:p>
      </dgm:t>
    </dgm:pt>
    <dgm:pt modelId="{D99FDDF8-0C6F-4B05-8135-2E9F93DA91F1}">
      <dgm:prSet phldrT="[Text]"/>
      <dgm:spPr/>
      <dgm:t>
        <a:bodyPr/>
        <a:lstStyle/>
        <a:p>
          <a:r>
            <a:rPr lang="en-CA" dirty="0" smtClean="0"/>
            <a:t>Increased Medical Coverage</a:t>
          </a:r>
          <a:endParaRPr lang="en-CA" dirty="0"/>
        </a:p>
      </dgm:t>
    </dgm:pt>
    <dgm:pt modelId="{AD7622EA-88F6-4C3A-9085-7B6EA709C3FC}" type="parTrans" cxnId="{4B4B7EA5-F80C-4BA4-AEA1-80B884B6F4BA}">
      <dgm:prSet/>
      <dgm:spPr/>
      <dgm:t>
        <a:bodyPr/>
        <a:lstStyle/>
        <a:p>
          <a:endParaRPr lang="en-CA"/>
        </a:p>
      </dgm:t>
    </dgm:pt>
    <dgm:pt modelId="{BBAB70E0-BC04-4511-9152-8FDBE665E4C4}" type="sibTrans" cxnId="{4B4B7EA5-F80C-4BA4-AEA1-80B884B6F4BA}">
      <dgm:prSet/>
      <dgm:spPr/>
      <dgm:t>
        <a:bodyPr/>
        <a:lstStyle/>
        <a:p>
          <a:endParaRPr lang="en-CA"/>
        </a:p>
      </dgm:t>
    </dgm:pt>
    <dgm:pt modelId="{E72CD0E6-18D8-4560-84E1-F56F47DA1977}">
      <dgm:prSet phldrT="[Text]"/>
      <dgm:spPr/>
      <dgm:t>
        <a:bodyPr/>
        <a:lstStyle/>
        <a:p>
          <a:r>
            <a:rPr lang="en-CA" dirty="0" smtClean="0"/>
            <a:t>More and longer vacations and holidays</a:t>
          </a:r>
          <a:endParaRPr lang="en-CA" dirty="0"/>
        </a:p>
      </dgm:t>
    </dgm:pt>
    <dgm:pt modelId="{763A21A0-9778-4773-AEED-413C88ED45C1}" type="parTrans" cxnId="{3FD7C27D-F15E-4B1F-8A45-57A7A9C82A39}">
      <dgm:prSet/>
      <dgm:spPr/>
      <dgm:t>
        <a:bodyPr/>
        <a:lstStyle/>
        <a:p>
          <a:endParaRPr lang="en-CA"/>
        </a:p>
      </dgm:t>
    </dgm:pt>
    <dgm:pt modelId="{D1DFC9E6-FBFE-47BA-9F44-0527210A03A7}" type="sibTrans" cxnId="{3FD7C27D-F15E-4B1F-8A45-57A7A9C82A39}">
      <dgm:prSet/>
      <dgm:spPr/>
      <dgm:t>
        <a:bodyPr/>
        <a:lstStyle/>
        <a:p>
          <a:endParaRPr lang="en-CA"/>
        </a:p>
      </dgm:t>
    </dgm:pt>
    <dgm:pt modelId="{D3351784-7E89-41FE-B1FB-B3AA074FF37C}">
      <dgm:prSet phldrT="[Text]"/>
      <dgm:spPr/>
      <dgm:t>
        <a:bodyPr/>
        <a:lstStyle/>
        <a:p>
          <a:r>
            <a:rPr lang="en-CA" dirty="0" smtClean="0"/>
            <a:t>Increased pension coverage and earlier vesting</a:t>
          </a:r>
          <a:endParaRPr lang="en-CA" dirty="0"/>
        </a:p>
      </dgm:t>
    </dgm:pt>
    <dgm:pt modelId="{E64D0809-10B6-4AB3-815D-F73098C21730}" type="parTrans" cxnId="{A308CC98-0FF9-407B-A281-6B07A3AE2F9A}">
      <dgm:prSet/>
      <dgm:spPr/>
      <dgm:t>
        <a:bodyPr/>
        <a:lstStyle/>
        <a:p>
          <a:endParaRPr lang="en-CA"/>
        </a:p>
      </dgm:t>
    </dgm:pt>
    <dgm:pt modelId="{2D830F77-A9B9-40F7-88A8-8040480A93DA}" type="sibTrans" cxnId="{A308CC98-0FF9-407B-A281-6B07A3AE2F9A}">
      <dgm:prSet/>
      <dgm:spPr/>
      <dgm:t>
        <a:bodyPr/>
        <a:lstStyle/>
        <a:p>
          <a:endParaRPr lang="en-CA"/>
        </a:p>
      </dgm:t>
    </dgm:pt>
    <dgm:pt modelId="{947491F9-4A22-455B-B6CD-549FD628E012}">
      <dgm:prSet phldrT="[Text]"/>
      <dgm:spPr/>
      <dgm:t>
        <a:bodyPr/>
        <a:lstStyle/>
        <a:p>
          <a:r>
            <a:rPr lang="en-CA" dirty="0" smtClean="0"/>
            <a:t>Child care, dog walking, free laundry (rare)</a:t>
          </a:r>
          <a:endParaRPr lang="en-CA" dirty="0"/>
        </a:p>
      </dgm:t>
    </dgm:pt>
    <dgm:pt modelId="{9AF548D0-CD1C-455A-A43A-20B13EFC88EB}" type="parTrans" cxnId="{FE7278F2-45EC-4467-8531-62EFA9FC00D0}">
      <dgm:prSet/>
      <dgm:spPr/>
      <dgm:t>
        <a:bodyPr/>
        <a:lstStyle/>
        <a:p>
          <a:endParaRPr lang="en-CA"/>
        </a:p>
      </dgm:t>
    </dgm:pt>
    <dgm:pt modelId="{953245BC-8B33-40F2-86A4-E09435E72F83}" type="sibTrans" cxnId="{FE7278F2-45EC-4467-8531-62EFA9FC00D0}">
      <dgm:prSet/>
      <dgm:spPr/>
      <dgm:t>
        <a:bodyPr/>
        <a:lstStyle/>
        <a:p>
          <a:endParaRPr lang="en-CA"/>
        </a:p>
      </dgm:t>
    </dgm:pt>
    <dgm:pt modelId="{472DAB24-145E-4BE9-BEC3-211B938AF521}">
      <dgm:prSet/>
      <dgm:spPr/>
      <dgm:t>
        <a:bodyPr/>
        <a:lstStyle/>
        <a:p>
          <a:r>
            <a:rPr lang="en-CA" dirty="0" smtClean="0"/>
            <a:t>To part-time and retirees as well</a:t>
          </a:r>
          <a:endParaRPr lang="en-CA" dirty="0"/>
        </a:p>
      </dgm:t>
    </dgm:pt>
    <dgm:pt modelId="{2C6778E9-CBDA-4BDD-B14A-F2D8D3B78239}" type="parTrans" cxnId="{91C198FE-B596-4EDE-B86F-F5A0B515A4E7}">
      <dgm:prSet/>
      <dgm:spPr/>
      <dgm:t>
        <a:bodyPr/>
        <a:lstStyle/>
        <a:p>
          <a:endParaRPr lang="en-CA"/>
        </a:p>
      </dgm:t>
    </dgm:pt>
    <dgm:pt modelId="{9FD25A8E-4BCD-4561-8402-8FCB2980DEBA}" type="sibTrans" cxnId="{91C198FE-B596-4EDE-B86F-F5A0B515A4E7}">
      <dgm:prSet/>
      <dgm:spPr/>
      <dgm:t>
        <a:bodyPr/>
        <a:lstStyle/>
        <a:p>
          <a:endParaRPr lang="en-CA"/>
        </a:p>
      </dgm:t>
    </dgm:pt>
    <dgm:pt modelId="{2F7D878E-1F37-453E-A895-E12A4FE4D431}">
      <dgm:prSet/>
      <dgm:spPr/>
      <dgm:t>
        <a:bodyPr/>
        <a:lstStyle/>
        <a:p>
          <a:r>
            <a:rPr lang="en-CA" dirty="0" smtClean="0"/>
            <a:t>Time for elder care</a:t>
          </a:r>
          <a:endParaRPr lang="en-CA" dirty="0"/>
        </a:p>
      </dgm:t>
    </dgm:pt>
    <dgm:pt modelId="{7771B6FC-BB97-43E1-AC10-34B84F971DE4}" type="parTrans" cxnId="{2FCDAE28-7B8C-4E3D-96AD-4D16DB5D6505}">
      <dgm:prSet/>
      <dgm:spPr/>
      <dgm:t>
        <a:bodyPr/>
        <a:lstStyle/>
        <a:p>
          <a:endParaRPr lang="en-CA"/>
        </a:p>
      </dgm:t>
    </dgm:pt>
    <dgm:pt modelId="{D8B9BB98-0971-42EB-BC92-C9C1784DA8BD}" type="sibTrans" cxnId="{2FCDAE28-7B8C-4E3D-96AD-4D16DB5D6505}">
      <dgm:prSet/>
      <dgm:spPr/>
      <dgm:t>
        <a:bodyPr/>
        <a:lstStyle/>
        <a:p>
          <a:endParaRPr lang="en-CA"/>
        </a:p>
      </dgm:t>
    </dgm:pt>
    <dgm:pt modelId="{7EDF791E-5268-4CF2-8C76-13C06D20878F}" type="pres">
      <dgm:prSet presAssocID="{02303F90-5673-4816-B7A5-0A5912AA7C9A}" presName="Name0" presStyleCnt="0">
        <dgm:presLayoutVars>
          <dgm:chMax val="1"/>
          <dgm:dir/>
          <dgm:animLvl val="ctr"/>
          <dgm:resizeHandles val="exact"/>
        </dgm:presLayoutVars>
      </dgm:prSet>
      <dgm:spPr/>
      <dgm:t>
        <a:bodyPr/>
        <a:lstStyle/>
        <a:p>
          <a:endParaRPr lang="en-CA"/>
        </a:p>
      </dgm:t>
    </dgm:pt>
    <dgm:pt modelId="{9B0CBAE3-3E0F-44F5-AD3F-B5F8C19A0A87}" type="pres">
      <dgm:prSet presAssocID="{F54E878A-8053-4487-92BC-8C29EC9B663F}" presName="centerShape" presStyleLbl="node0" presStyleIdx="0" presStyleCnt="1"/>
      <dgm:spPr/>
      <dgm:t>
        <a:bodyPr/>
        <a:lstStyle/>
        <a:p>
          <a:endParaRPr lang="en-CA"/>
        </a:p>
      </dgm:t>
    </dgm:pt>
    <dgm:pt modelId="{0DB003E8-7CFA-4F7D-9AD6-FA9F8C9E74C0}" type="pres">
      <dgm:prSet presAssocID="{D99FDDF8-0C6F-4B05-8135-2E9F93DA91F1}" presName="node" presStyleLbl="node1" presStyleIdx="0" presStyleCnt="6">
        <dgm:presLayoutVars>
          <dgm:bulletEnabled val="1"/>
        </dgm:presLayoutVars>
      </dgm:prSet>
      <dgm:spPr/>
      <dgm:t>
        <a:bodyPr/>
        <a:lstStyle/>
        <a:p>
          <a:endParaRPr lang="en-CA"/>
        </a:p>
      </dgm:t>
    </dgm:pt>
    <dgm:pt modelId="{87F9AB48-05EE-445B-A948-FF74C395CD3C}" type="pres">
      <dgm:prSet presAssocID="{D99FDDF8-0C6F-4B05-8135-2E9F93DA91F1}" presName="dummy" presStyleCnt="0"/>
      <dgm:spPr/>
    </dgm:pt>
    <dgm:pt modelId="{30D65D84-F487-4C1A-A102-2F2E0B7D8160}" type="pres">
      <dgm:prSet presAssocID="{BBAB70E0-BC04-4511-9152-8FDBE665E4C4}" presName="sibTrans" presStyleLbl="sibTrans2D1" presStyleIdx="0" presStyleCnt="6"/>
      <dgm:spPr/>
      <dgm:t>
        <a:bodyPr/>
        <a:lstStyle/>
        <a:p>
          <a:endParaRPr lang="en-CA"/>
        </a:p>
      </dgm:t>
    </dgm:pt>
    <dgm:pt modelId="{8FDA55B1-A6C7-49B9-A689-0CF0EF45907D}" type="pres">
      <dgm:prSet presAssocID="{472DAB24-145E-4BE9-BEC3-211B938AF521}" presName="node" presStyleLbl="node1" presStyleIdx="1" presStyleCnt="6">
        <dgm:presLayoutVars>
          <dgm:bulletEnabled val="1"/>
        </dgm:presLayoutVars>
      </dgm:prSet>
      <dgm:spPr/>
      <dgm:t>
        <a:bodyPr/>
        <a:lstStyle/>
        <a:p>
          <a:endParaRPr lang="en-CA"/>
        </a:p>
      </dgm:t>
    </dgm:pt>
    <dgm:pt modelId="{CE76326D-F514-4587-984B-22D2EA552BF7}" type="pres">
      <dgm:prSet presAssocID="{472DAB24-145E-4BE9-BEC3-211B938AF521}" presName="dummy" presStyleCnt="0"/>
      <dgm:spPr/>
    </dgm:pt>
    <dgm:pt modelId="{DC83145B-E918-49F5-B2F6-EB7B4F29A4E5}" type="pres">
      <dgm:prSet presAssocID="{9FD25A8E-4BCD-4561-8402-8FCB2980DEBA}" presName="sibTrans" presStyleLbl="sibTrans2D1" presStyleIdx="1" presStyleCnt="6"/>
      <dgm:spPr/>
      <dgm:t>
        <a:bodyPr/>
        <a:lstStyle/>
        <a:p>
          <a:endParaRPr lang="en-CA"/>
        </a:p>
      </dgm:t>
    </dgm:pt>
    <dgm:pt modelId="{3FCEEBA5-4436-4E93-BACF-42897460CF2F}" type="pres">
      <dgm:prSet presAssocID="{2F7D878E-1F37-453E-A895-E12A4FE4D431}" presName="node" presStyleLbl="node1" presStyleIdx="2" presStyleCnt="6">
        <dgm:presLayoutVars>
          <dgm:bulletEnabled val="1"/>
        </dgm:presLayoutVars>
      </dgm:prSet>
      <dgm:spPr/>
      <dgm:t>
        <a:bodyPr/>
        <a:lstStyle/>
        <a:p>
          <a:endParaRPr lang="en-CA"/>
        </a:p>
      </dgm:t>
    </dgm:pt>
    <dgm:pt modelId="{AC77C5C2-A217-46D1-B9A6-78E17F26A104}" type="pres">
      <dgm:prSet presAssocID="{2F7D878E-1F37-453E-A895-E12A4FE4D431}" presName="dummy" presStyleCnt="0"/>
      <dgm:spPr/>
    </dgm:pt>
    <dgm:pt modelId="{46451627-5B80-4463-984D-A62569DE65C7}" type="pres">
      <dgm:prSet presAssocID="{D8B9BB98-0971-42EB-BC92-C9C1784DA8BD}" presName="sibTrans" presStyleLbl="sibTrans2D1" presStyleIdx="2" presStyleCnt="6"/>
      <dgm:spPr/>
      <dgm:t>
        <a:bodyPr/>
        <a:lstStyle/>
        <a:p>
          <a:endParaRPr lang="en-CA"/>
        </a:p>
      </dgm:t>
    </dgm:pt>
    <dgm:pt modelId="{6C8B6E62-3C9D-4353-8E6A-395BC7A84854}" type="pres">
      <dgm:prSet presAssocID="{E72CD0E6-18D8-4560-84E1-F56F47DA1977}" presName="node" presStyleLbl="node1" presStyleIdx="3" presStyleCnt="6">
        <dgm:presLayoutVars>
          <dgm:bulletEnabled val="1"/>
        </dgm:presLayoutVars>
      </dgm:prSet>
      <dgm:spPr/>
      <dgm:t>
        <a:bodyPr/>
        <a:lstStyle/>
        <a:p>
          <a:endParaRPr lang="en-CA"/>
        </a:p>
      </dgm:t>
    </dgm:pt>
    <dgm:pt modelId="{E24B580E-09B9-439B-900D-6B1EBF26D6E6}" type="pres">
      <dgm:prSet presAssocID="{E72CD0E6-18D8-4560-84E1-F56F47DA1977}" presName="dummy" presStyleCnt="0"/>
      <dgm:spPr/>
    </dgm:pt>
    <dgm:pt modelId="{6D1052F7-38C2-4016-A223-6C512B812F3C}" type="pres">
      <dgm:prSet presAssocID="{D1DFC9E6-FBFE-47BA-9F44-0527210A03A7}" presName="sibTrans" presStyleLbl="sibTrans2D1" presStyleIdx="3" presStyleCnt="6"/>
      <dgm:spPr/>
      <dgm:t>
        <a:bodyPr/>
        <a:lstStyle/>
        <a:p>
          <a:endParaRPr lang="en-CA"/>
        </a:p>
      </dgm:t>
    </dgm:pt>
    <dgm:pt modelId="{0383F9C9-1938-4E7D-AEA6-3320A8CB3B0F}" type="pres">
      <dgm:prSet presAssocID="{D3351784-7E89-41FE-B1FB-B3AA074FF37C}" presName="node" presStyleLbl="node1" presStyleIdx="4" presStyleCnt="6">
        <dgm:presLayoutVars>
          <dgm:bulletEnabled val="1"/>
        </dgm:presLayoutVars>
      </dgm:prSet>
      <dgm:spPr/>
      <dgm:t>
        <a:bodyPr/>
        <a:lstStyle/>
        <a:p>
          <a:endParaRPr lang="en-CA"/>
        </a:p>
      </dgm:t>
    </dgm:pt>
    <dgm:pt modelId="{A6D8ED81-13D7-458D-AC68-115C28B775E5}" type="pres">
      <dgm:prSet presAssocID="{D3351784-7E89-41FE-B1FB-B3AA074FF37C}" presName="dummy" presStyleCnt="0"/>
      <dgm:spPr/>
    </dgm:pt>
    <dgm:pt modelId="{78FFE50F-2A47-4CC3-919B-6F83760BD362}" type="pres">
      <dgm:prSet presAssocID="{2D830F77-A9B9-40F7-88A8-8040480A93DA}" presName="sibTrans" presStyleLbl="sibTrans2D1" presStyleIdx="4" presStyleCnt="6"/>
      <dgm:spPr/>
      <dgm:t>
        <a:bodyPr/>
        <a:lstStyle/>
        <a:p>
          <a:endParaRPr lang="en-CA"/>
        </a:p>
      </dgm:t>
    </dgm:pt>
    <dgm:pt modelId="{B51F8D78-C87B-49E6-A923-1C4E90D68EAB}" type="pres">
      <dgm:prSet presAssocID="{947491F9-4A22-455B-B6CD-549FD628E012}" presName="node" presStyleLbl="node1" presStyleIdx="5" presStyleCnt="6">
        <dgm:presLayoutVars>
          <dgm:bulletEnabled val="1"/>
        </dgm:presLayoutVars>
      </dgm:prSet>
      <dgm:spPr/>
      <dgm:t>
        <a:bodyPr/>
        <a:lstStyle/>
        <a:p>
          <a:endParaRPr lang="en-CA"/>
        </a:p>
      </dgm:t>
    </dgm:pt>
    <dgm:pt modelId="{A0D2AF83-8F70-4202-A913-D80DAC0C36B4}" type="pres">
      <dgm:prSet presAssocID="{947491F9-4A22-455B-B6CD-549FD628E012}" presName="dummy" presStyleCnt="0"/>
      <dgm:spPr/>
    </dgm:pt>
    <dgm:pt modelId="{04E41DF4-103A-4540-8C00-5DDA556AEC70}" type="pres">
      <dgm:prSet presAssocID="{953245BC-8B33-40F2-86A4-E09435E72F83}" presName="sibTrans" presStyleLbl="sibTrans2D1" presStyleIdx="5" presStyleCnt="6"/>
      <dgm:spPr/>
      <dgm:t>
        <a:bodyPr/>
        <a:lstStyle/>
        <a:p>
          <a:endParaRPr lang="en-CA"/>
        </a:p>
      </dgm:t>
    </dgm:pt>
  </dgm:ptLst>
  <dgm:cxnLst>
    <dgm:cxn modelId="{4B4B7EA5-F80C-4BA4-AEA1-80B884B6F4BA}" srcId="{F54E878A-8053-4487-92BC-8C29EC9B663F}" destId="{D99FDDF8-0C6F-4B05-8135-2E9F93DA91F1}" srcOrd="0" destOrd="0" parTransId="{AD7622EA-88F6-4C3A-9085-7B6EA709C3FC}" sibTransId="{BBAB70E0-BC04-4511-9152-8FDBE665E4C4}"/>
    <dgm:cxn modelId="{76CAFB26-BE5C-48E2-92E6-0676929703A4}" srcId="{02303F90-5673-4816-B7A5-0A5912AA7C9A}" destId="{F54E878A-8053-4487-92BC-8C29EC9B663F}" srcOrd="0" destOrd="0" parTransId="{FC568FDB-B683-404C-83EA-899EDD0C19C3}" sibTransId="{55AE6150-9909-470F-8C2D-6DB53954E2C5}"/>
    <dgm:cxn modelId="{F5D08CD3-2BFD-4E08-93FC-339C5AF99B44}" type="presOf" srcId="{D99FDDF8-0C6F-4B05-8135-2E9F93DA91F1}" destId="{0DB003E8-7CFA-4F7D-9AD6-FA9F8C9E74C0}" srcOrd="0" destOrd="0" presId="urn:microsoft.com/office/officeart/2005/8/layout/radial6"/>
    <dgm:cxn modelId="{3FD7C27D-F15E-4B1F-8A45-57A7A9C82A39}" srcId="{F54E878A-8053-4487-92BC-8C29EC9B663F}" destId="{E72CD0E6-18D8-4560-84E1-F56F47DA1977}" srcOrd="3" destOrd="0" parTransId="{763A21A0-9778-4773-AEED-413C88ED45C1}" sibTransId="{D1DFC9E6-FBFE-47BA-9F44-0527210A03A7}"/>
    <dgm:cxn modelId="{2FCDAE28-7B8C-4E3D-96AD-4D16DB5D6505}" srcId="{F54E878A-8053-4487-92BC-8C29EC9B663F}" destId="{2F7D878E-1F37-453E-A895-E12A4FE4D431}" srcOrd="2" destOrd="0" parTransId="{7771B6FC-BB97-43E1-AC10-34B84F971DE4}" sibTransId="{D8B9BB98-0971-42EB-BC92-C9C1784DA8BD}"/>
    <dgm:cxn modelId="{463E6D1A-92A3-45D4-90BD-7905E681912A}" type="presOf" srcId="{F54E878A-8053-4487-92BC-8C29EC9B663F}" destId="{9B0CBAE3-3E0F-44F5-AD3F-B5F8C19A0A87}" srcOrd="0" destOrd="0" presId="urn:microsoft.com/office/officeart/2005/8/layout/radial6"/>
    <dgm:cxn modelId="{6B6C28AD-7C1D-452D-ABC6-8B3F8A7AE308}" type="presOf" srcId="{953245BC-8B33-40F2-86A4-E09435E72F83}" destId="{04E41DF4-103A-4540-8C00-5DDA556AEC70}" srcOrd="0" destOrd="0" presId="urn:microsoft.com/office/officeart/2005/8/layout/radial6"/>
    <dgm:cxn modelId="{FE7278F2-45EC-4467-8531-62EFA9FC00D0}" srcId="{F54E878A-8053-4487-92BC-8C29EC9B663F}" destId="{947491F9-4A22-455B-B6CD-549FD628E012}" srcOrd="5" destOrd="0" parTransId="{9AF548D0-CD1C-455A-A43A-20B13EFC88EB}" sibTransId="{953245BC-8B33-40F2-86A4-E09435E72F83}"/>
    <dgm:cxn modelId="{A308CC98-0FF9-407B-A281-6B07A3AE2F9A}" srcId="{F54E878A-8053-4487-92BC-8C29EC9B663F}" destId="{D3351784-7E89-41FE-B1FB-B3AA074FF37C}" srcOrd="4" destOrd="0" parTransId="{E64D0809-10B6-4AB3-815D-F73098C21730}" sibTransId="{2D830F77-A9B9-40F7-88A8-8040480A93DA}"/>
    <dgm:cxn modelId="{7A00FBFB-F6F6-44AE-AC46-DB8C74486D2C}" type="presOf" srcId="{2F7D878E-1F37-453E-A895-E12A4FE4D431}" destId="{3FCEEBA5-4436-4E93-BACF-42897460CF2F}" srcOrd="0" destOrd="0" presId="urn:microsoft.com/office/officeart/2005/8/layout/radial6"/>
    <dgm:cxn modelId="{E544916C-FF13-4F00-B39E-13DF75596777}" type="presOf" srcId="{D3351784-7E89-41FE-B1FB-B3AA074FF37C}" destId="{0383F9C9-1938-4E7D-AEA6-3320A8CB3B0F}" srcOrd="0" destOrd="0" presId="urn:microsoft.com/office/officeart/2005/8/layout/radial6"/>
    <dgm:cxn modelId="{F1DAB264-B7CD-460C-8B8C-AA98756217E5}" type="presOf" srcId="{BBAB70E0-BC04-4511-9152-8FDBE665E4C4}" destId="{30D65D84-F487-4C1A-A102-2F2E0B7D8160}" srcOrd="0" destOrd="0" presId="urn:microsoft.com/office/officeart/2005/8/layout/radial6"/>
    <dgm:cxn modelId="{24A83CE9-68E7-4429-88AF-6F0C190D42D2}" type="presOf" srcId="{9FD25A8E-4BCD-4561-8402-8FCB2980DEBA}" destId="{DC83145B-E918-49F5-B2F6-EB7B4F29A4E5}" srcOrd="0" destOrd="0" presId="urn:microsoft.com/office/officeart/2005/8/layout/radial6"/>
    <dgm:cxn modelId="{7181BA0A-60E3-47E9-8822-3D3EC9A70C43}" type="presOf" srcId="{D1DFC9E6-FBFE-47BA-9F44-0527210A03A7}" destId="{6D1052F7-38C2-4016-A223-6C512B812F3C}" srcOrd="0" destOrd="0" presId="urn:microsoft.com/office/officeart/2005/8/layout/radial6"/>
    <dgm:cxn modelId="{82A92F09-E5F9-4F17-9796-31E61519EF59}" type="presOf" srcId="{E72CD0E6-18D8-4560-84E1-F56F47DA1977}" destId="{6C8B6E62-3C9D-4353-8E6A-395BC7A84854}" srcOrd="0" destOrd="0" presId="urn:microsoft.com/office/officeart/2005/8/layout/radial6"/>
    <dgm:cxn modelId="{9020F92B-208D-4F4C-A727-68D585698A0B}" type="presOf" srcId="{02303F90-5673-4816-B7A5-0A5912AA7C9A}" destId="{7EDF791E-5268-4CF2-8C76-13C06D20878F}" srcOrd="0" destOrd="0" presId="urn:microsoft.com/office/officeart/2005/8/layout/radial6"/>
    <dgm:cxn modelId="{82B2326F-3BDC-4172-BE9D-79EC7F1D6FB8}" type="presOf" srcId="{D8B9BB98-0971-42EB-BC92-C9C1784DA8BD}" destId="{46451627-5B80-4463-984D-A62569DE65C7}" srcOrd="0" destOrd="0" presId="urn:microsoft.com/office/officeart/2005/8/layout/radial6"/>
    <dgm:cxn modelId="{28797D74-F87E-4C4A-9CEE-667B4D78A742}" type="presOf" srcId="{2D830F77-A9B9-40F7-88A8-8040480A93DA}" destId="{78FFE50F-2A47-4CC3-919B-6F83760BD362}" srcOrd="0" destOrd="0" presId="urn:microsoft.com/office/officeart/2005/8/layout/radial6"/>
    <dgm:cxn modelId="{5306E40C-2076-4811-813B-4E85899EC77C}" type="presOf" srcId="{947491F9-4A22-455B-B6CD-549FD628E012}" destId="{B51F8D78-C87B-49E6-A923-1C4E90D68EAB}" srcOrd="0" destOrd="0" presId="urn:microsoft.com/office/officeart/2005/8/layout/radial6"/>
    <dgm:cxn modelId="{91C198FE-B596-4EDE-B86F-F5A0B515A4E7}" srcId="{F54E878A-8053-4487-92BC-8C29EC9B663F}" destId="{472DAB24-145E-4BE9-BEC3-211B938AF521}" srcOrd="1" destOrd="0" parTransId="{2C6778E9-CBDA-4BDD-B14A-F2D8D3B78239}" sibTransId="{9FD25A8E-4BCD-4561-8402-8FCB2980DEBA}"/>
    <dgm:cxn modelId="{3223D77C-2A0D-4C2C-8DAC-C68D61E226F5}" type="presOf" srcId="{472DAB24-145E-4BE9-BEC3-211B938AF521}" destId="{8FDA55B1-A6C7-49B9-A689-0CF0EF45907D}" srcOrd="0" destOrd="0" presId="urn:microsoft.com/office/officeart/2005/8/layout/radial6"/>
    <dgm:cxn modelId="{98B0237C-BD89-4C79-BE0D-47F344A2870E}" type="presParOf" srcId="{7EDF791E-5268-4CF2-8C76-13C06D20878F}" destId="{9B0CBAE3-3E0F-44F5-AD3F-B5F8C19A0A87}" srcOrd="0" destOrd="0" presId="urn:microsoft.com/office/officeart/2005/8/layout/radial6"/>
    <dgm:cxn modelId="{D6156E70-79FB-4AF7-AEC1-4127F7D721D1}" type="presParOf" srcId="{7EDF791E-5268-4CF2-8C76-13C06D20878F}" destId="{0DB003E8-7CFA-4F7D-9AD6-FA9F8C9E74C0}" srcOrd="1" destOrd="0" presId="urn:microsoft.com/office/officeart/2005/8/layout/radial6"/>
    <dgm:cxn modelId="{9CAD8388-9D33-40CD-BB12-30EEC4816D19}" type="presParOf" srcId="{7EDF791E-5268-4CF2-8C76-13C06D20878F}" destId="{87F9AB48-05EE-445B-A948-FF74C395CD3C}" srcOrd="2" destOrd="0" presId="urn:microsoft.com/office/officeart/2005/8/layout/radial6"/>
    <dgm:cxn modelId="{EC72F81F-D913-4ED1-9AF2-A90C0792B42A}" type="presParOf" srcId="{7EDF791E-5268-4CF2-8C76-13C06D20878F}" destId="{30D65D84-F487-4C1A-A102-2F2E0B7D8160}" srcOrd="3" destOrd="0" presId="urn:microsoft.com/office/officeart/2005/8/layout/radial6"/>
    <dgm:cxn modelId="{B2A1948C-46A9-4068-B409-5646A1D211EF}" type="presParOf" srcId="{7EDF791E-5268-4CF2-8C76-13C06D20878F}" destId="{8FDA55B1-A6C7-49B9-A689-0CF0EF45907D}" srcOrd="4" destOrd="0" presId="urn:microsoft.com/office/officeart/2005/8/layout/radial6"/>
    <dgm:cxn modelId="{5E0E2E44-7BEE-4C36-8396-73966803997E}" type="presParOf" srcId="{7EDF791E-5268-4CF2-8C76-13C06D20878F}" destId="{CE76326D-F514-4587-984B-22D2EA552BF7}" srcOrd="5" destOrd="0" presId="urn:microsoft.com/office/officeart/2005/8/layout/radial6"/>
    <dgm:cxn modelId="{47F79024-D054-4E66-B349-5C54502F25D0}" type="presParOf" srcId="{7EDF791E-5268-4CF2-8C76-13C06D20878F}" destId="{DC83145B-E918-49F5-B2F6-EB7B4F29A4E5}" srcOrd="6" destOrd="0" presId="urn:microsoft.com/office/officeart/2005/8/layout/radial6"/>
    <dgm:cxn modelId="{CE3BA59B-0E5F-4566-98DA-8A62C09587A7}" type="presParOf" srcId="{7EDF791E-5268-4CF2-8C76-13C06D20878F}" destId="{3FCEEBA5-4436-4E93-BACF-42897460CF2F}" srcOrd="7" destOrd="0" presId="urn:microsoft.com/office/officeart/2005/8/layout/radial6"/>
    <dgm:cxn modelId="{C5EFE804-9743-4AD9-ADB1-ED664D4B7935}" type="presParOf" srcId="{7EDF791E-5268-4CF2-8C76-13C06D20878F}" destId="{AC77C5C2-A217-46D1-B9A6-78E17F26A104}" srcOrd="8" destOrd="0" presId="urn:microsoft.com/office/officeart/2005/8/layout/radial6"/>
    <dgm:cxn modelId="{4A02094E-F84E-4895-9680-A9F46243C09A}" type="presParOf" srcId="{7EDF791E-5268-4CF2-8C76-13C06D20878F}" destId="{46451627-5B80-4463-984D-A62569DE65C7}" srcOrd="9" destOrd="0" presId="urn:microsoft.com/office/officeart/2005/8/layout/radial6"/>
    <dgm:cxn modelId="{180D2B51-8C0B-48BF-A45F-2EC3A2D7D8A3}" type="presParOf" srcId="{7EDF791E-5268-4CF2-8C76-13C06D20878F}" destId="{6C8B6E62-3C9D-4353-8E6A-395BC7A84854}" srcOrd="10" destOrd="0" presId="urn:microsoft.com/office/officeart/2005/8/layout/radial6"/>
    <dgm:cxn modelId="{ED55B785-E306-4C6F-ABF6-DB878E255595}" type="presParOf" srcId="{7EDF791E-5268-4CF2-8C76-13C06D20878F}" destId="{E24B580E-09B9-439B-900D-6B1EBF26D6E6}" srcOrd="11" destOrd="0" presId="urn:microsoft.com/office/officeart/2005/8/layout/radial6"/>
    <dgm:cxn modelId="{7108FCE3-06B6-4F11-A100-ACB1AF6A1EAA}" type="presParOf" srcId="{7EDF791E-5268-4CF2-8C76-13C06D20878F}" destId="{6D1052F7-38C2-4016-A223-6C512B812F3C}" srcOrd="12" destOrd="0" presId="urn:microsoft.com/office/officeart/2005/8/layout/radial6"/>
    <dgm:cxn modelId="{DA31AA94-9AB5-47EE-BD03-D602FB49E27D}" type="presParOf" srcId="{7EDF791E-5268-4CF2-8C76-13C06D20878F}" destId="{0383F9C9-1938-4E7D-AEA6-3320A8CB3B0F}" srcOrd="13" destOrd="0" presId="urn:microsoft.com/office/officeart/2005/8/layout/radial6"/>
    <dgm:cxn modelId="{29CCB2D6-7464-498F-86A5-80374E53917E}" type="presParOf" srcId="{7EDF791E-5268-4CF2-8C76-13C06D20878F}" destId="{A6D8ED81-13D7-458D-AC68-115C28B775E5}" srcOrd="14" destOrd="0" presId="urn:microsoft.com/office/officeart/2005/8/layout/radial6"/>
    <dgm:cxn modelId="{C6392CAC-DA4B-4B3B-BABB-E40407DBD705}" type="presParOf" srcId="{7EDF791E-5268-4CF2-8C76-13C06D20878F}" destId="{78FFE50F-2A47-4CC3-919B-6F83760BD362}" srcOrd="15" destOrd="0" presId="urn:microsoft.com/office/officeart/2005/8/layout/radial6"/>
    <dgm:cxn modelId="{F6C0D367-3275-411D-B473-C18AD4CD0F04}" type="presParOf" srcId="{7EDF791E-5268-4CF2-8C76-13C06D20878F}" destId="{B51F8D78-C87B-49E6-A923-1C4E90D68EAB}" srcOrd="16" destOrd="0" presId="urn:microsoft.com/office/officeart/2005/8/layout/radial6"/>
    <dgm:cxn modelId="{36BCEA51-A8D5-40D4-8F9A-B1030B0A236E}" type="presParOf" srcId="{7EDF791E-5268-4CF2-8C76-13C06D20878F}" destId="{A0D2AF83-8F70-4202-A913-D80DAC0C36B4}" srcOrd="17" destOrd="0" presId="urn:microsoft.com/office/officeart/2005/8/layout/radial6"/>
    <dgm:cxn modelId="{FC2F1345-79F6-4F01-A643-D72D0FCB6752}" type="presParOf" srcId="{7EDF791E-5268-4CF2-8C76-13C06D20878F}" destId="{04E41DF4-103A-4540-8C00-5DDA556AEC70}" srcOrd="18"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A5C22-6EE9-4F0D-A88F-A229FA6BB474}">
      <dsp:nvSpPr>
        <dsp:cNvPr id="0" name=""/>
        <dsp:cNvSpPr/>
      </dsp:nvSpPr>
      <dsp:spPr>
        <a:xfrm>
          <a:off x="2143588" y="465239"/>
          <a:ext cx="3190633" cy="3190633"/>
        </a:xfrm>
        <a:prstGeom prst="blockArc">
          <a:avLst>
            <a:gd name="adj1" fmla="val 12600000"/>
            <a:gd name="adj2" fmla="val 162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FFEE9EF-636E-4C48-AD49-5F97315E0C63}">
      <dsp:nvSpPr>
        <dsp:cNvPr id="0" name=""/>
        <dsp:cNvSpPr/>
      </dsp:nvSpPr>
      <dsp:spPr>
        <a:xfrm>
          <a:off x="2143588" y="465239"/>
          <a:ext cx="3190633" cy="3190633"/>
        </a:xfrm>
        <a:prstGeom prst="blockArc">
          <a:avLst>
            <a:gd name="adj1" fmla="val 9000000"/>
            <a:gd name="adj2" fmla="val 126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622C4A-0848-4178-A15D-63C81A139149}">
      <dsp:nvSpPr>
        <dsp:cNvPr id="0" name=""/>
        <dsp:cNvSpPr/>
      </dsp:nvSpPr>
      <dsp:spPr>
        <a:xfrm>
          <a:off x="2143588" y="465239"/>
          <a:ext cx="3190633" cy="3190633"/>
        </a:xfrm>
        <a:prstGeom prst="blockArc">
          <a:avLst>
            <a:gd name="adj1" fmla="val 5400000"/>
            <a:gd name="adj2" fmla="val 90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8172820-B303-40C2-98EB-A55EDD5EB646}">
      <dsp:nvSpPr>
        <dsp:cNvPr id="0" name=""/>
        <dsp:cNvSpPr/>
      </dsp:nvSpPr>
      <dsp:spPr>
        <a:xfrm>
          <a:off x="2143588" y="465239"/>
          <a:ext cx="3190633" cy="3190633"/>
        </a:xfrm>
        <a:prstGeom prst="blockArc">
          <a:avLst>
            <a:gd name="adj1" fmla="val 1800000"/>
            <a:gd name="adj2" fmla="val 54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13E15E7-6C70-4F52-982E-89FDFD568577}">
      <dsp:nvSpPr>
        <dsp:cNvPr id="0" name=""/>
        <dsp:cNvSpPr/>
      </dsp:nvSpPr>
      <dsp:spPr>
        <a:xfrm>
          <a:off x="2143588" y="465239"/>
          <a:ext cx="3190633" cy="3190633"/>
        </a:xfrm>
        <a:prstGeom prst="blockArc">
          <a:avLst>
            <a:gd name="adj1" fmla="val 19800000"/>
            <a:gd name="adj2" fmla="val 18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2B0814-8995-4728-B900-2735723EDB62}">
      <dsp:nvSpPr>
        <dsp:cNvPr id="0" name=""/>
        <dsp:cNvSpPr/>
      </dsp:nvSpPr>
      <dsp:spPr>
        <a:xfrm>
          <a:off x="2143588" y="465239"/>
          <a:ext cx="3190633" cy="3190633"/>
        </a:xfrm>
        <a:prstGeom prst="blockArc">
          <a:avLst>
            <a:gd name="adj1" fmla="val 16200000"/>
            <a:gd name="adj2" fmla="val 19800000"/>
            <a:gd name="adj3" fmla="val 452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9D506D6-CE1A-48AC-90B3-A86725338BDE}">
      <dsp:nvSpPr>
        <dsp:cNvPr id="0" name=""/>
        <dsp:cNvSpPr/>
      </dsp:nvSpPr>
      <dsp:spPr>
        <a:xfrm>
          <a:off x="3023255" y="1344906"/>
          <a:ext cx="1431299" cy="143129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CA" sz="1500" kern="1200" dirty="0" smtClean="0"/>
            <a:t>Strategically Choosing the Benefit Offering</a:t>
          </a:r>
          <a:endParaRPr lang="en-CA" sz="1500" kern="1200" dirty="0"/>
        </a:p>
      </dsp:txBody>
      <dsp:txXfrm>
        <a:off x="3232864" y="1554515"/>
        <a:ext cx="1012081" cy="1012081"/>
      </dsp:txXfrm>
    </dsp:sp>
    <dsp:sp modelId="{BCF9D69E-60B7-42A6-9DF1-EB2140AF2E3C}">
      <dsp:nvSpPr>
        <dsp:cNvPr id="0" name=""/>
        <dsp:cNvSpPr/>
      </dsp:nvSpPr>
      <dsp:spPr>
        <a:xfrm>
          <a:off x="3237950" y="353"/>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Organization’s Objectives</a:t>
          </a:r>
          <a:endParaRPr lang="en-CA" sz="900" kern="1200" dirty="0"/>
        </a:p>
      </dsp:txBody>
      <dsp:txXfrm>
        <a:off x="3384676" y="147079"/>
        <a:ext cx="708457" cy="708457"/>
      </dsp:txXfrm>
    </dsp:sp>
    <dsp:sp modelId="{6296945A-7F2A-4DA7-9CB8-1B98C7E32720}">
      <dsp:nvSpPr>
        <dsp:cNvPr id="0" name=""/>
        <dsp:cNvSpPr/>
      </dsp:nvSpPr>
      <dsp:spPr>
        <a:xfrm>
          <a:off x="4588299" y="779977"/>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Benefit Value</a:t>
          </a:r>
          <a:endParaRPr lang="en-CA" sz="900" kern="1200" dirty="0"/>
        </a:p>
      </dsp:txBody>
      <dsp:txXfrm>
        <a:off x="4735025" y="926703"/>
        <a:ext cx="708457" cy="708457"/>
      </dsp:txXfrm>
    </dsp:sp>
    <dsp:sp modelId="{E8932021-4389-4CDE-916F-604F46F89D7F}">
      <dsp:nvSpPr>
        <dsp:cNvPr id="0" name=""/>
        <dsp:cNvSpPr/>
      </dsp:nvSpPr>
      <dsp:spPr>
        <a:xfrm>
          <a:off x="4588299" y="2339225"/>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Annual Benefit Audit</a:t>
          </a:r>
          <a:endParaRPr lang="en-CA" sz="900" kern="1200" dirty="0"/>
        </a:p>
      </dsp:txBody>
      <dsp:txXfrm>
        <a:off x="4735025" y="2485951"/>
        <a:ext cx="708457" cy="708457"/>
      </dsp:txXfrm>
    </dsp:sp>
    <dsp:sp modelId="{67EB149E-8507-444B-81A4-EF675D93CC19}">
      <dsp:nvSpPr>
        <dsp:cNvPr id="0" name=""/>
        <dsp:cNvSpPr/>
      </dsp:nvSpPr>
      <dsp:spPr>
        <a:xfrm>
          <a:off x="3237950" y="3118849"/>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Needs of the Employees</a:t>
          </a:r>
          <a:endParaRPr lang="en-CA" sz="900" kern="1200" dirty="0"/>
        </a:p>
      </dsp:txBody>
      <dsp:txXfrm>
        <a:off x="3384676" y="3265575"/>
        <a:ext cx="708457" cy="708457"/>
      </dsp:txXfrm>
    </dsp:sp>
    <dsp:sp modelId="{F8334241-ED2A-4F20-A1C7-ECF259CD022F}">
      <dsp:nvSpPr>
        <dsp:cNvPr id="0" name=""/>
        <dsp:cNvSpPr/>
      </dsp:nvSpPr>
      <dsp:spPr>
        <a:xfrm>
          <a:off x="1887602" y="2339225"/>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Legal Requirements</a:t>
          </a:r>
          <a:endParaRPr lang="en-CA" sz="900" kern="1200" dirty="0"/>
        </a:p>
      </dsp:txBody>
      <dsp:txXfrm>
        <a:off x="2034328" y="2485951"/>
        <a:ext cx="708457" cy="708457"/>
      </dsp:txXfrm>
    </dsp:sp>
    <dsp:sp modelId="{AAB015BF-FA91-4070-9291-027AD486FE28}">
      <dsp:nvSpPr>
        <dsp:cNvPr id="0" name=""/>
        <dsp:cNvSpPr/>
      </dsp:nvSpPr>
      <dsp:spPr>
        <a:xfrm>
          <a:off x="1887602" y="779977"/>
          <a:ext cx="1001909" cy="10019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Competitive Offering</a:t>
          </a:r>
          <a:endParaRPr lang="en-CA" sz="900" kern="1200" dirty="0"/>
        </a:p>
      </dsp:txBody>
      <dsp:txXfrm>
        <a:off x="2034328" y="926703"/>
        <a:ext cx="708457" cy="7084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E41DF4-103A-4540-8C00-5DDA556AEC70}">
      <dsp:nvSpPr>
        <dsp:cNvPr id="0" name=""/>
        <dsp:cNvSpPr/>
      </dsp:nvSpPr>
      <dsp:spPr>
        <a:xfrm>
          <a:off x="2142950" y="465350"/>
          <a:ext cx="3191299" cy="3191299"/>
        </a:xfrm>
        <a:prstGeom prst="blockArc">
          <a:avLst>
            <a:gd name="adj1" fmla="val 12600000"/>
            <a:gd name="adj2" fmla="val 162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8FFE50F-2A47-4CC3-919B-6F83760BD362}">
      <dsp:nvSpPr>
        <dsp:cNvPr id="0" name=""/>
        <dsp:cNvSpPr/>
      </dsp:nvSpPr>
      <dsp:spPr>
        <a:xfrm>
          <a:off x="2142950" y="465350"/>
          <a:ext cx="3191299" cy="3191299"/>
        </a:xfrm>
        <a:prstGeom prst="blockArc">
          <a:avLst>
            <a:gd name="adj1" fmla="val 9000000"/>
            <a:gd name="adj2" fmla="val 126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D1052F7-38C2-4016-A223-6C512B812F3C}">
      <dsp:nvSpPr>
        <dsp:cNvPr id="0" name=""/>
        <dsp:cNvSpPr/>
      </dsp:nvSpPr>
      <dsp:spPr>
        <a:xfrm>
          <a:off x="2142950" y="465350"/>
          <a:ext cx="3191299" cy="3191299"/>
        </a:xfrm>
        <a:prstGeom prst="blockArc">
          <a:avLst>
            <a:gd name="adj1" fmla="val 5400000"/>
            <a:gd name="adj2" fmla="val 90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6451627-5B80-4463-984D-A62569DE65C7}">
      <dsp:nvSpPr>
        <dsp:cNvPr id="0" name=""/>
        <dsp:cNvSpPr/>
      </dsp:nvSpPr>
      <dsp:spPr>
        <a:xfrm>
          <a:off x="2142950" y="465350"/>
          <a:ext cx="3191299" cy="3191299"/>
        </a:xfrm>
        <a:prstGeom prst="blockArc">
          <a:avLst>
            <a:gd name="adj1" fmla="val 1800000"/>
            <a:gd name="adj2" fmla="val 54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83145B-E918-49F5-B2F6-EB7B4F29A4E5}">
      <dsp:nvSpPr>
        <dsp:cNvPr id="0" name=""/>
        <dsp:cNvSpPr/>
      </dsp:nvSpPr>
      <dsp:spPr>
        <a:xfrm>
          <a:off x="2142950" y="465350"/>
          <a:ext cx="3191299" cy="3191299"/>
        </a:xfrm>
        <a:prstGeom prst="blockArc">
          <a:avLst>
            <a:gd name="adj1" fmla="val 19800000"/>
            <a:gd name="adj2" fmla="val 18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0D65D84-F487-4C1A-A102-2F2E0B7D8160}">
      <dsp:nvSpPr>
        <dsp:cNvPr id="0" name=""/>
        <dsp:cNvSpPr/>
      </dsp:nvSpPr>
      <dsp:spPr>
        <a:xfrm>
          <a:off x="2142950" y="465350"/>
          <a:ext cx="3191299" cy="3191299"/>
        </a:xfrm>
        <a:prstGeom prst="blockArc">
          <a:avLst>
            <a:gd name="adj1" fmla="val 16200000"/>
            <a:gd name="adj2" fmla="val 19800000"/>
            <a:gd name="adj3" fmla="val 452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B0CBAE3-3E0F-44F5-AD3F-B5F8C19A0A87}">
      <dsp:nvSpPr>
        <dsp:cNvPr id="0" name=""/>
        <dsp:cNvSpPr/>
      </dsp:nvSpPr>
      <dsp:spPr>
        <a:xfrm>
          <a:off x="3023008" y="1345408"/>
          <a:ext cx="1431182" cy="14311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CA" sz="2200" kern="1200" dirty="0" smtClean="0"/>
            <a:t>Modern Benefits</a:t>
          </a:r>
          <a:endParaRPr lang="en-CA" sz="2200" kern="1200" dirty="0"/>
        </a:p>
      </dsp:txBody>
      <dsp:txXfrm>
        <a:off x="3232600" y="1555000"/>
        <a:ext cx="1011998" cy="1011998"/>
      </dsp:txXfrm>
    </dsp:sp>
    <dsp:sp modelId="{0DB003E8-7CFA-4F7D-9AD6-FA9F8C9E74C0}">
      <dsp:nvSpPr>
        <dsp:cNvPr id="0" name=""/>
        <dsp:cNvSpPr/>
      </dsp:nvSpPr>
      <dsp:spPr>
        <a:xfrm>
          <a:off x="3237686" y="501"/>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Increased Medical Coverage</a:t>
          </a:r>
          <a:endParaRPr lang="en-CA" sz="900" kern="1200" dirty="0"/>
        </a:p>
      </dsp:txBody>
      <dsp:txXfrm>
        <a:off x="3384400" y="147215"/>
        <a:ext cx="708399" cy="708399"/>
      </dsp:txXfrm>
    </dsp:sp>
    <dsp:sp modelId="{8FDA55B1-A6C7-49B9-A689-0CF0EF45907D}">
      <dsp:nvSpPr>
        <dsp:cNvPr id="0" name=""/>
        <dsp:cNvSpPr/>
      </dsp:nvSpPr>
      <dsp:spPr>
        <a:xfrm>
          <a:off x="4588325" y="780293"/>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To part-time and retirees as well</a:t>
          </a:r>
          <a:endParaRPr lang="en-CA" sz="900" kern="1200" dirty="0"/>
        </a:p>
      </dsp:txBody>
      <dsp:txXfrm>
        <a:off x="4735039" y="927007"/>
        <a:ext cx="708399" cy="708399"/>
      </dsp:txXfrm>
    </dsp:sp>
    <dsp:sp modelId="{3FCEEBA5-4436-4E93-BACF-42897460CF2F}">
      <dsp:nvSpPr>
        <dsp:cNvPr id="0" name=""/>
        <dsp:cNvSpPr/>
      </dsp:nvSpPr>
      <dsp:spPr>
        <a:xfrm>
          <a:off x="4588325" y="2339878"/>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Time for elder care</a:t>
          </a:r>
          <a:endParaRPr lang="en-CA" sz="900" kern="1200" dirty="0"/>
        </a:p>
      </dsp:txBody>
      <dsp:txXfrm>
        <a:off x="4735039" y="2486592"/>
        <a:ext cx="708399" cy="708399"/>
      </dsp:txXfrm>
    </dsp:sp>
    <dsp:sp modelId="{6C8B6E62-3C9D-4353-8E6A-395BC7A84854}">
      <dsp:nvSpPr>
        <dsp:cNvPr id="0" name=""/>
        <dsp:cNvSpPr/>
      </dsp:nvSpPr>
      <dsp:spPr>
        <a:xfrm>
          <a:off x="3237686" y="3119670"/>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More and longer vacations and holidays</a:t>
          </a:r>
          <a:endParaRPr lang="en-CA" sz="900" kern="1200" dirty="0"/>
        </a:p>
      </dsp:txBody>
      <dsp:txXfrm>
        <a:off x="3384400" y="3266384"/>
        <a:ext cx="708399" cy="708399"/>
      </dsp:txXfrm>
    </dsp:sp>
    <dsp:sp modelId="{0383F9C9-1938-4E7D-AEA6-3320A8CB3B0F}">
      <dsp:nvSpPr>
        <dsp:cNvPr id="0" name=""/>
        <dsp:cNvSpPr/>
      </dsp:nvSpPr>
      <dsp:spPr>
        <a:xfrm>
          <a:off x="1887046" y="2339878"/>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Increased pension coverage and earlier vesting</a:t>
          </a:r>
          <a:endParaRPr lang="en-CA" sz="900" kern="1200" dirty="0"/>
        </a:p>
      </dsp:txBody>
      <dsp:txXfrm>
        <a:off x="2033760" y="2486592"/>
        <a:ext cx="708399" cy="708399"/>
      </dsp:txXfrm>
    </dsp:sp>
    <dsp:sp modelId="{B51F8D78-C87B-49E6-A923-1C4E90D68EAB}">
      <dsp:nvSpPr>
        <dsp:cNvPr id="0" name=""/>
        <dsp:cNvSpPr/>
      </dsp:nvSpPr>
      <dsp:spPr>
        <a:xfrm>
          <a:off x="1887046" y="780293"/>
          <a:ext cx="1001827" cy="10018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CA" sz="900" kern="1200" dirty="0" smtClean="0"/>
            <a:t>Child care, dog walking, free laundry (rare)</a:t>
          </a:r>
          <a:endParaRPr lang="en-CA" sz="900" kern="1200" dirty="0"/>
        </a:p>
      </dsp:txBody>
      <dsp:txXfrm>
        <a:off x="2033760" y="927007"/>
        <a:ext cx="708399" cy="708399"/>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A74EB7-856E-45FD-83F0-5F7C6F3E4372}" type="datetimeFigureOut">
              <a:rPr lang="en-US"/>
              <a:t>11/19/2013</a:t>
            </a:fld>
            <a:endParaRPr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4886E15-F82A-4596-A46C-375C6D3981E1}" type="slidenum">
              <a:rPr/>
              <a:t>‹#›</a:t>
            </a:fld>
            <a:endParaRPr dirty="0"/>
          </a:p>
        </p:txBody>
      </p:sp>
    </p:spTree>
    <p:extLst>
      <p:ext uri="{BB962C8B-B14F-4D97-AF65-F5344CB8AC3E}">
        <p14:creationId xmlns:p14="http://schemas.microsoft.com/office/powerpoint/2010/main" val="8683081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1B0E40-8125-41F8-BB6C-139D8D531A4F}" type="datetimeFigureOut">
              <a:rPr lang="en-US"/>
              <a:t>11/19/2013</a:t>
            </a:fld>
            <a:endParaRPr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105DB2-FD3E-441D-8B7E-7AE83ECE27B3}" type="slidenum">
              <a:rPr/>
              <a:t>‹#›</a:t>
            </a:fld>
            <a:endParaRPr dirty="0"/>
          </a:p>
        </p:txBody>
      </p:sp>
    </p:spTree>
    <p:extLst>
      <p:ext uri="{BB962C8B-B14F-4D97-AF65-F5344CB8AC3E}">
        <p14:creationId xmlns:p14="http://schemas.microsoft.com/office/powerpoint/2010/main" val="2894720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gojobs.gov.on.ca/Compensation.asp"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google.ca/about/jobs/lifeatgoogle/benefits/"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105DB2-FD3E-441D-8B7E-7AE83ECE27B3}" type="slidenum">
              <a:rPr lang="en-US" smtClean="0"/>
              <a:t>1</a:t>
            </a:fld>
            <a:endParaRPr lang="en-US" dirty="0"/>
          </a:p>
        </p:txBody>
      </p:sp>
    </p:spTree>
    <p:extLst>
      <p:ext uri="{BB962C8B-B14F-4D97-AF65-F5344CB8AC3E}">
        <p14:creationId xmlns:p14="http://schemas.microsoft.com/office/powerpoint/2010/main" val="4085276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NEEDS</a:t>
            </a:r>
            <a:r>
              <a:rPr lang="en-CA" baseline="0" dirty="0" smtClean="0"/>
              <a:t> TO BE CHANGED</a:t>
            </a:r>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2</a:t>
            </a:fld>
            <a:endParaRPr lang="en-CA" dirty="0"/>
          </a:p>
        </p:txBody>
      </p:sp>
    </p:spTree>
    <p:extLst>
      <p:ext uri="{BB962C8B-B14F-4D97-AF65-F5344CB8AC3E}">
        <p14:creationId xmlns:p14="http://schemas.microsoft.com/office/powerpoint/2010/main" val="1959327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CA" baseline="0" dirty="0" smtClean="0"/>
              <a:t>Make sure the benefit is something employees will actually value (not something like free cat food)</a:t>
            </a:r>
          </a:p>
          <a:p>
            <a:pPr marL="171450" indent="-171450">
              <a:buFont typeface="Arial" pitchFamily="34" charset="0"/>
              <a:buChar char="•"/>
            </a:pPr>
            <a:r>
              <a:rPr lang="en-CA" baseline="0" dirty="0" smtClean="0"/>
              <a:t>Assess what employees need in order to feel financially and socially secure; such as a strong pension plan</a:t>
            </a:r>
          </a:p>
          <a:p>
            <a:pPr marL="171450" indent="-171450">
              <a:buFont typeface="Arial" pitchFamily="34" charset="0"/>
              <a:buChar char="•"/>
            </a:pPr>
            <a:r>
              <a:rPr lang="en-CA" baseline="0" dirty="0" smtClean="0"/>
              <a:t>Make sure all benefits required by law are included and that any extra benefits</a:t>
            </a:r>
          </a:p>
          <a:p>
            <a:pPr marL="171450" indent="-171450">
              <a:buFont typeface="Arial" pitchFamily="34" charset="0"/>
              <a:buChar char="•"/>
            </a:pPr>
            <a:r>
              <a:rPr lang="en-CA" baseline="0" dirty="0" smtClean="0"/>
              <a:t>Must be comparable to what the competition is offering to its employees</a:t>
            </a:r>
          </a:p>
          <a:p>
            <a:pPr marL="171450" indent="-171450">
              <a:buFont typeface="Arial" pitchFamily="34" charset="0"/>
              <a:buChar char="•"/>
            </a:pPr>
            <a:r>
              <a:rPr lang="en-CA" baseline="0" dirty="0" smtClean="0"/>
              <a:t>Must make sure the benefit fits the picture with the organization’s mission, values, and culture</a:t>
            </a:r>
          </a:p>
          <a:p>
            <a:pPr marL="171450" indent="-171450">
              <a:buFont typeface="Arial" pitchFamily="34" charset="0"/>
              <a:buChar char="•"/>
            </a:pPr>
            <a:r>
              <a:rPr lang="en-CA" baseline="0" dirty="0" smtClean="0"/>
              <a:t>Must run an annual benefit audit, which is a system to control the efficiency of a company’s benefit program</a:t>
            </a:r>
          </a:p>
          <a:p>
            <a:pPr marL="171450" indent="-171450">
              <a:buFont typeface="Arial" pitchFamily="34" charset="0"/>
              <a:buChar char="•"/>
            </a:pPr>
            <a:endParaRPr lang="en-CA" baseline="0" dirty="0" smtClean="0"/>
          </a:p>
          <a:p>
            <a:pPr marL="0" indent="0">
              <a:buFont typeface="Arial" pitchFamily="34" charset="0"/>
              <a:buNone/>
            </a:pPr>
            <a:r>
              <a:rPr lang="en-CA" b="1" u="sng" baseline="0" dirty="0" smtClean="0"/>
              <a:t>Company Tradeoff</a:t>
            </a:r>
            <a:endParaRPr lang="en-CA" b="0" u="none" baseline="0" dirty="0" smtClean="0"/>
          </a:p>
          <a:p>
            <a:pPr marL="171450" indent="-171450">
              <a:buFont typeface="Arial" pitchFamily="34" charset="0"/>
              <a:buChar char="•"/>
            </a:pPr>
            <a:r>
              <a:rPr lang="en-CA" b="0" u="none" baseline="0" dirty="0" smtClean="0"/>
              <a:t>A strong benefit package is costly to sustain, yet lead to more productive and motivated employees</a:t>
            </a:r>
          </a:p>
          <a:p>
            <a:pPr marL="171450" indent="-171450">
              <a:buFont typeface="Arial" pitchFamily="34" charset="0"/>
              <a:buChar char="•"/>
            </a:pPr>
            <a:r>
              <a:rPr lang="en-CA" b="0" u="none" baseline="0" dirty="0" smtClean="0"/>
              <a:t>Companies have to hire less employees due to the high costs of offering both legally-required and attractive benefits</a:t>
            </a:r>
          </a:p>
        </p:txBody>
      </p:sp>
      <p:sp>
        <p:nvSpPr>
          <p:cNvPr id="4" name="Slide Number Placeholder 3"/>
          <p:cNvSpPr>
            <a:spLocks noGrp="1"/>
          </p:cNvSpPr>
          <p:nvPr>
            <p:ph type="sldNum" sz="quarter" idx="10"/>
          </p:nvPr>
        </p:nvSpPr>
        <p:spPr/>
        <p:txBody>
          <a:bodyPr/>
          <a:lstStyle/>
          <a:p>
            <a:fld id="{BF105DB2-FD3E-441D-8B7E-7AE83ECE27B3}" type="slidenum">
              <a:rPr lang="en-CA" smtClean="0"/>
              <a:t>3</a:t>
            </a:fld>
            <a:endParaRPr lang="en-CA" dirty="0"/>
          </a:p>
        </p:txBody>
      </p:sp>
    </p:spTree>
    <p:extLst>
      <p:ext uri="{BB962C8B-B14F-4D97-AF65-F5344CB8AC3E}">
        <p14:creationId xmlns:p14="http://schemas.microsoft.com/office/powerpoint/2010/main" val="1959882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CA" dirty="0" smtClean="0"/>
              <a:t>Most importantly</a:t>
            </a:r>
            <a:r>
              <a:rPr lang="en-CA" baseline="0" dirty="0" smtClean="0"/>
              <a:t>, increased medical coverage, dental plans and optometrist service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CA" baseline="0" dirty="0" smtClean="0"/>
              <a:t>Benefits to part-time employees and retirees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CA" baseline="0" dirty="0" smtClean="0"/>
              <a:t>Allowing employees to take time off to take care of elders and their concerns</a:t>
            </a:r>
          </a:p>
          <a:p>
            <a:pPr marL="171450" indent="-171450">
              <a:buFont typeface="Arial" pitchFamily="34" charset="0"/>
              <a:buChar char="•"/>
            </a:pPr>
            <a:r>
              <a:rPr lang="en-CA" baseline="0" dirty="0" smtClean="0"/>
              <a:t>More and longer vacations/holidays</a:t>
            </a:r>
          </a:p>
          <a:p>
            <a:pPr marL="171450" indent="-171450">
              <a:buFont typeface="Arial" pitchFamily="34" charset="0"/>
              <a:buChar char="•"/>
            </a:pPr>
            <a:r>
              <a:rPr lang="en-CA" baseline="0" dirty="0" smtClean="0"/>
              <a:t>Increased pension coverage, with greater contributions from employers (as well as earlier vesting)</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CA" baseline="0" dirty="0" smtClean="0"/>
              <a:t>Child care, with the employer providing fully or partially subsidized care facilities, as well as on rare occasions: free laundry and dog walking services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CA" baseline="0" dirty="0" smtClean="0"/>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CA" b="1" u="sng" baseline="0" dirty="0" smtClean="0"/>
              <a:t>Flexible Benefit Packages</a:t>
            </a:r>
            <a:endParaRPr lang="en-CA" b="0" u="none" baseline="0"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CA" b="0" u="none" baseline="0" dirty="0" smtClean="0"/>
              <a:t>An extremely important component of modern benefit packages is flexibility. This means that the employee has some choice in which benefits they would like to receive. This leads to real value for the employees and in turn, higher employee satisfaction. </a:t>
            </a:r>
            <a:endParaRPr lang="en-CA" b="1" u="sng" baseline="0" dirty="0" smtClean="0"/>
          </a:p>
          <a:p>
            <a:pPr marL="171450" indent="-171450">
              <a:buFont typeface="Arial" pitchFamily="34" charset="0"/>
              <a:buChar char="•"/>
            </a:pPr>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4</a:t>
            </a:fld>
            <a:endParaRPr lang="en-CA" dirty="0"/>
          </a:p>
        </p:txBody>
      </p:sp>
    </p:spTree>
    <p:extLst>
      <p:ext uri="{BB962C8B-B14F-4D97-AF65-F5344CB8AC3E}">
        <p14:creationId xmlns:p14="http://schemas.microsoft.com/office/powerpoint/2010/main" val="1959882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Ontario Public Service’s benefits offering includes vacation days that grow for every year you’re on the force, short-term paid sick leave, and also on-the-job breaks, </a:t>
            </a:r>
            <a:r>
              <a:rPr lang="en-CA" dirty="0" err="1" smtClean="0"/>
              <a:t>Source:</a:t>
            </a:r>
            <a:r>
              <a:rPr lang="en-CA" dirty="0" err="1" smtClean="0">
                <a:hlinkClick r:id="rId3"/>
              </a:rPr>
              <a:t>http</a:t>
            </a:r>
            <a:r>
              <a:rPr lang="en-CA" dirty="0" smtClean="0">
                <a:hlinkClick r:id="rId3"/>
              </a:rPr>
              <a:t>://www.gojobs.gov.on.ca/Compensation.asp</a:t>
            </a:r>
            <a:endParaRPr lang="en-CA" dirty="0" smtClean="0"/>
          </a:p>
          <a:p>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Google is a company that goes above and beyond with their benefits. On top of the normal benefits you’d expect from such a large firm, they also offer on-site medical services, travel insurance whenever you travel, reimbursements for degree programs that contribute to your job and finally legal services whenever you need them. Source: </a:t>
            </a:r>
            <a:r>
              <a:rPr lang="en-CA" dirty="0" smtClean="0">
                <a:hlinkClick r:id="rId4"/>
              </a:rPr>
              <a:t>https://www.google.ca/about/jobs/lifeatgoogle/benefits/</a:t>
            </a:r>
            <a:endParaRPr lang="en-CA" dirty="0" smtClean="0"/>
          </a:p>
          <a:p>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5</a:t>
            </a:fld>
            <a:endParaRPr lang="en-CA" dirty="0"/>
          </a:p>
        </p:txBody>
      </p:sp>
    </p:spTree>
    <p:extLst>
      <p:ext uri="{BB962C8B-B14F-4D97-AF65-F5344CB8AC3E}">
        <p14:creationId xmlns:p14="http://schemas.microsoft.com/office/powerpoint/2010/main" val="2368214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l">
              <a:buFont typeface="+mj-lt"/>
              <a:buAutoNum type="arabicPeriod"/>
            </a:pPr>
            <a:r>
              <a:rPr lang="en-CA" dirty="0" smtClean="0"/>
              <a:t>EAP:</a:t>
            </a:r>
            <a:r>
              <a:rPr lang="en-CA" baseline="0" dirty="0" smtClean="0"/>
              <a:t> Employee Assistance Services is the largest national EAP provider</a:t>
            </a:r>
          </a:p>
          <a:p>
            <a:pPr marL="685800" lvl="1" indent="-228600" algn="l">
              <a:buFont typeface="+mj-lt"/>
              <a:buAutoNum type="arabicPeriod"/>
            </a:pPr>
            <a:r>
              <a:rPr lang="en-CA" baseline="0" dirty="0" smtClean="0"/>
              <a:t>They provide highly confidential service, 24 hours, 7 days a week, 365 days a year in multiple languages. Calls are answered by counsellors with master’s degrees.</a:t>
            </a:r>
          </a:p>
          <a:p>
            <a:pPr marL="685800" lvl="1" indent="-228600" algn="l">
              <a:buFont typeface="+mj-lt"/>
              <a:buAutoNum type="arabicPeriod"/>
            </a:pPr>
            <a:r>
              <a:rPr lang="en-CA" baseline="0" dirty="0" smtClean="0"/>
              <a:t>They provide counseling for: stress, anxiety, depression, difficulty making decisions, harassment and dealing with coworkers/managers.</a:t>
            </a:r>
          </a:p>
          <a:p>
            <a:pPr marL="228600" lvl="0" indent="-228600" algn="l">
              <a:buFont typeface="+mj-lt"/>
              <a:buAutoNum type="arabicPeriod"/>
            </a:pPr>
            <a:r>
              <a:rPr lang="en-CA" baseline="0" dirty="0" smtClean="0"/>
              <a:t>Relocation Programs: offer assistance to employees who are moving to a new city in order to accept a job offer (such as home finding, transportation to new city, temporary housing and packing/unpacking.</a:t>
            </a:r>
          </a:p>
          <a:p>
            <a:pPr marL="228600" lvl="0" indent="-228600" algn="l">
              <a:buFont typeface="+mj-lt"/>
              <a:buAutoNum type="arabicPeriod"/>
            </a:pPr>
            <a:r>
              <a:rPr lang="en-CA" baseline="0" dirty="0" smtClean="0"/>
              <a:t>Outplacement: assistance from a third-party company yet paid for by the former employer to help a laid-off employee find a new job (Includes: resume and cover-letter help, interview practice, resume distribution)</a:t>
            </a:r>
            <a:endParaRPr lang="en-CA" dirty="0" smtClean="0"/>
          </a:p>
        </p:txBody>
      </p:sp>
      <p:sp>
        <p:nvSpPr>
          <p:cNvPr id="4" name="Slide Number Placeholder 3"/>
          <p:cNvSpPr>
            <a:spLocks noGrp="1"/>
          </p:cNvSpPr>
          <p:nvPr>
            <p:ph type="sldNum" sz="quarter" idx="10"/>
          </p:nvPr>
        </p:nvSpPr>
        <p:spPr/>
        <p:txBody>
          <a:bodyPr/>
          <a:lstStyle/>
          <a:p>
            <a:fld id="{BF105DB2-FD3E-441D-8B7E-7AE83ECE27B3}" type="slidenum">
              <a:rPr lang="en-CA" smtClean="0"/>
              <a:t>6</a:t>
            </a:fld>
            <a:endParaRPr lang="en-CA" dirty="0"/>
          </a:p>
        </p:txBody>
      </p:sp>
    </p:spTree>
    <p:extLst>
      <p:ext uri="{BB962C8B-B14F-4D97-AF65-F5344CB8AC3E}">
        <p14:creationId xmlns:p14="http://schemas.microsoft.com/office/powerpoint/2010/main" val="2109552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Most common time-off benefit. Scheduled breaks such as rest-breaks, meal-breaks, and wash-up time meant to rest workers and improve overall productivity.</a:t>
            </a:r>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Pre-determined amount of sick leave days are given to employees with pay. To avoid employees abusing the system some companies demand medical verification of illness.</a:t>
            </a:r>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Mandatory according to provincial and federal regulation, although most companies will give more than the minimum. This area is also easily subject to misuse.</a:t>
            </a:r>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a:p>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7</a:t>
            </a:fld>
            <a:endParaRPr lang="en-CA" dirty="0"/>
          </a:p>
        </p:txBody>
      </p:sp>
    </p:spTree>
    <p:extLst>
      <p:ext uri="{BB962C8B-B14F-4D97-AF65-F5344CB8AC3E}">
        <p14:creationId xmlns:p14="http://schemas.microsoft.com/office/powerpoint/2010/main" val="3320144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0" i="0" kern="1200" dirty="0" smtClean="0">
                <a:solidFill>
                  <a:schemeClr val="tx1"/>
                </a:solidFill>
                <a:effectLst/>
                <a:latin typeface="+mn-lt"/>
                <a:ea typeface="+mn-ea"/>
                <a:cs typeface="+mn-cs"/>
              </a:rPr>
              <a:t>An</a:t>
            </a:r>
            <a:r>
              <a:rPr lang="en-CA" sz="1200" b="0" i="0" kern="1200" baseline="0" dirty="0" smtClean="0">
                <a:solidFill>
                  <a:schemeClr val="tx1"/>
                </a:solidFill>
                <a:effectLst/>
                <a:latin typeface="+mn-lt"/>
                <a:ea typeface="+mn-ea"/>
                <a:cs typeface="+mn-cs"/>
              </a:rPr>
              <a:t> educational</a:t>
            </a:r>
            <a:r>
              <a:rPr lang="en-CA" sz="1200" b="0" i="0" kern="1200" dirty="0" smtClean="0">
                <a:solidFill>
                  <a:schemeClr val="tx1"/>
                </a:solidFill>
                <a:effectLst/>
                <a:latin typeface="+mn-lt"/>
                <a:ea typeface="+mn-ea"/>
                <a:cs typeface="+mn-cs"/>
              </a:rPr>
              <a:t> assistance benefit</a:t>
            </a:r>
            <a:r>
              <a:rPr lang="en-CA" sz="1200" b="0" i="0" kern="1200" baseline="0" dirty="0" smtClean="0">
                <a:solidFill>
                  <a:schemeClr val="tx1"/>
                </a:solidFill>
                <a:effectLst/>
                <a:latin typeface="+mn-lt"/>
                <a:ea typeface="+mn-ea"/>
                <a:cs typeface="+mn-cs"/>
              </a:rPr>
              <a:t> </a:t>
            </a:r>
            <a:r>
              <a:rPr lang="en-CA" sz="1200" b="0" i="0" kern="1200" dirty="0" smtClean="0">
                <a:solidFill>
                  <a:schemeClr val="tx1"/>
                </a:solidFill>
                <a:effectLst/>
                <a:latin typeface="+mn-lt"/>
                <a:ea typeface="+mn-ea"/>
                <a:cs typeface="+mn-cs"/>
              </a:rPr>
              <a:t>program, or tuition assistance,</a:t>
            </a:r>
            <a:r>
              <a:rPr lang="en-CA" sz="1200" b="0" i="0" kern="1200" baseline="0" dirty="0" smtClean="0">
                <a:solidFill>
                  <a:schemeClr val="tx1"/>
                </a:solidFill>
                <a:effectLst/>
                <a:latin typeface="+mn-lt"/>
                <a:ea typeface="+mn-ea"/>
                <a:cs typeface="+mn-cs"/>
              </a:rPr>
              <a:t> is where</a:t>
            </a:r>
            <a:r>
              <a:rPr lang="en-CA" sz="1200" b="0" i="0" kern="1200" dirty="0" smtClean="0">
                <a:solidFill>
                  <a:schemeClr val="tx1"/>
                </a:solidFill>
                <a:effectLst/>
                <a:latin typeface="+mn-lt"/>
                <a:ea typeface="+mn-ea"/>
                <a:cs typeface="+mn-cs"/>
              </a:rPr>
              <a:t> an employer helps</a:t>
            </a:r>
            <a:r>
              <a:rPr lang="en-CA" sz="1200" b="0" i="0" kern="1200" baseline="0" dirty="0" smtClean="0">
                <a:solidFill>
                  <a:schemeClr val="tx1"/>
                </a:solidFill>
                <a:effectLst/>
                <a:latin typeface="+mn-lt"/>
                <a:ea typeface="+mn-ea"/>
                <a:cs typeface="+mn-cs"/>
              </a:rPr>
              <a:t> to </a:t>
            </a:r>
            <a:r>
              <a:rPr lang="en-CA" sz="1200" b="0" i="0" kern="1200" dirty="0" smtClean="0">
                <a:solidFill>
                  <a:schemeClr val="tx1"/>
                </a:solidFill>
                <a:effectLst/>
                <a:latin typeface="+mn-lt"/>
                <a:ea typeface="+mn-ea"/>
                <a:cs typeface="+mn-cs"/>
              </a:rPr>
              <a:t>pay for an employee's cost to attend achieve higher learning</a:t>
            </a:r>
            <a:r>
              <a:rPr lang="en-CA" sz="1200" b="0" i="0" kern="1200" baseline="0" dirty="0" smtClean="0">
                <a:solidFill>
                  <a:schemeClr val="tx1"/>
                </a:solidFill>
                <a:effectLst/>
                <a:latin typeface="+mn-lt"/>
                <a:ea typeface="+mn-ea"/>
                <a:cs typeface="+mn-cs"/>
              </a:rPr>
              <a:t> at educational facilities such as</a:t>
            </a:r>
            <a:r>
              <a:rPr lang="en-CA" sz="1200" b="0" i="0" kern="1200" dirty="0" smtClean="0">
                <a:solidFill>
                  <a:schemeClr val="tx1"/>
                </a:solidFill>
                <a:effectLst/>
                <a:latin typeface="+mn-lt"/>
                <a:ea typeface="+mn-ea"/>
                <a:cs typeface="+mn-cs"/>
              </a:rPr>
              <a:t> college or university. This benefit</a:t>
            </a:r>
            <a:r>
              <a:rPr lang="en-CA" sz="1200" b="0" i="0" kern="1200" baseline="0" dirty="0" smtClean="0">
                <a:solidFill>
                  <a:schemeClr val="tx1"/>
                </a:solidFill>
                <a:effectLst/>
                <a:latin typeface="+mn-lt"/>
                <a:ea typeface="+mn-ea"/>
                <a:cs typeface="+mn-cs"/>
              </a:rPr>
              <a:t> is completely voluntary from the employer and thus they can decide at what level they wish to provide assistance. For example, they may decide to pay a maximum amount per year on a cost basis, or just pay for specific items such as textbooks or individual classes.</a:t>
            </a:r>
          </a:p>
          <a:p>
            <a:endParaRPr lang="en-CA"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CA" sz="1200" b="0" i="0" kern="1200" dirty="0" smtClean="0">
                <a:solidFill>
                  <a:schemeClr val="tx1"/>
                </a:solidFill>
                <a:effectLst/>
                <a:latin typeface="+mn-lt"/>
                <a:ea typeface="+mn-ea"/>
                <a:cs typeface="+mn-cs"/>
              </a:rPr>
              <a:t>Tuition assistance enables employee development</a:t>
            </a:r>
            <a:r>
              <a:rPr lang="en-CA" sz="1200" b="0" i="0" kern="1200" baseline="0" dirty="0" smtClean="0">
                <a:solidFill>
                  <a:schemeClr val="tx1"/>
                </a:solidFill>
                <a:effectLst/>
                <a:latin typeface="+mn-lt"/>
                <a:ea typeface="+mn-ea"/>
                <a:cs typeface="+mn-cs"/>
              </a:rPr>
              <a:t> through </a:t>
            </a:r>
            <a:r>
              <a:rPr lang="en-CA" sz="1200" b="0" i="0" kern="1200" dirty="0" smtClean="0">
                <a:solidFill>
                  <a:schemeClr val="tx1"/>
                </a:solidFill>
                <a:effectLst/>
                <a:latin typeface="+mn-lt"/>
                <a:ea typeface="+mn-ea"/>
                <a:cs typeface="+mn-cs"/>
              </a:rPr>
              <a:t>expanding their knowledge and skills. This is not only a plus</a:t>
            </a:r>
            <a:r>
              <a:rPr lang="en-CA" sz="1200" b="0" i="0" kern="1200" baseline="0" dirty="0" smtClean="0">
                <a:solidFill>
                  <a:schemeClr val="tx1"/>
                </a:solidFill>
                <a:effectLst/>
                <a:latin typeface="+mn-lt"/>
                <a:ea typeface="+mn-ea"/>
                <a:cs typeface="+mn-cs"/>
              </a:rPr>
              <a:t> for the employee, but also a great benefit for the employer as they will be able to get increased productivity out of their workers.</a:t>
            </a:r>
            <a:r>
              <a:rPr lang="en-CA" sz="1200" b="0" i="0" kern="1200" dirty="0" smtClean="0">
                <a:solidFill>
                  <a:schemeClr val="tx1"/>
                </a:solidFill>
                <a:effectLst/>
                <a:latin typeface="+mn-lt"/>
                <a:ea typeface="+mn-ea"/>
                <a:cs typeface="+mn-cs"/>
              </a:rPr>
              <a:t> Additionally, this benefit helps employers to build up</a:t>
            </a:r>
            <a:r>
              <a:rPr lang="en-CA" sz="1200" b="0" i="0" kern="1200" baseline="0" dirty="0" smtClean="0">
                <a:solidFill>
                  <a:schemeClr val="tx1"/>
                </a:solidFill>
                <a:effectLst/>
                <a:latin typeface="+mn-lt"/>
                <a:ea typeface="+mn-ea"/>
                <a:cs typeface="+mn-cs"/>
              </a:rPr>
              <a:t> </a:t>
            </a:r>
            <a:r>
              <a:rPr lang="en-CA" sz="1200" b="0" i="0" kern="1200" dirty="0" smtClean="0">
                <a:solidFill>
                  <a:schemeClr val="tx1"/>
                </a:solidFill>
                <a:effectLst/>
                <a:latin typeface="+mn-lt"/>
                <a:ea typeface="+mn-ea"/>
                <a:cs typeface="+mn-cs"/>
              </a:rPr>
              <a:t>employee loyalty and longevity</a:t>
            </a:r>
            <a:r>
              <a:rPr lang="en-CA" sz="1200" b="0" i="0" kern="1200" baseline="0" dirty="0" smtClean="0">
                <a:solidFill>
                  <a:schemeClr val="tx1"/>
                </a:solidFill>
                <a:effectLst/>
                <a:latin typeface="+mn-lt"/>
                <a:ea typeface="+mn-ea"/>
                <a:cs typeface="+mn-cs"/>
              </a:rPr>
              <a:t>, and so it can be referred to as </a:t>
            </a:r>
            <a:r>
              <a:rPr lang="en-CA" sz="1200" b="0" i="0" kern="1200" dirty="0" smtClean="0">
                <a:solidFill>
                  <a:schemeClr val="tx1"/>
                </a:solidFill>
                <a:effectLst/>
                <a:latin typeface="+mn-lt"/>
                <a:ea typeface="+mn-ea"/>
                <a:cs typeface="+mn-cs"/>
              </a:rPr>
              <a:t>an employee retention tool</a:t>
            </a:r>
            <a:r>
              <a:rPr lang="en-CA" sz="1200" b="0" i="0" kern="1200" baseline="0" dirty="0" smtClean="0">
                <a:solidFill>
                  <a:schemeClr val="tx1"/>
                </a:solidFill>
                <a:effectLst/>
                <a:latin typeface="+mn-lt"/>
                <a:ea typeface="+mn-ea"/>
                <a:cs typeface="+mn-cs"/>
              </a:rPr>
              <a:t> which lowers the cost of employee turnover.</a:t>
            </a:r>
          </a:p>
          <a:p>
            <a:pPr marL="0" marR="0" indent="0" algn="l" defTabSz="914400" rtl="0" eaLnBrk="1" fontAlgn="auto" latinLnBrk="0" hangingPunct="1">
              <a:lnSpc>
                <a:spcPct val="100000"/>
              </a:lnSpc>
              <a:spcBef>
                <a:spcPts val="0"/>
              </a:spcBef>
              <a:spcAft>
                <a:spcPts val="0"/>
              </a:spcAft>
              <a:buClrTx/>
              <a:buSzTx/>
              <a:buFontTx/>
              <a:buNone/>
              <a:tabLst/>
              <a:defRPr/>
            </a:pPr>
            <a:endParaRPr lang="en-CA"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CA" sz="1200" b="0" i="0" kern="1200" baseline="0" dirty="0" smtClean="0">
                <a:solidFill>
                  <a:schemeClr val="tx1"/>
                </a:solidFill>
                <a:effectLst/>
                <a:latin typeface="+mn-lt"/>
                <a:ea typeface="+mn-ea"/>
                <a:cs typeface="+mn-cs"/>
              </a:rPr>
              <a:t>Often the program required the employees themselves to pay for their tuition when registering for classes. This is to ensure that the employees use the benefit seriously as it is common for the employers to require a minimum grade of a pass, or a “C” in order to be reimbursed. </a:t>
            </a:r>
            <a:endParaRPr lang="en-CA" sz="1200" b="0" i="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8</a:t>
            </a:fld>
            <a:endParaRPr lang="en-CA" dirty="0"/>
          </a:p>
        </p:txBody>
      </p:sp>
    </p:spTree>
    <p:extLst>
      <p:ext uri="{BB962C8B-B14F-4D97-AF65-F5344CB8AC3E}">
        <p14:creationId xmlns:p14="http://schemas.microsoft.com/office/powerpoint/2010/main" val="1141586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Another</a:t>
            </a:r>
            <a:r>
              <a:rPr lang="en-CA" baseline="0" dirty="0" smtClean="0"/>
              <a:t> kind of benefit that employers may offer to employees is along the lines of financial benefits or services. There are a couple of examples of financial benefits that I would like to mention.</a:t>
            </a:r>
          </a:p>
          <a:p>
            <a:r>
              <a:rPr lang="en-CA" baseline="0" dirty="0" smtClean="0"/>
              <a:t>To start, Discount Plans are a benefit that some employees may be able to take advantage of. Discount plans are where a company offers their products or services to their employees at a price below normal. These programs can mean that some products are available at half-off or even free to their workers. Additionally, some companies may even set up discounts at local or popular stores for their employees.</a:t>
            </a:r>
          </a:p>
          <a:p>
            <a:r>
              <a:rPr lang="en-CA" baseline="0" dirty="0" smtClean="0"/>
              <a:t>A good example of this benefit is offered by airline companies such as Southwest Airlines. Employees and their families are able to get flights from their company for free and enjoy discounts at partner hotels and car rental businesses. </a:t>
            </a:r>
          </a:p>
          <a:p>
            <a:endParaRPr lang="en-CA" baseline="0" dirty="0" smtClean="0"/>
          </a:p>
          <a:p>
            <a:r>
              <a:rPr lang="en-CA" baseline="0" dirty="0" smtClean="0"/>
              <a:t>Another financial benefit is a credit union program. This program is when a company offers an investment plan to employees where they may put an amount of savings into a company-wide account. The company takes care of the account and uses it to gain interest which it then gives back to the employees depending on how much they have invested in the account. </a:t>
            </a:r>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9</a:t>
            </a:fld>
            <a:endParaRPr lang="en-CA" dirty="0"/>
          </a:p>
        </p:txBody>
      </p:sp>
    </p:spTree>
    <p:extLst>
      <p:ext uri="{BB962C8B-B14F-4D97-AF65-F5344CB8AC3E}">
        <p14:creationId xmlns:p14="http://schemas.microsoft.com/office/powerpoint/2010/main" val="4282285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a:t>
            </a:r>
            <a:r>
              <a:rPr lang="en-CA" baseline="0" dirty="0" smtClean="0"/>
              <a:t> final financial employee benefit that I am going to mention is stock options that employers offer to their workers. The most common</a:t>
            </a:r>
            <a:r>
              <a:rPr lang="en-CA" sz="1200" b="0" i="0" kern="1200" dirty="0" smtClean="0">
                <a:solidFill>
                  <a:schemeClr val="tx1"/>
                </a:solidFill>
                <a:effectLst/>
                <a:latin typeface="+mn-lt"/>
                <a:ea typeface="+mn-ea"/>
                <a:cs typeface="+mn-cs"/>
              </a:rPr>
              <a:t> stock option is a legal agreement between an employee and employer giving the employee the right to buy a fixed number of company shares at a fixed price. A contract sets out the terms, which include number of shares, vesting schedule, exercise price, and termination date.</a:t>
            </a:r>
            <a:r>
              <a:rPr lang="en-CA" sz="1200" b="0" i="0" kern="1200" baseline="0" dirty="0" smtClean="0">
                <a:solidFill>
                  <a:schemeClr val="tx1"/>
                </a:solidFill>
                <a:effectLst/>
                <a:latin typeface="+mn-lt"/>
                <a:ea typeface="+mn-ea"/>
                <a:cs typeface="+mn-cs"/>
              </a:rPr>
              <a:t> This basically means that an employee is offered a set price for a certain amount of company stock, and after a certain period of time, they may purchase them. Even if the stock price has changed since, the employee is still able to purchase theirs at the price agreed upon originally. This makes the benefit attractive as an employee may be able to purchase stocks well below market price by staying with the company for a number of years.</a:t>
            </a:r>
          </a:p>
          <a:p>
            <a:endParaRPr lang="en-CA" sz="1200" b="0" i="0" kern="1200" baseline="0" dirty="0" smtClean="0">
              <a:solidFill>
                <a:schemeClr val="tx1"/>
              </a:solidFill>
              <a:effectLst/>
              <a:latin typeface="+mn-lt"/>
              <a:ea typeface="+mn-ea"/>
              <a:cs typeface="+mn-cs"/>
            </a:endParaRPr>
          </a:p>
          <a:p>
            <a:r>
              <a:rPr lang="en-CA" sz="1200" b="0" i="0" kern="1200" baseline="0" dirty="0" smtClean="0">
                <a:solidFill>
                  <a:schemeClr val="tx1"/>
                </a:solidFill>
                <a:effectLst/>
                <a:latin typeface="+mn-lt"/>
                <a:ea typeface="+mn-ea"/>
                <a:cs typeface="+mn-cs"/>
              </a:rPr>
              <a:t>Additionally, it is worth mentioning that since the recession, stock options have seen a shift away from various options, towards restricted stock units. A main difference is that RSUs can be awarded to employees through company growth such as 2,000 shares for every 20% growth of the company. Also, they are never underwater which means that there is always value in holding them and you won’t be down.</a:t>
            </a:r>
          </a:p>
          <a:p>
            <a:endParaRPr lang="en-C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F105DB2-FD3E-441D-8B7E-7AE83ECE27B3}" type="slidenum">
              <a:rPr lang="en-CA" smtClean="0"/>
              <a:t>10</a:t>
            </a:fld>
            <a:endParaRPr lang="en-CA" dirty="0"/>
          </a:p>
        </p:txBody>
      </p:sp>
    </p:spTree>
    <p:extLst>
      <p:ext uri="{BB962C8B-B14F-4D97-AF65-F5344CB8AC3E}">
        <p14:creationId xmlns:p14="http://schemas.microsoft.com/office/powerpoint/2010/main" val="1946084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11</a:t>
            </a:fld>
            <a:endParaRPr lang="en-CA" dirty="0"/>
          </a:p>
        </p:txBody>
      </p:sp>
    </p:spTree>
    <p:extLst>
      <p:ext uri="{BB962C8B-B14F-4D97-AF65-F5344CB8AC3E}">
        <p14:creationId xmlns:p14="http://schemas.microsoft.com/office/powerpoint/2010/main" val="31198425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b="1" dirty="0" smtClean="0">
                <a:solidFill>
                  <a:srgbClr val="0070C0"/>
                </a:solidFill>
              </a:rPr>
              <a:t>Insurance</a:t>
            </a:r>
            <a:r>
              <a:rPr lang="en-US" b="1" baseline="0" dirty="0" smtClean="0">
                <a:solidFill>
                  <a:srgbClr val="0070C0"/>
                </a:solidFill>
              </a:rPr>
              <a:t> Benefits ; spreads the financial risks encountered by employees and their families, these risks are shared by pooling funds in the form of insurance premiums. Then when and insured risk occurs the covered employees or their families are compensated.</a:t>
            </a:r>
            <a:endParaRPr lang="en-CA" dirty="0" smtClean="0"/>
          </a:p>
          <a:p>
            <a:pPr marL="0" indent="0" algn="l">
              <a:buFont typeface="+mj-lt"/>
              <a:buNone/>
            </a:pPr>
            <a:endParaRPr lang="en-US" b="1" dirty="0" smtClean="0">
              <a:solidFill>
                <a:srgbClr val="0070C0"/>
              </a:solidFill>
            </a:endParaRPr>
          </a:p>
          <a:p>
            <a:pPr marL="0" indent="0" algn="l">
              <a:buFont typeface="+mj-lt"/>
              <a:buNone/>
            </a:pPr>
            <a:r>
              <a:rPr lang="en-US" b="1" dirty="0" smtClean="0">
                <a:solidFill>
                  <a:srgbClr val="0070C0"/>
                </a:solidFill>
              </a:rPr>
              <a:t>Life Insurance</a:t>
            </a:r>
          </a:p>
          <a:p>
            <a:pPr marL="0" indent="0" algn="l">
              <a:buFont typeface="+mj-lt"/>
              <a:buNone/>
            </a:pPr>
            <a:r>
              <a:rPr lang="en-US" b="0" dirty="0" smtClean="0">
                <a:solidFill>
                  <a:schemeClr val="tx1"/>
                </a:solidFill>
              </a:rPr>
              <a:t>S</a:t>
            </a:r>
            <a:r>
              <a:rPr lang="en-CA" b="0" dirty="0" err="1" smtClean="0">
                <a:solidFill>
                  <a:schemeClr val="tx1"/>
                </a:solidFill>
              </a:rPr>
              <a:t>everal</a:t>
            </a:r>
            <a:r>
              <a:rPr lang="en-CA" b="0" baseline="0" dirty="0" smtClean="0">
                <a:solidFill>
                  <a:schemeClr val="tx1"/>
                </a:solidFill>
              </a:rPr>
              <a:t> surveys show that 99% of Canadian companies provide a group life insurance program for all of their employee.</a:t>
            </a:r>
          </a:p>
          <a:p>
            <a:pPr marL="0" indent="0" algn="l">
              <a:buFont typeface="+mj-lt"/>
              <a:buNone/>
            </a:pPr>
            <a:r>
              <a:rPr lang="en-US" b="0" baseline="0" dirty="0" smtClean="0">
                <a:solidFill>
                  <a:schemeClr val="tx1"/>
                </a:solidFill>
              </a:rPr>
              <a:t>T</a:t>
            </a:r>
            <a:r>
              <a:rPr lang="en-CA" b="0" baseline="0" dirty="0" err="1" smtClean="0">
                <a:solidFill>
                  <a:schemeClr val="tx1"/>
                </a:solidFill>
              </a:rPr>
              <a:t>wo</a:t>
            </a:r>
            <a:r>
              <a:rPr lang="en-CA" b="0" baseline="0" dirty="0" smtClean="0">
                <a:solidFill>
                  <a:schemeClr val="tx1"/>
                </a:solidFill>
              </a:rPr>
              <a:t> types:</a:t>
            </a:r>
          </a:p>
          <a:p>
            <a:pPr marL="0" indent="0" algn="l">
              <a:buFont typeface="+mj-lt"/>
              <a:buNone/>
            </a:pPr>
            <a:r>
              <a:rPr lang="en-CA" b="0" baseline="0" dirty="0" smtClean="0">
                <a:solidFill>
                  <a:schemeClr val="tx1"/>
                </a:solidFill>
              </a:rPr>
              <a:t>	the deceased's family gets a lump sum payment </a:t>
            </a:r>
          </a:p>
          <a:p>
            <a:pPr marL="0" indent="0" algn="l">
              <a:buFont typeface="+mj-lt"/>
              <a:buNone/>
            </a:pPr>
            <a:r>
              <a:rPr lang="en-CA" b="0" baseline="0" dirty="0" smtClean="0">
                <a:solidFill>
                  <a:schemeClr val="tx1"/>
                </a:solidFill>
              </a:rPr>
              <a:t>	the family receives a generally lower lump sum and payments in perpetuity</a:t>
            </a:r>
          </a:p>
          <a:p>
            <a:pPr marL="0" indent="0" algn="l">
              <a:buFont typeface="+mj-lt"/>
              <a:buNone/>
            </a:pPr>
            <a:r>
              <a:rPr lang="en-CA" b="0" baseline="0" dirty="0" smtClean="0">
                <a:solidFill>
                  <a:schemeClr val="tx1"/>
                </a:solidFill>
              </a:rPr>
              <a:t>funds come from family allowance ben</a:t>
            </a:r>
            <a:r>
              <a:rPr lang="en-US" b="0" baseline="0" dirty="0" smtClean="0">
                <a:solidFill>
                  <a:schemeClr val="tx1"/>
                </a:solidFill>
              </a:rPr>
              <a:t>e</a:t>
            </a:r>
            <a:r>
              <a:rPr lang="en-CA" b="0" baseline="0" dirty="0" smtClean="0">
                <a:solidFill>
                  <a:schemeClr val="tx1"/>
                </a:solidFill>
              </a:rPr>
              <a:t>fits, CPP benefits, workers’ compensation if death is cased by a work related accident or illness and in certain provinces automobile insurance acts benefits if death is the result of a traffic accident</a:t>
            </a:r>
          </a:p>
          <a:p>
            <a:pPr marL="0" indent="0" algn="l">
              <a:buFont typeface="+mj-lt"/>
              <a:buNone/>
            </a:pPr>
            <a:r>
              <a:rPr lang="en-CA" b="0" baseline="0" dirty="0" smtClean="0">
                <a:solidFill>
                  <a:schemeClr val="tx1"/>
                </a:solidFill>
              </a:rPr>
              <a:t>Employers generally pay the cost of these life insurance plans. </a:t>
            </a:r>
          </a:p>
          <a:p>
            <a:pPr marL="0" indent="0" algn="l">
              <a:buFont typeface="+mj-lt"/>
              <a:buNone/>
            </a:pPr>
            <a:r>
              <a:rPr lang="en-US" b="0" baseline="0" dirty="0" smtClean="0">
                <a:solidFill>
                  <a:schemeClr val="tx1"/>
                </a:solidFill>
              </a:rPr>
              <a:t>C</a:t>
            </a:r>
            <a:r>
              <a:rPr lang="en-CA" b="0" baseline="0" dirty="0" smtClean="0">
                <a:solidFill>
                  <a:schemeClr val="tx1"/>
                </a:solidFill>
              </a:rPr>
              <a:t>overage is based on employee's pay</a:t>
            </a:r>
          </a:p>
          <a:p>
            <a:pPr marL="0" indent="0" algn="l">
              <a:buFont typeface="+mj-lt"/>
              <a:buNone/>
            </a:pPr>
            <a:endParaRPr lang="en-US" b="1" dirty="0" smtClean="0">
              <a:solidFill>
                <a:srgbClr val="0070C0"/>
              </a:solidFill>
            </a:endParaRPr>
          </a:p>
          <a:p>
            <a:pPr marL="0" indent="0" algn="l">
              <a:buFont typeface="+mj-lt"/>
              <a:buNone/>
            </a:pPr>
            <a:r>
              <a:rPr lang="en-US" b="1" dirty="0" smtClean="0">
                <a:solidFill>
                  <a:srgbClr val="0070C0"/>
                </a:solidFill>
              </a:rPr>
              <a:t>Health Insurance Plans</a:t>
            </a:r>
            <a:endParaRPr lang="en-CA" dirty="0" smtClean="0"/>
          </a:p>
          <a:p>
            <a:pPr marL="0" indent="0" algn="l">
              <a:buFont typeface="+mj-lt"/>
              <a:buNone/>
            </a:pPr>
            <a:r>
              <a:rPr lang="en-CA" dirty="0" smtClean="0"/>
              <a:t>Canadian</a:t>
            </a:r>
            <a:r>
              <a:rPr lang="en-CA" baseline="0" dirty="0" smtClean="0"/>
              <a:t> citizens (and landed immigrants) are covered by provincial health care programs. </a:t>
            </a:r>
          </a:p>
          <a:p>
            <a:pPr marL="0" indent="0" algn="l">
              <a:buFont typeface="+mj-lt"/>
              <a:buNone/>
            </a:pPr>
            <a:r>
              <a:rPr lang="en-CA" baseline="0" dirty="0" smtClean="0"/>
              <a:t>For this reason employers in Canada offer only supplementary health insurance plans.</a:t>
            </a:r>
          </a:p>
          <a:p>
            <a:pPr marL="0" indent="0" algn="l">
              <a:buFont typeface="+mj-lt"/>
              <a:buNone/>
            </a:pPr>
            <a:r>
              <a:rPr lang="en-US" baseline="0" dirty="0" smtClean="0"/>
              <a:t>T</a:t>
            </a:r>
            <a:r>
              <a:rPr lang="en-CA" baseline="0" dirty="0" smtClean="0"/>
              <a:t>his is very different from the US due to their lack subsidized health care, therefore they commonly need health insurance in order to be covered.</a:t>
            </a:r>
          </a:p>
          <a:p>
            <a:pPr marL="0" indent="0" algn="l">
              <a:buFont typeface="+mj-lt"/>
              <a:buNone/>
            </a:pPr>
            <a:r>
              <a:rPr lang="en-US" baseline="0" dirty="0" smtClean="0"/>
              <a:t>I</a:t>
            </a:r>
            <a:r>
              <a:rPr lang="en-CA" baseline="0" dirty="0" smtClean="0"/>
              <a:t>n addition to provincial health insurance group life and disability insurance is widely provided as an employee benefit. </a:t>
            </a:r>
          </a:p>
          <a:p>
            <a:pPr marL="0" indent="0" algn="l">
              <a:buFont typeface="+mj-lt"/>
              <a:buNone/>
            </a:pPr>
            <a:r>
              <a:rPr lang="en-CA" baseline="0" dirty="0" smtClean="0"/>
              <a:t>The cost of health and dental premiums is shared between both parties (employee &amp; employer) </a:t>
            </a:r>
          </a:p>
          <a:p>
            <a:pPr marL="0" indent="0" algn="l">
              <a:buFont typeface="+mj-lt"/>
              <a:buNone/>
            </a:pPr>
            <a:endParaRPr lang="en-CA" baseline="0" dirty="0" smtClean="0"/>
          </a:p>
        </p:txBody>
      </p:sp>
      <p:sp>
        <p:nvSpPr>
          <p:cNvPr id="4" name="Slide Number Placeholder 3"/>
          <p:cNvSpPr>
            <a:spLocks noGrp="1"/>
          </p:cNvSpPr>
          <p:nvPr>
            <p:ph type="sldNum" sz="quarter" idx="10"/>
          </p:nvPr>
        </p:nvSpPr>
        <p:spPr/>
        <p:txBody>
          <a:bodyPr/>
          <a:lstStyle/>
          <a:p>
            <a:fld id="{BF105DB2-FD3E-441D-8B7E-7AE83ECE27B3}" type="slidenum">
              <a:rPr lang="en-CA" smtClean="0"/>
              <a:t>13</a:t>
            </a:fld>
            <a:endParaRPr lang="en-CA" dirty="0"/>
          </a:p>
        </p:txBody>
      </p:sp>
    </p:spTree>
    <p:extLst>
      <p:ext uri="{BB962C8B-B14F-4D97-AF65-F5344CB8AC3E}">
        <p14:creationId xmlns:p14="http://schemas.microsoft.com/office/powerpoint/2010/main" val="2109552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mj-lt"/>
              <a:buNone/>
            </a:pPr>
            <a:r>
              <a:rPr lang="en-US" baseline="0" dirty="0" smtClean="0"/>
              <a:t>I</a:t>
            </a:r>
            <a:r>
              <a:rPr lang="en-CA" baseline="0" dirty="0" smtClean="0"/>
              <a:t>n Canada the avg. firm spends 6.3% of its total payroll costs on government and private pension plans</a:t>
            </a:r>
          </a:p>
          <a:p>
            <a:pPr marL="0" indent="0" algn="l">
              <a:buFont typeface="+mj-lt"/>
              <a:buNone/>
            </a:pPr>
            <a:endParaRPr lang="en-US" baseline="0" dirty="0" smtClean="0"/>
          </a:p>
          <a:p>
            <a:pPr marL="0" indent="0" algn="l">
              <a:buFont typeface="+mj-lt"/>
              <a:buNone/>
            </a:pPr>
            <a:r>
              <a:rPr lang="en-US" b="1" baseline="0" dirty="0" smtClean="0"/>
              <a:t>D</a:t>
            </a:r>
            <a:r>
              <a:rPr lang="en-CA" b="1" baseline="0" dirty="0" err="1" smtClean="0"/>
              <a:t>efined</a:t>
            </a:r>
            <a:r>
              <a:rPr lang="en-CA" b="1" baseline="0" dirty="0" smtClean="0"/>
              <a:t> Benefits Plan</a:t>
            </a:r>
          </a:p>
          <a:p>
            <a:pPr marL="0" indent="0" algn="l">
              <a:buFont typeface="+mj-lt"/>
              <a:buNone/>
            </a:pPr>
            <a:r>
              <a:rPr lang="en-US" baseline="0" dirty="0" smtClean="0"/>
              <a:t>T</a:t>
            </a:r>
            <a:r>
              <a:rPr lang="en-CA" baseline="0" dirty="0" smtClean="0"/>
              <a:t>he employee rec</a:t>
            </a:r>
            <a:r>
              <a:rPr lang="en-US" baseline="0" dirty="0" err="1" smtClean="0"/>
              <a:t>ei</a:t>
            </a:r>
            <a:r>
              <a:rPr lang="en-CA" baseline="0" dirty="0" err="1" smtClean="0"/>
              <a:t>ves</a:t>
            </a:r>
            <a:r>
              <a:rPr lang="en-CA" baseline="0" dirty="0" smtClean="0"/>
              <a:t> a fixed dollar amount as a pension depending on age and length of service.</a:t>
            </a:r>
          </a:p>
          <a:p>
            <a:pPr marL="0" indent="0" algn="l">
              <a:buFont typeface="+mj-lt"/>
              <a:buNone/>
            </a:pPr>
            <a:r>
              <a:rPr lang="en-CA" baseline="0" dirty="0" smtClean="0"/>
              <a:t>Unions  and employees </a:t>
            </a:r>
            <a:r>
              <a:rPr lang="en-CA" baseline="0" dirty="0" err="1" smtClean="0"/>
              <a:t>prfer</a:t>
            </a:r>
            <a:r>
              <a:rPr lang="en-CA" baseline="0" dirty="0" smtClean="0"/>
              <a:t> DB pans because they are safe and predictable</a:t>
            </a:r>
          </a:p>
          <a:p>
            <a:pPr marL="0" indent="0" algn="l">
              <a:buFont typeface="+mj-lt"/>
              <a:buNone/>
            </a:pPr>
            <a:r>
              <a:rPr lang="en-CA" baseline="0" dirty="0" smtClean="0"/>
              <a:t>Strictly regulated by the Employee Retirement Income Security Act</a:t>
            </a:r>
          </a:p>
          <a:p>
            <a:pPr marL="0" indent="0" algn="l">
              <a:buFont typeface="+mj-lt"/>
              <a:buNone/>
            </a:pPr>
            <a:r>
              <a:rPr lang="en-CA" baseline="0" dirty="0" smtClean="0"/>
              <a:t>Employer advantage is that providing a predictable guaranteed benefits at retirement that is valued by workers promoted worker loyalty and helps retain valuable workers</a:t>
            </a:r>
          </a:p>
          <a:p>
            <a:pPr marL="0" indent="0" algn="l">
              <a:buFont typeface="+mj-lt"/>
              <a:buNone/>
            </a:pPr>
            <a:endParaRPr lang="en-CA" b="1" baseline="0" dirty="0" smtClean="0"/>
          </a:p>
          <a:p>
            <a:pPr marL="0" indent="0" algn="l">
              <a:buFont typeface="+mj-lt"/>
              <a:buNone/>
            </a:pPr>
            <a:r>
              <a:rPr lang="en-CA" b="1" baseline="0" dirty="0" smtClean="0"/>
              <a:t>Defined Contribution Plan </a:t>
            </a:r>
          </a:p>
          <a:p>
            <a:pPr marL="0" indent="0" algn="l">
              <a:buFont typeface="+mj-lt"/>
              <a:buNone/>
            </a:pPr>
            <a:r>
              <a:rPr lang="en-CA" baseline="0" dirty="0" smtClean="0"/>
              <a:t>Employer and employee contribute to this pension plan </a:t>
            </a:r>
          </a:p>
          <a:p>
            <a:pPr marL="0" indent="0" algn="l">
              <a:buFont typeface="+mj-lt"/>
              <a:buNone/>
            </a:pPr>
            <a:r>
              <a:rPr lang="en-CA" baseline="0" dirty="0" smtClean="0"/>
              <a:t>IF ONLY the employer makes contributions it called a non-contributory plan </a:t>
            </a:r>
          </a:p>
          <a:p>
            <a:pPr marL="0" indent="0" algn="l">
              <a:buFont typeface="+mj-lt"/>
              <a:buNone/>
            </a:pPr>
            <a:r>
              <a:rPr lang="en-CA" baseline="0" dirty="0" smtClean="0"/>
              <a:t>In a contributory plan the employee makes a commitment to make regular payments which are matched by the employer ( or higher contribution)</a:t>
            </a:r>
          </a:p>
          <a:p>
            <a:pPr marL="0" indent="0" algn="l">
              <a:buFont typeface="+mj-lt"/>
              <a:buNone/>
            </a:pPr>
            <a:r>
              <a:rPr lang="en-CA" baseline="0" dirty="0" smtClean="0"/>
              <a:t>GIVE EXAMPLE</a:t>
            </a:r>
          </a:p>
          <a:p>
            <a:pPr marL="0" indent="0" algn="l">
              <a:buFont typeface="+mj-lt"/>
              <a:buNone/>
            </a:pPr>
            <a:r>
              <a:rPr lang="en-CA" baseline="0" dirty="0" smtClean="0"/>
              <a:t>These amounts are usually invested in secure funds</a:t>
            </a:r>
          </a:p>
          <a:p>
            <a:pPr marL="0" indent="0" algn="l">
              <a:buFont typeface="+mj-lt"/>
              <a:buNone/>
            </a:pPr>
            <a:endParaRPr lang="en-CA" b="1" baseline="0" dirty="0" smtClean="0"/>
          </a:p>
          <a:p>
            <a:pPr marL="0" indent="0" algn="l">
              <a:buFont typeface="+mj-lt"/>
              <a:buNone/>
            </a:pPr>
            <a:r>
              <a:rPr lang="en-US" b="1" baseline="0" dirty="0" smtClean="0"/>
              <a:t>P</a:t>
            </a:r>
            <a:r>
              <a:rPr lang="en-CA" b="1" baseline="0" dirty="0" err="1" smtClean="0"/>
              <a:t>roblem</a:t>
            </a:r>
            <a:r>
              <a:rPr lang="en-CA" b="1" baseline="0" dirty="0" smtClean="0"/>
              <a:t> with pension plans</a:t>
            </a:r>
          </a:p>
          <a:p>
            <a:pPr marL="0" indent="0" algn="l">
              <a:buFont typeface="+mj-lt"/>
              <a:buNone/>
            </a:pPr>
            <a:r>
              <a:rPr lang="en-US" b="1" baseline="0" dirty="0" smtClean="0"/>
              <a:t>V</a:t>
            </a:r>
            <a:r>
              <a:rPr lang="en-CA" b="1" baseline="0" dirty="0" err="1" smtClean="0"/>
              <a:t>esting</a:t>
            </a:r>
            <a:r>
              <a:rPr lang="en-CA" b="1" baseline="0" dirty="0" smtClean="0"/>
              <a:t> </a:t>
            </a:r>
            <a:r>
              <a:rPr lang="en-CA" b="0" baseline="0" dirty="0" smtClean="0"/>
              <a:t>gives the workers the right to pension ben</a:t>
            </a:r>
            <a:r>
              <a:rPr lang="en-US" b="0" baseline="0" dirty="0" smtClean="0"/>
              <a:t>e</a:t>
            </a:r>
            <a:r>
              <a:rPr lang="en-CA" b="0" baseline="0" dirty="0" smtClean="0"/>
              <a:t>fits even if they leave the company. </a:t>
            </a:r>
            <a:r>
              <a:rPr lang="en-US" b="0" baseline="0" dirty="0" smtClean="0"/>
              <a:t>T</a:t>
            </a:r>
            <a:r>
              <a:rPr lang="en-CA" b="0" baseline="0" dirty="0" err="1" smtClean="0"/>
              <a:t>hus</a:t>
            </a:r>
            <a:r>
              <a:rPr lang="en-CA" b="0" baseline="0" dirty="0" smtClean="0"/>
              <a:t> an employee who quits or is fired before the vesting period has passed often has no pension rights</a:t>
            </a:r>
            <a:endParaRPr lang="en-CA" baseline="0" dirty="0" smtClean="0"/>
          </a:p>
          <a:p>
            <a:pPr marL="0" indent="0" algn="l">
              <a:buFont typeface="+mj-lt"/>
              <a:buNone/>
            </a:pPr>
            <a:endParaRPr lang="en-CA" baseline="0" dirty="0" smtClean="0"/>
          </a:p>
        </p:txBody>
      </p:sp>
      <p:sp>
        <p:nvSpPr>
          <p:cNvPr id="4" name="Slide Number Placeholder 3"/>
          <p:cNvSpPr>
            <a:spLocks noGrp="1"/>
          </p:cNvSpPr>
          <p:nvPr>
            <p:ph type="sldNum" sz="quarter" idx="10"/>
          </p:nvPr>
        </p:nvSpPr>
        <p:spPr/>
        <p:txBody>
          <a:bodyPr/>
          <a:lstStyle/>
          <a:p>
            <a:fld id="{BF105DB2-FD3E-441D-8B7E-7AE83ECE27B3}" type="slidenum">
              <a:rPr lang="en-CA" smtClean="0"/>
              <a:t>14</a:t>
            </a:fld>
            <a:endParaRPr lang="en-CA" dirty="0"/>
          </a:p>
        </p:txBody>
      </p:sp>
    </p:spTree>
    <p:extLst>
      <p:ext uri="{BB962C8B-B14F-4D97-AF65-F5344CB8AC3E}">
        <p14:creationId xmlns:p14="http://schemas.microsoft.com/office/powerpoint/2010/main" val="2109552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CA" b="0" u="none" baseline="0" dirty="0" smtClean="0"/>
          </a:p>
        </p:txBody>
      </p:sp>
      <p:sp>
        <p:nvSpPr>
          <p:cNvPr id="4" name="Slide Number Placeholder 3"/>
          <p:cNvSpPr>
            <a:spLocks noGrp="1"/>
          </p:cNvSpPr>
          <p:nvPr>
            <p:ph type="sldNum" sz="quarter" idx="10"/>
          </p:nvPr>
        </p:nvSpPr>
        <p:spPr/>
        <p:txBody>
          <a:bodyPr/>
          <a:lstStyle/>
          <a:p>
            <a:fld id="{BF105DB2-FD3E-441D-8B7E-7AE83ECE27B3}" type="slidenum">
              <a:rPr lang="en-CA" smtClean="0"/>
              <a:t>15</a:t>
            </a:fld>
            <a:endParaRPr lang="en-CA" dirty="0"/>
          </a:p>
        </p:txBody>
      </p:sp>
    </p:spTree>
    <p:extLst>
      <p:ext uri="{BB962C8B-B14F-4D97-AF65-F5344CB8AC3E}">
        <p14:creationId xmlns:p14="http://schemas.microsoft.com/office/powerpoint/2010/main" val="1959882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BF105DB2-FD3E-441D-8B7E-7AE83ECE27B3}" type="slidenum">
              <a:rPr lang="en-CA" smtClean="0"/>
              <a:t>16</a:t>
            </a:fld>
            <a:endParaRPr lang="en-CA" dirty="0"/>
          </a:p>
        </p:txBody>
      </p:sp>
    </p:spTree>
    <p:extLst>
      <p:ext uri="{BB962C8B-B14F-4D97-AF65-F5344CB8AC3E}">
        <p14:creationId xmlns:p14="http://schemas.microsoft.com/office/powerpoint/2010/main" val="4273193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title block"/>
          <p:cNvSpPr/>
          <p:nvPr/>
        </p:nvSpPr>
        <p:spPr>
          <a:xfrm>
            <a:off x="1141413" y="1600200"/>
            <a:ext cx="11047412" cy="3276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nvGrpSpPr>
          <p:cNvPr id="7" name="top graphic"/>
          <p:cNvGrpSpPr/>
          <p:nvPr/>
        </p:nvGrpSpPr>
        <p:grpSpPr>
          <a:xfrm>
            <a:off x="1279" y="0"/>
            <a:ext cx="12188952" cy="429768"/>
            <a:chOff x="1279" y="0"/>
            <a:chExt cx="12188952" cy="429768"/>
          </a:xfrm>
        </p:grpSpPr>
        <p:sp>
          <p:nvSpPr>
            <p:cNvPr id="8" name="Rectangle 7"/>
            <p:cNvSpPr/>
            <p:nvPr/>
          </p:nvSpPr>
          <p:spPr>
            <a:xfrm>
              <a:off x="1279" y="0"/>
              <a:ext cx="12188952" cy="228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Rectangle 8"/>
            <p:cNvSpPr/>
            <p:nvPr/>
          </p:nvSpPr>
          <p:spPr>
            <a:xfrm>
              <a:off x="1279" y="228600"/>
              <a:ext cx="12188952" cy="2011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9"/>
            <p:cNvSpPr/>
            <p:nvPr/>
          </p:nvSpPr>
          <p:spPr>
            <a:xfrm>
              <a:off x="1279" y="306324"/>
              <a:ext cx="12188952"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23" name="bottom graphic"/>
          <p:cNvGrpSpPr/>
          <p:nvPr/>
        </p:nvGrpSpPr>
        <p:grpSpPr>
          <a:xfrm>
            <a:off x="0" y="6080760"/>
            <a:ext cx="12190231" cy="777240"/>
            <a:chOff x="0" y="6080760"/>
            <a:chExt cx="12190231" cy="777240"/>
          </a:xfrm>
        </p:grpSpPr>
        <p:sp>
          <p:nvSpPr>
            <p:cNvPr id="13" name="Rectangle 12"/>
            <p:cNvSpPr/>
            <p:nvPr/>
          </p:nvSpPr>
          <p:spPr>
            <a:xfrm>
              <a:off x="0" y="6217920"/>
              <a:ext cx="12188825" cy="64008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dirty="0"/>
            </a:p>
          </p:txBody>
        </p:sp>
        <p:sp>
          <p:nvSpPr>
            <p:cNvPr id="14" name="Rectangle 13"/>
            <p:cNvSpPr/>
            <p:nvPr/>
          </p:nvSpPr>
          <p:spPr>
            <a:xfrm>
              <a:off x="1279" y="6080760"/>
              <a:ext cx="12188952" cy="97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5" name="Rectangle 14"/>
            <p:cNvSpPr/>
            <p:nvPr/>
          </p:nvSpPr>
          <p:spPr>
            <a:xfrm>
              <a:off x="1279" y="6172200"/>
              <a:ext cx="12188952" cy="27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0" name="Date Placeholder 19"/>
          <p:cNvSpPr>
            <a:spLocks noGrp="1"/>
          </p:cNvSpPr>
          <p:nvPr>
            <p:ph type="dt" sz="half" idx="10"/>
          </p:nvPr>
        </p:nvSpPr>
        <p:spPr/>
        <p:txBody>
          <a:bodyPr/>
          <a:lstStyle/>
          <a:p>
            <a:fld id="{333B76B7-5811-4114-8A95-998148FFD529}" type="datetime1">
              <a:rPr lang="en-US" smtClean="0"/>
              <a:t>11/19/2013</a:t>
            </a:fld>
            <a:endParaRPr lang="en-US" dirty="0"/>
          </a:p>
        </p:txBody>
      </p:sp>
      <p:sp>
        <p:nvSpPr>
          <p:cNvPr id="21" name="Footer Placeholder 20"/>
          <p:cNvSpPr>
            <a:spLocks noGrp="1"/>
          </p:cNvSpPr>
          <p:nvPr>
            <p:ph type="ftr" sz="quarter" idx="11"/>
          </p:nvPr>
        </p:nvSpPr>
        <p:spPr/>
        <p:txBody>
          <a:bodyPr/>
          <a:lstStyle/>
          <a:p>
            <a:endParaRPr lang="en-US" dirty="0"/>
          </a:p>
        </p:txBody>
      </p:sp>
      <p:sp>
        <p:nvSpPr>
          <p:cNvPr id="22" name="Slide Number Placeholder 21"/>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Subtitle 2"/>
          <p:cNvSpPr>
            <a:spLocks noGrp="1"/>
          </p:cNvSpPr>
          <p:nvPr>
            <p:ph type="subTitle" idx="1"/>
          </p:nvPr>
        </p:nvSpPr>
        <p:spPr>
          <a:xfrm>
            <a:off x="1522413" y="5029200"/>
            <a:ext cx="8229598" cy="838200"/>
          </a:xfrm>
        </p:spPr>
        <p:txBody>
          <a:bodyPr/>
          <a:lstStyle>
            <a:lvl1pPr marL="0" indent="0" algn="l">
              <a:lnSpc>
                <a:spcPct val="90000"/>
              </a:lnSpc>
              <a:spcBef>
                <a:spcPts val="0"/>
              </a:spcBef>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2" name="Title 1"/>
          <p:cNvSpPr>
            <a:spLocks noGrp="1"/>
          </p:cNvSpPr>
          <p:nvPr>
            <p:ph type="ctrTitle"/>
          </p:nvPr>
        </p:nvSpPr>
        <p:spPr>
          <a:xfrm>
            <a:off x="1522414" y="1905000"/>
            <a:ext cx="9143998" cy="2667000"/>
          </a:xfrm>
        </p:spPr>
        <p:txBody>
          <a:bodyPr anchor="b">
            <a:normAutofit/>
          </a:bodyPr>
          <a:lstStyle>
            <a:lvl1pPr>
              <a:lnSpc>
                <a:spcPct val="80000"/>
              </a:lnSpc>
              <a:defRPr sz="6600">
                <a:solidFill>
                  <a:schemeClr val="bg1"/>
                </a:solidFill>
                <a:effectLst>
                  <a:outerShdw blurRad="88900" algn="ctr" rotWithShape="0">
                    <a:prstClr val="black">
                      <a:alpha val="35000"/>
                    </a:prstClr>
                  </a:outerShdw>
                </a:effectLst>
              </a:defRPr>
            </a:lvl1pPr>
          </a:lstStyle>
          <a:p>
            <a:r>
              <a:rPr lang="en-US" smtClean="0"/>
              <a:t>Click to edit Master title style</a:t>
            </a:r>
            <a:endParaRPr dirty="0"/>
          </a:p>
        </p:txBody>
      </p:sp>
    </p:spTree>
    <p:extLst>
      <p:ext uri="{BB962C8B-B14F-4D97-AF65-F5344CB8AC3E}">
        <p14:creationId xmlns:p14="http://schemas.microsoft.com/office/powerpoint/2010/main" val="408816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C2180A9-7A83-412D-A8AC-5AF60A8AA507}" type="datetime1">
              <a:rPr lang="en-US" smtClean="0"/>
              <a:t>11/19/2013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2" name="Title 1"/>
          <p:cNvSpPr>
            <a:spLocks noGrp="1"/>
          </p:cNvSpPr>
          <p:nvPr>
            <p:ph type="title"/>
          </p:nvPr>
        </p:nvSpPr>
        <p:spPr/>
        <p:txBody>
          <a:bodyPr>
            <a:normAutofit/>
          </a:bodyPr>
          <a:lstStyle>
            <a:lvl1pPr algn="l">
              <a:defRPr sz="3200"/>
            </a:lvl1pPr>
          </a:lstStyle>
          <a:p>
            <a:r>
              <a:rPr lang="en-US" smtClean="0"/>
              <a:t>Click to edit Master title style</a:t>
            </a:r>
            <a:endParaRPr/>
          </a:p>
        </p:txBody>
      </p:sp>
    </p:spTree>
    <p:extLst>
      <p:ext uri="{BB962C8B-B14F-4D97-AF65-F5344CB8AC3E}">
        <p14:creationId xmlns:p14="http://schemas.microsoft.com/office/powerpoint/2010/main" val="894591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tx1"/>
                </a:solidFill>
              </a:defRPr>
            </a:lvl1pPr>
          </a:lstStyle>
          <a:p>
            <a:fld id="{6A563DF0-FDDF-4143-9D8C-6AF41892E174}" type="datetime1">
              <a:rPr lang="en-US" smtClean="0"/>
              <a:t>11/19/2013</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F28FB93-0A08-4E7D-8E63-9EFA29F1E093}" type="slidenum">
              <a:rPr lang="en-US" smtClean="0"/>
              <a:pPr/>
              <a:t>‹#›</a:t>
            </a:fld>
            <a:endParaRPr lang="en-US" dirty="0"/>
          </a:p>
        </p:txBody>
      </p:sp>
      <p:sp>
        <p:nvSpPr>
          <p:cNvPr id="3" name="Text Placeholder 2"/>
          <p:cNvSpPr>
            <a:spLocks noGrp="1"/>
          </p:cNvSpPr>
          <p:nvPr>
            <p:ph type="body" idx="1"/>
          </p:nvPr>
        </p:nvSpPr>
        <p:spPr>
          <a:xfrm>
            <a:off x="1522413" y="4876800"/>
            <a:ext cx="8229598" cy="1143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 name="Title 1"/>
          <p:cNvSpPr>
            <a:spLocks noGrp="1"/>
          </p:cNvSpPr>
          <p:nvPr>
            <p:ph type="title"/>
          </p:nvPr>
        </p:nvSpPr>
        <p:spPr>
          <a:xfrm>
            <a:off x="1522413" y="1905000"/>
            <a:ext cx="9144000" cy="2667000"/>
          </a:xfrm>
        </p:spPr>
        <p:txBody>
          <a:bodyPr anchor="b">
            <a:normAutofit/>
          </a:bodyPr>
          <a:lstStyle>
            <a:lvl1pPr algn="l">
              <a:defRPr sz="5400" b="0" cap="none" baseline="0"/>
            </a:lvl1pPr>
          </a:lstStyle>
          <a:p>
            <a:r>
              <a:rPr lang="en-US" smtClean="0"/>
              <a:t>Click to edit Master title style</a:t>
            </a:r>
            <a:endParaRPr/>
          </a:p>
        </p:txBody>
      </p:sp>
    </p:spTree>
    <p:extLst>
      <p:ext uri="{BB962C8B-B14F-4D97-AF65-F5344CB8AC3E}">
        <p14:creationId xmlns:p14="http://schemas.microsoft.com/office/powerpoint/2010/main" val="3484106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8BB83F9-4677-4C31-8407-7919061A580B}" type="datetime1">
              <a:rPr lang="en-US" smtClean="0"/>
              <a:t>11/19/2013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
        <p:nvSpPr>
          <p:cNvPr id="4" name="Content Placeholder 3"/>
          <p:cNvSpPr>
            <a:spLocks noGrp="1"/>
          </p:cNvSpPr>
          <p:nvPr>
            <p:ph sz="half" idx="2"/>
          </p:nvPr>
        </p:nvSpPr>
        <p:spPr>
          <a:xfrm>
            <a:off x="6230849" y="1904999"/>
            <a:ext cx="4435564" cy="4088921"/>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3" name="Content Placeholder 2"/>
          <p:cNvSpPr>
            <a:spLocks noGrp="1"/>
          </p:cNvSpPr>
          <p:nvPr>
            <p:ph sz="half" idx="1"/>
          </p:nvPr>
        </p:nvSpPr>
        <p:spPr>
          <a:xfrm>
            <a:off x="1522413" y="1904999"/>
            <a:ext cx="4435564" cy="4088921"/>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1512259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C33939A6-3450-434F-A872-BEE63F7EB093}" type="datetime1">
              <a:rPr lang="en-US" smtClean="0"/>
              <a:t>11/19/2013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dirty="0"/>
          </a:p>
        </p:txBody>
      </p:sp>
      <p:sp>
        <p:nvSpPr>
          <p:cNvPr id="6" name="Content Placeholder 5"/>
          <p:cNvSpPr>
            <a:spLocks noGrp="1"/>
          </p:cNvSpPr>
          <p:nvPr>
            <p:ph sz="quarter" idx="4"/>
          </p:nvPr>
        </p:nvSpPr>
        <p:spPr>
          <a:xfrm>
            <a:off x="6246814" y="2590801"/>
            <a:ext cx="4419599" cy="3429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6814" y="1828800"/>
            <a:ext cx="4419599" cy="685801"/>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22413" y="2590801"/>
            <a:ext cx="4419599" cy="3429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3" name="Text Placeholder 2"/>
          <p:cNvSpPr>
            <a:spLocks noGrp="1"/>
          </p:cNvSpPr>
          <p:nvPr>
            <p:ph type="body" idx="1"/>
          </p:nvPr>
        </p:nvSpPr>
        <p:spPr>
          <a:xfrm>
            <a:off x="1522413" y="1828800"/>
            <a:ext cx="4419599" cy="685801"/>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 name="Title 1"/>
          <p:cNvSpPr>
            <a:spLocks noGrp="1"/>
          </p:cNvSpPr>
          <p:nvPr>
            <p:ph type="title"/>
          </p:nvPr>
        </p:nvSpPr>
        <p:spPr/>
        <p:txBody>
          <a:bodyPr/>
          <a:lstStyle>
            <a:lvl1pPr>
              <a:defRPr/>
            </a:lvl1pPr>
          </a:lstStyle>
          <a:p>
            <a:r>
              <a:rPr lang="en-US" smtClean="0"/>
              <a:t>Click to edit Master title style</a:t>
            </a:r>
            <a:endParaRPr/>
          </a:p>
        </p:txBody>
      </p:sp>
    </p:spTree>
    <p:extLst>
      <p:ext uri="{BB962C8B-B14F-4D97-AF65-F5344CB8AC3E}">
        <p14:creationId xmlns:p14="http://schemas.microsoft.com/office/powerpoint/2010/main" val="597700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3BABB1C-FA00-4171-BA31-4C5E719472F3}" type="datetime1">
              <a:rPr lang="en-US" smtClean="0"/>
              <a:t>11/19/2013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dirty="0"/>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981316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6" name="bottom graphic"/>
          <p:cNvGrpSpPr/>
          <p:nvPr/>
        </p:nvGrpSpPr>
        <p:grpSpPr>
          <a:xfrm>
            <a:off x="0" y="6309360"/>
            <a:ext cx="12190231" cy="548640"/>
            <a:chOff x="0" y="6309360"/>
            <a:chExt cx="12190231" cy="548640"/>
          </a:xfrm>
        </p:grpSpPr>
        <p:sp>
          <p:nvSpPr>
            <p:cNvPr id="7" name="Rectangle 6"/>
            <p:cNvSpPr/>
            <p:nvPr/>
          </p:nvSpPr>
          <p:spPr>
            <a:xfrm>
              <a:off x="0" y="6400800"/>
              <a:ext cx="12188825" cy="4572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dirty="0"/>
            </a:p>
          </p:txBody>
        </p:sp>
        <p:sp>
          <p:nvSpPr>
            <p:cNvPr id="8" name="Rectangle 7"/>
            <p:cNvSpPr/>
            <p:nvPr/>
          </p:nvSpPr>
          <p:spPr>
            <a:xfrm>
              <a:off x="1279" y="6309360"/>
              <a:ext cx="12188952" cy="97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Rectangle 8"/>
            <p:cNvSpPr/>
            <p:nvPr/>
          </p:nvSpPr>
          <p:spPr>
            <a:xfrm>
              <a:off x="1279" y="6379143"/>
              <a:ext cx="12188952" cy="27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Date Placeholder 1"/>
          <p:cNvSpPr>
            <a:spLocks noGrp="1"/>
          </p:cNvSpPr>
          <p:nvPr>
            <p:ph type="dt" sz="half" idx="10"/>
          </p:nvPr>
        </p:nvSpPr>
        <p:spPr/>
        <p:txBody>
          <a:bodyPr/>
          <a:lstStyle/>
          <a:p>
            <a:fld id="{D76C8610-5B57-4C6B-BF9F-F5397A1F60B8}" type="datetime1">
              <a:rPr lang="en-US" smtClean="0"/>
              <a:t>11/19/2013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403003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ame"/>
          <p:cNvSpPr/>
          <p:nvPr/>
        </p:nvSpPr>
        <p:spPr>
          <a:xfrm>
            <a:off x="1217610" y="1019175"/>
            <a:ext cx="6126480" cy="4572000"/>
          </a:xfrm>
          <a:prstGeom prst="rect">
            <a:avLst/>
          </a:prstGeom>
          <a:noFill/>
          <a:ln w="1016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5" name="Date Placeholder 4"/>
          <p:cNvSpPr>
            <a:spLocks noGrp="1"/>
          </p:cNvSpPr>
          <p:nvPr>
            <p:ph type="dt" sz="half" idx="10"/>
          </p:nvPr>
        </p:nvSpPr>
        <p:spPr/>
        <p:txBody>
          <a:bodyPr/>
          <a:lstStyle/>
          <a:p>
            <a:fld id="{BADBF3DD-8B6D-46AA-BCA9-242D4EF63DDF}" type="datetime1">
              <a:rPr lang="en-US" smtClean="0"/>
              <a:t>11/19/2013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Content Placeholder 2"/>
          <p:cNvSpPr>
            <a:spLocks noGrp="1"/>
          </p:cNvSpPr>
          <p:nvPr>
            <p:ph idx="1"/>
          </p:nvPr>
        </p:nvSpPr>
        <p:spPr>
          <a:xfrm>
            <a:off x="1491930" y="1293495"/>
            <a:ext cx="5577840" cy="402336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923214" y="3536829"/>
            <a:ext cx="3124200" cy="1797169"/>
          </a:xfrm>
        </p:spPr>
        <p:txBody>
          <a:bodyPr>
            <a:normAutofit/>
          </a:bodyPr>
          <a:lstStyle>
            <a:lvl1pPr marL="0" indent="0">
              <a:spcBef>
                <a:spcPts val="8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923214" y="1371600"/>
            <a:ext cx="3124200" cy="2057400"/>
          </a:xfrm>
        </p:spPr>
        <p:txBody>
          <a:bodyPr anchor="b">
            <a:normAutofit/>
          </a:bodyPr>
          <a:lstStyle>
            <a:lvl1pPr algn="l">
              <a:defRPr sz="3200" b="1"/>
            </a:lvl1pPr>
          </a:lstStyle>
          <a:p>
            <a:r>
              <a:rPr lang="en-US" smtClean="0"/>
              <a:t>Click to edit Master title style</a:t>
            </a:r>
            <a:endParaRPr/>
          </a:p>
        </p:txBody>
      </p:sp>
    </p:spTree>
    <p:extLst>
      <p:ext uri="{BB962C8B-B14F-4D97-AF65-F5344CB8AC3E}">
        <p14:creationId xmlns:p14="http://schemas.microsoft.com/office/powerpoint/2010/main" val="3616132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frame"/>
          <p:cNvSpPr/>
          <p:nvPr/>
        </p:nvSpPr>
        <p:spPr>
          <a:xfrm>
            <a:off x="1217610" y="1019175"/>
            <a:ext cx="6126480" cy="4572000"/>
          </a:xfrm>
          <a:prstGeom prst="rect">
            <a:avLst/>
          </a:prstGeom>
          <a:noFill/>
          <a:ln w="1016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5" name="Date Placeholder 4"/>
          <p:cNvSpPr>
            <a:spLocks noGrp="1"/>
          </p:cNvSpPr>
          <p:nvPr>
            <p:ph type="dt" sz="half" idx="10"/>
          </p:nvPr>
        </p:nvSpPr>
        <p:spPr/>
        <p:txBody>
          <a:bodyPr/>
          <a:lstStyle/>
          <a:p>
            <a:fld id="{23C41AE9-3D4A-4A08-B03D-DC6D2ADF5464}" type="datetime1">
              <a:rPr lang="en-US" smtClean="0"/>
              <a:t>11/19/2013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Picture Placeholder 2"/>
          <p:cNvSpPr>
            <a:spLocks noGrp="1"/>
          </p:cNvSpPr>
          <p:nvPr>
            <p:ph type="pic" idx="1"/>
          </p:nvPr>
        </p:nvSpPr>
        <p:spPr>
          <a:xfrm>
            <a:off x="1400490" y="1202055"/>
            <a:ext cx="5760720" cy="4206240"/>
          </a:xfrm>
          <a:solidFill>
            <a:schemeClr val="bg1">
              <a:lumMod val="95000"/>
            </a:schemeClr>
          </a:solidFill>
        </p:spPr>
        <p:txBody>
          <a:bodyPr tIns="914400">
            <a:normAutofit/>
          </a:bodyPr>
          <a:lstStyle>
            <a:lvl1pPr marL="0" indent="0" algn="ctr">
              <a:spcBef>
                <a:spcPts val="0"/>
              </a:spcBef>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7923214" y="3536829"/>
            <a:ext cx="3124200" cy="1797171"/>
          </a:xfrm>
        </p:spPr>
        <p:txBody>
          <a:bodyPr>
            <a:normAutofit/>
          </a:bodyPr>
          <a:lstStyle>
            <a:lvl1pPr marL="0" indent="0">
              <a:spcBef>
                <a:spcPts val="8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923214" y="1371600"/>
            <a:ext cx="3124200" cy="2057400"/>
          </a:xfrm>
        </p:spPr>
        <p:txBody>
          <a:bodyPr anchor="b">
            <a:normAutofit/>
          </a:bodyPr>
          <a:lstStyle>
            <a:lvl1pPr algn="l">
              <a:defRPr sz="3200" b="0"/>
            </a:lvl1pPr>
          </a:lstStyle>
          <a:p>
            <a:r>
              <a:rPr lang="en-US" smtClean="0"/>
              <a:t>Click to edit Master title style</a:t>
            </a:r>
            <a:endParaRPr/>
          </a:p>
        </p:txBody>
      </p:sp>
    </p:spTree>
    <p:extLst>
      <p:ext uri="{BB962C8B-B14F-4D97-AF65-F5344CB8AC3E}">
        <p14:creationId xmlns:p14="http://schemas.microsoft.com/office/powerpoint/2010/main" val="193186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75C077A-EF7A-41AA-8976-110EB7416C60}" type="datetime1">
              <a:rPr lang="en-US" smtClean="0"/>
              <a:t>11/19/2013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2223790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FF5912B-6681-4BDF-AE10-F59636249FF3}" type="datetime1">
              <a:rPr lang="en-US" smtClean="0"/>
              <a:t>11/19/2013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3" name="Vertical Text Placeholder 2"/>
          <p:cNvSpPr>
            <a:spLocks noGrp="1"/>
          </p:cNvSpPr>
          <p:nvPr>
            <p:ph type="body" orient="vert" idx="1"/>
          </p:nvPr>
        </p:nvSpPr>
        <p:spPr>
          <a:xfrm>
            <a:off x="1522413" y="609600"/>
            <a:ext cx="7696198" cy="5410200"/>
          </a:xfrm>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Vertical Title 1"/>
          <p:cNvSpPr>
            <a:spLocks noGrp="1"/>
          </p:cNvSpPr>
          <p:nvPr>
            <p:ph type="title" orient="vert"/>
          </p:nvPr>
        </p:nvSpPr>
        <p:spPr>
          <a:xfrm>
            <a:off x="9494507" y="609600"/>
            <a:ext cx="1143001" cy="5410200"/>
          </a:xfrm>
        </p:spPr>
        <p:txBody>
          <a:bodyPr vert="eaVert"/>
          <a:lstStyle/>
          <a:p>
            <a:r>
              <a:rPr lang="en-US" smtClean="0"/>
              <a:t>Click to edit Master title style</a:t>
            </a:r>
            <a:endParaRPr/>
          </a:p>
        </p:txBody>
      </p:sp>
    </p:spTree>
    <p:extLst>
      <p:ext uri="{BB962C8B-B14F-4D97-AF65-F5344CB8AC3E}">
        <p14:creationId xmlns:p14="http://schemas.microsoft.com/office/powerpoint/2010/main" val="2653419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05C8E22-D0BA-4CB4-9C32-B27533199514}" type="datetime1">
              <a:rPr lang="en-US" smtClean="0"/>
              <a:t>11/19/2013</a:t>
            </a:fld>
            <a:endParaRPr dirty="0"/>
          </a:p>
        </p:txBody>
      </p:sp>
      <p:sp>
        <p:nvSpPr>
          <p:cNvPr id="5" name="Footer Placeholder 4"/>
          <p:cNvSpPr>
            <a:spLocks noGrp="1"/>
          </p:cNvSpPr>
          <p:nvPr>
            <p:ph type="ftr" sz="quarter" idx="11"/>
          </p:nvPr>
        </p:nvSpPr>
        <p:spPr/>
        <p:txBody>
          <a:bodyPr/>
          <a:lstStyle/>
          <a:p>
            <a:endParaRPr dirty="0"/>
          </a:p>
        </p:txBody>
      </p:sp>
      <p:sp>
        <p:nvSpPr>
          <p:cNvPr id="6" name="Slide Number Placeholder 5"/>
          <p:cNvSpPr>
            <a:spLocks noGrp="1"/>
          </p:cNvSpPr>
          <p:nvPr>
            <p:ph type="sldNum" sz="quarter" idx="12"/>
          </p:nvPr>
        </p:nvSpPr>
        <p:spPr/>
        <p:txBody>
          <a:bodyPr/>
          <a:lstStyle/>
          <a:p>
            <a:fld id="{DF28FB93-0A08-4E7D-8E63-9EFA29F1E093}" type="slidenum">
              <a:rPr/>
              <a:pPr/>
              <a:t>‹#›</a:t>
            </a:fld>
            <a:endParaRPr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2" name="Title 1"/>
          <p:cNvSpPr>
            <a:spLocks noGrp="1"/>
          </p:cNvSpPr>
          <p:nvPr>
            <p:ph type="title"/>
          </p:nvPr>
        </p:nvSpPr>
        <p:spPr/>
        <p:txBody>
          <a:bodyPr>
            <a:normAutofit/>
          </a:bodyPr>
          <a:lstStyle>
            <a:lvl1pPr algn="l">
              <a:defRPr sz="3200"/>
            </a:lvl1pPr>
          </a:lstStyle>
          <a:p>
            <a:r>
              <a:rPr lang="en-US" smtClean="0"/>
              <a:t>Click to edit Master title style</a:t>
            </a:r>
            <a:endParaRPr/>
          </a:p>
        </p:txBody>
      </p:sp>
    </p:spTree>
    <p:extLst>
      <p:ext uri="{BB962C8B-B14F-4D97-AF65-F5344CB8AC3E}">
        <p14:creationId xmlns:p14="http://schemas.microsoft.com/office/powerpoint/2010/main" val="506475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4" name="bottom graphic"/>
          <p:cNvGrpSpPr/>
          <p:nvPr/>
        </p:nvGrpSpPr>
        <p:grpSpPr>
          <a:xfrm>
            <a:off x="0" y="6309360"/>
            <a:ext cx="12190231" cy="548640"/>
            <a:chOff x="0" y="6309360"/>
            <a:chExt cx="12190231" cy="548640"/>
          </a:xfrm>
        </p:grpSpPr>
        <p:sp>
          <p:nvSpPr>
            <p:cNvPr id="7" name="Rectangle 6"/>
            <p:cNvSpPr/>
            <p:nvPr/>
          </p:nvSpPr>
          <p:spPr>
            <a:xfrm>
              <a:off x="0" y="6400800"/>
              <a:ext cx="12188825" cy="4572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dirty="0"/>
            </a:p>
          </p:txBody>
        </p:sp>
        <p:sp>
          <p:nvSpPr>
            <p:cNvPr id="8" name="Rectangle 7"/>
            <p:cNvSpPr/>
            <p:nvPr/>
          </p:nvSpPr>
          <p:spPr>
            <a:xfrm>
              <a:off x="1279" y="6309360"/>
              <a:ext cx="12188952" cy="97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Rectangle 8"/>
            <p:cNvSpPr/>
            <p:nvPr/>
          </p:nvSpPr>
          <p:spPr>
            <a:xfrm>
              <a:off x="1279" y="6379143"/>
              <a:ext cx="12188952" cy="27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0" name="top graphic"/>
          <p:cNvGrpSpPr/>
          <p:nvPr/>
        </p:nvGrpSpPr>
        <p:grpSpPr>
          <a:xfrm>
            <a:off x="1279" y="0"/>
            <a:ext cx="12188952" cy="320040"/>
            <a:chOff x="1279" y="0"/>
            <a:chExt cx="12188952" cy="320040"/>
          </a:xfrm>
        </p:grpSpPr>
        <p:sp>
          <p:nvSpPr>
            <p:cNvPr id="11" name="Rectangle 10"/>
            <p:cNvSpPr/>
            <p:nvPr/>
          </p:nvSpPr>
          <p:spPr>
            <a:xfrm>
              <a:off x="1279" y="0"/>
              <a:ext cx="12188952" cy="170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2" name="Rectangle 11"/>
            <p:cNvSpPr/>
            <p:nvPr/>
          </p:nvSpPr>
          <p:spPr>
            <a:xfrm>
              <a:off x="1279" y="170234"/>
              <a:ext cx="12188952" cy="1498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3" name="Rectangle 12"/>
            <p:cNvSpPr/>
            <p:nvPr/>
          </p:nvSpPr>
          <p:spPr>
            <a:xfrm>
              <a:off x="1279" y="231421"/>
              <a:ext cx="12188952" cy="27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3" name="Text Placeholder 2"/>
          <p:cNvSpPr>
            <a:spLocks noGrp="1"/>
          </p:cNvSpPr>
          <p:nvPr>
            <p:ph type="body" idx="1"/>
          </p:nvPr>
        </p:nvSpPr>
        <p:spPr>
          <a:xfrm>
            <a:off x="1522876" y="1905000"/>
            <a:ext cx="9143538" cy="369746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7994363" y="6516865"/>
            <a:ext cx="1327622" cy="228600"/>
          </a:xfrm>
          <a:prstGeom prst="rect">
            <a:avLst/>
          </a:prstGeom>
        </p:spPr>
        <p:txBody>
          <a:bodyPr vert="horz" lIns="91440" tIns="45720" rIns="91440" bIns="45720" rtlCol="0" anchor="ctr"/>
          <a:lstStyle>
            <a:lvl1pPr algn="r">
              <a:defRPr sz="800">
                <a:solidFill>
                  <a:schemeClr val="bg1"/>
                </a:solidFill>
              </a:defRPr>
            </a:lvl1pPr>
          </a:lstStyle>
          <a:p>
            <a:fld id="{5C6E67D0-0200-42BE-A0B2-78C70FBBB312}" type="datetime1">
              <a:rPr lang="en-US" smtClean="0"/>
              <a:t>11/19/2013</a:t>
            </a:fld>
            <a:endParaRPr lang="en-US" dirty="0"/>
          </a:p>
        </p:txBody>
      </p:sp>
      <p:sp>
        <p:nvSpPr>
          <p:cNvPr id="5" name="Footer Placeholder 4"/>
          <p:cNvSpPr>
            <a:spLocks noGrp="1"/>
          </p:cNvSpPr>
          <p:nvPr>
            <p:ph type="ftr" sz="quarter" idx="3"/>
          </p:nvPr>
        </p:nvSpPr>
        <p:spPr>
          <a:xfrm>
            <a:off x="1507498" y="6516865"/>
            <a:ext cx="6062145" cy="228600"/>
          </a:xfrm>
          <a:prstGeom prst="rect">
            <a:avLst/>
          </a:prstGeom>
        </p:spPr>
        <p:txBody>
          <a:bodyPr vert="horz" lIns="91440" tIns="45720" rIns="91440" bIns="45720" rtlCol="0" anchor="ctr"/>
          <a:lstStyle>
            <a:lvl1pPr algn="l">
              <a:defRPr sz="800" cap="all" baseline="0">
                <a:solidFill>
                  <a:schemeClr val="bg1"/>
                </a:solidFill>
              </a:defRPr>
            </a:lvl1pPr>
          </a:lstStyle>
          <a:p>
            <a:endParaRPr lang="en-US" dirty="0"/>
          </a:p>
        </p:txBody>
      </p:sp>
      <p:sp>
        <p:nvSpPr>
          <p:cNvPr id="15" name="TextBox 14"/>
          <p:cNvSpPr txBox="1"/>
          <p:nvPr/>
        </p:nvSpPr>
        <p:spPr>
          <a:xfrm>
            <a:off x="1522876" y="5638800"/>
            <a:ext cx="9143537" cy="424732"/>
          </a:xfrm>
          <a:prstGeom prst="rect">
            <a:avLst/>
          </a:prstGeom>
          <a:noFill/>
        </p:spPr>
        <p:txBody>
          <a:bodyPr wrap="square" rtlCol="0">
            <a:spAutoFit/>
          </a:bodyPr>
          <a:lstStyle/>
          <a:p>
            <a:pPr>
              <a:lnSpc>
                <a:spcPct val="90000"/>
              </a:lnSpc>
            </a:pPr>
            <a:r>
              <a:rPr lang="en-US" sz="2400" dirty="0" smtClean="0"/>
              <a:t> </a:t>
            </a:r>
            <a:endParaRPr lang="en-US" sz="2400" dirty="0"/>
          </a:p>
        </p:txBody>
      </p:sp>
      <p:sp>
        <p:nvSpPr>
          <p:cNvPr id="6" name="Slide Number Placeholder 5"/>
          <p:cNvSpPr>
            <a:spLocks noGrp="1"/>
          </p:cNvSpPr>
          <p:nvPr>
            <p:ph type="sldNum" sz="quarter" idx="4"/>
          </p:nvPr>
        </p:nvSpPr>
        <p:spPr>
          <a:xfrm>
            <a:off x="9730094" y="6516865"/>
            <a:ext cx="936319" cy="228600"/>
          </a:xfrm>
          <a:prstGeom prst="rect">
            <a:avLst/>
          </a:prstGeom>
        </p:spPr>
        <p:txBody>
          <a:bodyPr vert="horz" lIns="91440" tIns="45720" rIns="91440" bIns="45720" rtlCol="0" anchor="ctr"/>
          <a:lstStyle>
            <a:lvl1pPr algn="r">
              <a:defRPr sz="800">
                <a:solidFill>
                  <a:schemeClr val="bg1"/>
                </a:solidFill>
              </a:defRPr>
            </a:lvl1pPr>
          </a:lstStyle>
          <a:p>
            <a:fld id="{DF28FB93-0A08-4E7D-8E63-9EFA29F1E093}" type="slidenum">
              <a:rPr lang="en-US" smtClean="0"/>
              <a:pPr/>
              <a:t>‹#›</a:t>
            </a:fld>
            <a:endParaRPr lang="en-US" dirty="0"/>
          </a:p>
        </p:txBody>
      </p:sp>
      <p:sp>
        <p:nvSpPr>
          <p:cNvPr id="2" name="Title Placeholder 1"/>
          <p:cNvSpPr>
            <a:spLocks noGrp="1"/>
          </p:cNvSpPr>
          <p:nvPr>
            <p:ph type="title"/>
          </p:nvPr>
        </p:nvSpPr>
        <p:spPr>
          <a:xfrm>
            <a:off x="1522876" y="609600"/>
            <a:ext cx="9143538" cy="10668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16" name="TextBox 15"/>
          <p:cNvSpPr txBox="1"/>
          <p:nvPr/>
        </p:nvSpPr>
        <p:spPr>
          <a:xfrm>
            <a:off x="1522876" y="5638800"/>
            <a:ext cx="9143537" cy="424732"/>
          </a:xfrm>
          <a:prstGeom prst="rect">
            <a:avLst/>
          </a:prstGeom>
          <a:noFill/>
        </p:spPr>
        <p:txBody>
          <a:bodyPr wrap="square" rtlCol="0">
            <a:spAutoFit/>
          </a:bodyPr>
          <a:lstStyle/>
          <a:p>
            <a:pPr>
              <a:lnSpc>
                <a:spcPct val="90000"/>
              </a:lnSpc>
            </a:pPr>
            <a:r>
              <a:rPr lang="en-US" sz="2400" dirty="0" smtClean="0"/>
              <a:t> </a:t>
            </a:r>
            <a:endParaRPr lang="en-US" sz="2400" dirty="0"/>
          </a:p>
        </p:txBody>
      </p:sp>
    </p:spTree>
    <p:extLst>
      <p:ext uri="{BB962C8B-B14F-4D97-AF65-F5344CB8AC3E}">
        <p14:creationId xmlns:p14="http://schemas.microsoft.com/office/powerpoint/2010/main" val="3310681898"/>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14"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3200" kern="1200">
          <a:solidFill>
            <a:schemeClr val="accent1"/>
          </a:solidFill>
          <a:latin typeface="+mj-lt"/>
          <a:ea typeface="+mj-ea"/>
          <a:cs typeface="+mj-cs"/>
        </a:defRPr>
      </a:lvl1pPr>
    </p:titleStyle>
    <p:bodyStyle>
      <a:lvl1pPr marL="274320" indent="-274320" algn="l" defTabSz="914400" rtl="0" eaLnBrk="1" latinLnBrk="0" hangingPunct="1">
        <a:lnSpc>
          <a:spcPct val="90000"/>
        </a:lnSpc>
        <a:spcBef>
          <a:spcPts val="1800"/>
        </a:spcBef>
        <a:buClr>
          <a:schemeClr val="tx1"/>
        </a:buClr>
        <a:buSzPct val="80000"/>
        <a:buFont typeface="Wingdings" pitchFamily="2" charset="2"/>
        <a:buChar char="§"/>
        <a:defRPr sz="2400" kern="1200">
          <a:solidFill>
            <a:schemeClr val="tx1"/>
          </a:solidFill>
          <a:latin typeface="+mn-lt"/>
          <a:ea typeface="+mn-ea"/>
          <a:cs typeface="+mn-cs"/>
        </a:defRPr>
      </a:lvl1pPr>
      <a:lvl2pPr marL="548640" indent="-228600" algn="l" defTabSz="914400" rtl="0" eaLnBrk="1" latinLnBrk="0" hangingPunct="1">
        <a:lnSpc>
          <a:spcPct val="90000"/>
        </a:lnSpc>
        <a:spcBef>
          <a:spcPts val="1000"/>
        </a:spcBef>
        <a:buClr>
          <a:schemeClr val="tx1"/>
        </a:buClr>
        <a:buSzPct val="100000"/>
        <a:buFont typeface="Arial" pitchFamily="34" charset="0"/>
        <a:buChar char="–"/>
        <a:defRPr sz="2000" kern="1200">
          <a:solidFill>
            <a:schemeClr val="tx1"/>
          </a:solidFill>
          <a:latin typeface="+mn-lt"/>
          <a:ea typeface="+mn-ea"/>
          <a:cs typeface="+mn-cs"/>
        </a:defRPr>
      </a:lvl2pPr>
      <a:lvl3pPr marL="822960" indent="-228600" algn="l" defTabSz="914400" rtl="0" eaLnBrk="1" latinLnBrk="0" hangingPunct="1">
        <a:lnSpc>
          <a:spcPct val="90000"/>
        </a:lnSpc>
        <a:spcBef>
          <a:spcPts val="800"/>
        </a:spcBef>
        <a:buClr>
          <a:schemeClr val="tx1"/>
        </a:buClr>
        <a:buSzPct val="80000"/>
        <a:buFont typeface="Wingdings" pitchFamily="2" charset="2"/>
        <a:buChar char="§"/>
        <a:defRPr sz="1800" kern="1200">
          <a:solidFill>
            <a:schemeClr val="tx1"/>
          </a:solidFill>
          <a:latin typeface="+mn-lt"/>
          <a:ea typeface="+mn-ea"/>
          <a:cs typeface="+mn-cs"/>
        </a:defRPr>
      </a:lvl3pPr>
      <a:lvl4pPr marL="1097280" indent="-228600" algn="l" defTabSz="914400" rtl="0" eaLnBrk="1" latinLnBrk="0" hangingPunct="1">
        <a:lnSpc>
          <a:spcPct val="90000"/>
        </a:lnSpc>
        <a:spcBef>
          <a:spcPts val="800"/>
        </a:spcBef>
        <a:buClr>
          <a:schemeClr val="tx1"/>
        </a:buClr>
        <a:buSzPct val="100000"/>
        <a:buFont typeface="Arial"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800"/>
        </a:spcBef>
        <a:buClr>
          <a:schemeClr val="tx1"/>
        </a:buClr>
        <a:buSzPct val="80000"/>
        <a:buFont typeface="Wingdings" pitchFamily="2" charset="2"/>
        <a:buChar char="§"/>
        <a:defRPr sz="1600" kern="1200">
          <a:solidFill>
            <a:schemeClr val="tx1"/>
          </a:solidFill>
          <a:latin typeface="+mn-lt"/>
          <a:ea typeface="+mn-ea"/>
          <a:cs typeface="+mn-cs"/>
        </a:defRPr>
      </a:lvl5pPr>
      <a:lvl6pPr marL="1554480" indent="-228600" algn="l" defTabSz="914400" rtl="0" eaLnBrk="1" latinLnBrk="0" hangingPunct="1">
        <a:lnSpc>
          <a:spcPct val="90000"/>
        </a:lnSpc>
        <a:spcBef>
          <a:spcPts val="800"/>
        </a:spcBef>
        <a:buClr>
          <a:schemeClr val="tx1"/>
        </a:buClr>
        <a:buSzPct val="100000"/>
        <a:buFont typeface="Arial" pitchFamily="34" charset="0"/>
        <a:buChar char="–"/>
        <a:defRPr sz="1600" kern="1200">
          <a:solidFill>
            <a:schemeClr val="tx1"/>
          </a:solidFill>
          <a:latin typeface="+mn-lt"/>
          <a:ea typeface="+mn-ea"/>
          <a:cs typeface="+mn-cs"/>
        </a:defRPr>
      </a:lvl6pPr>
      <a:lvl7pPr marL="1783080" indent="-228600" algn="l" defTabSz="914400" rtl="0" eaLnBrk="1" latinLnBrk="0" hangingPunct="1">
        <a:lnSpc>
          <a:spcPct val="90000"/>
        </a:lnSpc>
        <a:spcBef>
          <a:spcPts val="800"/>
        </a:spcBef>
        <a:buClr>
          <a:schemeClr val="tx1"/>
        </a:buClr>
        <a:buSzPct val="80000"/>
        <a:buFont typeface="Wingdings" pitchFamily="2" charset="2"/>
        <a:buChar char="§"/>
        <a:defRPr sz="1600" kern="1200">
          <a:solidFill>
            <a:schemeClr val="tx1"/>
          </a:solidFill>
          <a:latin typeface="+mn-lt"/>
          <a:ea typeface="+mn-ea"/>
          <a:cs typeface="+mn-cs"/>
        </a:defRPr>
      </a:lvl7pPr>
      <a:lvl8pPr marL="2011680" indent="-228600" algn="l" defTabSz="914400" rtl="0" eaLnBrk="1" latinLnBrk="0" hangingPunct="1">
        <a:lnSpc>
          <a:spcPct val="90000"/>
        </a:lnSpc>
        <a:spcBef>
          <a:spcPts val="800"/>
        </a:spcBef>
        <a:buClr>
          <a:schemeClr val="tx1"/>
        </a:buClr>
        <a:buSzPct val="100000"/>
        <a:buFont typeface="Arial" pitchFamily="34" charset="0"/>
        <a:buChar char="–"/>
        <a:defRPr sz="1600" kern="1200">
          <a:solidFill>
            <a:schemeClr val="tx1"/>
          </a:solidFill>
          <a:latin typeface="+mn-lt"/>
          <a:ea typeface="+mn-ea"/>
          <a:cs typeface="+mn-cs"/>
        </a:defRPr>
      </a:lvl8pPr>
      <a:lvl9pPr marL="2240280" indent="-228600" algn="l" defTabSz="914400" rtl="0" eaLnBrk="1" latinLnBrk="0" hangingPunct="1">
        <a:lnSpc>
          <a:spcPct val="90000"/>
        </a:lnSpc>
        <a:spcBef>
          <a:spcPts val="800"/>
        </a:spcBef>
        <a:buClr>
          <a:schemeClr val="tx1"/>
        </a:buClr>
        <a:buSzPct val="80000"/>
        <a:buFont typeface="Wingdings" pitchFamily="2" charset="2"/>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benefitscanada.com/benefits/other/tuition-assistance-benefits-"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humanresources.about.com/od/glossaryt/g/tuition.htm" TargetMode="External"/><Relationship Id="rId5" Type="http://schemas.openxmlformats.org/officeDocument/2006/relationships/hyperlink" Target="http://www.investopedia.com/financial-" TargetMode="External"/><Relationship Id="rId4" Type="http://schemas.openxmlformats.org/officeDocument/2006/relationships/hyperlink" Target="http://www.cra-/"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employeebenefits.about.com/od/ancillaryinsurance/a/STDBascis.ht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subTitle" idx="1"/>
          </p:nvPr>
        </p:nvSpPr>
        <p:spPr>
          <a:xfrm>
            <a:off x="1557908" y="5013176"/>
            <a:ext cx="10081120" cy="416024"/>
          </a:xfrm>
        </p:spPr>
        <p:txBody>
          <a:bodyPr>
            <a:normAutofit/>
          </a:bodyPr>
          <a:lstStyle/>
          <a:p>
            <a:endParaRPr lang="en-US" sz="2000" dirty="0"/>
          </a:p>
        </p:txBody>
      </p:sp>
      <p:sp>
        <p:nvSpPr>
          <p:cNvPr id="2" name="Title 1"/>
          <p:cNvSpPr>
            <a:spLocks noGrp="1"/>
          </p:cNvSpPr>
          <p:nvPr>
            <p:ph type="ctrTitle"/>
          </p:nvPr>
        </p:nvSpPr>
        <p:spPr/>
        <p:txBody>
          <a:bodyPr/>
          <a:lstStyle/>
          <a:p>
            <a:r>
              <a:rPr lang="en-US" dirty="0" smtClean="0"/>
              <a:t>Compensation and Benefits</a:t>
            </a:r>
            <a:endParaRPr lang="en-US" dirty="0"/>
          </a:p>
        </p:txBody>
      </p:sp>
    </p:spTree>
    <p:extLst>
      <p:ext uri="{BB962C8B-B14F-4D97-AF65-F5344CB8AC3E}">
        <p14:creationId xmlns:p14="http://schemas.microsoft.com/office/powerpoint/2010/main" val="1034635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Modern Benefit Packages and Company Strategy</a:t>
            </a:r>
          </a:p>
          <a:p>
            <a:r>
              <a:rPr lang="en-US" dirty="0" smtClean="0"/>
              <a:t>Compensation Programs</a:t>
            </a:r>
          </a:p>
          <a:p>
            <a:r>
              <a:rPr lang="en-US" dirty="0" smtClean="0"/>
              <a:t>Financial Benefits</a:t>
            </a:r>
          </a:p>
          <a:p>
            <a:r>
              <a:rPr lang="en-US" dirty="0" smtClean="0"/>
              <a:t>Class Participation</a:t>
            </a:r>
          </a:p>
        </p:txBody>
      </p:sp>
      <p:sp>
        <p:nvSpPr>
          <p:cNvPr id="3" name="Title 2"/>
          <p:cNvSpPr>
            <a:spLocks noGrp="1"/>
          </p:cNvSpPr>
          <p:nvPr>
            <p:ph type="title"/>
          </p:nvPr>
        </p:nvSpPr>
        <p:spPr>
          <a:xfrm>
            <a:off x="837828" y="764704"/>
            <a:ext cx="9143538" cy="1066800"/>
          </a:xfrm>
        </p:spPr>
        <p:txBody>
          <a:bodyPr>
            <a:normAutofit/>
          </a:bodyPr>
          <a:lstStyle/>
          <a:p>
            <a:r>
              <a:rPr lang="en-US" sz="5400" b="1" dirty="0" smtClean="0">
                <a:solidFill>
                  <a:srgbClr val="0070C0"/>
                </a:solidFill>
              </a:rPr>
              <a:t>Overview</a:t>
            </a:r>
            <a:endParaRPr lang="en-US" sz="5400" b="1" dirty="0">
              <a:solidFill>
                <a:srgbClr val="0070C0"/>
              </a:solidFill>
            </a:endParaRPr>
          </a:p>
        </p:txBody>
      </p:sp>
    </p:spTree>
    <p:extLst>
      <p:ext uri="{BB962C8B-B14F-4D97-AF65-F5344CB8AC3E}">
        <p14:creationId xmlns:p14="http://schemas.microsoft.com/office/powerpoint/2010/main" val="1491760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3772" y="620688"/>
            <a:ext cx="11089232" cy="1066800"/>
          </a:xfrm>
        </p:spPr>
        <p:txBody>
          <a:bodyPr>
            <a:noAutofit/>
          </a:bodyPr>
          <a:lstStyle/>
          <a:p>
            <a:r>
              <a:rPr lang="en-US" sz="5400" b="1" dirty="0" smtClean="0">
                <a:solidFill>
                  <a:srgbClr val="0070C0"/>
                </a:solidFill>
              </a:rPr>
              <a:t>Strategically creating Benefit Packages</a:t>
            </a:r>
            <a:endParaRPr lang="en-US" sz="5400" b="1" dirty="0">
              <a:solidFill>
                <a:srgbClr val="0070C0"/>
              </a:solidFill>
            </a:endParaRPr>
          </a:p>
        </p:txBody>
      </p:sp>
      <p:graphicFrame>
        <p:nvGraphicFramePr>
          <p:cNvPr id="7" name="Diagram 6"/>
          <p:cNvGraphicFramePr/>
          <p:nvPr>
            <p:extLst>
              <p:ext uri="{D42A27DB-BD31-4B8C-83A1-F6EECF244321}">
                <p14:modId xmlns:p14="http://schemas.microsoft.com/office/powerpoint/2010/main" val="4131564772"/>
              </p:ext>
            </p:extLst>
          </p:nvPr>
        </p:nvGraphicFramePr>
        <p:xfrm>
          <a:off x="-3652" y="1988840"/>
          <a:ext cx="7477811" cy="4121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6814492" y="2780927"/>
            <a:ext cx="4464496" cy="175432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Company Tradeoff </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394269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741354205"/>
              </p:ext>
            </p:extLst>
          </p:nvPr>
        </p:nvGraphicFramePr>
        <p:xfrm>
          <a:off x="0" y="1984641"/>
          <a:ext cx="7477200" cy="412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549796" y="548680"/>
            <a:ext cx="10081120" cy="1066800"/>
          </a:xfrm>
        </p:spPr>
        <p:txBody>
          <a:bodyPr>
            <a:normAutofit/>
          </a:bodyPr>
          <a:lstStyle/>
          <a:p>
            <a:r>
              <a:rPr lang="en-US" sz="5400" b="1" dirty="0" smtClean="0">
                <a:solidFill>
                  <a:srgbClr val="0070C0"/>
                </a:solidFill>
              </a:rPr>
              <a:t>Modern Benefit Packages</a:t>
            </a:r>
            <a:endParaRPr lang="en-US" sz="5400" b="1" dirty="0">
              <a:solidFill>
                <a:srgbClr val="0070C0"/>
              </a:solidFill>
            </a:endParaRPr>
          </a:p>
        </p:txBody>
      </p:sp>
      <p:sp>
        <p:nvSpPr>
          <p:cNvPr id="9" name="Rectangle 8"/>
          <p:cNvSpPr/>
          <p:nvPr/>
        </p:nvSpPr>
        <p:spPr>
          <a:xfrm>
            <a:off x="7318548" y="2492896"/>
            <a:ext cx="3168352" cy="261882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FLEXIBLE BENEFIT PACKAGES</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1923744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73932" y="2420888"/>
            <a:ext cx="9143538" cy="3697465"/>
          </a:xfrm>
        </p:spPr>
        <p:txBody>
          <a:bodyPr>
            <a:normAutofit/>
          </a:bodyPr>
          <a:lstStyle/>
          <a:p>
            <a:r>
              <a:rPr lang="en-CA" dirty="0" smtClean="0"/>
              <a:t>Ontario </a:t>
            </a:r>
            <a:r>
              <a:rPr lang="en-CA" dirty="0"/>
              <a:t>Public </a:t>
            </a:r>
            <a:r>
              <a:rPr lang="en-CA" dirty="0" smtClean="0"/>
              <a:t>Service</a:t>
            </a:r>
          </a:p>
          <a:p>
            <a:r>
              <a:rPr lang="en-CA" dirty="0" smtClean="0"/>
              <a:t>Google</a:t>
            </a:r>
          </a:p>
        </p:txBody>
      </p:sp>
      <p:sp>
        <p:nvSpPr>
          <p:cNvPr id="3" name="Title 2"/>
          <p:cNvSpPr>
            <a:spLocks noGrp="1"/>
          </p:cNvSpPr>
          <p:nvPr>
            <p:ph type="title"/>
          </p:nvPr>
        </p:nvSpPr>
        <p:spPr>
          <a:xfrm>
            <a:off x="981844" y="1196752"/>
            <a:ext cx="10116618" cy="1019200"/>
          </a:xfrm>
        </p:spPr>
        <p:txBody>
          <a:bodyPr>
            <a:noAutofit/>
          </a:bodyPr>
          <a:lstStyle/>
          <a:p>
            <a:r>
              <a:rPr lang="en-CA" sz="5400" b="1" dirty="0" smtClean="0">
                <a:solidFill>
                  <a:srgbClr val="0070C0"/>
                </a:solidFill>
              </a:rPr>
              <a:t>Examples of Current Company Benefit Packages</a:t>
            </a:r>
            <a:endParaRPr lang="en-CA" sz="5400" b="1" dirty="0">
              <a:solidFill>
                <a:srgbClr val="0070C0"/>
              </a:solidFill>
            </a:endParaRPr>
          </a:p>
        </p:txBody>
      </p:sp>
      <p:pic>
        <p:nvPicPr>
          <p:cNvPr id="2050" name="Picture 2" descr="http://www.v3.co.uk/IMG/106/255106/google-logo--370x229.jpg?1365426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2564" y="2852936"/>
            <a:ext cx="3524250" cy="2181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203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85900" y="2204864"/>
            <a:ext cx="9143538" cy="3697465"/>
          </a:xfrm>
        </p:spPr>
        <p:txBody>
          <a:bodyPr/>
          <a:lstStyle/>
          <a:p>
            <a:r>
              <a:rPr lang="en-US" dirty="0" smtClean="0"/>
              <a:t>Employment Assistance Programs (EAP)</a:t>
            </a:r>
          </a:p>
          <a:p>
            <a:r>
              <a:rPr lang="en-US" dirty="0" smtClean="0"/>
              <a:t>Relocation Programs</a:t>
            </a:r>
          </a:p>
          <a:p>
            <a:r>
              <a:rPr lang="en-US" dirty="0" smtClean="0"/>
              <a:t>Outplacement</a:t>
            </a:r>
          </a:p>
        </p:txBody>
      </p:sp>
      <p:sp>
        <p:nvSpPr>
          <p:cNvPr id="3" name="Title 2"/>
          <p:cNvSpPr>
            <a:spLocks noGrp="1"/>
          </p:cNvSpPr>
          <p:nvPr>
            <p:ph type="title"/>
          </p:nvPr>
        </p:nvSpPr>
        <p:spPr>
          <a:xfrm>
            <a:off x="837828" y="836712"/>
            <a:ext cx="9143538" cy="1066800"/>
          </a:xfrm>
        </p:spPr>
        <p:txBody>
          <a:bodyPr>
            <a:normAutofit/>
          </a:bodyPr>
          <a:lstStyle/>
          <a:p>
            <a:r>
              <a:rPr lang="en-US" sz="5400" b="1" dirty="0" smtClean="0">
                <a:solidFill>
                  <a:srgbClr val="0070C0"/>
                </a:solidFill>
              </a:rPr>
              <a:t>Compensation Programs</a:t>
            </a:r>
            <a:endParaRPr lang="en-US" sz="5400" b="1" dirty="0">
              <a:solidFill>
                <a:srgbClr val="0070C0"/>
              </a:solidFill>
            </a:endParaRPr>
          </a:p>
        </p:txBody>
      </p:sp>
    </p:spTree>
    <p:extLst>
      <p:ext uri="{BB962C8B-B14F-4D97-AF65-F5344CB8AC3E}">
        <p14:creationId xmlns:p14="http://schemas.microsoft.com/office/powerpoint/2010/main" val="680123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a:t>On-The-Job </a:t>
            </a:r>
            <a:r>
              <a:rPr lang="en-CA" dirty="0" smtClean="0"/>
              <a:t>Breaks</a:t>
            </a:r>
          </a:p>
          <a:p>
            <a:r>
              <a:rPr lang="en-CA" dirty="0" smtClean="0"/>
              <a:t>Sick Leave </a:t>
            </a:r>
          </a:p>
          <a:p>
            <a:r>
              <a:rPr lang="en-CA" dirty="0" smtClean="0"/>
              <a:t>Holiday </a:t>
            </a:r>
            <a:r>
              <a:rPr lang="en-CA" dirty="0"/>
              <a:t>and vacation </a:t>
            </a:r>
            <a:r>
              <a:rPr lang="en-CA" dirty="0" smtClean="0"/>
              <a:t>days</a:t>
            </a:r>
            <a:endParaRPr lang="en-CA" dirty="0"/>
          </a:p>
        </p:txBody>
      </p:sp>
      <p:sp>
        <p:nvSpPr>
          <p:cNvPr id="3" name="Title 2"/>
          <p:cNvSpPr>
            <a:spLocks noGrp="1"/>
          </p:cNvSpPr>
          <p:nvPr>
            <p:ph type="title"/>
          </p:nvPr>
        </p:nvSpPr>
        <p:spPr>
          <a:xfrm>
            <a:off x="693812" y="620688"/>
            <a:ext cx="9143538" cy="1066800"/>
          </a:xfrm>
        </p:spPr>
        <p:txBody>
          <a:bodyPr>
            <a:normAutofit/>
          </a:bodyPr>
          <a:lstStyle/>
          <a:p>
            <a:r>
              <a:rPr lang="en-CA" sz="5400" b="1" dirty="0" smtClean="0">
                <a:solidFill>
                  <a:srgbClr val="0070C0"/>
                </a:solidFill>
              </a:rPr>
              <a:t>Time Off</a:t>
            </a:r>
            <a:endParaRPr lang="en-CA" sz="5400" b="1" dirty="0">
              <a:solidFill>
                <a:srgbClr val="0070C0"/>
              </a:solidFill>
            </a:endParaRPr>
          </a:p>
        </p:txBody>
      </p:sp>
      <p:pic>
        <p:nvPicPr>
          <p:cNvPr id="1026" name="Picture 2" descr="http://4.bp.blogspot.com/-BdZqswVvhz0/UFqr8Zft05I/AAAAAAAABNU/W8x03CW5oxE/s1600/9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78388" y="1628800"/>
            <a:ext cx="5976664" cy="4482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117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43789"/>
            <a:ext cx="2143125" cy="2143125"/>
          </a:xfrm>
          <a:prstGeom prst="rect">
            <a:avLst/>
          </a:prstGeom>
        </p:spPr>
      </p:pic>
      <p:sp>
        <p:nvSpPr>
          <p:cNvPr id="3" name="Title 2"/>
          <p:cNvSpPr>
            <a:spLocks noGrp="1"/>
          </p:cNvSpPr>
          <p:nvPr>
            <p:ph type="title"/>
          </p:nvPr>
        </p:nvSpPr>
        <p:spPr>
          <a:xfrm>
            <a:off x="3385553" y="-668799"/>
            <a:ext cx="9306147" cy="2025176"/>
          </a:xfrm>
        </p:spPr>
        <p:txBody>
          <a:bodyPr>
            <a:noAutofit/>
          </a:bodyPr>
          <a:lstStyle/>
          <a:p>
            <a:r>
              <a:rPr lang="en-CA" sz="5400" b="1" dirty="0"/>
              <a:t>Educational </a:t>
            </a:r>
            <a:r>
              <a:rPr lang="en-CA" sz="5400" b="1" dirty="0" smtClean="0"/>
              <a:t>assistance</a:t>
            </a:r>
            <a:endParaRPr lang="en-US" sz="5400" b="1" dirty="0">
              <a:solidFill>
                <a:srgbClr val="0070C0"/>
              </a:solidFill>
            </a:endParaRPr>
          </a:p>
        </p:txBody>
      </p:sp>
      <p:sp>
        <p:nvSpPr>
          <p:cNvPr id="6" name="TextBox 5"/>
          <p:cNvSpPr txBox="1"/>
          <p:nvPr/>
        </p:nvSpPr>
        <p:spPr>
          <a:xfrm>
            <a:off x="2143125" y="1327731"/>
            <a:ext cx="9649072" cy="3108543"/>
          </a:xfrm>
          <a:prstGeom prst="rect">
            <a:avLst/>
          </a:prstGeom>
          <a:noFill/>
          <a:ln>
            <a:noFill/>
          </a:ln>
        </p:spPr>
        <p:txBody>
          <a:bodyPr wrap="square" rtlCol="0" anchor="ctr" anchorCtr="1">
            <a:spAutoFit/>
          </a:bodyPr>
          <a:lstStyle/>
          <a:p>
            <a:pPr marL="285750" indent="-285750">
              <a:buFont typeface="Arial" pitchFamily="34" charset="0"/>
              <a:buChar char="•"/>
            </a:pPr>
            <a:r>
              <a:rPr lang="en-CA" sz="2800" dirty="0" smtClean="0"/>
              <a:t>Excellent employee retention tool</a:t>
            </a:r>
          </a:p>
          <a:p>
            <a:pPr marL="285750" indent="-285750">
              <a:buFont typeface="Arial" pitchFamily="34" charset="0"/>
              <a:buChar char="•"/>
            </a:pPr>
            <a:r>
              <a:rPr lang="en-CA" sz="2800" dirty="0" smtClean="0"/>
              <a:t>Increases loyalty and motivation</a:t>
            </a:r>
          </a:p>
          <a:p>
            <a:pPr marL="285750" indent="-285750">
              <a:buFont typeface="Arial" pitchFamily="34" charset="0"/>
              <a:buChar char="•"/>
            </a:pPr>
            <a:r>
              <a:rPr lang="en-CA" sz="2800" dirty="0"/>
              <a:t>L</a:t>
            </a:r>
            <a:r>
              <a:rPr lang="en-CA" sz="2800" dirty="0" smtClean="0"/>
              <a:t>eads to increased productivity</a:t>
            </a:r>
          </a:p>
          <a:p>
            <a:pPr marL="285750" indent="-285750">
              <a:buFont typeface="Arial" pitchFamily="34" charset="0"/>
              <a:buChar char="•"/>
            </a:pPr>
            <a:r>
              <a:rPr lang="en-CA" sz="2800" dirty="0" smtClean="0"/>
              <a:t>Valuable to both employers and employees</a:t>
            </a:r>
          </a:p>
          <a:p>
            <a:pPr marL="285750" indent="-285750">
              <a:buFont typeface="Arial" pitchFamily="34" charset="0"/>
              <a:buChar char="•"/>
            </a:pPr>
            <a:endParaRPr lang="en-CA" sz="2800" dirty="0"/>
          </a:p>
          <a:p>
            <a:pPr marL="285750" indent="-285750">
              <a:buFont typeface="Arial" pitchFamily="34" charset="0"/>
              <a:buChar char="•"/>
            </a:pPr>
            <a:endParaRPr lang="en-CA" sz="2800" dirty="0" smtClean="0"/>
          </a:p>
          <a:p>
            <a:pPr marL="285750" indent="-285750">
              <a:buFont typeface="Arial" pitchFamily="34" charset="0"/>
              <a:buChar char="•"/>
            </a:pPr>
            <a:endParaRPr lang="en-CA" sz="2800" dirty="0" smtClean="0"/>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9950" y="4425977"/>
            <a:ext cx="2428875" cy="1876425"/>
          </a:xfrm>
          <a:prstGeom prst="rect">
            <a:avLst/>
          </a:prstGeom>
        </p:spPr>
      </p:pic>
      <p:sp>
        <p:nvSpPr>
          <p:cNvPr id="18" name="TextBox 17"/>
          <p:cNvSpPr txBox="1"/>
          <p:nvPr/>
        </p:nvSpPr>
        <p:spPr>
          <a:xfrm>
            <a:off x="175386" y="4267980"/>
            <a:ext cx="7863241" cy="2031325"/>
          </a:xfrm>
          <a:prstGeom prst="rect">
            <a:avLst/>
          </a:prstGeom>
          <a:noFill/>
          <a:ln>
            <a:noFill/>
          </a:ln>
        </p:spPr>
        <p:txBody>
          <a:bodyPr wrap="square" rtlCol="0" anchor="ctr" anchorCtr="1">
            <a:spAutoFit/>
          </a:bodyPr>
          <a:lstStyle/>
          <a:p>
            <a:r>
              <a:rPr lang="en-CA" dirty="0"/>
              <a:t> </a:t>
            </a:r>
            <a:r>
              <a:rPr lang="en-CA" dirty="0" smtClean="0"/>
              <a:t>According to participating employees:</a:t>
            </a:r>
          </a:p>
          <a:p>
            <a:pPr marL="285750" indent="-285750">
              <a:buFont typeface="Arial" pitchFamily="34" charset="0"/>
              <a:buChar char="•"/>
            </a:pPr>
            <a:r>
              <a:rPr lang="en-CA" dirty="0" smtClean="0"/>
              <a:t>More than 96</a:t>
            </a:r>
            <a:r>
              <a:rPr lang="en-CA" dirty="0"/>
              <a:t>% </a:t>
            </a:r>
            <a:r>
              <a:rPr lang="en-CA" dirty="0" smtClean="0"/>
              <a:t>reported </a:t>
            </a:r>
            <a:r>
              <a:rPr lang="en-CA" dirty="0"/>
              <a:t>that the education they received was valuable and a good use of their organizations’ </a:t>
            </a:r>
            <a:r>
              <a:rPr lang="en-CA" dirty="0" smtClean="0"/>
              <a:t>resources</a:t>
            </a:r>
          </a:p>
          <a:p>
            <a:pPr marL="285750" indent="-285750">
              <a:buFont typeface="Arial" pitchFamily="34" charset="0"/>
              <a:buChar char="•"/>
            </a:pPr>
            <a:r>
              <a:rPr lang="en-CA" dirty="0" smtClean="0"/>
              <a:t>More </a:t>
            </a:r>
            <a:r>
              <a:rPr lang="en-CA" dirty="0"/>
              <a:t>than 94% said the knowledge they acquired was useful to their </a:t>
            </a:r>
            <a:r>
              <a:rPr lang="en-CA" dirty="0" smtClean="0"/>
              <a:t>jobs</a:t>
            </a:r>
          </a:p>
          <a:p>
            <a:pPr marL="285750" indent="-285750">
              <a:buFont typeface="Arial" pitchFamily="34" charset="0"/>
              <a:buChar char="•"/>
            </a:pPr>
            <a:r>
              <a:rPr lang="en-CA" dirty="0" smtClean="0"/>
              <a:t>77</a:t>
            </a:r>
            <a:r>
              <a:rPr lang="en-CA" dirty="0"/>
              <a:t>% </a:t>
            </a:r>
            <a:r>
              <a:rPr lang="en-CA" dirty="0" smtClean="0"/>
              <a:t> claimed </a:t>
            </a:r>
            <a:r>
              <a:rPr lang="en-CA" dirty="0"/>
              <a:t>that the program was the reason they pursued furthering their academic/professional </a:t>
            </a:r>
            <a:r>
              <a:rPr lang="en-CA" dirty="0" smtClean="0"/>
              <a:t>development</a:t>
            </a:r>
            <a:endParaRPr lang="en-CA" dirty="0"/>
          </a:p>
          <a:p>
            <a:pPr marL="285750" indent="-285750">
              <a:buFont typeface="Arial" pitchFamily="34" charset="0"/>
              <a:buChar char="•"/>
            </a:pPr>
            <a:endParaRPr lang="en-CA" dirty="0" smtClean="0"/>
          </a:p>
        </p:txBody>
      </p:sp>
      <p:sp>
        <p:nvSpPr>
          <p:cNvPr id="19" name="TextBox 18"/>
          <p:cNvSpPr txBox="1"/>
          <p:nvPr/>
        </p:nvSpPr>
        <p:spPr>
          <a:xfrm>
            <a:off x="189756" y="3436983"/>
            <a:ext cx="5328592" cy="707886"/>
          </a:xfrm>
          <a:prstGeom prst="rect">
            <a:avLst/>
          </a:prstGeom>
          <a:noFill/>
          <a:ln>
            <a:noFill/>
          </a:ln>
        </p:spPr>
        <p:txBody>
          <a:bodyPr wrap="square" rtlCol="0" anchor="ctr" anchorCtr="1">
            <a:spAutoFit/>
          </a:bodyPr>
          <a:lstStyle/>
          <a:p>
            <a:r>
              <a:rPr lang="en-CA" sz="2400" i="1" dirty="0" smtClean="0"/>
              <a:t>Tuition </a:t>
            </a:r>
            <a:r>
              <a:rPr lang="en-CA" sz="2400" i="1" dirty="0"/>
              <a:t>Assistance Value </a:t>
            </a:r>
            <a:r>
              <a:rPr lang="en-CA" sz="2400" i="1" dirty="0" smtClean="0"/>
              <a:t>Study</a:t>
            </a:r>
            <a:r>
              <a:rPr lang="en-CA" sz="2400" dirty="0" smtClean="0"/>
              <a:t> </a:t>
            </a:r>
          </a:p>
          <a:p>
            <a:r>
              <a:rPr lang="en-CA" sz="1600" dirty="0" smtClean="0"/>
              <a:t>conducted </a:t>
            </a:r>
            <a:r>
              <a:rPr lang="en-CA" sz="1600" dirty="0"/>
              <a:t>by </a:t>
            </a:r>
            <a:r>
              <a:rPr lang="en-CA" sz="1600" dirty="0" err="1"/>
              <a:t>EdLink</a:t>
            </a:r>
            <a:r>
              <a:rPr lang="en-CA" sz="1600" dirty="0"/>
              <a:t>, the ROI Institute and </a:t>
            </a:r>
            <a:r>
              <a:rPr lang="en-CA" sz="1600" dirty="0" err="1"/>
              <a:t>Capella</a:t>
            </a:r>
            <a:r>
              <a:rPr lang="en-CA" sz="1600" dirty="0"/>
              <a:t> University</a:t>
            </a:r>
            <a:endParaRPr lang="en-CA" sz="1600" dirty="0" smtClean="0"/>
          </a:p>
        </p:txBody>
      </p:sp>
    </p:spTree>
    <p:extLst>
      <p:ext uri="{BB962C8B-B14F-4D97-AF65-F5344CB8AC3E}">
        <p14:creationId xmlns:p14="http://schemas.microsoft.com/office/powerpoint/2010/main" val="2187137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367" y="3578662"/>
            <a:ext cx="2481064" cy="2481064"/>
          </a:xfrm>
          <a:prstGeom prst="rect">
            <a:avLst/>
          </a:prstGeom>
        </p:spPr>
      </p:pic>
      <p:sp>
        <p:nvSpPr>
          <p:cNvPr id="2" name="Content Placeholder 1"/>
          <p:cNvSpPr>
            <a:spLocks noGrp="1"/>
          </p:cNvSpPr>
          <p:nvPr>
            <p:ph idx="1"/>
          </p:nvPr>
        </p:nvSpPr>
        <p:spPr>
          <a:xfrm>
            <a:off x="0" y="1556792"/>
            <a:ext cx="9143538" cy="3697465"/>
          </a:xfrm>
        </p:spPr>
        <p:txBody>
          <a:bodyPr>
            <a:normAutofit/>
          </a:bodyPr>
          <a:lstStyle/>
          <a:p>
            <a:pPr marL="0" indent="0" algn="ctr">
              <a:buNone/>
            </a:pPr>
            <a:r>
              <a:rPr lang="en-CA" sz="3300" b="1" dirty="0" smtClean="0">
                <a:solidFill>
                  <a:srgbClr val="002060"/>
                </a:solidFill>
              </a:rPr>
              <a:t>Discount Plans:</a:t>
            </a:r>
          </a:p>
          <a:p>
            <a:pPr marL="0" indent="0">
              <a:buNone/>
            </a:pPr>
            <a:r>
              <a:rPr lang="en-CA" dirty="0" smtClean="0"/>
              <a:t>Employees are offered the company’s products or services at a discount. </a:t>
            </a:r>
          </a:p>
          <a:p>
            <a:pPr marL="0" indent="0">
              <a:buNone/>
            </a:pPr>
            <a:r>
              <a:rPr lang="en-CA" dirty="0" smtClean="0"/>
              <a:t>Example: Southwest Airlines offers their employees a 100% discount off flights for themselves, their family, and a number for friends.</a:t>
            </a:r>
            <a:endParaRPr lang="en-CA" dirty="0"/>
          </a:p>
          <a:p>
            <a:pPr marL="0" indent="0">
              <a:buNone/>
            </a:pPr>
            <a:endParaRPr lang="en-CA" dirty="0" smtClean="0"/>
          </a:p>
        </p:txBody>
      </p:sp>
      <p:sp>
        <p:nvSpPr>
          <p:cNvPr id="3" name="Title 2"/>
          <p:cNvSpPr>
            <a:spLocks noGrp="1"/>
          </p:cNvSpPr>
          <p:nvPr>
            <p:ph type="title"/>
          </p:nvPr>
        </p:nvSpPr>
        <p:spPr>
          <a:xfrm>
            <a:off x="2566020" y="476672"/>
            <a:ext cx="9143538" cy="1066800"/>
          </a:xfrm>
        </p:spPr>
        <p:txBody>
          <a:bodyPr>
            <a:normAutofit/>
          </a:bodyPr>
          <a:lstStyle/>
          <a:p>
            <a:r>
              <a:rPr lang="en-CA" sz="5400" b="1" dirty="0"/>
              <a:t>Financial services</a:t>
            </a:r>
            <a:endParaRPr lang="en-US" sz="5400" b="1" dirty="0">
              <a:solidFill>
                <a:srgbClr val="0070C0"/>
              </a:solidFill>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38828" y="1556792"/>
            <a:ext cx="1905000" cy="1905000"/>
          </a:xfrm>
          <a:prstGeom prst="rect">
            <a:avLst/>
          </a:prstGeom>
        </p:spPr>
      </p:pic>
      <p:sp>
        <p:nvSpPr>
          <p:cNvPr id="5" name="TextBox 4"/>
          <p:cNvSpPr txBox="1"/>
          <p:nvPr/>
        </p:nvSpPr>
        <p:spPr>
          <a:xfrm>
            <a:off x="2630431" y="3566333"/>
            <a:ext cx="9656669" cy="3247043"/>
          </a:xfrm>
          <a:prstGeom prst="rect">
            <a:avLst/>
          </a:prstGeom>
          <a:noFill/>
          <a:ln>
            <a:noFill/>
          </a:ln>
        </p:spPr>
        <p:txBody>
          <a:bodyPr wrap="square" rtlCol="0" anchor="ctr" anchorCtr="1">
            <a:spAutoFit/>
          </a:bodyPr>
          <a:lstStyle/>
          <a:p>
            <a:pPr algn="ctr"/>
            <a:r>
              <a:rPr lang="en-CA" sz="3300" b="1" dirty="0" smtClean="0">
                <a:solidFill>
                  <a:srgbClr val="002060"/>
                </a:solidFill>
              </a:rPr>
              <a:t>Credit </a:t>
            </a:r>
            <a:r>
              <a:rPr lang="en-CA" sz="3300" b="1" dirty="0">
                <a:solidFill>
                  <a:srgbClr val="002060"/>
                </a:solidFill>
              </a:rPr>
              <a:t>Unions</a:t>
            </a:r>
            <a:r>
              <a:rPr lang="en-CA" sz="3300" b="1" dirty="0" smtClean="0">
                <a:solidFill>
                  <a:srgbClr val="002060"/>
                </a:solidFill>
              </a:rPr>
              <a:t>:</a:t>
            </a:r>
            <a:endParaRPr lang="en-CA" sz="3300" b="1" dirty="0">
              <a:solidFill>
                <a:srgbClr val="002060"/>
              </a:solidFill>
            </a:endParaRPr>
          </a:p>
          <a:p>
            <a:r>
              <a:rPr lang="en-CA" sz="2400" dirty="0"/>
              <a:t>The employees can </a:t>
            </a:r>
            <a:r>
              <a:rPr lang="en-CA" sz="2400" dirty="0" smtClean="0"/>
              <a:t>invest </a:t>
            </a:r>
            <a:r>
              <a:rPr lang="en-CA" sz="2400" dirty="0"/>
              <a:t>money into a special account with other employees. </a:t>
            </a:r>
            <a:endParaRPr lang="en-CA" sz="2400" dirty="0" smtClean="0"/>
          </a:p>
          <a:p>
            <a:r>
              <a:rPr lang="en-CA" sz="2400" dirty="0" smtClean="0"/>
              <a:t>The company controls the account and tries to create interest on the total amounted which is then  given back to the employees depending </a:t>
            </a:r>
            <a:r>
              <a:rPr lang="en-CA" sz="2400" dirty="0"/>
              <a:t>on how much they have </a:t>
            </a:r>
            <a:r>
              <a:rPr lang="en-CA" sz="2400" dirty="0" smtClean="0"/>
              <a:t>invested.</a:t>
            </a:r>
            <a:r>
              <a:rPr lang="en-CA" sz="2400" dirty="0"/>
              <a:t/>
            </a:r>
            <a:br>
              <a:rPr lang="en-CA" sz="2400" dirty="0"/>
            </a:br>
            <a:endParaRPr lang="en-US" sz="2400" dirty="0"/>
          </a:p>
          <a:p>
            <a:pPr marL="285750" indent="-285750">
              <a:buFont typeface="Arial" pitchFamily="34" charset="0"/>
              <a:buChar char="•"/>
            </a:pPr>
            <a:endParaRPr lang="en-CA" sz="2800" dirty="0" smtClean="0"/>
          </a:p>
        </p:txBody>
      </p:sp>
    </p:spTree>
    <p:extLst>
      <p:ext uri="{BB962C8B-B14F-4D97-AF65-F5344CB8AC3E}">
        <p14:creationId xmlns:p14="http://schemas.microsoft.com/office/powerpoint/2010/main" val="104450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85900" y="2420888"/>
            <a:ext cx="10079642" cy="3697465"/>
          </a:xfrm>
        </p:spPr>
        <p:txBody>
          <a:bodyPr>
            <a:normAutofit/>
          </a:bodyPr>
          <a:lstStyle/>
          <a:p>
            <a:pPr marL="0" indent="0" algn="ctr">
              <a:buNone/>
            </a:pPr>
            <a:r>
              <a:rPr lang="en-CA" sz="3200" b="1" dirty="0" smtClean="0">
                <a:solidFill>
                  <a:srgbClr val="002060"/>
                </a:solidFill>
              </a:rPr>
              <a:t>Stock Options:</a:t>
            </a:r>
          </a:p>
          <a:p>
            <a:r>
              <a:rPr lang="en-CA" dirty="0" smtClean="0"/>
              <a:t>Employees can choose to purchase company stock</a:t>
            </a:r>
          </a:p>
          <a:p>
            <a:r>
              <a:rPr lang="en-CA" dirty="0" smtClean="0"/>
              <a:t>Stock options may work to attract certain employees an act as a retention tool</a:t>
            </a:r>
            <a:endParaRPr lang="en-CA" dirty="0"/>
          </a:p>
          <a:p>
            <a:r>
              <a:rPr lang="en-CA" dirty="0" smtClean="0"/>
              <a:t>Recession has caused a shift towards restricted stock units (RSUs) and away from options</a:t>
            </a:r>
          </a:p>
          <a:p>
            <a:r>
              <a:rPr lang="en-CA" dirty="0" smtClean="0"/>
              <a:t>RSUs have greater security and simplicity that employees enjoy</a:t>
            </a:r>
            <a:endParaRPr lang="en-US" dirty="0"/>
          </a:p>
          <a:p>
            <a:endParaRPr lang="en-CA" dirty="0" smtClean="0"/>
          </a:p>
        </p:txBody>
      </p:sp>
      <p:sp>
        <p:nvSpPr>
          <p:cNvPr id="3" name="Title 2"/>
          <p:cNvSpPr>
            <a:spLocks noGrp="1"/>
          </p:cNvSpPr>
          <p:nvPr>
            <p:ph type="title"/>
          </p:nvPr>
        </p:nvSpPr>
        <p:spPr>
          <a:xfrm>
            <a:off x="5914392" y="548680"/>
            <a:ext cx="5544616" cy="1080120"/>
          </a:xfrm>
        </p:spPr>
        <p:txBody>
          <a:bodyPr>
            <a:normAutofit/>
          </a:bodyPr>
          <a:lstStyle/>
          <a:p>
            <a:r>
              <a:rPr lang="en-CA" sz="5400" b="1" dirty="0"/>
              <a:t>Financial services</a:t>
            </a:r>
            <a:endParaRPr lang="en-US" sz="5400" b="1" dirty="0">
              <a:solidFill>
                <a:srgbClr val="0070C0"/>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772" y="620688"/>
            <a:ext cx="3213100" cy="2139950"/>
          </a:xfrm>
          <a:prstGeom prst="rect">
            <a:avLst/>
          </a:prstGeom>
        </p:spPr>
      </p:pic>
    </p:spTree>
    <p:extLst>
      <p:ext uri="{BB962C8B-B14F-4D97-AF65-F5344CB8AC3E}">
        <p14:creationId xmlns:p14="http://schemas.microsoft.com/office/powerpoint/2010/main" val="1257686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7908" y="285056"/>
            <a:ext cx="9143538" cy="1066800"/>
          </a:xfrm>
        </p:spPr>
        <p:txBody>
          <a:bodyPr>
            <a:normAutofit/>
          </a:bodyPr>
          <a:lstStyle/>
          <a:p>
            <a:pPr algn="ctr"/>
            <a:r>
              <a:rPr lang="en-CA" sz="5400" dirty="0" smtClean="0"/>
              <a:t>Salary Continuation Plans</a:t>
            </a:r>
            <a:endParaRPr lang="en-CA" sz="5400" dirty="0"/>
          </a:p>
        </p:txBody>
      </p:sp>
      <p:sp>
        <p:nvSpPr>
          <p:cNvPr id="5" name="TextBox 4"/>
          <p:cNvSpPr txBox="1"/>
          <p:nvPr/>
        </p:nvSpPr>
        <p:spPr>
          <a:xfrm>
            <a:off x="189756" y="1340768"/>
            <a:ext cx="11449272" cy="4985980"/>
          </a:xfrm>
          <a:prstGeom prst="rect">
            <a:avLst/>
          </a:prstGeom>
          <a:noFill/>
          <a:ln>
            <a:noFill/>
          </a:ln>
        </p:spPr>
        <p:txBody>
          <a:bodyPr wrap="square" rtlCol="0" anchor="ctr" anchorCtr="1">
            <a:spAutoFit/>
          </a:bodyPr>
          <a:lstStyle/>
          <a:p>
            <a:pPr marL="285750" indent="-285750">
              <a:buFont typeface="Arial" pitchFamily="34" charset="0"/>
              <a:buChar char="•"/>
            </a:pPr>
            <a:r>
              <a:rPr lang="en-CA" sz="3300" b="1" dirty="0" smtClean="0">
                <a:solidFill>
                  <a:srgbClr val="002060"/>
                </a:solidFill>
              </a:rPr>
              <a:t>Short-term Disability </a:t>
            </a:r>
            <a:r>
              <a:rPr lang="en-CA" sz="3300" b="1" dirty="0">
                <a:solidFill>
                  <a:srgbClr val="002060"/>
                </a:solidFill>
              </a:rPr>
              <a:t>P</a:t>
            </a:r>
            <a:r>
              <a:rPr lang="en-CA" sz="3300" b="1" dirty="0" smtClean="0">
                <a:solidFill>
                  <a:srgbClr val="002060"/>
                </a:solidFill>
              </a:rPr>
              <a:t>lan:</a:t>
            </a:r>
            <a:endParaRPr lang="en-CA" sz="2800" dirty="0" smtClean="0"/>
          </a:p>
          <a:p>
            <a:pPr marL="742950" lvl="1" indent="-285750">
              <a:buFont typeface="Arial" pitchFamily="34" charset="0"/>
              <a:buChar char="•"/>
            </a:pPr>
            <a:r>
              <a:rPr lang="en-CA" sz="2800" dirty="0" smtClean="0"/>
              <a:t>Usually reserved for full time workers</a:t>
            </a:r>
            <a:endParaRPr lang="en-CA" sz="2800" dirty="0"/>
          </a:p>
          <a:p>
            <a:pPr marL="742950" lvl="1" indent="-285750">
              <a:buFont typeface="Arial" pitchFamily="34" charset="0"/>
              <a:buChar char="•"/>
            </a:pPr>
            <a:r>
              <a:rPr lang="en-CA" sz="2800" dirty="0" smtClean="0"/>
              <a:t>Credited with a number of days to be used as sick leave</a:t>
            </a:r>
          </a:p>
          <a:p>
            <a:pPr lvl="1"/>
            <a:endParaRPr lang="en-CA" sz="2800" dirty="0" smtClean="0"/>
          </a:p>
          <a:p>
            <a:pPr marL="285750" indent="-285750">
              <a:buFont typeface="Arial" pitchFamily="34" charset="0"/>
              <a:buChar char="•"/>
            </a:pPr>
            <a:r>
              <a:rPr lang="en-CA" sz="3300" b="1" dirty="0" smtClean="0">
                <a:solidFill>
                  <a:srgbClr val="002060"/>
                </a:solidFill>
              </a:rPr>
              <a:t>Long-term Disability Insurance</a:t>
            </a:r>
            <a:r>
              <a:rPr lang="en-CA" sz="2800" dirty="0" smtClean="0"/>
              <a:t>:</a:t>
            </a:r>
          </a:p>
          <a:p>
            <a:pPr marL="742950" lvl="1" indent="-285750">
              <a:buFont typeface="Arial" pitchFamily="34" charset="0"/>
              <a:buChar char="•"/>
            </a:pPr>
            <a:r>
              <a:rPr lang="en-CA" sz="2800" dirty="0">
                <a:solidFill>
                  <a:prstClr val="black"/>
                </a:solidFill>
              </a:rPr>
              <a:t>Usually reserved for full time workers</a:t>
            </a:r>
          </a:p>
          <a:p>
            <a:pPr marL="742950" lvl="1" indent="-285750">
              <a:buFont typeface="Arial" pitchFamily="34" charset="0"/>
              <a:buChar char="•"/>
            </a:pPr>
            <a:r>
              <a:rPr lang="en-CA" sz="2800" dirty="0" smtClean="0"/>
              <a:t>A certain amount of years needs to be put into the job for this type of insurance to kick in.</a:t>
            </a:r>
          </a:p>
          <a:p>
            <a:pPr marL="742950" lvl="1" indent="-285750">
              <a:buFont typeface="Arial" pitchFamily="34" charset="0"/>
              <a:buChar char="•"/>
            </a:pPr>
            <a:r>
              <a:rPr lang="en-CA" sz="2800" dirty="0" smtClean="0"/>
              <a:t>A plan is made so that the employee will receive a portion of their pay (usually 50 to 60 percent) until they are healthy again or even till they reach retirement </a:t>
            </a:r>
          </a:p>
        </p:txBody>
      </p:sp>
    </p:spTree>
    <p:extLst>
      <p:ext uri="{BB962C8B-B14F-4D97-AF65-F5344CB8AC3E}">
        <p14:creationId xmlns:p14="http://schemas.microsoft.com/office/powerpoint/2010/main" val="420050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CA" sz="5400" dirty="0" smtClean="0"/>
              <a:t>Employment Income Security</a:t>
            </a:r>
            <a:endParaRPr lang="en-CA" sz="5400" dirty="0"/>
          </a:p>
        </p:txBody>
      </p:sp>
      <p:sp>
        <p:nvSpPr>
          <p:cNvPr id="4" name="TextBox 3"/>
          <p:cNvSpPr txBox="1"/>
          <p:nvPr/>
        </p:nvSpPr>
        <p:spPr>
          <a:xfrm>
            <a:off x="550029" y="1700808"/>
            <a:ext cx="11089232" cy="4108817"/>
          </a:xfrm>
          <a:prstGeom prst="rect">
            <a:avLst/>
          </a:prstGeom>
          <a:noFill/>
          <a:ln>
            <a:solidFill>
              <a:schemeClr val="accent1">
                <a:lumMod val="20000"/>
                <a:lumOff val="80000"/>
              </a:schemeClr>
            </a:solidFill>
          </a:ln>
        </p:spPr>
        <p:txBody>
          <a:bodyPr wrap="square" rtlCol="0" anchor="ctr" anchorCtr="1">
            <a:spAutoFit/>
          </a:bodyPr>
          <a:lstStyle/>
          <a:p>
            <a:pPr marL="285750" indent="-285750">
              <a:buFont typeface="Arial" pitchFamily="34" charset="0"/>
              <a:buChar char="•"/>
            </a:pPr>
            <a:r>
              <a:rPr lang="en-CA" sz="3300" b="1" dirty="0" smtClean="0">
                <a:solidFill>
                  <a:srgbClr val="002060"/>
                </a:solidFill>
              </a:rPr>
              <a:t>Severance Pay:</a:t>
            </a:r>
          </a:p>
          <a:p>
            <a:pPr marL="285750" indent="-285750">
              <a:buFont typeface="Arial" pitchFamily="34" charset="0"/>
              <a:buChar char="•"/>
            </a:pPr>
            <a:r>
              <a:rPr lang="en-CA" sz="2400" dirty="0" smtClean="0">
                <a:solidFill>
                  <a:prstClr val="black"/>
                </a:solidFill>
              </a:rPr>
              <a:t>Under the Canadian Labour Code an employee is entitled to 2 weeks’ regular pay</a:t>
            </a:r>
          </a:p>
          <a:p>
            <a:pPr marL="285750" indent="-285750">
              <a:buFont typeface="Arial" pitchFamily="34" charset="0"/>
              <a:buChar char="•"/>
            </a:pPr>
            <a:r>
              <a:rPr lang="en-CA" sz="2400" dirty="0" smtClean="0">
                <a:solidFill>
                  <a:prstClr val="black"/>
                </a:solidFill>
              </a:rPr>
              <a:t>Under some contracts severance pay can extend to 6 or even 12 months</a:t>
            </a:r>
            <a:endParaRPr lang="en-CA" sz="3300" dirty="0" smtClean="0"/>
          </a:p>
          <a:p>
            <a:pPr marL="285750" indent="-285750">
              <a:buFont typeface="Arial" pitchFamily="34" charset="0"/>
              <a:buChar char="•"/>
            </a:pPr>
            <a:r>
              <a:rPr lang="en-CA" sz="2800" b="1" dirty="0" smtClean="0">
                <a:solidFill>
                  <a:srgbClr val="002060"/>
                </a:solidFill>
              </a:rPr>
              <a:t>Guaranteed Annual Wage (GAW):</a:t>
            </a:r>
            <a:endParaRPr lang="en-CA" sz="2800" b="1" dirty="0">
              <a:solidFill>
                <a:srgbClr val="002060"/>
              </a:solidFill>
            </a:endParaRPr>
          </a:p>
          <a:p>
            <a:pPr marL="285750" indent="-285750">
              <a:buFont typeface="Arial" pitchFamily="34" charset="0"/>
              <a:buChar char="•"/>
            </a:pPr>
            <a:r>
              <a:rPr lang="en-CA" sz="2400" dirty="0" smtClean="0">
                <a:solidFill>
                  <a:prstClr val="black"/>
                </a:solidFill>
              </a:rPr>
              <a:t>Employee is assured some minimal amount of work or pay generally around 30 hours a week or 1500 hours a year</a:t>
            </a:r>
            <a:endParaRPr lang="en-CA" sz="2800" b="1" dirty="0" smtClean="0">
              <a:solidFill>
                <a:srgbClr val="002060"/>
              </a:solidFill>
            </a:endParaRPr>
          </a:p>
          <a:p>
            <a:pPr marL="285750" indent="-285750">
              <a:buFont typeface="Arial" pitchFamily="34" charset="0"/>
              <a:buChar char="•"/>
            </a:pPr>
            <a:r>
              <a:rPr lang="en-CA" sz="2800" b="1" dirty="0" smtClean="0">
                <a:solidFill>
                  <a:srgbClr val="002060"/>
                </a:solidFill>
              </a:rPr>
              <a:t>Supplemental Unemployment Benefits (SUB):</a:t>
            </a:r>
          </a:p>
          <a:p>
            <a:pPr marL="285750" indent="-285750">
              <a:buFont typeface="Arial" pitchFamily="34" charset="0"/>
              <a:buChar char="•"/>
            </a:pPr>
            <a:r>
              <a:rPr lang="en-CA" sz="2400" dirty="0" smtClean="0">
                <a:solidFill>
                  <a:prstClr val="black"/>
                </a:solidFill>
              </a:rPr>
              <a:t>When an employee is unemployed, they are covered with an income almost equal to their previous earnings, paid with money that was previously put into the fund</a:t>
            </a:r>
          </a:p>
          <a:p>
            <a:pPr marL="285750" indent="-285750">
              <a:buFont typeface="Arial" pitchFamily="34" charset="0"/>
              <a:buChar char="•"/>
            </a:pPr>
            <a:r>
              <a:rPr lang="en-CA" sz="2400" dirty="0" smtClean="0">
                <a:solidFill>
                  <a:prstClr val="black"/>
                </a:solidFill>
              </a:rPr>
              <a:t>Generally will continue as long as the SUB is solvent</a:t>
            </a:r>
            <a:endParaRPr lang="en-CA" sz="2800" dirty="0" smtClean="0"/>
          </a:p>
        </p:txBody>
      </p:sp>
    </p:spTree>
    <p:extLst>
      <p:ext uri="{BB962C8B-B14F-4D97-AF65-F5344CB8AC3E}">
        <p14:creationId xmlns:p14="http://schemas.microsoft.com/office/powerpoint/2010/main" val="118054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09836" y="1052736"/>
            <a:ext cx="9143538" cy="3697465"/>
          </a:xfrm>
        </p:spPr>
        <p:txBody>
          <a:bodyPr>
            <a:noAutofit/>
          </a:bodyPr>
          <a:lstStyle/>
          <a:p>
            <a:r>
              <a:rPr lang="en-US" dirty="0" smtClean="0"/>
              <a:t>IB spreads the financial risks encountered by employees and their families.</a:t>
            </a:r>
          </a:p>
          <a:p>
            <a:r>
              <a:rPr lang="en-CA" b="1" dirty="0" smtClean="0">
                <a:solidFill>
                  <a:srgbClr val="002060"/>
                </a:solidFill>
              </a:rPr>
              <a:t>Life Insurance</a:t>
            </a:r>
            <a:endParaRPr lang="en-US" dirty="0" smtClean="0"/>
          </a:p>
          <a:p>
            <a:pPr lvl="2"/>
            <a:r>
              <a:rPr lang="en-US" sz="2400" dirty="0" smtClean="0"/>
              <a:t>99% of Canadian companies provide a group insurance program for all of their employees </a:t>
            </a:r>
          </a:p>
          <a:p>
            <a:pPr lvl="2"/>
            <a:r>
              <a:rPr lang="en-US" sz="2400" dirty="0" smtClean="0"/>
              <a:t>Two types of plans</a:t>
            </a:r>
          </a:p>
          <a:p>
            <a:pPr lvl="2"/>
            <a:r>
              <a:rPr lang="en-US" sz="2400" dirty="0" smtClean="0"/>
              <a:t>Funds</a:t>
            </a:r>
          </a:p>
          <a:p>
            <a:pPr lvl="1">
              <a:buFont typeface="Wingdings" charset="2"/>
              <a:buChar char="§"/>
            </a:pPr>
            <a:r>
              <a:rPr lang="en-CA" sz="2400" b="1" dirty="0" smtClean="0">
                <a:solidFill>
                  <a:srgbClr val="002060"/>
                </a:solidFill>
              </a:rPr>
              <a:t>Health Insurance Plans</a:t>
            </a:r>
            <a:endParaRPr lang="en-US" sz="2400" dirty="0" smtClean="0"/>
          </a:p>
          <a:p>
            <a:pPr lvl="2"/>
            <a:r>
              <a:rPr lang="en-US" sz="2400" dirty="0" smtClean="0"/>
              <a:t>Canadian citizens and landed immigrants are covered by provincial health care programs.</a:t>
            </a:r>
          </a:p>
          <a:p>
            <a:pPr lvl="2"/>
            <a:r>
              <a:rPr lang="en-US" sz="2400" dirty="0" smtClean="0"/>
              <a:t>Employers offer supplementary health insurance plans.</a:t>
            </a:r>
          </a:p>
          <a:p>
            <a:pPr lvl="2"/>
            <a:r>
              <a:rPr lang="en-US" sz="2400" dirty="0" smtClean="0"/>
              <a:t>Canada vs. USA </a:t>
            </a:r>
          </a:p>
        </p:txBody>
      </p:sp>
      <p:sp>
        <p:nvSpPr>
          <p:cNvPr id="3" name="Title 2"/>
          <p:cNvSpPr>
            <a:spLocks noGrp="1"/>
          </p:cNvSpPr>
          <p:nvPr>
            <p:ph type="title"/>
          </p:nvPr>
        </p:nvSpPr>
        <p:spPr>
          <a:xfrm>
            <a:off x="549796" y="29870"/>
            <a:ext cx="11272664" cy="1066800"/>
          </a:xfrm>
        </p:spPr>
        <p:txBody>
          <a:bodyPr>
            <a:normAutofit/>
          </a:bodyPr>
          <a:lstStyle/>
          <a:p>
            <a:r>
              <a:rPr lang="en-US" sz="5400" dirty="0" smtClean="0">
                <a:effectLst/>
              </a:rPr>
              <a:t>Insurance </a:t>
            </a:r>
            <a:r>
              <a:rPr lang="en-US" sz="5400" dirty="0">
                <a:effectLst/>
              </a:rPr>
              <a:t>Benefits </a:t>
            </a:r>
            <a:endParaRPr lang="en-US" sz="5400" b="1" dirty="0">
              <a:solidFill>
                <a:srgbClr val="0070C0"/>
              </a:solidFill>
            </a:endParaRPr>
          </a:p>
        </p:txBody>
      </p:sp>
    </p:spTree>
    <p:extLst>
      <p:ext uri="{BB962C8B-B14F-4D97-AF65-F5344CB8AC3E}">
        <p14:creationId xmlns:p14="http://schemas.microsoft.com/office/powerpoint/2010/main" val="1104662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09836" y="1340768"/>
            <a:ext cx="9143538" cy="3697465"/>
          </a:xfrm>
        </p:spPr>
        <p:txBody>
          <a:bodyPr>
            <a:noAutofit/>
          </a:bodyPr>
          <a:lstStyle/>
          <a:p>
            <a:pPr marL="0" indent="0">
              <a:buNone/>
            </a:pPr>
            <a:r>
              <a:rPr lang="en-US" dirty="0" smtClean="0"/>
              <a:t>In Canada the avg. firm spends 6.3% of its total payroll costs on government and private pension plans.</a:t>
            </a:r>
          </a:p>
          <a:p>
            <a:r>
              <a:rPr lang="en-CA" b="1" dirty="0" smtClean="0">
                <a:solidFill>
                  <a:srgbClr val="002060"/>
                </a:solidFill>
              </a:rPr>
              <a:t>Defined Benefits Plans</a:t>
            </a:r>
            <a:endParaRPr lang="en-US" dirty="0" smtClean="0"/>
          </a:p>
          <a:p>
            <a:pPr lvl="2"/>
            <a:r>
              <a:rPr lang="en-US" sz="2200" dirty="0" smtClean="0"/>
              <a:t>Employee receives a fixed dollar amount as a pension depending on age and length of service</a:t>
            </a:r>
          </a:p>
          <a:p>
            <a:pPr lvl="2"/>
            <a:r>
              <a:rPr lang="en-US" sz="2200" dirty="0" smtClean="0"/>
              <a:t>Safe and predictable</a:t>
            </a:r>
            <a:endParaRPr lang="en-US" sz="2200" dirty="0"/>
          </a:p>
          <a:p>
            <a:r>
              <a:rPr lang="en-US" b="1" dirty="0">
                <a:solidFill>
                  <a:srgbClr val="002060"/>
                </a:solidFill>
              </a:rPr>
              <a:t>D</a:t>
            </a:r>
            <a:r>
              <a:rPr lang="en-CA" b="1" dirty="0" err="1" smtClean="0">
                <a:solidFill>
                  <a:srgbClr val="002060"/>
                </a:solidFill>
              </a:rPr>
              <a:t>efined</a:t>
            </a:r>
            <a:r>
              <a:rPr lang="en-CA" b="1" dirty="0" smtClean="0">
                <a:solidFill>
                  <a:srgbClr val="002060"/>
                </a:solidFill>
              </a:rPr>
              <a:t> Contribution Plans</a:t>
            </a:r>
            <a:endParaRPr lang="en-US" dirty="0" smtClean="0"/>
          </a:p>
          <a:p>
            <a:pPr lvl="2"/>
            <a:r>
              <a:rPr lang="en-US" sz="2200" dirty="0" smtClean="0"/>
              <a:t>Employer and employee contribute together (non-contributory plan &amp; contributory plan)</a:t>
            </a:r>
          </a:p>
          <a:p>
            <a:pPr lvl="2"/>
            <a:r>
              <a:rPr lang="en-US" sz="2200" dirty="0" smtClean="0"/>
              <a:t>Funds are invested in secure funds</a:t>
            </a:r>
          </a:p>
          <a:p>
            <a:pPr marL="0" indent="0">
              <a:buNone/>
            </a:pPr>
            <a:endParaRPr lang="en-US" dirty="0"/>
          </a:p>
          <a:p>
            <a:endParaRPr lang="en-US" dirty="0" smtClean="0"/>
          </a:p>
        </p:txBody>
      </p:sp>
      <p:sp>
        <p:nvSpPr>
          <p:cNvPr id="3" name="Title 2"/>
          <p:cNvSpPr>
            <a:spLocks noGrp="1"/>
          </p:cNvSpPr>
          <p:nvPr>
            <p:ph type="title"/>
          </p:nvPr>
        </p:nvSpPr>
        <p:spPr>
          <a:xfrm>
            <a:off x="621804" y="260648"/>
            <a:ext cx="11272664" cy="1066800"/>
          </a:xfrm>
        </p:spPr>
        <p:txBody>
          <a:bodyPr>
            <a:normAutofit/>
          </a:bodyPr>
          <a:lstStyle/>
          <a:p>
            <a:r>
              <a:rPr lang="en-US" sz="5400" dirty="0"/>
              <a:t>Retirement Security</a:t>
            </a:r>
            <a:endParaRPr lang="en-US" sz="5400" b="1" dirty="0">
              <a:solidFill>
                <a:srgbClr val="0070C0"/>
              </a:solidFill>
            </a:endParaRPr>
          </a:p>
        </p:txBody>
      </p:sp>
    </p:spTree>
    <p:extLst>
      <p:ext uri="{BB962C8B-B14F-4D97-AF65-F5344CB8AC3E}">
        <p14:creationId xmlns:p14="http://schemas.microsoft.com/office/powerpoint/2010/main" val="113147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3772" y="620688"/>
            <a:ext cx="11089232" cy="1066800"/>
          </a:xfrm>
        </p:spPr>
        <p:txBody>
          <a:bodyPr>
            <a:noAutofit/>
          </a:bodyPr>
          <a:lstStyle/>
          <a:p>
            <a:r>
              <a:rPr lang="en-US" sz="5400" b="1" dirty="0" smtClean="0">
                <a:solidFill>
                  <a:srgbClr val="0070C0"/>
                </a:solidFill>
              </a:rPr>
              <a:t>Class Participation</a:t>
            </a:r>
            <a:endParaRPr lang="en-US" sz="5400" b="1" dirty="0">
              <a:solidFill>
                <a:srgbClr val="0070C0"/>
              </a:solidFill>
            </a:endParaRPr>
          </a:p>
        </p:txBody>
      </p:sp>
      <p:sp>
        <p:nvSpPr>
          <p:cNvPr id="2" name="TextBox 1"/>
          <p:cNvSpPr txBox="1"/>
          <p:nvPr/>
        </p:nvSpPr>
        <p:spPr>
          <a:xfrm>
            <a:off x="1079652" y="1844824"/>
            <a:ext cx="8136904" cy="3539430"/>
          </a:xfrm>
          <a:prstGeom prst="rect">
            <a:avLst/>
          </a:prstGeom>
          <a:noFill/>
          <a:ln>
            <a:solidFill>
              <a:schemeClr val="accent1">
                <a:lumMod val="20000"/>
                <a:lumOff val="80000"/>
              </a:schemeClr>
            </a:solidFill>
          </a:ln>
        </p:spPr>
        <p:txBody>
          <a:bodyPr wrap="square" rtlCol="0" anchor="ctr" anchorCtr="1">
            <a:spAutoFit/>
          </a:bodyPr>
          <a:lstStyle/>
          <a:p>
            <a:pPr marL="457200" indent="-457200">
              <a:buFont typeface="Wingdings" pitchFamily="2" charset="2"/>
              <a:buChar char="§"/>
            </a:pPr>
            <a:r>
              <a:rPr lang="en-CA" sz="2800" dirty="0" smtClean="0"/>
              <a:t>Every company wants to hire the prestigious and magnificent Spencer Brooks; he has agreed to answer any questions for the next 2 minutes before you make him a job offer </a:t>
            </a:r>
            <a:endParaRPr lang="en-CA" sz="2800" dirty="0"/>
          </a:p>
          <a:p>
            <a:pPr marL="457200" indent="-457200">
              <a:buFont typeface="Wingdings" pitchFamily="2" charset="2"/>
              <a:buChar char="§"/>
            </a:pPr>
            <a:r>
              <a:rPr lang="en-CA" sz="2800" dirty="0" smtClean="0"/>
              <a:t>Take 3 minutes in your groups and using only what we have discussed today, we want you to try to create the best benefits package possible so that Spencer chooses to work for your company!</a:t>
            </a:r>
          </a:p>
        </p:txBody>
      </p:sp>
    </p:spTree>
    <p:extLst>
      <p:ext uri="{BB962C8B-B14F-4D97-AF65-F5344CB8AC3E}">
        <p14:creationId xmlns:p14="http://schemas.microsoft.com/office/powerpoint/2010/main" val="2338146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60648"/>
            <a:ext cx="9143538" cy="1066800"/>
          </a:xfrm>
        </p:spPr>
        <p:txBody>
          <a:bodyPr/>
          <a:lstStyle/>
          <a:p>
            <a:r>
              <a:rPr lang="en-US" b="1" dirty="0" smtClean="0">
                <a:solidFill>
                  <a:srgbClr val="0070C0"/>
                </a:solidFill>
              </a:rPr>
              <a:t>Bibliography</a:t>
            </a:r>
            <a:endParaRPr lang="en-US" b="1" dirty="0">
              <a:solidFill>
                <a:srgbClr val="0070C0"/>
              </a:solidFill>
            </a:endParaRPr>
          </a:p>
        </p:txBody>
      </p:sp>
      <p:sp>
        <p:nvSpPr>
          <p:cNvPr id="4" name="Content Placeholder 3"/>
          <p:cNvSpPr>
            <a:spLocks noGrp="1"/>
          </p:cNvSpPr>
          <p:nvPr>
            <p:ph idx="1"/>
          </p:nvPr>
        </p:nvSpPr>
        <p:spPr>
          <a:xfrm>
            <a:off x="16964" y="1412776"/>
            <a:ext cx="11262023" cy="4464496"/>
          </a:xfrm>
        </p:spPr>
        <p:txBody>
          <a:bodyPr>
            <a:normAutofit fontScale="92500" lnSpcReduction="20000"/>
          </a:bodyPr>
          <a:lstStyle/>
          <a:p>
            <a:r>
              <a:rPr lang="en-US" sz="2000" dirty="0" smtClean="0"/>
              <a:t>Benefits </a:t>
            </a:r>
            <a:r>
              <a:rPr lang="en-US" sz="2000" dirty="0"/>
              <a:t>Canada. (2011, November 3). </a:t>
            </a:r>
            <a:r>
              <a:rPr lang="en-US" sz="2000" i="1" dirty="0"/>
              <a:t>Tuition assistance benefits employers</a:t>
            </a:r>
            <a:r>
              <a:rPr lang="en-US" sz="2000" dirty="0"/>
              <a:t>. </a:t>
            </a:r>
            <a:r>
              <a:rPr lang="en-US" sz="2000" dirty="0" smtClean="0"/>
              <a:t>	Retrieved </a:t>
            </a:r>
            <a:r>
              <a:rPr lang="en-US" sz="2000" dirty="0"/>
              <a:t>May 31, 2013, from Benefits Canada: </a:t>
            </a:r>
            <a:r>
              <a:rPr lang="en-US" sz="2000" dirty="0" smtClean="0"/>
              <a:t>	</a:t>
            </a:r>
            <a:r>
              <a:rPr lang="en-US" sz="2000" dirty="0" smtClean="0">
                <a:hlinkClick r:id="rId3"/>
              </a:rPr>
              <a:t>http</a:t>
            </a:r>
            <a:r>
              <a:rPr lang="en-US" sz="2000" dirty="0">
                <a:hlinkClick r:id="rId3"/>
              </a:rPr>
              <a:t>://</a:t>
            </a:r>
            <a:r>
              <a:rPr lang="en-US" sz="2000" dirty="0" smtClean="0">
                <a:hlinkClick r:id="rId3"/>
              </a:rPr>
              <a:t>www.benefitscanada.com/benefits/other/tuition-assistance-benefits-</a:t>
            </a:r>
            <a:r>
              <a:rPr lang="en-US" sz="2000" dirty="0" smtClean="0"/>
              <a:t>	employers-22362</a:t>
            </a:r>
            <a:r>
              <a:rPr lang="en-US" sz="2000" dirty="0"/>
              <a:t>.</a:t>
            </a:r>
            <a:endParaRPr lang="en-CA" sz="2000" dirty="0"/>
          </a:p>
          <a:p>
            <a:r>
              <a:rPr lang="en-US" sz="2000" dirty="0" err="1"/>
              <a:t>Brumberg</a:t>
            </a:r>
            <a:r>
              <a:rPr lang="en-US" sz="2000" dirty="0"/>
              <a:t>, B. (2013). </a:t>
            </a:r>
            <a:r>
              <a:rPr lang="en-US" sz="2000" i="1" dirty="0"/>
              <a:t>Restricted Stock, Performance Shares, And Trends In Equity Compensation</a:t>
            </a:r>
            <a:r>
              <a:rPr lang="en-US" sz="2000" dirty="0"/>
              <a:t>. Retrieved </a:t>
            </a:r>
            <a:r>
              <a:rPr lang="en-US" sz="2000" dirty="0" smtClean="0"/>
              <a:t>	June </a:t>
            </a:r>
            <a:r>
              <a:rPr lang="en-US" sz="2000" dirty="0"/>
              <a:t>1, 2013, from </a:t>
            </a:r>
            <a:r>
              <a:rPr lang="en-US" sz="2000" dirty="0" err="1"/>
              <a:t>myStockOptions</a:t>
            </a:r>
            <a:r>
              <a:rPr lang="en-US" sz="2000" dirty="0"/>
              <a:t>: http://</a:t>
            </a:r>
            <a:r>
              <a:rPr lang="en-US" sz="2000" dirty="0" smtClean="0"/>
              <a:t>www.mystockoptions.com/pdfs/RS&amp;Trends.pdf</a:t>
            </a:r>
          </a:p>
          <a:p>
            <a:r>
              <a:rPr lang="en-US" sz="2000" dirty="0" smtClean="0"/>
              <a:t>Canada </a:t>
            </a:r>
            <a:r>
              <a:rPr lang="en-US" sz="2000" dirty="0"/>
              <a:t>Revenue Agency. (2002, September 4). </a:t>
            </a:r>
            <a:r>
              <a:rPr lang="en-US" sz="2000" i="1" dirty="0"/>
              <a:t>Benefits to Employees - Stock Options</a:t>
            </a:r>
            <a:r>
              <a:rPr lang="en-US" sz="2000" dirty="0"/>
              <a:t>. Retrieved </a:t>
            </a:r>
            <a:r>
              <a:rPr lang="en-US" sz="2000" dirty="0" smtClean="0"/>
              <a:t>	May </a:t>
            </a:r>
            <a:r>
              <a:rPr lang="en-US" sz="2000" dirty="0"/>
              <a:t>31, </a:t>
            </a:r>
            <a:r>
              <a:rPr lang="en-US" sz="2000" dirty="0" smtClean="0"/>
              <a:t>	2013</a:t>
            </a:r>
            <a:r>
              <a:rPr lang="en-US" sz="2000" dirty="0"/>
              <a:t>, from Canada Revenue Agency: </a:t>
            </a:r>
            <a:r>
              <a:rPr lang="en-US" sz="2000" dirty="0" smtClean="0">
                <a:hlinkClick r:id="rId4"/>
              </a:rPr>
              <a:t>http</a:t>
            </a:r>
            <a:r>
              <a:rPr lang="en-US" sz="2000" dirty="0">
                <a:hlinkClick r:id="rId4"/>
              </a:rPr>
              <a:t>://</a:t>
            </a:r>
            <a:r>
              <a:rPr lang="en-US" sz="2000" dirty="0" smtClean="0">
                <a:hlinkClick r:id="rId4"/>
              </a:rPr>
              <a:t>www.cra-</a:t>
            </a:r>
            <a:r>
              <a:rPr lang="en-US" sz="2000" dirty="0" smtClean="0"/>
              <a:t>	arc.gc.ca/E/pub/</a:t>
            </a:r>
            <a:r>
              <a:rPr lang="en-US" sz="2000" dirty="0" err="1" smtClean="0"/>
              <a:t>tp</a:t>
            </a:r>
            <a:r>
              <a:rPr lang="en-US" sz="2000" dirty="0" smtClean="0"/>
              <a:t>/it113r4/it113r4-e.html.</a:t>
            </a:r>
            <a:endParaRPr lang="en-CA" sz="2000" dirty="0"/>
          </a:p>
          <a:p>
            <a:r>
              <a:rPr lang="en-US" sz="2000" dirty="0"/>
              <a:t>Fowler, J. (2012, September 25). </a:t>
            </a:r>
            <a:r>
              <a:rPr lang="en-US" sz="2000" i="1" dirty="0"/>
              <a:t>Companies That Offer Unique Employee Discounts</a:t>
            </a:r>
            <a:r>
              <a:rPr lang="en-US" sz="2000" dirty="0"/>
              <a:t>. Retrieved May </a:t>
            </a:r>
            <a:r>
              <a:rPr lang="en-US" sz="2000" dirty="0" smtClean="0"/>
              <a:t>	31</a:t>
            </a:r>
            <a:r>
              <a:rPr lang="en-US" sz="2000" dirty="0"/>
              <a:t>, 2013, </a:t>
            </a:r>
            <a:r>
              <a:rPr lang="en-US" sz="2000" dirty="0" smtClean="0"/>
              <a:t>	from </a:t>
            </a:r>
            <a:r>
              <a:rPr lang="en-US" sz="2000" dirty="0" err="1"/>
              <a:t>Investopdedia</a:t>
            </a:r>
            <a:r>
              <a:rPr lang="en-US" sz="2000" dirty="0"/>
              <a:t>: </a:t>
            </a:r>
            <a:r>
              <a:rPr lang="en-US" sz="2000" dirty="0">
                <a:hlinkClick r:id="rId5"/>
              </a:rPr>
              <a:t>http://</a:t>
            </a:r>
            <a:r>
              <a:rPr lang="en-US" sz="2000" dirty="0" smtClean="0">
                <a:hlinkClick r:id="rId5"/>
              </a:rPr>
              <a:t>www.investopedia.com/financial-</a:t>
            </a:r>
            <a:r>
              <a:rPr lang="en-US" sz="2000" dirty="0" smtClean="0"/>
              <a:t>	edge/0912/companies-that-offer-	unique-employee-discounts.aspx.</a:t>
            </a:r>
            <a:endParaRPr lang="en-CA" sz="2000" dirty="0"/>
          </a:p>
          <a:p>
            <a:r>
              <a:rPr lang="en-CA" sz="2000" dirty="0"/>
              <a:t> </a:t>
            </a:r>
            <a:r>
              <a:rPr lang="en-US" sz="2000" dirty="0" err="1"/>
              <a:t>Heathfield</a:t>
            </a:r>
            <a:r>
              <a:rPr lang="en-US" sz="2000" dirty="0"/>
              <a:t>, S. (2013). </a:t>
            </a:r>
            <a:r>
              <a:rPr lang="en-US" sz="2000" i="1" dirty="0"/>
              <a:t>Tuition Assistance</a:t>
            </a:r>
            <a:r>
              <a:rPr lang="en-US" sz="2000" dirty="0"/>
              <a:t>. Retrieved May 31, 2013, from About.com: 	Human Resources: 	</a:t>
            </a:r>
            <a:r>
              <a:rPr lang="en-US" sz="2000" dirty="0">
                <a:hlinkClick r:id="rId6"/>
              </a:rPr>
              <a:t>http://humanresources.about.com/od/glossaryt/g/tuition.htm</a:t>
            </a:r>
            <a:r>
              <a:rPr lang="en-US" sz="2000" dirty="0" smtClean="0"/>
              <a:t>.</a:t>
            </a:r>
          </a:p>
          <a:p>
            <a:r>
              <a:rPr lang="en-US" sz="2000" dirty="0" err="1"/>
              <a:t>Luffman</a:t>
            </a:r>
            <a:r>
              <a:rPr lang="en-US" sz="2000" dirty="0"/>
              <a:t>, J. (2003, March 21). </a:t>
            </a:r>
            <a:r>
              <a:rPr lang="en-US" sz="2000" i="1" dirty="0"/>
              <a:t>Taking stock of equity compensation</a:t>
            </a:r>
            <a:r>
              <a:rPr lang="en-US" sz="2000" dirty="0"/>
              <a:t>. Retrieved May 31, 2013, from </a:t>
            </a:r>
            <a:r>
              <a:rPr lang="en-US" sz="2000" dirty="0" smtClean="0"/>
              <a:t>	Statistics 	Canada</a:t>
            </a:r>
            <a:r>
              <a:rPr lang="en-US" sz="2000" dirty="0"/>
              <a:t>: http://</a:t>
            </a:r>
            <a:r>
              <a:rPr lang="en-US" sz="2000" dirty="0" smtClean="0"/>
              <a:t>www.statcan.gc.ca/pub/75-001-x/00303/6489-eng.html.</a:t>
            </a:r>
            <a:endParaRPr lang="en-CA" sz="2000" dirty="0"/>
          </a:p>
          <a:p>
            <a:endParaRPr lang="en-US" sz="2000" dirty="0" smtClean="0"/>
          </a:p>
          <a:p>
            <a:endParaRPr lang="en-US" sz="2000" dirty="0"/>
          </a:p>
          <a:p>
            <a:pPr marL="0" indent="0">
              <a:buNone/>
            </a:pPr>
            <a:endParaRPr lang="en-CA" sz="2000" dirty="0"/>
          </a:p>
          <a:p>
            <a:endParaRPr lang="en-CA" sz="2000" dirty="0"/>
          </a:p>
          <a:p>
            <a:endParaRPr lang="en-CA" sz="2000" dirty="0"/>
          </a:p>
          <a:p>
            <a:endParaRPr lang="en-CA" sz="2000" dirty="0"/>
          </a:p>
        </p:txBody>
      </p:sp>
    </p:spTree>
    <p:extLst>
      <p:ext uri="{BB962C8B-B14F-4D97-AF65-F5344CB8AC3E}">
        <p14:creationId xmlns:p14="http://schemas.microsoft.com/office/powerpoint/2010/main" val="3817045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70C0"/>
                </a:solidFill>
              </a:rPr>
              <a:t>Bibliography</a:t>
            </a:r>
            <a:endParaRPr lang="en-CA" dirty="0"/>
          </a:p>
        </p:txBody>
      </p:sp>
      <p:sp>
        <p:nvSpPr>
          <p:cNvPr id="3" name="TextBox 2"/>
          <p:cNvSpPr txBox="1"/>
          <p:nvPr/>
        </p:nvSpPr>
        <p:spPr>
          <a:xfrm>
            <a:off x="-530324" y="1692317"/>
            <a:ext cx="10873207" cy="2862322"/>
          </a:xfrm>
          <a:prstGeom prst="rect">
            <a:avLst/>
          </a:prstGeom>
          <a:noFill/>
          <a:ln>
            <a:noFill/>
          </a:ln>
        </p:spPr>
        <p:txBody>
          <a:bodyPr wrap="square" rtlCol="0" anchor="ctr" anchorCtr="1">
            <a:spAutoFit/>
          </a:bodyPr>
          <a:lstStyle/>
          <a:p>
            <a:r>
              <a:rPr lang="en-CA" sz="1900" dirty="0"/>
              <a:t>(2013, may). Retrieved from .labour.gov.: https://www.labour.gov.on.ca/english/es/pubs/guide/severance.php</a:t>
            </a:r>
          </a:p>
          <a:p>
            <a:endParaRPr lang="en-CA" sz="1900" dirty="0" smtClean="0"/>
          </a:p>
          <a:p>
            <a:r>
              <a:rPr lang="en-CA" sz="1900" dirty="0" smtClean="0"/>
              <a:t>Nathan</a:t>
            </a:r>
            <a:r>
              <a:rPr lang="en-CA" sz="1900" dirty="0"/>
              <a:t>, S. (2013). Retrieved from </a:t>
            </a:r>
            <a:r>
              <a:rPr lang="en-CA" sz="1900" dirty="0" err="1"/>
              <a:t>employeebenefits</a:t>
            </a:r>
            <a:r>
              <a:rPr lang="en-CA" sz="1900" dirty="0"/>
              <a:t>: </a:t>
            </a:r>
            <a:r>
              <a:rPr lang="en-CA" sz="1900" dirty="0">
                <a:hlinkClick r:id="rId2"/>
              </a:rPr>
              <a:t>http://</a:t>
            </a:r>
            <a:r>
              <a:rPr lang="en-CA" sz="1900" dirty="0" smtClean="0">
                <a:hlinkClick r:id="rId2"/>
              </a:rPr>
              <a:t>employeebenefits.about.com/od/ancillaryinsurance/a/STDBascis.htm</a:t>
            </a:r>
            <a:endParaRPr lang="en-CA" sz="1900" dirty="0" smtClean="0"/>
          </a:p>
          <a:p>
            <a:endParaRPr lang="en-CA" sz="1900" dirty="0"/>
          </a:p>
          <a:p>
            <a:r>
              <a:rPr lang="en-CA" sz="1900" dirty="0" smtClean="0"/>
              <a:t>Susan </a:t>
            </a:r>
            <a:r>
              <a:rPr lang="en-CA" sz="1900" dirty="0"/>
              <a:t>Nathan. (2013). Retrieved from </a:t>
            </a:r>
            <a:r>
              <a:rPr lang="en-CA" sz="1900" dirty="0" err="1"/>
              <a:t>employeebenefits</a:t>
            </a:r>
            <a:r>
              <a:rPr lang="en-CA" sz="1900" dirty="0"/>
              <a:t>.: http://employeebenefits.about.com/od/ancillaryinsurance/a/LTDBasics.htm</a:t>
            </a:r>
          </a:p>
          <a:p>
            <a:pPr marL="285750" indent="-285750">
              <a:buFont typeface="Arial" pitchFamily="34" charset="0"/>
              <a:buChar char="•"/>
            </a:pPr>
            <a:endParaRPr lang="en-CA" sz="2800" dirty="0"/>
          </a:p>
        </p:txBody>
      </p:sp>
    </p:spTree>
    <p:extLst>
      <p:ext uri="{BB962C8B-B14F-4D97-AF65-F5344CB8AC3E}">
        <p14:creationId xmlns:p14="http://schemas.microsoft.com/office/powerpoint/2010/main" val="3033965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S103460544">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Calibri">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12000"/>
                <a:satMod val="240000"/>
              </a:schemeClr>
              <a:schemeClr val="phClr">
                <a:tint val="98000"/>
              </a:schemeClr>
            </a:duotone>
          </a:blip>
          <a:tile tx="0" ty="0" sx="100000" sy="100000" flip="none" algn="ctr"/>
        </a:blip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8575"/>
      </a:spPr>
      <a:bodyPr/>
      <a:lstStyle/>
      <a:style>
        <a:lnRef idx="1">
          <a:schemeClr val="accent1"/>
        </a:lnRef>
        <a:fillRef idx="0">
          <a:schemeClr val="accent1"/>
        </a:fillRef>
        <a:effectRef idx="0">
          <a:schemeClr val="accent1"/>
        </a:effectRef>
        <a:fontRef idx="minor">
          <a:schemeClr val="tx1"/>
        </a:fontRef>
      </a:style>
    </a:lnDef>
    <a:txDef>
      <a:spPr>
        <a:noFill/>
        <a:ln>
          <a:solidFill>
            <a:schemeClr val="accent1">
              <a:lumMod val="20000"/>
              <a:lumOff val="80000"/>
            </a:schemeClr>
          </a:solidFill>
        </a:ln>
      </a:spPr>
      <a:bodyPr wrap="square" rtlCol="0" anchor="ctr" anchorCtr="1">
        <a:spAutoFit/>
      </a:bodyPr>
      <a:lstStyle>
        <a:defPPr marL="285750" indent="-285750">
          <a:buFont typeface="Arial" pitchFamily="34" charset="0"/>
          <a:buChar char="•"/>
          <a:defRPr sz="2800" dirty="0" smtClean="0"/>
        </a:defPPr>
      </a:lstStyle>
    </a:txDef>
  </a:objectDefaults>
  <a:extraClrSchemeLst/>
  <a:extLst>
    <a:ext uri="{05A4C25C-085E-4340-85A3-A5531E510DB2}">
      <thm15:themeFamily xmlns:thm15="http://schemas.microsoft.com/office/thememl/2012/main" name="Project planning overview presentation" id="{11734F26-DC3E-4DB1-A7CA-E8974573DED9}" vid="{CE64C202-BC92-45CD-95CB-8071B13D3EF8}"/>
    </a:ext>
  </a:extLst>
</a:theme>
</file>

<file path=ppt/theme/theme2.xml><?xml version="1.0" encoding="utf-8"?>
<a:theme xmlns:a="http://schemas.openxmlformats.org/drawingml/2006/main" name="Office Them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Calibri">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Calibri">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CC864001-A60D-40C9-A6CD-1EE64ABC9F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TS103460544</Template>
  <TotalTime>0</TotalTime>
  <Words>2324</Words>
  <Application>Microsoft Office PowerPoint</Application>
  <PresentationFormat>Custom</PresentationFormat>
  <Paragraphs>212</Paragraphs>
  <Slides>17</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Wingdings</vt:lpstr>
      <vt:lpstr>TS103460544</vt:lpstr>
      <vt:lpstr>Compensation and Benefits</vt:lpstr>
      <vt:lpstr>Overview</vt:lpstr>
      <vt:lpstr>Strategically creating Benefit Packages</vt:lpstr>
      <vt:lpstr>Modern Benefit Packages</vt:lpstr>
      <vt:lpstr>Examples of Current Company Benefit Packages</vt:lpstr>
      <vt:lpstr>Compensation Programs</vt:lpstr>
      <vt:lpstr>Time Off</vt:lpstr>
      <vt:lpstr>Educational assistance</vt:lpstr>
      <vt:lpstr>Financial services</vt:lpstr>
      <vt:lpstr>Financial services</vt:lpstr>
      <vt:lpstr>Salary Continuation Plans</vt:lpstr>
      <vt:lpstr>Employment Income Security</vt:lpstr>
      <vt:lpstr>Insurance Benefits </vt:lpstr>
      <vt:lpstr>Retirement Security</vt:lpstr>
      <vt:lpstr>Class Participation</vt:lpstr>
      <vt:lpstr>Bibliography</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2013-05-07T20:21:57Z</dcterms:created>
  <dcterms:modified xsi:type="dcterms:W3CDTF">2013-11-19T07:53:50Z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TC034605449991</vt:lpwstr>
  </property>
</Properties>
</file>