
<file path=[Content_Types].xml><?xml version="1.0" encoding="utf-8"?>
<Types xmlns="http://schemas.openxmlformats.org/package/2006/content-types">
  <Default Extension="tmp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4.xml" ContentType="application/vnd.openxmlformats-officedocument.presentationml.tags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tags/tag7.xml" ContentType="application/vnd.openxmlformats-officedocument.presentationml.tags+xml"/>
  <Override PartName="/ppt/notesSlides/notesSlide20.xml" ContentType="application/vnd.openxmlformats-officedocument.presentationml.notesSlide+xml"/>
  <Override PartName="/ppt/tags/tag8.xml" ContentType="application/vnd.openxmlformats-officedocument.presentationml.tags+xml"/>
  <Override PartName="/ppt/notesSlides/notesSlide21.xml" ContentType="application/vnd.openxmlformats-officedocument.presentationml.notesSlide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91" r:id="rId4"/>
  </p:sldMasterIdLst>
  <p:notesMasterIdLst>
    <p:notesMasterId r:id="rId38"/>
  </p:notesMasterIdLst>
  <p:sldIdLst>
    <p:sldId id="271" r:id="rId5"/>
    <p:sldId id="272" r:id="rId6"/>
    <p:sldId id="315" r:id="rId7"/>
    <p:sldId id="274" r:id="rId8"/>
    <p:sldId id="338" r:id="rId9"/>
    <p:sldId id="339" r:id="rId10"/>
    <p:sldId id="316" r:id="rId11"/>
    <p:sldId id="317" r:id="rId12"/>
    <p:sldId id="279" r:id="rId13"/>
    <p:sldId id="284" r:id="rId14"/>
    <p:sldId id="318" r:id="rId15"/>
    <p:sldId id="283" r:id="rId16"/>
    <p:sldId id="285" r:id="rId17"/>
    <p:sldId id="286" r:id="rId18"/>
    <p:sldId id="287" r:id="rId19"/>
    <p:sldId id="319" r:id="rId20"/>
    <p:sldId id="320" r:id="rId21"/>
    <p:sldId id="334" r:id="rId22"/>
    <p:sldId id="336" r:id="rId23"/>
    <p:sldId id="337" r:id="rId24"/>
    <p:sldId id="300" r:id="rId25"/>
    <p:sldId id="321" r:id="rId26"/>
    <p:sldId id="322" r:id="rId27"/>
    <p:sldId id="323" r:id="rId28"/>
    <p:sldId id="325" r:id="rId29"/>
    <p:sldId id="326" r:id="rId30"/>
    <p:sldId id="330" r:id="rId31"/>
    <p:sldId id="328" r:id="rId32"/>
    <p:sldId id="340" r:id="rId33"/>
    <p:sldId id="331" r:id="rId34"/>
    <p:sldId id="332" r:id="rId35"/>
    <p:sldId id="333" r:id="rId36"/>
    <p:sldId id="314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FF9900"/>
    <a:srgbClr val="990000"/>
    <a:srgbClr val="FF9933"/>
    <a:srgbClr val="003366"/>
    <a:srgbClr val="003399"/>
    <a:srgbClr val="BBD6E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86146" autoAdjust="0"/>
  </p:normalViewPr>
  <p:slideViewPr>
    <p:cSldViewPr>
      <p:cViewPr>
        <p:scale>
          <a:sx n="63" d="100"/>
          <a:sy n="63" d="100"/>
        </p:scale>
        <p:origin x="-15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FA5B593-3080-46AD-BB99-244904D553F7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8DBEB5B-2B2A-4A1F-BD90-97399DD392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076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16DC807-6127-4669-939C-D6278C9580DA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EB5D14F-E66D-4B3C-BD08-CF91AFACBF74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54088FD-E4F0-4785-A971-AE1DC332DB02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A87ABE0-96A5-46A9-8323-4EC98F8E1DD0}" type="slidenum">
              <a:rPr lang="en-US" sz="1200" smtClean="0"/>
              <a:pPr/>
              <a:t>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8DBEB5B-2B2A-4A1F-BD90-97399DD3924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31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AF7BCFB-7FA5-4F84-BC14-3D90CC73C267}" type="slidenum">
              <a:rPr lang="en-US" sz="1200" smtClean="0"/>
              <a:pPr/>
              <a:t>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02DCB487-14A7-4A60-BBC4-6E0D17A9EA7C}" type="slidenum">
              <a:rPr lang="en-US" sz="1200" smtClean="0"/>
              <a:pPr/>
              <a:t>10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034628E-C1A7-4046-9AC3-1C3767F8D80C}" type="slidenum">
              <a:rPr lang="en-US" sz="1200" smtClean="0"/>
              <a:pPr/>
              <a:t>12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7B129F6-302A-487A-BA64-CDF761CDAB03}" type="slidenum">
              <a:rPr lang="en-US" sz="1200" smtClean="0"/>
              <a:pPr/>
              <a:t>13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53B506E-236B-40A2-9690-867BED07EECA}" type="slidenum">
              <a:rPr lang="en-US" sz="1200" smtClean="0"/>
              <a:pPr/>
              <a:t>14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27C30B7-DBA4-43A0-8F60-9638F791C37F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46716B1-4E56-4401-A0F7-86361160CD27}" type="slidenum">
              <a:rPr lang="en-US" sz="1200" smtClean="0"/>
              <a:pPr/>
              <a:t>21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998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817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125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3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8330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D3116AE2-F3A9-4D39-A222-6A622FD528A6}" type="slidenum">
              <a:rPr lang="en-US" sz="1200"/>
              <a:pPr algn="r"/>
              <a:t>32</a:t>
            </a:fld>
            <a:endParaRPr lang="en-US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6D8B846-CA0C-4AE0-9270-0E68A53D11B2}" type="slidenum">
              <a:rPr lang="en-US" sz="1200" smtClean="0"/>
              <a:pPr/>
              <a:t>33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7A828C-7A97-44C6-8161-8D73484C43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178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887ED-B5EE-4993-988C-E76A00FB44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919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D81A5-C0D5-4983-B903-273A9AA22D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71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08140-050D-4B8A-8C8F-518D26AB94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968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27BD-BFF1-483F-933A-98CE0087B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201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AC05C-3DB9-4F98-A477-A3AE99C99C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32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17704-B2D0-46E0-AEE5-579B8356CB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458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1F033-9874-46B1-817C-A1BEEF6D5C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001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08C2C-E7CC-4172-BE61-EDE505DD18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562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BF8B3-D435-41E8-BC5E-FF7853D50F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896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6E861-F440-416D-BABD-982E715861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48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348DF-EC5C-45CF-B059-65DFD8EC28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213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D13E0-DF54-48F1-8724-E311FE2C79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429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82B81-21A5-4F46-9BAE-E1F13CAD0E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6402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13512-C852-4C75-8B5A-8005957CAE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452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20322-5B77-48B5-9625-F16BB9B54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7298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1F6A4-59A8-4336-BA6E-66BBD4BAC0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7993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B3B58-6CCE-4A36-AC0A-68D795C75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453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74C80-6965-4D50-B172-91B00D7AF5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49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D0314-62A0-4010-98AC-BC3EBDE95E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803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01378-225F-4C63-973A-D200CFEE23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3802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BD4EB-5E49-4900-B400-FFB2EC72BC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656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99310-39D5-4572-81AA-A718FA89A3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6142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BE1E2-58A6-4951-B172-B829B8B429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0182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7DB6C-C1C8-4A06-9CAD-BD3243F02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4350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62D7F-015E-4BFB-9A4A-992D327FC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0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AC6BE-180C-428E-92B5-5BDFC2509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9898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40D93-5DD4-4C06-AF82-3036F453C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468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896A3-E213-458C-B227-D3A9E5F8E6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684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054E3-5667-454E-9039-171FC773D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7652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02968-8B51-45BC-9913-A9454A7BAA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1650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055B1-6E47-4032-82B1-BD89BA705A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7863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CA199-4A6B-4716-A5C7-D9FDF4DE38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341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47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A229154B-F536-4481-9534-C1CB1C710DF9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6302FD0-3CBA-4184-B8CC-52EACEA3815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7463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7464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14921-08A8-42EB-8477-844A99BB77D4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C3FB7-7D7D-44DD-8706-42B800723DC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52561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59EB7F-BC89-44EA-84C7-800F22A4B070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0D387-4E9E-43A3-899B-B4A6BE1C2D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25549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F2CA47-D069-4CF6-803D-4604CD6A1005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86602-AAD2-4D61-8046-5AF3C223CD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55295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9F33EF-1E8C-4F46-952F-1C558A80C3ED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A0481-059A-44CD-85EF-410200BD38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76639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7F716E-0939-4A39-B7AF-A06933FD09C5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BD9C4-DFB5-4705-B411-CEEDFB4340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87497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333EBF-19A8-4B9B-BFDA-D226293E7ADD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4BF8F-EF56-4E6D-A858-EC7F3F3868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4366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314238-7907-45D6-A5E5-FBC09C71033F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CD6D26-C354-4549-9C7E-89F5A5DB99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22812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D4640A-3531-48C1-945C-D57A34664933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C284C-23C5-4E9A-8DDF-E730387A688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94084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7E0A0F-4356-4492-93D2-3EEB4DF2C449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FAC37-7ED8-4F65-827E-9C76230D97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06612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BF4FE5-CD50-41B2-8CC2-10537F532CCC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D96F5-F809-4851-BD14-FBEDD095E43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2450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AA2E4FB-3B87-4FC9-9C9E-CEAF56753C82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B518571-8394-48CC-8F06-1A6196C3AF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181944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BA3F207-88F8-4D16-BD47-177971224E21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383307C-8A2B-46AB-9FE0-7F3D90491F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1696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7814CCE-6836-42DD-BE3D-48EEBBA57B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DAE0715-4D7E-45E6-AE3E-9F018EE3A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277D9CF-1E55-4E98-8E25-CD9AB1867F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fld id="{B45274C8-EE61-4A6C-8B77-987A3F01301E}" type="datetimeFigureOut">
              <a:rPr lang="en-US"/>
              <a:pPr/>
              <a:t>9/22/2013</a:t>
            </a:fld>
            <a:endParaRPr lang="en-US" altLang="en-US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5FC918FE-50E0-4D7B-B7C4-09C47FDB90B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643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644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  <p:sldLayoutId id="2147483837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9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.xml"/><Relationship Id="rId4" Type="http://schemas.openxmlformats.org/officeDocument/2006/relationships/image" Target="../media/image10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5.xml"/><Relationship Id="rId4" Type="http://schemas.openxmlformats.org/officeDocument/2006/relationships/image" Target="../media/image1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46.xml"/><Relationship Id="rId1" Type="http://schemas.openxmlformats.org/officeDocument/2006/relationships/tags" Target="../tags/tag6.xml"/><Relationship Id="rId4" Type="http://schemas.openxmlformats.org/officeDocument/2006/relationships/image" Target="../media/image12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6.xml"/><Relationship Id="rId1" Type="http://schemas.openxmlformats.org/officeDocument/2006/relationships/tags" Target="../tags/tag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tags" Target="../tags/tag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6"/>
          <p:cNvSpPr>
            <a:spLocks noChangeArrowheads="1"/>
          </p:cNvSpPr>
          <p:nvPr/>
        </p:nvSpPr>
        <p:spPr bwMode="auto">
          <a:xfrm>
            <a:off x="685800" y="2743200"/>
            <a:ext cx="7467600" cy="16002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cs typeface="Arial" charset="0"/>
            </a:endParaRPr>
          </a:p>
        </p:txBody>
      </p:sp>
      <p:sp>
        <p:nvSpPr>
          <p:cNvPr id="25088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0668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6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 b="1"/>
              <a:t>Receivables and Inventory</a:t>
            </a:r>
          </a:p>
        </p:txBody>
      </p:sp>
      <p:pic>
        <p:nvPicPr>
          <p:cNvPr id="6150" name="Picture 6" descr="MC90012768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0" y="4800600"/>
            <a:ext cx="14986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 sz="380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None/>
            </a:pPr>
            <a:endParaRPr lang="en-US" sz="2700"/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common classifications of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nature of and the accounting for uncollectible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direct write-off method of accounting for uncollectible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/>
              <a:t>Describe the allowance method of accounting for uncollectible receivables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</a:pPr>
            <a:endParaRPr lang="en-US" sz="27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 sz="380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 </a:t>
            </a:r>
            <a:r>
              <a:rPr lang="en-US" sz="2500">
                <a:effectLst>
                  <a:outerShdw blurRad="38100" dist="38100" dir="2700000" algn="tl">
                    <a:srgbClr val="C0C0C0"/>
                  </a:outerShdw>
                </a:effectLst>
              </a:rPr>
              <a:t>(continued)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Describe the common classifications of inventories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Describe TWO (not three) inventory cost flow assumptions and how they impact the financial statements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Compare and contrast the use of the three inventory costing methods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 startAt="5"/>
            </a:pPr>
            <a:r>
              <a:rPr lang="en-US" sz="2700"/>
              <a:t>Describe how receivables and inventory are reported on the financial statements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65187"/>
          </a:xfrm>
        </p:spPr>
        <p:txBody>
          <a:bodyPr anchor="ctr"/>
          <a:lstStyle/>
          <a:p>
            <a:r>
              <a:rPr lang="en-US"/>
              <a:t>Classifying Receivables</a:t>
            </a:r>
          </a:p>
        </p:txBody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/>
              <a:t>Accounts Receivable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Credit terms extended to customers</a:t>
            </a:r>
          </a:p>
          <a:p>
            <a:endParaRPr lang="en-US" sz="2600">
              <a:solidFill>
                <a:srgbClr val="669900"/>
              </a:solidFill>
            </a:endParaRPr>
          </a:p>
          <a:p>
            <a:r>
              <a:rPr lang="en-US"/>
              <a:t>Notes Receivable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More formal agreement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Includes a maker and payee</a:t>
            </a:r>
          </a:p>
          <a:p>
            <a:endParaRPr lang="en-US"/>
          </a:p>
          <a:p>
            <a:r>
              <a:rPr lang="en-US"/>
              <a:t>Other Receivables </a:t>
            </a:r>
          </a:p>
          <a:p>
            <a:pPr lvl="1">
              <a:buClr>
                <a:srgbClr val="669900"/>
              </a:buClr>
              <a:buFont typeface="Arial" charset="0"/>
              <a:buChar char="─"/>
            </a:pPr>
            <a:r>
              <a:rPr lang="en-US"/>
              <a:t>Can include interest receivable, taxes receivable, and receivables from employees or officers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Promissory Notes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839200" cy="4835525"/>
          </a:xfrm>
        </p:spPr>
        <p:txBody>
          <a:bodyPr/>
          <a:lstStyle/>
          <a:p>
            <a:r>
              <a:rPr lang="en-CA" dirty="0" smtClean="0"/>
              <a:t>Interest due on a Promissory Note =</a:t>
            </a:r>
          </a:p>
          <a:p>
            <a:pPr marL="0" indent="0">
              <a:buNone/>
            </a:pPr>
            <a:r>
              <a:rPr lang="en-CA" b="1" dirty="0" smtClean="0">
                <a:solidFill>
                  <a:schemeClr val="tx2"/>
                </a:solidFill>
              </a:rPr>
              <a:t>Face Amount (Principal) </a:t>
            </a:r>
          </a:p>
          <a:p>
            <a:pPr marL="0" indent="0">
              <a:buNone/>
            </a:pPr>
            <a:r>
              <a:rPr lang="en-CA" b="1" dirty="0">
                <a:solidFill>
                  <a:schemeClr val="tx2"/>
                </a:solidFill>
              </a:rPr>
              <a:t>	</a:t>
            </a:r>
            <a:r>
              <a:rPr lang="en-CA" b="1" dirty="0" smtClean="0">
                <a:solidFill>
                  <a:schemeClr val="tx2"/>
                </a:solidFill>
              </a:rPr>
              <a:t>× Interest Rate </a:t>
            </a:r>
          </a:p>
          <a:p>
            <a:pPr marL="0" indent="0">
              <a:buNone/>
            </a:pPr>
            <a:r>
              <a:rPr lang="en-CA" b="1" dirty="0">
                <a:solidFill>
                  <a:schemeClr val="tx2"/>
                </a:solidFill>
              </a:rPr>
              <a:t>	</a:t>
            </a:r>
            <a:r>
              <a:rPr lang="en-CA" b="1" dirty="0" smtClean="0">
                <a:solidFill>
                  <a:schemeClr val="tx2"/>
                </a:solidFill>
              </a:rPr>
              <a:t>	× Term (of the year)</a:t>
            </a:r>
          </a:p>
          <a:p>
            <a:pPr marL="0" indent="0">
              <a:buNone/>
            </a:pPr>
            <a:endParaRPr lang="en-CA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CA" u="sng" dirty="0" smtClean="0"/>
              <a:t>Example</a:t>
            </a:r>
            <a:r>
              <a:rPr lang="en-CA" dirty="0" smtClean="0"/>
              <a:t>: Sheldon owes Leonard $1,000 due in 3 months’ time.  The annual interest rate is 4%.</a:t>
            </a:r>
          </a:p>
          <a:p>
            <a:pPr marL="0" indent="0">
              <a:buNone/>
            </a:pPr>
            <a:r>
              <a:rPr lang="en-CA" sz="2900" b="1" dirty="0" smtClean="0"/>
              <a:t>Interest due </a:t>
            </a:r>
            <a:r>
              <a:rPr lang="en-CA" sz="2900" dirty="0" smtClean="0"/>
              <a:t>= $1,000 × 4% × (3 months/12 months)</a:t>
            </a:r>
          </a:p>
          <a:p>
            <a:pPr marL="0" indent="0">
              <a:buNone/>
            </a:pPr>
            <a:r>
              <a:rPr lang="en-CA" sz="2900" dirty="0"/>
              <a:t>	</a:t>
            </a:r>
            <a:r>
              <a:rPr lang="en-CA" sz="2900" dirty="0" smtClean="0"/>
              <a:t>	    = $10</a:t>
            </a:r>
            <a:endParaRPr lang="en-CA" sz="2900" dirty="0"/>
          </a:p>
        </p:txBody>
      </p:sp>
    </p:spTree>
    <p:extLst>
      <p:ext uri="{BB962C8B-B14F-4D97-AF65-F5344CB8AC3E}">
        <p14:creationId xmlns:p14="http://schemas.microsoft.com/office/powerpoint/2010/main" val="3503689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" t="20899" r="2334" b="20590"/>
          <a:stretch/>
        </p:blipFill>
        <p:spPr>
          <a:xfrm>
            <a:off x="167640" y="381000"/>
            <a:ext cx="8763000" cy="57150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447800" y="1447800"/>
            <a:ext cx="18288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21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Accounting for Bad Debts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6425" y="1803400"/>
            <a:ext cx="8004175" cy="2028825"/>
          </a:xfrm>
          <a:solidFill>
            <a:schemeClr val="accent1"/>
          </a:solidFill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90488" tIns="44450" rIns="90488" bIns="44450"/>
          <a:lstStyle/>
          <a:p>
            <a:pPr algn="ctr">
              <a:spcBef>
                <a:spcPct val="85000"/>
              </a:spcBef>
              <a:buFont typeface="Wingdings" pitchFamily="2" charset="2"/>
              <a:buNone/>
            </a:pPr>
            <a:r>
              <a:rPr lang="en-US">
                <a:solidFill>
                  <a:schemeClr val="hlink"/>
                </a:solidFill>
              </a:rPr>
              <a:t> </a:t>
            </a:r>
            <a:r>
              <a:rPr lang="en-US" b="1">
                <a:solidFill>
                  <a:srgbClr val="FF0000"/>
                </a:solidFill>
              </a:rPr>
              <a:t>Bad debts</a:t>
            </a:r>
            <a:r>
              <a:rPr lang="en-US">
                <a:solidFill>
                  <a:schemeClr val="hlink"/>
                </a:solidFill>
              </a:rPr>
              <a:t> </a:t>
            </a:r>
            <a:r>
              <a:rPr lang="en-US"/>
              <a:t>result from credit customers who will not pay the business the amount they owe, regardless of collection efforts.</a:t>
            </a:r>
          </a:p>
        </p:txBody>
      </p:sp>
      <p:graphicFrame>
        <p:nvGraphicFramePr>
          <p:cNvPr id="149508" name="Object 4"/>
          <p:cNvGraphicFramePr>
            <a:graphicFrameLocks/>
          </p:cNvGraphicFramePr>
          <p:nvPr/>
        </p:nvGraphicFramePr>
        <p:xfrm>
          <a:off x="4038600" y="4114800"/>
          <a:ext cx="1608138" cy="2716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524" name="Clip" r:id="rId4" imgW="3235320" imgH="6022800" progId="MS_ClipArt_Gallery.2">
                  <p:embed/>
                </p:oleObj>
              </mc:Choice>
              <mc:Fallback>
                <p:oleObj name="Clip" r:id="rId4" imgW="3235320" imgH="6022800" progId="MS_ClipArt_Gallery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4114800"/>
                        <a:ext cx="1608138" cy="2716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7772400" cy="762000"/>
          </a:xfrm>
          <a:noFill/>
          <a:ln/>
        </p:spPr>
        <p:txBody>
          <a:bodyPr anchor="b"/>
          <a:lstStyle/>
          <a:p>
            <a:r>
              <a:rPr lang="en-US"/>
              <a:t>Accounting for Bad Debts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44650"/>
            <a:ext cx="7772400" cy="4114800"/>
          </a:xfrm>
          <a:noFill/>
          <a:ln/>
        </p:spPr>
        <p:txBody>
          <a:bodyPr/>
          <a:lstStyle/>
          <a:p>
            <a:pPr marL="619125" indent="-619125">
              <a:buFont typeface="Wingdings" pitchFamily="2" charset="2"/>
              <a:buAutoNum type="arabicPeriod"/>
            </a:pPr>
            <a:r>
              <a:rPr lang="en-US" b="1" dirty="0"/>
              <a:t>Direct Write-off </a:t>
            </a:r>
            <a:r>
              <a:rPr lang="en-US" b="1" dirty="0" smtClean="0"/>
              <a:t>Method </a:t>
            </a:r>
            <a:r>
              <a:rPr lang="en-US" dirty="0" smtClean="0"/>
              <a:t>– records Bad Debt expense only when an account is deemed to be worthless</a:t>
            </a:r>
            <a:endParaRPr lang="en-US" dirty="0"/>
          </a:p>
          <a:p>
            <a:pPr marL="619125" indent="-619125">
              <a:buFont typeface="Wingdings" pitchFamily="2" charset="2"/>
              <a:buNone/>
            </a:pPr>
            <a:endParaRPr lang="en-US" sz="800" b="1" dirty="0"/>
          </a:p>
          <a:p>
            <a:pPr marL="619125" indent="-619125">
              <a:buFont typeface="Wingdings" pitchFamily="2" charset="2"/>
              <a:buAutoNum type="arabicPeriod" startAt="2"/>
            </a:pPr>
            <a:r>
              <a:rPr lang="en-US" b="1" dirty="0"/>
              <a:t>Allowance Method</a:t>
            </a:r>
            <a:r>
              <a:rPr lang="en-US" dirty="0"/>
              <a:t> – Set up Allowance for Doubtful Accounts based on an estimate</a:t>
            </a: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>
                <a:solidFill>
                  <a:schemeClr val="tx2"/>
                </a:solidFill>
              </a:rPr>
              <a:t>Percentage of Credit Sales</a:t>
            </a: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>
                <a:solidFill>
                  <a:schemeClr val="tx2"/>
                </a:solidFill>
              </a:rPr>
              <a:t>Aging of Accounts Receivable</a:t>
            </a:r>
            <a:endParaRPr lang="en-US" b="1" dirty="0">
              <a:solidFill>
                <a:schemeClr val="tx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1"/>
              <a:t>1. </a:t>
            </a:r>
            <a:r>
              <a:rPr lang="en-US"/>
              <a:t>Direct Write-Off Method</a:t>
            </a:r>
          </a:p>
        </p:txBody>
      </p:sp>
      <p:sp>
        <p:nvSpPr>
          <p:cNvPr id="259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1524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Bad Debt Expense is recorded and the receivable written off when the account is determined to be worthless.</a:t>
            </a:r>
          </a:p>
        </p:txBody>
      </p:sp>
      <p:graphicFrame>
        <p:nvGraphicFramePr>
          <p:cNvPr id="16408" name="Group 24"/>
          <p:cNvGraphicFramePr>
            <a:graphicFrameLocks noGrp="1"/>
          </p:cNvGraphicFramePr>
          <p:nvPr/>
        </p:nvGraphicFramePr>
        <p:xfrm>
          <a:off x="304800" y="3352800"/>
          <a:ext cx="8839200" cy="237134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Receivable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b="1"/>
              <a:t>2. </a:t>
            </a:r>
            <a:r>
              <a:rPr lang="en-US" sz="4600"/>
              <a:t>Allowance Method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The company estimates that $30,000 of the Accounts Receivable balance will be uncollectible</a:t>
            </a:r>
          </a:p>
          <a:p>
            <a:endParaRPr lang="en-US">
              <a:ea typeface="ＭＳ Ｐゴシック" pitchFamily="1" charset="-128"/>
            </a:endParaRPr>
          </a:p>
        </p:txBody>
      </p:sp>
      <p:graphicFrame>
        <p:nvGraphicFramePr>
          <p:cNvPr id="20489" name="Group 9"/>
          <p:cNvGraphicFramePr>
            <a:graphicFrameLocks noGrp="1"/>
          </p:cNvGraphicFramePr>
          <p:nvPr/>
        </p:nvGraphicFramePr>
        <p:xfrm>
          <a:off x="304800" y="3352800"/>
          <a:ext cx="8839200" cy="237134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Doubtful Accounts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$30,000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Balance Sheet Presentation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ASSETS</a:t>
            </a:r>
          </a:p>
          <a:p>
            <a:pPr>
              <a:buFont typeface="Wingdings" pitchFamily="2" charset="2"/>
              <a:buNone/>
            </a:pPr>
            <a:r>
              <a:rPr lang="en-US"/>
              <a:t>	</a:t>
            </a:r>
            <a:r>
              <a:rPr lang="en-US" u="sng"/>
              <a:t>Current Assets:</a:t>
            </a:r>
          </a:p>
          <a:p>
            <a:pPr>
              <a:buFont typeface="Wingdings" pitchFamily="2" charset="2"/>
              <a:buNone/>
            </a:pPr>
            <a:r>
              <a:rPr lang="en-US"/>
              <a:t>	Accounts Receivable			$200,000</a:t>
            </a:r>
          </a:p>
          <a:p>
            <a:pPr>
              <a:buFont typeface="Wingdings" pitchFamily="2" charset="2"/>
              <a:buNone/>
            </a:pPr>
            <a:r>
              <a:rPr lang="en-US"/>
              <a:t>	</a:t>
            </a:r>
            <a:r>
              <a:rPr lang="en-US">
                <a:solidFill>
                  <a:schemeClr val="tx2"/>
                </a:solidFill>
              </a:rPr>
              <a:t>Less Allowance </a:t>
            </a:r>
          </a:p>
          <a:p>
            <a:pPr>
              <a:buFont typeface="Wingdings" pitchFamily="2" charset="2"/>
              <a:buNone/>
            </a:pPr>
            <a:r>
              <a:rPr lang="en-US">
                <a:solidFill>
                  <a:schemeClr val="tx2"/>
                </a:solidFill>
              </a:rPr>
              <a:t>		for Doubtful Accounts</a:t>
            </a:r>
            <a:r>
              <a:rPr lang="en-US"/>
              <a:t>			   </a:t>
            </a:r>
            <a:r>
              <a:rPr lang="en-US" u="sng"/>
              <a:t>30,000)</a:t>
            </a:r>
          </a:p>
          <a:p>
            <a:pPr>
              <a:buFont typeface="Wingdings" pitchFamily="2" charset="2"/>
              <a:buNone/>
            </a:pPr>
            <a:r>
              <a:rPr lang="en-US"/>
              <a:t>								  170,000</a:t>
            </a:r>
          </a:p>
        </p:txBody>
      </p:sp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1295400" y="5257800"/>
            <a:ext cx="4191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Net realizable value</a:t>
            </a:r>
          </a:p>
        </p:txBody>
      </p:sp>
      <p:sp>
        <p:nvSpPr>
          <p:cNvPr id="153605" name="Line 5"/>
          <p:cNvSpPr>
            <a:spLocks noChangeShapeType="1"/>
          </p:cNvSpPr>
          <p:nvPr/>
        </p:nvSpPr>
        <p:spPr bwMode="auto">
          <a:xfrm flipH="1">
            <a:off x="5638800" y="4800600"/>
            <a:ext cx="15240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Write-Offs to the Allowance Account</a:t>
            </a:r>
          </a:p>
        </p:txBody>
      </p:sp>
      <p:sp>
        <p:nvSpPr>
          <p:cNvPr id="26317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600200"/>
            <a:ext cx="8229600" cy="1371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>
                <a:ea typeface="ＭＳ Ｐゴシック" pitchFamily="1" charset="-128"/>
              </a:rPr>
              <a:t>When a customer’s account is identified as uncollectible, it is written off against the allowance account </a:t>
            </a:r>
          </a:p>
        </p:txBody>
      </p:sp>
      <p:graphicFrame>
        <p:nvGraphicFramePr>
          <p:cNvPr id="21553" name="Group 49"/>
          <p:cNvGraphicFramePr>
            <a:graphicFrameLocks noGrp="1"/>
          </p:cNvGraphicFramePr>
          <p:nvPr/>
        </p:nvGraphicFramePr>
        <p:xfrm>
          <a:off x="304800" y="3581400"/>
          <a:ext cx="8458200" cy="2164398"/>
        </p:xfrm>
        <a:graphic>
          <a:graphicData uri="http://schemas.openxmlformats.org/drawingml/2006/table">
            <a:tbl>
              <a:tblPr/>
              <a:tblGrid>
                <a:gridCol w="2333625"/>
                <a:gridCol w="2333625"/>
                <a:gridCol w="2041525"/>
                <a:gridCol w="1749425"/>
              </a:tblGrid>
              <a:tr h="4333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A/R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Subsequent Collection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1524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571500" indent="-571500">
              <a:buFont typeface="Wingdings" pitchFamily="2" charset="2"/>
              <a:buNone/>
            </a:pPr>
            <a:r>
              <a:rPr lang="en-US" sz="3200"/>
              <a:t>If payment is collected after the write-off:</a:t>
            </a:r>
          </a:p>
          <a:p>
            <a:pPr marL="839788" lvl="1" indent="-495300">
              <a:buFont typeface="Wingdings" pitchFamily="2" charset="2"/>
              <a:buAutoNum type="arabicPeriod"/>
            </a:pPr>
            <a:r>
              <a:rPr lang="en-US" sz="2800"/>
              <a:t>the write-off entry is reversed </a:t>
            </a:r>
          </a:p>
          <a:p>
            <a:pPr marL="839788" lvl="1" indent="-495300">
              <a:buFont typeface="Wingdings" pitchFamily="2" charset="2"/>
              <a:buAutoNum type="arabicPeriod"/>
            </a:pPr>
            <a:r>
              <a:rPr lang="en-US" sz="2800"/>
              <a:t>the cash collection is recorded. </a:t>
            </a:r>
            <a:endParaRPr lang="en-US" sz="2800">
              <a:ea typeface="ＭＳ Ｐゴシック" pitchFamily="1" charset="-128"/>
            </a:endParaRPr>
          </a:p>
        </p:txBody>
      </p:sp>
      <p:sp>
        <p:nvSpPr>
          <p:cNvPr id="265220" name="Text Box 4"/>
          <p:cNvSpPr txBox="1">
            <a:spLocks noChangeArrowheads="1"/>
          </p:cNvSpPr>
          <p:nvPr/>
        </p:nvSpPr>
        <p:spPr bwMode="auto">
          <a:xfrm>
            <a:off x="533400" y="1524000"/>
            <a:ext cx="80152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endParaRPr lang="en-US" sz="20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22606" name="Group 78"/>
          <p:cNvGraphicFramePr>
            <a:graphicFrameLocks noGrp="1"/>
          </p:cNvGraphicFramePr>
          <p:nvPr/>
        </p:nvGraphicFramePr>
        <p:xfrm>
          <a:off x="304800" y="3200400"/>
          <a:ext cx="8839200" cy="2713673"/>
        </p:xfrm>
        <a:graphic>
          <a:graphicData uri="http://schemas.openxmlformats.org/drawingml/2006/table">
            <a:tbl>
              <a:tblPr/>
              <a:tblGrid>
                <a:gridCol w="1981200"/>
                <a:gridCol w="1752600"/>
                <a:gridCol w="2057400"/>
                <a:gridCol w="1447800"/>
                <a:gridCol w="1600200"/>
              </a:tblGrid>
              <a:tr h="43338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A/R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D.A.s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1)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2) +$1,000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Estimating Uncollectible Accounts</a:t>
            </a:r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619125" indent="-619125"/>
            <a:r>
              <a:rPr lang="en-US" sz="3200" dirty="0">
                <a:ea typeface="ＭＳ Ｐゴシック" pitchFamily="1" charset="-128"/>
              </a:rPr>
              <a:t>Based on past experiences and forecasts of the future</a:t>
            </a:r>
          </a:p>
          <a:p>
            <a:pPr marL="619125" indent="-619125"/>
            <a:r>
              <a:rPr lang="en-US" sz="3200" dirty="0">
                <a:ea typeface="ＭＳ Ｐゴシック" pitchFamily="1" charset="-128"/>
              </a:rPr>
              <a:t>Two common methods:</a:t>
            </a: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>
                <a:solidFill>
                  <a:schemeClr val="tx2"/>
                </a:solidFill>
              </a:rPr>
              <a:t>Percentage of </a:t>
            </a:r>
            <a:r>
              <a:rPr lang="en-US" dirty="0" smtClean="0">
                <a:solidFill>
                  <a:schemeClr val="tx2"/>
                </a:solidFill>
              </a:rPr>
              <a:t>Credit Sales</a:t>
            </a:r>
            <a:endParaRPr lang="en-US" dirty="0">
              <a:solidFill>
                <a:schemeClr val="tx2"/>
              </a:solidFill>
            </a:endParaRPr>
          </a:p>
          <a:p>
            <a:pPr marL="881063" lvl="1" indent="-536575">
              <a:buFont typeface="Wingdings" pitchFamily="2" charset="2"/>
              <a:buAutoNum type="romanLcPeriod"/>
            </a:pPr>
            <a:r>
              <a:rPr lang="en-US" dirty="0" smtClean="0">
                <a:solidFill>
                  <a:schemeClr val="tx2"/>
                </a:solidFill>
              </a:rPr>
              <a:t>Analysis </a:t>
            </a:r>
            <a:r>
              <a:rPr lang="en-US" dirty="0">
                <a:solidFill>
                  <a:schemeClr val="tx2"/>
                </a:solidFill>
              </a:rPr>
              <a:t>of Accounts Receivable</a:t>
            </a:r>
            <a:endParaRPr lang="en-US" b="1" dirty="0">
              <a:solidFill>
                <a:schemeClr val="tx2"/>
              </a:solidFill>
            </a:endParaRPr>
          </a:p>
          <a:p>
            <a:pPr marL="619125" indent="-619125">
              <a:buFont typeface="Wingdings" pitchFamily="2" charset="2"/>
              <a:buNone/>
            </a:pPr>
            <a:endParaRPr lang="en-US" dirty="0">
              <a:ea typeface="ＭＳ Ｐゴシック" pitchFamily="1" charset="-128"/>
            </a:endParaRPr>
          </a:p>
          <a:p>
            <a:pPr marL="881063" lvl="1" indent="-536575">
              <a:buFontTx/>
              <a:buChar char="•"/>
            </a:pPr>
            <a:endParaRPr lang="en-US" sz="3000" dirty="0">
              <a:solidFill>
                <a:schemeClr val="accent2"/>
              </a:solidFill>
              <a:ea typeface="ＭＳ Ｐゴシック" pitchFamily="1" charset="-128"/>
            </a:endParaRPr>
          </a:p>
          <a:p>
            <a:pPr marL="881063" lvl="1" indent="-536575">
              <a:buFontTx/>
              <a:buChar char="•"/>
            </a:pPr>
            <a:endParaRPr lang="en-US" sz="3000" dirty="0">
              <a:solidFill>
                <a:schemeClr val="accent2"/>
              </a:solidFill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66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66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66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6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1" dirty="0"/>
              <a:t>1. </a:t>
            </a:r>
            <a:r>
              <a:rPr lang="en-US" dirty="0"/>
              <a:t>Estimate Based on Percent of Sales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457200" y="1066800"/>
            <a:ext cx="8229600" cy="3048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>
                <a:ea typeface="ＭＳ Ｐゴシック" pitchFamily="1" charset="-128"/>
              </a:rPr>
              <a:t>Newman Enterprises had credit sales of $1,000,000 in </a:t>
            </a:r>
            <a:r>
              <a:rPr lang="en-US" dirty="0" smtClean="0">
                <a:ea typeface="ＭＳ Ｐゴシック" pitchFamily="1" charset="-128"/>
              </a:rPr>
              <a:t>2013.  </a:t>
            </a:r>
            <a:r>
              <a:rPr lang="en-US" dirty="0">
                <a:ea typeface="ＭＳ Ｐゴシック" pitchFamily="1" charset="-128"/>
              </a:rPr>
              <a:t>They estimate that 1% of credit sales will be uncollectible. </a:t>
            </a:r>
          </a:p>
          <a:p>
            <a:pPr>
              <a:buFont typeface="Wingdings" pitchFamily="2" charset="2"/>
              <a:buNone/>
            </a:pPr>
            <a:endParaRPr lang="en-US" dirty="0">
              <a:ea typeface="ＭＳ Ｐゴシック" pitchFamily="1" charset="-128"/>
            </a:endParaRPr>
          </a:p>
          <a:p>
            <a:pPr algn="ctr">
              <a:buFont typeface="Wingdings" pitchFamily="2" charset="2"/>
              <a:buNone/>
            </a:pPr>
            <a:r>
              <a:rPr lang="en-US" dirty="0">
                <a:solidFill>
                  <a:schemeClr val="tx2"/>
                </a:solidFill>
                <a:ea typeface="ＭＳ Ｐゴシック" pitchFamily="1" charset="-128"/>
              </a:rPr>
              <a:t>1% of $1,000,000 = $10,000</a:t>
            </a:r>
          </a:p>
        </p:txBody>
      </p:sp>
      <p:graphicFrame>
        <p:nvGraphicFramePr>
          <p:cNvPr id="24593" name="Group 17"/>
          <p:cNvGraphicFramePr>
            <a:graphicFrameLocks noGrp="1"/>
          </p:cNvGraphicFramePr>
          <p:nvPr/>
        </p:nvGraphicFramePr>
        <p:xfrm>
          <a:off x="228600" y="3810000"/>
          <a:ext cx="8839200" cy="237134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Doubtful Accounts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609600"/>
          </a:xfrm>
          <a:noFill/>
          <a:ln/>
        </p:spPr>
        <p:txBody>
          <a:bodyPr anchor="b"/>
          <a:lstStyle/>
          <a:p>
            <a:r>
              <a:rPr lang="en-US" b="1" dirty="0"/>
              <a:t>2</a:t>
            </a:r>
            <a:r>
              <a:rPr lang="en-US" dirty="0"/>
              <a:t>. Aging of Accounts Receivable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914400"/>
            <a:ext cx="7620000" cy="1905000"/>
          </a:xfrm>
          <a:noFill/>
          <a:ln/>
        </p:spPr>
        <p:txBody>
          <a:bodyPr/>
          <a:lstStyle/>
          <a:p>
            <a:pPr marL="609600" indent="-609600"/>
            <a:r>
              <a:rPr lang="en-US" sz="2600"/>
              <a:t>Divide the balance of Accounts Receivable into number of days past due: 1 to 30, 31 to 60, 61 – 90, Over 90 days</a:t>
            </a:r>
          </a:p>
          <a:p>
            <a:pPr marL="609600" indent="-609600"/>
            <a:r>
              <a:rPr lang="en-US" sz="2600"/>
              <a:t>Estimate percentage of each category that will be uncollectible</a:t>
            </a:r>
          </a:p>
        </p:txBody>
      </p:sp>
      <p:graphicFrame>
        <p:nvGraphicFramePr>
          <p:cNvPr id="155652" name="Group 4"/>
          <p:cNvGraphicFramePr>
            <a:graphicFrameLocks noGrp="1"/>
          </p:cNvGraphicFramePr>
          <p:nvPr/>
        </p:nvGraphicFramePr>
        <p:xfrm>
          <a:off x="457200" y="3479800"/>
          <a:ext cx="8458200" cy="3302002"/>
        </p:xfrm>
        <a:graphic>
          <a:graphicData uri="http://schemas.openxmlformats.org/drawingml/2006/table">
            <a:tbl>
              <a:tblPr/>
              <a:tblGrid>
                <a:gridCol w="1981200"/>
                <a:gridCol w="1401763"/>
                <a:gridCol w="1692275"/>
                <a:gridCol w="1690687"/>
                <a:gridCol w="1692275"/>
              </a:tblGrid>
              <a:tr h="820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Balance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1-30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31 – 60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61 – 90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Over 90 days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$100,000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$80,000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Estimated uncollectible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5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Balance x Percent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5684" name="Text Box 36"/>
          <p:cNvSpPr txBox="1">
            <a:spLocks noChangeArrowheads="1"/>
          </p:cNvSpPr>
          <p:nvPr/>
        </p:nvSpPr>
        <p:spPr bwMode="auto">
          <a:xfrm>
            <a:off x="3505200" y="6324600"/>
            <a:ext cx="5638800" cy="466725"/>
          </a:xfrm>
          <a:prstGeom prst="rect">
            <a:avLst/>
          </a:prstGeom>
          <a:solidFill>
            <a:schemeClr val="accent2">
              <a:alpha val="89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Total Estimate Uncollectible = $3,600</a:t>
            </a:r>
          </a:p>
        </p:txBody>
      </p:sp>
      <p:sp>
        <p:nvSpPr>
          <p:cNvPr id="155685" name="AutoShape 37"/>
          <p:cNvSpPr>
            <a:spLocks/>
          </p:cNvSpPr>
          <p:nvPr/>
        </p:nvSpPr>
        <p:spPr bwMode="auto">
          <a:xfrm rot="5400000">
            <a:off x="5676900" y="3086100"/>
            <a:ext cx="228600" cy="6096000"/>
          </a:xfrm>
          <a:prstGeom prst="rightBrace">
            <a:avLst>
              <a:gd name="adj1" fmla="val 222222"/>
              <a:gd name="adj2" fmla="val 47435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b="1" dirty="0"/>
              <a:t>2</a:t>
            </a:r>
            <a:r>
              <a:rPr lang="en-US" dirty="0"/>
              <a:t>. Aging of Accounts Receivable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8382000" cy="1524000"/>
          </a:xfrm>
        </p:spPr>
        <p:txBody>
          <a:bodyPr/>
          <a:lstStyle/>
          <a:p>
            <a:r>
              <a:rPr lang="en-US" sz="2600" b="1" dirty="0">
                <a:solidFill>
                  <a:schemeClr val="accent6"/>
                </a:solidFill>
              </a:rPr>
              <a:t>Compare the required balance of $3,600 to the actual balance</a:t>
            </a:r>
            <a:r>
              <a:rPr lang="en-US" sz="2600" dirty="0">
                <a:solidFill>
                  <a:schemeClr val="accent6"/>
                </a:solidFill>
              </a:rPr>
              <a:t> </a:t>
            </a:r>
            <a:r>
              <a:rPr lang="en-US" sz="2600" dirty="0"/>
              <a:t>in the Allowance For Doubtful Accounts.</a:t>
            </a:r>
          </a:p>
        </p:txBody>
      </p:sp>
      <p:graphicFrame>
        <p:nvGraphicFramePr>
          <p:cNvPr id="157767" name="Group 71"/>
          <p:cNvGraphicFramePr>
            <a:graphicFrameLocks noGrp="1"/>
          </p:cNvGraphicFramePr>
          <p:nvPr>
            <p:ph sz="quarter" idx="2"/>
          </p:nvPr>
        </p:nvGraphicFramePr>
        <p:xfrm>
          <a:off x="685800" y="2209800"/>
          <a:ext cx="7758113" cy="1972310"/>
        </p:xfrm>
        <a:graphic>
          <a:graphicData uri="http://schemas.openxmlformats.org/drawingml/2006/table">
            <a:tbl>
              <a:tblPr/>
              <a:tblGrid>
                <a:gridCol w="6454775"/>
                <a:gridCol w="1303338"/>
              </a:tblGrid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Required balance (from aging analysis)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$3,600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Actual balance in Allowance for Doubtful Accounts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- 100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Entry amount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- 3,500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7769" name="Group 73"/>
          <p:cNvGraphicFramePr>
            <a:graphicFrameLocks noGrp="1"/>
          </p:cNvGraphicFramePr>
          <p:nvPr>
            <p:ph sz="quarter" idx="3"/>
          </p:nvPr>
        </p:nvGraphicFramePr>
        <p:xfrm>
          <a:off x="304800" y="4267200"/>
          <a:ext cx="8610600" cy="1944624"/>
        </p:xfrm>
        <a:graphic>
          <a:graphicData uri="http://schemas.openxmlformats.org/drawingml/2006/table">
            <a:tbl>
              <a:tblPr/>
              <a:tblGrid>
                <a:gridCol w="3429000"/>
                <a:gridCol w="1268413"/>
                <a:gridCol w="3913187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Allowance for Doubtful Accounts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$3,500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(Bad Debts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$3,500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t="10374" r="7667" b="12849"/>
          <a:stretch/>
        </p:blipFill>
        <p:spPr>
          <a:xfrm>
            <a:off x="381000" y="228600"/>
            <a:ext cx="854964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" t="31425" r="2500" b="34287"/>
          <a:stretch/>
        </p:blipFill>
        <p:spPr>
          <a:xfrm>
            <a:off x="198120" y="914400"/>
            <a:ext cx="8717280" cy="3733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3" t="10063" r="9501" b="11302"/>
          <a:stretch/>
        </p:blipFill>
        <p:spPr>
          <a:xfrm>
            <a:off x="381000" y="304800"/>
            <a:ext cx="8330044" cy="59436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Inventory Cost Flow</a:t>
            </a:r>
          </a:p>
        </p:txBody>
      </p:sp>
      <p:sp>
        <p:nvSpPr>
          <p:cNvPr id="280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657600"/>
            <a:ext cx="9144000" cy="2667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600">
                <a:ea typeface="ＭＳ Ｐゴシック" pitchFamily="1" charset="-128"/>
              </a:rPr>
              <a:t>Identical units purchased at different unit costs during a period</a:t>
            </a:r>
          </a:p>
          <a:p>
            <a:r>
              <a:rPr lang="en-US" sz="2600">
                <a:ea typeface="ＭＳ Ｐゴシック" pitchFamily="1" charset="-128"/>
              </a:rPr>
              <a:t>When units are sold, it is necessary to determine the cost of units sold</a:t>
            </a:r>
          </a:p>
          <a:p>
            <a:r>
              <a:rPr lang="en-US" sz="2600">
                <a:ea typeface="ＭＳ Ｐゴシック" pitchFamily="1" charset="-128"/>
              </a:rPr>
              <a:t>Cost of units sold can be determined using a cost flow assumption</a:t>
            </a:r>
          </a:p>
        </p:txBody>
      </p:sp>
      <p:sp>
        <p:nvSpPr>
          <p:cNvPr id="35844" name="Right Arrow 3"/>
          <p:cNvSpPr>
            <a:spLocks noChangeArrowheads="1"/>
          </p:cNvSpPr>
          <p:nvPr/>
        </p:nvSpPr>
        <p:spPr bwMode="auto">
          <a:xfrm>
            <a:off x="381000" y="2590800"/>
            <a:ext cx="6248400" cy="304800"/>
          </a:xfrm>
          <a:prstGeom prst="rightArrow">
            <a:avLst>
              <a:gd name="adj1" fmla="val 50000"/>
              <a:gd name="adj2" fmla="val 50016"/>
            </a:avLst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1400" b="1">
              <a:solidFill>
                <a:srgbClr val="FFCC00"/>
              </a:solidFill>
            </a:endParaRPr>
          </a:p>
        </p:txBody>
      </p:sp>
      <p:sp>
        <p:nvSpPr>
          <p:cNvPr id="35845" name="Down Arrow 4"/>
          <p:cNvSpPr>
            <a:spLocks noChangeArrowheads="1"/>
          </p:cNvSpPr>
          <p:nvPr/>
        </p:nvSpPr>
        <p:spPr bwMode="auto">
          <a:xfrm>
            <a:off x="6096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6" name="Down Arrow 5"/>
          <p:cNvSpPr>
            <a:spLocks noChangeArrowheads="1"/>
          </p:cNvSpPr>
          <p:nvPr/>
        </p:nvSpPr>
        <p:spPr bwMode="auto">
          <a:xfrm>
            <a:off x="15240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7" name="Down Arrow 6"/>
          <p:cNvSpPr>
            <a:spLocks noChangeArrowheads="1"/>
          </p:cNvSpPr>
          <p:nvPr/>
        </p:nvSpPr>
        <p:spPr bwMode="auto">
          <a:xfrm>
            <a:off x="25908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8" name="Down Arrow 7"/>
          <p:cNvSpPr>
            <a:spLocks noChangeArrowheads="1"/>
          </p:cNvSpPr>
          <p:nvPr/>
        </p:nvSpPr>
        <p:spPr bwMode="auto">
          <a:xfrm>
            <a:off x="3429000" y="20574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9" name="Down Arrow 8"/>
          <p:cNvSpPr>
            <a:spLocks noChangeArrowheads="1"/>
          </p:cNvSpPr>
          <p:nvPr/>
        </p:nvSpPr>
        <p:spPr bwMode="auto">
          <a:xfrm>
            <a:off x="4953000" y="2057400"/>
            <a:ext cx="304800" cy="609600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CC00"/>
              </a:gs>
              <a:gs pos="50000">
                <a:srgbClr val="003399"/>
              </a:gs>
              <a:gs pos="100000">
                <a:srgbClr val="FFCC00"/>
              </a:gs>
            </a:gsLst>
            <a:lin ang="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50" name="Left Brace 9"/>
          <p:cNvSpPr>
            <a:spLocks/>
          </p:cNvSpPr>
          <p:nvPr/>
        </p:nvSpPr>
        <p:spPr bwMode="auto">
          <a:xfrm rot="5400000">
            <a:off x="1866900" y="342900"/>
            <a:ext cx="457200" cy="2971800"/>
          </a:xfrm>
          <a:prstGeom prst="leftBrace">
            <a:avLst>
              <a:gd name="adj1" fmla="val 8336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1" name="TextBox 10"/>
          <p:cNvSpPr txBox="1">
            <a:spLocks noChangeArrowheads="1"/>
          </p:cNvSpPr>
          <p:nvPr/>
        </p:nvSpPr>
        <p:spPr bwMode="auto">
          <a:xfrm>
            <a:off x="1219200" y="1295400"/>
            <a:ext cx="2057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sz="1800"/>
              <a:t>Units Purchased</a:t>
            </a:r>
          </a:p>
        </p:txBody>
      </p:sp>
      <p:sp>
        <p:nvSpPr>
          <p:cNvPr id="35852" name="TextBox 11"/>
          <p:cNvSpPr txBox="1">
            <a:spLocks noChangeArrowheads="1"/>
          </p:cNvSpPr>
          <p:nvPr/>
        </p:nvSpPr>
        <p:spPr bwMode="auto">
          <a:xfrm>
            <a:off x="4495800" y="1371600"/>
            <a:ext cx="1295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sz="1800"/>
              <a:t>Units Sold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3048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$19</a:t>
            </a:r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12192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$21</a:t>
            </a:r>
          </a:p>
        </p:txBody>
      </p:sp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22098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$23</a:t>
            </a:r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3200400" y="2971800"/>
            <a:ext cx="7620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$22</a:t>
            </a: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5029200" y="2895600"/>
            <a:ext cx="762000" cy="466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$??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80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80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7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36612"/>
          </a:xfrm>
        </p:spPr>
        <p:txBody>
          <a:bodyPr/>
          <a:lstStyle/>
          <a:p>
            <a:r>
              <a:rPr lang="en-US" sz="3800"/>
              <a:t>Inventory Costing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Specific Identification</a:t>
            </a:r>
            <a:r>
              <a:rPr lang="en-US"/>
              <a:t> – Record Cost of Merchandise Sold using cost of specific inventory item</a:t>
            </a:r>
          </a:p>
          <a:p>
            <a:r>
              <a:rPr lang="en-US" b="1"/>
              <a:t>Weighted-average cost</a:t>
            </a:r>
            <a:r>
              <a:rPr lang="en-US"/>
              <a:t> – use average of all the costs</a:t>
            </a:r>
          </a:p>
          <a:p>
            <a:r>
              <a:rPr lang="en-US" b="1"/>
              <a:t>First In, First Out (FIFO)</a:t>
            </a:r>
            <a:r>
              <a:rPr lang="en-US"/>
              <a:t> – use costs in the order that they were incurred</a:t>
            </a:r>
          </a:p>
        </p:txBody>
      </p:sp>
      <p:pic>
        <p:nvPicPr>
          <p:cNvPr id="160772" name="Picture 4" descr="MCj0286088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572000"/>
            <a:ext cx="144780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08012"/>
          </a:xfrm>
        </p:spPr>
        <p:txBody>
          <a:bodyPr/>
          <a:lstStyle/>
          <a:p>
            <a:r>
              <a:rPr lang="en-US" sz="3800"/>
              <a:t>Specific Unit Cost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219200"/>
            <a:ext cx="7391400" cy="4648200"/>
          </a:xfrm>
        </p:spPr>
        <p:txBody>
          <a:bodyPr/>
          <a:lstStyle/>
          <a:p>
            <a:r>
              <a:rPr lang="en-US" sz="2800"/>
              <a:t>Identify the cost of the specific item of inventory you sell.  </a:t>
            </a:r>
          </a:p>
          <a:p>
            <a:r>
              <a:rPr lang="en-US" sz="2800"/>
              <a:t>Example A jewelry store has 5 different diamond rings in inventory costing $1,000, $1,500, $2,500, $4,000 &amp; $10,000.  </a:t>
            </a:r>
          </a:p>
          <a:p>
            <a:r>
              <a:rPr lang="en-US" sz="2800"/>
              <a:t>It sells the diamond ring that cost them $10,000 for $15,000.</a:t>
            </a:r>
          </a:p>
          <a:p>
            <a:r>
              <a:rPr lang="en-US" sz="2800"/>
              <a:t>Only practical if each unit has a unique identification number (e.g., VIN for an automobile)</a:t>
            </a:r>
          </a:p>
        </p:txBody>
      </p:sp>
      <p:pic>
        <p:nvPicPr>
          <p:cNvPr id="162856" name="Picture 40" descr="MC900322761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953000"/>
            <a:ext cx="1038225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531812"/>
          </a:xfrm>
        </p:spPr>
        <p:txBody>
          <a:bodyPr/>
          <a:lstStyle/>
          <a:p>
            <a:r>
              <a:rPr lang="en-US" sz="3800"/>
              <a:t>Inventory Transactions</a:t>
            </a:r>
          </a:p>
        </p:txBody>
      </p:sp>
      <p:graphicFrame>
        <p:nvGraphicFramePr>
          <p:cNvPr id="164908" name="Group 44"/>
          <p:cNvGraphicFramePr>
            <a:graphicFrameLocks noGrp="1"/>
          </p:cNvGraphicFramePr>
          <p:nvPr>
            <p:ph idx="1"/>
          </p:nvPr>
        </p:nvGraphicFramePr>
        <p:xfrm>
          <a:off x="533400" y="1371600"/>
          <a:ext cx="7997825" cy="3291840"/>
        </p:xfrm>
        <a:graphic>
          <a:graphicData uri="http://schemas.openxmlformats.org/drawingml/2006/table">
            <a:tbl>
              <a:tblPr/>
              <a:tblGrid>
                <a:gridCol w="1158875"/>
                <a:gridCol w="5073650"/>
                <a:gridCol w="1765300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Purchases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Sales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 widgets @$19 = $190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widgets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widgets @$22 = $440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widgets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 widgets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 widgets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4897" name="Text Box 33"/>
          <p:cNvSpPr txBox="1">
            <a:spLocks noChangeArrowheads="1"/>
          </p:cNvSpPr>
          <p:nvPr/>
        </p:nvSpPr>
        <p:spPr bwMode="auto">
          <a:xfrm>
            <a:off x="762000" y="5029200"/>
            <a:ext cx="64770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b="1"/>
              <a:t>Ending Inventory   = 10 + 20 – 5 – 20</a:t>
            </a:r>
          </a:p>
          <a:p>
            <a:pPr eaLnBrk="1" hangingPunct="1">
              <a:spcBef>
                <a:spcPct val="50000"/>
              </a:spcBef>
            </a:pPr>
            <a:r>
              <a:rPr lang="en-US" b="1"/>
              <a:t> 			= 5 widgets</a:t>
            </a:r>
          </a:p>
        </p:txBody>
      </p:sp>
      <p:pic>
        <p:nvPicPr>
          <p:cNvPr id="164898" name="Picture 34" descr="pe02002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3800" y="5486400"/>
            <a:ext cx="1293813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305800" cy="1066800"/>
          </a:xfrm>
        </p:spPr>
        <p:txBody>
          <a:bodyPr/>
          <a:lstStyle/>
          <a:p>
            <a:r>
              <a:rPr lang="en-US" sz="3800"/>
              <a:t>First In First Out - FIFO </a:t>
            </a:r>
          </a:p>
        </p:txBody>
      </p:sp>
      <p:graphicFrame>
        <p:nvGraphicFramePr>
          <p:cNvPr id="169009" name="Group 49"/>
          <p:cNvGraphicFramePr>
            <a:graphicFrameLocks noGrp="1"/>
          </p:cNvGraphicFramePr>
          <p:nvPr>
            <p:ph type="tbl" idx="1"/>
          </p:nvPr>
        </p:nvGraphicFramePr>
        <p:xfrm>
          <a:off x="228600" y="1401763"/>
          <a:ext cx="8763000" cy="4835208"/>
        </p:xfrm>
        <a:graphic>
          <a:graphicData uri="http://schemas.openxmlformats.org/drawingml/2006/table">
            <a:tbl>
              <a:tblPr/>
              <a:tblGrid>
                <a:gridCol w="1295400"/>
                <a:gridCol w="2438400"/>
                <a:gridCol w="2057400"/>
                <a:gridCol w="2971800"/>
              </a:tblGrid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Purchases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Ending Inventory Balance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 x $19 = $190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 x $19 = $190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 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$19 = $95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19 = $95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x $22 = $440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$19   = $  95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x $22 = $440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       = $535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4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Oct. 15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sold: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 x $19 = $95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 x $22= $330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         $425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 $ 22 = $110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= $520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9002" name="Rectangle 3"/>
          <p:cNvSpPr>
            <a:spLocks noChangeArrowheads="1"/>
          </p:cNvSpPr>
          <p:nvPr/>
        </p:nvSpPr>
        <p:spPr bwMode="auto">
          <a:xfrm>
            <a:off x="0" y="838200"/>
            <a:ext cx="86868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 b="1">
                <a:solidFill>
                  <a:schemeClr val="accent1"/>
                </a:solidFill>
                <a:cs typeface="Arial" charset="0"/>
              </a:rPr>
              <a:t>The oldest goods bought are the first ones to be sold.</a:t>
            </a:r>
          </a:p>
        </p:txBody>
      </p:sp>
      <p:sp>
        <p:nvSpPr>
          <p:cNvPr id="169010" name="Text Box 50"/>
          <p:cNvSpPr txBox="1">
            <a:spLocks noChangeArrowheads="1"/>
          </p:cNvSpPr>
          <p:nvPr/>
        </p:nvSpPr>
        <p:spPr bwMode="auto">
          <a:xfrm>
            <a:off x="6324600" y="4800600"/>
            <a:ext cx="2590800" cy="1562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$110 reported as Merchandise Inventory on Balance Sheet</a:t>
            </a:r>
          </a:p>
        </p:txBody>
      </p:sp>
      <p:sp>
        <p:nvSpPr>
          <p:cNvPr id="169011" name="Text Box 51"/>
          <p:cNvSpPr txBox="1">
            <a:spLocks noChangeArrowheads="1"/>
          </p:cNvSpPr>
          <p:nvPr/>
        </p:nvSpPr>
        <p:spPr bwMode="auto">
          <a:xfrm>
            <a:off x="914400" y="5105400"/>
            <a:ext cx="3200400" cy="1196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Income Stmt: Use $520 as Cost of Merchandise Sold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60412"/>
          </a:xfrm>
        </p:spPr>
        <p:txBody>
          <a:bodyPr/>
          <a:lstStyle/>
          <a:p>
            <a:r>
              <a:rPr lang="en-US"/>
              <a:t>Weighted Average – Periodic System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>
                <a:solidFill>
                  <a:schemeClr val="accent1"/>
                </a:solidFill>
              </a:rPr>
              <a:t>Calculate Average Unit Cost</a:t>
            </a:r>
          </a:p>
          <a:p>
            <a:pPr algn="ctr">
              <a:buFont typeface="Wingdings" pitchFamily="2" charset="2"/>
              <a:buNone/>
            </a:pPr>
            <a:r>
              <a:rPr lang="en-US"/>
              <a:t>= </a:t>
            </a:r>
            <a:r>
              <a:rPr lang="en-US" u="sng"/>
              <a:t>Cost of goods available (beg.inv.+purchases)</a:t>
            </a:r>
          </a:p>
          <a:p>
            <a:pPr algn="ctr">
              <a:buFont typeface="Wingdings" pitchFamily="2" charset="2"/>
              <a:buNone/>
            </a:pPr>
            <a:r>
              <a:rPr lang="en-US"/>
              <a:t>	Units available for sale</a:t>
            </a:r>
          </a:p>
          <a:p>
            <a:pPr>
              <a:buFont typeface="Wingdings" pitchFamily="2" charset="2"/>
              <a:buNone/>
            </a:pPr>
            <a:r>
              <a:rPr lang="en-US"/>
              <a:t>=  </a:t>
            </a:r>
            <a:r>
              <a:rPr lang="en-US" u="sng"/>
              <a:t>   $190 + $440 </a:t>
            </a:r>
          </a:p>
          <a:p>
            <a:pPr>
              <a:buFont typeface="Wingdings" pitchFamily="2" charset="2"/>
              <a:buNone/>
            </a:pPr>
            <a:r>
              <a:rPr lang="en-US"/>
              <a:t>     30 units bought</a:t>
            </a:r>
          </a:p>
          <a:p>
            <a:pPr>
              <a:buFont typeface="Wingdings" pitchFamily="2" charset="2"/>
              <a:buNone/>
            </a:pPr>
            <a:r>
              <a:rPr lang="en-US"/>
              <a:t>= $ </a:t>
            </a:r>
            <a:r>
              <a:rPr lang="en-US" b="1">
                <a:solidFill>
                  <a:schemeClr val="tx2"/>
                </a:solidFill>
              </a:rPr>
              <a:t>21</a:t>
            </a:r>
            <a:r>
              <a:rPr lang="en-US"/>
              <a:t>/widget</a:t>
            </a:r>
          </a:p>
          <a:p>
            <a:pPr>
              <a:buFont typeface="Wingdings" pitchFamily="2" charset="2"/>
              <a:buNone/>
            </a:pPr>
            <a:r>
              <a:rPr lang="en-US" b="1">
                <a:solidFill>
                  <a:schemeClr val="tx2"/>
                </a:solidFill>
              </a:rPr>
              <a:t>Cost of Goods Sold</a:t>
            </a:r>
            <a:r>
              <a:rPr lang="en-US"/>
              <a:t> </a:t>
            </a:r>
          </a:p>
          <a:p>
            <a:pPr>
              <a:buFont typeface="Wingdings" pitchFamily="2" charset="2"/>
              <a:buNone/>
            </a:pPr>
            <a:r>
              <a:rPr lang="en-US"/>
              <a:t>		= Sold 25 widgets x </a:t>
            </a:r>
            <a:r>
              <a:rPr lang="en-US" b="1">
                <a:solidFill>
                  <a:schemeClr val="tx2"/>
                </a:solidFill>
              </a:rPr>
              <a:t>$21</a:t>
            </a:r>
            <a:r>
              <a:rPr lang="en-US"/>
              <a:t> = </a:t>
            </a:r>
            <a:r>
              <a:rPr lang="en-US" b="1">
                <a:solidFill>
                  <a:schemeClr val="tx2"/>
                </a:solidFill>
              </a:rPr>
              <a:t>$525</a:t>
            </a:r>
          </a:p>
          <a:p>
            <a:pPr>
              <a:buFont typeface="Wingdings" pitchFamily="2" charset="2"/>
              <a:buNone/>
            </a:pPr>
            <a:r>
              <a:rPr lang="en-US" b="1">
                <a:solidFill>
                  <a:schemeClr val="tx2"/>
                </a:solidFill>
              </a:rPr>
              <a:t>Ending Inventory</a:t>
            </a:r>
            <a:r>
              <a:rPr lang="en-US"/>
              <a:t> = 5 on hand x </a:t>
            </a:r>
            <a:r>
              <a:rPr lang="en-US" b="1">
                <a:solidFill>
                  <a:schemeClr val="tx2"/>
                </a:solidFill>
              </a:rPr>
              <a:t>$21</a:t>
            </a:r>
            <a:r>
              <a:rPr lang="en-US"/>
              <a:t> = </a:t>
            </a:r>
            <a:r>
              <a:rPr lang="en-US" b="1">
                <a:solidFill>
                  <a:schemeClr val="tx2"/>
                </a:solidFill>
              </a:rPr>
              <a:t>$105</a:t>
            </a:r>
          </a:p>
        </p:txBody>
      </p:sp>
      <p:sp>
        <p:nvSpPr>
          <p:cNvPr id="171012" name="Text Box 4"/>
          <p:cNvSpPr txBox="1">
            <a:spLocks noChangeArrowheads="1"/>
          </p:cNvSpPr>
          <p:nvPr/>
        </p:nvSpPr>
        <p:spPr bwMode="auto">
          <a:xfrm rot="10800000" flipV="1">
            <a:off x="3581400" y="2895600"/>
            <a:ext cx="4424363" cy="466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>
                <a:cs typeface="Arial" charset="0"/>
              </a:rPr>
              <a:t>Purchases in October</a:t>
            </a:r>
          </a:p>
        </p:txBody>
      </p:sp>
      <p:sp>
        <p:nvSpPr>
          <p:cNvPr id="243717" name="Text Box 5"/>
          <p:cNvSpPr txBox="1">
            <a:spLocks noChangeArrowheads="1"/>
          </p:cNvSpPr>
          <p:nvPr/>
        </p:nvSpPr>
        <p:spPr bwMode="auto">
          <a:xfrm>
            <a:off x="0" y="2514600"/>
            <a:ext cx="1600200" cy="3667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Purch.Oct.12</a:t>
            </a:r>
          </a:p>
        </p:txBody>
      </p:sp>
      <p:sp>
        <p:nvSpPr>
          <p:cNvPr id="243718" name="Text Box 6"/>
          <p:cNvSpPr txBox="1">
            <a:spLocks noChangeArrowheads="1"/>
          </p:cNvSpPr>
          <p:nvPr/>
        </p:nvSpPr>
        <p:spPr bwMode="auto">
          <a:xfrm>
            <a:off x="2057400" y="2514600"/>
            <a:ext cx="1600200" cy="3667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Purch.Oct.14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 animBg="1"/>
      <p:bldP spid="2437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Manager’s Choice of Inventory Costing Methods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Income Tax implications – highest COGS</a:t>
            </a:r>
          </a:p>
          <a:p>
            <a:pPr>
              <a:lnSpc>
                <a:spcPct val="90000"/>
              </a:lnSpc>
            </a:pPr>
            <a:r>
              <a:rPr lang="en-US"/>
              <a:t>Choose a method that corresponds as closely as possible to the physical flow of goods.</a:t>
            </a:r>
          </a:p>
          <a:p>
            <a:pPr>
              <a:lnSpc>
                <a:spcPct val="90000"/>
              </a:lnSpc>
            </a:pPr>
            <a:r>
              <a:rPr lang="en-US"/>
              <a:t>Report an inventory cost on the Balance Sheet that is close the inventory’s recent cost.</a:t>
            </a:r>
          </a:p>
          <a:p>
            <a:pPr>
              <a:lnSpc>
                <a:spcPct val="90000"/>
              </a:lnSpc>
            </a:pPr>
            <a:r>
              <a:rPr lang="en-US"/>
              <a:t>Use the same method for all inventories having a similar nature and usage in the company.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3" t="9444" r="5833" b="11921"/>
          <a:stretch/>
        </p:blipFill>
        <p:spPr>
          <a:xfrm>
            <a:off x="381000" y="228600"/>
            <a:ext cx="8534400" cy="60960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2362200" y="5867400"/>
            <a:ext cx="1219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t="19041" r="2333" b="21827"/>
          <a:stretch/>
        </p:blipFill>
        <p:spPr>
          <a:xfrm>
            <a:off x="152400" y="457200"/>
            <a:ext cx="8778240" cy="54864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2286000" y="5638800"/>
            <a:ext cx="2895600" cy="0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59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800"/>
              <a:t>Valuation at Lower of Cost and Market (Net Realizable Value)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/>
              <a:t>Lower of Cost and Net Realizable Value</a:t>
            </a:r>
          </a:p>
          <a:p>
            <a:pPr lvl="1"/>
            <a:r>
              <a:rPr lang="en-US" b="1">
                <a:solidFill>
                  <a:schemeClr val="tx2"/>
                </a:solidFill>
              </a:rPr>
              <a:t>Net Realizable Value</a:t>
            </a:r>
            <a:r>
              <a:rPr lang="en-US"/>
              <a:t> = selling price less any costs required to make the goods ready for sale</a:t>
            </a:r>
          </a:p>
          <a:p>
            <a:pPr lvl="1"/>
            <a:endParaRPr lang="en-US"/>
          </a:p>
          <a:p>
            <a:pPr lvl="1">
              <a:buFont typeface="Wingdings" pitchFamily="2" charset="2"/>
              <a:buAutoNum type="arabicPeriod"/>
            </a:pPr>
            <a:r>
              <a:rPr lang="en-US"/>
              <a:t>Determine cost of inventory (individual items).</a:t>
            </a:r>
          </a:p>
          <a:p>
            <a:pPr lvl="1">
              <a:buFont typeface="Wingdings" pitchFamily="2" charset="2"/>
              <a:buAutoNum type="arabicPeriod"/>
            </a:pPr>
            <a:r>
              <a:rPr lang="en-US"/>
              <a:t>Determine the net realizable value of the inventory.</a:t>
            </a:r>
          </a:p>
          <a:p>
            <a:pPr lvl="1">
              <a:buFont typeface="Wingdings" pitchFamily="2" charset="2"/>
              <a:buAutoNum type="arabicPeriod"/>
            </a:pPr>
            <a:r>
              <a:rPr lang="en-US"/>
              <a:t>Compare the values and use the lower value to report inventory on the financial statements.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Lower of Cost and Net Realizable Value</a:t>
            </a:r>
          </a:p>
        </p:txBody>
      </p:sp>
      <p:graphicFrame>
        <p:nvGraphicFramePr>
          <p:cNvPr id="180227" name="Group 3"/>
          <p:cNvGraphicFramePr>
            <a:graphicFrameLocks noGrp="1"/>
          </p:cNvGraphicFramePr>
          <p:nvPr>
            <p:ph idx="4294967295"/>
          </p:nvPr>
        </p:nvGraphicFramePr>
        <p:xfrm>
          <a:off x="381000" y="1828800"/>
          <a:ext cx="8305800" cy="2651760"/>
        </p:xfrm>
        <a:graphic>
          <a:graphicData uri="http://schemas.openxmlformats.org/drawingml/2006/table">
            <a:tbl>
              <a:tblPr/>
              <a:tblGrid>
                <a:gridCol w="2555875"/>
                <a:gridCol w="1703388"/>
                <a:gridCol w="1608137"/>
                <a:gridCol w="2438400"/>
              </a:tblGrid>
              <a:tr h="735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 Item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NRV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Lower of Cost &amp; NRV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Scarves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$11,000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Hats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Mittens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9,000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ECB"/>
                    </a:solidFill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$38,000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$37,000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FE7"/>
                    </a:solidFill>
                  </a:tcPr>
                </a:tc>
              </a:tr>
            </a:tbl>
          </a:graphicData>
        </a:graphic>
      </p:graphicFrame>
      <p:cxnSp>
        <p:nvCxnSpPr>
          <p:cNvPr id="180279" name="Straight Arrow Connector 6"/>
          <p:cNvCxnSpPr>
            <a:cxnSpLocks noChangeShapeType="1"/>
          </p:cNvCxnSpPr>
          <p:nvPr/>
        </p:nvCxnSpPr>
        <p:spPr bwMode="auto">
          <a:xfrm>
            <a:off x="3886200" y="4419600"/>
            <a:ext cx="1046163" cy="2286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80280" name="Straight Arrow Connector 8"/>
          <p:cNvCxnSpPr>
            <a:cxnSpLocks noChangeShapeType="1"/>
          </p:cNvCxnSpPr>
          <p:nvPr/>
        </p:nvCxnSpPr>
        <p:spPr bwMode="auto">
          <a:xfrm flipH="1">
            <a:off x="6019800" y="4419600"/>
            <a:ext cx="1447800" cy="17621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80281" name="Text Box 57"/>
          <p:cNvSpPr txBox="1">
            <a:spLocks noChangeArrowheads="1"/>
          </p:cNvSpPr>
          <p:nvPr/>
        </p:nvSpPr>
        <p:spPr bwMode="auto">
          <a:xfrm>
            <a:off x="4953000" y="4572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$3,000 less</a:t>
            </a:r>
          </a:p>
        </p:txBody>
      </p:sp>
      <p:sp>
        <p:nvSpPr>
          <p:cNvPr id="180282" name="Text Box 58"/>
          <p:cNvSpPr txBox="1">
            <a:spLocks noChangeArrowheads="1"/>
          </p:cNvSpPr>
          <p:nvPr/>
        </p:nvSpPr>
        <p:spPr bwMode="auto">
          <a:xfrm>
            <a:off x="457200" y="5029200"/>
            <a:ext cx="7162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/>
              <a:t>Reduce Inventory by $3,000</a:t>
            </a:r>
          </a:p>
          <a:p>
            <a:pPr>
              <a:buFontTx/>
              <a:buChar char="-"/>
            </a:pPr>
            <a:r>
              <a:rPr lang="en-US"/>
              <a:t>Reduce Retained Earnings (Cost of Merchandise Sold) by $3,000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76200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600" dirty="0"/>
              <a:t>Balance Sheet Presentation</a:t>
            </a:r>
          </a:p>
        </p:txBody>
      </p:sp>
      <p:graphicFrame>
        <p:nvGraphicFramePr>
          <p:cNvPr id="1822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615785"/>
              </p:ext>
            </p:extLst>
          </p:nvPr>
        </p:nvGraphicFramePr>
        <p:xfrm>
          <a:off x="533400" y="609600"/>
          <a:ext cx="7452868" cy="5151120"/>
        </p:xfrm>
        <a:graphic>
          <a:graphicData uri="http://schemas.openxmlformats.org/drawingml/2006/table">
            <a:tbl>
              <a:tblPr/>
              <a:tblGrid>
                <a:gridCol w="4231005"/>
                <a:gridCol w="1635633"/>
                <a:gridCol w="1586230"/>
              </a:tblGrid>
              <a:tr h="53340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Loblaw Companies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Balance Sheet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 at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Dec. 29, 2012 and Dec.31, 2011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(in millions)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524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Assets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2012</a:t>
                      </a:r>
                      <a:endParaRPr lang="en-CA" b="1" u="sng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  <a:endParaRPr kumimoji="0" lang="en-US" sz="18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Current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and cash equivalents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$ 1,079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$         966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Short term investments 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716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754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receivable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456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467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Credit Card receivables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2,305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2,101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Inventories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2,007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2,025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Prepaid expenses and other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74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  117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current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30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  32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Current Assets 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/>
                        <a:t>6,667</a:t>
                      </a:r>
                      <a:endParaRPr lang="en-CA" sz="2000" dirty="0"/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6,462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90600" y="4495800"/>
            <a:ext cx="7772400" cy="1470025"/>
          </a:xfrm>
        </p:spPr>
        <p:txBody>
          <a:bodyPr anchor="ctr"/>
          <a:lstStyle/>
          <a:p>
            <a:pPr algn="ctr"/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6!</a:t>
            </a:r>
          </a:p>
        </p:txBody>
      </p:sp>
      <p:pic>
        <p:nvPicPr>
          <p:cNvPr id="48139" name="Picture 11" descr="MC90005683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33400"/>
            <a:ext cx="4495800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688</TotalTime>
  <Words>1293</Words>
  <Application>Microsoft Office PowerPoint</Application>
  <PresentationFormat>On-screen Show (4:3)</PresentationFormat>
  <Paragraphs>308</Paragraphs>
  <Slides>33</Slides>
  <Notes>24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2_Custom Design</vt:lpstr>
      <vt:lpstr>Custom Design</vt:lpstr>
      <vt:lpstr>1_Custom Design</vt:lpstr>
      <vt:lpstr>Edge</vt:lpstr>
      <vt:lpstr>Clip</vt:lpstr>
      <vt:lpstr>Chapter 6</vt:lpstr>
      <vt:lpstr>Learning Objectives</vt:lpstr>
      <vt:lpstr>Learning Objectives (continued)</vt:lpstr>
      <vt:lpstr>Classifying Receivables</vt:lpstr>
      <vt:lpstr>Promissory Notes</vt:lpstr>
      <vt:lpstr>PowerPoint Presentation</vt:lpstr>
      <vt:lpstr> Accounting for Bad Debts</vt:lpstr>
      <vt:lpstr>Accounting for Bad Debts</vt:lpstr>
      <vt:lpstr>1. Direct Write-Off Method</vt:lpstr>
      <vt:lpstr>2. Allowance Method </vt:lpstr>
      <vt:lpstr>Balance Sheet Presentation</vt:lpstr>
      <vt:lpstr>Write-Offs to the Allowance Account</vt:lpstr>
      <vt:lpstr>Subsequent Collection</vt:lpstr>
      <vt:lpstr>Estimating Uncollectible Accounts</vt:lpstr>
      <vt:lpstr>1. Estimate Based on Percent of Sales</vt:lpstr>
      <vt:lpstr>2. Aging of Accounts Receivable</vt:lpstr>
      <vt:lpstr>2. Aging of Accounts Receivable</vt:lpstr>
      <vt:lpstr>PowerPoint Presentation</vt:lpstr>
      <vt:lpstr>PowerPoint Presentation</vt:lpstr>
      <vt:lpstr>PowerPoint Presentation</vt:lpstr>
      <vt:lpstr>Inventory Cost Flow</vt:lpstr>
      <vt:lpstr>Inventory Costing</vt:lpstr>
      <vt:lpstr>Specific Unit Cost</vt:lpstr>
      <vt:lpstr>Inventory Transactions</vt:lpstr>
      <vt:lpstr>First In First Out - FIFO </vt:lpstr>
      <vt:lpstr>Weighted Average – Periodic System</vt:lpstr>
      <vt:lpstr>Manager’s Choice of Inventory Costing Methods</vt:lpstr>
      <vt:lpstr>PowerPoint Presentation</vt:lpstr>
      <vt:lpstr>PowerPoint Presentation</vt:lpstr>
      <vt:lpstr>Valuation at Lower of Cost and Market (Net Realizable Value)</vt:lpstr>
      <vt:lpstr>Lower of Cost and Net Realizable Value</vt:lpstr>
      <vt:lpstr>Balance Sheet Presentation</vt:lpstr>
      <vt:lpstr>End of Chapter 6!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88</cp:revision>
  <dcterms:created xsi:type="dcterms:W3CDTF">2009-07-15T18:36:45Z</dcterms:created>
  <dcterms:modified xsi:type="dcterms:W3CDTF">2013-09-22T15:21:57Z</dcterms:modified>
</cp:coreProperties>
</file>