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notesSlides/notesSlide5.xml" ContentType="application/vnd.openxmlformats-officedocument.presentationml.notesSlide+xml"/>
  <Override PartName="/ppt/diagrams/drawing5.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notesSlides/notesSlide3.xml" ContentType="application/vnd.openxmlformats-officedocument.presentationml.notesSlide+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diagrams/layout4.xml" ContentType="application/vnd.openxmlformats-officedocument.drawingml.diagram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Default Extension="gif" ContentType="image/gif"/>
  <Override PartName="/ppt/diagrams/data3.xml" ContentType="application/vnd.openxmlformats-officedocument.drawingml.diagramData+xml"/>
  <Override PartName="/ppt/diagrams/colors5.xml" ContentType="application/vnd.openxmlformats-officedocument.drawingml.diagramColors+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notesSlides/notesSlide4.xml" ContentType="application/vnd.openxmlformats-officedocument.presentationml.notesSlide+xml"/>
  <Override PartName="/docProps/core.xml" ContentType="application/vnd.openxmlformats-package.core-properties+xml"/>
  <Override PartName="/ppt/diagrams/drawing4.xml" ContentType="application/vnd.ms-office.drawingml.diagramDrawing+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256" r:id="rId2"/>
    <p:sldId id="339" r:id="rId3"/>
    <p:sldId id="356" r:id="rId4"/>
    <p:sldId id="341" r:id="rId5"/>
    <p:sldId id="414" r:id="rId6"/>
    <p:sldId id="413" r:id="rId7"/>
    <p:sldId id="388" r:id="rId8"/>
    <p:sldId id="352" r:id="rId9"/>
    <p:sldId id="353" r:id="rId10"/>
    <p:sldId id="386" r:id="rId11"/>
    <p:sldId id="384" r:id="rId12"/>
    <p:sldId id="385" r:id="rId13"/>
    <p:sldId id="383" r:id="rId14"/>
    <p:sldId id="382" r:id="rId15"/>
    <p:sldId id="394" r:id="rId16"/>
    <p:sldId id="371" r:id="rId17"/>
    <p:sldId id="360" r:id="rId18"/>
    <p:sldId id="369" r:id="rId19"/>
    <p:sldId id="429" r:id="rId20"/>
    <p:sldId id="430" r:id="rId21"/>
    <p:sldId id="366" r:id="rId22"/>
    <p:sldId id="362" r:id="rId23"/>
    <p:sldId id="363" r:id="rId24"/>
    <p:sldId id="364" r:id="rId25"/>
    <p:sldId id="373" r:id="rId26"/>
    <p:sldId id="372" r:id="rId27"/>
    <p:sldId id="378" r:id="rId28"/>
    <p:sldId id="367" r:id="rId29"/>
    <p:sldId id="374" r:id="rId30"/>
    <p:sldId id="375" r:id="rId31"/>
    <p:sldId id="376" r:id="rId32"/>
    <p:sldId id="377" r:id="rId33"/>
    <p:sldId id="387" r:id="rId34"/>
    <p:sldId id="355" r:id="rId35"/>
    <p:sldId id="392" r:id="rId36"/>
    <p:sldId id="391" r:id="rId37"/>
    <p:sldId id="421" r:id="rId38"/>
    <p:sldId id="423" r:id="rId39"/>
    <p:sldId id="424" r:id="rId40"/>
    <p:sldId id="425" r:id="rId41"/>
    <p:sldId id="426" r:id="rId42"/>
    <p:sldId id="427" r:id="rId43"/>
    <p:sldId id="428" r:id="rId44"/>
    <p:sldId id="422" r:id="rId45"/>
    <p:sldId id="431" r:id="rId46"/>
    <p:sldId id="389" r:id="rId47"/>
    <p:sldId id="390" r:id="rId48"/>
    <p:sldId id="359" r:id="rId49"/>
    <p:sldId id="393" r:id="rId50"/>
    <p:sldId id="415" r:id="rId51"/>
    <p:sldId id="416" r:id="rId52"/>
    <p:sldId id="320" r:id="rId53"/>
    <p:sldId id="418" r:id="rId54"/>
    <p:sldId id="419" r:id="rId55"/>
    <p:sldId id="432" r:id="rId56"/>
    <p:sldId id="433" r:id="rId5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p:restoredLeft sz="15620"/>
    <p:restoredTop sz="89409" autoAdjust="0"/>
  </p:normalViewPr>
  <p:slideViewPr>
    <p:cSldViewPr>
      <p:cViewPr varScale="1">
        <p:scale>
          <a:sx n="97" d="100"/>
          <a:sy n="97" d="100"/>
        </p:scale>
        <p:origin x="-114" y="-90"/>
      </p:cViewPr>
      <p:guideLst>
        <p:guide orient="horz" pos="2160"/>
        <p:guide pos="2832"/>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932260E-E1DD-48AE-B599-4812ED9110BA}" type="doc">
      <dgm:prSet loTypeId="urn:microsoft.com/office/officeart/2005/8/layout/hProcess7" loCatId="list" qsTypeId="urn:microsoft.com/office/officeart/2005/8/quickstyle/simple1" qsCatId="simple" csTypeId="urn:microsoft.com/office/officeart/2005/8/colors/colorful1" csCatId="colorful" phldr="1"/>
      <dgm:spPr/>
      <dgm:t>
        <a:bodyPr/>
        <a:lstStyle/>
        <a:p>
          <a:endParaRPr lang="en-CA"/>
        </a:p>
      </dgm:t>
    </dgm:pt>
    <dgm:pt modelId="{7F4F914F-A509-4A23-8AD5-738A5C96F4D8}">
      <dgm:prSet phldrT="[Text]" custT="1"/>
      <dgm:spPr/>
      <dgm:t>
        <a:bodyPr/>
        <a:lstStyle/>
        <a:p>
          <a:r>
            <a:rPr lang="en-CA" sz="2200" b="1" dirty="0" smtClean="0"/>
            <a:t>Experimental</a:t>
          </a:r>
        </a:p>
      </dgm:t>
    </dgm:pt>
    <dgm:pt modelId="{341B5FF4-5B6B-40FB-A110-A4C1CFB83817}" type="parTrans" cxnId="{987B0ECA-726D-4403-BE18-9C4F90DBCC53}">
      <dgm:prSet/>
      <dgm:spPr/>
      <dgm:t>
        <a:bodyPr/>
        <a:lstStyle/>
        <a:p>
          <a:endParaRPr lang="en-CA"/>
        </a:p>
      </dgm:t>
    </dgm:pt>
    <dgm:pt modelId="{A102628A-4B4E-4E31-8403-738EBAF48E3C}" type="sibTrans" cxnId="{987B0ECA-726D-4403-BE18-9C4F90DBCC53}">
      <dgm:prSet/>
      <dgm:spPr/>
      <dgm:t>
        <a:bodyPr/>
        <a:lstStyle/>
        <a:p>
          <a:endParaRPr lang="en-CA"/>
        </a:p>
      </dgm:t>
    </dgm:pt>
    <dgm:pt modelId="{2CAD2515-7618-4EDC-9AE5-6070A134D188}">
      <dgm:prSet phldrT="[Text]" custT="1"/>
      <dgm:spPr/>
      <dgm:t>
        <a:bodyPr/>
        <a:lstStyle/>
        <a:p>
          <a:endParaRPr lang="en-CA" sz="2200" dirty="0" smtClean="0"/>
        </a:p>
        <a:p>
          <a:r>
            <a:rPr lang="en-CA" sz="2200" dirty="0" smtClean="0"/>
            <a:t>Highest degree of control;</a:t>
          </a:r>
        </a:p>
        <a:p>
          <a:r>
            <a:rPr lang="en-CA" sz="2200" dirty="0" smtClean="0"/>
            <a:t>Confounds limited;</a:t>
          </a:r>
        </a:p>
        <a:p>
          <a:r>
            <a:rPr lang="en-CA" sz="2200" dirty="0" smtClean="0"/>
            <a:t>Meaningful conclusions can be drawn.</a:t>
          </a:r>
        </a:p>
        <a:p>
          <a:endParaRPr lang="en-CA" sz="2200" dirty="0" smtClean="0"/>
        </a:p>
      </dgm:t>
    </dgm:pt>
    <dgm:pt modelId="{B3440913-D136-4E61-87C5-E96210095DD1}" type="parTrans" cxnId="{82EC21D1-6420-4314-AA78-82CA44905238}">
      <dgm:prSet/>
      <dgm:spPr/>
      <dgm:t>
        <a:bodyPr/>
        <a:lstStyle/>
        <a:p>
          <a:endParaRPr lang="en-CA"/>
        </a:p>
      </dgm:t>
    </dgm:pt>
    <dgm:pt modelId="{34E3D104-5250-4766-A013-F7121239DD5C}" type="sibTrans" cxnId="{82EC21D1-6420-4314-AA78-82CA44905238}">
      <dgm:prSet/>
      <dgm:spPr/>
      <dgm:t>
        <a:bodyPr/>
        <a:lstStyle/>
        <a:p>
          <a:endParaRPr lang="en-CA"/>
        </a:p>
      </dgm:t>
    </dgm:pt>
    <dgm:pt modelId="{47CFBA29-CAA3-4537-8F63-5E5D7E291965}">
      <dgm:prSet phldrT="[Text]" custT="1"/>
      <dgm:spPr/>
      <dgm:t>
        <a:bodyPr/>
        <a:lstStyle/>
        <a:p>
          <a:r>
            <a:rPr lang="en-CA" sz="2200" b="1" dirty="0" smtClean="0"/>
            <a:t>Quasi-experimental</a:t>
          </a:r>
        </a:p>
      </dgm:t>
    </dgm:pt>
    <dgm:pt modelId="{2C514515-A01B-4ED6-8B62-30D29977C364}" type="parTrans" cxnId="{D837BC61-F9B1-4715-A2F8-E6D6A9FC7E5E}">
      <dgm:prSet/>
      <dgm:spPr/>
      <dgm:t>
        <a:bodyPr/>
        <a:lstStyle/>
        <a:p>
          <a:endParaRPr lang="en-CA"/>
        </a:p>
      </dgm:t>
    </dgm:pt>
    <dgm:pt modelId="{DE05543A-7214-4493-8F70-F52AD46C67D5}" type="sibTrans" cxnId="{D837BC61-F9B1-4715-A2F8-E6D6A9FC7E5E}">
      <dgm:prSet/>
      <dgm:spPr/>
      <dgm:t>
        <a:bodyPr/>
        <a:lstStyle/>
        <a:p>
          <a:endParaRPr lang="en-CA"/>
        </a:p>
      </dgm:t>
    </dgm:pt>
    <dgm:pt modelId="{257BB027-44C1-4AB2-AFB9-4984BDCCFA14}">
      <dgm:prSet phldrT="[Text]" custT="1"/>
      <dgm:spPr/>
      <dgm:t>
        <a:bodyPr/>
        <a:lstStyle/>
        <a:p>
          <a:endParaRPr lang="en-CA" sz="2200" dirty="0" smtClean="0"/>
        </a:p>
        <a:p>
          <a:r>
            <a:rPr lang="en-CA" sz="2200" dirty="0" smtClean="0"/>
            <a:t>Moderate control over variables;</a:t>
          </a:r>
        </a:p>
        <a:p>
          <a:r>
            <a:rPr lang="en-CA" sz="2200" dirty="0" smtClean="0"/>
            <a:t>Confounds present;</a:t>
          </a:r>
        </a:p>
        <a:p>
          <a:r>
            <a:rPr lang="en-CA" sz="2200" dirty="0" smtClean="0"/>
            <a:t>Can cautious interpret results.</a:t>
          </a:r>
        </a:p>
        <a:p>
          <a:endParaRPr lang="en-CA" sz="2200" dirty="0" smtClean="0"/>
        </a:p>
        <a:p>
          <a:endParaRPr lang="en-CA" sz="2200" dirty="0"/>
        </a:p>
      </dgm:t>
    </dgm:pt>
    <dgm:pt modelId="{3EF7B022-7635-47A4-82B5-379C1BF7A5C5}" type="parTrans" cxnId="{C57C34A0-D23F-4625-97C4-B6A06F7DA658}">
      <dgm:prSet/>
      <dgm:spPr/>
      <dgm:t>
        <a:bodyPr/>
        <a:lstStyle/>
        <a:p>
          <a:endParaRPr lang="en-CA"/>
        </a:p>
      </dgm:t>
    </dgm:pt>
    <dgm:pt modelId="{FD3464FC-B560-438E-BC3C-E9C589C7E19C}" type="sibTrans" cxnId="{C57C34A0-D23F-4625-97C4-B6A06F7DA658}">
      <dgm:prSet/>
      <dgm:spPr/>
      <dgm:t>
        <a:bodyPr/>
        <a:lstStyle/>
        <a:p>
          <a:endParaRPr lang="en-CA"/>
        </a:p>
      </dgm:t>
    </dgm:pt>
    <dgm:pt modelId="{33ECCE23-5A55-4DF6-91AB-E8A7C22BFC80}">
      <dgm:prSet phldrT="[Text]" custT="1"/>
      <dgm:spPr/>
      <dgm:t>
        <a:bodyPr/>
        <a:lstStyle/>
        <a:p>
          <a:r>
            <a:rPr lang="en-CA" sz="2200" b="1" dirty="0" smtClean="0"/>
            <a:t>Non-experimental</a:t>
          </a:r>
          <a:endParaRPr lang="en-CA" sz="2200" b="1" dirty="0"/>
        </a:p>
      </dgm:t>
    </dgm:pt>
    <dgm:pt modelId="{C2875DAE-FB98-4FE1-A20F-BE3725DF9886}" type="parTrans" cxnId="{FE50CCA6-6FC0-4977-A061-E28E9EEFACCC}">
      <dgm:prSet/>
      <dgm:spPr/>
      <dgm:t>
        <a:bodyPr/>
        <a:lstStyle/>
        <a:p>
          <a:endParaRPr lang="en-CA"/>
        </a:p>
      </dgm:t>
    </dgm:pt>
    <dgm:pt modelId="{A07B5412-4022-4A13-9939-4911298BF013}" type="sibTrans" cxnId="{FE50CCA6-6FC0-4977-A061-E28E9EEFACCC}">
      <dgm:prSet/>
      <dgm:spPr/>
      <dgm:t>
        <a:bodyPr/>
        <a:lstStyle/>
        <a:p>
          <a:endParaRPr lang="en-CA"/>
        </a:p>
      </dgm:t>
    </dgm:pt>
    <dgm:pt modelId="{0820271A-F864-4861-8E8D-307068C69ABE}">
      <dgm:prSet phldrT="[Text]" custT="1"/>
      <dgm:spPr/>
      <dgm:t>
        <a:bodyPr/>
        <a:lstStyle/>
        <a:p>
          <a:endParaRPr lang="en-CA" sz="2200" dirty="0" smtClean="0"/>
        </a:p>
        <a:p>
          <a:r>
            <a:rPr lang="en-CA" sz="2200" dirty="0" smtClean="0"/>
            <a:t>No control; </a:t>
          </a:r>
        </a:p>
        <a:p>
          <a:r>
            <a:rPr lang="en-CA" sz="2200" dirty="0" smtClean="0"/>
            <a:t>Many potential confounds;</a:t>
          </a:r>
        </a:p>
        <a:p>
          <a:r>
            <a:rPr lang="en-CA" sz="2200" dirty="0" smtClean="0"/>
            <a:t>Difficult to generalize results.</a:t>
          </a:r>
          <a:endParaRPr lang="en-CA" sz="2200" dirty="0"/>
        </a:p>
      </dgm:t>
    </dgm:pt>
    <dgm:pt modelId="{350BE915-8FF0-4B22-B0C7-82E8A463E21F}" type="parTrans" cxnId="{5B9B2AE8-0AD8-4D52-805F-F5B4E44C23E5}">
      <dgm:prSet/>
      <dgm:spPr/>
      <dgm:t>
        <a:bodyPr/>
        <a:lstStyle/>
        <a:p>
          <a:endParaRPr lang="en-CA"/>
        </a:p>
      </dgm:t>
    </dgm:pt>
    <dgm:pt modelId="{10C957F9-E60F-473D-A187-2C29850A4772}" type="sibTrans" cxnId="{5B9B2AE8-0AD8-4D52-805F-F5B4E44C23E5}">
      <dgm:prSet/>
      <dgm:spPr/>
      <dgm:t>
        <a:bodyPr/>
        <a:lstStyle/>
        <a:p>
          <a:endParaRPr lang="en-CA"/>
        </a:p>
      </dgm:t>
    </dgm:pt>
    <dgm:pt modelId="{452BB5C6-2EF9-4BBE-B469-09C0EACB87B5}" type="pres">
      <dgm:prSet presAssocID="{F932260E-E1DD-48AE-B599-4812ED9110BA}" presName="Name0" presStyleCnt="0">
        <dgm:presLayoutVars>
          <dgm:dir/>
          <dgm:animLvl val="lvl"/>
          <dgm:resizeHandles val="exact"/>
        </dgm:presLayoutVars>
      </dgm:prSet>
      <dgm:spPr/>
      <dgm:t>
        <a:bodyPr/>
        <a:lstStyle/>
        <a:p>
          <a:endParaRPr lang="en-US"/>
        </a:p>
      </dgm:t>
    </dgm:pt>
    <dgm:pt modelId="{FAEA2091-F776-4811-ABFA-88F99D539694}" type="pres">
      <dgm:prSet presAssocID="{7F4F914F-A509-4A23-8AD5-738A5C96F4D8}" presName="compositeNode" presStyleCnt="0">
        <dgm:presLayoutVars>
          <dgm:bulletEnabled val="1"/>
        </dgm:presLayoutVars>
      </dgm:prSet>
      <dgm:spPr/>
    </dgm:pt>
    <dgm:pt modelId="{41D8BAD9-5242-4ABC-B5CB-FE467C7DD4C5}" type="pres">
      <dgm:prSet presAssocID="{7F4F914F-A509-4A23-8AD5-738A5C96F4D8}" presName="bgRect" presStyleLbl="node1" presStyleIdx="0" presStyleCnt="3"/>
      <dgm:spPr/>
      <dgm:t>
        <a:bodyPr/>
        <a:lstStyle/>
        <a:p>
          <a:endParaRPr lang="en-CA"/>
        </a:p>
      </dgm:t>
    </dgm:pt>
    <dgm:pt modelId="{9F2872C7-8274-48F2-B0A0-D0AFD9CA3AD7}" type="pres">
      <dgm:prSet presAssocID="{7F4F914F-A509-4A23-8AD5-738A5C96F4D8}" presName="parentNode" presStyleLbl="node1" presStyleIdx="0" presStyleCnt="3">
        <dgm:presLayoutVars>
          <dgm:chMax val="0"/>
          <dgm:bulletEnabled val="1"/>
        </dgm:presLayoutVars>
      </dgm:prSet>
      <dgm:spPr/>
      <dgm:t>
        <a:bodyPr/>
        <a:lstStyle/>
        <a:p>
          <a:endParaRPr lang="en-CA"/>
        </a:p>
      </dgm:t>
    </dgm:pt>
    <dgm:pt modelId="{E504925A-9B4C-417C-A96F-C57B63A077C3}" type="pres">
      <dgm:prSet presAssocID="{7F4F914F-A509-4A23-8AD5-738A5C96F4D8}" presName="childNode" presStyleLbl="node1" presStyleIdx="0" presStyleCnt="3">
        <dgm:presLayoutVars>
          <dgm:bulletEnabled val="1"/>
        </dgm:presLayoutVars>
      </dgm:prSet>
      <dgm:spPr/>
      <dgm:t>
        <a:bodyPr/>
        <a:lstStyle/>
        <a:p>
          <a:endParaRPr lang="en-CA"/>
        </a:p>
      </dgm:t>
    </dgm:pt>
    <dgm:pt modelId="{01E02954-335E-4274-83AE-DEE3D9F8F510}" type="pres">
      <dgm:prSet presAssocID="{A102628A-4B4E-4E31-8403-738EBAF48E3C}" presName="hSp" presStyleCnt="0"/>
      <dgm:spPr/>
    </dgm:pt>
    <dgm:pt modelId="{23BCF758-3851-48BE-96E6-ABFB28A15532}" type="pres">
      <dgm:prSet presAssocID="{A102628A-4B4E-4E31-8403-738EBAF48E3C}" presName="vProcSp" presStyleCnt="0"/>
      <dgm:spPr/>
    </dgm:pt>
    <dgm:pt modelId="{C04887DA-94E9-4F4F-9814-A333C2CE7A0B}" type="pres">
      <dgm:prSet presAssocID="{A102628A-4B4E-4E31-8403-738EBAF48E3C}" presName="vSp1" presStyleCnt="0"/>
      <dgm:spPr/>
    </dgm:pt>
    <dgm:pt modelId="{48C9EAFD-A869-4C79-9911-13F5CB5C06CE}" type="pres">
      <dgm:prSet presAssocID="{A102628A-4B4E-4E31-8403-738EBAF48E3C}" presName="simulatedConn" presStyleLbl="solidFgAcc1" presStyleIdx="0" presStyleCnt="2"/>
      <dgm:spPr/>
    </dgm:pt>
    <dgm:pt modelId="{1748F7E9-6AF2-4619-ACD0-0D09FE75766B}" type="pres">
      <dgm:prSet presAssocID="{A102628A-4B4E-4E31-8403-738EBAF48E3C}" presName="vSp2" presStyleCnt="0"/>
      <dgm:spPr/>
    </dgm:pt>
    <dgm:pt modelId="{4C31E717-F7D4-4EFD-8D71-CA043061A9A5}" type="pres">
      <dgm:prSet presAssocID="{A102628A-4B4E-4E31-8403-738EBAF48E3C}" presName="sibTrans" presStyleCnt="0"/>
      <dgm:spPr/>
    </dgm:pt>
    <dgm:pt modelId="{B7C0227E-DBB2-45EF-849F-60010B34F251}" type="pres">
      <dgm:prSet presAssocID="{47CFBA29-CAA3-4537-8F63-5E5D7E291965}" presName="compositeNode" presStyleCnt="0">
        <dgm:presLayoutVars>
          <dgm:bulletEnabled val="1"/>
        </dgm:presLayoutVars>
      </dgm:prSet>
      <dgm:spPr/>
    </dgm:pt>
    <dgm:pt modelId="{1C1A8061-526C-4590-A455-533AF3836B35}" type="pres">
      <dgm:prSet presAssocID="{47CFBA29-CAA3-4537-8F63-5E5D7E291965}" presName="bgRect" presStyleLbl="node1" presStyleIdx="1" presStyleCnt="3"/>
      <dgm:spPr/>
      <dgm:t>
        <a:bodyPr/>
        <a:lstStyle/>
        <a:p>
          <a:endParaRPr lang="en-CA"/>
        </a:p>
      </dgm:t>
    </dgm:pt>
    <dgm:pt modelId="{0F201E96-DEFE-4732-817A-5D32A8C74A6D}" type="pres">
      <dgm:prSet presAssocID="{47CFBA29-CAA3-4537-8F63-5E5D7E291965}" presName="parentNode" presStyleLbl="node1" presStyleIdx="1" presStyleCnt="3">
        <dgm:presLayoutVars>
          <dgm:chMax val="0"/>
          <dgm:bulletEnabled val="1"/>
        </dgm:presLayoutVars>
      </dgm:prSet>
      <dgm:spPr/>
      <dgm:t>
        <a:bodyPr/>
        <a:lstStyle/>
        <a:p>
          <a:endParaRPr lang="en-CA"/>
        </a:p>
      </dgm:t>
    </dgm:pt>
    <dgm:pt modelId="{8C2D5786-E43B-4AFA-94E8-5705D60FF284}" type="pres">
      <dgm:prSet presAssocID="{47CFBA29-CAA3-4537-8F63-5E5D7E291965}" presName="childNode" presStyleLbl="node1" presStyleIdx="1" presStyleCnt="3">
        <dgm:presLayoutVars>
          <dgm:bulletEnabled val="1"/>
        </dgm:presLayoutVars>
      </dgm:prSet>
      <dgm:spPr/>
      <dgm:t>
        <a:bodyPr/>
        <a:lstStyle/>
        <a:p>
          <a:endParaRPr lang="en-CA"/>
        </a:p>
      </dgm:t>
    </dgm:pt>
    <dgm:pt modelId="{6C4836E8-0843-4070-8672-E9F31398BBB6}" type="pres">
      <dgm:prSet presAssocID="{DE05543A-7214-4493-8F70-F52AD46C67D5}" presName="hSp" presStyleCnt="0"/>
      <dgm:spPr/>
    </dgm:pt>
    <dgm:pt modelId="{9238C89F-4F2F-490B-96C0-38C79D8F9690}" type="pres">
      <dgm:prSet presAssocID="{DE05543A-7214-4493-8F70-F52AD46C67D5}" presName="vProcSp" presStyleCnt="0"/>
      <dgm:spPr/>
    </dgm:pt>
    <dgm:pt modelId="{085C5A04-F11D-467A-B9D3-B628D5843EEE}" type="pres">
      <dgm:prSet presAssocID="{DE05543A-7214-4493-8F70-F52AD46C67D5}" presName="vSp1" presStyleCnt="0"/>
      <dgm:spPr/>
    </dgm:pt>
    <dgm:pt modelId="{167335E1-9967-4973-8059-19129E856B29}" type="pres">
      <dgm:prSet presAssocID="{DE05543A-7214-4493-8F70-F52AD46C67D5}" presName="simulatedConn" presStyleLbl="solidFgAcc1" presStyleIdx="1" presStyleCnt="2"/>
      <dgm:spPr/>
    </dgm:pt>
    <dgm:pt modelId="{5A160AB3-38AD-4E88-8119-28ADF3EDE3E2}" type="pres">
      <dgm:prSet presAssocID="{DE05543A-7214-4493-8F70-F52AD46C67D5}" presName="vSp2" presStyleCnt="0"/>
      <dgm:spPr/>
    </dgm:pt>
    <dgm:pt modelId="{7B71061A-A8FA-4BEF-BCD4-517B9762551D}" type="pres">
      <dgm:prSet presAssocID="{DE05543A-7214-4493-8F70-F52AD46C67D5}" presName="sibTrans" presStyleCnt="0"/>
      <dgm:spPr/>
    </dgm:pt>
    <dgm:pt modelId="{A08524A3-2E65-4933-A2E2-8E8AE51517EE}" type="pres">
      <dgm:prSet presAssocID="{33ECCE23-5A55-4DF6-91AB-E8A7C22BFC80}" presName="compositeNode" presStyleCnt="0">
        <dgm:presLayoutVars>
          <dgm:bulletEnabled val="1"/>
        </dgm:presLayoutVars>
      </dgm:prSet>
      <dgm:spPr/>
    </dgm:pt>
    <dgm:pt modelId="{417FDB56-6AF0-44DA-B4FD-E16D43108127}" type="pres">
      <dgm:prSet presAssocID="{33ECCE23-5A55-4DF6-91AB-E8A7C22BFC80}" presName="bgRect" presStyleLbl="node1" presStyleIdx="2" presStyleCnt="3"/>
      <dgm:spPr/>
      <dgm:t>
        <a:bodyPr/>
        <a:lstStyle/>
        <a:p>
          <a:endParaRPr lang="en-CA"/>
        </a:p>
      </dgm:t>
    </dgm:pt>
    <dgm:pt modelId="{F6160D9F-C56E-4B93-8A1D-7D8F0DE9150E}" type="pres">
      <dgm:prSet presAssocID="{33ECCE23-5A55-4DF6-91AB-E8A7C22BFC80}" presName="parentNode" presStyleLbl="node1" presStyleIdx="2" presStyleCnt="3">
        <dgm:presLayoutVars>
          <dgm:chMax val="0"/>
          <dgm:bulletEnabled val="1"/>
        </dgm:presLayoutVars>
      </dgm:prSet>
      <dgm:spPr/>
      <dgm:t>
        <a:bodyPr/>
        <a:lstStyle/>
        <a:p>
          <a:endParaRPr lang="en-CA"/>
        </a:p>
      </dgm:t>
    </dgm:pt>
    <dgm:pt modelId="{9452EB4D-5D29-4327-9601-F92FE7DB673B}" type="pres">
      <dgm:prSet presAssocID="{33ECCE23-5A55-4DF6-91AB-E8A7C22BFC80}" presName="childNode" presStyleLbl="node1" presStyleIdx="2" presStyleCnt="3">
        <dgm:presLayoutVars>
          <dgm:bulletEnabled val="1"/>
        </dgm:presLayoutVars>
      </dgm:prSet>
      <dgm:spPr/>
      <dgm:t>
        <a:bodyPr/>
        <a:lstStyle/>
        <a:p>
          <a:endParaRPr lang="en-CA"/>
        </a:p>
      </dgm:t>
    </dgm:pt>
  </dgm:ptLst>
  <dgm:cxnLst>
    <dgm:cxn modelId="{FE50CCA6-6FC0-4977-A061-E28E9EEFACCC}" srcId="{F932260E-E1DD-48AE-B599-4812ED9110BA}" destId="{33ECCE23-5A55-4DF6-91AB-E8A7C22BFC80}" srcOrd="2" destOrd="0" parTransId="{C2875DAE-FB98-4FE1-A20F-BE3725DF9886}" sibTransId="{A07B5412-4022-4A13-9939-4911298BF013}"/>
    <dgm:cxn modelId="{FAB65924-4777-4F9E-8612-C51D47533593}" type="presOf" srcId="{33ECCE23-5A55-4DF6-91AB-E8A7C22BFC80}" destId="{417FDB56-6AF0-44DA-B4FD-E16D43108127}" srcOrd="0" destOrd="0" presId="urn:microsoft.com/office/officeart/2005/8/layout/hProcess7"/>
    <dgm:cxn modelId="{70B2FAAE-4674-40B0-80B2-BBCA13A810BF}" type="presOf" srcId="{0820271A-F864-4861-8E8D-307068C69ABE}" destId="{9452EB4D-5D29-4327-9601-F92FE7DB673B}" srcOrd="0" destOrd="0" presId="urn:microsoft.com/office/officeart/2005/8/layout/hProcess7"/>
    <dgm:cxn modelId="{97F269E0-9BAB-4D15-B8C4-DB709D48D0A5}" type="presOf" srcId="{47CFBA29-CAA3-4537-8F63-5E5D7E291965}" destId="{1C1A8061-526C-4590-A455-533AF3836B35}" srcOrd="0" destOrd="0" presId="urn:microsoft.com/office/officeart/2005/8/layout/hProcess7"/>
    <dgm:cxn modelId="{81199F35-B627-47A0-8162-45AB8D7AA2B7}" type="presOf" srcId="{47CFBA29-CAA3-4537-8F63-5E5D7E291965}" destId="{0F201E96-DEFE-4732-817A-5D32A8C74A6D}" srcOrd="1" destOrd="0" presId="urn:microsoft.com/office/officeart/2005/8/layout/hProcess7"/>
    <dgm:cxn modelId="{5B9B2AE8-0AD8-4D52-805F-F5B4E44C23E5}" srcId="{33ECCE23-5A55-4DF6-91AB-E8A7C22BFC80}" destId="{0820271A-F864-4861-8E8D-307068C69ABE}" srcOrd="0" destOrd="0" parTransId="{350BE915-8FF0-4B22-B0C7-82E8A463E21F}" sibTransId="{10C957F9-E60F-473D-A187-2C29850A4772}"/>
    <dgm:cxn modelId="{82EC21D1-6420-4314-AA78-82CA44905238}" srcId="{7F4F914F-A509-4A23-8AD5-738A5C96F4D8}" destId="{2CAD2515-7618-4EDC-9AE5-6070A134D188}" srcOrd="0" destOrd="0" parTransId="{B3440913-D136-4E61-87C5-E96210095DD1}" sibTransId="{34E3D104-5250-4766-A013-F7121239DD5C}"/>
    <dgm:cxn modelId="{6F5FACE2-53E2-4EA1-B2F5-C48AA6E56961}" type="presOf" srcId="{257BB027-44C1-4AB2-AFB9-4984BDCCFA14}" destId="{8C2D5786-E43B-4AFA-94E8-5705D60FF284}" srcOrd="0" destOrd="0" presId="urn:microsoft.com/office/officeart/2005/8/layout/hProcess7"/>
    <dgm:cxn modelId="{987B0ECA-726D-4403-BE18-9C4F90DBCC53}" srcId="{F932260E-E1DD-48AE-B599-4812ED9110BA}" destId="{7F4F914F-A509-4A23-8AD5-738A5C96F4D8}" srcOrd="0" destOrd="0" parTransId="{341B5FF4-5B6B-40FB-A110-A4C1CFB83817}" sibTransId="{A102628A-4B4E-4E31-8403-738EBAF48E3C}"/>
    <dgm:cxn modelId="{D837BC61-F9B1-4715-A2F8-E6D6A9FC7E5E}" srcId="{F932260E-E1DD-48AE-B599-4812ED9110BA}" destId="{47CFBA29-CAA3-4537-8F63-5E5D7E291965}" srcOrd="1" destOrd="0" parTransId="{2C514515-A01B-4ED6-8B62-30D29977C364}" sibTransId="{DE05543A-7214-4493-8F70-F52AD46C67D5}"/>
    <dgm:cxn modelId="{EEFA0CFC-35C5-482B-8675-4D2B638027CC}" type="presOf" srcId="{7F4F914F-A509-4A23-8AD5-738A5C96F4D8}" destId="{9F2872C7-8274-48F2-B0A0-D0AFD9CA3AD7}" srcOrd="1" destOrd="0" presId="urn:microsoft.com/office/officeart/2005/8/layout/hProcess7"/>
    <dgm:cxn modelId="{58D46612-6429-415C-9E55-8EBDF0BD4643}" type="presOf" srcId="{7F4F914F-A509-4A23-8AD5-738A5C96F4D8}" destId="{41D8BAD9-5242-4ABC-B5CB-FE467C7DD4C5}" srcOrd="0" destOrd="0" presId="urn:microsoft.com/office/officeart/2005/8/layout/hProcess7"/>
    <dgm:cxn modelId="{D549538A-8B0C-4953-8340-99EB7ABD6F4F}" type="presOf" srcId="{33ECCE23-5A55-4DF6-91AB-E8A7C22BFC80}" destId="{F6160D9F-C56E-4B93-8A1D-7D8F0DE9150E}" srcOrd="1" destOrd="0" presId="urn:microsoft.com/office/officeart/2005/8/layout/hProcess7"/>
    <dgm:cxn modelId="{C2262CBF-A044-4683-A199-0B30C453AEB2}" type="presOf" srcId="{F932260E-E1DD-48AE-B599-4812ED9110BA}" destId="{452BB5C6-2EF9-4BBE-B469-09C0EACB87B5}" srcOrd="0" destOrd="0" presId="urn:microsoft.com/office/officeart/2005/8/layout/hProcess7"/>
    <dgm:cxn modelId="{C57C34A0-D23F-4625-97C4-B6A06F7DA658}" srcId="{47CFBA29-CAA3-4537-8F63-5E5D7E291965}" destId="{257BB027-44C1-4AB2-AFB9-4984BDCCFA14}" srcOrd="0" destOrd="0" parTransId="{3EF7B022-7635-47A4-82B5-379C1BF7A5C5}" sibTransId="{FD3464FC-B560-438E-BC3C-E9C589C7E19C}"/>
    <dgm:cxn modelId="{0AB6422B-F0A8-412C-9424-F660EC2E0D39}" type="presOf" srcId="{2CAD2515-7618-4EDC-9AE5-6070A134D188}" destId="{E504925A-9B4C-417C-A96F-C57B63A077C3}" srcOrd="0" destOrd="0" presId="urn:microsoft.com/office/officeart/2005/8/layout/hProcess7"/>
    <dgm:cxn modelId="{76C91DF4-669D-479C-AEE8-131667AD6B47}" type="presParOf" srcId="{452BB5C6-2EF9-4BBE-B469-09C0EACB87B5}" destId="{FAEA2091-F776-4811-ABFA-88F99D539694}" srcOrd="0" destOrd="0" presId="urn:microsoft.com/office/officeart/2005/8/layout/hProcess7"/>
    <dgm:cxn modelId="{91024A98-237F-458D-8C33-DD62EE8994B7}" type="presParOf" srcId="{FAEA2091-F776-4811-ABFA-88F99D539694}" destId="{41D8BAD9-5242-4ABC-B5CB-FE467C7DD4C5}" srcOrd="0" destOrd="0" presId="urn:microsoft.com/office/officeart/2005/8/layout/hProcess7"/>
    <dgm:cxn modelId="{211F54B7-FC0D-45E2-80AE-788F468E37E0}" type="presParOf" srcId="{FAEA2091-F776-4811-ABFA-88F99D539694}" destId="{9F2872C7-8274-48F2-B0A0-D0AFD9CA3AD7}" srcOrd="1" destOrd="0" presId="urn:microsoft.com/office/officeart/2005/8/layout/hProcess7"/>
    <dgm:cxn modelId="{BB50822F-C5D2-4C48-918E-BF879F3D2DBB}" type="presParOf" srcId="{FAEA2091-F776-4811-ABFA-88F99D539694}" destId="{E504925A-9B4C-417C-A96F-C57B63A077C3}" srcOrd="2" destOrd="0" presId="urn:microsoft.com/office/officeart/2005/8/layout/hProcess7"/>
    <dgm:cxn modelId="{2BA38AAE-6365-4BEE-8BE0-D40BEB0FBD8D}" type="presParOf" srcId="{452BB5C6-2EF9-4BBE-B469-09C0EACB87B5}" destId="{01E02954-335E-4274-83AE-DEE3D9F8F510}" srcOrd="1" destOrd="0" presId="urn:microsoft.com/office/officeart/2005/8/layout/hProcess7"/>
    <dgm:cxn modelId="{323C561D-673A-4060-9D66-BF1A71DDBEE4}" type="presParOf" srcId="{452BB5C6-2EF9-4BBE-B469-09C0EACB87B5}" destId="{23BCF758-3851-48BE-96E6-ABFB28A15532}" srcOrd="2" destOrd="0" presId="urn:microsoft.com/office/officeart/2005/8/layout/hProcess7"/>
    <dgm:cxn modelId="{B4AF9200-5B1A-4446-821B-0687E0E106A8}" type="presParOf" srcId="{23BCF758-3851-48BE-96E6-ABFB28A15532}" destId="{C04887DA-94E9-4F4F-9814-A333C2CE7A0B}" srcOrd="0" destOrd="0" presId="urn:microsoft.com/office/officeart/2005/8/layout/hProcess7"/>
    <dgm:cxn modelId="{BC48F655-9AB8-44CB-AF7C-FEA2F26C4AEC}" type="presParOf" srcId="{23BCF758-3851-48BE-96E6-ABFB28A15532}" destId="{48C9EAFD-A869-4C79-9911-13F5CB5C06CE}" srcOrd="1" destOrd="0" presId="urn:microsoft.com/office/officeart/2005/8/layout/hProcess7"/>
    <dgm:cxn modelId="{1A731DA1-C7F7-43B7-95D3-C288D859DDA4}" type="presParOf" srcId="{23BCF758-3851-48BE-96E6-ABFB28A15532}" destId="{1748F7E9-6AF2-4619-ACD0-0D09FE75766B}" srcOrd="2" destOrd="0" presId="urn:microsoft.com/office/officeart/2005/8/layout/hProcess7"/>
    <dgm:cxn modelId="{CD7322EB-9241-4AA4-ADCE-CA19D5AD3BBF}" type="presParOf" srcId="{452BB5C6-2EF9-4BBE-B469-09C0EACB87B5}" destId="{4C31E717-F7D4-4EFD-8D71-CA043061A9A5}" srcOrd="3" destOrd="0" presId="urn:microsoft.com/office/officeart/2005/8/layout/hProcess7"/>
    <dgm:cxn modelId="{CF9BDECB-D00A-4292-878C-899B5D8097B4}" type="presParOf" srcId="{452BB5C6-2EF9-4BBE-B469-09C0EACB87B5}" destId="{B7C0227E-DBB2-45EF-849F-60010B34F251}" srcOrd="4" destOrd="0" presId="urn:microsoft.com/office/officeart/2005/8/layout/hProcess7"/>
    <dgm:cxn modelId="{5B9BB162-BFE1-48AF-B41C-51F851E72ABD}" type="presParOf" srcId="{B7C0227E-DBB2-45EF-849F-60010B34F251}" destId="{1C1A8061-526C-4590-A455-533AF3836B35}" srcOrd="0" destOrd="0" presId="urn:microsoft.com/office/officeart/2005/8/layout/hProcess7"/>
    <dgm:cxn modelId="{4FE1DBB3-1153-4F4C-B3CC-52EA42151B1A}" type="presParOf" srcId="{B7C0227E-DBB2-45EF-849F-60010B34F251}" destId="{0F201E96-DEFE-4732-817A-5D32A8C74A6D}" srcOrd="1" destOrd="0" presId="urn:microsoft.com/office/officeart/2005/8/layout/hProcess7"/>
    <dgm:cxn modelId="{5FD0D22C-9DD3-495F-8D80-5B8DF4CFC4B7}" type="presParOf" srcId="{B7C0227E-DBB2-45EF-849F-60010B34F251}" destId="{8C2D5786-E43B-4AFA-94E8-5705D60FF284}" srcOrd="2" destOrd="0" presId="urn:microsoft.com/office/officeart/2005/8/layout/hProcess7"/>
    <dgm:cxn modelId="{F93128A9-D0E0-4CA1-AAF1-8901D39A7248}" type="presParOf" srcId="{452BB5C6-2EF9-4BBE-B469-09C0EACB87B5}" destId="{6C4836E8-0843-4070-8672-E9F31398BBB6}" srcOrd="5" destOrd="0" presId="urn:microsoft.com/office/officeart/2005/8/layout/hProcess7"/>
    <dgm:cxn modelId="{0B6DB515-7393-4F75-BCB0-0C1CBE9B2B62}" type="presParOf" srcId="{452BB5C6-2EF9-4BBE-B469-09C0EACB87B5}" destId="{9238C89F-4F2F-490B-96C0-38C79D8F9690}" srcOrd="6" destOrd="0" presId="urn:microsoft.com/office/officeart/2005/8/layout/hProcess7"/>
    <dgm:cxn modelId="{7B121B9A-7962-4276-BAB9-52449151C3E1}" type="presParOf" srcId="{9238C89F-4F2F-490B-96C0-38C79D8F9690}" destId="{085C5A04-F11D-467A-B9D3-B628D5843EEE}" srcOrd="0" destOrd="0" presId="urn:microsoft.com/office/officeart/2005/8/layout/hProcess7"/>
    <dgm:cxn modelId="{E27764C3-52F4-44AC-89CF-D41A15BC6964}" type="presParOf" srcId="{9238C89F-4F2F-490B-96C0-38C79D8F9690}" destId="{167335E1-9967-4973-8059-19129E856B29}" srcOrd="1" destOrd="0" presId="urn:microsoft.com/office/officeart/2005/8/layout/hProcess7"/>
    <dgm:cxn modelId="{BEB92795-46C4-4B97-A452-3B8F157E5CEF}" type="presParOf" srcId="{9238C89F-4F2F-490B-96C0-38C79D8F9690}" destId="{5A160AB3-38AD-4E88-8119-28ADF3EDE3E2}" srcOrd="2" destOrd="0" presId="urn:microsoft.com/office/officeart/2005/8/layout/hProcess7"/>
    <dgm:cxn modelId="{39E151D8-7199-4089-B802-A2F25CB3F27C}" type="presParOf" srcId="{452BB5C6-2EF9-4BBE-B469-09C0EACB87B5}" destId="{7B71061A-A8FA-4BEF-BCD4-517B9762551D}" srcOrd="7" destOrd="0" presId="urn:microsoft.com/office/officeart/2005/8/layout/hProcess7"/>
    <dgm:cxn modelId="{86C09FB6-F7D7-465F-944E-0EE856E28D66}" type="presParOf" srcId="{452BB5C6-2EF9-4BBE-B469-09C0EACB87B5}" destId="{A08524A3-2E65-4933-A2E2-8E8AE51517EE}" srcOrd="8" destOrd="0" presId="urn:microsoft.com/office/officeart/2005/8/layout/hProcess7"/>
    <dgm:cxn modelId="{069FB62E-B003-4FA6-AE6D-838E609F4EEB}" type="presParOf" srcId="{A08524A3-2E65-4933-A2E2-8E8AE51517EE}" destId="{417FDB56-6AF0-44DA-B4FD-E16D43108127}" srcOrd="0" destOrd="0" presId="urn:microsoft.com/office/officeart/2005/8/layout/hProcess7"/>
    <dgm:cxn modelId="{30A67DDF-8623-4148-BD9F-86ECCE408A5A}" type="presParOf" srcId="{A08524A3-2E65-4933-A2E2-8E8AE51517EE}" destId="{F6160D9F-C56E-4B93-8A1D-7D8F0DE9150E}" srcOrd="1" destOrd="0" presId="urn:microsoft.com/office/officeart/2005/8/layout/hProcess7"/>
    <dgm:cxn modelId="{077DB677-8B9A-4DF7-84D3-D731A8DA5203}" type="presParOf" srcId="{A08524A3-2E65-4933-A2E2-8E8AE51517EE}" destId="{9452EB4D-5D29-4327-9601-F92FE7DB673B}" srcOrd="2" destOrd="0" presId="urn:microsoft.com/office/officeart/2005/8/layout/hProcess7"/>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8624863-3500-4D39-BDF1-4F4F9F1D7675}" type="doc">
      <dgm:prSet loTypeId="urn:microsoft.com/office/officeart/2005/8/layout/hProcess9" loCatId="process" qsTypeId="urn:microsoft.com/office/officeart/2005/8/quickstyle/simple1" qsCatId="simple" csTypeId="urn:microsoft.com/office/officeart/2005/8/colors/accent1_2" csCatId="accent1" phldr="1"/>
      <dgm:spPr/>
    </dgm:pt>
    <dgm:pt modelId="{997BCF68-4D97-40B9-B116-21F6F9C2595A}">
      <dgm:prSet phldrT="[Text]"/>
      <dgm:spPr/>
      <dgm:t>
        <a:bodyPr/>
        <a:lstStyle/>
        <a:p>
          <a:r>
            <a:rPr lang="en-US" dirty="0" smtClean="0"/>
            <a:t>Stage 0</a:t>
          </a:r>
          <a:endParaRPr lang="en-US" dirty="0"/>
        </a:p>
      </dgm:t>
    </dgm:pt>
    <dgm:pt modelId="{AC5D2A81-6935-4B2E-8BFC-50D67B7E66B0}" type="parTrans" cxnId="{FE89E273-8F3D-4E83-A87F-79E9B9F73198}">
      <dgm:prSet/>
      <dgm:spPr/>
      <dgm:t>
        <a:bodyPr/>
        <a:lstStyle/>
        <a:p>
          <a:endParaRPr lang="en-US"/>
        </a:p>
      </dgm:t>
    </dgm:pt>
    <dgm:pt modelId="{4B121651-EF94-43EB-88EA-D5643FB11837}" type="sibTrans" cxnId="{FE89E273-8F3D-4E83-A87F-79E9B9F73198}">
      <dgm:prSet/>
      <dgm:spPr/>
      <dgm:t>
        <a:bodyPr/>
        <a:lstStyle/>
        <a:p>
          <a:endParaRPr lang="en-US"/>
        </a:p>
      </dgm:t>
    </dgm:pt>
    <dgm:pt modelId="{3C64051C-E92C-4A61-B24E-11B98F0611DC}">
      <dgm:prSet phldrT="[Text]"/>
      <dgm:spPr/>
      <dgm:t>
        <a:bodyPr/>
        <a:lstStyle/>
        <a:p>
          <a:r>
            <a:rPr lang="en-US" dirty="0" smtClean="0"/>
            <a:t>Stage 1</a:t>
          </a:r>
          <a:endParaRPr lang="en-US" dirty="0"/>
        </a:p>
      </dgm:t>
    </dgm:pt>
    <dgm:pt modelId="{89EE8D57-707B-4E3F-AFB1-11BDFECAA5C8}" type="parTrans" cxnId="{E7F08ECE-1B80-48A0-B65F-7BB208766088}">
      <dgm:prSet/>
      <dgm:spPr/>
      <dgm:t>
        <a:bodyPr/>
        <a:lstStyle/>
        <a:p>
          <a:endParaRPr lang="en-US"/>
        </a:p>
      </dgm:t>
    </dgm:pt>
    <dgm:pt modelId="{8D2F95C7-D7C7-445B-B3C2-3EC5EF106138}" type="sibTrans" cxnId="{E7F08ECE-1B80-48A0-B65F-7BB208766088}">
      <dgm:prSet/>
      <dgm:spPr/>
      <dgm:t>
        <a:bodyPr/>
        <a:lstStyle/>
        <a:p>
          <a:endParaRPr lang="en-US"/>
        </a:p>
      </dgm:t>
    </dgm:pt>
    <dgm:pt modelId="{07FC85AA-F596-4FCD-8BEC-E3A2F24C4032}">
      <dgm:prSet phldrT="[Text]"/>
      <dgm:spPr/>
      <dgm:t>
        <a:bodyPr/>
        <a:lstStyle/>
        <a:p>
          <a:r>
            <a:rPr lang="en-US" dirty="0" smtClean="0"/>
            <a:t>Stage 2</a:t>
          </a:r>
          <a:endParaRPr lang="en-US" dirty="0"/>
        </a:p>
      </dgm:t>
    </dgm:pt>
    <dgm:pt modelId="{56646278-7ADF-4F12-9CDF-771FB4389630}" type="parTrans" cxnId="{5CE13156-F146-4BA5-A9B7-4DD11EE2E6DC}">
      <dgm:prSet/>
      <dgm:spPr/>
      <dgm:t>
        <a:bodyPr/>
        <a:lstStyle/>
        <a:p>
          <a:endParaRPr lang="en-US"/>
        </a:p>
      </dgm:t>
    </dgm:pt>
    <dgm:pt modelId="{BCA8A45C-A70E-4004-9842-5666731D7BF1}" type="sibTrans" cxnId="{5CE13156-F146-4BA5-A9B7-4DD11EE2E6DC}">
      <dgm:prSet/>
      <dgm:spPr/>
      <dgm:t>
        <a:bodyPr/>
        <a:lstStyle/>
        <a:p>
          <a:endParaRPr lang="en-US"/>
        </a:p>
      </dgm:t>
    </dgm:pt>
    <dgm:pt modelId="{749B30C8-5052-4482-8E37-3EF709163B9A}" type="pres">
      <dgm:prSet presAssocID="{38624863-3500-4D39-BDF1-4F4F9F1D7675}" presName="CompostProcess" presStyleCnt="0">
        <dgm:presLayoutVars>
          <dgm:dir/>
          <dgm:resizeHandles val="exact"/>
        </dgm:presLayoutVars>
      </dgm:prSet>
      <dgm:spPr/>
    </dgm:pt>
    <dgm:pt modelId="{ED9C2C4D-7A4E-4FF8-8B6B-08569B2B7BF6}" type="pres">
      <dgm:prSet presAssocID="{38624863-3500-4D39-BDF1-4F4F9F1D7675}" presName="arrow" presStyleLbl="bgShp" presStyleIdx="0" presStyleCnt="1" custLinFactNeighborY="-2655"/>
      <dgm:spPr/>
    </dgm:pt>
    <dgm:pt modelId="{801970F2-5D12-47E3-95BB-1ADC727D3A64}" type="pres">
      <dgm:prSet presAssocID="{38624863-3500-4D39-BDF1-4F4F9F1D7675}" presName="linearProcess" presStyleCnt="0"/>
      <dgm:spPr/>
    </dgm:pt>
    <dgm:pt modelId="{C5892882-D96A-494B-98F8-8E9DEA8A7D29}" type="pres">
      <dgm:prSet presAssocID="{997BCF68-4D97-40B9-B116-21F6F9C2595A}" presName="textNode" presStyleLbl="node1" presStyleIdx="0" presStyleCnt="3">
        <dgm:presLayoutVars>
          <dgm:bulletEnabled val="1"/>
        </dgm:presLayoutVars>
      </dgm:prSet>
      <dgm:spPr/>
      <dgm:t>
        <a:bodyPr/>
        <a:lstStyle/>
        <a:p>
          <a:endParaRPr lang="en-CA"/>
        </a:p>
      </dgm:t>
    </dgm:pt>
    <dgm:pt modelId="{E279B98D-BB4D-4B2A-85A8-B20C31C409AB}" type="pres">
      <dgm:prSet presAssocID="{4B121651-EF94-43EB-88EA-D5643FB11837}" presName="sibTrans" presStyleCnt="0"/>
      <dgm:spPr/>
    </dgm:pt>
    <dgm:pt modelId="{546DCAE9-75C2-4E6A-A9EB-C7B6C43A0529}" type="pres">
      <dgm:prSet presAssocID="{3C64051C-E92C-4A61-B24E-11B98F0611DC}" presName="textNode" presStyleLbl="node1" presStyleIdx="1" presStyleCnt="3">
        <dgm:presLayoutVars>
          <dgm:bulletEnabled val="1"/>
        </dgm:presLayoutVars>
      </dgm:prSet>
      <dgm:spPr/>
      <dgm:t>
        <a:bodyPr/>
        <a:lstStyle/>
        <a:p>
          <a:endParaRPr lang="en-CA"/>
        </a:p>
      </dgm:t>
    </dgm:pt>
    <dgm:pt modelId="{B8C9BEB6-1BF8-4E97-A1D4-E37A020069BF}" type="pres">
      <dgm:prSet presAssocID="{8D2F95C7-D7C7-445B-B3C2-3EC5EF106138}" presName="sibTrans" presStyleCnt="0"/>
      <dgm:spPr/>
    </dgm:pt>
    <dgm:pt modelId="{62519778-0422-45CF-AE6C-B75C5262ABAE}" type="pres">
      <dgm:prSet presAssocID="{07FC85AA-F596-4FCD-8BEC-E3A2F24C4032}" presName="textNode" presStyleLbl="node1" presStyleIdx="2" presStyleCnt="3">
        <dgm:presLayoutVars>
          <dgm:bulletEnabled val="1"/>
        </dgm:presLayoutVars>
      </dgm:prSet>
      <dgm:spPr/>
      <dgm:t>
        <a:bodyPr/>
        <a:lstStyle/>
        <a:p>
          <a:endParaRPr lang="en-CA"/>
        </a:p>
      </dgm:t>
    </dgm:pt>
  </dgm:ptLst>
  <dgm:cxnLst>
    <dgm:cxn modelId="{3420ED9A-F0C6-44B7-B011-483119F5718D}" type="presOf" srcId="{3C64051C-E92C-4A61-B24E-11B98F0611DC}" destId="{546DCAE9-75C2-4E6A-A9EB-C7B6C43A0529}" srcOrd="0" destOrd="0" presId="urn:microsoft.com/office/officeart/2005/8/layout/hProcess9"/>
    <dgm:cxn modelId="{15962B33-2A09-4072-8365-040F4664409B}" type="presOf" srcId="{997BCF68-4D97-40B9-B116-21F6F9C2595A}" destId="{C5892882-D96A-494B-98F8-8E9DEA8A7D29}" srcOrd="0" destOrd="0" presId="urn:microsoft.com/office/officeart/2005/8/layout/hProcess9"/>
    <dgm:cxn modelId="{5CE13156-F146-4BA5-A9B7-4DD11EE2E6DC}" srcId="{38624863-3500-4D39-BDF1-4F4F9F1D7675}" destId="{07FC85AA-F596-4FCD-8BEC-E3A2F24C4032}" srcOrd="2" destOrd="0" parTransId="{56646278-7ADF-4F12-9CDF-771FB4389630}" sibTransId="{BCA8A45C-A70E-4004-9842-5666731D7BF1}"/>
    <dgm:cxn modelId="{FE89E273-8F3D-4E83-A87F-79E9B9F73198}" srcId="{38624863-3500-4D39-BDF1-4F4F9F1D7675}" destId="{997BCF68-4D97-40B9-B116-21F6F9C2595A}" srcOrd="0" destOrd="0" parTransId="{AC5D2A81-6935-4B2E-8BFC-50D67B7E66B0}" sibTransId="{4B121651-EF94-43EB-88EA-D5643FB11837}"/>
    <dgm:cxn modelId="{E7F08ECE-1B80-48A0-B65F-7BB208766088}" srcId="{38624863-3500-4D39-BDF1-4F4F9F1D7675}" destId="{3C64051C-E92C-4A61-B24E-11B98F0611DC}" srcOrd="1" destOrd="0" parTransId="{89EE8D57-707B-4E3F-AFB1-11BDFECAA5C8}" sibTransId="{8D2F95C7-D7C7-445B-B3C2-3EC5EF106138}"/>
    <dgm:cxn modelId="{0C0B74B9-751E-408B-8B8B-16F07DCE34C1}" type="presOf" srcId="{07FC85AA-F596-4FCD-8BEC-E3A2F24C4032}" destId="{62519778-0422-45CF-AE6C-B75C5262ABAE}" srcOrd="0" destOrd="0" presId="urn:microsoft.com/office/officeart/2005/8/layout/hProcess9"/>
    <dgm:cxn modelId="{9E6B4C93-8C51-47D1-A471-EF1A25E36F49}" type="presOf" srcId="{38624863-3500-4D39-BDF1-4F4F9F1D7675}" destId="{749B30C8-5052-4482-8E37-3EF709163B9A}" srcOrd="0" destOrd="0" presId="urn:microsoft.com/office/officeart/2005/8/layout/hProcess9"/>
    <dgm:cxn modelId="{E6D372AE-DFFF-4238-8936-96E403410346}" type="presParOf" srcId="{749B30C8-5052-4482-8E37-3EF709163B9A}" destId="{ED9C2C4D-7A4E-4FF8-8B6B-08569B2B7BF6}" srcOrd="0" destOrd="0" presId="urn:microsoft.com/office/officeart/2005/8/layout/hProcess9"/>
    <dgm:cxn modelId="{2ED92C77-2988-4441-BB18-E05EE2ACE9C9}" type="presParOf" srcId="{749B30C8-5052-4482-8E37-3EF709163B9A}" destId="{801970F2-5D12-47E3-95BB-1ADC727D3A64}" srcOrd="1" destOrd="0" presId="urn:microsoft.com/office/officeart/2005/8/layout/hProcess9"/>
    <dgm:cxn modelId="{0F23BA07-0A9C-4880-95A6-63DA8A627BB7}" type="presParOf" srcId="{801970F2-5D12-47E3-95BB-1ADC727D3A64}" destId="{C5892882-D96A-494B-98F8-8E9DEA8A7D29}" srcOrd="0" destOrd="0" presId="urn:microsoft.com/office/officeart/2005/8/layout/hProcess9"/>
    <dgm:cxn modelId="{C52A8AD8-28F4-4E1F-A0F4-A61D2AFEE464}" type="presParOf" srcId="{801970F2-5D12-47E3-95BB-1ADC727D3A64}" destId="{E279B98D-BB4D-4B2A-85A8-B20C31C409AB}" srcOrd="1" destOrd="0" presId="urn:microsoft.com/office/officeart/2005/8/layout/hProcess9"/>
    <dgm:cxn modelId="{612ED3FD-38D8-4F53-82DD-F9084D015843}" type="presParOf" srcId="{801970F2-5D12-47E3-95BB-1ADC727D3A64}" destId="{546DCAE9-75C2-4E6A-A9EB-C7B6C43A0529}" srcOrd="2" destOrd="0" presId="urn:microsoft.com/office/officeart/2005/8/layout/hProcess9"/>
    <dgm:cxn modelId="{3B6AB3F1-DF4A-4849-870F-B632CD257CA3}" type="presParOf" srcId="{801970F2-5D12-47E3-95BB-1ADC727D3A64}" destId="{B8C9BEB6-1BF8-4E97-A1D4-E37A020069BF}" srcOrd="3" destOrd="0" presId="urn:microsoft.com/office/officeart/2005/8/layout/hProcess9"/>
    <dgm:cxn modelId="{1F024DEF-AAF1-4155-BD1E-B1B417B27B04}" type="presParOf" srcId="{801970F2-5D12-47E3-95BB-1ADC727D3A64}" destId="{62519778-0422-45CF-AE6C-B75C5262ABAE}" srcOrd="4" destOrd="0" presId="urn:microsoft.com/office/officeart/2005/8/layout/hProcess9"/>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8624863-3500-4D39-BDF1-4F4F9F1D7675}" type="doc">
      <dgm:prSet loTypeId="urn:microsoft.com/office/officeart/2005/8/layout/hProcess9" loCatId="process" qsTypeId="urn:microsoft.com/office/officeart/2005/8/quickstyle/simple1" qsCatId="simple" csTypeId="urn:microsoft.com/office/officeart/2005/8/colors/accent1_2" csCatId="accent1" phldr="1"/>
      <dgm:spPr/>
    </dgm:pt>
    <dgm:pt modelId="{997BCF68-4D97-40B9-B116-21F6F9C2595A}">
      <dgm:prSet phldrT="[Text]"/>
      <dgm:spPr/>
      <dgm:t>
        <a:bodyPr/>
        <a:lstStyle/>
        <a:p>
          <a:r>
            <a:rPr lang="en-US" b="1" dirty="0" smtClean="0">
              <a:solidFill>
                <a:srgbClr val="FFFF00"/>
              </a:solidFill>
            </a:rPr>
            <a:t>Stage 0</a:t>
          </a:r>
          <a:endParaRPr lang="en-US" b="1" dirty="0">
            <a:solidFill>
              <a:srgbClr val="FFFF00"/>
            </a:solidFill>
          </a:endParaRPr>
        </a:p>
      </dgm:t>
    </dgm:pt>
    <dgm:pt modelId="{AC5D2A81-6935-4B2E-8BFC-50D67B7E66B0}" type="parTrans" cxnId="{FE89E273-8F3D-4E83-A87F-79E9B9F73198}">
      <dgm:prSet/>
      <dgm:spPr/>
      <dgm:t>
        <a:bodyPr/>
        <a:lstStyle/>
        <a:p>
          <a:endParaRPr lang="en-US"/>
        </a:p>
      </dgm:t>
    </dgm:pt>
    <dgm:pt modelId="{4B121651-EF94-43EB-88EA-D5643FB11837}" type="sibTrans" cxnId="{FE89E273-8F3D-4E83-A87F-79E9B9F73198}">
      <dgm:prSet/>
      <dgm:spPr/>
      <dgm:t>
        <a:bodyPr/>
        <a:lstStyle/>
        <a:p>
          <a:endParaRPr lang="en-US"/>
        </a:p>
      </dgm:t>
    </dgm:pt>
    <dgm:pt modelId="{3C64051C-E92C-4A61-B24E-11B98F0611DC}">
      <dgm:prSet phldrT="[Text]"/>
      <dgm:spPr/>
      <dgm:t>
        <a:bodyPr/>
        <a:lstStyle/>
        <a:p>
          <a:r>
            <a:rPr lang="en-US" dirty="0" smtClean="0"/>
            <a:t>Stage 1</a:t>
          </a:r>
          <a:endParaRPr lang="en-US" dirty="0"/>
        </a:p>
      </dgm:t>
    </dgm:pt>
    <dgm:pt modelId="{89EE8D57-707B-4E3F-AFB1-11BDFECAA5C8}" type="parTrans" cxnId="{E7F08ECE-1B80-48A0-B65F-7BB208766088}">
      <dgm:prSet/>
      <dgm:spPr/>
      <dgm:t>
        <a:bodyPr/>
        <a:lstStyle/>
        <a:p>
          <a:endParaRPr lang="en-US"/>
        </a:p>
      </dgm:t>
    </dgm:pt>
    <dgm:pt modelId="{8D2F95C7-D7C7-445B-B3C2-3EC5EF106138}" type="sibTrans" cxnId="{E7F08ECE-1B80-48A0-B65F-7BB208766088}">
      <dgm:prSet/>
      <dgm:spPr/>
      <dgm:t>
        <a:bodyPr/>
        <a:lstStyle/>
        <a:p>
          <a:endParaRPr lang="en-US"/>
        </a:p>
      </dgm:t>
    </dgm:pt>
    <dgm:pt modelId="{07FC85AA-F596-4FCD-8BEC-E3A2F24C4032}">
      <dgm:prSet phldrT="[Text]"/>
      <dgm:spPr/>
      <dgm:t>
        <a:bodyPr/>
        <a:lstStyle/>
        <a:p>
          <a:r>
            <a:rPr lang="en-US" dirty="0" smtClean="0"/>
            <a:t>Stage 2</a:t>
          </a:r>
          <a:endParaRPr lang="en-US" dirty="0"/>
        </a:p>
      </dgm:t>
    </dgm:pt>
    <dgm:pt modelId="{56646278-7ADF-4F12-9CDF-771FB4389630}" type="parTrans" cxnId="{5CE13156-F146-4BA5-A9B7-4DD11EE2E6DC}">
      <dgm:prSet/>
      <dgm:spPr/>
      <dgm:t>
        <a:bodyPr/>
        <a:lstStyle/>
        <a:p>
          <a:endParaRPr lang="en-US"/>
        </a:p>
      </dgm:t>
    </dgm:pt>
    <dgm:pt modelId="{BCA8A45C-A70E-4004-9842-5666731D7BF1}" type="sibTrans" cxnId="{5CE13156-F146-4BA5-A9B7-4DD11EE2E6DC}">
      <dgm:prSet/>
      <dgm:spPr/>
      <dgm:t>
        <a:bodyPr/>
        <a:lstStyle/>
        <a:p>
          <a:endParaRPr lang="en-US"/>
        </a:p>
      </dgm:t>
    </dgm:pt>
    <dgm:pt modelId="{749B30C8-5052-4482-8E37-3EF709163B9A}" type="pres">
      <dgm:prSet presAssocID="{38624863-3500-4D39-BDF1-4F4F9F1D7675}" presName="CompostProcess" presStyleCnt="0">
        <dgm:presLayoutVars>
          <dgm:dir/>
          <dgm:resizeHandles val="exact"/>
        </dgm:presLayoutVars>
      </dgm:prSet>
      <dgm:spPr/>
    </dgm:pt>
    <dgm:pt modelId="{ED9C2C4D-7A4E-4FF8-8B6B-08569B2B7BF6}" type="pres">
      <dgm:prSet presAssocID="{38624863-3500-4D39-BDF1-4F4F9F1D7675}" presName="arrow" presStyleLbl="bgShp" presStyleIdx="0" presStyleCnt="1" custLinFactNeighborY="-2655"/>
      <dgm:spPr/>
    </dgm:pt>
    <dgm:pt modelId="{801970F2-5D12-47E3-95BB-1ADC727D3A64}" type="pres">
      <dgm:prSet presAssocID="{38624863-3500-4D39-BDF1-4F4F9F1D7675}" presName="linearProcess" presStyleCnt="0"/>
      <dgm:spPr/>
    </dgm:pt>
    <dgm:pt modelId="{C5892882-D96A-494B-98F8-8E9DEA8A7D29}" type="pres">
      <dgm:prSet presAssocID="{997BCF68-4D97-40B9-B116-21F6F9C2595A}" presName="textNode" presStyleLbl="node1" presStyleIdx="0" presStyleCnt="3">
        <dgm:presLayoutVars>
          <dgm:bulletEnabled val="1"/>
        </dgm:presLayoutVars>
      </dgm:prSet>
      <dgm:spPr/>
      <dgm:t>
        <a:bodyPr/>
        <a:lstStyle/>
        <a:p>
          <a:endParaRPr lang="en-CA"/>
        </a:p>
      </dgm:t>
    </dgm:pt>
    <dgm:pt modelId="{E279B98D-BB4D-4B2A-85A8-B20C31C409AB}" type="pres">
      <dgm:prSet presAssocID="{4B121651-EF94-43EB-88EA-D5643FB11837}" presName="sibTrans" presStyleCnt="0"/>
      <dgm:spPr/>
    </dgm:pt>
    <dgm:pt modelId="{546DCAE9-75C2-4E6A-A9EB-C7B6C43A0529}" type="pres">
      <dgm:prSet presAssocID="{3C64051C-E92C-4A61-B24E-11B98F0611DC}" presName="textNode" presStyleLbl="node1" presStyleIdx="1" presStyleCnt="3">
        <dgm:presLayoutVars>
          <dgm:bulletEnabled val="1"/>
        </dgm:presLayoutVars>
      </dgm:prSet>
      <dgm:spPr/>
      <dgm:t>
        <a:bodyPr/>
        <a:lstStyle/>
        <a:p>
          <a:endParaRPr lang="en-CA"/>
        </a:p>
      </dgm:t>
    </dgm:pt>
    <dgm:pt modelId="{B8C9BEB6-1BF8-4E97-A1D4-E37A020069BF}" type="pres">
      <dgm:prSet presAssocID="{8D2F95C7-D7C7-445B-B3C2-3EC5EF106138}" presName="sibTrans" presStyleCnt="0"/>
      <dgm:spPr/>
    </dgm:pt>
    <dgm:pt modelId="{62519778-0422-45CF-AE6C-B75C5262ABAE}" type="pres">
      <dgm:prSet presAssocID="{07FC85AA-F596-4FCD-8BEC-E3A2F24C4032}" presName="textNode" presStyleLbl="node1" presStyleIdx="2" presStyleCnt="3">
        <dgm:presLayoutVars>
          <dgm:bulletEnabled val="1"/>
        </dgm:presLayoutVars>
      </dgm:prSet>
      <dgm:spPr/>
      <dgm:t>
        <a:bodyPr/>
        <a:lstStyle/>
        <a:p>
          <a:endParaRPr lang="en-CA"/>
        </a:p>
      </dgm:t>
    </dgm:pt>
  </dgm:ptLst>
  <dgm:cxnLst>
    <dgm:cxn modelId="{A9648029-3D5B-48AA-BB5B-6A134C09800D}" type="presOf" srcId="{07FC85AA-F596-4FCD-8BEC-E3A2F24C4032}" destId="{62519778-0422-45CF-AE6C-B75C5262ABAE}" srcOrd="0" destOrd="0" presId="urn:microsoft.com/office/officeart/2005/8/layout/hProcess9"/>
    <dgm:cxn modelId="{5CE13156-F146-4BA5-A9B7-4DD11EE2E6DC}" srcId="{38624863-3500-4D39-BDF1-4F4F9F1D7675}" destId="{07FC85AA-F596-4FCD-8BEC-E3A2F24C4032}" srcOrd="2" destOrd="0" parTransId="{56646278-7ADF-4F12-9CDF-771FB4389630}" sibTransId="{BCA8A45C-A70E-4004-9842-5666731D7BF1}"/>
    <dgm:cxn modelId="{FE89E273-8F3D-4E83-A87F-79E9B9F73198}" srcId="{38624863-3500-4D39-BDF1-4F4F9F1D7675}" destId="{997BCF68-4D97-40B9-B116-21F6F9C2595A}" srcOrd="0" destOrd="0" parTransId="{AC5D2A81-6935-4B2E-8BFC-50D67B7E66B0}" sibTransId="{4B121651-EF94-43EB-88EA-D5643FB11837}"/>
    <dgm:cxn modelId="{050ECE19-6F1D-4618-84EC-9455E2A24138}" type="presOf" srcId="{38624863-3500-4D39-BDF1-4F4F9F1D7675}" destId="{749B30C8-5052-4482-8E37-3EF709163B9A}" srcOrd="0" destOrd="0" presId="urn:microsoft.com/office/officeart/2005/8/layout/hProcess9"/>
    <dgm:cxn modelId="{E7F08ECE-1B80-48A0-B65F-7BB208766088}" srcId="{38624863-3500-4D39-BDF1-4F4F9F1D7675}" destId="{3C64051C-E92C-4A61-B24E-11B98F0611DC}" srcOrd="1" destOrd="0" parTransId="{89EE8D57-707B-4E3F-AFB1-11BDFECAA5C8}" sibTransId="{8D2F95C7-D7C7-445B-B3C2-3EC5EF106138}"/>
    <dgm:cxn modelId="{2B49DC1B-8909-4679-A205-6315A7E44851}" type="presOf" srcId="{997BCF68-4D97-40B9-B116-21F6F9C2595A}" destId="{C5892882-D96A-494B-98F8-8E9DEA8A7D29}" srcOrd="0" destOrd="0" presId="urn:microsoft.com/office/officeart/2005/8/layout/hProcess9"/>
    <dgm:cxn modelId="{07B20521-B27C-4F97-AB7F-4A97283BE6AC}" type="presOf" srcId="{3C64051C-E92C-4A61-B24E-11B98F0611DC}" destId="{546DCAE9-75C2-4E6A-A9EB-C7B6C43A0529}" srcOrd="0" destOrd="0" presId="urn:microsoft.com/office/officeart/2005/8/layout/hProcess9"/>
    <dgm:cxn modelId="{F1A640F5-B92F-4BB2-9C50-B31979732431}" type="presParOf" srcId="{749B30C8-5052-4482-8E37-3EF709163B9A}" destId="{ED9C2C4D-7A4E-4FF8-8B6B-08569B2B7BF6}" srcOrd="0" destOrd="0" presId="urn:microsoft.com/office/officeart/2005/8/layout/hProcess9"/>
    <dgm:cxn modelId="{FD754EC9-50A5-4174-B896-E7FC4E93A57E}" type="presParOf" srcId="{749B30C8-5052-4482-8E37-3EF709163B9A}" destId="{801970F2-5D12-47E3-95BB-1ADC727D3A64}" srcOrd="1" destOrd="0" presId="urn:microsoft.com/office/officeart/2005/8/layout/hProcess9"/>
    <dgm:cxn modelId="{C1608E8F-8B85-45F4-B05E-61DDCE478FEF}" type="presParOf" srcId="{801970F2-5D12-47E3-95BB-1ADC727D3A64}" destId="{C5892882-D96A-494B-98F8-8E9DEA8A7D29}" srcOrd="0" destOrd="0" presId="urn:microsoft.com/office/officeart/2005/8/layout/hProcess9"/>
    <dgm:cxn modelId="{34FDED3F-CDEA-4DFD-9301-D1A67C61F296}" type="presParOf" srcId="{801970F2-5D12-47E3-95BB-1ADC727D3A64}" destId="{E279B98D-BB4D-4B2A-85A8-B20C31C409AB}" srcOrd="1" destOrd="0" presId="urn:microsoft.com/office/officeart/2005/8/layout/hProcess9"/>
    <dgm:cxn modelId="{CAB2245C-74AC-441E-B27F-42DA389128B2}" type="presParOf" srcId="{801970F2-5D12-47E3-95BB-1ADC727D3A64}" destId="{546DCAE9-75C2-4E6A-A9EB-C7B6C43A0529}" srcOrd="2" destOrd="0" presId="urn:microsoft.com/office/officeart/2005/8/layout/hProcess9"/>
    <dgm:cxn modelId="{6D277187-B4D2-4ADC-AA23-7550E07BB49B}" type="presParOf" srcId="{801970F2-5D12-47E3-95BB-1ADC727D3A64}" destId="{B8C9BEB6-1BF8-4E97-A1D4-E37A020069BF}" srcOrd="3" destOrd="0" presId="urn:microsoft.com/office/officeart/2005/8/layout/hProcess9"/>
    <dgm:cxn modelId="{5306D860-05DF-4CBC-809C-340221654086}" type="presParOf" srcId="{801970F2-5D12-47E3-95BB-1ADC727D3A64}" destId="{62519778-0422-45CF-AE6C-B75C5262ABAE}" srcOrd="4" destOrd="0" presId="urn:microsoft.com/office/officeart/2005/8/layout/hProcess9"/>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8624863-3500-4D39-BDF1-4F4F9F1D7675}" type="doc">
      <dgm:prSet loTypeId="urn:microsoft.com/office/officeart/2005/8/layout/hProcess9" loCatId="process" qsTypeId="urn:microsoft.com/office/officeart/2005/8/quickstyle/simple1" qsCatId="simple" csTypeId="urn:microsoft.com/office/officeart/2005/8/colors/accent1_2" csCatId="accent1" phldr="1"/>
      <dgm:spPr/>
    </dgm:pt>
    <dgm:pt modelId="{997BCF68-4D97-40B9-B116-21F6F9C2595A}">
      <dgm:prSet phldrT="[Text]"/>
      <dgm:spPr/>
      <dgm:t>
        <a:bodyPr/>
        <a:lstStyle/>
        <a:p>
          <a:r>
            <a:rPr lang="en-US" b="0" dirty="0" smtClean="0">
              <a:solidFill>
                <a:schemeClr val="bg1"/>
              </a:solidFill>
            </a:rPr>
            <a:t>Stage 0</a:t>
          </a:r>
          <a:endParaRPr lang="en-US" b="0" dirty="0">
            <a:solidFill>
              <a:schemeClr val="bg1"/>
            </a:solidFill>
          </a:endParaRPr>
        </a:p>
      </dgm:t>
    </dgm:pt>
    <dgm:pt modelId="{AC5D2A81-6935-4B2E-8BFC-50D67B7E66B0}" type="parTrans" cxnId="{FE89E273-8F3D-4E83-A87F-79E9B9F73198}">
      <dgm:prSet/>
      <dgm:spPr/>
      <dgm:t>
        <a:bodyPr/>
        <a:lstStyle/>
        <a:p>
          <a:endParaRPr lang="en-US"/>
        </a:p>
      </dgm:t>
    </dgm:pt>
    <dgm:pt modelId="{4B121651-EF94-43EB-88EA-D5643FB11837}" type="sibTrans" cxnId="{FE89E273-8F3D-4E83-A87F-79E9B9F73198}">
      <dgm:prSet/>
      <dgm:spPr/>
      <dgm:t>
        <a:bodyPr/>
        <a:lstStyle/>
        <a:p>
          <a:endParaRPr lang="en-US"/>
        </a:p>
      </dgm:t>
    </dgm:pt>
    <dgm:pt modelId="{3C64051C-E92C-4A61-B24E-11B98F0611DC}">
      <dgm:prSet phldrT="[Text]"/>
      <dgm:spPr/>
      <dgm:t>
        <a:bodyPr/>
        <a:lstStyle/>
        <a:p>
          <a:r>
            <a:rPr lang="en-US" b="1" dirty="0" smtClean="0">
              <a:solidFill>
                <a:srgbClr val="FFFF00"/>
              </a:solidFill>
            </a:rPr>
            <a:t>Stage 1</a:t>
          </a:r>
          <a:endParaRPr lang="en-US" b="1" dirty="0">
            <a:solidFill>
              <a:srgbClr val="FFFF00"/>
            </a:solidFill>
          </a:endParaRPr>
        </a:p>
      </dgm:t>
    </dgm:pt>
    <dgm:pt modelId="{89EE8D57-707B-4E3F-AFB1-11BDFECAA5C8}" type="parTrans" cxnId="{E7F08ECE-1B80-48A0-B65F-7BB208766088}">
      <dgm:prSet/>
      <dgm:spPr/>
      <dgm:t>
        <a:bodyPr/>
        <a:lstStyle/>
        <a:p>
          <a:endParaRPr lang="en-US"/>
        </a:p>
      </dgm:t>
    </dgm:pt>
    <dgm:pt modelId="{8D2F95C7-D7C7-445B-B3C2-3EC5EF106138}" type="sibTrans" cxnId="{E7F08ECE-1B80-48A0-B65F-7BB208766088}">
      <dgm:prSet/>
      <dgm:spPr/>
      <dgm:t>
        <a:bodyPr/>
        <a:lstStyle/>
        <a:p>
          <a:endParaRPr lang="en-US"/>
        </a:p>
      </dgm:t>
    </dgm:pt>
    <dgm:pt modelId="{07FC85AA-F596-4FCD-8BEC-E3A2F24C4032}">
      <dgm:prSet phldrT="[Text]"/>
      <dgm:spPr/>
      <dgm:t>
        <a:bodyPr/>
        <a:lstStyle/>
        <a:p>
          <a:r>
            <a:rPr lang="en-US" dirty="0" smtClean="0"/>
            <a:t>Stage 2</a:t>
          </a:r>
          <a:endParaRPr lang="en-US" dirty="0"/>
        </a:p>
      </dgm:t>
    </dgm:pt>
    <dgm:pt modelId="{56646278-7ADF-4F12-9CDF-771FB4389630}" type="parTrans" cxnId="{5CE13156-F146-4BA5-A9B7-4DD11EE2E6DC}">
      <dgm:prSet/>
      <dgm:spPr/>
      <dgm:t>
        <a:bodyPr/>
        <a:lstStyle/>
        <a:p>
          <a:endParaRPr lang="en-US"/>
        </a:p>
      </dgm:t>
    </dgm:pt>
    <dgm:pt modelId="{BCA8A45C-A70E-4004-9842-5666731D7BF1}" type="sibTrans" cxnId="{5CE13156-F146-4BA5-A9B7-4DD11EE2E6DC}">
      <dgm:prSet/>
      <dgm:spPr/>
      <dgm:t>
        <a:bodyPr/>
        <a:lstStyle/>
        <a:p>
          <a:endParaRPr lang="en-US"/>
        </a:p>
      </dgm:t>
    </dgm:pt>
    <dgm:pt modelId="{749B30C8-5052-4482-8E37-3EF709163B9A}" type="pres">
      <dgm:prSet presAssocID="{38624863-3500-4D39-BDF1-4F4F9F1D7675}" presName="CompostProcess" presStyleCnt="0">
        <dgm:presLayoutVars>
          <dgm:dir/>
          <dgm:resizeHandles val="exact"/>
        </dgm:presLayoutVars>
      </dgm:prSet>
      <dgm:spPr/>
    </dgm:pt>
    <dgm:pt modelId="{ED9C2C4D-7A4E-4FF8-8B6B-08569B2B7BF6}" type="pres">
      <dgm:prSet presAssocID="{38624863-3500-4D39-BDF1-4F4F9F1D7675}" presName="arrow" presStyleLbl="bgShp" presStyleIdx="0" presStyleCnt="1" custLinFactNeighborY="-2655"/>
      <dgm:spPr/>
    </dgm:pt>
    <dgm:pt modelId="{801970F2-5D12-47E3-95BB-1ADC727D3A64}" type="pres">
      <dgm:prSet presAssocID="{38624863-3500-4D39-BDF1-4F4F9F1D7675}" presName="linearProcess" presStyleCnt="0"/>
      <dgm:spPr/>
    </dgm:pt>
    <dgm:pt modelId="{C5892882-D96A-494B-98F8-8E9DEA8A7D29}" type="pres">
      <dgm:prSet presAssocID="{997BCF68-4D97-40B9-B116-21F6F9C2595A}" presName="textNode" presStyleLbl="node1" presStyleIdx="0" presStyleCnt="3">
        <dgm:presLayoutVars>
          <dgm:bulletEnabled val="1"/>
        </dgm:presLayoutVars>
      </dgm:prSet>
      <dgm:spPr/>
      <dgm:t>
        <a:bodyPr/>
        <a:lstStyle/>
        <a:p>
          <a:endParaRPr lang="en-CA"/>
        </a:p>
      </dgm:t>
    </dgm:pt>
    <dgm:pt modelId="{E279B98D-BB4D-4B2A-85A8-B20C31C409AB}" type="pres">
      <dgm:prSet presAssocID="{4B121651-EF94-43EB-88EA-D5643FB11837}" presName="sibTrans" presStyleCnt="0"/>
      <dgm:spPr/>
    </dgm:pt>
    <dgm:pt modelId="{546DCAE9-75C2-4E6A-A9EB-C7B6C43A0529}" type="pres">
      <dgm:prSet presAssocID="{3C64051C-E92C-4A61-B24E-11B98F0611DC}" presName="textNode" presStyleLbl="node1" presStyleIdx="1" presStyleCnt="3">
        <dgm:presLayoutVars>
          <dgm:bulletEnabled val="1"/>
        </dgm:presLayoutVars>
      </dgm:prSet>
      <dgm:spPr/>
      <dgm:t>
        <a:bodyPr/>
        <a:lstStyle/>
        <a:p>
          <a:endParaRPr lang="en-CA"/>
        </a:p>
      </dgm:t>
    </dgm:pt>
    <dgm:pt modelId="{B8C9BEB6-1BF8-4E97-A1D4-E37A020069BF}" type="pres">
      <dgm:prSet presAssocID="{8D2F95C7-D7C7-445B-B3C2-3EC5EF106138}" presName="sibTrans" presStyleCnt="0"/>
      <dgm:spPr/>
    </dgm:pt>
    <dgm:pt modelId="{62519778-0422-45CF-AE6C-B75C5262ABAE}" type="pres">
      <dgm:prSet presAssocID="{07FC85AA-F596-4FCD-8BEC-E3A2F24C4032}" presName="textNode" presStyleLbl="node1" presStyleIdx="2" presStyleCnt="3">
        <dgm:presLayoutVars>
          <dgm:bulletEnabled val="1"/>
        </dgm:presLayoutVars>
      </dgm:prSet>
      <dgm:spPr/>
      <dgm:t>
        <a:bodyPr/>
        <a:lstStyle/>
        <a:p>
          <a:endParaRPr lang="en-CA"/>
        </a:p>
      </dgm:t>
    </dgm:pt>
  </dgm:ptLst>
  <dgm:cxnLst>
    <dgm:cxn modelId="{5CE13156-F146-4BA5-A9B7-4DD11EE2E6DC}" srcId="{38624863-3500-4D39-BDF1-4F4F9F1D7675}" destId="{07FC85AA-F596-4FCD-8BEC-E3A2F24C4032}" srcOrd="2" destOrd="0" parTransId="{56646278-7ADF-4F12-9CDF-771FB4389630}" sibTransId="{BCA8A45C-A70E-4004-9842-5666731D7BF1}"/>
    <dgm:cxn modelId="{FE89E273-8F3D-4E83-A87F-79E9B9F73198}" srcId="{38624863-3500-4D39-BDF1-4F4F9F1D7675}" destId="{997BCF68-4D97-40B9-B116-21F6F9C2595A}" srcOrd="0" destOrd="0" parTransId="{AC5D2A81-6935-4B2E-8BFC-50D67B7E66B0}" sibTransId="{4B121651-EF94-43EB-88EA-D5643FB11837}"/>
    <dgm:cxn modelId="{B8808F0D-8651-446F-837B-5521A1EE2D8D}" type="presOf" srcId="{997BCF68-4D97-40B9-B116-21F6F9C2595A}" destId="{C5892882-D96A-494B-98F8-8E9DEA8A7D29}" srcOrd="0" destOrd="0" presId="urn:microsoft.com/office/officeart/2005/8/layout/hProcess9"/>
    <dgm:cxn modelId="{E7F08ECE-1B80-48A0-B65F-7BB208766088}" srcId="{38624863-3500-4D39-BDF1-4F4F9F1D7675}" destId="{3C64051C-E92C-4A61-B24E-11B98F0611DC}" srcOrd="1" destOrd="0" parTransId="{89EE8D57-707B-4E3F-AFB1-11BDFECAA5C8}" sibTransId="{8D2F95C7-D7C7-445B-B3C2-3EC5EF106138}"/>
    <dgm:cxn modelId="{522B4A72-510D-432F-9938-E29D4DF435E4}" type="presOf" srcId="{07FC85AA-F596-4FCD-8BEC-E3A2F24C4032}" destId="{62519778-0422-45CF-AE6C-B75C5262ABAE}" srcOrd="0" destOrd="0" presId="urn:microsoft.com/office/officeart/2005/8/layout/hProcess9"/>
    <dgm:cxn modelId="{2589D4B9-5DB6-453F-9C85-5126C90763EE}" type="presOf" srcId="{38624863-3500-4D39-BDF1-4F4F9F1D7675}" destId="{749B30C8-5052-4482-8E37-3EF709163B9A}" srcOrd="0" destOrd="0" presId="urn:microsoft.com/office/officeart/2005/8/layout/hProcess9"/>
    <dgm:cxn modelId="{89C5ACD8-2FF1-4BF9-857E-B585AFD0DD39}" type="presOf" srcId="{3C64051C-E92C-4A61-B24E-11B98F0611DC}" destId="{546DCAE9-75C2-4E6A-A9EB-C7B6C43A0529}" srcOrd="0" destOrd="0" presId="urn:microsoft.com/office/officeart/2005/8/layout/hProcess9"/>
    <dgm:cxn modelId="{33E0C1A6-54EB-4A22-AE6C-8633AB30CC08}" type="presParOf" srcId="{749B30C8-5052-4482-8E37-3EF709163B9A}" destId="{ED9C2C4D-7A4E-4FF8-8B6B-08569B2B7BF6}" srcOrd="0" destOrd="0" presId="urn:microsoft.com/office/officeart/2005/8/layout/hProcess9"/>
    <dgm:cxn modelId="{02B45AB1-F955-45FE-A979-E9ADE6618D93}" type="presParOf" srcId="{749B30C8-5052-4482-8E37-3EF709163B9A}" destId="{801970F2-5D12-47E3-95BB-1ADC727D3A64}" srcOrd="1" destOrd="0" presId="urn:microsoft.com/office/officeart/2005/8/layout/hProcess9"/>
    <dgm:cxn modelId="{8C82FDCE-F803-45A2-826E-7B6A197F9322}" type="presParOf" srcId="{801970F2-5D12-47E3-95BB-1ADC727D3A64}" destId="{C5892882-D96A-494B-98F8-8E9DEA8A7D29}" srcOrd="0" destOrd="0" presId="urn:microsoft.com/office/officeart/2005/8/layout/hProcess9"/>
    <dgm:cxn modelId="{C4959392-0E44-412D-831A-21DA10CB47A7}" type="presParOf" srcId="{801970F2-5D12-47E3-95BB-1ADC727D3A64}" destId="{E279B98D-BB4D-4B2A-85A8-B20C31C409AB}" srcOrd="1" destOrd="0" presId="urn:microsoft.com/office/officeart/2005/8/layout/hProcess9"/>
    <dgm:cxn modelId="{833781B7-25C8-4A26-A259-9EA31DCE93E9}" type="presParOf" srcId="{801970F2-5D12-47E3-95BB-1ADC727D3A64}" destId="{546DCAE9-75C2-4E6A-A9EB-C7B6C43A0529}" srcOrd="2" destOrd="0" presId="urn:microsoft.com/office/officeart/2005/8/layout/hProcess9"/>
    <dgm:cxn modelId="{24FEE74E-30D1-4A6E-9C01-17077B14C22E}" type="presParOf" srcId="{801970F2-5D12-47E3-95BB-1ADC727D3A64}" destId="{B8C9BEB6-1BF8-4E97-A1D4-E37A020069BF}" srcOrd="3" destOrd="0" presId="urn:microsoft.com/office/officeart/2005/8/layout/hProcess9"/>
    <dgm:cxn modelId="{E5AA9FC0-BD23-483B-B20B-C9D1C19DF7FC}" type="presParOf" srcId="{801970F2-5D12-47E3-95BB-1ADC727D3A64}" destId="{62519778-0422-45CF-AE6C-B75C5262ABAE}" srcOrd="4" destOrd="0" presId="urn:microsoft.com/office/officeart/2005/8/layout/hProcess9"/>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8624863-3500-4D39-BDF1-4F4F9F1D7675}" type="doc">
      <dgm:prSet loTypeId="urn:microsoft.com/office/officeart/2005/8/layout/hProcess9" loCatId="process" qsTypeId="urn:microsoft.com/office/officeart/2005/8/quickstyle/simple1" qsCatId="simple" csTypeId="urn:microsoft.com/office/officeart/2005/8/colors/accent1_2" csCatId="accent1" phldr="1"/>
      <dgm:spPr/>
    </dgm:pt>
    <dgm:pt modelId="{997BCF68-4D97-40B9-B116-21F6F9C2595A}">
      <dgm:prSet phldrT="[Text]"/>
      <dgm:spPr/>
      <dgm:t>
        <a:bodyPr/>
        <a:lstStyle/>
        <a:p>
          <a:r>
            <a:rPr lang="en-US" b="0" dirty="0" smtClean="0">
              <a:solidFill>
                <a:schemeClr val="bg1"/>
              </a:solidFill>
            </a:rPr>
            <a:t>Stage 0</a:t>
          </a:r>
          <a:endParaRPr lang="en-US" b="0" dirty="0">
            <a:solidFill>
              <a:schemeClr val="bg1"/>
            </a:solidFill>
          </a:endParaRPr>
        </a:p>
      </dgm:t>
    </dgm:pt>
    <dgm:pt modelId="{AC5D2A81-6935-4B2E-8BFC-50D67B7E66B0}" type="parTrans" cxnId="{FE89E273-8F3D-4E83-A87F-79E9B9F73198}">
      <dgm:prSet/>
      <dgm:spPr/>
      <dgm:t>
        <a:bodyPr/>
        <a:lstStyle/>
        <a:p>
          <a:endParaRPr lang="en-US"/>
        </a:p>
      </dgm:t>
    </dgm:pt>
    <dgm:pt modelId="{4B121651-EF94-43EB-88EA-D5643FB11837}" type="sibTrans" cxnId="{FE89E273-8F3D-4E83-A87F-79E9B9F73198}">
      <dgm:prSet/>
      <dgm:spPr/>
      <dgm:t>
        <a:bodyPr/>
        <a:lstStyle/>
        <a:p>
          <a:endParaRPr lang="en-US"/>
        </a:p>
      </dgm:t>
    </dgm:pt>
    <dgm:pt modelId="{3C64051C-E92C-4A61-B24E-11B98F0611DC}">
      <dgm:prSet phldrT="[Text]"/>
      <dgm:spPr/>
      <dgm:t>
        <a:bodyPr/>
        <a:lstStyle/>
        <a:p>
          <a:r>
            <a:rPr lang="en-US" dirty="0" smtClean="0"/>
            <a:t>Stage 1</a:t>
          </a:r>
          <a:endParaRPr lang="en-US" dirty="0"/>
        </a:p>
      </dgm:t>
    </dgm:pt>
    <dgm:pt modelId="{89EE8D57-707B-4E3F-AFB1-11BDFECAA5C8}" type="parTrans" cxnId="{E7F08ECE-1B80-48A0-B65F-7BB208766088}">
      <dgm:prSet/>
      <dgm:spPr/>
      <dgm:t>
        <a:bodyPr/>
        <a:lstStyle/>
        <a:p>
          <a:endParaRPr lang="en-US"/>
        </a:p>
      </dgm:t>
    </dgm:pt>
    <dgm:pt modelId="{8D2F95C7-D7C7-445B-B3C2-3EC5EF106138}" type="sibTrans" cxnId="{E7F08ECE-1B80-48A0-B65F-7BB208766088}">
      <dgm:prSet/>
      <dgm:spPr/>
      <dgm:t>
        <a:bodyPr/>
        <a:lstStyle/>
        <a:p>
          <a:endParaRPr lang="en-US"/>
        </a:p>
      </dgm:t>
    </dgm:pt>
    <dgm:pt modelId="{07FC85AA-F596-4FCD-8BEC-E3A2F24C4032}">
      <dgm:prSet phldrT="[Text]"/>
      <dgm:spPr/>
      <dgm:t>
        <a:bodyPr/>
        <a:lstStyle/>
        <a:p>
          <a:r>
            <a:rPr lang="en-US" b="1" dirty="0" smtClean="0">
              <a:solidFill>
                <a:srgbClr val="FFFF00"/>
              </a:solidFill>
            </a:rPr>
            <a:t>Stage 2</a:t>
          </a:r>
          <a:endParaRPr lang="en-US" b="1" dirty="0">
            <a:solidFill>
              <a:srgbClr val="FFFF00"/>
            </a:solidFill>
          </a:endParaRPr>
        </a:p>
      </dgm:t>
    </dgm:pt>
    <dgm:pt modelId="{56646278-7ADF-4F12-9CDF-771FB4389630}" type="parTrans" cxnId="{5CE13156-F146-4BA5-A9B7-4DD11EE2E6DC}">
      <dgm:prSet/>
      <dgm:spPr/>
      <dgm:t>
        <a:bodyPr/>
        <a:lstStyle/>
        <a:p>
          <a:endParaRPr lang="en-US"/>
        </a:p>
      </dgm:t>
    </dgm:pt>
    <dgm:pt modelId="{BCA8A45C-A70E-4004-9842-5666731D7BF1}" type="sibTrans" cxnId="{5CE13156-F146-4BA5-A9B7-4DD11EE2E6DC}">
      <dgm:prSet/>
      <dgm:spPr/>
      <dgm:t>
        <a:bodyPr/>
        <a:lstStyle/>
        <a:p>
          <a:endParaRPr lang="en-US"/>
        </a:p>
      </dgm:t>
    </dgm:pt>
    <dgm:pt modelId="{749B30C8-5052-4482-8E37-3EF709163B9A}" type="pres">
      <dgm:prSet presAssocID="{38624863-3500-4D39-BDF1-4F4F9F1D7675}" presName="CompostProcess" presStyleCnt="0">
        <dgm:presLayoutVars>
          <dgm:dir/>
          <dgm:resizeHandles val="exact"/>
        </dgm:presLayoutVars>
      </dgm:prSet>
      <dgm:spPr/>
    </dgm:pt>
    <dgm:pt modelId="{ED9C2C4D-7A4E-4FF8-8B6B-08569B2B7BF6}" type="pres">
      <dgm:prSet presAssocID="{38624863-3500-4D39-BDF1-4F4F9F1D7675}" presName="arrow" presStyleLbl="bgShp" presStyleIdx="0" presStyleCnt="1" custLinFactNeighborY="-2655"/>
      <dgm:spPr/>
    </dgm:pt>
    <dgm:pt modelId="{801970F2-5D12-47E3-95BB-1ADC727D3A64}" type="pres">
      <dgm:prSet presAssocID="{38624863-3500-4D39-BDF1-4F4F9F1D7675}" presName="linearProcess" presStyleCnt="0"/>
      <dgm:spPr/>
    </dgm:pt>
    <dgm:pt modelId="{C5892882-D96A-494B-98F8-8E9DEA8A7D29}" type="pres">
      <dgm:prSet presAssocID="{997BCF68-4D97-40B9-B116-21F6F9C2595A}" presName="textNode" presStyleLbl="node1" presStyleIdx="0" presStyleCnt="3">
        <dgm:presLayoutVars>
          <dgm:bulletEnabled val="1"/>
        </dgm:presLayoutVars>
      </dgm:prSet>
      <dgm:spPr/>
      <dgm:t>
        <a:bodyPr/>
        <a:lstStyle/>
        <a:p>
          <a:endParaRPr lang="en-CA"/>
        </a:p>
      </dgm:t>
    </dgm:pt>
    <dgm:pt modelId="{E279B98D-BB4D-4B2A-85A8-B20C31C409AB}" type="pres">
      <dgm:prSet presAssocID="{4B121651-EF94-43EB-88EA-D5643FB11837}" presName="sibTrans" presStyleCnt="0"/>
      <dgm:spPr/>
    </dgm:pt>
    <dgm:pt modelId="{546DCAE9-75C2-4E6A-A9EB-C7B6C43A0529}" type="pres">
      <dgm:prSet presAssocID="{3C64051C-E92C-4A61-B24E-11B98F0611DC}" presName="textNode" presStyleLbl="node1" presStyleIdx="1" presStyleCnt="3">
        <dgm:presLayoutVars>
          <dgm:bulletEnabled val="1"/>
        </dgm:presLayoutVars>
      </dgm:prSet>
      <dgm:spPr/>
      <dgm:t>
        <a:bodyPr/>
        <a:lstStyle/>
        <a:p>
          <a:endParaRPr lang="en-CA"/>
        </a:p>
      </dgm:t>
    </dgm:pt>
    <dgm:pt modelId="{B8C9BEB6-1BF8-4E97-A1D4-E37A020069BF}" type="pres">
      <dgm:prSet presAssocID="{8D2F95C7-D7C7-445B-B3C2-3EC5EF106138}" presName="sibTrans" presStyleCnt="0"/>
      <dgm:spPr/>
    </dgm:pt>
    <dgm:pt modelId="{62519778-0422-45CF-AE6C-B75C5262ABAE}" type="pres">
      <dgm:prSet presAssocID="{07FC85AA-F596-4FCD-8BEC-E3A2F24C4032}" presName="textNode" presStyleLbl="node1" presStyleIdx="2" presStyleCnt="3">
        <dgm:presLayoutVars>
          <dgm:bulletEnabled val="1"/>
        </dgm:presLayoutVars>
      </dgm:prSet>
      <dgm:spPr/>
      <dgm:t>
        <a:bodyPr/>
        <a:lstStyle/>
        <a:p>
          <a:endParaRPr lang="en-CA"/>
        </a:p>
      </dgm:t>
    </dgm:pt>
  </dgm:ptLst>
  <dgm:cxnLst>
    <dgm:cxn modelId="{5CE13156-F146-4BA5-A9B7-4DD11EE2E6DC}" srcId="{38624863-3500-4D39-BDF1-4F4F9F1D7675}" destId="{07FC85AA-F596-4FCD-8BEC-E3A2F24C4032}" srcOrd="2" destOrd="0" parTransId="{56646278-7ADF-4F12-9CDF-771FB4389630}" sibTransId="{BCA8A45C-A70E-4004-9842-5666731D7BF1}"/>
    <dgm:cxn modelId="{FE89E273-8F3D-4E83-A87F-79E9B9F73198}" srcId="{38624863-3500-4D39-BDF1-4F4F9F1D7675}" destId="{997BCF68-4D97-40B9-B116-21F6F9C2595A}" srcOrd="0" destOrd="0" parTransId="{AC5D2A81-6935-4B2E-8BFC-50D67B7E66B0}" sibTransId="{4B121651-EF94-43EB-88EA-D5643FB11837}"/>
    <dgm:cxn modelId="{0B077875-7FF3-4FE8-BD3B-2189FF9A2940}" type="presOf" srcId="{3C64051C-E92C-4A61-B24E-11B98F0611DC}" destId="{546DCAE9-75C2-4E6A-A9EB-C7B6C43A0529}" srcOrd="0" destOrd="0" presId="urn:microsoft.com/office/officeart/2005/8/layout/hProcess9"/>
    <dgm:cxn modelId="{CA42CABD-0CD3-4F3A-864B-E419AB97FBAF}" type="presOf" srcId="{997BCF68-4D97-40B9-B116-21F6F9C2595A}" destId="{C5892882-D96A-494B-98F8-8E9DEA8A7D29}" srcOrd="0" destOrd="0" presId="urn:microsoft.com/office/officeart/2005/8/layout/hProcess9"/>
    <dgm:cxn modelId="{E7F08ECE-1B80-48A0-B65F-7BB208766088}" srcId="{38624863-3500-4D39-BDF1-4F4F9F1D7675}" destId="{3C64051C-E92C-4A61-B24E-11B98F0611DC}" srcOrd="1" destOrd="0" parTransId="{89EE8D57-707B-4E3F-AFB1-11BDFECAA5C8}" sibTransId="{8D2F95C7-D7C7-445B-B3C2-3EC5EF106138}"/>
    <dgm:cxn modelId="{317EA54B-BA59-4823-A547-2AECB3206331}" type="presOf" srcId="{38624863-3500-4D39-BDF1-4F4F9F1D7675}" destId="{749B30C8-5052-4482-8E37-3EF709163B9A}" srcOrd="0" destOrd="0" presId="urn:microsoft.com/office/officeart/2005/8/layout/hProcess9"/>
    <dgm:cxn modelId="{932E2E79-D25F-45DB-9A80-1E04DEA77E34}" type="presOf" srcId="{07FC85AA-F596-4FCD-8BEC-E3A2F24C4032}" destId="{62519778-0422-45CF-AE6C-B75C5262ABAE}" srcOrd="0" destOrd="0" presId="urn:microsoft.com/office/officeart/2005/8/layout/hProcess9"/>
    <dgm:cxn modelId="{23637FD3-997F-49F5-A4B5-2BD3E8A0E517}" type="presParOf" srcId="{749B30C8-5052-4482-8E37-3EF709163B9A}" destId="{ED9C2C4D-7A4E-4FF8-8B6B-08569B2B7BF6}" srcOrd="0" destOrd="0" presId="urn:microsoft.com/office/officeart/2005/8/layout/hProcess9"/>
    <dgm:cxn modelId="{F7B83524-53D2-4D6B-AE81-61F09CD7773E}" type="presParOf" srcId="{749B30C8-5052-4482-8E37-3EF709163B9A}" destId="{801970F2-5D12-47E3-95BB-1ADC727D3A64}" srcOrd="1" destOrd="0" presId="urn:microsoft.com/office/officeart/2005/8/layout/hProcess9"/>
    <dgm:cxn modelId="{E6DF519B-A61E-4530-B957-EE781BB61AB6}" type="presParOf" srcId="{801970F2-5D12-47E3-95BB-1ADC727D3A64}" destId="{C5892882-D96A-494B-98F8-8E9DEA8A7D29}" srcOrd="0" destOrd="0" presId="urn:microsoft.com/office/officeart/2005/8/layout/hProcess9"/>
    <dgm:cxn modelId="{C328F854-2EF1-4EB7-95F7-4BDC9D0AD196}" type="presParOf" srcId="{801970F2-5D12-47E3-95BB-1ADC727D3A64}" destId="{E279B98D-BB4D-4B2A-85A8-B20C31C409AB}" srcOrd="1" destOrd="0" presId="urn:microsoft.com/office/officeart/2005/8/layout/hProcess9"/>
    <dgm:cxn modelId="{36750595-8C95-4385-949F-E7045A2DD68F}" type="presParOf" srcId="{801970F2-5D12-47E3-95BB-1ADC727D3A64}" destId="{546DCAE9-75C2-4E6A-A9EB-C7B6C43A0529}" srcOrd="2" destOrd="0" presId="urn:microsoft.com/office/officeart/2005/8/layout/hProcess9"/>
    <dgm:cxn modelId="{0BEFE103-341C-4D00-A681-0802C6ABD5FC}" type="presParOf" srcId="{801970F2-5D12-47E3-95BB-1ADC727D3A64}" destId="{B8C9BEB6-1BF8-4E97-A1D4-E37A020069BF}" srcOrd="3" destOrd="0" presId="urn:microsoft.com/office/officeart/2005/8/layout/hProcess9"/>
    <dgm:cxn modelId="{63C82985-1301-4841-8443-E228855F2C54}" type="presParOf" srcId="{801970F2-5D12-47E3-95BB-1ADC727D3A64}" destId="{62519778-0422-45CF-AE6C-B75C5262ABAE}" srcOrd="4" destOrd="0" presId="urn:microsoft.com/office/officeart/2005/8/layout/hProcess9"/>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1D8BAD9-5242-4ABC-B5CB-FE467C7DD4C5}">
      <dsp:nvSpPr>
        <dsp:cNvPr id="0" name=""/>
        <dsp:cNvSpPr/>
      </dsp:nvSpPr>
      <dsp:spPr>
        <a:xfrm>
          <a:off x="651" y="184301"/>
          <a:ext cx="2804331" cy="3365197"/>
        </a:xfrm>
        <a:prstGeom prst="roundRect">
          <a:avLst>
            <a:gd name="adj" fmla="val 5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75438" rIns="97790" bIns="0" numCol="1" spcCol="1270" anchor="t" anchorCtr="0">
          <a:noAutofit/>
        </a:bodyPr>
        <a:lstStyle/>
        <a:p>
          <a:pPr lvl="0" algn="r" defTabSz="977900">
            <a:lnSpc>
              <a:spcPct val="90000"/>
            </a:lnSpc>
            <a:spcBef>
              <a:spcPct val="0"/>
            </a:spcBef>
            <a:spcAft>
              <a:spcPct val="35000"/>
            </a:spcAft>
          </a:pPr>
          <a:r>
            <a:rPr lang="en-CA" sz="2200" b="1" kern="1200" dirty="0" smtClean="0"/>
            <a:t>Experimental</a:t>
          </a:r>
        </a:p>
      </dsp:txBody>
      <dsp:txXfrm rot="16200000">
        <a:off x="-1098646" y="1283599"/>
        <a:ext cx="2759461" cy="560866"/>
      </dsp:txXfrm>
    </dsp:sp>
    <dsp:sp modelId="{E504925A-9B4C-417C-A96F-C57B63A077C3}">
      <dsp:nvSpPr>
        <dsp:cNvPr id="0" name=""/>
        <dsp:cNvSpPr/>
      </dsp:nvSpPr>
      <dsp:spPr>
        <a:xfrm>
          <a:off x="561517" y="184301"/>
          <a:ext cx="2089226" cy="3365197"/>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5438" rIns="0" bIns="0" numCol="1" spcCol="1270" anchor="t" anchorCtr="0">
          <a:noAutofit/>
        </a:bodyPr>
        <a:lstStyle/>
        <a:p>
          <a:pPr lvl="0" algn="l" defTabSz="977900">
            <a:lnSpc>
              <a:spcPct val="90000"/>
            </a:lnSpc>
            <a:spcBef>
              <a:spcPct val="0"/>
            </a:spcBef>
            <a:spcAft>
              <a:spcPct val="35000"/>
            </a:spcAft>
          </a:pPr>
          <a:endParaRPr lang="en-CA" sz="2200" kern="1200" dirty="0" smtClean="0"/>
        </a:p>
        <a:p>
          <a:pPr lvl="0" algn="l" defTabSz="977900">
            <a:lnSpc>
              <a:spcPct val="90000"/>
            </a:lnSpc>
            <a:spcBef>
              <a:spcPct val="0"/>
            </a:spcBef>
            <a:spcAft>
              <a:spcPct val="35000"/>
            </a:spcAft>
          </a:pPr>
          <a:r>
            <a:rPr lang="en-CA" sz="2200" kern="1200" dirty="0" smtClean="0"/>
            <a:t>Highest degree of control;</a:t>
          </a:r>
        </a:p>
        <a:p>
          <a:pPr lvl="0" algn="l" defTabSz="977900">
            <a:lnSpc>
              <a:spcPct val="90000"/>
            </a:lnSpc>
            <a:spcBef>
              <a:spcPct val="0"/>
            </a:spcBef>
            <a:spcAft>
              <a:spcPct val="35000"/>
            </a:spcAft>
          </a:pPr>
          <a:r>
            <a:rPr lang="en-CA" sz="2200" kern="1200" dirty="0" smtClean="0"/>
            <a:t>Confounds limited;</a:t>
          </a:r>
        </a:p>
        <a:p>
          <a:pPr lvl="0" algn="l" defTabSz="977900">
            <a:lnSpc>
              <a:spcPct val="90000"/>
            </a:lnSpc>
            <a:spcBef>
              <a:spcPct val="0"/>
            </a:spcBef>
            <a:spcAft>
              <a:spcPct val="35000"/>
            </a:spcAft>
          </a:pPr>
          <a:r>
            <a:rPr lang="en-CA" sz="2200" kern="1200" dirty="0" smtClean="0"/>
            <a:t>Meaningful conclusions can be drawn.</a:t>
          </a:r>
        </a:p>
        <a:p>
          <a:pPr lvl="0" algn="l" defTabSz="977900">
            <a:lnSpc>
              <a:spcPct val="90000"/>
            </a:lnSpc>
            <a:spcBef>
              <a:spcPct val="0"/>
            </a:spcBef>
            <a:spcAft>
              <a:spcPct val="35000"/>
            </a:spcAft>
          </a:pPr>
          <a:endParaRPr lang="en-CA" sz="2200" kern="1200" dirty="0" smtClean="0"/>
        </a:p>
      </dsp:txBody>
      <dsp:txXfrm>
        <a:off x="561517" y="184301"/>
        <a:ext cx="2089226" cy="3365197"/>
      </dsp:txXfrm>
    </dsp:sp>
    <dsp:sp modelId="{1C1A8061-526C-4590-A455-533AF3836B35}">
      <dsp:nvSpPr>
        <dsp:cNvPr id="0" name=""/>
        <dsp:cNvSpPr/>
      </dsp:nvSpPr>
      <dsp:spPr>
        <a:xfrm>
          <a:off x="2903134" y="184301"/>
          <a:ext cx="2804331" cy="3365197"/>
        </a:xfrm>
        <a:prstGeom prst="roundRect">
          <a:avLst>
            <a:gd name="adj" fmla="val 5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75438" rIns="97790" bIns="0" numCol="1" spcCol="1270" anchor="t" anchorCtr="0">
          <a:noAutofit/>
        </a:bodyPr>
        <a:lstStyle/>
        <a:p>
          <a:pPr lvl="0" algn="r" defTabSz="977900">
            <a:lnSpc>
              <a:spcPct val="90000"/>
            </a:lnSpc>
            <a:spcBef>
              <a:spcPct val="0"/>
            </a:spcBef>
            <a:spcAft>
              <a:spcPct val="35000"/>
            </a:spcAft>
          </a:pPr>
          <a:r>
            <a:rPr lang="en-CA" sz="2200" b="1" kern="1200" dirty="0" smtClean="0"/>
            <a:t>Quasi-experimental</a:t>
          </a:r>
        </a:p>
      </dsp:txBody>
      <dsp:txXfrm rot="16200000">
        <a:off x="1803836" y="1283599"/>
        <a:ext cx="2759461" cy="560866"/>
      </dsp:txXfrm>
    </dsp:sp>
    <dsp:sp modelId="{48C9EAFD-A869-4C79-9911-13F5CB5C06CE}">
      <dsp:nvSpPr>
        <dsp:cNvPr id="0" name=""/>
        <dsp:cNvSpPr/>
      </dsp:nvSpPr>
      <dsp:spPr>
        <a:xfrm rot="5400000">
          <a:off x="2669877" y="2858888"/>
          <a:ext cx="494556" cy="420649"/>
        </a:xfrm>
        <a:prstGeom prst="flowChartExtract">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C2D5786-E43B-4AFA-94E8-5705D60FF284}">
      <dsp:nvSpPr>
        <dsp:cNvPr id="0" name=""/>
        <dsp:cNvSpPr/>
      </dsp:nvSpPr>
      <dsp:spPr>
        <a:xfrm>
          <a:off x="3464000" y="184301"/>
          <a:ext cx="2089226" cy="3365197"/>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5438" rIns="0" bIns="0" numCol="1" spcCol="1270" anchor="t" anchorCtr="0">
          <a:noAutofit/>
        </a:bodyPr>
        <a:lstStyle/>
        <a:p>
          <a:pPr lvl="0" algn="l" defTabSz="977900">
            <a:lnSpc>
              <a:spcPct val="90000"/>
            </a:lnSpc>
            <a:spcBef>
              <a:spcPct val="0"/>
            </a:spcBef>
            <a:spcAft>
              <a:spcPct val="35000"/>
            </a:spcAft>
          </a:pPr>
          <a:endParaRPr lang="en-CA" sz="2200" kern="1200" dirty="0" smtClean="0"/>
        </a:p>
        <a:p>
          <a:pPr lvl="0" algn="l" defTabSz="977900">
            <a:lnSpc>
              <a:spcPct val="90000"/>
            </a:lnSpc>
            <a:spcBef>
              <a:spcPct val="0"/>
            </a:spcBef>
            <a:spcAft>
              <a:spcPct val="35000"/>
            </a:spcAft>
          </a:pPr>
          <a:r>
            <a:rPr lang="en-CA" sz="2200" kern="1200" dirty="0" smtClean="0"/>
            <a:t>Moderate control over variables;</a:t>
          </a:r>
        </a:p>
        <a:p>
          <a:pPr lvl="0" algn="l" defTabSz="977900">
            <a:lnSpc>
              <a:spcPct val="90000"/>
            </a:lnSpc>
            <a:spcBef>
              <a:spcPct val="0"/>
            </a:spcBef>
            <a:spcAft>
              <a:spcPct val="35000"/>
            </a:spcAft>
          </a:pPr>
          <a:r>
            <a:rPr lang="en-CA" sz="2200" kern="1200" dirty="0" smtClean="0"/>
            <a:t>Confounds present;</a:t>
          </a:r>
        </a:p>
        <a:p>
          <a:pPr lvl="0" algn="l" defTabSz="977900">
            <a:lnSpc>
              <a:spcPct val="90000"/>
            </a:lnSpc>
            <a:spcBef>
              <a:spcPct val="0"/>
            </a:spcBef>
            <a:spcAft>
              <a:spcPct val="35000"/>
            </a:spcAft>
          </a:pPr>
          <a:r>
            <a:rPr lang="en-CA" sz="2200" kern="1200" dirty="0" smtClean="0"/>
            <a:t>Can cautious interpret results.</a:t>
          </a:r>
        </a:p>
        <a:p>
          <a:pPr lvl="0" algn="l" defTabSz="977900">
            <a:lnSpc>
              <a:spcPct val="90000"/>
            </a:lnSpc>
            <a:spcBef>
              <a:spcPct val="0"/>
            </a:spcBef>
            <a:spcAft>
              <a:spcPct val="35000"/>
            </a:spcAft>
          </a:pPr>
          <a:endParaRPr lang="en-CA" sz="2200" kern="1200" dirty="0" smtClean="0"/>
        </a:p>
        <a:p>
          <a:pPr lvl="0" algn="l" defTabSz="977900">
            <a:lnSpc>
              <a:spcPct val="90000"/>
            </a:lnSpc>
            <a:spcBef>
              <a:spcPct val="0"/>
            </a:spcBef>
            <a:spcAft>
              <a:spcPct val="35000"/>
            </a:spcAft>
          </a:pPr>
          <a:endParaRPr lang="en-CA" sz="2200" kern="1200" dirty="0"/>
        </a:p>
      </dsp:txBody>
      <dsp:txXfrm>
        <a:off x="3464000" y="184301"/>
        <a:ext cx="2089226" cy="3365197"/>
      </dsp:txXfrm>
    </dsp:sp>
    <dsp:sp modelId="{417FDB56-6AF0-44DA-B4FD-E16D43108127}">
      <dsp:nvSpPr>
        <dsp:cNvPr id="0" name=""/>
        <dsp:cNvSpPr/>
      </dsp:nvSpPr>
      <dsp:spPr>
        <a:xfrm>
          <a:off x="5805617" y="184301"/>
          <a:ext cx="2804331" cy="3365197"/>
        </a:xfrm>
        <a:prstGeom prst="roundRect">
          <a:avLst>
            <a:gd name="adj" fmla="val 5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75438" rIns="97790" bIns="0" numCol="1" spcCol="1270" anchor="t" anchorCtr="0">
          <a:noAutofit/>
        </a:bodyPr>
        <a:lstStyle/>
        <a:p>
          <a:pPr lvl="0" algn="r" defTabSz="977900">
            <a:lnSpc>
              <a:spcPct val="90000"/>
            </a:lnSpc>
            <a:spcBef>
              <a:spcPct val="0"/>
            </a:spcBef>
            <a:spcAft>
              <a:spcPct val="35000"/>
            </a:spcAft>
          </a:pPr>
          <a:r>
            <a:rPr lang="en-CA" sz="2200" b="1" kern="1200" dirty="0" smtClean="0"/>
            <a:t>Non-experimental</a:t>
          </a:r>
          <a:endParaRPr lang="en-CA" sz="2200" b="1" kern="1200" dirty="0"/>
        </a:p>
      </dsp:txBody>
      <dsp:txXfrm rot="16200000">
        <a:off x="4706319" y="1283599"/>
        <a:ext cx="2759461" cy="560866"/>
      </dsp:txXfrm>
    </dsp:sp>
    <dsp:sp modelId="{167335E1-9967-4973-8059-19129E856B29}">
      <dsp:nvSpPr>
        <dsp:cNvPr id="0" name=""/>
        <dsp:cNvSpPr/>
      </dsp:nvSpPr>
      <dsp:spPr>
        <a:xfrm rot="5400000">
          <a:off x="5572360" y="2858888"/>
          <a:ext cx="494556" cy="420649"/>
        </a:xfrm>
        <a:prstGeom prst="flowChartExtract">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452EB4D-5D29-4327-9601-F92FE7DB673B}">
      <dsp:nvSpPr>
        <dsp:cNvPr id="0" name=""/>
        <dsp:cNvSpPr/>
      </dsp:nvSpPr>
      <dsp:spPr>
        <a:xfrm>
          <a:off x="6366483" y="184301"/>
          <a:ext cx="2089226" cy="3365197"/>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5438" rIns="0" bIns="0" numCol="1" spcCol="1270" anchor="t" anchorCtr="0">
          <a:noAutofit/>
        </a:bodyPr>
        <a:lstStyle/>
        <a:p>
          <a:pPr lvl="0" algn="l" defTabSz="977900">
            <a:lnSpc>
              <a:spcPct val="90000"/>
            </a:lnSpc>
            <a:spcBef>
              <a:spcPct val="0"/>
            </a:spcBef>
            <a:spcAft>
              <a:spcPct val="35000"/>
            </a:spcAft>
          </a:pPr>
          <a:endParaRPr lang="en-CA" sz="2200" kern="1200" dirty="0" smtClean="0"/>
        </a:p>
        <a:p>
          <a:pPr lvl="0" algn="l" defTabSz="977900">
            <a:lnSpc>
              <a:spcPct val="90000"/>
            </a:lnSpc>
            <a:spcBef>
              <a:spcPct val="0"/>
            </a:spcBef>
            <a:spcAft>
              <a:spcPct val="35000"/>
            </a:spcAft>
          </a:pPr>
          <a:r>
            <a:rPr lang="en-CA" sz="2200" kern="1200" dirty="0" smtClean="0"/>
            <a:t>No control; </a:t>
          </a:r>
        </a:p>
        <a:p>
          <a:pPr lvl="0" algn="l" defTabSz="977900">
            <a:lnSpc>
              <a:spcPct val="90000"/>
            </a:lnSpc>
            <a:spcBef>
              <a:spcPct val="0"/>
            </a:spcBef>
            <a:spcAft>
              <a:spcPct val="35000"/>
            </a:spcAft>
          </a:pPr>
          <a:r>
            <a:rPr lang="en-CA" sz="2200" kern="1200" dirty="0" smtClean="0"/>
            <a:t>Many potential confounds;</a:t>
          </a:r>
        </a:p>
        <a:p>
          <a:pPr lvl="0" algn="l" defTabSz="977900">
            <a:lnSpc>
              <a:spcPct val="90000"/>
            </a:lnSpc>
            <a:spcBef>
              <a:spcPct val="0"/>
            </a:spcBef>
            <a:spcAft>
              <a:spcPct val="35000"/>
            </a:spcAft>
          </a:pPr>
          <a:r>
            <a:rPr lang="en-CA" sz="2200" kern="1200" dirty="0" smtClean="0"/>
            <a:t>Difficult to generalize results.</a:t>
          </a:r>
          <a:endParaRPr lang="en-CA" sz="2200" kern="1200" dirty="0"/>
        </a:p>
      </dsp:txBody>
      <dsp:txXfrm>
        <a:off x="6366483" y="184301"/>
        <a:ext cx="2089226" cy="3365197"/>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D9C2C4D-7A4E-4FF8-8B6B-08569B2B7BF6}">
      <dsp:nvSpPr>
        <dsp:cNvPr id="0" name=""/>
        <dsp:cNvSpPr/>
      </dsp:nvSpPr>
      <dsp:spPr>
        <a:xfrm>
          <a:off x="645794" y="0"/>
          <a:ext cx="7319010" cy="1574800"/>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892882-D96A-494B-98F8-8E9DEA8A7D29}">
      <dsp:nvSpPr>
        <dsp:cNvPr id="0" name=""/>
        <dsp:cNvSpPr/>
      </dsp:nvSpPr>
      <dsp:spPr>
        <a:xfrm>
          <a:off x="71054" y="472440"/>
          <a:ext cx="2583180" cy="6299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dirty="0" smtClean="0"/>
            <a:t>Stage 0</a:t>
          </a:r>
          <a:endParaRPr lang="en-US" sz="2600" kern="1200" dirty="0"/>
        </a:p>
      </dsp:txBody>
      <dsp:txXfrm>
        <a:off x="71054" y="472440"/>
        <a:ext cx="2583180" cy="629920"/>
      </dsp:txXfrm>
    </dsp:sp>
    <dsp:sp modelId="{546DCAE9-75C2-4E6A-A9EB-C7B6C43A0529}">
      <dsp:nvSpPr>
        <dsp:cNvPr id="0" name=""/>
        <dsp:cNvSpPr/>
      </dsp:nvSpPr>
      <dsp:spPr>
        <a:xfrm>
          <a:off x="3013710" y="472440"/>
          <a:ext cx="2583180" cy="6299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dirty="0" smtClean="0"/>
            <a:t>Stage 1</a:t>
          </a:r>
          <a:endParaRPr lang="en-US" sz="2600" kern="1200" dirty="0"/>
        </a:p>
      </dsp:txBody>
      <dsp:txXfrm>
        <a:off x="3013710" y="472440"/>
        <a:ext cx="2583180" cy="629920"/>
      </dsp:txXfrm>
    </dsp:sp>
    <dsp:sp modelId="{62519778-0422-45CF-AE6C-B75C5262ABAE}">
      <dsp:nvSpPr>
        <dsp:cNvPr id="0" name=""/>
        <dsp:cNvSpPr/>
      </dsp:nvSpPr>
      <dsp:spPr>
        <a:xfrm>
          <a:off x="5956365" y="472440"/>
          <a:ext cx="2583180" cy="6299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dirty="0" smtClean="0"/>
            <a:t>Stage 2</a:t>
          </a:r>
          <a:endParaRPr lang="en-US" sz="2600" kern="1200" dirty="0"/>
        </a:p>
      </dsp:txBody>
      <dsp:txXfrm>
        <a:off x="5956365" y="472440"/>
        <a:ext cx="2583180" cy="629920"/>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D9C2C4D-7A4E-4FF8-8B6B-08569B2B7BF6}">
      <dsp:nvSpPr>
        <dsp:cNvPr id="0" name=""/>
        <dsp:cNvSpPr/>
      </dsp:nvSpPr>
      <dsp:spPr>
        <a:xfrm>
          <a:off x="645794" y="0"/>
          <a:ext cx="7319010" cy="1574800"/>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892882-D96A-494B-98F8-8E9DEA8A7D29}">
      <dsp:nvSpPr>
        <dsp:cNvPr id="0" name=""/>
        <dsp:cNvSpPr/>
      </dsp:nvSpPr>
      <dsp:spPr>
        <a:xfrm>
          <a:off x="71054" y="472440"/>
          <a:ext cx="2583180" cy="6299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b="1" kern="1200" dirty="0" smtClean="0">
              <a:solidFill>
                <a:srgbClr val="FFFF00"/>
              </a:solidFill>
            </a:rPr>
            <a:t>Stage 0</a:t>
          </a:r>
          <a:endParaRPr lang="en-US" sz="2600" b="1" kern="1200" dirty="0">
            <a:solidFill>
              <a:srgbClr val="FFFF00"/>
            </a:solidFill>
          </a:endParaRPr>
        </a:p>
      </dsp:txBody>
      <dsp:txXfrm>
        <a:off x="71054" y="472440"/>
        <a:ext cx="2583180" cy="629920"/>
      </dsp:txXfrm>
    </dsp:sp>
    <dsp:sp modelId="{546DCAE9-75C2-4E6A-A9EB-C7B6C43A0529}">
      <dsp:nvSpPr>
        <dsp:cNvPr id="0" name=""/>
        <dsp:cNvSpPr/>
      </dsp:nvSpPr>
      <dsp:spPr>
        <a:xfrm>
          <a:off x="3013710" y="472440"/>
          <a:ext cx="2583180" cy="6299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dirty="0" smtClean="0"/>
            <a:t>Stage 1</a:t>
          </a:r>
          <a:endParaRPr lang="en-US" sz="2600" kern="1200" dirty="0"/>
        </a:p>
      </dsp:txBody>
      <dsp:txXfrm>
        <a:off x="3013710" y="472440"/>
        <a:ext cx="2583180" cy="629920"/>
      </dsp:txXfrm>
    </dsp:sp>
    <dsp:sp modelId="{62519778-0422-45CF-AE6C-B75C5262ABAE}">
      <dsp:nvSpPr>
        <dsp:cNvPr id="0" name=""/>
        <dsp:cNvSpPr/>
      </dsp:nvSpPr>
      <dsp:spPr>
        <a:xfrm>
          <a:off x="5956365" y="472440"/>
          <a:ext cx="2583180" cy="6299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dirty="0" smtClean="0"/>
            <a:t>Stage 2</a:t>
          </a:r>
          <a:endParaRPr lang="en-US" sz="2600" kern="1200" dirty="0"/>
        </a:p>
      </dsp:txBody>
      <dsp:txXfrm>
        <a:off x="5956365" y="472440"/>
        <a:ext cx="2583180" cy="629920"/>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D9C2C4D-7A4E-4FF8-8B6B-08569B2B7BF6}">
      <dsp:nvSpPr>
        <dsp:cNvPr id="0" name=""/>
        <dsp:cNvSpPr/>
      </dsp:nvSpPr>
      <dsp:spPr>
        <a:xfrm>
          <a:off x="645794" y="0"/>
          <a:ext cx="7319010" cy="1574800"/>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892882-D96A-494B-98F8-8E9DEA8A7D29}">
      <dsp:nvSpPr>
        <dsp:cNvPr id="0" name=""/>
        <dsp:cNvSpPr/>
      </dsp:nvSpPr>
      <dsp:spPr>
        <a:xfrm>
          <a:off x="71054" y="472440"/>
          <a:ext cx="2583180" cy="6299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b="0" kern="1200" dirty="0" smtClean="0">
              <a:solidFill>
                <a:schemeClr val="bg1"/>
              </a:solidFill>
            </a:rPr>
            <a:t>Stage 0</a:t>
          </a:r>
          <a:endParaRPr lang="en-US" sz="2600" b="0" kern="1200" dirty="0">
            <a:solidFill>
              <a:schemeClr val="bg1"/>
            </a:solidFill>
          </a:endParaRPr>
        </a:p>
      </dsp:txBody>
      <dsp:txXfrm>
        <a:off x="71054" y="472440"/>
        <a:ext cx="2583180" cy="629920"/>
      </dsp:txXfrm>
    </dsp:sp>
    <dsp:sp modelId="{546DCAE9-75C2-4E6A-A9EB-C7B6C43A0529}">
      <dsp:nvSpPr>
        <dsp:cNvPr id="0" name=""/>
        <dsp:cNvSpPr/>
      </dsp:nvSpPr>
      <dsp:spPr>
        <a:xfrm>
          <a:off x="3013710" y="472440"/>
          <a:ext cx="2583180" cy="6299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b="1" kern="1200" dirty="0" smtClean="0">
              <a:solidFill>
                <a:srgbClr val="FFFF00"/>
              </a:solidFill>
            </a:rPr>
            <a:t>Stage 1</a:t>
          </a:r>
          <a:endParaRPr lang="en-US" sz="2600" b="1" kern="1200" dirty="0">
            <a:solidFill>
              <a:srgbClr val="FFFF00"/>
            </a:solidFill>
          </a:endParaRPr>
        </a:p>
      </dsp:txBody>
      <dsp:txXfrm>
        <a:off x="3013710" y="472440"/>
        <a:ext cx="2583180" cy="629920"/>
      </dsp:txXfrm>
    </dsp:sp>
    <dsp:sp modelId="{62519778-0422-45CF-AE6C-B75C5262ABAE}">
      <dsp:nvSpPr>
        <dsp:cNvPr id="0" name=""/>
        <dsp:cNvSpPr/>
      </dsp:nvSpPr>
      <dsp:spPr>
        <a:xfrm>
          <a:off x="5956365" y="472440"/>
          <a:ext cx="2583180" cy="6299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dirty="0" smtClean="0"/>
            <a:t>Stage 2</a:t>
          </a:r>
          <a:endParaRPr lang="en-US" sz="2600" kern="1200" dirty="0"/>
        </a:p>
      </dsp:txBody>
      <dsp:txXfrm>
        <a:off x="5956365" y="472440"/>
        <a:ext cx="2583180" cy="629920"/>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D9C2C4D-7A4E-4FF8-8B6B-08569B2B7BF6}">
      <dsp:nvSpPr>
        <dsp:cNvPr id="0" name=""/>
        <dsp:cNvSpPr/>
      </dsp:nvSpPr>
      <dsp:spPr>
        <a:xfrm>
          <a:off x="645794" y="0"/>
          <a:ext cx="7319010" cy="1574800"/>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892882-D96A-494B-98F8-8E9DEA8A7D29}">
      <dsp:nvSpPr>
        <dsp:cNvPr id="0" name=""/>
        <dsp:cNvSpPr/>
      </dsp:nvSpPr>
      <dsp:spPr>
        <a:xfrm>
          <a:off x="71054" y="472440"/>
          <a:ext cx="2583180" cy="6299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b="0" kern="1200" dirty="0" smtClean="0">
              <a:solidFill>
                <a:schemeClr val="bg1"/>
              </a:solidFill>
            </a:rPr>
            <a:t>Stage 0</a:t>
          </a:r>
          <a:endParaRPr lang="en-US" sz="2600" b="0" kern="1200" dirty="0">
            <a:solidFill>
              <a:schemeClr val="bg1"/>
            </a:solidFill>
          </a:endParaRPr>
        </a:p>
      </dsp:txBody>
      <dsp:txXfrm>
        <a:off x="71054" y="472440"/>
        <a:ext cx="2583180" cy="629920"/>
      </dsp:txXfrm>
    </dsp:sp>
    <dsp:sp modelId="{546DCAE9-75C2-4E6A-A9EB-C7B6C43A0529}">
      <dsp:nvSpPr>
        <dsp:cNvPr id="0" name=""/>
        <dsp:cNvSpPr/>
      </dsp:nvSpPr>
      <dsp:spPr>
        <a:xfrm>
          <a:off x="3013710" y="472440"/>
          <a:ext cx="2583180" cy="6299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dirty="0" smtClean="0"/>
            <a:t>Stage 1</a:t>
          </a:r>
          <a:endParaRPr lang="en-US" sz="2600" kern="1200" dirty="0"/>
        </a:p>
      </dsp:txBody>
      <dsp:txXfrm>
        <a:off x="3013710" y="472440"/>
        <a:ext cx="2583180" cy="629920"/>
      </dsp:txXfrm>
    </dsp:sp>
    <dsp:sp modelId="{62519778-0422-45CF-AE6C-B75C5262ABAE}">
      <dsp:nvSpPr>
        <dsp:cNvPr id="0" name=""/>
        <dsp:cNvSpPr/>
      </dsp:nvSpPr>
      <dsp:spPr>
        <a:xfrm>
          <a:off x="5956365" y="472440"/>
          <a:ext cx="2583180" cy="6299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b="1" kern="1200" dirty="0" smtClean="0">
              <a:solidFill>
                <a:srgbClr val="FFFF00"/>
              </a:solidFill>
            </a:rPr>
            <a:t>Stage 2</a:t>
          </a:r>
          <a:endParaRPr lang="en-US" sz="2600" b="1" kern="1200" dirty="0">
            <a:solidFill>
              <a:srgbClr val="FFFF00"/>
            </a:solidFill>
          </a:endParaRPr>
        </a:p>
      </dsp:txBody>
      <dsp:txXfrm>
        <a:off x="5956365" y="472440"/>
        <a:ext cx="2583180" cy="629920"/>
      </dsp:txXfrm>
    </dsp:sp>
  </dsp:spTree>
</dsp:drawing>
</file>

<file path=ppt/diagrams/layout1.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presOf axis="self"/>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presOf axis="self"/>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78DCCD-14C0-46FB-9106-8EC8616DBA33}" type="datetimeFigureOut">
              <a:rPr lang="en-CA" smtClean="0"/>
              <a:pPr/>
              <a:t>2013-05-27</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B202FEC-9A50-40C7-9D49-447D15254A7B}" type="slidenum">
              <a:rPr lang="en-CA" smtClean="0"/>
              <a:pPr/>
              <a:t>‹#›</a:t>
            </a:fld>
            <a:endParaRPr lang="en-CA"/>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1.lemde.fr/image/2011/12/19/540x270/1620400_3_8209_de-gauche-a-droite-kim-il-sung-kim-jong-il-et.jpg"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ceradubois.files.wordpress.com/2012/03/sexessign.jpg?w=529"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upload.wikimedia.org/wikipedia/commons/thumb/d/d6/USS_Vincennes_launching_SM-2MR_in_1987.jpg/170px-USS_Vincennes_launching_SM-2MR_in_1987.jpg" TargetMode="External"/><Relationship Id="rId2" Type="http://schemas.openxmlformats.org/officeDocument/2006/relationships/slide" Target="../slides/slide41.xml"/><Relationship Id="rId1" Type="http://schemas.openxmlformats.org/officeDocument/2006/relationships/notesMaster" Target="../notesMasters/notesMaster1.xml"/><Relationship Id="rId4" Type="http://schemas.openxmlformats.org/officeDocument/2006/relationships/hyperlink" Target="http://www.unb.ca/cel/programview/_resources/img/prof-dev/nurse.jpg" TargetMode="Externa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books-that-can-change-your-life.net/wp-content/uploads/2011/10/image.png" TargetMode="External"/><Relationship Id="rId2" Type="http://schemas.openxmlformats.org/officeDocument/2006/relationships/slide" Target="../slides/slide44.xml"/><Relationship Id="rId1" Type="http://schemas.openxmlformats.org/officeDocument/2006/relationships/notesMaster" Target="../notesMasters/notesMaster1.xml"/><Relationship Id="rId4" Type="http://schemas.openxmlformats.org/officeDocument/2006/relationships/hyperlink" Target="http://www.trainingforwarriors.com/wp-content/uploads/2011/08/Lever2.jpg"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cfpsa.com/en/AboutUs/PSP/DFIT/Fitness/PublishingImages/firefighter%20pic%201.jpg" TargetMode="External"/><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www.cs.utexas.edu/~moore/publications/zurich-05/jungle-path.jpg" TargetMode="External"/><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http://s1.lemde.fr/image/2011/12/19/540x270/1620400_3_8209_de-gauche-a-droite-kim-il-sung-kim-jong-il-et.jpg</a:t>
            </a:r>
            <a:endParaRPr lang="en-US"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9</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hlinkClick r:id="rId3"/>
              </a:rPr>
              <a:t>http://ceradubois.files.wordpress.com/2012/03/sexessign.jpg?w=529</a:t>
            </a:r>
            <a:endParaRPr lang="en-CA"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11</a:t>
            </a:fld>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http://upload.wikimedia.org/wikipedia/commons/thumb/d/d6/USS_Vincennes_launching_SM-2MR_in</a:t>
            </a:r>
          </a:p>
          <a:p>
            <a:r>
              <a:rPr lang="en-US" dirty="0" smtClean="0">
                <a:hlinkClick r:id="rId4"/>
              </a:rPr>
              <a:t>http://www.unb.ca/cel/programview/_resources/img/prof-dev/nurse.jpg</a:t>
            </a:r>
            <a:r>
              <a:rPr lang="en-US" dirty="0" smtClean="0">
                <a:hlinkClick r:id="rId3"/>
              </a:rPr>
              <a:t>_1987.jpg/170px-USS_Vincennes_launching_SM-2MR_in_1987.jpg</a:t>
            </a:r>
            <a:endParaRPr lang="en-US"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41</a:t>
            </a:fld>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http://www.books-that-can-change-your-life.net/wp-content/uploads/2011/10/image.png</a:t>
            </a:r>
            <a:endParaRPr lang="en-US" dirty="0" smtClean="0">
              <a:hlinkClick r:id="rId4"/>
            </a:endParaRPr>
          </a:p>
          <a:p>
            <a:r>
              <a:rPr lang="en-US" dirty="0" smtClean="0">
                <a:hlinkClick r:id="rId4"/>
              </a:rPr>
              <a:t>http://www.trainingforwarriors.com/wp-content/uploads/2011/08/Lever2.jpg</a:t>
            </a:r>
            <a:endParaRPr lang="en-US"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44</a:t>
            </a:fld>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https://www.cfpsa.com/en/AboutUs/PSP/DFIT/Fitness/PublishingImages/firefighter%20pic%201.jpg</a:t>
            </a:r>
            <a:endParaRPr lang="en-US"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45</a:t>
            </a:fld>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http://www.cs.utexas.edu/~moore/publications/zurich-05/jungle-path.jpg</a:t>
            </a:r>
            <a:endParaRPr lang="en-US"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51</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7C06F76-33AE-4950-9001-027BC7B88937}" type="datetime1">
              <a:rPr lang="en-US" smtClean="0"/>
              <a:pPr/>
              <a:t>5/27/2013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EA1D1AB-300C-421B-AE91-4F1F6AEDC601}" type="datetime1">
              <a:rPr lang="en-US" smtClean="0"/>
              <a:pPr/>
              <a:t>5/27/2013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9D47327-A940-4438-AD79-5F503E8A123B}" type="datetime1">
              <a:rPr lang="en-US" smtClean="0"/>
              <a:pPr/>
              <a:t>5/27/2013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33BF691-49A8-405C-8E6B-2F24EF754D67}" type="datetime1">
              <a:rPr lang="en-US" smtClean="0"/>
              <a:pPr/>
              <a:t>5/27/2013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D22C32E-2107-471E-97CF-D5D92B2BC7F1}" type="datetime1">
              <a:rPr lang="en-US" smtClean="0"/>
              <a:pPr/>
              <a:t>5/27/2013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38B6B36-AD81-4FC7-93D1-3023094E30FA}" type="datetime1">
              <a:rPr lang="en-US" smtClean="0"/>
              <a:pPr/>
              <a:t>5/27/2013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ABD2DF-8DC5-44FC-9A36-80322CFC9B27}" type="datetime1">
              <a:rPr lang="en-US" smtClean="0"/>
              <a:pPr/>
              <a:t>5/27/2013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5BEFD6-FAB2-4E0E-8924-078F0FD56F25}" type="datetime1">
              <a:rPr lang="en-US" smtClean="0"/>
              <a:pPr/>
              <a:t>5/27/2013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B1D9522-CF73-49A7-874E-A5C801861BC0}" type="datetime1">
              <a:rPr lang="en-US" smtClean="0"/>
              <a:pPr/>
              <a:t>5/27/2013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77CFAEA-6FAB-4382-9D08-2EFDC09BAC6A}" type="datetime1">
              <a:rPr lang="en-US" smtClean="0"/>
              <a:pPr/>
              <a:t>5/27/2013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25F87CA-2EE5-4BA5-A5C6-5F0AA9ABD31E}" type="datetime1">
              <a:rPr lang="en-US" smtClean="0"/>
              <a:pPr/>
              <a:t>5/27/2013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47A9BA-6A27-463B-A466-FAED21BD3365}" type="datetime1">
              <a:rPr lang="en-US" smtClean="0"/>
              <a:pPr/>
              <a:t>5/27/2013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4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4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971600" y="2346449"/>
            <a:ext cx="7776864" cy="1946647"/>
          </a:xfrm>
        </p:spPr>
        <p:txBody>
          <a:bodyPr>
            <a:noAutofit/>
          </a:bodyPr>
          <a:lstStyle/>
          <a:p>
            <a:pPr algn="r"/>
            <a:r>
              <a:rPr lang="en-US" sz="4600" b="1" dirty="0" smtClean="0"/>
              <a:t/>
            </a:r>
            <a:br>
              <a:rPr lang="en-US" sz="4600" b="1" dirty="0" smtClean="0"/>
            </a:br>
            <a:r>
              <a:rPr lang="en-US" sz="4600" b="1" dirty="0" smtClean="0"/>
              <a:t>Non-experimental and </a:t>
            </a:r>
            <a:br>
              <a:rPr lang="en-US" sz="4600" b="1" dirty="0" smtClean="0"/>
            </a:br>
            <a:r>
              <a:rPr lang="en-US" sz="4600" b="1" dirty="0" smtClean="0"/>
              <a:t>Quasi-Experimental Designs: </a:t>
            </a:r>
            <a:r>
              <a:rPr lang="en-US" sz="4600" dirty="0" smtClean="0"/>
              <a:t/>
            </a:r>
            <a:br>
              <a:rPr lang="en-US" sz="4600" dirty="0" smtClean="0"/>
            </a:br>
            <a:endParaRPr lang="en-US" sz="4000" dirty="0"/>
          </a:p>
        </p:txBody>
      </p:sp>
      <p:sp>
        <p:nvSpPr>
          <p:cNvPr id="5" name="Subtitle 2"/>
          <p:cNvSpPr>
            <a:spLocks noGrp="1"/>
          </p:cNvSpPr>
          <p:nvPr>
            <p:ph type="subTitle" idx="1"/>
          </p:nvPr>
        </p:nvSpPr>
        <p:spPr>
          <a:xfrm>
            <a:off x="1371600" y="5013176"/>
            <a:ext cx="6400800" cy="1224136"/>
          </a:xfrm>
        </p:spPr>
        <p:txBody>
          <a:bodyPr/>
          <a:lstStyle/>
          <a:p>
            <a:r>
              <a:rPr lang="en-US" dirty="0" smtClean="0"/>
              <a:t>Jordan Schoenherr</a:t>
            </a:r>
          </a:p>
          <a:p>
            <a:r>
              <a:rPr lang="en-US" dirty="0" smtClean="0"/>
              <a:t>Carleton University</a:t>
            </a:r>
            <a:endParaRPr lang="en-US" dirty="0"/>
          </a:p>
        </p:txBody>
      </p:sp>
      <p:sp>
        <p:nvSpPr>
          <p:cNvPr id="6" name="Rectangle 2"/>
          <p:cNvSpPr>
            <a:spLocks noChangeArrowheads="1"/>
          </p:cNvSpPr>
          <p:nvPr/>
        </p:nvSpPr>
        <p:spPr bwMode="auto">
          <a:xfrm>
            <a:off x="3378200" y="177800"/>
            <a:ext cx="5499100" cy="1004888"/>
          </a:xfrm>
          <a:prstGeom prst="rect">
            <a:avLst/>
          </a:prstGeom>
          <a:solidFill>
            <a:srgbClr val="800000"/>
          </a:solidFill>
          <a:ln w="9525">
            <a:noFill/>
            <a:miter lim="800000"/>
            <a:headEnd/>
            <a:tailEnd/>
          </a:ln>
          <a:effectLst/>
        </p:spPr>
        <p:txBody>
          <a:bodyPr anchor="ctr"/>
          <a:lstStyle/>
          <a:p>
            <a:pPr algn="ctr" eaLnBrk="1" hangingPunct="1"/>
            <a:r>
              <a:rPr lang="en-US" sz="2800" b="1" dirty="0" smtClean="0">
                <a:solidFill>
                  <a:schemeClr val="bg1"/>
                </a:solidFill>
                <a:latin typeface="Lucida Sans" pitchFamily="34" charset="0"/>
              </a:rPr>
              <a:t>Research Methods</a:t>
            </a:r>
            <a:endParaRPr lang="en-US" sz="2800" b="1" dirty="0">
              <a:solidFill>
                <a:schemeClr val="bg1"/>
              </a:solidFill>
              <a:latin typeface="Lucida Sans" pitchFamily="34" charset="0"/>
            </a:endParaRPr>
          </a:p>
        </p:txBody>
      </p:sp>
      <p:pic>
        <p:nvPicPr>
          <p:cNvPr id="7" name="Picture 7"/>
          <p:cNvPicPr>
            <a:picLocks noChangeAspect="1" noChangeArrowheads="1"/>
          </p:cNvPicPr>
          <p:nvPr/>
        </p:nvPicPr>
        <p:blipFill>
          <a:blip r:embed="rId2" cstate="print"/>
          <a:srcRect/>
          <a:stretch>
            <a:fillRect/>
          </a:stretch>
        </p:blipFill>
        <p:spPr bwMode="auto">
          <a:xfrm>
            <a:off x="317500" y="190500"/>
            <a:ext cx="2908300" cy="973138"/>
          </a:xfrm>
          <a:prstGeom prst="rect">
            <a:avLst/>
          </a:prstGeom>
          <a:noFill/>
          <a:ln w="9525">
            <a:solidFill>
              <a:schemeClr val="tx1"/>
            </a:solidFill>
            <a:miter lim="800000"/>
            <a:headEnd/>
            <a:tailEnd/>
          </a:ln>
          <a:effectLst/>
        </p:spPr>
      </p:pic>
      <p:sp>
        <p:nvSpPr>
          <p:cNvPr id="8" name="Text Box 12"/>
          <p:cNvSpPr txBox="1">
            <a:spLocks noChangeArrowheads="1"/>
          </p:cNvSpPr>
          <p:nvPr/>
        </p:nvSpPr>
        <p:spPr bwMode="auto">
          <a:xfrm>
            <a:off x="304800" y="1330325"/>
            <a:ext cx="8585200" cy="608013"/>
          </a:xfrm>
          <a:prstGeom prst="rect">
            <a:avLst/>
          </a:prstGeom>
          <a:noFill/>
          <a:ln w="9525">
            <a:solidFill>
              <a:srgbClr val="800000"/>
            </a:solidFill>
            <a:miter lim="800000"/>
            <a:headEnd/>
            <a:tailEnd/>
          </a:ln>
          <a:effectLst/>
        </p:spPr>
        <p:txBody>
          <a:bodyPr wrap="none" anchor="ctr" anchorCtr="1"/>
          <a:lstStyle/>
          <a:p>
            <a:pPr>
              <a:spcBef>
                <a:spcPct val="50000"/>
              </a:spcBef>
            </a:pPr>
            <a:r>
              <a:rPr lang="en-US" sz="2800" b="1" dirty="0" smtClean="0">
                <a:solidFill>
                  <a:srgbClr val="800000"/>
                </a:solidFill>
                <a:latin typeface="Lucida Sans" pitchFamily="34" charset="0"/>
              </a:rPr>
              <a:t>PSYC/NEURO2001 </a:t>
            </a:r>
            <a:r>
              <a:rPr lang="en-US" sz="2800" b="1" dirty="0" smtClean="0">
                <a:solidFill>
                  <a:srgbClr val="800000"/>
                </a:solidFill>
                <a:latin typeface="Lucida Sans" pitchFamily="34" charset="0"/>
              </a:rPr>
              <a:t>Mon and Weds 14:30-17:30</a:t>
            </a:r>
            <a:endParaRPr lang="en-US" sz="2800" b="1" dirty="0">
              <a:solidFill>
                <a:srgbClr val="800000"/>
              </a:solidFill>
              <a:latin typeface="Lucida Sans" pitchFamily="34" charset="0"/>
            </a:endParaRPr>
          </a:p>
        </p:txBody>
      </p:sp>
      <p:sp>
        <p:nvSpPr>
          <p:cNvPr id="9" name="Slide Number Placeholder 8"/>
          <p:cNvSpPr>
            <a:spLocks noGrp="1"/>
          </p:cNvSpPr>
          <p:nvPr>
            <p:ph type="sldNum" sz="quarter" idx="12"/>
          </p:nvPr>
        </p:nvSpPr>
        <p:spPr/>
        <p:txBody>
          <a:bodyPr/>
          <a:lstStyle/>
          <a:p>
            <a:fld id="{95587115-9895-4084-9D4B-E04959BE5F83}" type="slidenum">
              <a:rPr lang="en-US" smtClean="0"/>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SzPct val="90000"/>
            </a:pPr>
            <a:endParaRPr lang="en-US" sz="1200" dirty="0" smtClean="0"/>
          </a:p>
          <a:p>
            <a:pPr>
              <a:buSzPct val="90000"/>
            </a:pPr>
            <a:r>
              <a:rPr lang="en-US" dirty="0" smtClean="0"/>
              <a:t>General overview of research designs and the use of appropriate control groups</a:t>
            </a:r>
          </a:p>
          <a:p>
            <a:pPr>
              <a:buSzPct val="90000"/>
            </a:pPr>
            <a:endParaRPr lang="en-US" sz="1200" dirty="0" smtClean="0"/>
          </a:p>
          <a:p>
            <a:pPr>
              <a:buSzPct val="90000"/>
            </a:pPr>
            <a:r>
              <a:rPr lang="en-US" dirty="0" smtClean="0"/>
              <a:t>Cross-sectional and longitudinal designs</a:t>
            </a:r>
            <a:endParaRPr lang="en-US" sz="2600" dirty="0" smtClean="0"/>
          </a:p>
          <a:p>
            <a:endParaRPr lang="en-US" sz="1200" dirty="0" smtClean="0"/>
          </a:p>
          <a:p>
            <a:r>
              <a:rPr lang="en-US" dirty="0" smtClean="0"/>
              <a:t>Moral Development from Piaget to Rest</a:t>
            </a:r>
          </a:p>
          <a:p>
            <a:endParaRPr lang="en-US" sz="1200" dirty="0" smtClean="0"/>
          </a:p>
          <a:p>
            <a:r>
              <a:rPr lang="en-US" dirty="0" smtClean="0"/>
              <a:t>Quasi-Experimental Design: Cognitive Anthropology</a:t>
            </a:r>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Overview of Lecture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“What a man's mind can create, man's character can control.”</a:t>
            </a:r>
          </a:p>
          <a:p>
            <a:endParaRPr lang="en-CA" sz="2400" dirty="0" smtClean="0"/>
          </a:p>
          <a:p>
            <a:r>
              <a:rPr lang="en-CA" sz="2400" dirty="0" smtClean="0"/>
              <a:t>- Thomas A. Edison</a:t>
            </a:r>
          </a:p>
          <a:p>
            <a:endParaRPr lang="en-CA" sz="2400" dirty="0" smtClean="0"/>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Non-Experimental Design</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1" name="Rectangle 3"/>
          <p:cNvSpPr>
            <a:spLocks noGrp="1" noChangeArrowheads="1"/>
          </p:cNvSpPr>
          <p:nvPr>
            <p:ph type="body" idx="1"/>
          </p:nvPr>
        </p:nvSpPr>
        <p:spPr>
          <a:xfrm>
            <a:off x="457200" y="1600200"/>
            <a:ext cx="8458200" cy="4876800"/>
          </a:xfrm>
        </p:spPr>
        <p:txBody>
          <a:bodyPr/>
          <a:lstStyle/>
          <a:p>
            <a:r>
              <a:rPr lang="en-CA" sz="3000" dirty="0" smtClean="0"/>
              <a:t>An experimental </a:t>
            </a:r>
            <a:r>
              <a:rPr lang="en-CA" sz="3000" dirty="0"/>
              <a:t>research </a:t>
            </a:r>
            <a:r>
              <a:rPr lang="en-CA" sz="3000" dirty="0" smtClean="0"/>
              <a:t>design allows for the  elimination of </a:t>
            </a:r>
            <a:r>
              <a:rPr lang="en-CA" sz="3000" dirty="0"/>
              <a:t>threats to internal validity </a:t>
            </a:r>
            <a:r>
              <a:rPr lang="en-CA" sz="3000" dirty="0" smtClean="0"/>
              <a:t>by:</a:t>
            </a:r>
            <a:endParaRPr lang="en-CA" sz="3000" dirty="0"/>
          </a:p>
          <a:p>
            <a:pPr lvl="1"/>
            <a:r>
              <a:rPr lang="en-CA" dirty="0"/>
              <a:t>the use of random </a:t>
            </a:r>
            <a:r>
              <a:rPr lang="en-CA" dirty="0" smtClean="0"/>
              <a:t>assignment,</a:t>
            </a:r>
            <a:endParaRPr lang="en-CA" dirty="0"/>
          </a:p>
          <a:p>
            <a:pPr lvl="1"/>
            <a:r>
              <a:rPr lang="en-CA" dirty="0"/>
              <a:t>the use of similar testing conditions.</a:t>
            </a:r>
            <a:endParaRPr lang="fr-CA" dirty="0"/>
          </a:p>
          <a:p>
            <a:endParaRPr lang="en-CA" sz="1000" dirty="0"/>
          </a:p>
          <a:p>
            <a:r>
              <a:rPr lang="en-CA" sz="3000" dirty="0"/>
              <a:t>Not </a:t>
            </a:r>
            <a:r>
              <a:rPr lang="en-CA" sz="3000" dirty="0" smtClean="0"/>
              <a:t>all designs </a:t>
            </a:r>
            <a:r>
              <a:rPr lang="en-CA" sz="3000" dirty="0"/>
              <a:t>that </a:t>
            </a:r>
            <a:r>
              <a:rPr lang="en-CA" sz="3000" dirty="0" smtClean="0"/>
              <a:t>appear experimental are experimental designs.</a:t>
            </a:r>
          </a:p>
          <a:p>
            <a:pPr lvl="1"/>
            <a:r>
              <a:rPr lang="en-CA" sz="2600" dirty="0" smtClean="0"/>
              <a:t>The level of control of participant assignment to conditions and their characteristics need to be considered</a:t>
            </a:r>
            <a:endParaRPr lang="en-CA" sz="2600"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Appropriate Controls in a Study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5029200"/>
          </a:xfrm>
        </p:spPr>
        <p:txBody>
          <a:bodyPr>
            <a:normAutofit/>
          </a:bodyPr>
          <a:lstStyle/>
          <a:p>
            <a:endParaRPr lang="en-US" dirty="0" smtClean="0"/>
          </a:p>
          <a:p>
            <a:r>
              <a:rPr lang="en-US" dirty="0" smtClean="0"/>
              <a:t>We’ve spent a great deal of time discussing control of variables, </a:t>
            </a:r>
            <a:r>
              <a:rPr lang="en-US" dirty="0" err="1" smtClean="0"/>
              <a:t>operationalizing</a:t>
            </a:r>
            <a:r>
              <a:rPr lang="en-US" dirty="0" smtClean="0"/>
              <a:t> constructs, etc.</a:t>
            </a:r>
          </a:p>
          <a:p>
            <a:endParaRPr lang="en-US" sz="1200" dirty="0" smtClean="0"/>
          </a:p>
          <a:p>
            <a:r>
              <a:rPr lang="en-US" dirty="0" smtClean="0"/>
              <a:t>These are ideal settings but rarely do we find a phenomena conducive to study in this fashion, sometimes ecological validity matters or at least is inescapable.</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5</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The Problem with Experiments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382000" cy="5181600"/>
          </a:xfrm>
        </p:spPr>
        <p:txBody>
          <a:bodyPr>
            <a:normAutofit fontScale="92500"/>
          </a:bodyPr>
          <a:lstStyle/>
          <a:p>
            <a:r>
              <a:rPr lang="en-US" dirty="0" smtClean="0"/>
              <a:t>Put another way by </a:t>
            </a:r>
            <a:r>
              <a:rPr lang="en-US" dirty="0" err="1" smtClean="0"/>
              <a:t>Atran</a:t>
            </a:r>
            <a:r>
              <a:rPr lang="en-US" dirty="0" smtClean="0"/>
              <a:t> and </a:t>
            </a:r>
            <a:r>
              <a:rPr lang="en-US" dirty="0" err="1" smtClean="0"/>
              <a:t>Medin</a:t>
            </a:r>
            <a:r>
              <a:rPr lang="en-US" dirty="0" smtClean="0"/>
              <a:t> (2008):</a:t>
            </a:r>
          </a:p>
          <a:p>
            <a:pPr lvl="1"/>
            <a:r>
              <a:rPr lang="en-US" dirty="0" smtClean="0"/>
              <a:t>“Practically speaking, it may be impossible to disentangle  [e.g., age, education, language, cosmology]. Suppose we could control for age, education, literacy, and the like in comparing Itza’ Maya and undergraduates. How do we represent what variables represent “culture” and therefore should not be controlled, and which variables do not and must be controlled? The Itza’ Maya practice </a:t>
            </a:r>
            <a:r>
              <a:rPr lang="en-US" dirty="0" err="1" smtClean="0"/>
              <a:t>agroforestry</a:t>
            </a:r>
            <a:r>
              <a:rPr lang="en-US" dirty="0" smtClean="0"/>
              <a:t> and also hunt and collect plants in the forest. Should these factors be controlled or are they part of the Maya culture?” (p. 54)</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6</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The Problem with a Science of Humans</a:t>
            </a:r>
            <a:endParaRPr lang="en-US" sz="3000" b="1" dirty="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458200" cy="1676400"/>
          </a:xfrm>
        </p:spPr>
        <p:txBody>
          <a:bodyPr>
            <a:normAutofit lnSpcReduction="10000"/>
          </a:bodyPr>
          <a:lstStyle/>
          <a:p>
            <a:r>
              <a:rPr lang="en-CA" sz="2800" dirty="0" smtClean="0"/>
              <a:t>Experimental, </a:t>
            </a:r>
            <a:r>
              <a:rPr lang="en-CA" sz="2800" dirty="0" smtClean="0"/>
              <a:t>Quasi-experimental, </a:t>
            </a:r>
            <a:r>
              <a:rPr lang="en-CA" sz="2800" dirty="0" smtClean="0"/>
              <a:t>and Non-experimental designs are located on a continuum based on the degree of control that we have over </a:t>
            </a:r>
            <a:r>
              <a:rPr lang="en-CA" sz="2800" dirty="0" smtClean="0"/>
              <a:t>the variables of interest</a:t>
            </a:r>
            <a:endParaRPr lang="en-CA" sz="2800" dirty="0" smtClean="0"/>
          </a:p>
        </p:txBody>
      </p:sp>
      <p:sp>
        <p:nvSpPr>
          <p:cNvPr id="4" name="Slide Number Placeholder 3"/>
          <p:cNvSpPr>
            <a:spLocks noGrp="1"/>
          </p:cNvSpPr>
          <p:nvPr>
            <p:ph type="sldNum" sz="quarter" idx="12"/>
          </p:nvPr>
        </p:nvSpPr>
        <p:spPr/>
        <p:txBody>
          <a:bodyPr/>
          <a:lstStyle/>
          <a:p>
            <a:fld id="{B6F15528-21DE-4FAA-801E-634DDDAF4B2B}" type="slidenum">
              <a:rPr lang="en-US" smtClean="0"/>
              <a:pPr/>
              <a:t>7</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The Continuum of Internal Validity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8" name="Diagram 7"/>
          <p:cNvGraphicFramePr/>
          <p:nvPr/>
        </p:nvGraphicFramePr>
        <p:xfrm>
          <a:off x="304800" y="2895600"/>
          <a:ext cx="8610600" cy="3733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6F15528-21DE-4FAA-801E-634DDDAF4B2B}" type="slidenum">
              <a:rPr lang="en-US" smtClean="0"/>
              <a:pPr/>
              <a:t>8</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Non-Experimental Design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6" name="Table 5"/>
          <p:cNvGraphicFramePr>
            <a:graphicFrameLocks noGrp="1"/>
          </p:cNvGraphicFramePr>
          <p:nvPr/>
        </p:nvGraphicFramePr>
        <p:xfrm>
          <a:off x="376237" y="1421447"/>
          <a:ext cx="8310563" cy="5131753"/>
        </p:xfrm>
        <a:graphic>
          <a:graphicData uri="http://schemas.openxmlformats.org/drawingml/2006/table">
            <a:tbl>
              <a:tblPr/>
              <a:tblGrid>
                <a:gridCol w="4156075"/>
                <a:gridCol w="4154488"/>
              </a:tblGrid>
              <a:tr h="1238250">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CA" sz="2800" b="0" i="0" u="none" strike="noStrike" cap="none" normalizeH="0" baseline="0" dirty="0" smtClean="0">
                          <a:ln>
                            <a:noFill/>
                          </a:ln>
                          <a:solidFill>
                            <a:schemeClr val="tx1"/>
                          </a:solidFill>
                          <a:effectLst/>
                          <a:latin typeface="Arial" charset="0"/>
                        </a:rPr>
                        <a:t>Differential research</a:t>
                      </a:r>
                      <a:endParaRPr kumimoji="0" lang="fr-CA" sz="2800" b="0"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CA" sz="2800" b="0" i="0" u="none" strike="noStrike" cap="none" normalizeH="0" baseline="0" smtClean="0">
                          <a:ln>
                            <a:noFill/>
                          </a:ln>
                          <a:solidFill>
                            <a:schemeClr val="tx1"/>
                          </a:solidFill>
                          <a:effectLst/>
                          <a:latin typeface="Arial" charset="0"/>
                        </a:rPr>
                        <a:t>The comparison of pre-existing groups</a:t>
                      </a:r>
                      <a:endParaRPr kumimoji="0" lang="fr-CA" sz="2800" b="0" i="0" u="none" strike="noStrike" cap="none" normalizeH="0" baseline="0" smtClean="0">
                        <a:ln>
                          <a:noFill/>
                        </a:ln>
                        <a:solidFill>
                          <a:schemeClr val="tx1"/>
                        </a:solidFill>
                        <a:effectLst/>
                        <a:latin typeface="Arial"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668463">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CA" sz="2800" b="0" i="0" u="none" strike="noStrike" cap="none" normalizeH="0" baseline="0" dirty="0" smtClean="0">
                          <a:ln>
                            <a:noFill/>
                          </a:ln>
                          <a:solidFill>
                            <a:schemeClr val="tx1"/>
                          </a:solidFill>
                          <a:effectLst/>
                          <a:latin typeface="Arial" charset="0"/>
                        </a:rPr>
                        <a:t>One-Group Pretest-</a:t>
                      </a:r>
                      <a:r>
                        <a:rPr kumimoji="0" lang="en-CA" sz="2800" b="0" i="0" u="none" strike="noStrike" cap="none" normalizeH="0" baseline="0" dirty="0" err="1" smtClean="0">
                          <a:ln>
                            <a:noFill/>
                          </a:ln>
                          <a:solidFill>
                            <a:schemeClr val="tx1"/>
                          </a:solidFill>
                          <a:effectLst/>
                          <a:latin typeface="Arial" charset="0"/>
                        </a:rPr>
                        <a:t>Posttest</a:t>
                      </a:r>
                      <a:r>
                        <a:rPr kumimoji="0" lang="en-CA" sz="2800" b="0" i="0" u="none" strike="noStrike" cap="none" normalizeH="0" baseline="0" dirty="0" smtClean="0">
                          <a:ln>
                            <a:noFill/>
                          </a:ln>
                          <a:solidFill>
                            <a:schemeClr val="tx1"/>
                          </a:solidFill>
                          <a:effectLst/>
                          <a:latin typeface="Arial" charset="0"/>
                        </a:rPr>
                        <a:t> design</a:t>
                      </a:r>
                      <a:endParaRPr kumimoji="0" lang="fr-CA" sz="2800" b="0" i="0" u="none" strike="noStrike" cap="none" normalizeH="0" baseline="0" dirty="0" smtClean="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CA" sz="2800" b="0" i="0" u="none" strike="noStrike" cap="none" normalizeH="0" baseline="0" dirty="0" smtClean="0">
                          <a:ln>
                            <a:noFill/>
                          </a:ln>
                          <a:solidFill>
                            <a:schemeClr val="tx1"/>
                          </a:solidFill>
                          <a:effectLst/>
                          <a:latin typeface="Arial" charset="0"/>
                        </a:rPr>
                        <a:t>One group is measured before and after an intervention</a:t>
                      </a:r>
                      <a:endParaRPr kumimoji="0" lang="fr-CA" sz="2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668463">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CA" sz="2800" b="0" i="0" u="none" strike="noStrike" cap="none" normalizeH="0" baseline="0" smtClean="0">
                          <a:ln>
                            <a:noFill/>
                          </a:ln>
                          <a:solidFill>
                            <a:schemeClr val="tx1"/>
                          </a:solidFill>
                          <a:effectLst/>
                          <a:latin typeface="Arial" charset="0"/>
                        </a:rPr>
                        <a:t>Posttest-only nonequivalent control group design</a:t>
                      </a:r>
                      <a:endParaRPr kumimoji="0" lang="fr-CA" sz="2800" b="0" i="0" u="none" strike="noStrike" cap="none" normalizeH="0" baseline="0" smtClean="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80000"/>
                        <a:buFontTx/>
                        <a:buNone/>
                        <a:tabLst/>
                      </a:pPr>
                      <a:r>
                        <a:rPr kumimoji="0" lang="en-CA" sz="2800" b="0" i="0" u="none" strike="noStrike" cap="none" normalizeH="0" baseline="0" dirty="0" smtClean="0">
                          <a:ln>
                            <a:noFill/>
                          </a:ln>
                          <a:solidFill>
                            <a:schemeClr val="tx1"/>
                          </a:solidFill>
                          <a:effectLst/>
                          <a:latin typeface="Arial" charset="0"/>
                        </a:rPr>
                        <a:t>One group is measured after a treatment while another is measured without having received a treatment</a:t>
                      </a:r>
                      <a:endParaRPr kumimoji="0" lang="fr-CA" sz="2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505200"/>
            <a:ext cx="8458200" cy="3200400"/>
          </a:xfrm>
        </p:spPr>
        <p:txBody>
          <a:bodyPr>
            <a:normAutofit fontScale="85000" lnSpcReduction="20000"/>
          </a:bodyPr>
          <a:lstStyle/>
          <a:p>
            <a:endParaRPr lang="en-CA" sz="1200" b="1" dirty="0" smtClean="0"/>
          </a:p>
          <a:p>
            <a:r>
              <a:rPr lang="en-CA" b="1" dirty="0" smtClean="0"/>
              <a:t>Cross-sectional design.</a:t>
            </a:r>
            <a:r>
              <a:rPr lang="en-CA" dirty="0" smtClean="0"/>
              <a:t> A developmental design comparing different groups of individuals, each group representing a different age.</a:t>
            </a:r>
          </a:p>
          <a:p>
            <a:endParaRPr lang="en-CA" sz="1050" dirty="0" smtClean="0"/>
          </a:p>
          <a:p>
            <a:r>
              <a:rPr lang="en-CA" b="1" dirty="0" smtClean="0"/>
              <a:t>Longitudinal design.</a:t>
            </a:r>
            <a:r>
              <a:rPr lang="en-CA" dirty="0" smtClean="0"/>
              <a:t> A developmental research design that examines development by making a series of observations or measurements over time. Typically, a group of individuals who are all the same age is measured at different points in time. </a:t>
            </a:r>
            <a:endParaRPr lang="fr-CA" dirty="0" smtClean="0"/>
          </a:p>
        </p:txBody>
      </p:sp>
      <p:sp>
        <p:nvSpPr>
          <p:cNvPr id="4" name="Slide Number Placeholder 3"/>
          <p:cNvSpPr>
            <a:spLocks noGrp="1"/>
          </p:cNvSpPr>
          <p:nvPr>
            <p:ph type="sldNum" sz="quarter" idx="12"/>
          </p:nvPr>
        </p:nvSpPr>
        <p:spPr/>
        <p:txBody>
          <a:bodyPr/>
          <a:lstStyle/>
          <a:p>
            <a:fld id="{B6F15528-21DE-4FAA-801E-634DDDAF4B2B}" type="slidenum">
              <a:rPr lang="en-US" smtClean="0"/>
              <a:pPr/>
              <a:t>9</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Non-Experimental Design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48130" name="Picture 2" descr="http://s1.lemde.fr/image/2011/12/19/540x270/1620400_3_8209_de-gauche-a-droite-kim-il-sung-kim-jong-il-et.jpg"/>
          <p:cNvPicPr>
            <a:picLocks noChangeAspect="1" noChangeArrowheads="1"/>
          </p:cNvPicPr>
          <p:nvPr/>
        </p:nvPicPr>
        <p:blipFill>
          <a:blip r:embed="rId3" cstate="print"/>
          <a:srcRect/>
          <a:stretch>
            <a:fillRect/>
          </a:stretch>
        </p:blipFill>
        <p:spPr bwMode="auto">
          <a:xfrm>
            <a:off x="2171700" y="1219200"/>
            <a:ext cx="4914900" cy="2457451"/>
          </a:xfrm>
          <a:prstGeom prst="rect">
            <a:avLst/>
          </a:prstGeom>
          <a:noFill/>
        </p:spPr>
      </p:pic>
      <p:sp>
        <p:nvSpPr>
          <p:cNvPr id="7" name="Up Arrow 6"/>
          <p:cNvSpPr/>
          <p:nvPr/>
        </p:nvSpPr>
        <p:spPr>
          <a:xfrm>
            <a:off x="2286000" y="2971800"/>
            <a:ext cx="1371600" cy="7620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Cross</a:t>
            </a:r>
          </a:p>
          <a:p>
            <a:pPr algn="ctr"/>
            <a:r>
              <a:rPr lang="en-US" dirty="0" smtClean="0"/>
              <a:t>t</a:t>
            </a:r>
            <a:r>
              <a:rPr lang="en-US" baseline="-25000" dirty="0" smtClean="0"/>
              <a:t>1</a:t>
            </a:r>
            <a:endParaRPr lang="en-US" baseline="-25000" dirty="0"/>
          </a:p>
        </p:txBody>
      </p:sp>
      <p:sp>
        <p:nvSpPr>
          <p:cNvPr id="11" name="Up Arrow 10"/>
          <p:cNvSpPr/>
          <p:nvPr/>
        </p:nvSpPr>
        <p:spPr>
          <a:xfrm>
            <a:off x="3810000" y="2971800"/>
            <a:ext cx="1371600" cy="7620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t>Secti</a:t>
            </a:r>
            <a:endParaRPr lang="en-US" dirty="0" smtClean="0"/>
          </a:p>
          <a:p>
            <a:pPr algn="ctr"/>
            <a:r>
              <a:rPr lang="en-US" dirty="0" smtClean="0"/>
              <a:t>t</a:t>
            </a:r>
            <a:r>
              <a:rPr lang="en-US" baseline="-25000" dirty="0" smtClean="0"/>
              <a:t>1</a:t>
            </a:r>
            <a:endParaRPr lang="en-US" baseline="-25000" dirty="0"/>
          </a:p>
        </p:txBody>
      </p:sp>
      <p:sp>
        <p:nvSpPr>
          <p:cNvPr id="12" name="Up Arrow 11"/>
          <p:cNvSpPr/>
          <p:nvPr/>
        </p:nvSpPr>
        <p:spPr>
          <a:xfrm>
            <a:off x="5410200" y="2971800"/>
            <a:ext cx="1371600" cy="7620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t>onal</a:t>
            </a:r>
            <a:endParaRPr lang="en-US" dirty="0" smtClean="0"/>
          </a:p>
          <a:p>
            <a:pPr algn="ctr"/>
            <a:r>
              <a:rPr lang="en-US" dirty="0" smtClean="0"/>
              <a:t>t</a:t>
            </a:r>
            <a:r>
              <a:rPr lang="en-US" baseline="-25000" dirty="0" smtClean="0"/>
              <a:t>1</a:t>
            </a:r>
            <a:endParaRPr lang="en-US" baseline="-25000" dirty="0"/>
          </a:p>
        </p:txBody>
      </p:sp>
      <p:sp>
        <p:nvSpPr>
          <p:cNvPr id="13" name="Left Arrow 12"/>
          <p:cNvSpPr/>
          <p:nvPr/>
        </p:nvSpPr>
        <p:spPr>
          <a:xfrm>
            <a:off x="990600" y="838200"/>
            <a:ext cx="7010400" cy="12192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Longitudinal</a:t>
            </a:r>
          </a:p>
          <a:p>
            <a:pPr algn="ctr"/>
            <a:r>
              <a:rPr lang="en-US" dirty="0" err="1" smtClean="0"/>
              <a:t>t</a:t>
            </a:r>
            <a:r>
              <a:rPr lang="en-US" baseline="-25000" dirty="0" err="1" smtClean="0"/>
              <a:t>n</a:t>
            </a:r>
            <a:r>
              <a:rPr lang="en-US" dirty="0" smtClean="0"/>
              <a:t>………………………………………………………………..t</a:t>
            </a:r>
            <a:r>
              <a:rPr lang="en-US" baseline="-25000" dirty="0" smtClean="0"/>
              <a:t>1</a:t>
            </a:r>
            <a:endParaRPr lang="en-US" i="1" baseline="-25000" dirty="0"/>
          </a:p>
        </p:txBody>
      </p:sp>
      <p:sp>
        <p:nvSpPr>
          <p:cNvPr id="10" name="Line Callout 2 9"/>
          <p:cNvSpPr/>
          <p:nvPr/>
        </p:nvSpPr>
        <p:spPr>
          <a:xfrm>
            <a:off x="7315200" y="1905000"/>
            <a:ext cx="1600200" cy="685800"/>
          </a:xfrm>
          <a:prstGeom prst="borderCallout2">
            <a:avLst>
              <a:gd name="adj1" fmla="val 18750"/>
              <a:gd name="adj2" fmla="val -8333"/>
              <a:gd name="adj3" fmla="val 18750"/>
              <a:gd name="adj4" fmla="val -16667"/>
              <a:gd name="adj5" fmla="val 25045"/>
              <a:gd name="adj6" fmla="val -3867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Kim </a:t>
            </a:r>
            <a:r>
              <a:rPr lang="en-CA" dirty="0" err="1" smtClean="0"/>
              <a:t>Jong</a:t>
            </a:r>
            <a:r>
              <a:rPr lang="en-CA" dirty="0" smtClean="0"/>
              <a:t>-un</a:t>
            </a:r>
            <a:endParaRPr lang="en-US" dirty="0"/>
          </a:p>
        </p:txBody>
      </p:sp>
      <p:sp>
        <p:nvSpPr>
          <p:cNvPr id="14" name="Line Callout 2 13"/>
          <p:cNvSpPr/>
          <p:nvPr/>
        </p:nvSpPr>
        <p:spPr>
          <a:xfrm>
            <a:off x="7315200" y="2667000"/>
            <a:ext cx="1600200" cy="685800"/>
          </a:xfrm>
          <a:prstGeom prst="borderCallout2">
            <a:avLst>
              <a:gd name="adj1" fmla="val 18750"/>
              <a:gd name="adj2" fmla="val -8333"/>
              <a:gd name="adj3" fmla="val 18750"/>
              <a:gd name="adj4" fmla="val -16667"/>
              <a:gd name="adj5" fmla="val 12142"/>
              <a:gd name="adj6" fmla="val -12715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Kim </a:t>
            </a:r>
            <a:r>
              <a:rPr lang="en-CA" dirty="0" err="1" smtClean="0"/>
              <a:t>Jong-il</a:t>
            </a:r>
            <a:endParaRPr lang="en-US" dirty="0"/>
          </a:p>
        </p:txBody>
      </p:sp>
      <p:sp>
        <p:nvSpPr>
          <p:cNvPr id="15" name="Line Callout 2 14"/>
          <p:cNvSpPr/>
          <p:nvPr/>
        </p:nvSpPr>
        <p:spPr>
          <a:xfrm>
            <a:off x="152400" y="2743200"/>
            <a:ext cx="1600200" cy="685800"/>
          </a:xfrm>
          <a:prstGeom prst="borderCallout2">
            <a:avLst>
              <a:gd name="adj1" fmla="val 23146"/>
              <a:gd name="adj2" fmla="val 104697"/>
              <a:gd name="adj3" fmla="val 20215"/>
              <a:gd name="adj4" fmla="val 112061"/>
              <a:gd name="adj5" fmla="val 19468"/>
              <a:gd name="adj6" fmla="val 14537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Kim Il Sung</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bg/>
                                          </p:spTgt>
                                        </p:tgtEl>
                                        <p:attrNameLst>
                                          <p:attrName>style.visibility</p:attrName>
                                        </p:attrNameLst>
                                      </p:cBhvr>
                                      <p:to>
                                        <p:strVal val="visible"/>
                                      </p:to>
                                    </p:set>
                                    <p:anim calcmode="lin" valueType="num">
                                      <p:cBhvr additive="base">
                                        <p:cTn id="7" dur="500" fill="hold"/>
                                        <p:tgtEl>
                                          <p:spTgt spid="15">
                                            <p:bg/>
                                          </p:spTgt>
                                        </p:tgtEl>
                                        <p:attrNameLst>
                                          <p:attrName>ppt_x</p:attrName>
                                        </p:attrNameLst>
                                      </p:cBhvr>
                                      <p:tavLst>
                                        <p:tav tm="0">
                                          <p:val>
                                            <p:strVal val="#ppt_x"/>
                                          </p:val>
                                        </p:tav>
                                        <p:tav tm="100000">
                                          <p:val>
                                            <p:strVal val="#ppt_x"/>
                                          </p:val>
                                        </p:tav>
                                      </p:tavLst>
                                    </p:anim>
                                    <p:anim calcmode="lin" valueType="num">
                                      <p:cBhvr additive="base">
                                        <p:cTn id="8" dur="500" fill="hold"/>
                                        <p:tgtEl>
                                          <p:spTgt spid="15">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5">
                                            <p:txEl>
                                              <p:pRg st="0" end="0"/>
                                            </p:txEl>
                                          </p:spTgt>
                                        </p:tgtEl>
                                        <p:attrNameLst>
                                          <p:attrName>style.visibility</p:attrName>
                                        </p:attrNameLst>
                                      </p:cBhvr>
                                      <p:to>
                                        <p:strVal val="visible"/>
                                      </p:to>
                                    </p:set>
                                    <p:anim calcmode="lin" valueType="num">
                                      <p:cBhvr additive="base">
                                        <p:cTn id="11"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5">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4">
                                            <p:bg/>
                                          </p:spTgt>
                                        </p:tgtEl>
                                        <p:attrNameLst>
                                          <p:attrName>style.visibility</p:attrName>
                                        </p:attrNameLst>
                                      </p:cBhvr>
                                      <p:to>
                                        <p:strVal val="visible"/>
                                      </p:to>
                                    </p:set>
                                    <p:anim calcmode="lin" valueType="num">
                                      <p:cBhvr additive="base">
                                        <p:cTn id="15" dur="500" fill="hold"/>
                                        <p:tgtEl>
                                          <p:spTgt spid="14">
                                            <p:bg/>
                                          </p:spTgt>
                                        </p:tgtEl>
                                        <p:attrNameLst>
                                          <p:attrName>ppt_x</p:attrName>
                                        </p:attrNameLst>
                                      </p:cBhvr>
                                      <p:tavLst>
                                        <p:tav tm="0">
                                          <p:val>
                                            <p:strVal val="#ppt_x"/>
                                          </p:val>
                                        </p:tav>
                                        <p:tav tm="100000">
                                          <p:val>
                                            <p:strVal val="#ppt_x"/>
                                          </p:val>
                                        </p:tav>
                                      </p:tavLst>
                                    </p:anim>
                                    <p:anim calcmode="lin" valueType="num">
                                      <p:cBhvr additive="base">
                                        <p:cTn id="16" dur="500" fill="hold"/>
                                        <p:tgtEl>
                                          <p:spTgt spid="14">
                                            <p:bg/>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4">
                                            <p:txEl>
                                              <p:pRg st="0" end="0"/>
                                            </p:txEl>
                                          </p:spTgt>
                                        </p:tgtEl>
                                        <p:attrNameLst>
                                          <p:attrName>style.visibility</p:attrName>
                                        </p:attrNameLst>
                                      </p:cBhvr>
                                      <p:to>
                                        <p:strVal val="visible"/>
                                      </p:to>
                                    </p:set>
                                    <p:anim calcmode="lin" valueType="num">
                                      <p:cBhvr additive="base">
                                        <p:cTn id="19"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0" end="0"/>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0">
                                            <p:bg/>
                                          </p:spTgt>
                                        </p:tgtEl>
                                        <p:attrNameLst>
                                          <p:attrName>style.visibility</p:attrName>
                                        </p:attrNameLst>
                                      </p:cBhvr>
                                      <p:to>
                                        <p:strVal val="visible"/>
                                      </p:to>
                                    </p:set>
                                    <p:anim calcmode="lin" valueType="num">
                                      <p:cBhvr additive="base">
                                        <p:cTn id="23" dur="500" fill="hold"/>
                                        <p:tgtEl>
                                          <p:spTgt spid="10">
                                            <p:bg/>
                                          </p:spTgt>
                                        </p:tgtEl>
                                        <p:attrNameLst>
                                          <p:attrName>ppt_x</p:attrName>
                                        </p:attrNameLst>
                                      </p:cBhvr>
                                      <p:tavLst>
                                        <p:tav tm="0">
                                          <p:val>
                                            <p:strVal val="#ppt_x"/>
                                          </p:val>
                                        </p:tav>
                                        <p:tav tm="100000">
                                          <p:val>
                                            <p:strVal val="#ppt_x"/>
                                          </p:val>
                                        </p:tav>
                                      </p:tavLst>
                                    </p:anim>
                                    <p:anim calcmode="lin" valueType="num">
                                      <p:cBhvr additive="base">
                                        <p:cTn id="24" dur="500" fill="hold"/>
                                        <p:tgtEl>
                                          <p:spTgt spid="10">
                                            <p:bg/>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anim calcmode="lin" valueType="num">
                                      <p:cBhvr additive="base">
                                        <p:cTn id="2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
                                            <p:bg/>
                                          </p:spTgt>
                                        </p:tgtEl>
                                        <p:attrNameLst>
                                          <p:attrName>style.visibility</p:attrName>
                                        </p:attrNameLst>
                                      </p:cBhvr>
                                      <p:to>
                                        <p:strVal val="visible"/>
                                      </p:to>
                                    </p:set>
                                    <p:anim calcmode="lin" valueType="num">
                                      <p:cBhvr additive="base">
                                        <p:cTn id="33" dur="500" fill="hold"/>
                                        <p:tgtEl>
                                          <p:spTgt spid="11">
                                            <p:bg/>
                                          </p:spTgt>
                                        </p:tgtEl>
                                        <p:attrNameLst>
                                          <p:attrName>ppt_x</p:attrName>
                                        </p:attrNameLst>
                                      </p:cBhvr>
                                      <p:tavLst>
                                        <p:tav tm="0">
                                          <p:val>
                                            <p:strVal val="#ppt_x"/>
                                          </p:val>
                                        </p:tav>
                                        <p:tav tm="100000">
                                          <p:val>
                                            <p:strVal val="#ppt_x"/>
                                          </p:val>
                                        </p:tav>
                                      </p:tavLst>
                                    </p:anim>
                                    <p:anim calcmode="lin" valueType="num">
                                      <p:cBhvr additive="base">
                                        <p:cTn id="34" dur="500" fill="hold"/>
                                        <p:tgtEl>
                                          <p:spTgt spid="11">
                                            <p:bg/>
                                          </p:spTgt>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xEl>
                                              <p:pRg st="0" end="0"/>
                                            </p:txEl>
                                          </p:spTgt>
                                        </p:tgtEl>
                                        <p:attrNameLst>
                                          <p:attrName>style.visibility</p:attrName>
                                        </p:attrNameLst>
                                      </p:cBhvr>
                                      <p:to>
                                        <p:strVal val="visible"/>
                                      </p:to>
                                    </p:set>
                                    <p:anim calcmode="lin" valueType="num">
                                      <p:cBhvr additive="base">
                                        <p:cTn id="3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1">
                                            <p:txEl>
                                              <p:pRg st="0" end="0"/>
                                            </p:tx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xEl>
                                              <p:pRg st="1" end="1"/>
                                            </p:txEl>
                                          </p:spTgt>
                                        </p:tgtEl>
                                        <p:attrNameLst>
                                          <p:attrName>style.visibility</p:attrName>
                                        </p:attrNameLst>
                                      </p:cBhvr>
                                      <p:to>
                                        <p:strVal val="visible"/>
                                      </p:to>
                                    </p:set>
                                    <p:anim calcmode="lin" valueType="num">
                                      <p:cBhvr additive="base">
                                        <p:cTn id="41"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1">
                                            <p:txEl>
                                              <p:pRg st="1" end="1"/>
                                            </p:txEl>
                                          </p:spTgt>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7">
                                            <p:bg/>
                                          </p:spTgt>
                                        </p:tgtEl>
                                        <p:attrNameLst>
                                          <p:attrName>style.visibility</p:attrName>
                                        </p:attrNameLst>
                                      </p:cBhvr>
                                      <p:to>
                                        <p:strVal val="visible"/>
                                      </p:to>
                                    </p:set>
                                    <p:anim calcmode="lin" valueType="num">
                                      <p:cBhvr additive="base">
                                        <p:cTn id="45" dur="500" fill="hold"/>
                                        <p:tgtEl>
                                          <p:spTgt spid="7">
                                            <p:bg/>
                                          </p:spTgt>
                                        </p:tgtEl>
                                        <p:attrNameLst>
                                          <p:attrName>ppt_x</p:attrName>
                                        </p:attrNameLst>
                                      </p:cBhvr>
                                      <p:tavLst>
                                        <p:tav tm="0">
                                          <p:val>
                                            <p:strVal val="#ppt_x"/>
                                          </p:val>
                                        </p:tav>
                                        <p:tav tm="100000">
                                          <p:val>
                                            <p:strVal val="#ppt_x"/>
                                          </p:val>
                                        </p:tav>
                                      </p:tavLst>
                                    </p:anim>
                                    <p:anim calcmode="lin" valueType="num">
                                      <p:cBhvr additive="base">
                                        <p:cTn id="46" dur="500" fill="hold"/>
                                        <p:tgtEl>
                                          <p:spTgt spid="7">
                                            <p:bg/>
                                          </p:spTgt>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7">
                                            <p:txEl>
                                              <p:pRg st="0" end="0"/>
                                            </p:txEl>
                                          </p:spTgt>
                                        </p:tgtEl>
                                        <p:attrNameLst>
                                          <p:attrName>style.visibility</p:attrName>
                                        </p:attrNameLst>
                                      </p:cBhvr>
                                      <p:to>
                                        <p:strVal val="visible"/>
                                      </p:to>
                                    </p:set>
                                    <p:anim calcmode="lin" valueType="num">
                                      <p:cBhvr additive="base">
                                        <p:cTn id="49"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7">
                                            <p:txEl>
                                              <p:pRg st="0" end="0"/>
                                            </p:txEl>
                                          </p:spTgt>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7">
                                            <p:txEl>
                                              <p:pRg st="1" end="1"/>
                                            </p:txEl>
                                          </p:spTgt>
                                        </p:tgtEl>
                                        <p:attrNameLst>
                                          <p:attrName>style.visibility</p:attrName>
                                        </p:attrNameLst>
                                      </p:cBhvr>
                                      <p:to>
                                        <p:strVal val="visible"/>
                                      </p:to>
                                    </p:set>
                                    <p:anim calcmode="lin" valueType="num">
                                      <p:cBhvr additive="base">
                                        <p:cTn id="53"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7">
                                            <p:txEl>
                                              <p:pRg st="1" end="1"/>
                                            </p:txEl>
                                          </p:spTgt>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2">
                                            <p:bg/>
                                          </p:spTgt>
                                        </p:tgtEl>
                                        <p:attrNameLst>
                                          <p:attrName>style.visibility</p:attrName>
                                        </p:attrNameLst>
                                      </p:cBhvr>
                                      <p:to>
                                        <p:strVal val="visible"/>
                                      </p:to>
                                    </p:set>
                                    <p:anim calcmode="lin" valueType="num">
                                      <p:cBhvr additive="base">
                                        <p:cTn id="57" dur="500" fill="hold"/>
                                        <p:tgtEl>
                                          <p:spTgt spid="12">
                                            <p:bg/>
                                          </p:spTgt>
                                        </p:tgtEl>
                                        <p:attrNameLst>
                                          <p:attrName>ppt_x</p:attrName>
                                        </p:attrNameLst>
                                      </p:cBhvr>
                                      <p:tavLst>
                                        <p:tav tm="0">
                                          <p:val>
                                            <p:strVal val="#ppt_x"/>
                                          </p:val>
                                        </p:tav>
                                        <p:tav tm="100000">
                                          <p:val>
                                            <p:strVal val="#ppt_x"/>
                                          </p:val>
                                        </p:tav>
                                      </p:tavLst>
                                    </p:anim>
                                    <p:anim calcmode="lin" valueType="num">
                                      <p:cBhvr additive="base">
                                        <p:cTn id="58" dur="500" fill="hold"/>
                                        <p:tgtEl>
                                          <p:spTgt spid="12">
                                            <p:bg/>
                                          </p:spTgt>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2">
                                            <p:txEl>
                                              <p:pRg st="0" end="0"/>
                                            </p:txEl>
                                          </p:spTgt>
                                        </p:tgtEl>
                                        <p:attrNameLst>
                                          <p:attrName>style.visibility</p:attrName>
                                        </p:attrNameLst>
                                      </p:cBhvr>
                                      <p:to>
                                        <p:strVal val="visible"/>
                                      </p:to>
                                    </p:set>
                                    <p:anim calcmode="lin" valueType="num">
                                      <p:cBhvr additive="base">
                                        <p:cTn id="61"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12">
                                            <p:txEl>
                                              <p:pRg st="0" end="0"/>
                                            </p:txEl>
                                          </p:spTgt>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2">
                                            <p:txEl>
                                              <p:pRg st="1" end="1"/>
                                            </p:txEl>
                                          </p:spTgt>
                                        </p:tgtEl>
                                        <p:attrNameLst>
                                          <p:attrName>style.visibility</p:attrName>
                                        </p:attrNameLst>
                                      </p:cBhvr>
                                      <p:to>
                                        <p:strVal val="visible"/>
                                      </p:to>
                                    </p:set>
                                    <p:anim calcmode="lin" valueType="num">
                                      <p:cBhvr additive="base">
                                        <p:cTn id="65"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2" presetClass="entr" presetSubtype="4" fill="hold" grpId="0" nodeType="clickEffect">
                                  <p:stCondLst>
                                    <p:cond delay="0"/>
                                  </p:stCondLst>
                                  <p:childTnLst>
                                    <p:set>
                                      <p:cBhvr>
                                        <p:cTn id="70" dur="1" fill="hold">
                                          <p:stCondLst>
                                            <p:cond delay="0"/>
                                          </p:stCondLst>
                                        </p:cTn>
                                        <p:tgtEl>
                                          <p:spTgt spid="13">
                                            <p:bg/>
                                          </p:spTgt>
                                        </p:tgtEl>
                                        <p:attrNameLst>
                                          <p:attrName>style.visibility</p:attrName>
                                        </p:attrNameLst>
                                      </p:cBhvr>
                                      <p:to>
                                        <p:strVal val="visible"/>
                                      </p:to>
                                    </p:set>
                                    <p:animEffect transition="in" filter="wipe(down)">
                                      <p:cBhvr>
                                        <p:cTn id="71" dur="500"/>
                                        <p:tgtEl>
                                          <p:spTgt spid="13">
                                            <p:bg/>
                                          </p:spTgt>
                                        </p:tgtEl>
                                      </p:cBhvr>
                                    </p:animEffect>
                                  </p:childTnLst>
                                </p:cTn>
                              </p:par>
                              <p:par>
                                <p:cTn id="72" presetID="22" presetClass="entr" presetSubtype="4" fill="hold" grpId="0" nodeType="withEffect">
                                  <p:stCondLst>
                                    <p:cond delay="0"/>
                                  </p:stCondLst>
                                  <p:childTnLst>
                                    <p:set>
                                      <p:cBhvr>
                                        <p:cTn id="73" dur="1" fill="hold">
                                          <p:stCondLst>
                                            <p:cond delay="0"/>
                                          </p:stCondLst>
                                        </p:cTn>
                                        <p:tgtEl>
                                          <p:spTgt spid="13">
                                            <p:txEl>
                                              <p:pRg st="0" end="0"/>
                                            </p:txEl>
                                          </p:spTgt>
                                        </p:tgtEl>
                                        <p:attrNameLst>
                                          <p:attrName>style.visibility</p:attrName>
                                        </p:attrNameLst>
                                      </p:cBhvr>
                                      <p:to>
                                        <p:strVal val="visible"/>
                                      </p:to>
                                    </p:set>
                                    <p:animEffect transition="in" filter="wipe(down)">
                                      <p:cBhvr>
                                        <p:cTn id="74" dur="500"/>
                                        <p:tgtEl>
                                          <p:spTgt spid="13">
                                            <p:txEl>
                                              <p:pRg st="0" end="0"/>
                                            </p:txEl>
                                          </p:spTgt>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13">
                                            <p:txEl>
                                              <p:pRg st="1" end="1"/>
                                            </p:txEl>
                                          </p:spTgt>
                                        </p:tgtEl>
                                        <p:attrNameLst>
                                          <p:attrName>style.visibility</p:attrName>
                                        </p:attrNameLst>
                                      </p:cBhvr>
                                      <p:to>
                                        <p:strVal val="visible"/>
                                      </p:to>
                                    </p:set>
                                    <p:animEffect transition="in" filter="wipe(down)">
                                      <p:cBhvr>
                                        <p:cTn id="77"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P spid="11" grpId="0" build="allAtOnce" animBg="1"/>
      <p:bldP spid="12" grpId="0" build="allAtOnce" animBg="1"/>
      <p:bldP spid="13" grpId="0" build="allAtOnce" animBg="1"/>
      <p:bldP spid="10" grpId="0" build="allAtOnce" animBg="1"/>
      <p:bldP spid="14" grpId="0" build="allAtOnce" animBg="1"/>
      <p:bldP spid="15" grpId="0" build="allAtOnce"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295400"/>
            <a:ext cx="6705600" cy="5181600"/>
          </a:xfrm>
        </p:spPr>
        <p:txBody>
          <a:bodyPr>
            <a:normAutofit/>
          </a:bodyPr>
          <a:lstStyle/>
          <a:p>
            <a:r>
              <a:rPr lang="en-CA" sz="2800" dirty="0" smtClean="0"/>
              <a:t>One of the best means to avoid spurious inferences from pre-test post-test designs, is to perform a time-series analysis</a:t>
            </a:r>
          </a:p>
          <a:p>
            <a:endParaRPr lang="en-CA" sz="1200" dirty="0" smtClean="0"/>
          </a:p>
          <a:p>
            <a:r>
              <a:rPr lang="en-CA" sz="2800" dirty="0" smtClean="0"/>
              <a:t>A number of observations are made of the participants or sample population being studied over time</a:t>
            </a:r>
          </a:p>
          <a:p>
            <a:endParaRPr lang="en-CA" sz="1200" dirty="0" smtClean="0"/>
          </a:p>
          <a:p>
            <a:r>
              <a:rPr lang="en-CA" sz="2800" dirty="0" smtClean="0"/>
              <a:t>This can either be a treatment (e.g., physiotherapy, reading lessons) or some other intervention</a:t>
            </a:r>
          </a:p>
        </p:txBody>
      </p:sp>
      <p:sp>
        <p:nvSpPr>
          <p:cNvPr id="5" name="Slide Number Placeholder 4"/>
          <p:cNvSpPr>
            <a:spLocks noGrp="1"/>
          </p:cNvSpPr>
          <p:nvPr>
            <p:ph type="sldNum" sz="quarter" idx="12"/>
          </p:nvPr>
        </p:nvSpPr>
        <p:spPr/>
        <p:txBody>
          <a:bodyPr/>
          <a:lstStyle/>
          <a:p>
            <a:fld id="{B6F15528-21DE-4FAA-801E-634DDDAF4B2B}" type="slidenum">
              <a:rPr lang="en-US" smtClean="0"/>
              <a:pPr/>
              <a:t>10</a:t>
            </a:fld>
            <a:endParaRPr lang="en-US"/>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GB" sz="3000" b="1" dirty="0" smtClean="0">
                <a:solidFill>
                  <a:schemeClr val="bg1"/>
                </a:solidFill>
                <a:latin typeface="Lucida Sans" pitchFamily="34" charset="0"/>
                <a:ea typeface="+mj-ea"/>
                <a:cs typeface="+mj-cs"/>
              </a:rPr>
              <a:t>The Time-Series Design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1027" name="Picture 3"/>
          <p:cNvPicPr>
            <a:picLocks noChangeAspect="1" noChangeArrowheads="1"/>
          </p:cNvPicPr>
          <p:nvPr/>
        </p:nvPicPr>
        <p:blipFill>
          <a:blip r:embed="rId2" cstate="print"/>
          <a:srcRect/>
          <a:stretch>
            <a:fillRect/>
          </a:stretch>
        </p:blipFill>
        <p:spPr bwMode="auto">
          <a:xfrm>
            <a:off x="7391400" y="2895600"/>
            <a:ext cx="1295400" cy="2127015"/>
          </a:xfrm>
          <a:prstGeom prst="rect">
            <a:avLst/>
          </a:prstGeom>
          <a:noFill/>
          <a:ln w="9525">
            <a:noFill/>
            <a:miter lim="800000"/>
            <a:headEnd/>
            <a:tailEnd/>
          </a:ln>
        </p:spPr>
      </p:pic>
      <p:pic>
        <p:nvPicPr>
          <p:cNvPr id="1028" name="Picture 4"/>
          <p:cNvPicPr>
            <a:picLocks noChangeAspect="1" noChangeArrowheads="1"/>
          </p:cNvPicPr>
          <p:nvPr/>
        </p:nvPicPr>
        <p:blipFill>
          <a:blip r:embed="rId3" cstate="print"/>
          <a:srcRect/>
          <a:stretch>
            <a:fillRect/>
          </a:stretch>
        </p:blipFill>
        <p:spPr bwMode="auto">
          <a:xfrm>
            <a:off x="7239000" y="4800600"/>
            <a:ext cx="1371600" cy="1552470"/>
          </a:xfrm>
          <a:prstGeom prst="rect">
            <a:avLst/>
          </a:prstGeom>
          <a:noFill/>
          <a:ln w="9525">
            <a:noFill/>
            <a:miter lim="800000"/>
            <a:headEnd/>
            <a:tailEnd/>
          </a:ln>
        </p:spPr>
      </p:pic>
      <p:pic>
        <p:nvPicPr>
          <p:cNvPr id="56321" name="Picture 1"/>
          <p:cNvPicPr>
            <a:picLocks noChangeAspect="1" noChangeArrowheads="1"/>
          </p:cNvPicPr>
          <p:nvPr/>
        </p:nvPicPr>
        <p:blipFill>
          <a:blip r:embed="rId4" cstate="print"/>
          <a:srcRect/>
          <a:stretch>
            <a:fillRect/>
          </a:stretch>
        </p:blipFill>
        <p:spPr bwMode="auto">
          <a:xfrm>
            <a:off x="7239000" y="1447800"/>
            <a:ext cx="1371600" cy="149352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295400"/>
            <a:ext cx="5867400" cy="5181600"/>
          </a:xfrm>
        </p:spPr>
        <p:txBody>
          <a:bodyPr>
            <a:normAutofit/>
          </a:bodyPr>
          <a:lstStyle/>
          <a:p>
            <a:r>
              <a:rPr lang="en-CA" sz="2800" dirty="0" smtClean="0"/>
              <a:t>One behaviour that naturally affects many is divorce</a:t>
            </a:r>
          </a:p>
          <a:p>
            <a:pPr lvl="1"/>
            <a:r>
              <a:rPr lang="en-CA" sz="2400" dirty="0" smtClean="0"/>
              <a:t>“Divorce has been viewed as one party accusing the other of failure to meet the obligations of a marriage contract. Only the innocent party can bring the divorce action; and final settlements are usually made at the expense of the guilty party,” (Mazur-Hart &amp; Berman, p. 300)</a:t>
            </a:r>
          </a:p>
          <a:p>
            <a:endParaRPr lang="en-CA" sz="1200" dirty="0" smtClean="0"/>
          </a:p>
          <a:p>
            <a:pPr lvl="1"/>
            <a:r>
              <a:rPr lang="en-CA" sz="2400" dirty="0" smtClean="0"/>
              <a:t>Identifying fault is difficult and does not generally reflect on one partner</a:t>
            </a:r>
          </a:p>
        </p:txBody>
      </p:sp>
      <p:sp>
        <p:nvSpPr>
          <p:cNvPr id="5" name="Slide Number Placeholder 4"/>
          <p:cNvSpPr>
            <a:spLocks noGrp="1"/>
          </p:cNvSpPr>
          <p:nvPr>
            <p:ph type="sldNum" sz="quarter" idx="12"/>
          </p:nvPr>
        </p:nvSpPr>
        <p:spPr/>
        <p:txBody>
          <a:bodyPr/>
          <a:lstStyle/>
          <a:p>
            <a:fld id="{B6F15528-21DE-4FAA-801E-634DDDAF4B2B}" type="slidenum">
              <a:rPr lang="en-US" smtClean="0"/>
              <a:pPr/>
              <a:t>11</a:t>
            </a:fld>
            <a:endParaRPr lang="en-US"/>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GB" sz="3000" b="1" dirty="0" smtClean="0">
                <a:solidFill>
                  <a:schemeClr val="bg1"/>
                </a:solidFill>
                <a:latin typeface="Lucida Sans" pitchFamily="34" charset="0"/>
                <a:ea typeface="+mj-ea"/>
                <a:cs typeface="+mj-cs"/>
              </a:rPr>
              <a:t>Changes from Fault to </a:t>
            </a:r>
            <a:r>
              <a:rPr lang="en-GB" sz="3000" b="1" dirty="0" smtClean="0">
                <a:solidFill>
                  <a:schemeClr val="bg1"/>
                </a:solidFill>
                <a:latin typeface="Lucida Sans" pitchFamily="34" charset="0"/>
              </a:rPr>
              <a:t>No-Fault </a:t>
            </a:r>
            <a:r>
              <a:rPr lang="en-GB" sz="3000" b="1" dirty="0" smtClean="0">
                <a:solidFill>
                  <a:schemeClr val="bg1"/>
                </a:solidFill>
                <a:latin typeface="Lucida Sans" pitchFamily="34" charset="0"/>
                <a:ea typeface="+mj-ea"/>
                <a:cs typeface="+mj-cs"/>
              </a:rPr>
              <a:t>Divorce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55298" name="Picture 2" descr="http://ceradubois.files.wordpress.com/2012/03/sexessign.jpg?w=529"/>
          <p:cNvPicPr>
            <a:picLocks noChangeAspect="1" noChangeArrowheads="1"/>
          </p:cNvPicPr>
          <p:nvPr/>
        </p:nvPicPr>
        <p:blipFill>
          <a:blip r:embed="rId3" cstate="print"/>
          <a:srcRect/>
          <a:stretch>
            <a:fillRect/>
          </a:stretch>
        </p:blipFill>
        <p:spPr bwMode="auto">
          <a:xfrm>
            <a:off x="6248400" y="2362200"/>
            <a:ext cx="2662580" cy="2417344"/>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4114800"/>
            <a:ext cx="8077200" cy="2514600"/>
          </a:xfrm>
        </p:spPr>
        <p:txBody>
          <a:bodyPr>
            <a:normAutofit fontScale="92500"/>
          </a:bodyPr>
          <a:lstStyle/>
          <a:p>
            <a:endParaRPr lang="en-CA" sz="1300" dirty="0" smtClean="0"/>
          </a:p>
          <a:p>
            <a:r>
              <a:rPr lang="en-CA" sz="2800" dirty="0" smtClean="0"/>
              <a:t>Some have suggested that changes in divorce laws </a:t>
            </a:r>
            <a:r>
              <a:rPr lang="en-CA" sz="2800" i="1" dirty="0" smtClean="0"/>
              <a:t>increase </a:t>
            </a:r>
            <a:r>
              <a:rPr lang="en-CA" sz="2800" dirty="0" smtClean="0"/>
              <a:t>divorce rate (e.g., </a:t>
            </a:r>
            <a:r>
              <a:rPr lang="en-CA" sz="2800" dirty="0" err="1" smtClean="0"/>
              <a:t>Doroghi</a:t>
            </a:r>
            <a:r>
              <a:rPr lang="en-CA" sz="2800" dirty="0" smtClean="0"/>
              <a:t>, 1955; Mace, 1950)</a:t>
            </a:r>
          </a:p>
          <a:p>
            <a:endParaRPr lang="en-CA" sz="1200" dirty="0" smtClean="0"/>
          </a:p>
          <a:p>
            <a:r>
              <a:rPr lang="en-CA" sz="2800" dirty="0" smtClean="0"/>
              <a:t>In this case, we can use a </a:t>
            </a:r>
            <a:r>
              <a:rPr lang="en-CA" sz="2800" dirty="0" smtClean="0"/>
              <a:t>time-series </a:t>
            </a:r>
            <a:r>
              <a:rPr lang="en-CA" sz="2800" dirty="0" smtClean="0"/>
              <a:t>analysis to assess how divorce behaviour changes over time in Nebraska</a:t>
            </a:r>
          </a:p>
        </p:txBody>
      </p:sp>
      <p:sp>
        <p:nvSpPr>
          <p:cNvPr id="5" name="Slide Number Placeholder 4"/>
          <p:cNvSpPr>
            <a:spLocks noGrp="1"/>
          </p:cNvSpPr>
          <p:nvPr>
            <p:ph type="sldNum" sz="quarter" idx="12"/>
          </p:nvPr>
        </p:nvSpPr>
        <p:spPr/>
        <p:txBody>
          <a:bodyPr/>
          <a:lstStyle/>
          <a:p>
            <a:fld id="{B6F15528-21DE-4FAA-801E-634DDDAF4B2B}" type="slidenum">
              <a:rPr lang="en-US" smtClean="0"/>
              <a:pPr/>
              <a:t>12</a:t>
            </a:fld>
            <a:endParaRPr lang="en-US"/>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GB" sz="3000" b="1" dirty="0" smtClean="0">
                <a:solidFill>
                  <a:schemeClr val="bg1"/>
                </a:solidFill>
                <a:latin typeface="Lucida Sans" pitchFamily="34" charset="0"/>
                <a:ea typeface="+mj-ea"/>
                <a:cs typeface="+mj-cs"/>
              </a:rPr>
              <a:t>Changes from Fault to </a:t>
            </a:r>
            <a:r>
              <a:rPr lang="en-GB" sz="3000" b="1" dirty="0" smtClean="0">
                <a:solidFill>
                  <a:schemeClr val="bg1"/>
                </a:solidFill>
                <a:latin typeface="Lucida Sans" pitchFamily="34" charset="0"/>
              </a:rPr>
              <a:t>No-Fault </a:t>
            </a:r>
            <a:r>
              <a:rPr lang="en-GB" sz="3000" b="1" dirty="0" smtClean="0">
                <a:solidFill>
                  <a:schemeClr val="bg1"/>
                </a:solidFill>
                <a:latin typeface="Lucida Sans" pitchFamily="34" charset="0"/>
                <a:ea typeface="+mj-ea"/>
                <a:cs typeface="+mj-cs"/>
              </a:rPr>
              <a:t>Divorce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7" name="Picture 4" descr="http://3.bp.blogspot.com/-vXmgbCb0Yww/T534ynz7JSI/AAAAAAAABV8/9TlPvM-qbZM/s1600/divorce_pic.jpg"/>
          <p:cNvPicPr>
            <a:picLocks noChangeAspect="1" noChangeArrowheads="1"/>
          </p:cNvPicPr>
          <p:nvPr/>
        </p:nvPicPr>
        <p:blipFill>
          <a:blip r:embed="rId2" cstate="print"/>
          <a:srcRect/>
          <a:stretch>
            <a:fillRect/>
          </a:stretch>
        </p:blipFill>
        <p:spPr bwMode="auto">
          <a:xfrm>
            <a:off x="2438400" y="1219200"/>
            <a:ext cx="4310062" cy="2864925"/>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371600"/>
            <a:ext cx="4191000" cy="5181600"/>
          </a:xfrm>
        </p:spPr>
        <p:txBody>
          <a:bodyPr>
            <a:normAutofit/>
          </a:bodyPr>
          <a:lstStyle/>
          <a:p>
            <a:endParaRPr lang="en-CA" sz="1200" dirty="0" smtClean="0"/>
          </a:p>
          <a:p>
            <a:r>
              <a:rPr lang="en-CA" sz="2600" dirty="0" smtClean="0"/>
              <a:t>First, let’s consider their data averaged across time periods.</a:t>
            </a:r>
          </a:p>
          <a:p>
            <a:endParaRPr lang="en-CA" sz="1200" dirty="0" smtClean="0"/>
          </a:p>
          <a:p>
            <a:r>
              <a:rPr lang="en-CA" sz="2600" dirty="0" smtClean="0"/>
              <a:t>From this figure, does it seem that the introduction of no-fault divorce impacted divorce rate?</a:t>
            </a:r>
          </a:p>
          <a:p>
            <a:endParaRPr lang="en-CA" sz="1200" dirty="0" smtClean="0"/>
          </a:p>
          <a:p>
            <a:r>
              <a:rPr lang="en-CA" sz="2600" dirty="0" smtClean="0"/>
              <a:t>What might increased resolution tell us about whether this holds?</a:t>
            </a:r>
            <a:endParaRPr lang="en-CA" sz="2600"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13</a:t>
            </a:fld>
            <a:endParaRPr lang="en-US"/>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GB" sz="3000" b="1" dirty="0" err="1" smtClean="0">
                <a:solidFill>
                  <a:schemeClr val="bg1"/>
                </a:solidFill>
                <a:latin typeface="Lucida Sans" pitchFamily="34" charset="0"/>
              </a:rPr>
              <a:t>Yo</a:t>
            </a:r>
            <a:r>
              <a:rPr lang="en-GB" sz="3000" b="1" dirty="0" smtClean="0">
                <a:solidFill>
                  <a:schemeClr val="bg1"/>
                </a:solidFill>
                <a:latin typeface="Lucida Sans" pitchFamily="34" charset="0"/>
              </a:rPr>
              <a:t>-Fault to No-Fault Divorce</a:t>
            </a:r>
            <a:endParaRPr lang="en-US" sz="3000" b="1" dirty="0">
              <a:solidFill>
                <a:schemeClr val="bg1"/>
              </a:solidFill>
              <a:latin typeface="Lucida Sans" pitchFamily="34" charset="0"/>
            </a:endParaRPr>
          </a:p>
        </p:txBody>
      </p:sp>
      <p:pic>
        <p:nvPicPr>
          <p:cNvPr id="40963" name="Picture 3"/>
          <p:cNvPicPr>
            <a:picLocks noChangeAspect="1" noChangeArrowheads="1"/>
          </p:cNvPicPr>
          <p:nvPr/>
        </p:nvPicPr>
        <p:blipFill>
          <a:blip r:embed="rId2" cstate="print"/>
          <a:srcRect/>
          <a:stretch>
            <a:fillRect/>
          </a:stretch>
        </p:blipFill>
        <p:spPr bwMode="auto">
          <a:xfrm>
            <a:off x="4410075" y="1752600"/>
            <a:ext cx="4733925" cy="39338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half" idx="1"/>
          </p:nvPr>
        </p:nvSpPr>
        <p:spPr>
          <a:xfrm>
            <a:off x="304800" y="1295400"/>
            <a:ext cx="4191000" cy="5181600"/>
          </a:xfrm>
        </p:spPr>
        <p:txBody>
          <a:bodyPr>
            <a:normAutofit lnSpcReduction="10000"/>
          </a:bodyPr>
          <a:lstStyle/>
          <a:p>
            <a:endParaRPr lang="en-CA" sz="1200" dirty="0" smtClean="0"/>
          </a:p>
          <a:p>
            <a:r>
              <a:rPr lang="en-CA" dirty="0" smtClean="0"/>
              <a:t>When we take more measurements (i.e., expand our time-series) we gain more information about the apparent impact on no-fault divorce</a:t>
            </a:r>
          </a:p>
          <a:p>
            <a:endParaRPr lang="en-CA" sz="1200" dirty="0" smtClean="0"/>
          </a:p>
          <a:p>
            <a:r>
              <a:rPr lang="en-CA" dirty="0" smtClean="0"/>
              <a:t>Now, does it seem that the introduction of no-fault divorce impacted divorce rate?</a:t>
            </a:r>
          </a:p>
          <a:p>
            <a:endParaRPr lang="en-CA"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14</a:t>
            </a:fld>
            <a:endParaRPr lang="en-US"/>
          </a:p>
        </p:txBody>
      </p:sp>
      <p:pic>
        <p:nvPicPr>
          <p:cNvPr id="39938" name="Picture 2"/>
          <p:cNvPicPr>
            <a:picLocks noChangeAspect="1" noChangeArrowheads="1"/>
          </p:cNvPicPr>
          <p:nvPr/>
        </p:nvPicPr>
        <p:blipFill>
          <a:blip r:embed="rId2" cstate="print"/>
          <a:srcRect/>
          <a:stretch>
            <a:fillRect/>
          </a:stretch>
        </p:blipFill>
        <p:spPr bwMode="auto">
          <a:xfrm>
            <a:off x="4430189" y="1752600"/>
            <a:ext cx="4713811" cy="3914775"/>
          </a:xfrm>
          <a:prstGeom prst="rect">
            <a:avLst/>
          </a:prstGeom>
          <a:noFill/>
          <a:ln w="9525">
            <a:noFill/>
            <a:miter lim="800000"/>
            <a:headEnd/>
            <a:tailEnd/>
          </a:ln>
        </p:spPr>
      </p:pic>
      <p:sp>
        <p:nvSpPr>
          <p:cNvPr id="9"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GB" sz="3000" b="1" dirty="0" err="1" smtClean="0">
                <a:solidFill>
                  <a:schemeClr val="bg1"/>
                </a:solidFill>
                <a:latin typeface="Lucida Sans" pitchFamily="34" charset="0"/>
                <a:ea typeface="+mj-ea"/>
                <a:cs typeface="+mj-cs"/>
              </a:rPr>
              <a:t>Yo</a:t>
            </a:r>
            <a:r>
              <a:rPr lang="en-GB" sz="3000" b="1" dirty="0" smtClean="0">
                <a:solidFill>
                  <a:schemeClr val="bg1"/>
                </a:solidFill>
                <a:latin typeface="Lucida Sans" pitchFamily="34" charset="0"/>
                <a:ea typeface="+mj-ea"/>
                <a:cs typeface="+mj-cs"/>
              </a:rPr>
              <a:t>-Fault to </a:t>
            </a:r>
            <a:r>
              <a:rPr lang="en-GB" sz="3000" b="1" dirty="0" smtClean="0">
                <a:solidFill>
                  <a:schemeClr val="bg1"/>
                </a:solidFill>
                <a:latin typeface="Lucida Sans" pitchFamily="34" charset="0"/>
              </a:rPr>
              <a:t>No-Fault </a:t>
            </a:r>
            <a:r>
              <a:rPr lang="en-GB" sz="3000" b="1" dirty="0" smtClean="0">
                <a:solidFill>
                  <a:schemeClr val="bg1"/>
                </a:solidFill>
                <a:latin typeface="Lucida Sans" pitchFamily="34" charset="0"/>
                <a:ea typeface="+mj-ea"/>
                <a:cs typeface="+mj-cs"/>
              </a:rPr>
              <a:t>Divorce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371600"/>
            <a:ext cx="8305800" cy="4953000"/>
          </a:xfrm>
        </p:spPr>
        <p:txBody>
          <a:bodyPr/>
          <a:lstStyle/>
          <a:p>
            <a:r>
              <a:rPr lang="en-CA" dirty="0" smtClean="0"/>
              <a:t>The use of cross-sectional design brings with it one principle concern:</a:t>
            </a:r>
          </a:p>
          <a:p>
            <a:endParaRPr lang="en-CA" sz="1200" dirty="0" smtClean="0"/>
          </a:p>
          <a:p>
            <a:r>
              <a:rPr lang="en-CA" b="1" dirty="0" smtClean="0"/>
              <a:t>Cohort / Generational Effects</a:t>
            </a:r>
            <a:r>
              <a:rPr lang="en-CA" dirty="0" smtClean="0"/>
              <a:t>: Individuals within a given age group might have been subjected to similar conditions outside of the experiment (e.g., 9/11; educational reform; changing social norms) and might exhibit changes for a reason other than our treatment</a:t>
            </a:r>
            <a:endParaRPr lang="en-CA"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15</a:t>
            </a:fld>
            <a:endParaRPr lang="en-US"/>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GB" sz="3000" b="1" dirty="0" smtClean="0">
                <a:solidFill>
                  <a:schemeClr val="bg1"/>
                </a:solidFill>
                <a:latin typeface="Lucida Sans" pitchFamily="34" charset="0"/>
                <a:ea typeface="+mj-ea"/>
                <a:cs typeface="+mj-cs"/>
              </a:rPr>
              <a:t>Issues with Cross-Sectional Design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“Laws control the lesser man... Right conduct controls the greater one.”</a:t>
            </a:r>
          </a:p>
          <a:p>
            <a:endParaRPr lang="en-CA" sz="2400" dirty="0" smtClean="0"/>
          </a:p>
          <a:p>
            <a:r>
              <a:rPr lang="en-CA" sz="2400" dirty="0" smtClean="0"/>
              <a:t>- Mark Twain</a:t>
            </a:r>
          </a:p>
          <a:p>
            <a:endParaRPr lang="en-CA" sz="2400" dirty="0" smtClean="0"/>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lnSpcReduction="10000"/>
          </a:bodyPr>
          <a:lstStyle/>
          <a:p>
            <a:pPr lvl="0" algn="ctr">
              <a:spcBef>
                <a:spcPct val="0"/>
              </a:spcBef>
              <a:defRPr/>
            </a:pPr>
            <a:r>
              <a:rPr lang="en-US" sz="3000" b="1" dirty="0" smtClean="0">
                <a:solidFill>
                  <a:schemeClr val="bg1"/>
                </a:solidFill>
                <a:latin typeface="Lucida Sans" pitchFamily="34" charset="0"/>
              </a:rPr>
              <a:t>Developmental Studies:</a:t>
            </a:r>
          </a:p>
          <a:p>
            <a:pPr lvl="0" algn="ctr">
              <a:spcBef>
                <a:spcPct val="0"/>
              </a:spcBef>
              <a:defRPr/>
            </a:pPr>
            <a:r>
              <a:rPr lang="en-US" sz="3000" b="1" dirty="0" smtClean="0">
                <a:solidFill>
                  <a:schemeClr val="bg1"/>
                </a:solidFill>
                <a:latin typeface="Lucida Sans" pitchFamily="34" charset="0"/>
              </a:rPr>
              <a:t>A Survey of Methods</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6400800" cy="5029200"/>
          </a:xfrm>
        </p:spPr>
        <p:txBody>
          <a:bodyPr>
            <a:normAutofit/>
          </a:bodyPr>
          <a:lstStyle/>
          <a:p>
            <a:endParaRPr lang="en-CA" sz="1200" dirty="0" smtClean="0"/>
          </a:p>
          <a:p>
            <a:r>
              <a:rPr lang="en-CA" sz="2800" dirty="0" smtClean="0"/>
              <a:t>The classic cross-sectional design is likely that provided by Jean Piaget</a:t>
            </a:r>
          </a:p>
          <a:p>
            <a:endParaRPr lang="en-CA" sz="1050" dirty="0" smtClean="0"/>
          </a:p>
          <a:p>
            <a:r>
              <a:rPr lang="en-CA" sz="2800" dirty="0" smtClean="0"/>
              <a:t>Starting from observations of the development of his own children (</a:t>
            </a:r>
            <a:r>
              <a:rPr lang="en-CA" sz="2800" i="1" dirty="0" smtClean="0"/>
              <a:t>longitudinal</a:t>
            </a:r>
            <a:r>
              <a:rPr lang="en-CA" sz="2800" dirty="0" smtClean="0"/>
              <a:t>), Piaget believed that we passed through several developmental stages</a:t>
            </a:r>
          </a:p>
          <a:p>
            <a:endParaRPr lang="en-CA" sz="1200" dirty="0" smtClean="0"/>
          </a:p>
          <a:p>
            <a:r>
              <a:rPr lang="en-CA" sz="2800" dirty="0" smtClean="0"/>
              <a:t>Consisting of selecting children within these stages</a:t>
            </a:r>
          </a:p>
        </p:txBody>
      </p:sp>
      <p:sp>
        <p:nvSpPr>
          <p:cNvPr id="4" name="Slide Number Placeholder 3"/>
          <p:cNvSpPr>
            <a:spLocks noGrp="1"/>
          </p:cNvSpPr>
          <p:nvPr>
            <p:ph type="sldNum" sz="quarter" idx="12"/>
          </p:nvPr>
        </p:nvSpPr>
        <p:spPr/>
        <p:txBody>
          <a:bodyPr/>
          <a:lstStyle/>
          <a:p>
            <a:fld id="{B6F15528-21DE-4FAA-801E-634DDDAF4B2B}" type="slidenum">
              <a:rPr lang="en-US" smtClean="0"/>
              <a:pPr/>
              <a:t>17</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algn="ctr">
              <a:spcBef>
                <a:spcPct val="0"/>
              </a:spcBef>
              <a:defRPr/>
            </a:pPr>
            <a:r>
              <a:rPr lang="en-GB" sz="3000" b="1" dirty="0" smtClean="0">
                <a:solidFill>
                  <a:schemeClr val="bg1"/>
                </a:solidFill>
                <a:latin typeface="Lucida Sans" pitchFamily="34" charset="0"/>
                <a:ea typeface="+mj-ea"/>
                <a:cs typeface="+mj-cs"/>
              </a:rPr>
              <a:t>Cross-sectional Design: </a:t>
            </a:r>
          </a:p>
          <a:p>
            <a:pPr algn="ctr">
              <a:spcBef>
                <a:spcPct val="0"/>
              </a:spcBef>
              <a:defRPr/>
            </a:pPr>
            <a:r>
              <a:rPr lang="en-GB" sz="3000" b="1" dirty="0" smtClean="0">
                <a:solidFill>
                  <a:schemeClr val="bg1"/>
                </a:solidFill>
                <a:latin typeface="Lucida Sans" pitchFamily="34" charset="0"/>
              </a:rPr>
              <a:t>Piaget’s Developmental Sequence</a:t>
            </a:r>
            <a:endParaRPr lang="en-US" sz="3000" b="1" dirty="0" smtClean="0">
              <a:solidFill>
                <a:schemeClr val="bg1"/>
              </a:solidFill>
              <a:latin typeface="Lucida Sans" pitchFamily="34" charset="0"/>
            </a:endParaRPr>
          </a:p>
        </p:txBody>
      </p:sp>
      <p:pic>
        <p:nvPicPr>
          <p:cNvPr id="40962" name="Picture 2" descr="http://upload.wikimedia.org/wikipedia/en/thumb/6/67/Jean_Piaget_in_Ann_Arbor.png/190px-Jean_Piaget_in_Ann_Arbor.png"/>
          <p:cNvPicPr>
            <a:picLocks noChangeAspect="1" noChangeArrowheads="1"/>
          </p:cNvPicPr>
          <p:nvPr/>
        </p:nvPicPr>
        <p:blipFill>
          <a:blip r:embed="rId2" cstate="print"/>
          <a:srcRect/>
          <a:stretch>
            <a:fillRect/>
          </a:stretch>
        </p:blipFill>
        <p:spPr bwMode="auto">
          <a:xfrm>
            <a:off x="6705600" y="2074846"/>
            <a:ext cx="2038350" cy="3411554"/>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6400800" cy="5105400"/>
          </a:xfrm>
        </p:spPr>
        <p:txBody>
          <a:bodyPr>
            <a:normAutofit/>
          </a:bodyPr>
          <a:lstStyle/>
          <a:p>
            <a:r>
              <a:rPr lang="en-CA" sz="2800" dirty="0" smtClean="0"/>
              <a:t>At the time, Emile Durkheim (1925) had proposed that society was the primary determinant of norms and values</a:t>
            </a:r>
          </a:p>
          <a:p>
            <a:pPr lvl="1"/>
            <a:r>
              <a:rPr lang="en-CA" sz="2400" dirty="0" smtClean="0"/>
              <a:t>Child must conform to social values</a:t>
            </a:r>
          </a:p>
          <a:p>
            <a:endParaRPr lang="en-CA" sz="1200" dirty="0" smtClean="0"/>
          </a:p>
          <a:p>
            <a:r>
              <a:rPr lang="en-CA" sz="2800" dirty="0" smtClean="0"/>
              <a:t>Piaget believed that there were pre-determined stages of moral development that children must pass through within a social context</a:t>
            </a:r>
          </a:p>
          <a:p>
            <a:pPr lvl="1"/>
            <a:r>
              <a:rPr lang="en-CA" sz="2400" dirty="0" smtClean="0"/>
              <a:t>He insists, in contrast to Durkheim, that morality develops beyond this mere adherence to social norms</a:t>
            </a:r>
          </a:p>
          <a:p>
            <a:endParaRPr lang="en-CA" sz="2800" dirty="0" smtClean="0"/>
          </a:p>
        </p:txBody>
      </p:sp>
      <p:sp>
        <p:nvSpPr>
          <p:cNvPr id="4" name="Slide Number Placeholder 3"/>
          <p:cNvSpPr>
            <a:spLocks noGrp="1"/>
          </p:cNvSpPr>
          <p:nvPr>
            <p:ph type="sldNum" sz="quarter" idx="12"/>
          </p:nvPr>
        </p:nvSpPr>
        <p:spPr/>
        <p:txBody>
          <a:bodyPr/>
          <a:lstStyle/>
          <a:p>
            <a:fld id="{B6F15528-21DE-4FAA-801E-634DDDAF4B2B}" type="slidenum">
              <a:rPr lang="en-US" smtClean="0"/>
              <a:pPr/>
              <a:t>18</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algn="ctr">
              <a:spcBef>
                <a:spcPct val="0"/>
              </a:spcBef>
              <a:defRPr/>
            </a:pPr>
            <a:r>
              <a:rPr lang="en-GB" sz="3000" b="1" dirty="0" smtClean="0">
                <a:solidFill>
                  <a:schemeClr val="bg1"/>
                </a:solidFill>
                <a:latin typeface="Lucida Sans" pitchFamily="34" charset="0"/>
                <a:ea typeface="+mj-ea"/>
                <a:cs typeface="+mj-cs"/>
              </a:rPr>
              <a:t>Cross-sectional Design: </a:t>
            </a:r>
          </a:p>
          <a:p>
            <a:pPr algn="ctr">
              <a:spcBef>
                <a:spcPct val="0"/>
              </a:spcBef>
              <a:defRPr/>
            </a:pPr>
            <a:r>
              <a:rPr lang="en-GB" sz="3000" b="1" dirty="0" smtClean="0">
                <a:solidFill>
                  <a:schemeClr val="bg1"/>
                </a:solidFill>
                <a:latin typeface="Lucida Sans" pitchFamily="34" charset="0"/>
              </a:rPr>
              <a:t>Piaget’s Developmental Sequence</a:t>
            </a:r>
            <a:endParaRPr lang="en-US" sz="3000" b="1" dirty="0" smtClean="0">
              <a:solidFill>
                <a:schemeClr val="bg1"/>
              </a:solidFill>
              <a:latin typeface="Lucida Sans" pitchFamily="34" charset="0"/>
            </a:endParaRPr>
          </a:p>
        </p:txBody>
      </p:sp>
      <p:pic>
        <p:nvPicPr>
          <p:cNvPr id="1026" name="Picture 2" descr="http://3.bp.blogspot.com/-qim0xmXGmvk/TVrhgAgem1I/AAAAAAAABzQ/Q6SVHs33rIM/s1600/Durkheim.jpg"/>
          <p:cNvPicPr>
            <a:picLocks noChangeAspect="1" noChangeArrowheads="1"/>
          </p:cNvPicPr>
          <p:nvPr/>
        </p:nvPicPr>
        <p:blipFill>
          <a:blip r:embed="rId2" cstate="print"/>
          <a:srcRect/>
          <a:stretch>
            <a:fillRect/>
          </a:stretch>
        </p:blipFill>
        <p:spPr bwMode="auto">
          <a:xfrm>
            <a:off x="7010400" y="1295400"/>
            <a:ext cx="1500187" cy="2133600"/>
          </a:xfrm>
          <a:prstGeom prst="rect">
            <a:avLst/>
          </a:prstGeom>
          <a:noFill/>
        </p:spPr>
      </p:pic>
      <p:pic>
        <p:nvPicPr>
          <p:cNvPr id="8" name="Picture 2" descr="http://upload.wikimedia.org/wikipedia/en/thumb/6/67/Jean_Piaget_in_Ann_Arbor.png/190px-Jean_Piaget_in_Ann_Arbor.png"/>
          <p:cNvPicPr>
            <a:picLocks noChangeAspect="1" noChangeArrowheads="1"/>
          </p:cNvPicPr>
          <p:nvPr/>
        </p:nvPicPr>
        <p:blipFill>
          <a:blip r:embed="rId3" cstate="print"/>
          <a:srcRect/>
          <a:stretch>
            <a:fillRect/>
          </a:stretch>
        </p:blipFill>
        <p:spPr bwMode="auto">
          <a:xfrm>
            <a:off x="7086600" y="3886200"/>
            <a:ext cx="1447800" cy="2423160"/>
          </a:xfrm>
          <a:prstGeom prst="rect">
            <a:avLst/>
          </a:prstGeom>
          <a:noFill/>
        </p:spPr>
      </p:pic>
      <p:sp>
        <p:nvSpPr>
          <p:cNvPr id="9" name="Down Arrow 8"/>
          <p:cNvSpPr/>
          <p:nvPr/>
        </p:nvSpPr>
        <p:spPr>
          <a:xfrm>
            <a:off x="7467600" y="3352800"/>
            <a:ext cx="685800" cy="685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5029200"/>
          </a:xfrm>
        </p:spPr>
        <p:txBody>
          <a:bodyPr>
            <a:normAutofit lnSpcReduction="10000"/>
          </a:bodyPr>
          <a:lstStyle/>
          <a:p>
            <a:r>
              <a:rPr lang="en-CA" sz="2800" b="1" dirty="0" smtClean="0"/>
              <a:t>Qualitative differences</a:t>
            </a:r>
          </a:p>
          <a:p>
            <a:pPr lvl="1"/>
            <a:r>
              <a:rPr lang="en-CA" sz="2600" dirty="0" smtClean="0"/>
              <a:t>Children should respond in a different manner depending on the stage they are currently within</a:t>
            </a:r>
          </a:p>
          <a:p>
            <a:pPr lvl="1"/>
            <a:endParaRPr lang="en-CA" sz="1200" dirty="0" smtClean="0"/>
          </a:p>
          <a:p>
            <a:r>
              <a:rPr lang="en-CA" sz="2800" b="1" dirty="0" smtClean="0"/>
              <a:t>Structured wholes</a:t>
            </a:r>
            <a:r>
              <a:rPr lang="en-CA" sz="2800" dirty="0" smtClean="0"/>
              <a:t>:</a:t>
            </a:r>
          </a:p>
          <a:p>
            <a:pPr lvl="1"/>
            <a:r>
              <a:rPr lang="en-CA" sz="2600" dirty="0" smtClean="0"/>
              <a:t>Children should respond consistently in the same manner, responding with the same reasoning on different items</a:t>
            </a:r>
          </a:p>
          <a:p>
            <a:pPr lvl="1"/>
            <a:endParaRPr lang="en-CA" sz="1200" dirty="0" smtClean="0"/>
          </a:p>
          <a:p>
            <a:r>
              <a:rPr lang="en-CA" sz="2800" b="1" dirty="0" smtClean="0"/>
              <a:t>Invariant sequence</a:t>
            </a:r>
            <a:r>
              <a:rPr lang="en-CA" sz="2800" dirty="0" smtClean="0"/>
              <a:t>:</a:t>
            </a:r>
          </a:p>
          <a:p>
            <a:pPr lvl="1"/>
            <a:r>
              <a:rPr lang="en-CA" sz="2400" dirty="0" smtClean="0"/>
              <a:t>Children should pass through these stages in a consistent manner (e.g., from Stage 1 to 2, from Stage 2 to 3)</a:t>
            </a:r>
          </a:p>
          <a:p>
            <a:pPr lvl="1"/>
            <a:r>
              <a:rPr lang="en-CA" sz="2400" dirty="0" smtClean="0"/>
              <a:t>No stage is skipped, the order is the same for all children</a:t>
            </a:r>
            <a:endParaRPr lang="en-CA" sz="24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19</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Aspects of Stages</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5029200"/>
          </a:xfrm>
        </p:spPr>
        <p:txBody>
          <a:bodyPr>
            <a:normAutofit/>
          </a:bodyPr>
          <a:lstStyle/>
          <a:p>
            <a:endParaRPr lang="en-CA" sz="2800" b="1" dirty="0" smtClean="0"/>
          </a:p>
          <a:p>
            <a:endParaRPr lang="en-CA" sz="2800" b="1" dirty="0" smtClean="0"/>
          </a:p>
          <a:p>
            <a:r>
              <a:rPr lang="en-CA" sz="2800" b="1" dirty="0" smtClean="0"/>
              <a:t>Hierarchic integration</a:t>
            </a:r>
          </a:p>
          <a:p>
            <a:pPr lvl="1"/>
            <a:r>
              <a:rPr lang="en-CA" sz="2600" dirty="0" smtClean="0"/>
              <a:t>Children build on knowledge gained from one stage in the next stage, they do not regress</a:t>
            </a:r>
          </a:p>
          <a:p>
            <a:pPr lvl="1"/>
            <a:endParaRPr lang="en-CA" dirty="0" smtClean="0"/>
          </a:p>
          <a:p>
            <a:r>
              <a:rPr lang="en-CA" sz="2800" b="1" dirty="0" smtClean="0"/>
              <a:t>Universal sequence</a:t>
            </a:r>
            <a:r>
              <a:rPr lang="en-CA" sz="2800" dirty="0" smtClean="0"/>
              <a:t>:</a:t>
            </a:r>
          </a:p>
          <a:p>
            <a:pPr lvl="1"/>
            <a:r>
              <a:rPr lang="en-CA" sz="2600" dirty="0" smtClean="0"/>
              <a:t>All children go through these stages regardless of gender, race, cultural background, etc.</a:t>
            </a:r>
          </a:p>
        </p:txBody>
      </p:sp>
      <p:sp>
        <p:nvSpPr>
          <p:cNvPr id="4" name="Slide Number Placeholder 3"/>
          <p:cNvSpPr>
            <a:spLocks noGrp="1"/>
          </p:cNvSpPr>
          <p:nvPr>
            <p:ph type="sldNum" sz="quarter" idx="12"/>
          </p:nvPr>
        </p:nvSpPr>
        <p:spPr/>
        <p:txBody>
          <a:bodyPr/>
          <a:lstStyle/>
          <a:p>
            <a:fld id="{B6F15528-21DE-4FAA-801E-634DDDAF4B2B}" type="slidenum">
              <a:rPr lang="en-US" smtClean="0"/>
              <a:pPr/>
              <a:t>20</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Aspects of Stages</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6400800" cy="4038600"/>
          </a:xfrm>
        </p:spPr>
        <p:txBody>
          <a:bodyPr>
            <a:normAutofit lnSpcReduction="10000"/>
          </a:bodyPr>
          <a:lstStyle/>
          <a:p>
            <a:r>
              <a:rPr lang="en-CA" sz="2800" dirty="0" smtClean="0"/>
              <a:t>Piaget employed several methods:</a:t>
            </a:r>
          </a:p>
          <a:p>
            <a:endParaRPr lang="en-CA" sz="1200" dirty="0" smtClean="0"/>
          </a:p>
          <a:p>
            <a:r>
              <a:rPr lang="en-CA" sz="2800" b="1" dirty="0" smtClean="0"/>
              <a:t>Game of Marbles</a:t>
            </a:r>
            <a:r>
              <a:rPr lang="en-CA" sz="2800" dirty="0" smtClean="0"/>
              <a:t> (and hide and seek): Examined children’s awareness of rules, the extent to which they cooperate, how rules are acquired.</a:t>
            </a:r>
          </a:p>
          <a:p>
            <a:endParaRPr lang="en-CA" sz="1200" dirty="0" smtClean="0"/>
          </a:p>
          <a:p>
            <a:r>
              <a:rPr lang="en-CA" sz="2800" b="1" dirty="0" smtClean="0"/>
              <a:t>Moral Stories</a:t>
            </a:r>
            <a:r>
              <a:rPr lang="en-CA" sz="2800" dirty="0" smtClean="0"/>
              <a:t>: Children were told stories about fictional children who had committed an act (e.g., breaking a cup).</a:t>
            </a:r>
          </a:p>
        </p:txBody>
      </p:sp>
      <p:sp>
        <p:nvSpPr>
          <p:cNvPr id="4" name="Slide Number Placeholder 3"/>
          <p:cNvSpPr>
            <a:spLocks noGrp="1"/>
          </p:cNvSpPr>
          <p:nvPr>
            <p:ph type="sldNum" sz="quarter" idx="12"/>
          </p:nvPr>
        </p:nvSpPr>
        <p:spPr/>
        <p:txBody>
          <a:bodyPr/>
          <a:lstStyle/>
          <a:p>
            <a:fld id="{B6F15528-21DE-4FAA-801E-634DDDAF4B2B}" type="slidenum">
              <a:rPr lang="en-US" smtClean="0"/>
              <a:pPr/>
              <a:t>21</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algn="ctr">
              <a:spcBef>
                <a:spcPct val="0"/>
              </a:spcBef>
              <a:defRPr/>
            </a:pPr>
            <a:r>
              <a:rPr lang="en-GB" sz="3000" b="1" dirty="0" smtClean="0">
                <a:solidFill>
                  <a:schemeClr val="bg1"/>
                </a:solidFill>
                <a:latin typeface="Lucida Sans" pitchFamily="34" charset="0"/>
              </a:rPr>
              <a:t>Piaget’s Developmental Sequence:</a:t>
            </a:r>
          </a:p>
          <a:p>
            <a:pPr algn="ctr">
              <a:spcBef>
                <a:spcPct val="0"/>
              </a:spcBef>
              <a:defRPr/>
            </a:pPr>
            <a:r>
              <a:rPr lang="en-GB" sz="3000" b="1" dirty="0" smtClean="0">
                <a:solidFill>
                  <a:schemeClr val="bg1"/>
                </a:solidFill>
                <a:latin typeface="Lucida Sans" pitchFamily="34" charset="0"/>
              </a:rPr>
              <a:t>Methods</a:t>
            </a:r>
            <a:endParaRPr lang="en-US" sz="3000" b="1" dirty="0" smtClean="0">
              <a:solidFill>
                <a:schemeClr val="bg1"/>
              </a:solidFill>
              <a:latin typeface="Lucida Sans" pitchFamily="34" charset="0"/>
            </a:endParaRPr>
          </a:p>
        </p:txBody>
      </p:sp>
      <p:pic>
        <p:nvPicPr>
          <p:cNvPr id="40962" name="Picture 2" descr="http://upload.wikimedia.org/wikipedia/en/thumb/6/67/Jean_Piaget_in_Ann_Arbor.png/190px-Jean_Piaget_in_Ann_Arbor.png"/>
          <p:cNvPicPr>
            <a:picLocks noChangeAspect="1" noChangeArrowheads="1"/>
          </p:cNvPicPr>
          <p:nvPr/>
        </p:nvPicPr>
        <p:blipFill>
          <a:blip r:embed="rId2" cstate="print"/>
          <a:srcRect/>
          <a:stretch>
            <a:fillRect/>
          </a:stretch>
        </p:blipFill>
        <p:spPr bwMode="auto">
          <a:xfrm>
            <a:off x="6705600" y="1447800"/>
            <a:ext cx="2038350" cy="3411554"/>
          </a:xfrm>
          <a:prstGeom prst="rect">
            <a:avLst/>
          </a:prstGeom>
          <a:noFill/>
        </p:spPr>
      </p:pic>
      <p:graphicFrame>
        <p:nvGraphicFramePr>
          <p:cNvPr id="6" name="Diagram 5"/>
          <p:cNvGraphicFramePr/>
          <p:nvPr/>
        </p:nvGraphicFramePr>
        <p:xfrm>
          <a:off x="228600" y="5105400"/>
          <a:ext cx="8610600" cy="1574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458200" cy="4191000"/>
          </a:xfrm>
        </p:spPr>
        <p:txBody>
          <a:bodyPr>
            <a:normAutofit/>
          </a:bodyPr>
          <a:lstStyle/>
          <a:p>
            <a:r>
              <a:rPr lang="en-CA" sz="2800" b="1" dirty="0" smtClean="0"/>
              <a:t>Pre-moral (0 to 3 years): </a:t>
            </a:r>
            <a:r>
              <a:rPr lang="en-CA" sz="2800" dirty="0" smtClean="0"/>
              <a:t>At this stage, children do not follow rules (moral or otherwise). </a:t>
            </a:r>
          </a:p>
          <a:p>
            <a:endParaRPr lang="en-CA" sz="1200" dirty="0" smtClean="0"/>
          </a:p>
          <a:p>
            <a:r>
              <a:rPr lang="en-CA" sz="2800" dirty="0" smtClean="0"/>
              <a:t>In games of marbles, children do not use any rules, take turns, etc.</a:t>
            </a:r>
          </a:p>
          <a:p>
            <a:endParaRPr lang="en-CA" sz="1200" dirty="0" smtClean="0"/>
          </a:p>
          <a:p>
            <a:r>
              <a:rPr lang="en-CA" sz="2800" dirty="0" smtClean="0"/>
              <a:t>When rules do exist, they are idiosyncratic at best and applied inconsistently.</a:t>
            </a:r>
          </a:p>
        </p:txBody>
      </p:sp>
      <p:sp>
        <p:nvSpPr>
          <p:cNvPr id="4" name="Slide Number Placeholder 3"/>
          <p:cNvSpPr>
            <a:spLocks noGrp="1"/>
          </p:cNvSpPr>
          <p:nvPr>
            <p:ph type="sldNum" sz="quarter" idx="12"/>
          </p:nvPr>
        </p:nvSpPr>
        <p:spPr/>
        <p:txBody>
          <a:bodyPr/>
          <a:lstStyle/>
          <a:p>
            <a:fld id="{B6F15528-21DE-4FAA-801E-634DDDAF4B2B}" type="slidenum">
              <a:rPr lang="en-US" smtClean="0"/>
              <a:pPr/>
              <a:t>22</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algn="ctr">
              <a:spcBef>
                <a:spcPct val="0"/>
              </a:spcBef>
              <a:defRPr/>
            </a:pPr>
            <a:r>
              <a:rPr lang="en-GB" sz="3000" b="1" dirty="0" smtClean="0">
                <a:solidFill>
                  <a:schemeClr val="bg1"/>
                </a:solidFill>
                <a:latin typeface="Lucida Sans" pitchFamily="34" charset="0"/>
                <a:ea typeface="+mj-ea"/>
                <a:cs typeface="+mj-cs"/>
              </a:rPr>
              <a:t>Cross-sectional Design: </a:t>
            </a:r>
          </a:p>
          <a:p>
            <a:pPr algn="ctr">
              <a:spcBef>
                <a:spcPct val="0"/>
              </a:spcBef>
              <a:defRPr/>
            </a:pPr>
            <a:r>
              <a:rPr lang="en-GB" sz="3000" b="1" dirty="0" smtClean="0">
                <a:solidFill>
                  <a:schemeClr val="bg1"/>
                </a:solidFill>
                <a:latin typeface="Lucida Sans" pitchFamily="34" charset="0"/>
              </a:rPr>
              <a:t>Results Stage 0</a:t>
            </a:r>
            <a:endParaRPr lang="en-US" sz="3000" b="1" dirty="0" smtClean="0">
              <a:solidFill>
                <a:schemeClr val="bg1"/>
              </a:solidFill>
              <a:latin typeface="Lucida Sans" pitchFamily="34" charset="0"/>
            </a:endParaRPr>
          </a:p>
        </p:txBody>
      </p:sp>
      <p:graphicFrame>
        <p:nvGraphicFramePr>
          <p:cNvPr id="6" name="Diagram 5"/>
          <p:cNvGraphicFramePr/>
          <p:nvPr/>
        </p:nvGraphicFramePr>
        <p:xfrm>
          <a:off x="228600" y="5105400"/>
          <a:ext cx="8610600" cy="1574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458200" cy="4114800"/>
          </a:xfrm>
        </p:spPr>
        <p:txBody>
          <a:bodyPr>
            <a:normAutofit/>
          </a:bodyPr>
          <a:lstStyle/>
          <a:p>
            <a:r>
              <a:rPr lang="en-CA" sz="2800" b="1" dirty="0" smtClean="0"/>
              <a:t>Moral Realism (5 to 9 </a:t>
            </a:r>
            <a:r>
              <a:rPr lang="en-CA" sz="2800" b="1" dirty="0" err="1" smtClean="0"/>
              <a:t>yo</a:t>
            </a:r>
            <a:r>
              <a:rPr lang="en-CA" sz="2800" b="1" dirty="0" smtClean="0"/>
              <a:t>): </a:t>
            </a:r>
            <a:r>
              <a:rPr lang="en-CA" sz="2800" dirty="0" smtClean="0"/>
              <a:t>Child understands and uses rules. They take them to be inviolable and obey them regardless of their nature: rules are </a:t>
            </a:r>
            <a:r>
              <a:rPr lang="en-CA" sz="2800" b="1" i="1" dirty="0" smtClean="0"/>
              <a:t>absolutes.</a:t>
            </a:r>
          </a:p>
          <a:p>
            <a:endParaRPr lang="en-CA" sz="1200" b="1" i="1" dirty="0" smtClean="0"/>
          </a:p>
          <a:p>
            <a:r>
              <a:rPr lang="en-CA" sz="2800" dirty="0" smtClean="0"/>
              <a:t>When children are presented with a scenario (e.g., a child breaks cups) they focus on consequences (</a:t>
            </a:r>
            <a:r>
              <a:rPr lang="en-CA" sz="2800" i="1" dirty="0" smtClean="0"/>
              <a:t>outcome</a:t>
            </a:r>
            <a:r>
              <a:rPr lang="en-CA" sz="2800" dirty="0" smtClean="0"/>
              <a:t>) not intentions (</a:t>
            </a:r>
            <a:r>
              <a:rPr lang="en-CA" sz="2800" i="1" dirty="0" smtClean="0"/>
              <a:t>why the act occurred</a:t>
            </a:r>
            <a:r>
              <a:rPr lang="en-CA" sz="2800" dirty="0" smtClean="0"/>
              <a:t>).</a:t>
            </a:r>
          </a:p>
          <a:p>
            <a:endParaRPr lang="en-CA" sz="1200" dirty="0" smtClean="0"/>
          </a:p>
          <a:p>
            <a:r>
              <a:rPr lang="en-CA" sz="2800" dirty="0" smtClean="0"/>
              <a:t>Breaking rules is assumed to result in punishment: if you break the rules, you will get caught.</a:t>
            </a:r>
          </a:p>
        </p:txBody>
      </p:sp>
      <p:sp>
        <p:nvSpPr>
          <p:cNvPr id="4" name="Slide Number Placeholder 3"/>
          <p:cNvSpPr>
            <a:spLocks noGrp="1"/>
          </p:cNvSpPr>
          <p:nvPr>
            <p:ph type="sldNum" sz="quarter" idx="12"/>
          </p:nvPr>
        </p:nvSpPr>
        <p:spPr/>
        <p:txBody>
          <a:bodyPr/>
          <a:lstStyle/>
          <a:p>
            <a:fld id="{B6F15528-21DE-4FAA-801E-634DDDAF4B2B}" type="slidenum">
              <a:rPr lang="en-US" smtClean="0"/>
              <a:pPr/>
              <a:t>23</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algn="ctr">
              <a:spcBef>
                <a:spcPct val="0"/>
              </a:spcBef>
              <a:defRPr/>
            </a:pPr>
            <a:r>
              <a:rPr lang="en-GB" sz="3000" b="1" dirty="0" smtClean="0">
                <a:solidFill>
                  <a:schemeClr val="bg1"/>
                </a:solidFill>
                <a:latin typeface="Lucida Sans" pitchFamily="34" charset="0"/>
                <a:ea typeface="+mj-ea"/>
                <a:cs typeface="+mj-cs"/>
              </a:rPr>
              <a:t>Cross-sectional Design: </a:t>
            </a:r>
          </a:p>
          <a:p>
            <a:pPr algn="ctr">
              <a:spcBef>
                <a:spcPct val="0"/>
              </a:spcBef>
              <a:defRPr/>
            </a:pPr>
            <a:r>
              <a:rPr lang="en-GB" sz="3000" b="1" dirty="0" smtClean="0">
                <a:solidFill>
                  <a:schemeClr val="bg1"/>
                </a:solidFill>
                <a:latin typeface="Lucida Sans" pitchFamily="34" charset="0"/>
              </a:rPr>
              <a:t>Results Stage 1</a:t>
            </a:r>
            <a:endParaRPr lang="en-US" sz="3000" b="1" dirty="0" smtClean="0">
              <a:solidFill>
                <a:schemeClr val="bg1"/>
              </a:solidFill>
              <a:latin typeface="Lucida Sans" pitchFamily="34" charset="0"/>
            </a:endParaRPr>
          </a:p>
        </p:txBody>
      </p:sp>
      <p:graphicFrame>
        <p:nvGraphicFramePr>
          <p:cNvPr id="6" name="Diagram 5"/>
          <p:cNvGraphicFramePr/>
          <p:nvPr/>
        </p:nvGraphicFramePr>
        <p:xfrm>
          <a:off x="228600" y="5105400"/>
          <a:ext cx="8610600" cy="1574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458200" cy="4114800"/>
          </a:xfrm>
        </p:spPr>
        <p:txBody>
          <a:bodyPr>
            <a:normAutofit fontScale="92500" lnSpcReduction="10000"/>
          </a:bodyPr>
          <a:lstStyle/>
          <a:p>
            <a:r>
              <a:rPr lang="en-CA" sz="2800" b="1" dirty="0" smtClean="0"/>
              <a:t>Moral Relativism (&gt; 7 </a:t>
            </a:r>
            <a:r>
              <a:rPr lang="en-CA" sz="2800" b="1" dirty="0" err="1" smtClean="0"/>
              <a:t>yo</a:t>
            </a:r>
            <a:r>
              <a:rPr lang="en-CA" sz="2800" b="1" dirty="0" smtClean="0"/>
              <a:t>)</a:t>
            </a:r>
            <a:r>
              <a:rPr lang="en-CA" sz="2800" dirty="0" smtClean="0"/>
              <a:t>: Child now exhibits consciousness of the arbitrariness of rules. They can reason outside of those rules that they have been provided.</a:t>
            </a:r>
          </a:p>
          <a:p>
            <a:endParaRPr lang="en-CA" sz="1200" b="1" i="1" dirty="0" smtClean="0"/>
          </a:p>
          <a:p>
            <a:r>
              <a:rPr lang="en-CA" sz="2800" dirty="0" smtClean="0"/>
              <a:t>When children are presented with a scenario (e.g., a child breaks cups) they focus on intentions (</a:t>
            </a:r>
            <a:r>
              <a:rPr lang="en-CA" sz="2800" i="1" dirty="0" smtClean="0"/>
              <a:t>why</a:t>
            </a:r>
            <a:r>
              <a:rPr lang="en-CA" sz="2800" dirty="0" smtClean="0"/>
              <a:t>) and not the outcome (</a:t>
            </a:r>
            <a:r>
              <a:rPr lang="en-CA" sz="2800" i="1" dirty="0" smtClean="0"/>
              <a:t>consequences</a:t>
            </a:r>
            <a:r>
              <a:rPr lang="en-CA" sz="2800" dirty="0" smtClean="0"/>
              <a:t>).</a:t>
            </a:r>
          </a:p>
          <a:p>
            <a:endParaRPr lang="en-CA" sz="1200" dirty="0" smtClean="0"/>
          </a:p>
          <a:p>
            <a:r>
              <a:rPr lang="en-CA" sz="2800" dirty="0" smtClean="0"/>
              <a:t>Rule are  considered to be secondary to fairness and justice.</a:t>
            </a:r>
          </a:p>
          <a:p>
            <a:endParaRPr lang="en-CA" sz="2800" dirty="0" smtClean="0"/>
          </a:p>
        </p:txBody>
      </p:sp>
      <p:sp>
        <p:nvSpPr>
          <p:cNvPr id="4" name="Slide Number Placeholder 3"/>
          <p:cNvSpPr>
            <a:spLocks noGrp="1"/>
          </p:cNvSpPr>
          <p:nvPr>
            <p:ph type="sldNum" sz="quarter" idx="12"/>
          </p:nvPr>
        </p:nvSpPr>
        <p:spPr/>
        <p:txBody>
          <a:bodyPr/>
          <a:lstStyle/>
          <a:p>
            <a:fld id="{B6F15528-21DE-4FAA-801E-634DDDAF4B2B}" type="slidenum">
              <a:rPr lang="en-US" smtClean="0"/>
              <a:pPr/>
              <a:t>24</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algn="ctr">
              <a:spcBef>
                <a:spcPct val="0"/>
              </a:spcBef>
              <a:defRPr/>
            </a:pPr>
            <a:r>
              <a:rPr lang="en-GB" sz="3000" b="1" dirty="0" smtClean="0">
                <a:solidFill>
                  <a:schemeClr val="bg1"/>
                </a:solidFill>
                <a:latin typeface="Lucida Sans" pitchFamily="34" charset="0"/>
                <a:ea typeface="+mj-ea"/>
                <a:cs typeface="+mj-cs"/>
              </a:rPr>
              <a:t>Cross-sectional Design: </a:t>
            </a:r>
          </a:p>
          <a:p>
            <a:pPr algn="ctr">
              <a:spcBef>
                <a:spcPct val="0"/>
              </a:spcBef>
              <a:defRPr/>
            </a:pPr>
            <a:r>
              <a:rPr lang="en-GB" sz="3000" b="1" dirty="0" smtClean="0">
                <a:solidFill>
                  <a:schemeClr val="bg1"/>
                </a:solidFill>
                <a:latin typeface="Lucida Sans" pitchFamily="34" charset="0"/>
              </a:rPr>
              <a:t>Results Stage 2</a:t>
            </a:r>
            <a:endParaRPr lang="en-US" sz="3000" b="1" dirty="0" smtClean="0">
              <a:solidFill>
                <a:schemeClr val="bg1"/>
              </a:solidFill>
              <a:latin typeface="Lucida Sans" pitchFamily="34" charset="0"/>
            </a:endParaRPr>
          </a:p>
        </p:txBody>
      </p:sp>
      <p:graphicFrame>
        <p:nvGraphicFramePr>
          <p:cNvPr id="6" name="Diagram 5"/>
          <p:cNvGraphicFramePr/>
          <p:nvPr/>
        </p:nvGraphicFramePr>
        <p:xfrm>
          <a:off x="228600" y="5105400"/>
          <a:ext cx="8610600" cy="1574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458200" cy="5029200"/>
          </a:xfrm>
        </p:spPr>
        <p:txBody>
          <a:bodyPr>
            <a:normAutofit lnSpcReduction="10000"/>
          </a:bodyPr>
          <a:lstStyle/>
          <a:p>
            <a:endParaRPr lang="en-CA" sz="2800" dirty="0" smtClean="0"/>
          </a:p>
          <a:p>
            <a:r>
              <a:rPr lang="en-CA" sz="2800" dirty="0" smtClean="0"/>
              <a:t>Perhaps the most influential moral framework is that provided by Lawrence Kohlberg (for criticisms, see Gilligan, 1982).</a:t>
            </a:r>
          </a:p>
          <a:p>
            <a:endParaRPr lang="en-CA" sz="1200" dirty="0" smtClean="0"/>
          </a:p>
          <a:p>
            <a:r>
              <a:rPr lang="en-CA" sz="2800" dirty="0" smtClean="0"/>
              <a:t>He extends Piaget’s developmental stages across the lifespan.</a:t>
            </a:r>
          </a:p>
          <a:p>
            <a:endParaRPr lang="en-CA" sz="1200" dirty="0" smtClean="0"/>
          </a:p>
          <a:p>
            <a:r>
              <a:rPr lang="en-CA" sz="2800" dirty="0" smtClean="0"/>
              <a:t>Rather than an open-ended interview process, Kohlberg instead sought to provide participants with a variety of moral dilemmas and examine what considerations played into their reasoning.</a:t>
            </a:r>
          </a:p>
        </p:txBody>
      </p:sp>
      <p:sp>
        <p:nvSpPr>
          <p:cNvPr id="4" name="Slide Number Placeholder 3"/>
          <p:cNvSpPr>
            <a:spLocks noGrp="1"/>
          </p:cNvSpPr>
          <p:nvPr>
            <p:ph type="sldNum" sz="quarter" idx="12"/>
          </p:nvPr>
        </p:nvSpPr>
        <p:spPr/>
        <p:txBody>
          <a:bodyPr/>
          <a:lstStyle/>
          <a:p>
            <a:fld id="{B6F15528-21DE-4FAA-801E-634DDDAF4B2B}" type="slidenum">
              <a:rPr lang="en-US" smtClean="0"/>
              <a:pPr/>
              <a:t>25</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GB" sz="3000" b="1" dirty="0" smtClean="0">
                <a:solidFill>
                  <a:schemeClr val="bg1"/>
                </a:solidFill>
                <a:latin typeface="Lucida Sans" pitchFamily="34" charset="0"/>
              </a:rPr>
              <a:t>Kohlberg: More Stages (Sort of)</a:t>
            </a:r>
            <a:endParaRPr lang="en-US" sz="3000" b="1" dirty="0" smtClean="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534400" cy="5257800"/>
          </a:xfrm>
        </p:spPr>
        <p:txBody>
          <a:bodyPr>
            <a:normAutofit fontScale="77500" lnSpcReduction="20000"/>
          </a:bodyPr>
          <a:lstStyle/>
          <a:p>
            <a:r>
              <a:rPr lang="en-CA" dirty="0" smtClean="0"/>
              <a:t>"In Europe, a woman was near death from a special kind of cancer. There was one drug that the doctors thought might save her. It was a form of radium that a druggist in the same town had recently discovered. The drug was expensive to make, but the druggist was charging ten times what the drug cost him to make. He paid $200 for the radium and charged $2,000 for a small dose of the drug. </a:t>
            </a:r>
            <a:br>
              <a:rPr lang="en-CA" dirty="0" smtClean="0"/>
            </a:br>
            <a:r>
              <a:rPr lang="en-CA" dirty="0" smtClean="0"/>
              <a:t/>
            </a:r>
            <a:br>
              <a:rPr lang="en-CA" dirty="0" smtClean="0"/>
            </a:br>
            <a:r>
              <a:rPr lang="en-CA" dirty="0" smtClean="0"/>
              <a:t>The sick woman's husband, Heinz, went to everyone he knew to borrow the money, but he could only get together about $ 1,000 which is half of what it cost. He told the druggist that his wife was dying and asked him to sell it cheaper or let him pay later. But the druggist said: "No, I discovered the drug and I'm going to make money from it." So Heinz got desperate and broke into the man's store to steal the drug-for his wife. Should the husband have done that?" (Kohlberg, 1963).</a:t>
            </a:r>
            <a:endParaRPr lang="en-CA"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26</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GB" sz="3000" b="1" dirty="0" smtClean="0">
                <a:solidFill>
                  <a:schemeClr val="bg1"/>
                </a:solidFill>
                <a:latin typeface="Lucida Sans" pitchFamily="34" charset="0"/>
              </a:rPr>
              <a:t>The Heinz Dilemma</a:t>
            </a:r>
            <a:endParaRPr lang="en-US" sz="3000" b="1" dirty="0" smtClean="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5257800"/>
          </a:xfrm>
        </p:spPr>
        <p:txBody>
          <a:bodyPr>
            <a:normAutofit lnSpcReduction="10000"/>
          </a:bodyPr>
          <a:lstStyle/>
          <a:p>
            <a:endParaRPr lang="en-CA" sz="1200" dirty="0" smtClean="0"/>
          </a:p>
          <a:p>
            <a:r>
              <a:rPr lang="en-CA" sz="2800" dirty="0" smtClean="0"/>
              <a:t>Kohlberg did not simply assess the ‘yes’ or ‘no’ response provided by the dilemma</a:t>
            </a:r>
          </a:p>
          <a:p>
            <a:endParaRPr lang="en-CA" sz="1200" dirty="0" smtClean="0"/>
          </a:p>
          <a:p>
            <a:r>
              <a:rPr lang="en-CA" sz="2800" dirty="0" smtClean="0"/>
              <a:t>Follow-up questions included whether Heinz:</a:t>
            </a:r>
          </a:p>
          <a:p>
            <a:pPr lvl="1"/>
            <a:r>
              <a:rPr lang="en-CA" sz="2400" dirty="0" smtClean="0"/>
              <a:t>had a right to steal the drug</a:t>
            </a:r>
          </a:p>
          <a:p>
            <a:pPr lvl="1"/>
            <a:r>
              <a:rPr lang="en-CA" sz="2400" dirty="0" smtClean="0"/>
              <a:t>was violating the rights of the druggist</a:t>
            </a:r>
          </a:p>
          <a:p>
            <a:pPr lvl="1"/>
            <a:r>
              <a:rPr lang="en-CA" sz="2400" dirty="0" smtClean="0"/>
              <a:t>should be sentenced to prison and for how long</a:t>
            </a:r>
          </a:p>
          <a:p>
            <a:endParaRPr lang="en-CA" sz="1200" dirty="0" smtClean="0"/>
          </a:p>
          <a:p>
            <a:r>
              <a:rPr lang="en-CA" sz="2800" dirty="0" smtClean="0"/>
              <a:t>Kohlberg used multiple raters to assess the stage of moral reasoning thought to be maintained by the child</a:t>
            </a:r>
          </a:p>
          <a:p>
            <a:pPr lvl="1"/>
            <a:r>
              <a:rPr lang="en-CA" sz="2400" dirty="0" smtClean="0"/>
              <a:t>Using this method, Kohlberg identified 3 stages</a:t>
            </a:r>
            <a:endParaRPr lang="en-CA" sz="24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27</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GB" sz="3000" b="1" dirty="0" smtClean="0">
                <a:solidFill>
                  <a:schemeClr val="bg1"/>
                </a:solidFill>
                <a:latin typeface="Lucida Sans" pitchFamily="34" charset="0"/>
              </a:rPr>
              <a:t>The Heinz Dilemma: Responses</a:t>
            </a:r>
            <a:endParaRPr lang="en-US" sz="3000" b="1" dirty="0" smtClean="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458200" cy="5029200"/>
          </a:xfrm>
        </p:spPr>
        <p:txBody>
          <a:bodyPr>
            <a:normAutofit/>
          </a:bodyPr>
          <a:lstStyle/>
          <a:p>
            <a:pPr>
              <a:buNone/>
            </a:pPr>
            <a:r>
              <a:rPr lang="en-CA" sz="2800" b="1" dirty="0" smtClean="0"/>
              <a:t>1. Pre-conventional</a:t>
            </a:r>
            <a:r>
              <a:rPr lang="en-CA" sz="2800" dirty="0" smtClean="0"/>
              <a:t>: (</a:t>
            </a:r>
            <a:r>
              <a:rPr lang="en-CA" sz="2800" i="1" dirty="0" smtClean="0"/>
              <a:t>self focus</a:t>
            </a:r>
            <a:r>
              <a:rPr lang="en-CA" sz="2800" dirty="0" smtClean="0"/>
              <a:t>) &lt; 10-13 </a:t>
            </a:r>
            <a:r>
              <a:rPr lang="en-CA" sz="2800" dirty="0" err="1" smtClean="0"/>
              <a:t>yo</a:t>
            </a:r>
            <a:endParaRPr lang="en-CA" sz="2800" dirty="0" smtClean="0"/>
          </a:p>
          <a:p>
            <a:pPr lvl="1">
              <a:buNone/>
            </a:pPr>
            <a:r>
              <a:rPr lang="en-CA" sz="2400" b="1" dirty="0" smtClean="0"/>
              <a:t>1a.</a:t>
            </a:r>
            <a:r>
              <a:rPr lang="en-CA" sz="2400" dirty="0" smtClean="0"/>
              <a:t> Punishment and Obedience </a:t>
            </a:r>
          </a:p>
          <a:p>
            <a:pPr lvl="1">
              <a:buNone/>
            </a:pPr>
            <a:r>
              <a:rPr lang="en-CA" sz="2400" b="1" dirty="0" smtClean="0"/>
              <a:t>1b.</a:t>
            </a:r>
            <a:r>
              <a:rPr lang="en-CA" sz="2400" dirty="0" smtClean="0"/>
              <a:t> Self-interest</a:t>
            </a:r>
          </a:p>
          <a:p>
            <a:endParaRPr lang="en-CA" sz="1200" dirty="0" smtClean="0"/>
          </a:p>
          <a:p>
            <a:pPr>
              <a:buNone/>
            </a:pPr>
            <a:r>
              <a:rPr lang="en-CA" sz="2800" b="1" dirty="0" smtClean="0"/>
              <a:t>2. Conventional</a:t>
            </a:r>
            <a:r>
              <a:rPr lang="en-CA" sz="2800" dirty="0" smtClean="0"/>
              <a:t>: (</a:t>
            </a:r>
            <a:r>
              <a:rPr lang="en-CA" sz="2800" i="1" dirty="0" smtClean="0"/>
              <a:t>social focus</a:t>
            </a:r>
            <a:r>
              <a:rPr lang="en-CA" sz="2800" dirty="0" smtClean="0"/>
              <a:t>) School to Middle Age</a:t>
            </a:r>
          </a:p>
          <a:p>
            <a:pPr lvl="1">
              <a:buNone/>
            </a:pPr>
            <a:r>
              <a:rPr lang="en-CA" sz="2400" b="1" dirty="0" smtClean="0"/>
              <a:t>2a.</a:t>
            </a:r>
            <a:r>
              <a:rPr lang="en-CA" sz="2400" dirty="0" smtClean="0"/>
              <a:t> Interpersonal Accord and Conformity</a:t>
            </a:r>
          </a:p>
          <a:p>
            <a:pPr lvl="1">
              <a:buNone/>
            </a:pPr>
            <a:r>
              <a:rPr lang="en-CA" sz="2400" b="1" dirty="0" smtClean="0"/>
              <a:t>2b.</a:t>
            </a:r>
            <a:r>
              <a:rPr lang="en-CA" sz="2400" dirty="0" smtClean="0"/>
              <a:t> Social order and Authority</a:t>
            </a:r>
          </a:p>
          <a:p>
            <a:endParaRPr lang="en-CA" sz="1200" dirty="0" smtClean="0"/>
          </a:p>
          <a:p>
            <a:pPr>
              <a:buNone/>
            </a:pPr>
            <a:r>
              <a:rPr lang="en-CA" sz="2800" b="1" dirty="0" smtClean="0"/>
              <a:t>3. Post-conventional</a:t>
            </a:r>
            <a:r>
              <a:rPr lang="en-CA" sz="2800" dirty="0" smtClean="0"/>
              <a:t>: (</a:t>
            </a:r>
            <a:r>
              <a:rPr lang="en-CA" sz="2800" i="1" dirty="0" smtClean="0"/>
              <a:t>justice focus</a:t>
            </a:r>
            <a:r>
              <a:rPr lang="en-CA" sz="2800" dirty="0" smtClean="0"/>
              <a:t>) Middle Age (maybe)</a:t>
            </a:r>
          </a:p>
          <a:p>
            <a:pPr>
              <a:buNone/>
            </a:pPr>
            <a:r>
              <a:rPr lang="en-CA" sz="2800" dirty="0" smtClean="0"/>
              <a:t>	</a:t>
            </a:r>
            <a:r>
              <a:rPr lang="en-CA" sz="2800" b="1" dirty="0" smtClean="0"/>
              <a:t>3a.</a:t>
            </a:r>
            <a:r>
              <a:rPr lang="en-CA" sz="2800" dirty="0" smtClean="0"/>
              <a:t> Social contract orientation</a:t>
            </a:r>
          </a:p>
          <a:p>
            <a:pPr>
              <a:buNone/>
            </a:pPr>
            <a:r>
              <a:rPr lang="en-CA" sz="2800" dirty="0" smtClean="0"/>
              <a:t>	</a:t>
            </a:r>
            <a:r>
              <a:rPr lang="en-CA" sz="2800" b="1" dirty="0" smtClean="0"/>
              <a:t>3b.</a:t>
            </a:r>
            <a:r>
              <a:rPr lang="en-CA" sz="2800" dirty="0" smtClean="0"/>
              <a:t> Universal ethical principles</a:t>
            </a:r>
          </a:p>
        </p:txBody>
      </p:sp>
      <p:sp>
        <p:nvSpPr>
          <p:cNvPr id="4" name="Slide Number Placeholder 3"/>
          <p:cNvSpPr>
            <a:spLocks noGrp="1"/>
          </p:cNvSpPr>
          <p:nvPr>
            <p:ph type="sldNum" sz="quarter" idx="12"/>
          </p:nvPr>
        </p:nvSpPr>
        <p:spPr/>
        <p:txBody>
          <a:bodyPr/>
          <a:lstStyle/>
          <a:p>
            <a:fld id="{B6F15528-21DE-4FAA-801E-634DDDAF4B2B}" type="slidenum">
              <a:rPr lang="en-US" smtClean="0"/>
              <a:pPr/>
              <a:t>28</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GB" sz="3000" b="1" dirty="0" smtClean="0">
                <a:solidFill>
                  <a:schemeClr val="bg1"/>
                </a:solidFill>
                <a:latin typeface="Lucida Sans" pitchFamily="34" charset="0"/>
              </a:rPr>
              <a:t>Kohlberg: More Stages (Sort of)</a:t>
            </a:r>
            <a:endParaRPr lang="en-US" sz="3000" b="1" dirty="0" smtClean="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458200" cy="3581400"/>
          </a:xfrm>
        </p:spPr>
        <p:txBody>
          <a:bodyPr>
            <a:normAutofit lnSpcReduction="10000"/>
          </a:bodyPr>
          <a:lstStyle/>
          <a:p>
            <a:pPr>
              <a:buNone/>
            </a:pPr>
            <a:r>
              <a:rPr lang="en-CA" sz="2800" b="1" dirty="0" smtClean="0"/>
              <a:t>1. Pre-conventional</a:t>
            </a:r>
            <a:r>
              <a:rPr lang="en-CA" sz="2800" dirty="0" smtClean="0"/>
              <a:t>: (</a:t>
            </a:r>
            <a:r>
              <a:rPr lang="en-CA" sz="2800" i="1" dirty="0" smtClean="0"/>
              <a:t>self focus</a:t>
            </a:r>
            <a:r>
              <a:rPr lang="en-CA" sz="2800" dirty="0" smtClean="0"/>
              <a:t>)</a:t>
            </a:r>
          </a:p>
          <a:p>
            <a:pPr lvl="1">
              <a:buNone/>
            </a:pPr>
            <a:r>
              <a:rPr lang="en-CA" sz="2400" b="1" dirty="0" smtClean="0"/>
              <a:t>1a.</a:t>
            </a:r>
            <a:r>
              <a:rPr lang="en-CA" sz="2400" dirty="0" smtClean="0"/>
              <a:t> </a:t>
            </a:r>
            <a:r>
              <a:rPr lang="en-CA" sz="2400" i="1" u="sng" dirty="0" smtClean="0"/>
              <a:t>Punishment and Obedience</a:t>
            </a:r>
            <a:r>
              <a:rPr lang="en-CA" sz="2400" u="sng" dirty="0" smtClean="0"/>
              <a:t> </a:t>
            </a:r>
          </a:p>
          <a:p>
            <a:pPr lvl="1"/>
            <a:r>
              <a:rPr lang="en-CA" sz="2400" dirty="0" smtClean="0"/>
              <a:t>Obeys rules</a:t>
            </a:r>
          </a:p>
          <a:p>
            <a:pPr lvl="1"/>
            <a:r>
              <a:rPr lang="en-CA" sz="2400" dirty="0" smtClean="0"/>
              <a:t>Moral judgments are based on avoidance of punishment</a:t>
            </a:r>
          </a:p>
          <a:p>
            <a:pPr lvl="1"/>
            <a:endParaRPr lang="en-CA" sz="1300" dirty="0" smtClean="0"/>
          </a:p>
          <a:p>
            <a:pPr lvl="1">
              <a:buNone/>
            </a:pPr>
            <a:r>
              <a:rPr lang="en-CA" sz="2400" b="1" dirty="0" smtClean="0"/>
              <a:t>1b.</a:t>
            </a:r>
            <a:r>
              <a:rPr lang="en-CA" sz="2400" dirty="0" smtClean="0"/>
              <a:t> </a:t>
            </a:r>
            <a:r>
              <a:rPr lang="en-CA" sz="2400" i="1" u="sng" dirty="0" smtClean="0"/>
              <a:t>Self-interest</a:t>
            </a:r>
          </a:p>
          <a:p>
            <a:pPr lvl="1"/>
            <a:r>
              <a:rPr lang="en-CA" sz="2400" dirty="0" smtClean="0"/>
              <a:t>Concrete </a:t>
            </a:r>
            <a:r>
              <a:rPr lang="en-CA" sz="2400" i="1" dirty="0" smtClean="0"/>
              <a:t>individual interest </a:t>
            </a:r>
            <a:r>
              <a:rPr lang="en-CA" sz="2400" dirty="0" smtClean="0"/>
              <a:t>(i.e., accomplishing some task) are used to guide moral reasoning</a:t>
            </a:r>
          </a:p>
          <a:p>
            <a:pPr lvl="1"/>
            <a:r>
              <a:rPr lang="en-CA" sz="2400" dirty="0" smtClean="0"/>
              <a:t>Moral judgments are guided by fulfillment of self-interest</a:t>
            </a:r>
          </a:p>
          <a:p>
            <a:endParaRPr lang="en-CA" sz="1200" dirty="0" smtClean="0"/>
          </a:p>
          <a:p>
            <a:pPr>
              <a:buNone/>
            </a:pPr>
            <a:endParaRPr lang="en-CA" sz="2800" dirty="0" smtClean="0"/>
          </a:p>
        </p:txBody>
      </p:sp>
      <p:sp>
        <p:nvSpPr>
          <p:cNvPr id="4" name="Slide Number Placeholder 3"/>
          <p:cNvSpPr>
            <a:spLocks noGrp="1"/>
          </p:cNvSpPr>
          <p:nvPr>
            <p:ph type="sldNum" sz="quarter" idx="12"/>
          </p:nvPr>
        </p:nvSpPr>
        <p:spPr/>
        <p:txBody>
          <a:bodyPr/>
          <a:lstStyle/>
          <a:p>
            <a:fld id="{B6F15528-21DE-4FAA-801E-634DDDAF4B2B}" type="slidenum">
              <a:rPr lang="en-US" smtClean="0"/>
              <a:pPr/>
              <a:t>29</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GB" sz="3000" b="1" dirty="0" smtClean="0">
                <a:solidFill>
                  <a:schemeClr val="bg1"/>
                </a:solidFill>
                <a:latin typeface="Lucida Sans" pitchFamily="34" charset="0"/>
              </a:rPr>
              <a:t>Kohlberg: More Stages (Sort of)</a:t>
            </a:r>
            <a:endParaRPr lang="en-US" sz="3000" b="1" dirty="0" smtClean="0">
              <a:solidFill>
                <a:schemeClr val="bg1"/>
              </a:solidFill>
              <a:latin typeface="Lucida Sans" pitchFamily="34" charset="0"/>
            </a:endParaRPr>
          </a:p>
        </p:txBody>
      </p:sp>
      <p:sp>
        <p:nvSpPr>
          <p:cNvPr id="6" name="TextBox 5"/>
          <p:cNvSpPr txBox="1"/>
          <p:nvPr/>
        </p:nvSpPr>
        <p:spPr>
          <a:xfrm>
            <a:off x="1066800" y="4953000"/>
            <a:ext cx="7086600" cy="1785104"/>
          </a:xfrm>
          <a:prstGeom prst="rect">
            <a:avLst/>
          </a:prstGeom>
          <a:solidFill>
            <a:schemeClr val="accent1"/>
          </a:solidFill>
        </p:spPr>
        <p:txBody>
          <a:bodyPr wrap="square" rtlCol="0">
            <a:spAutoFit/>
          </a:bodyPr>
          <a:lstStyle/>
          <a:p>
            <a:r>
              <a:rPr lang="en-CA" sz="2200" dirty="0" smtClean="0">
                <a:solidFill>
                  <a:schemeClr val="bg1"/>
                </a:solidFill>
              </a:rPr>
              <a:t>“Interviewer: Why shouldn’t you steal from a store?</a:t>
            </a:r>
          </a:p>
          <a:p>
            <a:endParaRPr lang="en-CA" sz="2200" dirty="0" smtClean="0">
              <a:solidFill>
                <a:schemeClr val="bg1"/>
              </a:solidFill>
            </a:endParaRPr>
          </a:p>
          <a:p>
            <a:r>
              <a:rPr lang="en-CA" sz="2200" dirty="0" smtClean="0">
                <a:solidFill>
                  <a:schemeClr val="bg1"/>
                </a:solidFill>
              </a:rPr>
              <a:t>Subject: It’s not good to steal from the store. It’s against the law. Someone could see you and call the police,” (Kohlberg, 1976) &gt;&gt;&gt; 10 </a:t>
            </a:r>
            <a:r>
              <a:rPr lang="en-CA" sz="2200" dirty="0" err="1" smtClean="0">
                <a:solidFill>
                  <a:schemeClr val="bg1"/>
                </a:solidFill>
              </a:rPr>
              <a:t>yo</a:t>
            </a:r>
            <a:endParaRPr lang="en-CA" sz="2200" dirty="0">
              <a:solidFill>
                <a:schemeClr val="bg1"/>
              </a:solidFil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458200" cy="3581400"/>
          </a:xfrm>
        </p:spPr>
        <p:txBody>
          <a:bodyPr>
            <a:normAutofit lnSpcReduction="10000"/>
          </a:bodyPr>
          <a:lstStyle/>
          <a:p>
            <a:pPr>
              <a:buNone/>
            </a:pPr>
            <a:r>
              <a:rPr lang="en-CA" sz="2800" b="1" dirty="0" smtClean="0"/>
              <a:t>2. Conventional</a:t>
            </a:r>
            <a:r>
              <a:rPr lang="en-CA" sz="2800" dirty="0" smtClean="0"/>
              <a:t>: (</a:t>
            </a:r>
            <a:r>
              <a:rPr lang="en-CA" sz="2800" i="1" dirty="0" smtClean="0"/>
              <a:t>social focus</a:t>
            </a:r>
            <a:r>
              <a:rPr lang="en-CA" sz="2800" dirty="0" smtClean="0"/>
              <a:t>)</a:t>
            </a:r>
          </a:p>
          <a:p>
            <a:pPr lvl="1">
              <a:buNone/>
            </a:pPr>
            <a:r>
              <a:rPr lang="en-CA" sz="2400" b="1" dirty="0" smtClean="0"/>
              <a:t>2a.</a:t>
            </a:r>
            <a:r>
              <a:rPr lang="en-CA" sz="2400" dirty="0" smtClean="0"/>
              <a:t> </a:t>
            </a:r>
            <a:r>
              <a:rPr lang="en-CA" sz="2400" i="1" u="sng" dirty="0" smtClean="0"/>
              <a:t>Interpersonal Accord and Conformity</a:t>
            </a:r>
          </a:p>
          <a:p>
            <a:pPr lvl="1"/>
            <a:r>
              <a:rPr lang="en-CA" sz="2400" dirty="0" smtClean="0"/>
              <a:t>Considers the expectations of </a:t>
            </a:r>
            <a:r>
              <a:rPr lang="en-CA" sz="2400" i="1" dirty="0" smtClean="0"/>
              <a:t>others</a:t>
            </a:r>
          </a:p>
          <a:p>
            <a:pPr lvl="1"/>
            <a:r>
              <a:rPr lang="en-CA" sz="2400" dirty="0" smtClean="0"/>
              <a:t>Moral judgments guided by desire to be included in a group</a:t>
            </a:r>
          </a:p>
          <a:p>
            <a:pPr lvl="1"/>
            <a:endParaRPr lang="en-CA" sz="1200" dirty="0" smtClean="0"/>
          </a:p>
          <a:p>
            <a:pPr lvl="1">
              <a:buNone/>
            </a:pPr>
            <a:r>
              <a:rPr lang="en-CA" sz="2400" b="1" dirty="0" smtClean="0"/>
              <a:t>2b.</a:t>
            </a:r>
            <a:r>
              <a:rPr lang="en-CA" sz="2400" dirty="0" smtClean="0"/>
              <a:t> </a:t>
            </a:r>
            <a:r>
              <a:rPr lang="en-CA" sz="2400" i="1" u="sng" dirty="0" smtClean="0"/>
              <a:t>Social order and Authority</a:t>
            </a:r>
          </a:p>
          <a:p>
            <a:pPr lvl="1"/>
            <a:r>
              <a:rPr lang="en-CA" sz="2400" dirty="0" smtClean="0"/>
              <a:t>Considers requirements of </a:t>
            </a:r>
            <a:r>
              <a:rPr lang="en-CA" sz="2400" i="1" dirty="0" smtClean="0"/>
              <a:t>social system</a:t>
            </a:r>
          </a:p>
          <a:p>
            <a:pPr lvl="1"/>
            <a:r>
              <a:rPr lang="en-CA" sz="2400" dirty="0" smtClean="0"/>
              <a:t>Moral judgments guided by respect for social hierarchy and authorities</a:t>
            </a:r>
          </a:p>
        </p:txBody>
      </p:sp>
      <p:sp>
        <p:nvSpPr>
          <p:cNvPr id="4" name="Slide Number Placeholder 3"/>
          <p:cNvSpPr>
            <a:spLocks noGrp="1"/>
          </p:cNvSpPr>
          <p:nvPr>
            <p:ph type="sldNum" sz="quarter" idx="12"/>
          </p:nvPr>
        </p:nvSpPr>
        <p:spPr/>
        <p:txBody>
          <a:bodyPr/>
          <a:lstStyle/>
          <a:p>
            <a:fld id="{B6F15528-21DE-4FAA-801E-634DDDAF4B2B}" type="slidenum">
              <a:rPr lang="en-US" smtClean="0"/>
              <a:pPr/>
              <a:t>30</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GB" sz="3000" b="1" dirty="0" smtClean="0">
                <a:solidFill>
                  <a:schemeClr val="bg1"/>
                </a:solidFill>
                <a:latin typeface="Lucida Sans" pitchFamily="34" charset="0"/>
              </a:rPr>
              <a:t>Kohlberg: More Stages (Sort of)</a:t>
            </a:r>
            <a:endParaRPr lang="en-US" sz="3000" b="1" dirty="0" smtClean="0">
              <a:solidFill>
                <a:schemeClr val="bg1"/>
              </a:solidFill>
              <a:latin typeface="Lucida Sans" pitchFamily="34" charset="0"/>
            </a:endParaRPr>
          </a:p>
        </p:txBody>
      </p:sp>
      <p:sp>
        <p:nvSpPr>
          <p:cNvPr id="7" name="TextBox 6"/>
          <p:cNvSpPr txBox="1"/>
          <p:nvPr/>
        </p:nvSpPr>
        <p:spPr>
          <a:xfrm>
            <a:off x="1066800" y="4953000"/>
            <a:ext cx="7086600" cy="1446550"/>
          </a:xfrm>
          <a:prstGeom prst="rect">
            <a:avLst/>
          </a:prstGeom>
          <a:solidFill>
            <a:schemeClr val="accent1"/>
          </a:solidFill>
        </p:spPr>
        <p:txBody>
          <a:bodyPr wrap="square" rtlCol="0">
            <a:spAutoFit/>
          </a:bodyPr>
          <a:lstStyle/>
          <a:p>
            <a:r>
              <a:rPr lang="en-CA" sz="2200" dirty="0" smtClean="0">
                <a:solidFill>
                  <a:schemeClr val="bg1"/>
                </a:solidFill>
              </a:rPr>
              <a:t>“Subject: It’s a matter of law. It’s one of our rules that we’re trying to help everyone. It’s something that’s needed in our society. If we didn’t have these laws, people would steal…,” (Kohlberg, 1976) &gt;&gt;&gt; 17 </a:t>
            </a:r>
            <a:r>
              <a:rPr lang="en-CA" sz="2200" dirty="0" err="1" smtClean="0">
                <a:solidFill>
                  <a:schemeClr val="bg1"/>
                </a:solidFill>
              </a:rPr>
              <a:t>yo</a:t>
            </a:r>
            <a:endParaRPr lang="en-CA" sz="2200" dirty="0">
              <a:solidFill>
                <a:schemeClr val="bg1"/>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458200" cy="3505200"/>
          </a:xfrm>
        </p:spPr>
        <p:txBody>
          <a:bodyPr>
            <a:normAutofit fontScale="92500" lnSpcReduction="20000"/>
          </a:bodyPr>
          <a:lstStyle/>
          <a:p>
            <a:pPr>
              <a:buNone/>
            </a:pPr>
            <a:r>
              <a:rPr lang="en-CA" sz="2800" b="1" dirty="0" smtClean="0"/>
              <a:t>3. Post-conventional</a:t>
            </a:r>
            <a:r>
              <a:rPr lang="en-CA" sz="2800" dirty="0" smtClean="0"/>
              <a:t>: (</a:t>
            </a:r>
            <a:r>
              <a:rPr lang="en-CA" sz="2800" i="1" dirty="0" smtClean="0"/>
              <a:t>justice focus</a:t>
            </a:r>
            <a:r>
              <a:rPr lang="en-CA" sz="2800" dirty="0" smtClean="0"/>
              <a:t>)</a:t>
            </a:r>
          </a:p>
          <a:p>
            <a:pPr>
              <a:buNone/>
            </a:pPr>
            <a:r>
              <a:rPr lang="en-CA" sz="2800" dirty="0" smtClean="0"/>
              <a:t>	</a:t>
            </a:r>
            <a:r>
              <a:rPr lang="en-CA" sz="2800" b="1" dirty="0" smtClean="0"/>
              <a:t>3a.</a:t>
            </a:r>
            <a:r>
              <a:rPr lang="en-CA" sz="2800" dirty="0" smtClean="0"/>
              <a:t> </a:t>
            </a:r>
            <a:r>
              <a:rPr lang="en-CA" sz="2800" i="1" dirty="0" smtClean="0"/>
              <a:t>Social contract orientation</a:t>
            </a:r>
          </a:p>
          <a:p>
            <a:pPr lvl="1"/>
            <a:r>
              <a:rPr lang="en-CA" sz="2400" dirty="0" smtClean="0"/>
              <a:t>Rules are maintained to be impartial toward all members of a society (utilitarian principle)</a:t>
            </a:r>
          </a:p>
          <a:p>
            <a:pPr lvl="1"/>
            <a:r>
              <a:rPr lang="en-CA" sz="2400" dirty="0" smtClean="0"/>
              <a:t>Moral judgments guided by social respect</a:t>
            </a:r>
          </a:p>
          <a:p>
            <a:pPr lvl="1"/>
            <a:endParaRPr lang="en-CA" sz="1200" dirty="0" smtClean="0"/>
          </a:p>
          <a:p>
            <a:pPr>
              <a:buNone/>
            </a:pPr>
            <a:r>
              <a:rPr lang="en-CA" sz="2800" dirty="0" smtClean="0"/>
              <a:t>	</a:t>
            </a:r>
            <a:r>
              <a:rPr lang="en-CA" sz="2800" b="1" dirty="0" smtClean="0"/>
              <a:t>3b.</a:t>
            </a:r>
            <a:r>
              <a:rPr lang="en-CA" sz="2800" dirty="0" smtClean="0"/>
              <a:t> </a:t>
            </a:r>
            <a:r>
              <a:rPr lang="en-CA" sz="2800" i="1" dirty="0" smtClean="0"/>
              <a:t>Universal ethical principles</a:t>
            </a:r>
          </a:p>
          <a:p>
            <a:pPr lvl="1"/>
            <a:r>
              <a:rPr lang="en-CA" sz="2400" dirty="0" smtClean="0"/>
              <a:t>Ethical principles are created by the individuals, even resulting in conflict with social norms (e.g., law)</a:t>
            </a:r>
          </a:p>
          <a:p>
            <a:pPr lvl="1"/>
            <a:r>
              <a:rPr lang="en-CA" sz="2400" dirty="0" smtClean="0"/>
              <a:t>Moral judgments are guided by personal conscience</a:t>
            </a:r>
          </a:p>
          <a:p>
            <a:pPr>
              <a:buNone/>
            </a:pPr>
            <a:endParaRPr lang="en-CA" sz="2800" dirty="0" smtClean="0"/>
          </a:p>
        </p:txBody>
      </p:sp>
      <p:sp>
        <p:nvSpPr>
          <p:cNvPr id="4" name="Slide Number Placeholder 3"/>
          <p:cNvSpPr>
            <a:spLocks noGrp="1"/>
          </p:cNvSpPr>
          <p:nvPr>
            <p:ph type="sldNum" sz="quarter" idx="12"/>
          </p:nvPr>
        </p:nvSpPr>
        <p:spPr/>
        <p:txBody>
          <a:bodyPr/>
          <a:lstStyle/>
          <a:p>
            <a:fld id="{B6F15528-21DE-4FAA-801E-634DDDAF4B2B}" type="slidenum">
              <a:rPr lang="en-US" smtClean="0"/>
              <a:pPr/>
              <a:t>31</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GB" sz="3000" b="1" dirty="0" smtClean="0">
                <a:solidFill>
                  <a:schemeClr val="bg1"/>
                </a:solidFill>
                <a:latin typeface="Lucida Sans" pitchFamily="34" charset="0"/>
              </a:rPr>
              <a:t>Kohlberg: More Stages (Sort of)</a:t>
            </a:r>
            <a:endParaRPr lang="en-US" sz="3000" b="1" dirty="0" smtClean="0">
              <a:solidFill>
                <a:schemeClr val="bg1"/>
              </a:solidFill>
              <a:latin typeface="Lucida Sans" pitchFamily="34" charset="0"/>
            </a:endParaRPr>
          </a:p>
        </p:txBody>
      </p:sp>
      <p:sp>
        <p:nvSpPr>
          <p:cNvPr id="7" name="TextBox 6"/>
          <p:cNvSpPr txBox="1"/>
          <p:nvPr/>
        </p:nvSpPr>
        <p:spPr>
          <a:xfrm>
            <a:off x="1066800" y="4648200"/>
            <a:ext cx="7086600" cy="2123658"/>
          </a:xfrm>
          <a:prstGeom prst="rect">
            <a:avLst/>
          </a:prstGeom>
          <a:solidFill>
            <a:schemeClr val="accent1"/>
          </a:solidFill>
        </p:spPr>
        <p:txBody>
          <a:bodyPr wrap="square" rtlCol="0">
            <a:spAutoFit/>
          </a:bodyPr>
          <a:lstStyle/>
          <a:p>
            <a:r>
              <a:rPr lang="en-CA" sz="2200" dirty="0" smtClean="0">
                <a:solidFill>
                  <a:schemeClr val="bg1"/>
                </a:solidFill>
              </a:rPr>
              <a:t>“Subject: It violates another person’s rights, in this case property….the law in most cases is based on what is morally right… (morally right means) recognizing the rights of other individuals, first to life and then to do as he pleases as long as it doesn’t interfere with somebody else’s rights,” (Kohlberg, 1976) &gt;&gt;&gt; 21 </a:t>
            </a:r>
            <a:r>
              <a:rPr lang="en-CA" sz="2200" dirty="0" err="1" smtClean="0">
                <a:solidFill>
                  <a:schemeClr val="bg1"/>
                </a:solidFill>
              </a:rPr>
              <a:t>yo</a:t>
            </a:r>
            <a:endParaRPr lang="en-CA" sz="2200" dirty="0">
              <a:solidFill>
                <a:schemeClr val="bg1"/>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371600"/>
            <a:ext cx="8458200" cy="5181600"/>
          </a:xfrm>
        </p:spPr>
        <p:txBody>
          <a:bodyPr>
            <a:normAutofit/>
          </a:bodyPr>
          <a:lstStyle/>
          <a:p>
            <a:endParaRPr lang="en-CA" sz="1200" dirty="0" smtClean="0"/>
          </a:p>
          <a:p>
            <a:r>
              <a:rPr lang="en-CA" sz="2800" dirty="0" smtClean="0"/>
              <a:t>Despite criticisms, Kohlberg’s theory is still widely used</a:t>
            </a:r>
          </a:p>
          <a:p>
            <a:endParaRPr lang="en-CA" sz="1200" dirty="0" smtClean="0"/>
          </a:p>
          <a:p>
            <a:r>
              <a:rPr lang="en-CA" sz="2800" dirty="0" smtClean="0"/>
              <a:t>One recurrent issue is that we need to rely on inter-rater reliability to identify stages</a:t>
            </a:r>
          </a:p>
          <a:p>
            <a:endParaRPr lang="en-CA" sz="1200" dirty="0" smtClean="0"/>
          </a:p>
          <a:p>
            <a:r>
              <a:rPr lang="en-CA" sz="2800" dirty="0" smtClean="0"/>
              <a:t>Rest (1979) devised an alternative </a:t>
            </a:r>
            <a:r>
              <a:rPr lang="en-CA" sz="2800" b="1" i="1" dirty="0" smtClean="0"/>
              <a:t>Defining Issues Test</a:t>
            </a:r>
            <a:r>
              <a:rPr lang="en-CA" sz="2800" dirty="0" smtClean="0"/>
              <a:t>:</a:t>
            </a:r>
          </a:p>
          <a:p>
            <a:pPr lvl="1"/>
            <a:r>
              <a:rPr lang="en-CA" sz="2400" dirty="0" smtClean="0"/>
              <a:t>Participants were presented with 12 of these dilemmas and have to rate 12 alternatives</a:t>
            </a:r>
          </a:p>
          <a:p>
            <a:pPr lvl="1"/>
            <a:r>
              <a:rPr lang="en-CA" sz="2400" dirty="0" smtClean="0"/>
              <a:t>Each of these responses was developed to correspond to 1 of the 6 stages</a:t>
            </a:r>
            <a:endParaRPr lang="en-CA" sz="24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32</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GB" sz="3000" b="1" dirty="0" smtClean="0">
                <a:solidFill>
                  <a:schemeClr val="bg1"/>
                </a:solidFill>
                <a:latin typeface="Lucida Sans" pitchFamily="34" charset="0"/>
              </a:rPr>
              <a:t>Contemporary Stage Theorists</a:t>
            </a:r>
            <a:endParaRPr lang="en-US" sz="3000" b="1" dirty="0" smtClean="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2209800"/>
          </a:xfrm>
        </p:spPr>
        <p:txBody>
          <a:bodyPr>
            <a:normAutofit lnSpcReduction="10000"/>
          </a:bodyPr>
          <a:lstStyle/>
          <a:p>
            <a:r>
              <a:rPr lang="en-CA" sz="2800" dirty="0" smtClean="0"/>
              <a:t>Items are designed to be ‘fragments’ of the way that an individual thinks about the </a:t>
            </a:r>
            <a:r>
              <a:rPr lang="en-CA" sz="2800" dirty="0" smtClean="0"/>
              <a:t>problem,</a:t>
            </a:r>
            <a:endParaRPr lang="en-CA" sz="2800" dirty="0" smtClean="0"/>
          </a:p>
          <a:p>
            <a:r>
              <a:rPr lang="en-CA" sz="2800" dirty="0" smtClean="0"/>
              <a:t>e.g., Item 1 is concerned with social order and authority (2b) whereas Item 2 is concerned with interpersonal accord and authority </a:t>
            </a:r>
          </a:p>
          <a:p>
            <a:endParaRPr lang="en-CA"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33</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GB" sz="3000" b="1" dirty="0" smtClean="0">
                <a:solidFill>
                  <a:schemeClr val="bg1"/>
                </a:solidFill>
                <a:latin typeface="Lucida Sans" pitchFamily="34" charset="0"/>
              </a:rPr>
              <a:t>Rest’s DIT: Extending Kohlberg</a:t>
            </a:r>
            <a:endParaRPr lang="en-US" sz="3000" b="1" dirty="0" smtClean="0">
              <a:solidFill>
                <a:schemeClr val="bg1"/>
              </a:solidFill>
              <a:latin typeface="Lucida Sans" pitchFamily="34" charset="0"/>
            </a:endParaRPr>
          </a:p>
        </p:txBody>
      </p:sp>
      <p:graphicFrame>
        <p:nvGraphicFramePr>
          <p:cNvPr id="6" name="Table 5"/>
          <p:cNvGraphicFramePr>
            <a:graphicFrameLocks noGrp="1"/>
          </p:cNvGraphicFramePr>
          <p:nvPr/>
        </p:nvGraphicFramePr>
        <p:xfrm>
          <a:off x="685800" y="3581400"/>
          <a:ext cx="7772400" cy="3169920"/>
        </p:xfrm>
        <a:graphic>
          <a:graphicData uri="http://schemas.openxmlformats.org/drawingml/2006/table">
            <a:tbl>
              <a:tblPr firstRow="1" bandRow="1">
                <a:tableStyleId>{5C22544A-7EE6-4342-B048-85BDC9FD1C3A}</a:tableStyleId>
              </a:tblPr>
              <a:tblGrid>
                <a:gridCol w="7772400"/>
              </a:tblGrid>
              <a:tr h="417635">
                <a:tc>
                  <a:txBody>
                    <a:bodyPr/>
                    <a:lstStyle/>
                    <a:p>
                      <a:pPr algn="ctr"/>
                      <a:r>
                        <a:rPr lang="en-US" sz="2400" dirty="0" smtClean="0"/>
                        <a:t>DIT Items for Heinz Story</a:t>
                      </a:r>
                      <a:endParaRPr lang="en-US" sz="2400" dirty="0"/>
                    </a:p>
                  </a:txBody>
                  <a:tcPr/>
                </a:tc>
              </a:tr>
              <a:tr h="389792">
                <a:tc>
                  <a:txBody>
                    <a:bodyPr/>
                    <a:lstStyle/>
                    <a:p>
                      <a:r>
                        <a:rPr lang="en-US" sz="2200" dirty="0" smtClean="0"/>
                        <a:t>1. Whether a community’</a:t>
                      </a:r>
                      <a:r>
                        <a:rPr lang="en-US" sz="2200" baseline="0" dirty="0" smtClean="0"/>
                        <a:t>s laws are going to be upheld?</a:t>
                      </a:r>
                      <a:endParaRPr lang="en-US" sz="2200" dirty="0" smtClean="0"/>
                    </a:p>
                  </a:txBody>
                  <a:tcPr/>
                </a:tc>
              </a:tr>
              <a:tr h="696058">
                <a:tc>
                  <a:txBody>
                    <a:bodyPr/>
                    <a:lstStyle/>
                    <a:p>
                      <a:r>
                        <a:rPr lang="en-US" sz="2200" dirty="0" smtClean="0"/>
                        <a:t>2. Isn’t it only natural for a loving husband to care so much for his wife that he’d steal</a:t>
                      </a:r>
                      <a:r>
                        <a:rPr lang="en-US" sz="2200" baseline="0" dirty="0" smtClean="0"/>
                        <a:t>?</a:t>
                      </a:r>
                      <a:endParaRPr lang="en-US" sz="2200" dirty="0"/>
                    </a:p>
                  </a:txBody>
                  <a:tcPr/>
                </a:tc>
              </a:tr>
              <a:tr h="696058">
                <a:tc>
                  <a:txBody>
                    <a:bodyPr/>
                    <a:lstStyle/>
                    <a:p>
                      <a:r>
                        <a:rPr lang="en-US" sz="2200" dirty="0" smtClean="0"/>
                        <a:t>5. Whether Heinz</a:t>
                      </a:r>
                      <a:r>
                        <a:rPr lang="en-US" sz="2200" baseline="0" dirty="0" smtClean="0"/>
                        <a:t> is stealing for himself or doing this solely to help someone else?</a:t>
                      </a:r>
                      <a:endParaRPr lang="en-US" sz="2200" dirty="0"/>
                    </a:p>
                  </a:txBody>
                  <a:tcPr/>
                </a:tc>
              </a:tr>
              <a:tr h="69605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200" dirty="0" smtClean="0"/>
                        <a:t>10. Whether the law in this case is getting in the way of the most basic claim</a:t>
                      </a:r>
                      <a:r>
                        <a:rPr lang="en-US" sz="2200" baseline="0" dirty="0" smtClean="0"/>
                        <a:t> of any member of society?</a:t>
                      </a:r>
                      <a:endParaRPr lang="en-US" sz="2200" dirty="0" smtClean="0"/>
                    </a:p>
                  </a:txBody>
                  <a:tcPr/>
                </a:tc>
              </a:tr>
            </a:tbl>
          </a:graphicData>
        </a:graphic>
      </p:graphicFrame>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4495800" cy="5181600"/>
          </a:xfrm>
        </p:spPr>
        <p:txBody>
          <a:bodyPr/>
          <a:lstStyle/>
          <a:p>
            <a:r>
              <a:rPr lang="en-CA" sz="2600" dirty="0" smtClean="0"/>
              <a:t>Instead of taking a cross-section, we might need to monitor the development  of someone over </a:t>
            </a:r>
            <a:r>
              <a:rPr lang="en-CA" sz="2600" dirty="0" smtClean="0"/>
              <a:t>time,</a:t>
            </a:r>
            <a:endParaRPr lang="en-CA" sz="2600" dirty="0" smtClean="0"/>
          </a:p>
          <a:p>
            <a:endParaRPr lang="en-CA" sz="1200" dirty="0" smtClean="0"/>
          </a:p>
          <a:p>
            <a:r>
              <a:rPr lang="en-US" sz="2600" dirty="0" smtClean="0"/>
              <a:t>The benefit to this approach is that we use the same participants and take repeated measures of the variable we are interested </a:t>
            </a:r>
            <a:r>
              <a:rPr lang="en-US" sz="2600" dirty="0" smtClean="0"/>
              <a:t>in,</a:t>
            </a:r>
            <a:endParaRPr lang="en-US" sz="2600" dirty="0" smtClean="0"/>
          </a:p>
          <a:p>
            <a:endParaRPr lang="en-US" sz="1200" dirty="0" smtClean="0"/>
          </a:p>
          <a:p>
            <a:r>
              <a:rPr lang="en-US" sz="2600" dirty="0" smtClean="0"/>
              <a:t>e.g., Kohlberg’s (1976) </a:t>
            </a:r>
            <a:r>
              <a:rPr lang="en-US" sz="2600" dirty="0" smtClean="0"/>
              <a:t>replication.</a:t>
            </a:r>
            <a:endParaRPr lang="en-US" sz="26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34</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Longitudinal Design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46082" name="Picture 2" descr="http://imgace.com/wp-content/uploads/2012/03/bill-cosby-quote.jpg"/>
          <p:cNvPicPr>
            <a:picLocks noChangeAspect="1" noChangeArrowheads="1"/>
          </p:cNvPicPr>
          <p:nvPr/>
        </p:nvPicPr>
        <p:blipFill>
          <a:blip r:embed="rId2" cstate="print"/>
          <a:srcRect/>
          <a:stretch>
            <a:fillRect/>
          </a:stretch>
        </p:blipFill>
        <p:spPr bwMode="auto">
          <a:xfrm>
            <a:off x="4771156" y="2133600"/>
            <a:ext cx="4220444" cy="3276600"/>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534400" cy="5029200"/>
          </a:xfrm>
        </p:spPr>
        <p:txBody>
          <a:bodyPr/>
          <a:lstStyle/>
          <a:p>
            <a:endParaRPr lang="en-US" sz="1200" dirty="0" smtClean="0"/>
          </a:p>
          <a:p>
            <a:r>
              <a:rPr lang="en-US" sz="2800" dirty="0" smtClean="0"/>
              <a:t>Recall from last class that personality traits (as opposed to states) are believed to be </a:t>
            </a:r>
            <a:r>
              <a:rPr lang="en-US" sz="2800" dirty="0" smtClean="0"/>
              <a:t>stable,</a:t>
            </a:r>
            <a:endParaRPr lang="en-US" sz="2800" dirty="0" smtClean="0"/>
          </a:p>
          <a:p>
            <a:endParaRPr lang="en-US" sz="1200" dirty="0" smtClean="0"/>
          </a:p>
          <a:p>
            <a:r>
              <a:rPr lang="en-US" sz="2800" dirty="0" smtClean="0"/>
              <a:t>If this is the case, then an examination of how participants behave from one age to the next should be highly </a:t>
            </a:r>
            <a:r>
              <a:rPr lang="en-US" sz="2800" dirty="0" smtClean="0"/>
              <a:t>reliable,</a:t>
            </a:r>
            <a:endParaRPr lang="en-US" sz="2800" dirty="0" smtClean="0"/>
          </a:p>
          <a:p>
            <a:pPr lvl="1"/>
            <a:r>
              <a:rPr lang="en-US" sz="2400" i="1" dirty="0" smtClean="0"/>
              <a:t>Act nomination</a:t>
            </a:r>
          </a:p>
          <a:p>
            <a:endParaRPr lang="en-US" sz="1200" dirty="0" smtClean="0"/>
          </a:p>
          <a:p>
            <a:r>
              <a:rPr lang="en-US" sz="2800" dirty="0" smtClean="0"/>
              <a:t>How can we analyze the results we obtain from the ratings provided for each child across their early lifespan?</a:t>
            </a:r>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35</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Longitudinal Study of Personality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657600"/>
            <a:ext cx="8534400" cy="2971800"/>
          </a:xfrm>
        </p:spPr>
        <p:txBody>
          <a:bodyPr>
            <a:normAutofit fontScale="92500" lnSpcReduction="10000"/>
          </a:bodyPr>
          <a:lstStyle/>
          <a:p>
            <a:r>
              <a:rPr lang="en-US" sz="2600" dirty="0" err="1" smtClean="0"/>
              <a:t>Lemery</a:t>
            </a:r>
            <a:r>
              <a:rPr lang="en-US" sz="2600" dirty="0" smtClean="0"/>
              <a:t> et al., (1999) conducted just such a study analyzing children from 3 mo to 48 mo for a variety of </a:t>
            </a:r>
            <a:r>
              <a:rPr lang="en-US" sz="2600" dirty="0" err="1" smtClean="0"/>
              <a:t>behaviours</a:t>
            </a:r>
            <a:r>
              <a:rPr lang="en-US" sz="2600" dirty="0" smtClean="0"/>
              <a:t>: e.g.,</a:t>
            </a:r>
          </a:p>
          <a:p>
            <a:pPr lvl="1"/>
            <a:r>
              <a:rPr lang="en-US" sz="2400" dirty="0" smtClean="0"/>
              <a:t>Positive emotionality;</a:t>
            </a:r>
          </a:p>
          <a:p>
            <a:pPr lvl="1"/>
            <a:r>
              <a:rPr lang="en-US" sz="2400" dirty="0" smtClean="0"/>
              <a:t>Fear; </a:t>
            </a:r>
          </a:p>
          <a:p>
            <a:pPr lvl="1"/>
            <a:r>
              <a:rPr lang="en-US" sz="2400" dirty="0" smtClean="0"/>
              <a:t>Activity </a:t>
            </a:r>
            <a:r>
              <a:rPr lang="en-US" sz="2400" dirty="0" smtClean="0"/>
              <a:t>level.</a:t>
            </a:r>
            <a:endParaRPr lang="en-US" sz="2400" dirty="0" smtClean="0"/>
          </a:p>
          <a:p>
            <a:endParaRPr lang="en-US" sz="1200" dirty="0" smtClean="0"/>
          </a:p>
          <a:p>
            <a:r>
              <a:rPr lang="en-US" sz="2600" dirty="0" smtClean="0"/>
              <a:t>The correlations they obtained suggest that behaviour, such as fear, showed a great degree of </a:t>
            </a:r>
            <a:r>
              <a:rPr lang="en-US" sz="2600" dirty="0" smtClean="0"/>
              <a:t>stability.</a:t>
            </a:r>
            <a:endParaRPr lang="en-US" sz="26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36</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Longitudinal Study of Personality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55298" name="Picture 2"/>
          <p:cNvPicPr>
            <a:picLocks noChangeAspect="1" noChangeArrowheads="1"/>
          </p:cNvPicPr>
          <p:nvPr/>
        </p:nvPicPr>
        <p:blipFill>
          <a:blip r:embed="rId2" cstate="print"/>
          <a:srcRect/>
          <a:stretch>
            <a:fillRect/>
          </a:stretch>
        </p:blipFill>
        <p:spPr bwMode="auto">
          <a:xfrm>
            <a:off x="4800600" y="1250777"/>
            <a:ext cx="4057650" cy="2376173"/>
          </a:xfrm>
          <a:prstGeom prst="rect">
            <a:avLst/>
          </a:prstGeom>
          <a:noFill/>
          <a:ln w="9525">
            <a:noFill/>
            <a:miter lim="800000"/>
            <a:headEnd/>
            <a:tailEnd/>
          </a:ln>
        </p:spPr>
      </p:pic>
      <p:pic>
        <p:nvPicPr>
          <p:cNvPr id="55299" name="Picture 3"/>
          <p:cNvPicPr>
            <a:picLocks noChangeAspect="1" noChangeArrowheads="1"/>
          </p:cNvPicPr>
          <p:nvPr/>
        </p:nvPicPr>
        <p:blipFill>
          <a:blip r:embed="rId3" cstate="print"/>
          <a:srcRect/>
          <a:stretch>
            <a:fillRect/>
          </a:stretch>
        </p:blipFill>
        <p:spPr bwMode="auto">
          <a:xfrm>
            <a:off x="228600" y="1354746"/>
            <a:ext cx="4495800" cy="211836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GB" sz="2400" dirty="0" smtClean="0"/>
              <a:t>When you have to make a choice and don't make it, that is in itself a </a:t>
            </a:r>
            <a:r>
              <a:rPr lang="en-GB" sz="2400" dirty="0" smtClean="0"/>
              <a:t>choice</a:t>
            </a:r>
            <a:r>
              <a:rPr lang="en-CA" sz="2400" dirty="0" smtClean="0"/>
              <a:t>.”</a:t>
            </a:r>
            <a:endParaRPr lang="en-CA" sz="2400" dirty="0" smtClean="0"/>
          </a:p>
          <a:p>
            <a:endParaRPr lang="en-CA" sz="2400" dirty="0" smtClean="0"/>
          </a:p>
          <a:p>
            <a:r>
              <a:rPr lang="en-CA" sz="2400" dirty="0" smtClean="0"/>
              <a:t>- </a:t>
            </a:r>
            <a:r>
              <a:rPr lang="en-CA" sz="2400" dirty="0" smtClean="0"/>
              <a:t>William James</a:t>
            </a:r>
            <a:endParaRPr lang="en-CA" sz="2400" dirty="0" smtClean="0"/>
          </a:p>
          <a:p>
            <a:endParaRPr lang="en-CA" sz="2400" dirty="0" smtClean="0"/>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lnSpcReduction="10000"/>
          </a:bodyPr>
          <a:lstStyle/>
          <a:p>
            <a:pPr lvl="0" algn="ctr">
              <a:spcBef>
                <a:spcPct val="0"/>
              </a:spcBef>
              <a:defRPr/>
            </a:pPr>
            <a:r>
              <a:rPr lang="en-US" sz="3000" b="1" dirty="0" smtClean="0">
                <a:solidFill>
                  <a:schemeClr val="bg1"/>
                </a:solidFill>
                <a:latin typeface="Lucida Sans" pitchFamily="34" charset="0"/>
              </a:rPr>
              <a:t>Naturalistic Decision-Making: </a:t>
            </a:r>
          </a:p>
          <a:p>
            <a:pPr lvl="0" algn="ctr">
              <a:spcBef>
                <a:spcPct val="0"/>
              </a:spcBef>
              <a:defRPr/>
            </a:pPr>
            <a:r>
              <a:rPr lang="en-US" sz="3000" b="1" dirty="0" smtClean="0">
                <a:solidFill>
                  <a:schemeClr val="bg1"/>
                </a:solidFill>
                <a:latin typeface="Lucida Sans" pitchFamily="34" charset="0"/>
              </a:rPr>
              <a:t>A Non-Experimental (Qualitative) Method</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37</a:t>
            </a:fld>
            <a:endParaRPr 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6F15528-21DE-4FAA-801E-634DDDAF4B2B}" type="slidenum">
              <a:rPr lang="en-US" smtClean="0"/>
              <a:pPr/>
              <a:t>38</a:t>
            </a:fld>
            <a:endParaRPr lang="en-US"/>
          </a:p>
        </p:txBody>
      </p:sp>
      <p:sp>
        <p:nvSpPr>
          <p:cNvPr id="7" name="Content Placeholder 2"/>
          <p:cNvSpPr>
            <a:spLocks noGrp="1"/>
          </p:cNvSpPr>
          <p:nvPr>
            <p:ph idx="1"/>
          </p:nvPr>
        </p:nvSpPr>
        <p:spPr>
          <a:xfrm>
            <a:off x="457200" y="1360909"/>
            <a:ext cx="5334000" cy="5344691"/>
          </a:xfrm>
        </p:spPr>
        <p:txBody>
          <a:bodyPr>
            <a:normAutofit/>
          </a:bodyPr>
          <a:lstStyle/>
          <a:p>
            <a:r>
              <a:rPr lang="en-US" sz="2800" dirty="0" smtClean="0"/>
              <a:t>It was long thought that the ‘faculty of reason’ was used to make decisions</a:t>
            </a:r>
          </a:p>
          <a:p>
            <a:pPr lvl="1"/>
            <a:r>
              <a:rPr lang="en-US" sz="2600" dirty="0" smtClean="0"/>
              <a:t>You simply sat back, thought about the features of a situation, and then took action.</a:t>
            </a:r>
            <a:r>
              <a:rPr lang="en-US" sz="2600" dirty="0" smtClean="0"/>
              <a:t> </a:t>
            </a:r>
            <a:endParaRPr lang="en-US" sz="2600" dirty="0" smtClean="0"/>
          </a:p>
          <a:p>
            <a:pPr lvl="1"/>
            <a:endParaRPr lang="en-US" sz="1200" dirty="0" smtClean="0"/>
          </a:p>
          <a:p>
            <a:r>
              <a:rPr lang="en-CA" sz="2800" dirty="0" smtClean="0"/>
              <a:t>Herbert Simon noted that people could be understood to rational if we considered the context:</a:t>
            </a:r>
          </a:p>
          <a:p>
            <a:pPr lvl="1"/>
            <a:r>
              <a:rPr lang="en-CA" sz="2400" b="1" dirty="0" smtClean="0"/>
              <a:t>Bounded Rationality</a:t>
            </a:r>
          </a:p>
        </p:txBody>
      </p:sp>
      <p:sp>
        <p:nvSpPr>
          <p:cNvPr id="13"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Decision-Making: Bounded Rationalities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14" name="Picture 2" descr="http://hilobrow.com/wp-content/uploads/2010/06/2-3.Simon-Herb.L02645386.CMU_.lg_.jpg"/>
          <p:cNvPicPr>
            <a:picLocks noChangeAspect="1" noChangeArrowheads="1"/>
          </p:cNvPicPr>
          <p:nvPr/>
        </p:nvPicPr>
        <p:blipFill>
          <a:blip r:embed="rId2" cstate="print"/>
          <a:srcRect/>
          <a:stretch>
            <a:fillRect/>
          </a:stretch>
        </p:blipFill>
        <p:spPr bwMode="auto">
          <a:xfrm>
            <a:off x="6012160" y="2492896"/>
            <a:ext cx="2696697" cy="2631977"/>
          </a:xfrm>
          <a:prstGeom prst="rect">
            <a:avLst/>
          </a:prstGeom>
          <a:noFill/>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6F15528-21DE-4FAA-801E-634DDDAF4B2B}" type="slidenum">
              <a:rPr lang="en-US" smtClean="0"/>
              <a:pPr/>
              <a:t>39</a:t>
            </a:fld>
            <a:endParaRPr lang="en-US"/>
          </a:p>
        </p:txBody>
      </p:sp>
      <p:sp>
        <p:nvSpPr>
          <p:cNvPr id="6" name="Content Placeholder 2"/>
          <p:cNvSpPr>
            <a:spLocks noGrp="1"/>
          </p:cNvSpPr>
          <p:nvPr>
            <p:ph idx="1"/>
          </p:nvPr>
        </p:nvSpPr>
        <p:spPr>
          <a:xfrm>
            <a:off x="457200" y="1556792"/>
            <a:ext cx="5266928" cy="4824536"/>
          </a:xfrm>
        </p:spPr>
        <p:txBody>
          <a:bodyPr>
            <a:normAutofit fontScale="92500" lnSpcReduction="10000"/>
          </a:bodyPr>
          <a:lstStyle/>
          <a:p>
            <a:r>
              <a:rPr lang="en-US" dirty="0" smtClean="0"/>
              <a:t>Simon (1956) notion of </a:t>
            </a:r>
            <a:r>
              <a:rPr lang="en-US" b="1" i="1" dirty="0" smtClean="0"/>
              <a:t>bounded rationality</a:t>
            </a:r>
            <a:endParaRPr lang="en-US" dirty="0" smtClean="0"/>
          </a:p>
          <a:p>
            <a:pPr lvl="1"/>
            <a:r>
              <a:rPr lang="en-US" b="1" i="1" dirty="0" smtClean="0"/>
              <a:t>Optimization </a:t>
            </a:r>
            <a:r>
              <a:rPr lang="en-US" dirty="0" smtClean="0"/>
              <a:t>is not a realistic goal</a:t>
            </a:r>
          </a:p>
          <a:p>
            <a:pPr lvl="1"/>
            <a:r>
              <a:rPr lang="en-US" dirty="0" smtClean="0"/>
              <a:t>Objective of decision-making is </a:t>
            </a:r>
            <a:r>
              <a:rPr lang="en-US" b="1" i="1" dirty="0" err="1" smtClean="0"/>
              <a:t>satisficing</a:t>
            </a:r>
            <a:endParaRPr lang="en-US" dirty="0" smtClean="0"/>
          </a:p>
          <a:p>
            <a:pPr lvl="1"/>
            <a:r>
              <a:rPr lang="en-US" dirty="0" smtClean="0"/>
              <a:t>Models of decision-making need to consider constraints of the environment (e.g., available information) and the individual (e.g., perceptual limitations and short-term memory).</a:t>
            </a:r>
          </a:p>
        </p:txBody>
      </p:sp>
      <p:pic>
        <p:nvPicPr>
          <p:cNvPr id="8" name="Picture 2" descr="http://hilobrow.com/wp-content/uploads/2010/06/2-3.Simon-Herb.L02645386.CMU_.lg_.jpg"/>
          <p:cNvPicPr>
            <a:picLocks noChangeAspect="1" noChangeArrowheads="1"/>
          </p:cNvPicPr>
          <p:nvPr/>
        </p:nvPicPr>
        <p:blipFill>
          <a:blip r:embed="rId2" cstate="print"/>
          <a:srcRect/>
          <a:stretch>
            <a:fillRect/>
          </a:stretch>
        </p:blipFill>
        <p:spPr bwMode="auto">
          <a:xfrm>
            <a:off x="6012160" y="2492896"/>
            <a:ext cx="2696697" cy="2631977"/>
          </a:xfrm>
          <a:prstGeom prst="rect">
            <a:avLst/>
          </a:prstGeom>
          <a:noFill/>
        </p:spPr>
      </p:pic>
      <p:sp>
        <p:nvSpPr>
          <p:cNvPr id="10"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Decision-Making: Bounded Rationalities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6F15528-21DE-4FAA-801E-634DDDAF4B2B}" type="slidenum">
              <a:rPr lang="en-US" smtClean="0"/>
              <a:pPr/>
              <a:t>40</a:t>
            </a:fld>
            <a:endParaRPr lang="en-US"/>
          </a:p>
        </p:txBody>
      </p:sp>
      <p:sp>
        <p:nvSpPr>
          <p:cNvPr id="6" name="Content Placeholder 2"/>
          <p:cNvSpPr>
            <a:spLocks noGrp="1"/>
          </p:cNvSpPr>
          <p:nvPr>
            <p:ph idx="1"/>
          </p:nvPr>
        </p:nvSpPr>
        <p:spPr>
          <a:xfrm>
            <a:off x="457200" y="1371600"/>
            <a:ext cx="6347048" cy="5009727"/>
          </a:xfrm>
        </p:spPr>
        <p:txBody>
          <a:bodyPr>
            <a:normAutofit fontScale="85000" lnSpcReduction="20000"/>
          </a:bodyPr>
          <a:lstStyle/>
          <a:p>
            <a:pPr>
              <a:buNone/>
            </a:pPr>
            <a:r>
              <a:rPr lang="en-US" dirty="0" smtClean="0"/>
              <a:t>Considerable debate over two </a:t>
            </a:r>
            <a:r>
              <a:rPr lang="en-US" dirty="0" smtClean="0"/>
              <a:t>contemporary approaches:</a:t>
            </a:r>
          </a:p>
          <a:p>
            <a:r>
              <a:rPr lang="en-US" b="1" dirty="0" smtClean="0"/>
              <a:t>Heuristics and Biases </a:t>
            </a:r>
            <a:r>
              <a:rPr lang="en-US" dirty="0" smtClean="0"/>
              <a:t>(</a:t>
            </a:r>
            <a:r>
              <a:rPr lang="en-US" dirty="0" err="1" smtClean="0"/>
              <a:t>Tversky</a:t>
            </a:r>
            <a:r>
              <a:rPr lang="en-US" dirty="0" smtClean="0"/>
              <a:t> and </a:t>
            </a:r>
            <a:r>
              <a:rPr lang="en-US" dirty="0" err="1" smtClean="0"/>
              <a:t>Kahneman</a:t>
            </a:r>
            <a:r>
              <a:rPr lang="en-US" dirty="0" smtClean="0"/>
              <a:t>)</a:t>
            </a:r>
          </a:p>
          <a:p>
            <a:pPr lvl="1"/>
            <a:r>
              <a:rPr lang="en-US" dirty="0" smtClean="0"/>
              <a:t>We should use models of optimization as standards (e.g., </a:t>
            </a:r>
            <a:r>
              <a:rPr lang="en-US" i="1" dirty="0" smtClean="0"/>
              <a:t>homo </a:t>
            </a:r>
            <a:r>
              <a:rPr lang="en-US" i="1" dirty="0" err="1" smtClean="0"/>
              <a:t>economicus</a:t>
            </a:r>
            <a:r>
              <a:rPr lang="en-US" dirty="0" smtClean="0"/>
              <a:t>),</a:t>
            </a:r>
          </a:p>
          <a:p>
            <a:pPr lvl="1"/>
            <a:r>
              <a:rPr lang="en-US" dirty="0" smtClean="0"/>
              <a:t>Humans frequently err in their judgments.</a:t>
            </a:r>
          </a:p>
          <a:p>
            <a:pPr lvl="1"/>
            <a:endParaRPr lang="en-US" sz="1200" dirty="0" smtClean="0"/>
          </a:p>
          <a:p>
            <a:r>
              <a:rPr lang="en-US" b="1" dirty="0" smtClean="0"/>
              <a:t>Ecological Rationality</a:t>
            </a:r>
            <a:r>
              <a:rPr lang="en-US" dirty="0" smtClean="0"/>
              <a:t> (e.g., </a:t>
            </a:r>
            <a:r>
              <a:rPr lang="en-US" dirty="0" err="1" smtClean="0"/>
              <a:t>Gigerenzer</a:t>
            </a:r>
            <a:r>
              <a:rPr lang="en-US" dirty="0" smtClean="0"/>
              <a:t>, </a:t>
            </a:r>
            <a:r>
              <a:rPr lang="en-US" dirty="0" err="1" smtClean="0"/>
              <a:t>Thorngate</a:t>
            </a:r>
            <a:r>
              <a:rPr lang="en-US" dirty="0" smtClean="0"/>
              <a:t>)</a:t>
            </a:r>
            <a:endParaRPr lang="en-US" dirty="0" smtClean="0"/>
          </a:p>
          <a:p>
            <a:pPr lvl="1"/>
            <a:r>
              <a:rPr lang="en-US" dirty="0" smtClean="0"/>
              <a:t>Optimization is neither realistic, nor desirable,</a:t>
            </a:r>
          </a:p>
          <a:p>
            <a:pPr lvl="1"/>
            <a:r>
              <a:rPr lang="en-US" dirty="0" smtClean="0"/>
              <a:t>Humans are accurate in a wide variety of situations.</a:t>
            </a:r>
          </a:p>
          <a:p>
            <a:endParaRPr lang="en-US" dirty="0"/>
          </a:p>
        </p:txBody>
      </p:sp>
      <p:pic>
        <p:nvPicPr>
          <p:cNvPr id="7" name="Picture 2" descr="Daniel Kahneman"/>
          <p:cNvPicPr>
            <a:picLocks noChangeAspect="1" noChangeArrowheads="1"/>
          </p:cNvPicPr>
          <p:nvPr/>
        </p:nvPicPr>
        <p:blipFill>
          <a:blip r:embed="rId2" cstate="print"/>
          <a:srcRect/>
          <a:stretch>
            <a:fillRect/>
          </a:stretch>
        </p:blipFill>
        <p:spPr bwMode="auto">
          <a:xfrm>
            <a:off x="6948264" y="1628800"/>
            <a:ext cx="1543050" cy="2162176"/>
          </a:xfrm>
          <a:prstGeom prst="rect">
            <a:avLst/>
          </a:prstGeom>
          <a:noFill/>
          <a:effectLst>
            <a:outerShdw blurRad="50800" dist="38100" dir="2700000" algn="tl" rotWithShape="0">
              <a:prstClr val="black">
                <a:alpha val="40000"/>
              </a:prstClr>
            </a:outerShdw>
          </a:effectLst>
        </p:spPr>
      </p:pic>
      <p:pic>
        <p:nvPicPr>
          <p:cNvPr id="8" name="Picture 4" descr="http://www.berlinverlag.de/images/authors/lowres/Gigerenzer_160.jpg"/>
          <p:cNvPicPr>
            <a:picLocks noChangeAspect="1" noChangeArrowheads="1"/>
          </p:cNvPicPr>
          <p:nvPr/>
        </p:nvPicPr>
        <p:blipFill>
          <a:blip r:embed="rId3" cstate="print"/>
          <a:srcRect/>
          <a:stretch>
            <a:fillRect/>
          </a:stretch>
        </p:blipFill>
        <p:spPr bwMode="auto">
          <a:xfrm>
            <a:off x="6948264" y="3933056"/>
            <a:ext cx="1524000" cy="2057401"/>
          </a:xfrm>
          <a:prstGeom prst="rect">
            <a:avLst/>
          </a:prstGeom>
          <a:noFill/>
          <a:effectLst>
            <a:outerShdw blurRad="50800" dist="38100" dir="2700000" algn="tl" rotWithShape="0">
              <a:prstClr val="black">
                <a:alpha val="40000"/>
              </a:prstClr>
            </a:outerShdw>
          </a:effectLst>
        </p:spPr>
      </p:pic>
      <p:sp>
        <p:nvSpPr>
          <p:cNvPr id="10"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Decision-Making: Bounded Rationalities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6248400" cy="4754563"/>
          </a:xfrm>
        </p:spPr>
        <p:txBody>
          <a:bodyPr>
            <a:normAutofit fontScale="92500" lnSpcReduction="10000"/>
          </a:bodyPr>
          <a:lstStyle/>
          <a:p>
            <a:r>
              <a:rPr lang="en-CA" sz="3000" dirty="0" smtClean="0"/>
              <a:t>Both approaches tell us something about human behaviour,</a:t>
            </a:r>
          </a:p>
          <a:p>
            <a:pPr lvl="1"/>
            <a:r>
              <a:rPr lang="en-CA" sz="2400" b="1" dirty="0" smtClean="0"/>
              <a:t>Heuristics and Bias</a:t>
            </a:r>
            <a:r>
              <a:rPr lang="en-CA" sz="2400" dirty="0" smtClean="0"/>
              <a:t>: prescriptive (what we should do),</a:t>
            </a:r>
          </a:p>
          <a:p>
            <a:pPr lvl="1"/>
            <a:r>
              <a:rPr lang="en-CA" sz="2400" b="1" dirty="0" smtClean="0"/>
              <a:t>Ecological rationality</a:t>
            </a:r>
            <a:r>
              <a:rPr lang="en-CA" sz="2400" dirty="0" smtClean="0"/>
              <a:t>: descriptive (what we actual do).</a:t>
            </a:r>
          </a:p>
          <a:p>
            <a:pPr lvl="1"/>
            <a:endParaRPr lang="en-CA" sz="1200" dirty="0" smtClean="0"/>
          </a:p>
          <a:p>
            <a:r>
              <a:rPr lang="en-CA" sz="3000" dirty="0" smtClean="0"/>
              <a:t>These approaches typically study how people think in laboratory context, </a:t>
            </a:r>
          </a:p>
          <a:p>
            <a:endParaRPr lang="en-CA" sz="1200" dirty="0" smtClean="0"/>
          </a:p>
          <a:p>
            <a:r>
              <a:rPr lang="en-CA" sz="3000" dirty="0" smtClean="0"/>
              <a:t>Gary Klein conducted studies in the context of firefighting, military operations, and nursing.</a:t>
            </a:r>
            <a:endParaRPr lang="en-US" sz="30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41</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Decision-Making: Bounded Rationalities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5122" name="Picture 2" descr="http://upload.wikimedia.org/wikipedia/commons/thumb/d/d6/USS_Vincennes_launching_SM-2MR_in_1987.jpg/170px-USS_Vincennes_launching_SM-2MR_in_1987.jpg"/>
          <p:cNvPicPr>
            <a:picLocks noChangeAspect="1" noChangeArrowheads="1"/>
          </p:cNvPicPr>
          <p:nvPr/>
        </p:nvPicPr>
        <p:blipFill>
          <a:blip r:embed="rId3"/>
          <a:srcRect/>
          <a:stretch>
            <a:fillRect/>
          </a:stretch>
        </p:blipFill>
        <p:spPr bwMode="auto">
          <a:xfrm>
            <a:off x="7010400" y="1524000"/>
            <a:ext cx="1619250" cy="2047876"/>
          </a:xfrm>
          <a:prstGeom prst="rect">
            <a:avLst/>
          </a:prstGeom>
          <a:noFill/>
          <a:effectLst>
            <a:outerShdw blurRad="50800" dist="38100" dir="2700000" algn="tl" rotWithShape="0">
              <a:prstClr val="black">
                <a:alpha val="40000"/>
              </a:prstClr>
            </a:outerShdw>
          </a:effectLst>
        </p:spPr>
      </p:pic>
      <p:pic>
        <p:nvPicPr>
          <p:cNvPr id="5124" name="Picture 4" descr="http://www.unb.ca/cel/programview/_resources/img/prof-dev/nurse.jpg"/>
          <p:cNvPicPr>
            <a:picLocks noChangeAspect="1" noChangeArrowheads="1"/>
          </p:cNvPicPr>
          <p:nvPr/>
        </p:nvPicPr>
        <p:blipFill>
          <a:blip r:embed="rId4"/>
          <a:srcRect/>
          <a:stretch>
            <a:fillRect/>
          </a:stretch>
        </p:blipFill>
        <p:spPr bwMode="auto">
          <a:xfrm>
            <a:off x="7010400" y="3810000"/>
            <a:ext cx="1694879" cy="2362200"/>
          </a:xfrm>
          <a:prstGeom prst="rect">
            <a:avLst/>
          </a:prstGeom>
          <a:noFill/>
          <a:effectLst>
            <a:outerShdw blurRad="50800" dist="38100" dir="2700000" algn="tl" rotWithShape="0">
              <a:prstClr val="black">
                <a:alpha val="40000"/>
              </a:prstClr>
            </a:outerShdw>
          </a:effec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5638800" cy="5029200"/>
          </a:xfrm>
        </p:spPr>
        <p:txBody>
          <a:bodyPr>
            <a:normAutofit fontScale="92500"/>
          </a:bodyPr>
          <a:lstStyle/>
          <a:p>
            <a:r>
              <a:rPr lang="en-CA" dirty="0" smtClean="0"/>
              <a:t>Klein’s approach is fairly straightforward</a:t>
            </a:r>
          </a:p>
          <a:p>
            <a:pPr lvl="1"/>
            <a:r>
              <a:rPr lang="en-CA" dirty="0" smtClean="0"/>
              <a:t>Participants are asked to recount a critical experience as a story,</a:t>
            </a:r>
          </a:p>
          <a:p>
            <a:pPr lvl="1"/>
            <a:r>
              <a:rPr lang="en-CA" dirty="0" smtClean="0"/>
              <a:t>Two researchers</a:t>
            </a:r>
          </a:p>
          <a:p>
            <a:pPr lvl="2"/>
            <a:r>
              <a:rPr lang="en-CA" dirty="0" smtClean="0"/>
              <a:t>One solicits the story (interviews),</a:t>
            </a:r>
          </a:p>
          <a:p>
            <a:pPr lvl="2"/>
            <a:r>
              <a:rPr lang="en-CA" dirty="0" smtClean="0"/>
              <a:t>Another goes through a checklist to make sure relevant features that are being studied are assessed.</a:t>
            </a:r>
          </a:p>
          <a:p>
            <a:pPr lvl="1"/>
            <a:r>
              <a:rPr lang="en-CA" dirty="0" smtClean="0"/>
              <a:t>Items that are recorded during the interview are later categorized.</a:t>
            </a:r>
          </a:p>
          <a:p>
            <a:pPr lvl="1"/>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42</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Decision-Making: Bounded Rationalities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6" name="Picture 2"/>
          <p:cNvPicPr>
            <a:picLocks noChangeAspect="1" noChangeArrowheads="1"/>
          </p:cNvPicPr>
          <p:nvPr/>
        </p:nvPicPr>
        <p:blipFill>
          <a:blip r:embed="rId2" cstate="print"/>
          <a:srcRect/>
          <a:stretch>
            <a:fillRect/>
          </a:stretch>
        </p:blipFill>
        <p:spPr bwMode="auto">
          <a:xfrm>
            <a:off x="6429388" y="2000240"/>
            <a:ext cx="2291032" cy="346709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114800"/>
            <a:ext cx="8229600" cy="2514600"/>
          </a:xfrm>
        </p:spPr>
        <p:txBody>
          <a:bodyPr>
            <a:normAutofit fontScale="85000" lnSpcReduction="20000"/>
          </a:bodyPr>
          <a:lstStyle/>
          <a:p>
            <a:r>
              <a:rPr lang="en-CA" sz="2800" dirty="0" smtClean="0"/>
              <a:t>How do we make decisions?</a:t>
            </a:r>
          </a:p>
          <a:p>
            <a:endParaRPr lang="en-CA" sz="1200" dirty="0" smtClean="0"/>
          </a:p>
          <a:p>
            <a:r>
              <a:rPr lang="en-CA" sz="2800" dirty="0" smtClean="0"/>
              <a:t>Klein looked for ‘decision points’, a point where options exist and an individual could have selected an alternative course,</a:t>
            </a:r>
          </a:p>
          <a:p>
            <a:endParaRPr lang="en-CA" sz="1200" dirty="0" smtClean="0"/>
          </a:p>
          <a:p>
            <a:r>
              <a:rPr lang="en-CA" sz="2800" dirty="0" smtClean="0"/>
              <a:t>Klein observed that firefighter commanders did not engage in deliberation; rather, they seemed to act without comparing alternatives.</a:t>
            </a:r>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43</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Decision-Making: Bounded Rationalities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6" name="Table 5"/>
          <p:cNvGraphicFramePr>
            <a:graphicFrameLocks noGrp="1"/>
          </p:cNvGraphicFramePr>
          <p:nvPr/>
        </p:nvGraphicFramePr>
        <p:xfrm>
          <a:off x="304800" y="1397000"/>
          <a:ext cx="8534400" cy="2225040"/>
        </p:xfrm>
        <a:graphic>
          <a:graphicData uri="http://schemas.openxmlformats.org/drawingml/2006/table">
            <a:tbl>
              <a:tblPr firstRow="1" bandRow="1">
                <a:tableStyleId>{5C22544A-7EE6-4342-B048-85BDC9FD1C3A}</a:tableStyleId>
              </a:tblPr>
              <a:tblGrid>
                <a:gridCol w="4267200"/>
                <a:gridCol w="4267200"/>
              </a:tblGrid>
              <a:tr h="370840">
                <a:tc>
                  <a:txBody>
                    <a:bodyPr/>
                    <a:lstStyle/>
                    <a:p>
                      <a:r>
                        <a:rPr lang="en-CA" dirty="0" smtClean="0"/>
                        <a:t>Type of Strategy</a:t>
                      </a:r>
                      <a:endParaRPr lang="en-US" dirty="0"/>
                    </a:p>
                  </a:txBody>
                  <a:tcPr/>
                </a:tc>
                <a:tc>
                  <a:txBody>
                    <a:bodyPr/>
                    <a:lstStyle/>
                    <a:p>
                      <a:r>
                        <a:rPr lang="en-CA" dirty="0" smtClean="0"/>
                        <a:t>Number of Cases</a:t>
                      </a:r>
                      <a:endParaRPr lang="en-US" dirty="0"/>
                    </a:p>
                  </a:txBody>
                  <a:tcPr/>
                </a:tc>
              </a:tr>
              <a:tr h="370840">
                <a:tc>
                  <a:txBody>
                    <a:bodyPr/>
                    <a:lstStyle/>
                    <a:p>
                      <a:r>
                        <a:rPr lang="en-CA" dirty="0" smtClean="0"/>
                        <a:t>Choosing from preselected options</a:t>
                      </a:r>
                      <a:endParaRPr lang="en-US" dirty="0"/>
                    </a:p>
                  </a:txBody>
                  <a:tcPr/>
                </a:tc>
                <a:tc>
                  <a:txBody>
                    <a:bodyPr/>
                    <a:lstStyle/>
                    <a:p>
                      <a:r>
                        <a:rPr lang="en-CA" dirty="0" smtClean="0"/>
                        <a:t>0</a:t>
                      </a:r>
                      <a:endParaRPr lang="en-US" dirty="0"/>
                    </a:p>
                  </a:txBody>
                  <a:tcPr/>
                </a:tc>
              </a:tr>
              <a:tr h="370840">
                <a:tc>
                  <a:txBody>
                    <a:bodyPr/>
                    <a:lstStyle/>
                    <a:p>
                      <a:r>
                        <a:rPr lang="en-CA" dirty="0" smtClean="0"/>
                        <a:t>Comparative evaluation</a:t>
                      </a:r>
                      <a:endParaRPr lang="en-US" dirty="0"/>
                    </a:p>
                  </a:txBody>
                  <a:tcPr/>
                </a:tc>
                <a:tc>
                  <a:txBody>
                    <a:bodyPr/>
                    <a:lstStyle/>
                    <a:p>
                      <a:r>
                        <a:rPr lang="en-CA" dirty="0" smtClean="0"/>
                        <a:t>18</a:t>
                      </a:r>
                      <a:endParaRPr lang="en-US" dirty="0"/>
                    </a:p>
                  </a:txBody>
                  <a:tcPr/>
                </a:tc>
              </a:tr>
              <a:tr h="370840">
                <a:tc>
                  <a:txBody>
                    <a:bodyPr/>
                    <a:lstStyle/>
                    <a:p>
                      <a:r>
                        <a:rPr lang="en-CA" dirty="0" smtClean="0"/>
                        <a:t>Novel option</a:t>
                      </a:r>
                      <a:endParaRPr lang="en-US" dirty="0"/>
                    </a:p>
                  </a:txBody>
                  <a:tcPr/>
                </a:tc>
                <a:tc>
                  <a:txBody>
                    <a:bodyPr/>
                    <a:lstStyle/>
                    <a:p>
                      <a:r>
                        <a:rPr lang="en-CA" dirty="0" smtClean="0"/>
                        <a:t>11</a:t>
                      </a:r>
                      <a:endParaRPr lang="en-US" dirty="0"/>
                    </a:p>
                  </a:txBody>
                  <a:tcPr/>
                </a:tc>
              </a:tr>
              <a:tr h="370840">
                <a:tc>
                  <a:txBody>
                    <a:bodyPr/>
                    <a:lstStyle/>
                    <a:p>
                      <a:r>
                        <a:rPr lang="en-CA" dirty="0" err="1" smtClean="0"/>
                        <a:t>Recognitional</a:t>
                      </a:r>
                      <a:r>
                        <a:rPr lang="en-CA" dirty="0" smtClean="0"/>
                        <a:t> decision</a:t>
                      </a:r>
                      <a:endParaRPr lang="en-US" dirty="0"/>
                    </a:p>
                  </a:txBody>
                  <a:tcPr/>
                </a:tc>
                <a:tc>
                  <a:txBody>
                    <a:bodyPr/>
                    <a:lstStyle/>
                    <a:p>
                      <a:r>
                        <a:rPr lang="en-CA" dirty="0" smtClean="0"/>
                        <a:t>127</a:t>
                      </a:r>
                      <a:endParaRPr lang="en-US" dirty="0"/>
                    </a:p>
                  </a:txBody>
                  <a:tcPr/>
                </a:tc>
              </a:tr>
              <a:tr h="370840">
                <a:tc>
                  <a:txBody>
                    <a:bodyPr/>
                    <a:lstStyle/>
                    <a:p>
                      <a:r>
                        <a:rPr lang="en-CA" b="1" dirty="0" smtClean="0"/>
                        <a:t>Total decision points</a:t>
                      </a:r>
                      <a:endParaRPr lang="en-US" b="1" dirty="0"/>
                    </a:p>
                  </a:txBody>
                  <a:tcPr/>
                </a:tc>
                <a:tc>
                  <a:txBody>
                    <a:bodyPr/>
                    <a:lstStyle/>
                    <a:p>
                      <a:r>
                        <a:rPr lang="en-CA" b="1" dirty="0" smtClean="0"/>
                        <a:t>156</a:t>
                      </a:r>
                      <a:endParaRPr lang="en-US" b="1" dirty="0"/>
                    </a:p>
                  </a:txBody>
                  <a:tcPr/>
                </a:tc>
              </a:tr>
            </a:tbl>
          </a:graphicData>
        </a:graphic>
      </p:graphicFrame>
      <p:sp>
        <p:nvSpPr>
          <p:cNvPr id="7" name="TextBox 6"/>
          <p:cNvSpPr txBox="1"/>
          <p:nvPr/>
        </p:nvSpPr>
        <p:spPr>
          <a:xfrm>
            <a:off x="304800" y="3733800"/>
            <a:ext cx="2113912" cy="307777"/>
          </a:xfrm>
          <a:prstGeom prst="rect">
            <a:avLst/>
          </a:prstGeom>
          <a:noFill/>
        </p:spPr>
        <p:txBody>
          <a:bodyPr wrap="none" rtlCol="0">
            <a:spAutoFit/>
          </a:bodyPr>
          <a:lstStyle/>
          <a:p>
            <a:r>
              <a:rPr lang="en-CA" sz="1400" dirty="0" smtClean="0"/>
              <a:t>Adapted from Klein (1998)</a:t>
            </a:r>
            <a:endParaRPr lang="en-US" sz="1400" dirty="0"/>
          </a:p>
        </p:txBody>
      </p:sp>
      <p:sp>
        <p:nvSpPr>
          <p:cNvPr id="8" name="Rectangle 7"/>
          <p:cNvSpPr/>
          <p:nvPr/>
        </p:nvSpPr>
        <p:spPr>
          <a:xfrm>
            <a:off x="228600" y="2895600"/>
            <a:ext cx="8686800" cy="381000"/>
          </a:xfrm>
          <a:prstGeom prst="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Straight Connector 12"/>
          <p:cNvCxnSpPr/>
          <p:nvPr/>
        </p:nvCxnSpPr>
        <p:spPr>
          <a:xfrm rot="10800000" flipV="1">
            <a:off x="5867400" y="3200400"/>
            <a:ext cx="2362200" cy="12954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 name="Slide Number Placeholder 3"/>
          <p:cNvSpPr>
            <a:spLocks noGrp="1"/>
          </p:cNvSpPr>
          <p:nvPr>
            <p:ph type="sldNum" sz="quarter" idx="12"/>
          </p:nvPr>
        </p:nvSpPr>
        <p:spPr/>
        <p:txBody>
          <a:bodyPr/>
          <a:lstStyle/>
          <a:p>
            <a:fld id="{B6F15528-21DE-4FAA-801E-634DDDAF4B2B}" type="slidenum">
              <a:rPr lang="en-US" smtClean="0"/>
              <a:pPr/>
              <a:t>44</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Naturalistic </a:t>
            </a:r>
            <a:r>
              <a:rPr lang="en-GB" sz="3000" b="1" dirty="0" smtClean="0">
                <a:solidFill>
                  <a:schemeClr val="bg1"/>
                </a:solidFill>
                <a:latin typeface="Lucida Sans" pitchFamily="34" charset="0"/>
                <a:ea typeface="+mj-ea"/>
                <a:cs typeface="+mj-cs"/>
              </a:rPr>
              <a:t>D</a:t>
            </a:r>
            <a:r>
              <a:rPr lang="en-GB" sz="3000" b="1" dirty="0" smtClean="0">
                <a:solidFill>
                  <a:schemeClr val="bg1"/>
                </a:solidFill>
                <a:latin typeface="Lucida Sans" pitchFamily="34" charset="0"/>
                <a:ea typeface="+mj-ea"/>
                <a:cs typeface="+mj-cs"/>
              </a:rPr>
              <a:t>ecision-Making</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Content Placeholder 2"/>
          <p:cNvSpPr>
            <a:spLocks noGrp="1"/>
          </p:cNvSpPr>
          <p:nvPr>
            <p:ph idx="1"/>
          </p:nvPr>
        </p:nvSpPr>
        <p:spPr>
          <a:xfrm>
            <a:off x="381000" y="1371600"/>
            <a:ext cx="5105400" cy="5181600"/>
          </a:xfrm>
        </p:spPr>
        <p:txBody>
          <a:bodyPr>
            <a:normAutofit fontScale="92500" lnSpcReduction="20000"/>
          </a:bodyPr>
          <a:lstStyle/>
          <a:p>
            <a:r>
              <a:rPr lang="en-CA" sz="3000" dirty="0" smtClean="0"/>
              <a:t>From their research, Klein </a:t>
            </a:r>
            <a:r>
              <a:rPr lang="en-CA" sz="3000" dirty="0" smtClean="0"/>
              <a:t>and colleagues (e.g., Klein, 1998) proposed a </a:t>
            </a:r>
            <a:r>
              <a:rPr lang="en-CA" sz="3000" dirty="0" smtClean="0"/>
              <a:t>model</a:t>
            </a:r>
            <a:r>
              <a:rPr lang="en-CA" sz="3000" dirty="0" smtClean="0"/>
              <a:t> of decision-making: </a:t>
            </a:r>
            <a:r>
              <a:rPr lang="en-CA" sz="3000" b="1" dirty="0" smtClean="0"/>
              <a:t>Recognition-Primed Model</a:t>
            </a:r>
            <a:endParaRPr lang="en-US" sz="3000" b="1" dirty="0" smtClean="0"/>
          </a:p>
          <a:p>
            <a:endParaRPr lang="en-CA" sz="1200" dirty="0" smtClean="0"/>
          </a:p>
          <a:p>
            <a:r>
              <a:rPr lang="en-CA" sz="3000" dirty="0" smtClean="0"/>
              <a:t>In short, </a:t>
            </a:r>
            <a:endParaRPr lang="en-CA" sz="3000" dirty="0" smtClean="0"/>
          </a:p>
          <a:p>
            <a:pPr lvl="1"/>
            <a:r>
              <a:rPr lang="en-CA" dirty="0" smtClean="0"/>
              <a:t>Individual </a:t>
            </a:r>
            <a:r>
              <a:rPr lang="en-CA" i="1" dirty="0" smtClean="0"/>
              <a:t>recognizes</a:t>
            </a:r>
            <a:r>
              <a:rPr lang="en-CA" dirty="0" smtClean="0"/>
              <a:t> </a:t>
            </a:r>
            <a:r>
              <a:rPr lang="en-CA" dirty="0" smtClean="0"/>
              <a:t>situation in </a:t>
            </a:r>
            <a:r>
              <a:rPr lang="en-CA" dirty="0" smtClean="0"/>
              <a:t>terms of whole or </a:t>
            </a:r>
            <a:r>
              <a:rPr lang="en-CA" dirty="0" smtClean="0"/>
              <a:t>features as typical </a:t>
            </a:r>
            <a:r>
              <a:rPr lang="en-CA" dirty="0" smtClean="0"/>
              <a:t>or atypical,</a:t>
            </a:r>
          </a:p>
          <a:p>
            <a:pPr lvl="1"/>
            <a:r>
              <a:rPr lang="en-CA" dirty="0" smtClean="0"/>
              <a:t>Information is </a:t>
            </a:r>
            <a:r>
              <a:rPr lang="en-CA" i="1" dirty="0" smtClean="0"/>
              <a:t>primed</a:t>
            </a:r>
            <a:r>
              <a:rPr lang="en-CA" dirty="0" smtClean="0"/>
              <a:t> in memory,</a:t>
            </a:r>
          </a:p>
          <a:p>
            <a:pPr lvl="1"/>
            <a:r>
              <a:rPr lang="en-CA" dirty="0" smtClean="0"/>
              <a:t>Mental </a:t>
            </a:r>
            <a:r>
              <a:rPr lang="en-CA" dirty="0" smtClean="0"/>
              <a:t>simulation results where necessary.</a:t>
            </a:r>
          </a:p>
        </p:txBody>
      </p:sp>
      <p:pic>
        <p:nvPicPr>
          <p:cNvPr id="9218" name="Picture 2" descr="http://www.books-that-can-change-your-life.net/wp-content/uploads/2011/10/image.png"/>
          <p:cNvPicPr>
            <a:picLocks noChangeAspect="1" noChangeArrowheads="1"/>
          </p:cNvPicPr>
          <p:nvPr/>
        </p:nvPicPr>
        <p:blipFill>
          <a:blip r:embed="rId3"/>
          <a:srcRect/>
          <a:stretch>
            <a:fillRect/>
          </a:stretch>
        </p:blipFill>
        <p:spPr bwMode="auto">
          <a:xfrm>
            <a:off x="5486400" y="1600200"/>
            <a:ext cx="3350981" cy="2400300"/>
          </a:xfrm>
          <a:prstGeom prst="rect">
            <a:avLst/>
          </a:prstGeom>
          <a:noFill/>
        </p:spPr>
      </p:pic>
      <p:sp>
        <p:nvSpPr>
          <p:cNvPr id="9" name="TextBox 8"/>
          <p:cNvSpPr txBox="1"/>
          <p:nvPr/>
        </p:nvSpPr>
        <p:spPr>
          <a:xfrm>
            <a:off x="5943600" y="1219200"/>
            <a:ext cx="2787430" cy="369332"/>
          </a:xfrm>
          <a:prstGeom prst="rect">
            <a:avLst/>
          </a:prstGeom>
          <a:noFill/>
        </p:spPr>
        <p:txBody>
          <a:bodyPr wrap="none" rtlCol="0">
            <a:spAutoFit/>
          </a:bodyPr>
          <a:lstStyle/>
          <a:p>
            <a:r>
              <a:rPr lang="en-CA" dirty="0" smtClean="0"/>
              <a:t>Non-linear problem solving.</a:t>
            </a:r>
            <a:endParaRPr lang="en-US" dirty="0"/>
          </a:p>
        </p:txBody>
      </p:sp>
      <p:pic>
        <p:nvPicPr>
          <p:cNvPr id="9220" name="Picture 4" descr="http://www.trainingforwarriors.com/wp-content/uploads/2011/08/Lever2.jpg"/>
          <p:cNvPicPr>
            <a:picLocks noChangeAspect="1" noChangeArrowheads="1"/>
          </p:cNvPicPr>
          <p:nvPr/>
        </p:nvPicPr>
        <p:blipFill>
          <a:blip r:embed="rId4"/>
          <a:srcRect/>
          <a:stretch>
            <a:fillRect/>
          </a:stretch>
        </p:blipFill>
        <p:spPr bwMode="auto">
          <a:xfrm>
            <a:off x="5715000" y="4419600"/>
            <a:ext cx="2590800" cy="1728550"/>
          </a:xfrm>
          <a:prstGeom prst="rect">
            <a:avLst/>
          </a:prstGeom>
          <a:noFill/>
        </p:spPr>
      </p:pic>
      <p:cxnSp>
        <p:nvCxnSpPr>
          <p:cNvPr id="16" name="Straight Connector 15"/>
          <p:cNvCxnSpPr/>
          <p:nvPr/>
        </p:nvCxnSpPr>
        <p:spPr>
          <a:xfrm rot="5400000" flipH="1" flipV="1">
            <a:off x="7696200" y="3505200"/>
            <a:ext cx="1676400" cy="4572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6F15528-21DE-4FAA-801E-634DDDAF4B2B}" type="slidenum">
              <a:rPr lang="en-US" smtClean="0"/>
              <a:pPr/>
              <a:t>45</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Limitations of Qualitative Research</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Content Placeholder 2"/>
          <p:cNvSpPr>
            <a:spLocks noGrp="1"/>
          </p:cNvSpPr>
          <p:nvPr>
            <p:ph idx="1"/>
          </p:nvPr>
        </p:nvSpPr>
        <p:spPr>
          <a:xfrm>
            <a:off x="381000" y="1371600"/>
            <a:ext cx="6096000" cy="5181600"/>
          </a:xfrm>
        </p:spPr>
        <p:txBody>
          <a:bodyPr>
            <a:normAutofit fontScale="85000" lnSpcReduction="10000"/>
          </a:bodyPr>
          <a:lstStyle/>
          <a:p>
            <a:r>
              <a:rPr lang="en-CA" dirty="0" smtClean="0"/>
              <a:t>Methods for collecting are useful for ecologically valid settings,</a:t>
            </a:r>
          </a:p>
          <a:p>
            <a:pPr lvl="1"/>
            <a:r>
              <a:rPr lang="en-CA" dirty="0" smtClean="0"/>
              <a:t>They allow us to examine the numerous factors that affect our behaviour → rich dataset</a:t>
            </a:r>
          </a:p>
          <a:p>
            <a:endParaRPr lang="en-CA" sz="1200" dirty="0" smtClean="0"/>
          </a:p>
          <a:p>
            <a:r>
              <a:rPr lang="en-CA" dirty="0" smtClean="0"/>
              <a:t>In the case of Klein’s (and colleagues’) research, there are a few basic limitations,</a:t>
            </a:r>
          </a:p>
          <a:p>
            <a:pPr>
              <a:buNone/>
            </a:pPr>
            <a:r>
              <a:rPr lang="en-CA" dirty="0" smtClean="0"/>
              <a:t>		1) Reliance on self-reports,</a:t>
            </a:r>
          </a:p>
          <a:p>
            <a:pPr>
              <a:buNone/>
            </a:pPr>
            <a:r>
              <a:rPr lang="en-CA" dirty="0" smtClean="0"/>
              <a:t>	</a:t>
            </a:r>
            <a:r>
              <a:rPr lang="en-CA" dirty="0" smtClean="0"/>
              <a:t>	2) Reports are provided after the 	     fact, and</a:t>
            </a:r>
          </a:p>
          <a:p>
            <a:pPr>
              <a:buNone/>
            </a:pPr>
            <a:r>
              <a:rPr lang="en-CA" dirty="0" smtClean="0"/>
              <a:t>	</a:t>
            </a:r>
            <a:r>
              <a:rPr lang="en-CA" dirty="0" smtClean="0"/>
              <a:t>	3) Situation is outside our control.</a:t>
            </a:r>
            <a:endParaRPr lang="en-CA" dirty="0" smtClean="0"/>
          </a:p>
        </p:txBody>
      </p:sp>
      <p:pic>
        <p:nvPicPr>
          <p:cNvPr id="91138" name="Picture 2" descr="https://www.cfpsa.com/en/AboutUs/PSP/DFIT/Fitness/PublishingImages/firefighter%20pic%201.jpg"/>
          <p:cNvPicPr>
            <a:picLocks noChangeAspect="1" noChangeArrowheads="1"/>
          </p:cNvPicPr>
          <p:nvPr/>
        </p:nvPicPr>
        <p:blipFill>
          <a:blip r:embed="rId3"/>
          <a:srcRect/>
          <a:stretch>
            <a:fillRect/>
          </a:stretch>
        </p:blipFill>
        <p:spPr bwMode="auto">
          <a:xfrm>
            <a:off x="6477000" y="1905000"/>
            <a:ext cx="2320826" cy="3505201"/>
          </a:xfrm>
          <a:prstGeom prst="rect">
            <a:avLst/>
          </a:prstGeom>
          <a:noFill/>
          <a:effectLst>
            <a:outerShdw blurRad="50800" dist="38100" dir="2700000" algn="tl" rotWithShape="0">
              <a:prstClr val="black">
                <a:alpha val="40000"/>
              </a:prstClr>
            </a:outerShdw>
          </a:effec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“Just cause you got the monkey off your back doesn't mean the circus has left town.”</a:t>
            </a:r>
          </a:p>
          <a:p>
            <a:endParaRPr lang="en-CA" sz="2400" dirty="0" smtClean="0"/>
          </a:p>
          <a:p>
            <a:r>
              <a:rPr lang="en-CA" sz="2400" dirty="0" smtClean="0"/>
              <a:t>- George Carlin</a:t>
            </a:r>
          </a:p>
          <a:p>
            <a:endParaRPr lang="en-CA" sz="2400" dirty="0" smtClean="0"/>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Quasi-Experimental Design</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46</a:t>
            </a:fld>
            <a:endParaRPr lang="en-US"/>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8458200" cy="5181600"/>
          </a:xfrm>
        </p:spPr>
        <p:txBody>
          <a:bodyPr>
            <a:normAutofit lnSpcReduction="10000"/>
          </a:bodyPr>
          <a:lstStyle/>
          <a:p>
            <a:endParaRPr lang="en-CA" sz="1200" b="1" dirty="0" smtClean="0"/>
          </a:p>
          <a:p>
            <a:r>
              <a:rPr lang="en-CA" sz="3000" b="1" dirty="0" smtClean="0"/>
              <a:t>Definition</a:t>
            </a:r>
            <a:r>
              <a:rPr lang="en-CA" sz="3000" dirty="0" smtClean="0"/>
              <a:t>: </a:t>
            </a:r>
            <a:r>
              <a:rPr lang="en-CA" sz="3000" dirty="0" smtClean="0"/>
              <a:t>A </a:t>
            </a:r>
            <a:r>
              <a:rPr lang="en-CA" sz="3000" dirty="0" smtClean="0"/>
              <a:t>research strategy that attempts to limit threats to internal validity and produce cause-and-effect conclusions (like an experiment), but lacks one of the critical components—either manipulation or control—that is necessary for a true experiment. </a:t>
            </a:r>
          </a:p>
          <a:p>
            <a:endParaRPr lang="en-CA" sz="800" dirty="0" smtClean="0"/>
          </a:p>
          <a:p>
            <a:r>
              <a:rPr lang="en-CA" sz="3000" dirty="0" smtClean="0"/>
              <a:t>Typically compares groups or conditions that are defined with a variable that is not manipulated. </a:t>
            </a:r>
          </a:p>
          <a:p>
            <a:pPr lvl="1"/>
            <a:r>
              <a:rPr lang="en-CA" dirty="0" smtClean="0"/>
              <a:t>School-based research</a:t>
            </a:r>
          </a:p>
          <a:p>
            <a:pPr lvl="1"/>
            <a:r>
              <a:rPr lang="en-CA" dirty="0" smtClean="0"/>
              <a:t>Cross-cultural studies</a:t>
            </a:r>
            <a:endParaRPr lang="en-CA"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47</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Quasi-Experimental Design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5181600" cy="5181600"/>
          </a:xfrm>
        </p:spPr>
        <p:txBody>
          <a:bodyPr>
            <a:normAutofit/>
          </a:bodyPr>
          <a:lstStyle/>
          <a:p>
            <a:r>
              <a:rPr lang="en-US" sz="2600" dirty="0" smtClean="0"/>
              <a:t>In the first lecture, I mentioned the divergence between </a:t>
            </a:r>
            <a:r>
              <a:rPr lang="en-US" sz="2600" dirty="0" err="1" smtClean="0"/>
              <a:t>folktaxonomies</a:t>
            </a:r>
            <a:r>
              <a:rPr lang="en-US" sz="2600" dirty="0" smtClean="0"/>
              <a:t> and scientific </a:t>
            </a:r>
            <a:r>
              <a:rPr lang="en-US" sz="2600" dirty="0" smtClean="0"/>
              <a:t>taxonomies,</a:t>
            </a:r>
            <a:endParaRPr lang="en-US" sz="2600" dirty="0" smtClean="0"/>
          </a:p>
          <a:p>
            <a:endParaRPr lang="en-US" sz="1200" dirty="0" smtClean="0"/>
          </a:p>
          <a:p>
            <a:r>
              <a:rPr lang="en-US" sz="2600" dirty="0" smtClean="0"/>
              <a:t>One of the issues faced by cognitive anthropologists is that these animals are situated in a natural context, e.g., the </a:t>
            </a:r>
            <a:r>
              <a:rPr lang="en-US" sz="2600" dirty="0" smtClean="0"/>
              <a:t>jungle,</a:t>
            </a:r>
            <a:endParaRPr lang="en-US" sz="2600" dirty="0" smtClean="0"/>
          </a:p>
          <a:p>
            <a:endParaRPr lang="en-US" sz="1200" dirty="0" smtClean="0"/>
          </a:p>
          <a:p>
            <a:r>
              <a:rPr lang="en-US" sz="2600" dirty="0" smtClean="0"/>
              <a:t>Removal of a specimen from its context might decrease the precision of a </a:t>
            </a:r>
            <a:r>
              <a:rPr lang="en-US" sz="2600" dirty="0" smtClean="0"/>
              <a:t>measure.</a:t>
            </a:r>
            <a:endParaRPr lang="en-US" sz="26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48</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Cognitive Anthropology: </a:t>
            </a:r>
          </a:p>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Naturalistic Experimental Designs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3075" name="Picture 3" descr="http://psycnet.apa.org/journals/rev/112/4/images/rev_112_4_744_tbl2a.gif"/>
          <p:cNvPicPr>
            <a:picLocks noChangeAspect="1" noChangeArrowheads="1"/>
          </p:cNvPicPr>
          <p:nvPr/>
        </p:nvPicPr>
        <p:blipFill>
          <a:blip r:embed="rId2" cstate="print"/>
          <a:srcRect/>
          <a:stretch>
            <a:fillRect/>
          </a:stretch>
        </p:blipFill>
        <p:spPr bwMode="auto">
          <a:xfrm>
            <a:off x="5943600" y="1425412"/>
            <a:ext cx="2887066" cy="2604333"/>
          </a:xfrm>
          <a:prstGeom prst="rect">
            <a:avLst/>
          </a:prstGeom>
          <a:noFill/>
        </p:spPr>
      </p:pic>
      <p:sp>
        <p:nvSpPr>
          <p:cNvPr id="7" name="Line Callout 2 (Border and Accent Bar) 6"/>
          <p:cNvSpPr/>
          <p:nvPr/>
        </p:nvSpPr>
        <p:spPr>
          <a:xfrm>
            <a:off x="5867400" y="4267200"/>
            <a:ext cx="1447800" cy="1905000"/>
          </a:xfrm>
          <a:prstGeom prst="accentBorderCallout2">
            <a:avLst>
              <a:gd name="adj1" fmla="val 18750"/>
              <a:gd name="adj2" fmla="val -8333"/>
              <a:gd name="adj3" fmla="val -11250"/>
              <a:gd name="adj4" fmla="val -22292"/>
              <a:gd name="adj5" fmla="val -111300"/>
              <a:gd name="adj6" fmla="val 11858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Arboreal</a:t>
            </a:r>
          </a:p>
          <a:p>
            <a:pPr algn="ctr"/>
            <a:endParaRPr lang="en-CA" dirty="0" smtClean="0"/>
          </a:p>
          <a:p>
            <a:pPr algn="ctr"/>
            <a:r>
              <a:rPr lang="en-CA" dirty="0" smtClean="0"/>
              <a:t>Bats,</a:t>
            </a:r>
          </a:p>
          <a:p>
            <a:pPr algn="ctr"/>
            <a:r>
              <a:rPr lang="en-CA" dirty="0" smtClean="0"/>
              <a:t>Monkeys,</a:t>
            </a:r>
          </a:p>
          <a:p>
            <a:pPr algn="ctr"/>
            <a:r>
              <a:rPr lang="en-CA" dirty="0" smtClean="0"/>
              <a:t>Squirrel.</a:t>
            </a:r>
            <a:endParaRPr lang="en-CA" dirty="0"/>
          </a:p>
        </p:txBody>
      </p:sp>
      <p:sp>
        <p:nvSpPr>
          <p:cNvPr id="8" name="Line Callout 2 (Border and Accent Bar) 7"/>
          <p:cNvSpPr/>
          <p:nvPr/>
        </p:nvSpPr>
        <p:spPr>
          <a:xfrm>
            <a:off x="7467600" y="4267200"/>
            <a:ext cx="1295400" cy="1905000"/>
          </a:xfrm>
          <a:prstGeom prst="accentBorderCallout2">
            <a:avLst>
              <a:gd name="adj1" fmla="val 16607"/>
              <a:gd name="adj2" fmla="val 107917"/>
              <a:gd name="adj3" fmla="val -1964"/>
              <a:gd name="adj4" fmla="val 121146"/>
              <a:gd name="adj5" fmla="val -29986"/>
              <a:gd name="adj6" fmla="val 9710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Predators</a:t>
            </a:r>
          </a:p>
          <a:p>
            <a:pPr algn="ctr"/>
            <a:endParaRPr lang="en-CA" dirty="0" smtClean="0"/>
          </a:p>
          <a:p>
            <a:pPr algn="ctr"/>
            <a:r>
              <a:rPr lang="en-CA" dirty="0" smtClean="0"/>
              <a:t>Jaguars ,  boas and falcons.</a:t>
            </a:r>
            <a:endParaRPr lang="en-CA"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382000" cy="5181600"/>
          </a:xfrm>
        </p:spPr>
        <p:txBody>
          <a:bodyPr>
            <a:normAutofit lnSpcReduction="10000"/>
          </a:bodyPr>
          <a:lstStyle/>
          <a:p>
            <a:r>
              <a:rPr lang="en-US" dirty="0" smtClean="0"/>
              <a:t>In a study of </a:t>
            </a:r>
            <a:r>
              <a:rPr lang="en-US" dirty="0" err="1" smtClean="0"/>
              <a:t>ethnobotanical</a:t>
            </a:r>
            <a:r>
              <a:rPr lang="en-US" dirty="0" smtClean="0"/>
              <a:t> taxonomies by Brent Berlin (see Berlin, 1992), he addressed this issue</a:t>
            </a:r>
          </a:p>
          <a:p>
            <a:pPr lvl="1"/>
            <a:r>
              <a:rPr lang="en-US" dirty="0" smtClean="0"/>
              <a:t>Nonrandom sample selected:</a:t>
            </a:r>
          </a:p>
          <a:p>
            <a:pPr lvl="2"/>
            <a:r>
              <a:rPr lang="en-US" dirty="0" smtClean="0"/>
              <a:t>“The sample used… consisted of Itza’ Maya elders who speak Itza’ Maya. That fact alone makes the sample unusual and unrepresentative because Itza’ is a dying language,”(p.54, </a:t>
            </a:r>
            <a:r>
              <a:rPr lang="en-US" dirty="0" err="1" smtClean="0"/>
              <a:t>Atran</a:t>
            </a:r>
            <a:r>
              <a:rPr lang="en-US" dirty="0" smtClean="0"/>
              <a:t> &amp; </a:t>
            </a:r>
            <a:r>
              <a:rPr lang="en-US" dirty="0" err="1" smtClean="0"/>
              <a:t>Medin</a:t>
            </a:r>
            <a:r>
              <a:rPr lang="en-US" dirty="0" smtClean="0"/>
              <a:t>, 2008)</a:t>
            </a:r>
          </a:p>
          <a:p>
            <a:pPr lvl="1"/>
            <a:r>
              <a:rPr lang="en-US" dirty="0" smtClean="0"/>
              <a:t>Identified several species of plants and varietals</a:t>
            </a:r>
          </a:p>
          <a:p>
            <a:pPr lvl="2"/>
            <a:r>
              <a:rPr lang="en-US" dirty="0" smtClean="0"/>
              <a:t>Plants necessarily grow in a certain ecological context but once we have an idea about what plants make up a species, we can select varieties to compare</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49</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Cognitive Anthropology: </a:t>
            </a:r>
          </a:p>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Naturalistic Experimental Designs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5029200"/>
          </a:xfrm>
        </p:spPr>
        <p:txBody>
          <a:bodyPr>
            <a:normAutofit/>
          </a:bodyPr>
          <a:lstStyle/>
          <a:p>
            <a:r>
              <a:rPr lang="en-US" sz="2800" dirty="0" smtClean="0"/>
              <a:t>In Berlin’s study we cannot control </a:t>
            </a:r>
            <a:r>
              <a:rPr lang="en-US" sz="2800" i="1" dirty="0" smtClean="0"/>
              <a:t>who</a:t>
            </a:r>
            <a:r>
              <a:rPr lang="en-US" sz="2800" dirty="0" smtClean="0"/>
              <a:t> has the knowledge nor the species and their taxonomical </a:t>
            </a:r>
            <a:r>
              <a:rPr lang="en-US" sz="2800" i="1" dirty="0" smtClean="0"/>
              <a:t>relationship</a:t>
            </a:r>
            <a:r>
              <a:rPr lang="en-US" sz="2800" dirty="0" smtClean="0"/>
              <a:t> (i.e., we can’t make a bat belong to </a:t>
            </a:r>
            <a:r>
              <a:rPr lang="en-US" sz="2800" dirty="0" err="1" smtClean="0"/>
              <a:t>arboreals</a:t>
            </a:r>
            <a:r>
              <a:rPr lang="en-US" sz="2800" dirty="0" smtClean="0"/>
              <a:t> or predators</a:t>
            </a:r>
            <a:r>
              <a:rPr lang="en-US" sz="2800" dirty="0" smtClean="0"/>
              <a:t>),</a:t>
            </a:r>
            <a:endParaRPr lang="en-US" sz="2800" dirty="0" smtClean="0"/>
          </a:p>
          <a:p>
            <a:endParaRPr lang="en-US" sz="1200" dirty="0" smtClean="0"/>
          </a:p>
          <a:p>
            <a:r>
              <a:rPr lang="en-US" sz="2800" dirty="0" smtClean="0"/>
              <a:t>Previous studies had informants walk through the jungle and identify animals and plants as the researchers and guide encountered </a:t>
            </a:r>
            <a:r>
              <a:rPr lang="en-US" sz="2800" dirty="0" smtClean="0"/>
              <a:t>them,</a:t>
            </a:r>
            <a:endParaRPr lang="en-US" sz="2800" dirty="0" smtClean="0"/>
          </a:p>
          <a:p>
            <a:endParaRPr lang="en-US" sz="1200" dirty="0" smtClean="0"/>
          </a:p>
          <a:p>
            <a:r>
              <a:rPr lang="en-US" sz="2800" dirty="0" smtClean="0"/>
              <a:t>We can control what is being presented to the informants and the order in which they are presented to make this more </a:t>
            </a:r>
            <a:r>
              <a:rPr lang="en-US" sz="2800" dirty="0" smtClean="0"/>
              <a:t>experimental.</a:t>
            </a:r>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50</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Cognitive Anthropology: </a:t>
            </a:r>
          </a:p>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Naturalistic Experimental Designs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371600"/>
            <a:ext cx="4953000" cy="5029200"/>
          </a:xfrm>
        </p:spPr>
        <p:txBody>
          <a:bodyPr>
            <a:normAutofit fontScale="92500" lnSpcReduction="10000"/>
          </a:bodyPr>
          <a:lstStyle/>
          <a:p>
            <a:r>
              <a:rPr lang="en-US" sz="3000" dirty="0" smtClean="0"/>
              <a:t>Berlin took his sample of plants from various species and placed them along a specified </a:t>
            </a:r>
            <a:r>
              <a:rPr lang="en-US" sz="3000" dirty="0" smtClean="0"/>
              <a:t>path,</a:t>
            </a:r>
            <a:endParaRPr lang="en-US" sz="3000" dirty="0" smtClean="0"/>
          </a:p>
          <a:p>
            <a:endParaRPr lang="en-US" sz="1200" dirty="0" smtClean="0"/>
          </a:p>
          <a:p>
            <a:r>
              <a:rPr lang="en-US" sz="3000" dirty="0" smtClean="0"/>
              <a:t>Informants were taken along the path and asked to name each </a:t>
            </a:r>
            <a:r>
              <a:rPr lang="en-US" sz="3000" dirty="0" smtClean="0"/>
              <a:t>plant,</a:t>
            </a:r>
            <a:endParaRPr lang="en-US" sz="3000" dirty="0" smtClean="0"/>
          </a:p>
          <a:p>
            <a:endParaRPr lang="en-US" sz="1200" dirty="0" smtClean="0"/>
          </a:p>
          <a:p>
            <a:r>
              <a:rPr lang="en-US" sz="3000" dirty="0" smtClean="0"/>
              <a:t>Berlin could now present a group of participants with the same species to obtain more, consistent </a:t>
            </a:r>
            <a:r>
              <a:rPr lang="en-US" sz="3000" dirty="0" smtClean="0"/>
              <a:t>observations.</a:t>
            </a:r>
            <a:endParaRPr lang="en-US" sz="30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51</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Cognitive Anthropology: </a:t>
            </a:r>
          </a:p>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Naturalistic Experimental Designs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2050" name="Picture 2" descr="http://www.cs.utexas.edu/~moore/publications/zurich-05/jungle-path.jpg"/>
          <p:cNvPicPr>
            <a:picLocks noChangeAspect="1" noChangeArrowheads="1"/>
          </p:cNvPicPr>
          <p:nvPr/>
        </p:nvPicPr>
        <p:blipFill>
          <a:blip r:embed="rId3" cstate="print"/>
          <a:srcRect/>
          <a:stretch>
            <a:fillRect/>
          </a:stretch>
        </p:blipFill>
        <p:spPr bwMode="auto">
          <a:xfrm>
            <a:off x="5410200" y="1447800"/>
            <a:ext cx="3429000" cy="2238376"/>
          </a:xfrm>
          <a:prstGeom prst="rect">
            <a:avLst/>
          </a:prstGeom>
          <a:noFill/>
        </p:spPr>
      </p:pic>
      <p:pic>
        <p:nvPicPr>
          <p:cNvPr id="2052" name="Picture 4" descr="http://farm2.staticflickr.com/1008/1139314623_b8a5fd4d82_z.jpg"/>
          <p:cNvPicPr>
            <a:picLocks noChangeAspect="1" noChangeArrowheads="1"/>
          </p:cNvPicPr>
          <p:nvPr/>
        </p:nvPicPr>
        <p:blipFill>
          <a:blip r:embed="rId4" cstate="print"/>
          <a:srcRect/>
          <a:stretch>
            <a:fillRect/>
          </a:stretch>
        </p:blipFill>
        <p:spPr bwMode="auto">
          <a:xfrm>
            <a:off x="5410200" y="3809999"/>
            <a:ext cx="3429000" cy="2330649"/>
          </a:xfrm>
          <a:prstGeom prst="rect">
            <a:avLst/>
          </a:prstGeom>
          <a:noFill/>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Content Placeholder 2"/>
          <p:cNvSpPr>
            <a:spLocks noGrp="1"/>
          </p:cNvSpPr>
          <p:nvPr>
            <p:ph idx="1"/>
          </p:nvPr>
        </p:nvSpPr>
        <p:spPr>
          <a:xfrm>
            <a:off x="457200" y="1600200"/>
            <a:ext cx="8229600" cy="4997450"/>
          </a:xfrm>
        </p:spPr>
        <p:txBody>
          <a:bodyPr/>
          <a:lstStyle/>
          <a:p>
            <a:pPr eaLnBrk="1" hangingPunct="1"/>
            <a:r>
              <a:rPr lang="en-CA" sz="2800" dirty="0" smtClean="0"/>
              <a:t>Experimental and non-experimental designs exist on a continuum of internal validity</a:t>
            </a:r>
          </a:p>
          <a:p>
            <a:pPr eaLnBrk="1" hangingPunct="1"/>
            <a:endParaRPr lang="en-CA" sz="1200" dirty="0" smtClean="0"/>
          </a:p>
          <a:p>
            <a:pPr eaLnBrk="1" hangingPunct="1"/>
            <a:r>
              <a:rPr lang="en-CA" sz="2800" dirty="0" smtClean="0"/>
              <a:t>A subtle distinction exists between differential designs and </a:t>
            </a:r>
            <a:r>
              <a:rPr lang="en-CA" sz="2800" dirty="0" err="1" smtClean="0"/>
              <a:t>correlational</a:t>
            </a:r>
            <a:r>
              <a:rPr lang="en-CA" sz="2800" dirty="0" smtClean="0"/>
              <a:t> designs</a:t>
            </a:r>
          </a:p>
          <a:p>
            <a:pPr eaLnBrk="1" hangingPunct="1"/>
            <a:endParaRPr lang="en-CA" sz="1200" dirty="0" smtClean="0"/>
          </a:p>
          <a:p>
            <a:pPr eaLnBrk="1" hangingPunct="1"/>
            <a:r>
              <a:rPr lang="en-CA" sz="2800" dirty="0" smtClean="0"/>
              <a:t>Developmental studies are a special class of cross-sectional and longitudinal designs with time-series analysis</a:t>
            </a:r>
          </a:p>
          <a:p>
            <a:pPr eaLnBrk="1" hangingPunct="1"/>
            <a:endParaRPr lang="en-CA" sz="1200" dirty="0" smtClean="0"/>
          </a:p>
          <a:p>
            <a:pPr eaLnBrk="1" hangingPunct="1"/>
            <a:r>
              <a:rPr lang="en-CA" sz="2800" dirty="0" smtClean="0"/>
              <a:t>Quasi-experimental designs have considerable use when ecological validity is a necessity</a:t>
            </a:r>
          </a:p>
        </p:txBody>
      </p:sp>
      <p:sp>
        <p:nvSpPr>
          <p:cNvPr id="96258" name="Rectangle 1029"/>
          <p:cNvSpPr>
            <a:spLocks noGrp="1" noChangeArrowheads="1"/>
          </p:cNvSpPr>
          <p:nvPr>
            <p:ph type="title"/>
          </p:nvPr>
        </p:nvSpPr>
        <p:spPr>
          <a:solidFill>
            <a:srgbClr val="920000"/>
          </a:solidFill>
        </p:spPr>
        <p:txBody>
          <a:bodyPr/>
          <a:lstStyle/>
          <a:p>
            <a:pPr eaLnBrk="1" hangingPunct="1"/>
            <a:r>
              <a:rPr lang="en-US" sz="3000" b="1" dirty="0" smtClean="0">
                <a:solidFill>
                  <a:schemeClr val="bg1"/>
                </a:solidFill>
                <a:latin typeface="Lucida Sans" pitchFamily="34" charset="0"/>
              </a:rPr>
              <a:t>W4L1 Review</a:t>
            </a:r>
          </a:p>
        </p:txBody>
      </p:sp>
      <p:sp>
        <p:nvSpPr>
          <p:cNvPr id="5" name="Slide Number Placeholder 4"/>
          <p:cNvSpPr>
            <a:spLocks noGrp="1"/>
          </p:cNvSpPr>
          <p:nvPr>
            <p:ph type="sldNum" sz="quarter" idx="12"/>
          </p:nvPr>
        </p:nvSpPr>
        <p:spPr/>
        <p:txBody>
          <a:bodyPr/>
          <a:lstStyle/>
          <a:p>
            <a:pPr>
              <a:defRPr/>
            </a:pPr>
            <a:fld id="{9FE537F0-39A7-4064-95DD-A1A1BF71F71E}" type="slidenum">
              <a:rPr lang="en-US"/>
              <a:pPr>
                <a:defRPr/>
              </a:pPr>
              <a:t>52</a:t>
            </a:fld>
            <a:endParaRPr lang="en-US"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077200" cy="5181600"/>
          </a:xfrm>
        </p:spPr>
        <p:txBody>
          <a:bodyPr/>
          <a:lstStyle/>
          <a:p>
            <a:r>
              <a:rPr lang="en-CA" sz="2800" dirty="0" smtClean="0"/>
              <a:t>A template has been provided online: use it!</a:t>
            </a:r>
          </a:p>
          <a:p>
            <a:endParaRPr lang="en-CA" sz="1200" dirty="0" smtClean="0"/>
          </a:p>
          <a:p>
            <a:r>
              <a:rPr lang="en-CA" dirty="0" smtClean="0"/>
              <a:t>It contains:</a:t>
            </a:r>
          </a:p>
          <a:p>
            <a:pPr marL="971550" lvl="1" indent="-514350">
              <a:buAutoNum type="arabicParenR"/>
            </a:pPr>
            <a:r>
              <a:rPr lang="en-CA" dirty="0" smtClean="0"/>
              <a:t>3 examples of abstracts (excellent, good and bad)</a:t>
            </a:r>
          </a:p>
          <a:p>
            <a:pPr marL="971550" lvl="1" indent="-514350">
              <a:buAutoNum type="arabicParenR"/>
            </a:pPr>
            <a:r>
              <a:rPr lang="en-CA" dirty="0" smtClean="0"/>
              <a:t>The format that I want the abstracts in.</a:t>
            </a:r>
          </a:p>
          <a:p>
            <a:pPr marL="971550" lvl="1" indent="-514350">
              <a:buAutoNum type="arabicParenR"/>
            </a:pPr>
            <a:endParaRPr lang="en-CA" sz="1200" dirty="0" smtClean="0"/>
          </a:p>
          <a:p>
            <a:pPr marL="571500" indent="-514350"/>
            <a:r>
              <a:rPr lang="en-CA" sz="2800" dirty="0" smtClean="0"/>
              <a:t>If you do not use the format provided in the template, you will lose marks (see template)</a:t>
            </a:r>
          </a:p>
          <a:p>
            <a:pPr marL="571500" indent="-514350"/>
            <a:endParaRPr lang="en-CA" sz="1200" dirty="0" smtClean="0"/>
          </a:p>
          <a:p>
            <a:pPr marL="571500" indent="-514350"/>
            <a:r>
              <a:rPr lang="en-CA" sz="2800" dirty="0" smtClean="0"/>
              <a:t>The due date has been extended to </a:t>
            </a:r>
            <a:r>
              <a:rPr lang="en-CA" sz="2800" b="1" dirty="0" smtClean="0"/>
              <a:t>Monday, </a:t>
            </a:r>
            <a:r>
              <a:rPr lang="en-CA" sz="2800" b="1" dirty="0" smtClean="0"/>
              <a:t>June 3</a:t>
            </a:r>
            <a:r>
              <a:rPr lang="en-CA" sz="2800" b="1" baseline="30000" dirty="0" smtClean="0"/>
              <a:t>rd</a:t>
            </a:r>
            <a:r>
              <a:rPr lang="en-CA" sz="2800" b="1" dirty="0" smtClean="0"/>
              <a:t>, 23:59</a:t>
            </a:r>
            <a:r>
              <a:rPr lang="en-CA" sz="2800" dirty="0" smtClean="0"/>
              <a:t>.</a:t>
            </a:r>
            <a:endParaRPr lang="en-CA"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53</a:t>
            </a:fld>
            <a:endParaRPr lang="en-US"/>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Abstract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5257800" cy="5181600"/>
          </a:xfrm>
        </p:spPr>
        <p:txBody>
          <a:bodyPr>
            <a:normAutofit fontScale="92500" lnSpcReduction="10000"/>
          </a:bodyPr>
          <a:lstStyle/>
          <a:p>
            <a:r>
              <a:rPr lang="en-CA" sz="2800" dirty="0" smtClean="0"/>
              <a:t>Use </a:t>
            </a:r>
            <a:r>
              <a:rPr lang="en-CA" sz="2800" dirty="0" err="1" smtClean="0"/>
              <a:t>Strunk</a:t>
            </a:r>
            <a:r>
              <a:rPr lang="en-CA" sz="2800" dirty="0" smtClean="0"/>
              <a:t> and White for writing tips and your book for APA format</a:t>
            </a:r>
          </a:p>
          <a:p>
            <a:endParaRPr lang="en-CA" sz="1200" dirty="0" smtClean="0"/>
          </a:p>
          <a:p>
            <a:r>
              <a:rPr lang="en-CA" sz="2800" dirty="0" smtClean="0"/>
              <a:t>All the references you need are in the lectures from last week (and one from this week)</a:t>
            </a:r>
          </a:p>
          <a:p>
            <a:pPr lvl="1"/>
            <a:r>
              <a:rPr lang="en-CA" sz="2400" dirty="0" smtClean="0"/>
              <a:t>You have considerable latitude for what you want to say but…</a:t>
            </a:r>
          </a:p>
          <a:p>
            <a:pPr lvl="1"/>
            <a:r>
              <a:rPr lang="en-CA" sz="2400" dirty="0" smtClean="0"/>
              <a:t>Use Costa and McRae, and Goldberg references (in APA format) as they pertain to the theory and methods</a:t>
            </a:r>
          </a:p>
          <a:p>
            <a:endParaRPr lang="en-CA" sz="1200" dirty="0" smtClean="0"/>
          </a:p>
          <a:p>
            <a:r>
              <a:rPr lang="en-CA" sz="2800" dirty="0" smtClean="0"/>
              <a:t>Exchange with a few of your peers (that’s what we do in research</a:t>
            </a:r>
            <a:r>
              <a:rPr lang="en-CA" sz="2800" dirty="0" smtClean="0"/>
              <a:t>).</a:t>
            </a:r>
            <a:endParaRPr lang="en-CA" sz="2800" dirty="0" smtClean="0"/>
          </a:p>
        </p:txBody>
      </p:sp>
      <p:sp>
        <p:nvSpPr>
          <p:cNvPr id="4" name="Slide Number Placeholder 3"/>
          <p:cNvSpPr>
            <a:spLocks noGrp="1"/>
          </p:cNvSpPr>
          <p:nvPr>
            <p:ph type="sldNum" sz="quarter" idx="12"/>
          </p:nvPr>
        </p:nvSpPr>
        <p:spPr/>
        <p:txBody>
          <a:bodyPr/>
          <a:lstStyle/>
          <a:p>
            <a:fld id="{B6F15528-21DE-4FAA-801E-634DDDAF4B2B}" type="slidenum">
              <a:rPr lang="en-US" smtClean="0"/>
              <a:pPr/>
              <a:t>54</a:t>
            </a:fld>
            <a:endParaRPr lang="en-US"/>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Abstract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7" name="Picture 2" descr="http://a5.sphotos.ak.fbcdn.net/hphotos-ak-ash4/380237_429251063760556_139729956046003_1593335_542751534_n.jpg"/>
          <p:cNvPicPr>
            <a:picLocks noChangeAspect="1" noChangeArrowheads="1"/>
          </p:cNvPicPr>
          <p:nvPr/>
        </p:nvPicPr>
        <p:blipFill>
          <a:blip r:embed="rId2" cstate="print"/>
          <a:srcRect/>
          <a:stretch>
            <a:fillRect/>
          </a:stretch>
        </p:blipFill>
        <p:spPr bwMode="auto">
          <a:xfrm>
            <a:off x="6172200" y="3276600"/>
            <a:ext cx="2590800" cy="2990523"/>
          </a:xfrm>
          <a:prstGeom prst="rect">
            <a:avLst/>
          </a:prstGeom>
          <a:noFill/>
        </p:spPr>
      </p:pic>
      <p:pic>
        <p:nvPicPr>
          <p:cNvPr id="8" name="Picture 4" descr="http://curiouserandcuriouserdotcom.files.wordpress.com/2012/02/letseatgrandma11.png"/>
          <p:cNvPicPr>
            <a:picLocks noChangeAspect="1" noChangeArrowheads="1"/>
          </p:cNvPicPr>
          <p:nvPr/>
        </p:nvPicPr>
        <p:blipFill>
          <a:blip r:embed="rId3" cstate="print"/>
          <a:srcRect/>
          <a:stretch>
            <a:fillRect/>
          </a:stretch>
        </p:blipFill>
        <p:spPr bwMode="auto">
          <a:xfrm>
            <a:off x="6781800" y="1219200"/>
            <a:ext cx="2057399" cy="2057400"/>
          </a:xfrm>
          <a:prstGeom prst="rect">
            <a:avLst/>
          </a:prstGeom>
          <a:noFill/>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5181600"/>
          </a:xfrm>
        </p:spPr>
        <p:txBody>
          <a:bodyPr>
            <a:normAutofit lnSpcReduction="10000"/>
          </a:bodyPr>
          <a:lstStyle/>
          <a:p>
            <a:endParaRPr lang="en-CA" sz="1200" dirty="0" smtClean="0"/>
          </a:p>
          <a:p>
            <a:r>
              <a:rPr lang="en-CA" dirty="0" smtClean="0"/>
              <a:t>Note that the Peer Review form needs to be included along with your first draft, and your final assignment in the same file (i.e., on a page that follows the final document).</a:t>
            </a:r>
          </a:p>
          <a:p>
            <a:endParaRPr lang="en-CA" sz="1200" dirty="0" smtClean="0"/>
          </a:p>
          <a:p>
            <a:r>
              <a:rPr lang="en-CA" dirty="0" smtClean="0"/>
              <a:t>The Peer Reviewed abstract and comments should be contained on a separate page, i.e.,</a:t>
            </a:r>
          </a:p>
          <a:p>
            <a:pPr lvl="1"/>
            <a:r>
              <a:rPr lang="en-CA" dirty="0" smtClean="0"/>
              <a:t>Page 1: Final assignment (properly formatted),</a:t>
            </a:r>
          </a:p>
          <a:p>
            <a:pPr lvl="1"/>
            <a:r>
              <a:rPr lang="en-CA" dirty="0" smtClean="0"/>
              <a:t>Page 2: Draft Abstract + Peer Review</a:t>
            </a:r>
          </a:p>
          <a:p>
            <a:pPr lvl="2"/>
            <a:r>
              <a:rPr lang="en-CA" dirty="0" smtClean="0"/>
              <a:t>Simply </a:t>
            </a:r>
            <a:r>
              <a:rPr lang="en-CA" b="1" i="1" dirty="0" smtClean="0"/>
              <a:t>Cut &amp; Paste</a:t>
            </a:r>
            <a:r>
              <a:rPr lang="en-CA" dirty="0" smtClean="0"/>
              <a:t> the draft into the form and locate it at the bottom.</a:t>
            </a:r>
            <a:endParaRPr lang="en-US" b="1" i="1"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55</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Peer Review</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4495800" cy="4953000"/>
          </a:xfrm>
        </p:spPr>
        <p:txBody>
          <a:bodyPr>
            <a:normAutofit fontScale="92500"/>
          </a:bodyPr>
          <a:lstStyle/>
          <a:p>
            <a:r>
              <a:rPr lang="en-CA" b="1" dirty="0" smtClean="0"/>
              <a:t>Remember</a:t>
            </a:r>
            <a:r>
              <a:rPr lang="en-CA" dirty="0" smtClean="0"/>
              <a:t>:  Give yourself time! The objective is to have a better product at the end than you started with.</a:t>
            </a:r>
          </a:p>
          <a:p>
            <a:endParaRPr lang="en-CA" sz="1200" dirty="0" smtClean="0"/>
          </a:p>
          <a:p>
            <a:r>
              <a:rPr lang="en-CA" dirty="0" smtClean="0"/>
              <a:t>You are include your original product so that we can see the change.</a:t>
            </a:r>
          </a:p>
          <a:p>
            <a:pPr lvl="1"/>
            <a:r>
              <a:rPr lang="en-CA" dirty="0" smtClean="0"/>
              <a:t>Also, its ‘worth’ 2 points.</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56</a:t>
            </a:fld>
            <a:endParaRPr lang="en-US"/>
          </a:p>
        </p:txBody>
      </p:sp>
      <p:pic>
        <p:nvPicPr>
          <p:cNvPr id="92162" name="Picture 2"/>
          <p:cNvPicPr>
            <a:picLocks noChangeAspect="1" noChangeArrowheads="1"/>
          </p:cNvPicPr>
          <p:nvPr/>
        </p:nvPicPr>
        <p:blipFill>
          <a:blip r:embed="rId2"/>
          <a:srcRect/>
          <a:stretch>
            <a:fillRect/>
          </a:stretch>
        </p:blipFill>
        <p:spPr bwMode="auto">
          <a:xfrm>
            <a:off x="4724400" y="1706130"/>
            <a:ext cx="4206181" cy="3932669"/>
          </a:xfrm>
          <a:prstGeom prst="rect">
            <a:avLst/>
          </a:prstGeom>
          <a:noFill/>
          <a:ln w="9525">
            <a:noFill/>
            <a:miter lim="800000"/>
            <a:headEnd/>
            <a:tailEnd/>
          </a:ln>
          <a:effectLst/>
        </p:spPr>
      </p:pic>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Peer Review</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1924</TotalTime>
  <Words>3681</Words>
  <Application>Microsoft Office PowerPoint</Application>
  <PresentationFormat>On-screen Show (4:3)</PresentationFormat>
  <Paragraphs>516</Paragraphs>
  <Slides>56</Slides>
  <Notes>6</Notes>
  <HiddenSlides>0</HiddenSlides>
  <MMClips>0</MMClips>
  <ScaleCrop>false</ScaleCrop>
  <HeadingPairs>
    <vt:vector size="4" baseType="variant">
      <vt:variant>
        <vt:lpstr>Theme</vt:lpstr>
      </vt:variant>
      <vt:variant>
        <vt:i4>1</vt:i4>
      </vt:variant>
      <vt:variant>
        <vt:lpstr>Slide Titles</vt:lpstr>
      </vt:variant>
      <vt:variant>
        <vt:i4>56</vt:i4>
      </vt:variant>
    </vt:vector>
  </HeadingPairs>
  <TitlesOfParts>
    <vt:vector size="57" baseType="lpstr">
      <vt:lpstr>Office Theme</vt:lpstr>
      <vt:lpstr> Non-experimental and  Quasi-Experimental Designs:  </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W4L1 Review</vt:lpstr>
      <vt:lpstr>Slide 53</vt:lpstr>
      <vt:lpstr>Slide 54</vt:lpstr>
      <vt:lpstr>Slide 55</vt:lpstr>
      <vt:lpstr>Slide 56</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Science of Measurement:  </dc:title>
  <dc:creator>Jordan</dc:creator>
  <cp:lastModifiedBy>Jordan R Schoenherr</cp:lastModifiedBy>
  <cp:revision>583</cp:revision>
  <dcterms:created xsi:type="dcterms:W3CDTF">2006-08-16T00:00:00Z</dcterms:created>
  <dcterms:modified xsi:type="dcterms:W3CDTF">2013-05-27T18:22:05Z</dcterms:modified>
</cp:coreProperties>
</file>