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handoutMasterIdLst>
    <p:handoutMasterId r:id="rId22"/>
  </p:handoutMasterIdLst>
  <p:sldIdLst>
    <p:sldId id="270" r:id="rId2"/>
    <p:sldId id="256" r:id="rId3"/>
    <p:sldId id="266" r:id="rId4"/>
    <p:sldId id="257" r:id="rId5"/>
    <p:sldId id="258" r:id="rId6"/>
    <p:sldId id="259" r:id="rId7"/>
    <p:sldId id="271" r:id="rId8"/>
    <p:sldId id="269" r:id="rId9"/>
    <p:sldId id="267" r:id="rId10"/>
    <p:sldId id="272" r:id="rId11"/>
    <p:sldId id="268" r:id="rId12"/>
    <p:sldId id="273" r:id="rId13"/>
    <p:sldId id="274" r:id="rId14"/>
    <p:sldId id="260" r:id="rId15"/>
    <p:sldId id="261" r:id="rId16"/>
    <p:sldId id="275" r:id="rId17"/>
    <p:sldId id="262" r:id="rId18"/>
    <p:sldId id="263" r:id="rId19"/>
    <p:sldId id="264" r:id="rId20"/>
    <p:sldId id="265"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5620"/>
    <p:restoredTop sz="94660"/>
  </p:normalViewPr>
  <p:slideViewPr>
    <p:cSldViewPr>
      <p:cViewPr>
        <p:scale>
          <a:sx n="81" d="100"/>
          <a:sy n="81" d="100"/>
        </p:scale>
        <p:origin x="1488" y="9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82579EC-87EF-43E3-ABE8-F1081A149678}" type="datetimeFigureOut">
              <a:rPr lang="en-US" smtClean="0"/>
              <a:t>4/18/2014</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4D4DD65C-FFE2-4AF7-8DA1-B0BD7D3E50B3}" type="slidenum">
              <a:rPr lang="en-US" smtClean="0"/>
              <a:t>‹#›</a:t>
            </a:fld>
            <a:endParaRPr lang="en-US"/>
          </a:p>
        </p:txBody>
      </p:sp>
    </p:spTree>
    <p:extLst>
      <p:ext uri="{BB962C8B-B14F-4D97-AF65-F5344CB8AC3E}">
        <p14:creationId xmlns:p14="http://schemas.microsoft.com/office/powerpoint/2010/main" val="3484957125"/>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F3E5210E-B886-4A61-A332-2C02AE102E49}" type="datetimeFigureOut">
              <a:rPr lang="en-US" smtClean="0"/>
              <a:t>4/18/2014</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62425C35-CAFB-486E-B416-71FB890B6E63}" type="slidenum">
              <a:rPr lang="en-US" smtClean="0"/>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F3E5210E-B886-4A61-A332-2C02AE102E49}" type="datetimeFigureOut">
              <a:rPr lang="en-US" smtClean="0"/>
              <a:t>4/18/2014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425C35-CAFB-486E-B416-71FB890B6E63}" type="slidenum">
              <a:rPr lang="en-US" smtClean="0"/>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F3E5210E-B886-4A61-A332-2C02AE102E49}" type="datetimeFigureOut">
              <a:rPr lang="en-US" smtClean="0"/>
              <a:t>4/18/2014</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62425C35-CAFB-486E-B416-71FB890B6E63}"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F3E5210E-B886-4A61-A332-2C02AE102E49}" type="datetimeFigureOut">
              <a:rPr lang="en-US" smtClean="0"/>
              <a:t>4/18/2014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2425C35-CAFB-486E-B416-71FB890B6E63}" type="slidenum">
              <a:rPr lang="en-US" smtClean="0"/>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F3E5210E-B886-4A61-A332-2C02AE102E49}" type="datetimeFigureOut">
              <a:rPr lang="en-US" smtClean="0"/>
              <a:t>4/18/2014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2425C35-CAFB-486E-B416-71FB890B6E63}" type="slidenum">
              <a:rPr lang="en-US" smtClean="0"/>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F3E5210E-B886-4A61-A332-2C02AE102E49}" type="datetimeFigureOut">
              <a:rPr lang="en-US" smtClean="0"/>
              <a:t>4/18/2014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2425C35-CAFB-486E-B416-71FB890B6E63}"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E5210E-B886-4A61-A332-2C02AE102E49}" type="datetimeFigureOut">
              <a:rPr lang="en-US" smtClean="0"/>
              <a:t>4/18/2014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2425C35-CAFB-486E-B416-71FB890B6E63}"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F3E5210E-B886-4A61-A332-2C02AE102E49}" type="datetimeFigureOut">
              <a:rPr lang="en-US" smtClean="0"/>
              <a:t>4/18/2014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2425C35-CAFB-486E-B416-71FB890B6E63}" type="slidenum">
              <a:rPr lang="en-US" smtClean="0"/>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F3E5210E-B886-4A61-A332-2C02AE102E49}" type="datetimeFigureOut">
              <a:rPr lang="en-US" smtClean="0"/>
              <a:t>4/18/2014</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62425C35-CAFB-486E-B416-71FB890B6E63}" type="slidenum">
              <a:rPr lang="en-US" smtClean="0"/>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3E5210E-B886-4A61-A332-2C02AE102E49}" type="datetimeFigureOut">
              <a:rPr lang="en-US" smtClean="0"/>
              <a:t>4/18/2014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425C35-CAFB-486E-B416-71FB890B6E63}"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3E5210E-B886-4A61-A332-2C02AE102E49}" type="datetimeFigureOut">
              <a:rPr lang="en-US" smtClean="0"/>
              <a:t>4/18/2014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425C35-CAFB-486E-B416-71FB890B6E63}"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F3E5210E-B886-4A61-A332-2C02AE102E49}" type="datetimeFigureOut">
              <a:rPr lang="en-US" smtClean="0"/>
              <a:t>4/18/2014</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62425C35-CAFB-486E-B416-71FB890B6E63}"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8077200" cy="792162"/>
          </a:xfrm>
        </p:spPr>
        <p:txBody>
          <a:bodyPr>
            <a:normAutofit/>
          </a:bodyPr>
          <a:lstStyle/>
          <a:p>
            <a:r>
              <a:rPr lang="en-US" sz="2400" dirty="0">
                <a:solidFill>
                  <a:schemeClr val="accent6"/>
                </a:solidFill>
                <a:latin typeface="+mn-lt"/>
                <a:cs typeface="Gabriola"/>
              </a:rPr>
              <a:t>Introduction to Legal Studies - Law, Liberalism and Critics</a:t>
            </a:r>
            <a:endParaRPr lang="en-GB" sz="2400" dirty="0">
              <a:latin typeface="+mn-lt"/>
            </a:endParaRPr>
          </a:p>
        </p:txBody>
      </p:sp>
      <p:sp>
        <p:nvSpPr>
          <p:cNvPr id="3" name="Content Placeholder 2"/>
          <p:cNvSpPr>
            <a:spLocks noGrp="1"/>
          </p:cNvSpPr>
          <p:nvPr>
            <p:ph sz="quarter" idx="1"/>
          </p:nvPr>
        </p:nvSpPr>
        <p:spPr>
          <a:xfrm>
            <a:off x="701486" y="1143000"/>
            <a:ext cx="8001000" cy="5334000"/>
          </a:xfrm>
        </p:spPr>
        <p:txBody>
          <a:bodyPr>
            <a:normAutofit lnSpcReduction="10000"/>
          </a:bodyPr>
          <a:lstStyle/>
          <a:p>
            <a:r>
              <a:rPr lang="en-US" sz="3200" b="1" dirty="0" smtClean="0"/>
              <a:t>Announcements:</a:t>
            </a:r>
          </a:p>
          <a:p>
            <a:pPr lvl="1"/>
            <a:r>
              <a:rPr lang="en-US" sz="3200" b="1" dirty="0" smtClean="0"/>
              <a:t>Winter Term Examination Schedule Now Available</a:t>
            </a:r>
          </a:p>
          <a:p>
            <a:pPr lvl="2"/>
            <a:r>
              <a:rPr lang="en-US" sz="3200" dirty="0" smtClean="0"/>
              <a:t>Laws 1000C/V will be held  April 25, 2014 @ 9:00 a.m.</a:t>
            </a:r>
          </a:p>
          <a:p>
            <a:pPr lvl="2"/>
            <a:r>
              <a:rPr lang="en-US" sz="3200" dirty="0" smtClean="0"/>
              <a:t>Location will be announced closer to exam date</a:t>
            </a:r>
          </a:p>
          <a:p>
            <a:pPr lvl="2"/>
            <a:r>
              <a:rPr lang="en-US" sz="3200" dirty="0" smtClean="0"/>
              <a:t>Examination will cover ALL Winter Term materials</a:t>
            </a:r>
          </a:p>
          <a:p>
            <a:pPr lvl="2"/>
            <a:r>
              <a:rPr lang="en-US" sz="3200" dirty="0" smtClean="0"/>
              <a:t>Format consistent with Fall Term Examination</a:t>
            </a:r>
          </a:p>
          <a:p>
            <a:pPr lvl="2"/>
            <a:endParaRPr lang="en-US" sz="3200" dirty="0"/>
          </a:p>
          <a:p>
            <a:pPr lvl="1"/>
            <a:endParaRPr lang="en-GB" dirty="0"/>
          </a:p>
        </p:txBody>
      </p:sp>
      <p:pic>
        <p:nvPicPr>
          <p:cNvPr id="3074" name="Picture 2" descr="C:\Users\janedicksongilmore\AppData\Local\Microsoft\Windows\Temporary Internet Files\Content.IE5\EEJ0HNMQ\MC900034391[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7239000" y="228600"/>
            <a:ext cx="1463486" cy="11248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92174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476488" cy="868362"/>
          </a:xfrm>
        </p:spPr>
        <p:txBody>
          <a:bodyPr>
            <a:normAutofit fontScale="90000"/>
          </a:bodyPr>
          <a:lstStyle/>
          <a:p>
            <a:r>
              <a:rPr lang="en-US" sz="2800" baseline="0" dirty="0" smtClean="0"/>
              <a:t/>
            </a:r>
            <a:br>
              <a:rPr lang="en-US" sz="2800" baseline="0" dirty="0" smtClean="0"/>
            </a:br>
            <a:r>
              <a:rPr lang="en-US" sz="2800" dirty="0">
                <a:solidFill>
                  <a:schemeClr val="accent6"/>
                </a:solidFill>
                <a:latin typeface="+mn-lt"/>
                <a:cs typeface="Gabriola"/>
              </a:rPr>
              <a:t>Introduction to Legal </a:t>
            </a:r>
            <a:r>
              <a:rPr lang="en-US" sz="2800" dirty="0" smtClean="0">
                <a:solidFill>
                  <a:schemeClr val="accent6"/>
                </a:solidFill>
                <a:latin typeface="+mn-lt"/>
                <a:cs typeface="Gabriola"/>
              </a:rPr>
              <a:t>Studies - Law</a:t>
            </a:r>
            <a:r>
              <a:rPr lang="en-US" sz="2800" dirty="0">
                <a:solidFill>
                  <a:schemeClr val="accent6"/>
                </a:solidFill>
                <a:latin typeface="+mn-lt"/>
                <a:cs typeface="Gabriola"/>
              </a:rPr>
              <a:t>, Liberalism and </a:t>
            </a:r>
            <a:r>
              <a:rPr lang="en-US" sz="2800" dirty="0" smtClean="0">
                <a:solidFill>
                  <a:schemeClr val="accent6"/>
                </a:solidFill>
                <a:latin typeface="+mn-lt"/>
                <a:cs typeface="Gabriola"/>
              </a:rPr>
              <a:t>Critics</a:t>
            </a:r>
            <a:endParaRPr lang="en-US" sz="2800" dirty="0">
              <a:latin typeface="+mn-lt"/>
            </a:endParaRPr>
          </a:p>
        </p:txBody>
      </p:sp>
      <p:sp>
        <p:nvSpPr>
          <p:cNvPr id="5" name="Content Placeholder 4"/>
          <p:cNvSpPr>
            <a:spLocks noGrp="1"/>
          </p:cNvSpPr>
          <p:nvPr>
            <p:ph sz="quarter" idx="1"/>
          </p:nvPr>
        </p:nvSpPr>
        <p:spPr>
          <a:xfrm>
            <a:off x="457200" y="1143000"/>
            <a:ext cx="8229600" cy="5334000"/>
          </a:xfrm>
        </p:spPr>
        <p:txBody>
          <a:bodyPr>
            <a:normAutofit/>
          </a:bodyPr>
          <a:lstStyle/>
          <a:p>
            <a:r>
              <a:rPr lang="en-US" sz="3200" dirty="0" smtClean="0"/>
              <a:t>Review: Judges</a:t>
            </a:r>
          </a:p>
          <a:p>
            <a:pPr lvl="1"/>
            <a:r>
              <a:rPr lang="en-US" sz="3200" dirty="0" err="1" smtClean="0"/>
              <a:t>Laskin</a:t>
            </a:r>
            <a:r>
              <a:rPr lang="en-US" sz="3200" dirty="0" smtClean="0"/>
              <a:t>, Lamer, Wilson, R. v. S., Cosgrove</a:t>
            </a:r>
          </a:p>
          <a:p>
            <a:pPr lvl="1"/>
            <a:r>
              <a:rPr lang="en-US" sz="3200" dirty="0" smtClean="0"/>
              <a:t>Judicial Appointment – 3 categories of courts</a:t>
            </a:r>
          </a:p>
          <a:p>
            <a:pPr lvl="1"/>
            <a:r>
              <a:rPr lang="en-US" sz="3200" dirty="0" smtClean="0"/>
              <a:t>Criteria for Appointment</a:t>
            </a:r>
          </a:p>
          <a:p>
            <a:pPr lvl="1"/>
            <a:r>
              <a:rPr lang="en-US" sz="3200" dirty="0" smtClean="0"/>
              <a:t>Removal from the Bench – not in Canada so far!!</a:t>
            </a:r>
          </a:p>
          <a:p>
            <a:pPr lvl="1"/>
            <a:r>
              <a:rPr lang="en-US" sz="3200" dirty="0" smtClean="0"/>
              <a:t>Objectivity &amp; Impartiality in adjudication – </a:t>
            </a:r>
            <a:r>
              <a:rPr lang="en-US" sz="3200" dirty="0" err="1" smtClean="0"/>
              <a:t>R.v.S</a:t>
            </a:r>
            <a:r>
              <a:rPr lang="en-US" sz="3200" dirty="0" smtClean="0"/>
              <a:t>.</a:t>
            </a:r>
          </a:p>
          <a:p>
            <a:pPr lvl="1"/>
            <a:r>
              <a:rPr lang="en-US" sz="3200" dirty="0" smtClean="0"/>
              <a:t>Wilson &amp; Women Judges</a:t>
            </a:r>
          </a:p>
          <a:p>
            <a:pPr marL="402336" lvl="1" indent="0">
              <a:buNone/>
            </a:pPr>
            <a:endParaRPr lang="en-US" dirty="0" smtClean="0"/>
          </a:p>
          <a:p>
            <a:pPr lvl="1"/>
            <a:endParaRPr lang="en-US" sz="5400" dirty="0" smtClean="0"/>
          </a:p>
          <a:p>
            <a:endParaRPr lang="en-US" sz="5800" dirty="0"/>
          </a:p>
        </p:txBody>
      </p:sp>
      <p:pic>
        <p:nvPicPr>
          <p:cNvPr id="1026" name="Picture 2" descr="C:\Users\janedicksongilmore\AppData\Local\Microsoft\Windows\Temporary Internet Files\Content.IE5\EEJ0HNMQ\MC900034391[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43800" y="304800"/>
            <a:ext cx="1265975" cy="97307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476488" cy="715962"/>
          </a:xfrm>
        </p:spPr>
        <p:txBody>
          <a:bodyPr>
            <a:normAutofit fontScale="90000"/>
          </a:bodyPr>
          <a:lstStyle/>
          <a:p>
            <a:r>
              <a:rPr lang="en-US" sz="4800" dirty="0"/>
              <a:t/>
            </a:r>
            <a:br>
              <a:rPr lang="en-US" sz="4800" dirty="0"/>
            </a:br>
            <a:r>
              <a:rPr lang="en-US" sz="2700" dirty="0">
                <a:solidFill>
                  <a:schemeClr val="accent6"/>
                </a:solidFill>
                <a:latin typeface="+mn-lt"/>
                <a:cs typeface="Gabriola"/>
              </a:rPr>
              <a:t>Introduction to Legal Studies - Law, Liberalism and Critics</a:t>
            </a:r>
            <a:endParaRPr lang="en-US" sz="2700" dirty="0">
              <a:latin typeface="+mn-lt"/>
            </a:endParaRPr>
          </a:p>
        </p:txBody>
      </p:sp>
      <p:sp>
        <p:nvSpPr>
          <p:cNvPr id="3" name="Content Placeholder 2"/>
          <p:cNvSpPr>
            <a:spLocks noGrp="1"/>
          </p:cNvSpPr>
          <p:nvPr>
            <p:ph sz="quarter" idx="1"/>
          </p:nvPr>
        </p:nvSpPr>
        <p:spPr>
          <a:xfrm>
            <a:off x="457200" y="990600"/>
            <a:ext cx="8476488" cy="5257800"/>
          </a:xfrm>
        </p:spPr>
        <p:txBody>
          <a:bodyPr>
            <a:normAutofit fontScale="92500" lnSpcReduction="10000"/>
          </a:bodyPr>
          <a:lstStyle/>
          <a:p>
            <a:pPr>
              <a:buNone/>
            </a:pPr>
            <a:r>
              <a:rPr lang="en-US" sz="3200" dirty="0" smtClean="0"/>
              <a:t>Today:</a:t>
            </a:r>
            <a:endParaRPr lang="en-US" sz="3200" dirty="0"/>
          </a:p>
          <a:p>
            <a:pPr>
              <a:buNone/>
            </a:pPr>
            <a:r>
              <a:rPr lang="en-US" sz="3200" dirty="0" smtClean="0"/>
              <a:t> Law, Liberalism &amp; the Critics</a:t>
            </a:r>
            <a:endParaRPr lang="en-US" sz="3200" dirty="0"/>
          </a:p>
          <a:p>
            <a:r>
              <a:rPr lang="en-US" sz="3200" i="1" dirty="0"/>
              <a:t>Christie v. York Corp [1940] S.C.R. 139; </a:t>
            </a:r>
            <a:r>
              <a:rPr lang="en-US" sz="3200" i="1" dirty="0" err="1"/>
              <a:t>Delgamuukw</a:t>
            </a:r>
            <a:r>
              <a:rPr lang="en-US" sz="3200" i="1" dirty="0"/>
              <a:t> v. B.C. [1997] 3 S.C.R. 1010; </a:t>
            </a:r>
            <a:r>
              <a:rPr lang="en-US" sz="3200" dirty="0" err="1"/>
              <a:t>Burtch</a:t>
            </a:r>
            <a:r>
              <a:rPr lang="en-US" sz="3200" dirty="0"/>
              <a:t>, Women’s Rights as Human Rights: Toward a Re-Vision of Human Rights</a:t>
            </a:r>
            <a:r>
              <a:rPr lang="en-US" sz="3200" i="1" dirty="0"/>
              <a:t>; </a:t>
            </a:r>
            <a:r>
              <a:rPr lang="en-US" sz="3200" dirty="0" err="1"/>
              <a:t>Bulter</a:t>
            </a:r>
            <a:r>
              <a:rPr lang="en-US" sz="3200" dirty="0"/>
              <a:t>, Racially Based Jury Nullification: Black Power in the Criminal Justice System; Khan, Perpetuating the Cycle of Abuse: Feminist (</a:t>
            </a:r>
            <a:r>
              <a:rPr lang="en-US" sz="3200" dirty="0" err="1"/>
              <a:t>Mis</a:t>
            </a:r>
            <a:r>
              <a:rPr lang="en-US" sz="3200" dirty="0"/>
              <a:t>)use of the Public/Private Dichotomy in the Case of Nixon v. Rape Relief; Bartholomew &amp; Boyd, Toward a Political Economy of Law</a:t>
            </a:r>
          </a:p>
          <a:p>
            <a:endParaRPr lang="en-US" dirty="0"/>
          </a:p>
        </p:txBody>
      </p:sp>
      <p:pic>
        <p:nvPicPr>
          <p:cNvPr id="2050" name="Picture 2" descr="C:\Users\janedicksongilmore\AppData\Local\Microsoft\Windows\Temporary Internet Files\Content.IE5\EEJ0HNMQ\MC900034391[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62800" y="304800"/>
            <a:ext cx="1562622" cy="12010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75888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76488" cy="868362"/>
          </a:xfrm>
        </p:spPr>
        <p:txBody>
          <a:bodyPr>
            <a:normAutofit/>
          </a:bodyPr>
          <a:lstStyle/>
          <a:p>
            <a:r>
              <a:rPr lang="en-US" sz="2400" dirty="0">
                <a:solidFill>
                  <a:schemeClr val="accent6"/>
                </a:solidFill>
                <a:latin typeface="+mn-lt"/>
                <a:cs typeface="Gabriola"/>
              </a:rPr>
              <a:t>Introduction to Legal Studies - Law, Liberalism and Critics</a:t>
            </a:r>
            <a:endParaRPr lang="en-US" sz="2400" dirty="0">
              <a:latin typeface="+mn-lt"/>
              <a:cs typeface="Gabriola"/>
            </a:endParaRPr>
          </a:p>
        </p:txBody>
      </p:sp>
      <p:sp>
        <p:nvSpPr>
          <p:cNvPr id="3" name="Content Placeholder 2"/>
          <p:cNvSpPr>
            <a:spLocks noGrp="1"/>
          </p:cNvSpPr>
          <p:nvPr>
            <p:ph sz="quarter" idx="1"/>
          </p:nvPr>
        </p:nvSpPr>
        <p:spPr>
          <a:xfrm>
            <a:off x="533400" y="1219200"/>
            <a:ext cx="8400288" cy="5029200"/>
          </a:xfrm>
        </p:spPr>
        <p:txBody>
          <a:bodyPr>
            <a:normAutofit lnSpcReduction="10000"/>
          </a:bodyPr>
          <a:lstStyle/>
          <a:p>
            <a:pPr>
              <a:buNone/>
            </a:pPr>
            <a:r>
              <a:rPr lang="en-US" sz="3600" dirty="0" smtClean="0"/>
              <a:t>What are the goals of the legal system?</a:t>
            </a:r>
          </a:p>
          <a:p>
            <a:r>
              <a:rPr lang="en-US" sz="3600" baseline="0" dirty="0" smtClean="0"/>
              <a:t>dispute resolution - or is it? Is this what the courts do?</a:t>
            </a:r>
          </a:p>
          <a:p>
            <a:r>
              <a:rPr lang="en-US" sz="3600" baseline="0" dirty="0" smtClean="0"/>
              <a:t>denunciation - condemnation of unacceptable behaviors and thus the setting of boundaries on acceptable behavior</a:t>
            </a:r>
          </a:p>
          <a:p>
            <a:r>
              <a:rPr lang="en-US" sz="3600" baseline="0" dirty="0" smtClean="0"/>
              <a:t>deterrence - specific and general</a:t>
            </a:r>
          </a:p>
          <a:p>
            <a:r>
              <a:rPr lang="en-US" sz="3600" baseline="0" dirty="0" smtClean="0"/>
              <a:t>justice!</a:t>
            </a:r>
            <a:endParaRPr lang="en-US" sz="36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400288" cy="868362"/>
          </a:xfrm>
        </p:spPr>
        <p:txBody>
          <a:bodyPr>
            <a:normAutofit/>
          </a:bodyPr>
          <a:lstStyle/>
          <a:p>
            <a:r>
              <a:rPr lang="en-US" sz="2400" dirty="0">
                <a:solidFill>
                  <a:schemeClr val="accent6"/>
                </a:solidFill>
                <a:latin typeface="+mn-lt"/>
                <a:cs typeface="Gabriola"/>
              </a:rPr>
              <a:t>Introduction to Legal Studies - Law, Liberalism </a:t>
            </a:r>
            <a:r>
              <a:rPr lang="en-US" sz="1800" dirty="0">
                <a:solidFill>
                  <a:schemeClr val="accent6"/>
                </a:solidFill>
                <a:cs typeface="Gabriola"/>
              </a:rPr>
              <a:t>and Critics</a:t>
            </a:r>
            <a:endParaRPr lang="en-US" sz="1800" dirty="0"/>
          </a:p>
        </p:txBody>
      </p:sp>
      <p:sp>
        <p:nvSpPr>
          <p:cNvPr id="3" name="Content Placeholder 2"/>
          <p:cNvSpPr>
            <a:spLocks noGrp="1"/>
          </p:cNvSpPr>
          <p:nvPr>
            <p:ph sz="quarter" idx="1"/>
          </p:nvPr>
        </p:nvSpPr>
        <p:spPr>
          <a:xfrm>
            <a:off x="609600" y="1447800"/>
            <a:ext cx="8324088" cy="4800600"/>
          </a:xfrm>
        </p:spPr>
        <p:txBody>
          <a:bodyPr>
            <a:noAutofit/>
          </a:bodyPr>
          <a:lstStyle/>
          <a:p>
            <a:r>
              <a:rPr lang="en-US" sz="4000" dirty="0" smtClean="0"/>
              <a:t>Does the system achieve these goals?</a:t>
            </a:r>
          </a:p>
          <a:p>
            <a:pPr lvl="1"/>
            <a:r>
              <a:rPr lang="en-US" sz="4000" dirty="0" smtClean="0"/>
              <a:t>Police: the sticky issue of discretion</a:t>
            </a:r>
          </a:p>
          <a:p>
            <a:pPr lvl="1"/>
            <a:r>
              <a:rPr lang="en-US" sz="4000" dirty="0" smtClean="0"/>
              <a:t>Judges: objectivity &amp; neutrality</a:t>
            </a:r>
          </a:p>
          <a:p>
            <a:pPr lvl="1"/>
            <a:r>
              <a:rPr lang="en-US" sz="4000" dirty="0" smtClean="0"/>
              <a:t>Juries: community standards, community biases</a:t>
            </a:r>
          </a:p>
          <a:p>
            <a:r>
              <a:rPr lang="en-US" sz="4000" dirty="0" smtClean="0"/>
              <a:t>What does it all mean in the end?</a:t>
            </a:r>
          </a:p>
          <a:p>
            <a:r>
              <a:rPr lang="en-US" sz="4000" dirty="0" smtClean="0"/>
              <a:t>…And justice </a:t>
            </a:r>
            <a:r>
              <a:rPr lang="en-US" dirty="0" smtClean="0"/>
              <a:t>for all?</a:t>
            </a:r>
          </a:p>
        </p:txBody>
      </p:sp>
      <p:pic>
        <p:nvPicPr>
          <p:cNvPr id="5122" name="Picture 2" descr="C:\Users\janedicksongilmore\AppData\Local\Microsoft\Windows\Temporary Internet Files\Content.IE5\EEJ0HNMQ\MC900034391[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10400" y="228600"/>
            <a:ext cx="1883589" cy="1447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400288" cy="944562"/>
          </a:xfrm>
        </p:spPr>
        <p:txBody>
          <a:bodyPr>
            <a:normAutofit/>
          </a:bodyPr>
          <a:lstStyle/>
          <a:p>
            <a:r>
              <a:rPr lang="en-US" sz="2400" dirty="0">
                <a:latin typeface="+mn-lt"/>
                <a:cs typeface="Gabriola"/>
              </a:rPr>
              <a:t>Introduction to Legal </a:t>
            </a:r>
            <a:r>
              <a:rPr lang="en-US" sz="2400" dirty="0" smtClean="0">
                <a:latin typeface="+mn-lt"/>
                <a:cs typeface="Gabriola"/>
              </a:rPr>
              <a:t>Studies - Law</a:t>
            </a:r>
            <a:r>
              <a:rPr lang="en-US" sz="2400" dirty="0">
                <a:latin typeface="+mn-lt"/>
                <a:cs typeface="Gabriola"/>
              </a:rPr>
              <a:t>, Liberalism and Critics</a:t>
            </a:r>
            <a:endParaRPr lang="en-US" sz="2400" dirty="0">
              <a:latin typeface="+mn-lt"/>
            </a:endParaRPr>
          </a:p>
        </p:txBody>
      </p:sp>
      <p:sp>
        <p:nvSpPr>
          <p:cNvPr id="3" name="Content Placeholder 2"/>
          <p:cNvSpPr>
            <a:spLocks noGrp="1"/>
          </p:cNvSpPr>
          <p:nvPr>
            <p:ph sz="quarter" idx="1"/>
          </p:nvPr>
        </p:nvSpPr>
        <p:spPr>
          <a:xfrm>
            <a:off x="533400" y="1371600"/>
            <a:ext cx="8400288" cy="5334000"/>
          </a:xfrm>
        </p:spPr>
        <p:txBody>
          <a:bodyPr>
            <a:normAutofit fontScale="77500" lnSpcReduction="20000"/>
          </a:bodyPr>
          <a:lstStyle/>
          <a:p>
            <a:r>
              <a:rPr lang="en-US" sz="3600" dirty="0" smtClean="0"/>
              <a:t>Liberalism &amp; ‘Liberal Legalism’</a:t>
            </a:r>
          </a:p>
          <a:p>
            <a:pPr lvl="1"/>
            <a:r>
              <a:rPr lang="en-US" sz="3600" dirty="0" smtClean="0"/>
              <a:t>Starting point of Liberalism: theory of personhood that assumes a ‘rational, free-choosing autonomous self that is independent from the community and other selves’</a:t>
            </a:r>
          </a:p>
          <a:p>
            <a:pPr lvl="1"/>
            <a:r>
              <a:rPr lang="en-US" sz="3600" dirty="0" smtClean="0"/>
              <a:t>Embraces a political philosophy that is designed to maximize the realm of action available to such a self, that is:</a:t>
            </a:r>
          </a:p>
          <a:p>
            <a:pPr lvl="1"/>
            <a:r>
              <a:rPr lang="en-US" sz="3600" dirty="0" smtClean="0"/>
              <a:t>Each person should have the equal right to follow or pursue their own interests without formal restraints because of their identity, be it on the basis of their race, gender, class, or ability. </a:t>
            </a:r>
          </a:p>
          <a:p>
            <a:pPr lvl="1"/>
            <a:endParaRPr lang="en-US" sz="3600" dirty="0"/>
          </a:p>
          <a:p>
            <a:endParaRPr lang="en-US" dirty="0"/>
          </a:p>
          <a:p>
            <a:endParaRPr lang="en-US" dirty="0" smtClean="0"/>
          </a:p>
          <a:p>
            <a:pPr lvl="2"/>
            <a:endParaRPr lang="en-US" dirty="0"/>
          </a:p>
          <a:p>
            <a:pPr lvl="2"/>
            <a:endParaRPr lang="en-US" dirty="0" smtClean="0"/>
          </a:p>
          <a:p>
            <a:endParaRPr lang="en-US" sz="3600" i="1" dirty="0"/>
          </a:p>
        </p:txBody>
      </p:sp>
      <p:pic>
        <p:nvPicPr>
          <p:cNvPr id="6146" name="Picture 2" descr="C:\Users\janedicksongilmore\AppData\Local\Microsoft\Windows\Temporary Internet Files\Content.IE5\EEJ0HNMQ\MC900034391[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86600" y="228600"/>
            <a:ext cx="1959167" cy="150589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153400" cy="868362"/>
          </a:xfrm>
        </p:spPr>
        <p:txBody>
          <a:bodyPr>
            <a:normAutofit/>
          </a:bodyPr>
          <a:lstStyle/>
          <a:p>
            <a:r>
              <a:rPr lang="en-US" sz="2400" dirty="0">
                <a:latin typeface="+mn-lt"/>
                <a:cs typeface="Gabriola"/>
              </a:rPr>
              <a:t>Introduction to Legal Studies - Law, Liberalism and Critics</a:t>
            </a:r>
            <a:endParaRPr lang="en-GB" sz="2400" dirty="0">
              <a:latin typeface="+mn-lt"/>
            </a:endParaRPr>
          </a:p>
        </p:txBody>
      </p:sp>
      <p:sp>
        <p:nvSpPr>
          <p:cNvPr id="3" name="Content Placeholder 2"/>
          <p:cNvSpPr>
            <a:spLocks noGrp="1"/>
          </p:cNvSpPr>
          <p:nvPr>
            <p:ph sz="quarter" idx="1"/>
          </p:nvPr>
        </p:nvSpPr>
        <p:spPr>
          <a:xfrm>
            <a:off x="685800" y="1447800"/>
            <a:ext cx="8001000" cy="4572000"/>
          </a:xfrm>
        </p:spPr>
        <p:txBody>
          <a:bodyPr>
            <a:normAutofit fontScale="85000" lnSpcReduction="10000"/>
          </a:bodyPr>
          <a:lstStyle/>
          <a:p>
            <a:pPr lvl="1"/>
            <a:r>
              <a:rPr lang="en-US" sz="3200" dirty="0"/>
              <a:t>People should be free to pursue their own version of the ‘good life’ insofar as their choices do not ‘bump up against’ or infringe upon, other peoples’ </a:t>
            </a:r>
            <a:r>
              <a:rPr lang="en-US" sz="3200" dirty="0" smtClean="0"/>
              <a:t>choices</a:t>
            </a:r>
          </a:p>
          <a:p>
            <a:pPr lvl="1"/>
            <a:endParaRPr lang="en-US" sz="3200" dirty="0"/>
          </a:p>
          <a:p>
            <a:pPr lvl="1"/>
            <a:r>
              <a:rPr lang="en-US" sz="3200" dirty="0" smtClean="0"/>
              <a:t>Liberalism argues </a:t>
            </a:r>
            <a:r>
              <a:rPr lang="en-US" sz="3200" dirty="0"/>
              <a:t>that society should be governed by liberty, equality and </a:t>
            </a:r>
            <a:r>
              <a:rPr lang="en-US" sz="3200" dirty="0" smtClean="0"/>
              <a:t>neutrality, and that the State </a:t>
            </a:r>
            <a:r>
              <a:rPr lang="en-US" sz="3200" dirty="0"/>
              <a:t>and the law should strive to provide each citizen with maximum freedom in which to determine their own conception of ‘the good’ and to pursue self-interests </a:t>
            </a:r>
          </a:p>
          <a:p>
            <a:endParaRPr lang="en-GB" dirty="0"/>
          </a:p>
        </p:txBody>
      </p:sp>
      <p:pic>
        <p:nvPicPr>
          <p:cNvPr id="7170" name="Picture 2" descr="C:\Users\janedicksongilmore\AppData\Local\Microsoft\Windows\Temporary Internet Files\Content.IE5\EEJ0HNMQ\MC900034391[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86600" y="228600"/>
            <a:ext cx="1814159" cy="13944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80800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400288" cy="868362"/>
          </a:xfrm>
        </p:spPr>
        <p:txBody>
          <a:bodyPr>
            <a:normAutofit/>
          </a:bodyPr>
          <a:lstStyle/>
          <a:p>
            <a:r>
              <a:rPr lang="en-US" sz="2400" dirty="0">
                <a:latin typeface="+mn-lt"/>
                <a:cs typeface="Gabriola"/>
              </a:rPr>
              <a:t>Introduction to Legal Studies - Law, Liberalism and Critics</a:t>
            </a:r>
            <a:endParaRPr lang="en-US" sz="2400" dirty="0">
              <a:latin typeface="+mn-lt"/>
            </a:endParaRPr>
          </a:p>
        </p:txBody>
      </p:sp>
      <p:sp>
        <p:nvSpPr>
          <p:cNvPr id="3" name="Content Placeholder 2"/>
          <p:cNvSpPr>
            <a:spLocks noGrp="1"/>
          </p:cNvSpPr>
          <p:nvPr>
            <p:ph sz="quarter" idx="1"/>
          </p:nvPr>
        </p:nvSpPr>
        <p:spPr>
          <a:xfrm>
            <a:off x="533400" y="1066800"/>
            <a:ext cx="8400288" cy="5410200"/>
          </a:xfrm>
        </p:spPr>
        <p:txBody>
          <a:bodyPr>
            <a:noAutofit/>
          </a:bodyPr>
          <a:lstStyle/>
          <a:p>
            <a:r>
              <a:rPr lang="en-US" sz="3200" dirty="0" smtClean="0"/>
              <a:t>Within a Liberal Legalism, the key </a:t>
            </a:r>
          </a:p>
          <a:p>
            <a:pPr marL="320040" lvl="1" indent="0">
              <a:buNone/>
            </a:pPr>
            <a:r>
              <a:rPr lang="en-US" sz="3200" dirty="0" smtClean="0"/>
              <a:t>functions of law are: </a:t>
            </a:r>
            <a:endParaRPr lang="en-US" sz="3200" dirty="0"/>
          </a:p>
          <a:p>
            <a:pPr lvl="2"/>
            <a:r>
              <a:rPr lang="en-US" sz="3200" dirty="0" smtClean="0"/>
              <a:t> to facilitate/provide mechanisms for social interaction</a:t>
            </a:r>
          </a:p>
          <a:p>
            <a:pPr lvl="2"/>
            <a:r>
              <a:rPr lang="en-US" sz="3200" dirty="0" smtClean="0"/>
              <a:t>Mediate/regulate these interactions</a:t>
            </a:r>
          </a:p>
          <a:p>
            <a:pPr lvl="2"/>
            <a:r>
              <a:rPr lang="en-US" sz="3200" dirty="0" smtClean="0"/>
              <a:t>Determine when one person’s interactions have had a negative effect on another and prohibit those negative interactions</a:t>
            </a:r>
          </a:p>
          <a:p>
            <a:pPr lvl="3"/>
            <a:r>
              <a:rPr lang="en-US" sz="3200" dirty="0" smtClean="0"/>
              <a:t>“Harm Principle”: one cannot use one’s one liberty to infringe another person’s liberty</a:t>
            </a:r>
            <a:endParaRPr lang="en-US" sz="3200" dirty="0"/>
          </a:p>
        </p:txBody>
      </p:sp>
      <p:pic>
        <p:nvPicPr>
          <p:cNvPr id="8194" name="Picture 2" descr="C:\Users\janedicksongilmore\AppData\Local\Microsoft\Windows\Temporary Internet Files\Content.IE5\EEJ0HNMQ\MC900034391[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86600" y="210970"/>
            <a:ext cx="1807388" cy="13892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01355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76488" cy="792162"/>
          </a:xfrm>
        </p:spPr>
        <p:txBody>
          <a:bodyPr>
            <a:normAutofit/>
          </a:bodyPr>
          <a:lstStyle/>
          <a:p>
            <a:r>
              <a:rPr lang="en-US" sz="2400" dirty="0">
                <a:latin typeface="+mn-lt"/>
                <a:cs typeface="Gabriola"/>
              </a:rPr>
              <a:t>Introduction to Legal Studies - Law, Liberalism and Critics</a:t>
            </a:r>
            <a:endParaRPr lang="en-US" sz="2400" dirty="0">
              <a:latin typeface="+mn-lt"/>
            </a:endParaRPr>
          </a:p>
        </p:txBody>
      </p:sp>
      <p:sp>
        <p:nvSpPr>
          <p:cNvPr id="3" name="Content Placeholder 2"/>
          <p:cNvSpPr>
            <a:spLocks noGrp="1"/>
          </p:cNvSpPr>
          <p:nvPr>
            <p:ph sz="quarter" idx="1"/>
          </p:nvPr>
        </p:nvSpPr>
        <p:spPr>
          <a:xfrm>
            <a:off x="609600" y="1447800"/>
            <a:ext cx="8324088" cy="4800600"/>
          </a:xfrm>
        </p:spPr>
        <p:txBody>
          <a:bodyPr>
            <a:normAutofit lnSpcReduction="10000"/>
          </a:bodyPr>
          <a:lstStyle/>
          <a:p>
            <a:r>
              <a:rPr lang="en-US" sz="3600" dirty="0" smtClean="0"/>
              <a:t>Liberal Legalism summarized:</a:t>
            </a:r>
            <a:endParaRPr lang="en-US" sz="3600" dirty="0"/>
          </a:p>
          <a:p>
            <a:pPr lvl="1"/>
            <a:r>
              <a:rPr lang="en-US" sz="3600" dirty="0"/>
              <a:t>Essential features:</a:t>
            </a:r>
          </a:p>
          <a:p>
            <a:pPr lvl="2"/>
            <a:r>
              <a:rPr lang="en-US" sz="3600" dirty="0"/>
              <a:t>Commitment to general, democratically promulgated rules</a:t>
            </a:r>
          </a:p>
          <a:p>
            <a:pPr lvl="2"/>
            <a:r>
              <a:rPr lang="en-US" sz="3600" dirty="0"/>
              <a:t>Equal treatment of all citizens before the law</a:t>
            </a:r>
          </a:p>
          <a:p>
            <a:pPr lvl="2"/>
            <a:r>
              <a:rPr lang="en-US" sz="3600" dirty="0"/>
              <a:t>Separation of morality, politics and personal interests from judicial action</a:t>
            </a:r>
          </a:p>
          <a:p>
            <a:endParaRPr lang="en-US" dirty="0"/>
          </a:p>
        </p:txBody>
      </p:sp>
      <p:pic>
        <p:nvPicPr>
          <p:cNvPr id="9218" name="Picture 2" descr="C:\Users\janedicksongilmore\AppData\Local\Microsoft\Windows\Temporary Internet Files\Content.IE5\EEJ0HNMQ\MC900034391[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63905" y="228600"/>
            <a:ext cx="1883589" cy="1447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35884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2400" dirty="0">
                <a:latin typeface="+mn-lt"/>
                <a:cs typeface="Gabriola"/>
              </a:rPr>
              <a:t>Introduction to Legal Studies - Law, Liberalism and Critics</a:t>
            </a:r>
            <a:endParaRPr lang="en-GB" sz="2400" dirty="0">
              <a:latin typeface="+mn-lt"/>
            </a:endParaRPr>
          </a:p>
        </p:txBody>
      </p:sp>
      <p:sp>
        <p:nvSpPr>
          <p:cNvPr id="3" name="Content Placeholder 2"/>
          <p:cNvSpPr>
            <a:spLocks noGrp="1"/>
          </p:cNvSpPr>
          <p:nvPr>
            <p:ph sz="quarter" idx="1"/>
          </p:nvPr>
        </p:nvSpPr>
        <p:spPr>
          <a:xfrm>
            <a:off x="533400" y="1447800"/>
            <a:ext cx="8153400" cy="4572000"/>
          </a:xfrm>
        </p:spPr>
        <p:txBody>
          <a:bodyPr>
            <a:normAutofit fontScale="92500" lnSpcReduction="20000"/>
          </a:bodyPr>
          <a:lstStyle/>
          <a:p>
            <a:r>
              <a:rPr lang="en-US" sz="4000" dirty="0" smtClean="0"/>
              <a:t>How these essential attributes are articulated within the </a:t>
            </a:r>
            <a:r>
              <a:rPr lang="en-US" sz="4000" dirty="0"/>
              <a:t>law &amp; legal system:</a:t>
            </a:r>
          </a:p>
          <a:p>
            <a:pPr lvl="2"/>
            <a:r>
              <a:rPr lang="en-US" sz="4000" dirty="0"/>
              <a:t>Adherence to precedent</a:t>
            </a:r>
          </a:p>
          <a:p>
            <a:pPr lvl="2"/>
            <a:r>
              <a:rPr lang="en-US" sz="4000" dirty="0"/>
              <a:t>Separation of judicial and legislative functions of government</a:t>
            </a:r>
          </a:p>
          <a:p>
            <a:pPr lvl="2"/>
            <a:r>
              <a:rPr lang="en-US" sz="4000" dirty="0"/>
              <a:t>Adherence to procedural formalities</a:t>
            </a:r>
          </a:p>
          <a:p>
            <a:endParaRPr lang="en-GB" dirty="0"/>
          </a:p>
        </p:txBody>
      </p:sp>
      <p:pic>
        <p:nvPicPr>
          <p:cNvPr id="10242" name="Picture 2" descr="C:\Users\janedicksongilmore\AppData\Local\Microsoft\Windows\Temporary Internet Files\Content.IE5\EEJ0HNMQ\MC900034391[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86600" y="228600"/>
            <a:ext cx="1737959" cy="13358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95093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400288" cy="792162"/>
          </a:xfrm>
        </p:spPr>
        <p:txBody>
          <a:bodyPr>
            <a:normAutofit/>
          </a:bodyPr>
          <a:lstStyle/>
          <a:p>
            <a:r>
              <a:rPr lang="en-US" sz="2400" dirty="0">
                <a:latin typeface="+mn-lt"/>
                <a:cs typeface="Gabriola"/>
              </a:rPr>
              <a:t>Introduction to Legal </a:t>
            </a:r>
            <a:r>
              <a:rPr lang="en-US" sz="2400" dirty="0" smtClean="0">
                <a:latin typeface="+mn-lt"/>
                <a:cs typeface="Gabriola"/>
              </a:rPr>
              <a:t>Studies - Law</a:t>
            </a:r>
            <a:r>
              <a:rPr lang="en-US" sz="2400" dirty="0">
                <a:latin typeface="+mn-lt"/>
                <a:cs typeface="Gabriola"/>
              </a:rPr>
              <a:t>, Liberalism and Critics</a:t>
            </a:r>
            <a:endParaRPr lang="en-US" sz="2400" dirty="0">
              <a:latin typeface="+mn-lt"/>
            </a:endParaRPr>
          </a:p>
        </p:txBody>
      </p:sp>
      <p:sp>
        <p:nvSpPr>
          <p:cNvPr id="3" name="Content Placeholder 2"/>
          <p:cNvSpPr>
            <a:spLocks noGrp="1"/>
          </p:cNvSpPr>
          <p:nvPr>
            <p:ph sz="quarter" idx="1"/>
          </p:nvPr>
        </p:nvSpPr>
        <p:spPr>
          <a:xfrm>
            <a:off x="457200" y="1143000"/>
            <a:ext cx="8476488" cy="5334000"/>
          </a:xfrm>
        </p:spPr>
        <p:txBody>
          <a:bodyPr>
            <a:normAutofit fontScale="70000" lnSpcReduction="20000"/>
          </a:bodyPr>
          <a:lstStyle/>
          <a:p>
            <a:r>
              <a:rPr lang="en-US" sz="3600" i="1" dirty="0"/>
              <a:t>Christie</a:t>
            </a:r>
            <a:r>
              <a:rPr lang="en-US" sz="3600" dirty="0"/>
              <a:t> v. </a:t>
            </a:r>
            <a:r>
              <a:rPr lang="en-US" sz="3600" i="1" dirty="0" smtClean="0"/>
              <a:t>York Corp</a:t>
            </a:r>
            <a:r>
              <a:rPr lang="en-US" sz="3600" dirty="0" smtClean="0"/>
              <a:t>.[1940] S.C.R. 139.</a:t>
            </a:r>
            <a:endParaRPr lang="en-US" sz="3600" dirty="0"/>
          </a:p>
          <a:p>
            <a:pPr lvl="1"/>
            <a:r>
              <a:rPr lang="en-US" sz="3600" dirty="0" smtClean="0"/>
              <a:t>Facts:</a:t>
            </a:r>
          </a:p>
          <a:p>
            <a:pPr lvl="2"/>
            <a:r>
              <a:rPr lang="en-US" sz="3200" dirty="0" smtClean="0"/>
              <a:t>Christie attempted to purchase a beer at a tavern in Montreal &amp; was refused service</a:t>
            </a:r>
          </a:p>
          <a:p>
            <a:pPr lvl="2"/>
            <a:r>
              <a:rPr lang="en-US" sz="3200" dirty="0" smtClean="0"/>
              <a:t>Service refused because waiter informed Christie that new management instructed staff not to serve ‘</a:t>
            </a:r>
            <a:r>
              <a:rPr lang="en-US" sz="3200" dirty="0" err="1" smtClean="0"/>
              <a:t>coloured</a:t>
            </a:r>
            <a:r>
              <a:rPr lang="en-US" sz="3200" dirty="0" smtClean="0"/>
              <a:t> persons’</a:t>
            </a:r>
          </a:p>
          <a:p>
            <a:pPr lvl="2"/>
            <a:r>
              <a:rPr lang="en-US" sz="3200" dirty="0" smtClean="0"/>
              <a:t>Christie sued for $200.00 for humiliation incurred due to the refusal of service</a:t>
            </a:r>
          </a:p>
          <a:p>
            <a:pPr lvl="2"/>
            <a:r>
              <a:rPr lang="en-US" sz="3200" dirty="0" smtClean="0"/>
              <a:t>Trial judge awarded Christie $25.00 on grounds that York Corp. was acting illegally when it refused service to a ‘Negro’ under ss. 19 &amp; 33 of the Quebec License Act (Ch.25 of R.S.P.O. 1925)</a:t>
            </a:r>
          </a:p>
          <a:p>
            <a:pPr lvl="2"/>
            <a:r>
              <a:rPr lang="en-US" sz="3200" dirty="0" smtClean="0"/>
              <a:t>On appeal, Superior Court struck down the award, claiming that a merchant is free to carry on his business in the manner he conceives to be best</a:t>
            </a:r>
          </a:p>
          <a:p>
            <a:pPr lvl="2"/>
            <a:r>
              <a:rPr lang="en-US" sz="3200" dirty="0" smtClean="0"/>
              <a:t>Further appealed to Supreme Court of Canada</a:t>
            </a:r>
          </a:p>
          <a:p>
            <a:pPr lvl="2"/>
            <a:endParaRPr lang="en-US" sz="3200" dirty="0" smtClean="0"/>
          </a:p>
          <a:p>
            <a:endParaRPr lang="en-US" dirty="0"/>
          </a:p>
        </p:txBody>
      </p:sp>
      <p:pic>
        <p:nvPicPr>
          <p:cNvPr id="11266" name="Picture 2" descr="C:\Users\janedicksongilmore\AppData\Local\Microsoft\Windows\Temporary Internet Files\Content.IE5\EEJ0HNMQ\MC900034391[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27712" y="304800"/>
            <a:ext cx="2058304" cy="15820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86183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7772400" cy="762000"/>
          </a:xfrm>
        </p:spPr>
        <p:txBody>
          <a:bodyPr>
            <a:normAutofit fontScale="90000"/>
          </a:bodyPr>
          <a:lstStyle/>
          <a:p>
            <a:r>
              <a:rPr lang="en-US" sz="2400" dirty="0">
                <a:latin typeface="+mn-lt"/>
                <a:cs typeface="Gabriola"/>
              </a:rPr>
              <a:t>Introduction to Legal Studies - Law, Liberalism and Critics</a:t>
            </a:r>
            <a:endParaRPr lang="en-GB" sz="2400" dirty="0">
              <a:latin typeface="+mn-lt"/>
            </a:endParaRPr>
          </a:p>
        </p:txBody>
      </p:sp>
      <p:sp>
        <p:nvSpPr>
          <p:cNvPr id="3" name="Content Placeholder 2"/>
          <p:cNvSpPr>
            <a:spLocks noGrp="1"/>
          </p:cNvSpPr>
          <p:nvPr>
            <p:ph sz="quarter" idx="1"/>
          </p:nvPr>
        </p:nvSpPr>
        <p:spPr>
          <a:xfrm>
            <a:off x="533400" y="1143000"/>
            <a:ext cx="8153400" cy="4876800"/>
          </a:xfrm>
        </p:spPr>
        <p:txBody>
          <a:bodyPr>
            <a:noAutofit/>
          </a:bodyPr>
          <a:lstStyle/>
          <a:p>
            <a:r>
              <a:rPr lang="en-US" sz="2800" dirty="0" smtClean="0"/>
              <a:t>Issue at S.C.C.:</a:t>
            </a:r>
          </a:p>
          <a:p>
            <a:pPr lvl="1"/>
            <a:r>
              <a:rPr lang="en-US" sz="2800" dirty="0" smtClean="0"/>
              <a:t>Whether s.33 of the Quebec License Act applies to the case</a:t>
            </a:r>
          </a:p>
          <a:p>
            <a:pPr lvl="1"/>
            <a:r>
              <a:rPr lang="en-US" sz="2800" dirty="0" smtClean="0"/>
              <a:t>Held: s.33 does not apply &amp; “…it must follow that, when refusing to serve the appellant, the respondent was strictly within its rights”(p.108)</a:t>
            </a:r>
          </a:p>
          <a:p>
            <a:pPr lvl="1"/>
            <a:r>
              <a:rPr lang="en-US" sz="2800" dirty="0" smtClean="0"/>
              <a:t>Appeal dismissed</a:t>
            </a:r>
          </a:p>
          <a:p>
            <a:pPr lvl="1"/>
            <a:r>
              <a:rPr lang="en-US" sz="2800" dirty="0" smtClean="0"/>
              <a:t>Dissent: Insofar as the state involves itself in the sale of liquor through the vehicle of the License Act, the licensed merchant loses the right to pick and choose his clientele as he has a state-provided “special privilege to sell to the public”.</a:t>
            </a:r>
            <a:endParaRPr lang="en-GB" sz="2800" dirty="0"/>
          </a:p>
        </p:txBody>
      </p:sp>
      <p:pic>
        <p:nvPicPr>
          <p:cNvPr id="12290" name="Picture 2" descr="C:\Users\janedicksongilmore\AppData\Local\Microsoft\Windows\Temporary Internet Files\Content.IE5\EEJ0HNMQ\MC900034391[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86600" y="76200"/>
            <a:ext cx="1860031" cy="14296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65036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05800" cy="868362"/>
          </a:xfrm>
        </p:spPr>
        <p:txBody>
          <a:bodyPr>
            <a:normAutofit/>
          </a:bodyPr>
          <a:lstStyle/>
          <a:p>
            <a:r>
              <a:rPr lang="en-US" sz="2400" dirty="0">
                <a:latin typeface="+mn-lt"/>
                <a:cs typeface="Gabriola"/>
              </a:rPr>
              <a:t>Introduction to Legal Studies - Law, Liberalism and Critics</a:t>
            </a:r>
            <a:endParaRPr lang="en-GB" sz="2400" dirty="0">
              <a:latin typeface="+mn-lt"/>
            </a:endParaRPr>
          </a:p>
        </p:txBody>
      </p:sp>
      <p:sp>
        <p:nvSpPr>
          <p:cNvPr id="3" name="Content Placeholder 2"/>
          <p:cNvSpPr>
            <a:spLocks noGrp="1"/>
          </p:cNvSpPr>
          <p:nvPr>
            <p:ph sz="quarter" idx="1"/>
          </p:nvPr>
        </p:nvSpPr>
        <p:spPr>
          <a:xfrm>
            <a:off x="533400" y="1594736"/>
            <a:ext cx="8153400" cy="4653663"/>
          </a:xfrm>
        </p:spPr>
        <p:txBody>
          <a:bodyPr>
            <a:normAutofit fontScale="92500" lnSpcReduction="10000"/>
          </a:bodyPr>
          <a:lstStyle/>
          <a:p>
            <a:r>
              <a:rPr lang="en-US" sz="3000" dirty="0" smtClean="0"/>
              <a:t>In effect, the S.C.C.’s decision avoided the issue of racism by </a:t>
            </a:r>
            <a:r>
              <a:rPr lang="en-US" sz="3000" dirty="0" err="1" smtClean="0"/>
              <a:t>focussing</a:t>
            </a:r>
            <a:r>
              <a:rPr lang="en-US" sz="3000" dirty="0" smtClean="0"/>
              <a:t> on the ‘letter of the law’ </a:t>
            </a:r>
          </a:p>
          <a:p>
            <a:pPr lvl="1"/>
            <a:r>
              <a:rPr lang="en-US" sz="2800" dirty="0" smtClean="0"/>
              <a:t>License Act merely attempts to regulate “freedom of commerce”</a:t>
            </a:r>
          </a:p>
          <a:p>
            <a:pPr lvl="1"/>
            <a:r>
              <a:rPr lang="en-US" sz="2800" dirty="0" smtClean="0"/>
              <a:t>Thus the Act permits vendors to act on their freedom of commerce in a manner which they view as best meeting the needs of their businesses.</a:t>
            </a:r>
          </a:p>
          <a:p>
            <a:pPr lvl="1"/>
            <a:r>
              <a:rPr lang="en-US" sz="2800" dirty="0" smtClean="0"/>
              <a:t>But what happens when freedom of commerce equals freedom to discriminate?</a:t>
            </a:r>
          </a:p>
          <a:p>
            <a:pPr lvl="2"/>
            <a:r>
              <a:rPr lang="en-US" sz="2800" dirty="0" smtClean="0"/>
              <a:t>Disconnect between legal and factual equality!</a:t>
            </a:r>
          </a:p>
          <a:p>
            <a:pPr marL="320040" lvl="1" indent="0">
              <a:buNone/>
            </a:pPr>
            <a:endParaRPr lang="en-GB" dirty="0"/>
          </a:p>
        </p:txBody>
      </p:sp>
      <p:pic>
        <p:nvPicPr>
          <p:cNvPr id="13314" name="Picture 2" descr="C:\Users\janedicksongilmore\AppData\Local\Microsoft\Windows\Temporary Internet Files\Content.IE5\EEJ0HNMQ\MC900034391[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10400" y="76201"/>
            <a:ext cx="1975616" cy="1518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86162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552688" cy="868362"/>
          </a:xfrm>
        </p:spPr>
        <p:txBody>
          <a:bodyPr>
            <a:normAutofit/>
          </a:bodyPr>
          <a:lstStyle/>
          <a:p>
            <a:r>
              <a:rPr lang="en-US" sz="2400" dirty="0">
                <a:latin typeface="+mn-lt"/>
                <a:cs typeface="Gabriola"/>
              </a:rPr>
              <a:t>Introduction to Legal Studies - Law, Liberalism and Critics</a:t>
            </a:r>
            <a:endParaRPr lang="en-US" sz="2400" dirty="0">
              <a:latin typeface="+mn-lt"/>
            </a:endParaRPr>
          </a:p>
        </p:txBody>
      </p:sp>
      <p:sp>
        <p:nvSpPr>
          <p:cNvPr id="3" name="Content Placeholder 2"/>
          <p:cNvSpPr>
            <a:spLocks noGrp="1"/>
          </p:cNvSpPr>
          <p:nvPr>
            <p:ph sz="quarter" idx="1"/>
          </p:nvPr>
        </p:nvSpPr>
        <p:spPr>
          <a:xfrm>
            <a:off x="533400" y="1447800"/>
            <a:ext cx="8400288" cy="4800600"/>
          </a:xfrm>
        </p:spPr>
        <p:txBody>
          <a:bodyPr/>
          <a:lstStyle/>
          <a:p>
            <a:r>
              <a:rPr lang="en-US" i="1" baseline="0" dirty="0" err="1" smtClean="0"/>
              <a:t>Delgamuukw</a:t>
            </a:r>
            <a:r>
              <a:rPr lang="en-US" i="1" baseline="0" dirty="0" smtClean="0"/>
              <a:t> </a:t>
            </a:r>
            <a:r>
              <a:rPr lang="en-US" baseline="0" dirty="0" smtClean="0"/>
              <a:t>v.</a:t>
            </a:r>
            <a:r>
              <a:rPr lang="en-US" i="1" baseline="0" dirty="0" smtClean="0"/>
              <a:t> B.C.</a:t>
            </a:r>
            <a:r>
              <a:rPr lang="en-US" baseline="0" dirty="0" smtClean="0"/>
              <a:t>[1997] 3 S.C.R. 1010</a:t>
            </a:r>
          </a:p>
          <a:p>
            <a:pPr lvl="1"/>
            <a:r>
              <a:rPr lang="en-US" sz="3200" dirty="0" smtClean="0"/>
              <a:t>Aboriginal title case</a:t>
            </a:r>
          </a:p>
          <a:p>
            <a:pPr lvl="2"/>
            <a:r>
              <a:rPr lang="en-US" sz="2800" dirty="0" smtClean="0"/>
              <a:t>Essential question on appeal concerned weight to be given to different types of evidence, specifically here, oral versus written documents</a:t>
            </a:r>
          </a:p>
          <a:p>
            <a:pPr lvl="1"/>
            <a:r>
              <a:rPr lang="en-US" sz="3200" dirty="0" smtClean="0"/>
              <a:t>Oral history as ‘hearsay’</a:t>
            </a:r>
          </a:p>
          <a:p>
            <a:pPr lvl="1"/>
            <a:r>
              <a:rPr lang="en-US" sz="3200" dirty="0" smtClean="0"/>
              <a:t>Supreme Court: Parity of oral and written historical documents and a new trial</a:t>
            </a:r>
          </a:p>
          <a:p>
            <a:endParaRPr lang="en-US" dirty="0"/>
          </a:p>
        </p:txBody>
      </p:sp>
      <p:pic>
        <p:nvPicPr>
          <p:cNvPr id="14338" name="Picture 2" descr="C:\Users\janedicksongilmore\AppData\Local\Microsoft\Windows\Temporary Internet Files\Content.IE5\EEJ0HNMQ\MC900034391[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35056" y="152400"/>
            <a:ext cx="2157440" cy="165829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76488" cy="868362"/>
          </a:xfrm>
        </p:spPr>
        <p:txBody>
          <a:bodyPr>
            <a:normAutofit/>
          </a:bodyPr>
          <a:lstStyle/>
          <a:p>
            <a:r>
              <a:rPr lang="en-US" sz="2400" dirty="0" smtClean="0">
                <a:latin typeface="+mn-lt"/>
                <a:cs typeface="Gabriola"/>
              </a:rPr>
              <a:t>Introduction to Legal Studies - Law, Liberalism and Critics</a:t>
            </a:r>
            <a:endParaRPr lang="en-US" sz="2400" dirty="0">
              <a:latin typeface="+mn-lt"/>
            </a:endParaRPr>
          </a:p>
        </p:txBody>
      </p:sp>
      <p:sp>
        <p:nvSpPr>
          <p:cNvPr id="3" name="Content Placeholder 2"/>
          <p:cNvSpPr>
            <a:spLocks noGrp="1"/>
          </p:cNvSpPr>
          <p:nvPr>
            <p:ph sz="quarter" idx="1"/>
          </p:nvPr>
        </p:nvSpPr>
        <p:spPr>
          <a:xfrm>
            <a:off x="457200" y="1295400"/>
            <a:ext cx="8476488" cy="4952999"/>
          </a:xfrm>
        </p:spPr>
        <p:txBody>
          <a:bodyPr>
            <a:noAutofit/>
          </a:bodyPr>
          <a:lstStyle/>
          <a:p>
            <a:r>
              <a:rPr lang="en-US" sz="2800" baseline="0" dirty="0" smtClean="0"/>
              <a:t>Perpetuating the Cycle of Abuse…</a:t>
            </a:r>
            <a:r>
              <a:rPr lang="en-US" sz="2800" i="1" baseline="0" dirty="0" smtClean="0"/>
              <a:t>Nixon</a:t>
            </a:r>
            <a:r>
              <a:rPr lang="en-US" sz="2800" baseline="0" dirty="0" smtClean="0"/>
              <a:t> v. </a:t>
            </a:r>
            <a:r>
              <a:rPr lang="en-US" sz="2800" i="1" baseline="0" dirty="0" smtClean="0"/>
              <a:t>Rape Relief</a:t>
            </a:r>
          </a:p>
          <a:p>
            <a:pPr lvl="1"/>
            <a:r>
              <a:rPr lang="en-US" sz="2800" dirty="0" smtClean="0"/>
              <a:t>Facts:</a:t>
            </a:r>
          </a:p>
          <a:p>
            <a:pPr lvl="2"/>
            <a:r>
              <a:rPr lang="en-US" sz="2800" dirty="0" smtClean="0"/>
              <a:t>Nixon, a transgendered person, sought to volunteer with Rape Relief; when she identified as transgendered, she was denied the right to volunteer</a:t>
            </a:r>
          </a:p>
          <a:p>
            <a:pPr lvl="2"/>
            <a:r>
              <a:rPr lang="en-US" sz="2800" dirty="0" smtClean="0"/>
              <a:t>Nixon file Human Rights complaint; case went to BC Supreme Court.</a:t>
            </a:r>
          </a:p>
          <a:p>
            <a:pPr lvl="2"/>
            <a:r>
              <a:rPr lang="en-US" sz="2800" dirty="0" smtClean="0"/>
              <a:t>Court found against Nixon, although there was discrimination, Rape Relief was protected by BC Human Rights Code which permits discrimination for purpose of promotion of a particular group (in this case women)</a:t>
            </a:r>
          </a:p>
        </p:txBody>
      </p:sp>
      <p:pic>
        <p:nvPicPr>
          <p:cNvPr id="15362" name="Picture 2" descr="C:\Users\janedicksongilmore\AppData\Local\Microsoft\Windows\Temporary Internet Files\Content.IE5\EEJ0HNMQ\MC900034391[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62800" y="152399"/>
            <a:ext cx="1860031" cy="142969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153400" cy="639762"/>
          </a:xfrm>
        </p:spPr>
        <p:txBody>
          <a:bodyPr>
            <a:normAutofit/>
          </a:bodyPr>
          <a:lstStyle/>
          <a:p>
            <a:r>
              <a:rPr lang="en-US" sz="2400" dirty="0">
                <a:latin typeface="+mn-lt"/>
                <a:cs typeface="Gabriola"/>
              </a:rPr>
              <a:t>Introduction to Legal Studies - Law, Liberalism and Critics</a:t>
            </a:r>
            <a:endParaRPr lang="en-GB" sz="2400" dirty="0">
              <a:latin typeface="+mn-lt"/>
            </a:endParaRPr>
          </a:p>
        </p:txBody>
      </p:sp>
      <p:sp>
        <p:nvSpPr>
          <p:cNvPr id="3" name="Content Placeholder 2"/>
          <p:cNvSpPr>
            <a:spLocks noGrp="1"/>
          </p:cNvSpPr>
          <p:nvPr>
            <p:ph sz="quarter" idx="1"/>
          </p:nvPr>
        </p:nvSpPr>
        <p:spPr>
          <a:xfrm>
            <a:off x="533400" y="1095846"/>
            <a:ext cx="8153400" cy="5228754"/>
          </a:xfrm>
        </p:spPr>
        <p:txBody>
          <a:bodyPr>
            <a:normAutofit fontScale="92500" lnSpcReduction="10000"/>
          </a:bodyPr>
          <a:lstStyle/>
          <a:p>
            <a:r>
              <a:rPr lang="en-US" sz="2800" dirty="0" smtClean="0"/>
              <a:t>Outcome in Nixon v Rape Relief demonstrates:</a:t>
            </a:r>
          </a:p>
          <a:p>
            <a:pPr lvl="1"/>
            <a:r>
              <a:rPr lang="en-US" sz="2800" dirty="0" smtClean="0"/>
              <a:t>Limited legal imagination on matters of gender</a:t>
            </a:r>
          </a:p>
          <a:p>
            <a:pPr lvl="1"/>
            <a:r>
              <a:rPr lang="en-US" sz="2800" dirty="0" smtClean="0"/>
              <a:t>Perpetuation of ‘divide and conquer’ politics in rights litigation</a:t>
            </a:r>
          </a:p>
          <a:p>
            <a:pPr lvl="2"/>
            <a:r>
              <a:rPr lang="en-US" sz="2800" dirty="0" smtClean="0"/>
              <a:t>Court created different ‘classes’ of women with different degrees of rights</a:t>
            </a:r>
          </a:p>
          <a:p>
            <a:pPr lvl="3"/>
            <a:r>
              <a:rPr lang="en-US" sz="2800" dirty="0" smtClean="0"/>
              <a:t>In refusing to recognize a more complex understanding of gender, the law limited different women’s pursuit of a ‘good life’ </a:t>
            </a:r>
          </a:p>
          <a:p>
            <a:pPr lvl="2"/>
            <a:r>
              <a:rPr lang="en-US" sz="2800" dirty="0" smtClean="0"/>
              <a:t>To obtain ‘benefit’ of legal protection, Rape Relief had to accept not only to violate their own political positions, but also adhere to archaic, externally-imposed gender definitions</a:t>
            </a:r>
          </a:p>
          <a:p>
            <a:pPr lvl="2"/>
            <a:endParaRPr lang="en-US" dirty="0" smtClean="0"/>
          </a:p>
        </p:txBody>
      </p:sp>
      <p:pic>
        <p:nvPicPr>
          <p:cNvPr id="16386" name="Picture 2" descr="C:\Users\janedicksongilmore\AppData\Local\Microsoft\Windows\Temporary Internet Files\Content.IE5\EEJ0HNMQ\MC900034391[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86600" y="457200"/>
            <a:ext cx="1661759" cy="12772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23187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76488" cy="944562"/>
          </a:xfrm>
        </p:spPr>
        <p:txBody>
          <a:bodyPr>
            <a:normAutofit/>
          </a:bodyPr>
          <a:lstStyle/>
          <a:p>
            <a:r>
              <a:rPr lang="en-US" sz="2400" dirty="0">
                <a:latin typeface="+mn-lt"/>
                <a:cs typeface="Gabriola"/>
              </a:rPr>
              <a:t>Introduction to Legal Studies - Law, Liberalism and Critics</a:t>
            </a:r>
            <a:endParaRPr lang="en-US" sz="2400" dirty="0">
              <a:latin typeface="+mn-lt"/>
            </a:endParaRPr>
          </a:p>
        </p:txBody>
      </p:sp>
      <p:sp>
        <p:nvSpPr>
          <p:cNvPr id="3" name="Content Placeholder 2"/>
          <p:cNvSpPr>
            <a:spLocks noGrp="1"/>
          </p:cNvSpPr>
          <p:nvPr>
            <p:ph sz="quarter" idx="1"/>
          </p:nvPr>
        </p:nvSpPr>
        <p:spPr>
          <a:xfrm>
            <a:off x="533400" y="1447800"/>
            <a:ext cx="8400288" cy="4800600"/>
          </a:xfrm>
        </p:spPr>
        <p:txBody>
          <a:bodyPr>
            <a:normAutofit lnSpcReduction="10000"/>
          </a:bodyPr>
          <a:lstStyle/>
          <a:p>
            <a:r>
              <a:rPr lang="en-US" baseline="0" dirty="0" smtClean="0"/>
              <a:t> </a:t>
            </a:r>
            <a:r>
              <a:rPr lang="en-US" sz="3600" baseline="0" dirty="0" smtClean="0"/>
              <a:t>Racially Based Jury Nullification: Black Power in the Criminal Justice System</a:t>
            </a:r>
          </a:p>
          <a:p>
            <a:pPr lvl="1"/>
            <a:r>
              <a:rPr lang="en-US" sz="3600" baseline="0" dirty="0" smtClean="0"/>
              <a:t>whether and when is it appropriate for Black jurors to use their power to acquit Black defendants, not because they are not guilty, but rather as a means by which to ensure yet another Black person is not put into prison?</a:t>
            </a:r>
            <a:endParaRPr lang="en-US" sz="3600" dirty="0"/>
          </a:p>
        </p:txBody>
      </p:sp>
      <p:pic>
        <p:nvPicPr>
          <p:cNvPr id="17410" name="Picture 2" descr="C:\Users\janedicksongilmore\AppData\Local\Microsoft\Windows\Temporary Internet Files\Content.IE5\EEJ0HNMQ\MC900034391[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86600" y="152400"/>
            <a:ext cx="1661759" cy="127729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76488" cy="1143000"/>
          </a:xfrm>
        </p:spPr>
        <p:txBody>
          <a:bodyPr>
            <a:normAutofit/>
          </a:bodyPr>
          <a:lstStyle/>
          <a:p>
            <a:r>
              <a:rPr lang="en-US" sz="2400" dirty="0">
                <a:latin typeface="+mn-lt"/>
                <a:cs typeface="Gabriola"/>
              </a:rPr>
              <a:t>Introduction to Legal Studies - Law, Liberalism and Critics</a:t>
            </a:r>
            <a:endParaRPr lang="en-US" sz="2400" dirty="0">
              <a:latin typeface="+mn-lt"/>
            </a:endParaRPr>
          </a:p>
        </p:txBody>
      </p:sp>
      <p:sp>
        <p:nvSpPr>
          <p:cNvPr id="3" name="Content Placeholder 2"/>
          <p:cNvSpPr>
            <a:spLocks noGrp="1"/>
          </p:cNvSpPr>
          <p:nvPr>
            <p:ph sz="quarter" idx="1"/>
          </p:nvPr>
        </p:nvSpPr>
        <p:spPr>
          <a:xfrm>
            <a:off x="533400" y="1447800"/>
            <a:ext cx="8400288" cy="4800600"/>
          </a:xfrm>
        </p:spPr>
        <p:txBody>
          <a:bodyPr>
            <a:noAutofit/>
          </a:bodyPr>
          <a:lstStyle/>
          <a:p>
            <a:r>
              <a:rPr lang="en-US" sz="3600" baseline="0" dirty="0" smtClean="0"/>
              <a:t>Race may be a legally and morally appropriate factor for jurors to consider in reaching a verdict of not guilty or against conviction</a:t>
            </a:r>
          </a:p>
          <a:p>
            <a:r>
              <a:rPr lang="en-US" sz="3600" dirty="0" smtClean="0"/>
              <a:t>Liberal critique of justice: the system is racist</a:t>
            </a:r>
          </a:p>
          <a:p>
            <a:r>
              <a:rPr lang="en-US" sz="3600" baseline="0" dirty="0" smtClean="0"/>
              <a:t>Radical</a:t>
            </a:r>
            <a:r>
              <a:rPr lang="en-US" sz="3600" dirty="0" smtClean="0"/>
              <a:t> critique of justice: society is racist and law is a means for protecting white interests</a:t>
            </a:r>
            <a:endParaRPr lang="en-US" sz="3600" baseline="0" dirty="0" smtClean="0"/>
          </a:p>
        </p:txBody>
      </p:sp>
      <p:pic>
        <p:nvPicPr>
          <p:cNvPr id="18434" name="Picture 2" descr="C:\Users\janedicksongilmore\AppData\Local\Microsoft\Windows\Temporary Internet Files\Content.IE5\EEJ0HNMQ\MC900034391[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86600" y="76200"/>
            <a:ext cx="1860031" cy="142969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400288" cy="1143000"/>
          </a:xfrm>
        </p:spPr>
        <p:txBody>
          <a:bodyPr>
            <a:normAutofit/>
          </a:bodyPr>
          <a:lstStyle/>
          <a:p>
            <a:r>
              <a:rPr lang="en-US" sz="2400" dirty="0">
                <a:latin typeface="+mn-lt"/>
                <a:cs typeface="Gabriola"/>
              </a:rPr>
              <a:t>Introduction to Legal Studies - Law, Liberalism and Critics</a:t>
            </a:r>
            <a:endParaRPr lang="en-US" sz="2400" dirty="0">
              <a:latin typeface="+mn-lt"/>
            </a:endParaRPr>
          </a:p>
        </p:txBody>
      </p:sp>
      <p:sp>
        <p:nvSpPr>
          <p:cNvPr id="3" name="Content Placeholder 2"/>
          <p:cNvSpPr>
            <a:spLocks noGrp="1"/>
          </p:cNvSpPr>
          <p:nvPr>
            <p:ph sz="quarter" idx="1"/>
          </p:nvPr>
        </p:nvSpPr>
        <p:spPr>
          <a:xfrm>
            <a:off x="685800" y="1447800"/>
            <a:ext cx="8247888" cy="4800600"/>
          </a:xfrm>
        </p:spPr>
        <p:txBody>
          <a:bodyPr>
            <a:normAutofit fontScale="92500"/>
          </a:bodyPr>
          <a:lstStyle/>
          <a:p>
            <a:r>
              <a:rPr lang="en-US" dirty="0" smtClean="0"/>
              <a:t>Jury nullification as a check on state power</a:t>
            </a:r>
          </a:p>
          <a:p>
            <a:r>
              <a:rPr lang="en-US" sz="3600" dirty="0" smtClean="0"/>
              <a:t>Legal &amp; moral arguments favoring nullification:</a:t>
            </a:r>
          </a:p>
          <a:p>
            <a:pPr lvl="2"/>
            <a:r>
              <a:rPr lang="en-US" sz="3600" dirty="0" smtClean="0"/>
              <a:t>Rule of law is more mythical than real</a:t>
            </a:r>
          </a:p>
          <a:p>
            <a:pPr lvl="2"/>
            <a:r>
              <a:rPr lang="en-US" sz="3600" dirty="0" smtClean="0"/>
              <a:t>Moral obligation to disobey unjust laws</a:t>
            </a:r>
          </a:p>
          <a:p>
            <a:pPr lvl="2"/>
            <a:r>
              <a:rPr lang="en-US" sz="3600" dirty="0" smtClean="0"/>
              <a:t>Democratic domination</a:t>
            </a:r>
          </a:p>
          <a:p>
            <a:r>
              <a:rPr lang="en-US" sz="3600" dirty="0" smtClean="0"/>
              <a:t>Nullification, civil disobedience and state oppression</a:t>
            </a:r>
          </a:p>
        </p:txBody>
      </p:sp>
      <p:pic>
        <p:nvPicPr>
          <p:cNvPr id="19458" name="Picture 2" descr="C:\Users\janedicksongilmore\AppData\Local\Microsoft\Windows\Temporary Internet Files\Content.IE5\EEJ0HNMQ\MC900034391[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50622" y="317173"/>
            <a:ext cx="1688578" cy="129790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76488" cy="1143000"/>
          </a:xfrm>
        </p:spPr>
        <p:txBody>
          <a:bodyPr>
            <a:normAutofit/>
          </a:bodyPr>
          <a:lstStyle/>
          <a:p>
            <a:r>
              <a:rPr lang="en-US" sz="2400" dirty="0">
                <a:latin typeface="+mn-lt"/>
                <a:cs typeface="Gabriola"/>
              </a:rPr>
              <a:t>Introduction to Legal Studies - Law, Liberalism and Critics</a:t>
            </a:r>
            <a:endParaRPr lang="en-US" sz="2400" dirty="0">
              <a:latin typeface="+mn-lt"/>
            </a:endParaRPr>
          </a:p>
        </p:txBody>
      </p:sp>
      <p:sp>
        <p:nvSpPr>
          <p:cNvPr id="3" name="Content Placeholder 2"/>
          <p:cNvSpPr>
            <a:spLocks noGrp="1"/>
          </p:cNvSpPr>
          <p:nvPr>
            <p:ph sz="quarter" idx="1"/>
          </p:nvPr>
        </p:nvSpPr>
        <p:spPr>
          <a:xfrm>
            <a:off x="533400" y="1447800"/>
            <a:ext cx="8400288" cy="4800600"/>
          </a:xfrm>
        </p:spPr>
        <p:txBody>
          <a:bodyPr>
            <a:normAutofit fontScale="85000" lnSpcReduction="10000"/>
          </a:bodyPr>
          <a:lstStyle/>
          <a:p>
            <a:r>
              <a:rPr lang="en-US" sz="3600" dirty="0" smtClean="0"/>
              <a:t>Bartholomew &amp; Boyd</a:t>
            </a:r>
          </a:p>
          <a:p>
            <a:pPr lvl="1"/>
            <a:r>
              <a:rPr lang="en-US" sz="3600" dirty="0" smtClean="0"/>
              <a:t>Law as both object and context of struggle</a:t>
            </a:r>
          </a:p>
          <a:p>
            <a:pPr lvl="1"/>
            <a:r>
              <a:rPr lang="en-US" sz="3600" dirty="0" smtClean="0"/>
              <a:t>Law as both facilitating and restricting rights</a:t>
            </a:r>
          </a:p>
          <a:p>
            <a:r>
              <a:rPr lang="en-US" sz="3800" dirty="0" smtClean="0"/>
              <a:t>Summary:</a:t>
            </a:r>
          </a:p>
          <a:p>
            <a:pPr lvl="1"/>
            <a:r>
              <a:rPr lang="en-US" sz="3600" dirty="0" smtClean="0"/>
              <a:t>The law can simultaneously be a source of justice and injustice</a:t>
            </a:r>
          </a:p>
          <a:p>
            <a:pPr lvl="1"/>
            <a:r>
              <a:rPr lang="en-US" sz="3600" dirty="0" smtClean="0"/>
              <a:t>Must always be conscious of the ways law contributed to the reconstitution and reproduction of existing power relations in society.</a:t>
            </a:r>
          </a:p>
          <a:p>
            <a:pPr lvl="1">
              <a:buNone/>
            </a:pPr>
            <a:endParaRPr lang="en-US" dirty="0"/>
          </a:p>
        </p:txBody>
      </p:sp>
      <p:pic>
        <p:nvPicPr>
          <p:cNvPr id="20482" name="Picture 2" descr="C:\Users\janedicksongilmore\AppData\Local\Microsoft\Windows\Temporary Internet Files\Content.IE5\EEJ0HNMQ\MC900034391[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10400" y="152401"/>
            <a:ext cx="1905000" cy="146425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455</TotalTime>
  <Words>1489</Words>
  <Application>Microsoft Office PowerPoint</Application>
  <PresentationFormat>On-screen Show (4:3)</PresentationFormat>
  <Paragraphs>125</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Calibri</vt:lpstr>
      <vt:lpstr>Franklin Gothic Book</vt:lpstr>
      <vt:lpstr>Gabriola</vt:lpstr>
      <vt:lpstr>Perpetua</vt:lpstr>
      <vt:lpstr>Wingdings 2</vt:lpstr>
      <vt:lpstr>Equity</vt:lpstr>
      <vt:lpstr>Introduction to Legal Studies - Law, Liberalism and Critics</vt:lpstr>
      <vt:lpstr> Introduction to Legal Studies - Law, Liberalism and Critics</vt:lpstr>
      <vt:lpstr> Introduction to Legal Studies - Law, Liberalism and Critics</vt:lpstr>
      <vt:lpstr>Introduction to Legal Studies - Law, Liberalism and Critics</vt:lpstr>
      <vt:lpstr>Introduction to Legal Studies - Law, Liberalism and Critics</vt:lpstr>
      <vt:lpstr>Introduction to Legal Studies - Law, Liberalism and Critics</vt:lpstr>
      <vt:lpstr>Introduction to Legal Studies - Law, Liberalism and Critics</vt:lpstr>
      <vt:lpstr>Introduction to Legal Studies - Law, Liberalism and Critics</vt:lpstr>
      <vt:lpstr>Introduction to Legal Studies - Law, Liberalism and Critics</vt:lpstr>
      <vt:lpstr>Introduction to Legal Studies - Law, Liberalism and Critics</vt:lpstr>
      <vt:lpstr>Introduction to Legal Studies - Law, Liberalism and Critics</vt:lpstr>
      <vt:lpstr>Introduction to Legal Studies - Law, Liberalism and Critics</vt:lpstr>
      <vt:lpstr>Introduction to Legal Studies - Law, Liberalism and Critics</vt:lpstr>
      <vt:lpstr>Introduction to Legal Studies - Law, Liberalism and Critics</vt:lpstr>
      <vt:lpstr>Introduction to Legal Studies - Law, Liberalism and Critics</vt:lpstr>
      <vt:lpstr>Introduction to Legal Studies - Law, Liberalism and Critics</vt:lpstr>
      <vt:lpstr>Introduction to Legal Studies - Law, Liberalism and Critics</vt:lpstr>
      <vt:lpstr>Introduction to Legal Studies - Law, Liberalism and Critics</vt:lpstr>
      <vt:lpstr>Introduction to Legal Studies - Law, Liberalism and Critics</vt:lpstr>
      <vt:lpstr>Introduction to Legal Studies - Law, Liberalism and Critics</vt:lpstr>
    </vt:vector>
  </TitlesOfParts>
  <Company>Carleton University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Legal Studies Law, Liberalism and Critics</dc:title>
  <dc:creator>janedicksongilmore</dc:creator>
  <cp:lastModifiedBy>brett boyden</cp:lastModifiedBy>
  <cp:revision>27</cp:revision>
  <dcterms:created xsi:type="dcterms:W3CDTF">2011-02-28T18:38:02Z</dcterms:created>
  <dcterms:modified xsi:type="dcterms:W3CDTF">2014-04-18T21:48:02Z</dcterms:modified>
</cp:coreProperties>
</file>