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21"/>
  </p:notesMasterIdLst>
  <p:handoutMasterIdLst>
    <p:handoutMasterId r:id="rId22"/>
  </p:handoutMasterIdLst>
  <p:sldIdLst>
    <p:sldId id="308" r:id="rId2"/>
    <p:sldId id="291" r:id="rId3"/>
    <p:sldId id="309" r:id="rId4"/>
    <p:sldId id="293" r:id="rId5"/>
    <p:sldId id="294" r:id="rId6"/>
    <p:sldId id="295" r:id="rId7"/>
    <p:sldId id="296" r:id="rId8"/>
    <p:sldId id="297" r:id="rId9"/>
    <p:sldId id="298" r:id="rId10"/>
    <p:sldId id="299" r:id="rId11"/>
    <p:sldId id="310" r:id="rId12"/>
    <p:sldId id="311" r:id="rId13"/>
    <p:sldId id="312" r:id="rId14"/>
    <p:sldId id="313" r:id="rId15"/>
    <p:sldId id="314" r:id="rId16"/>
    <p:sldId id="315" r:id="rId17"/>
    <p:sldId id="305" r:id="rId18"/>
    <p:sldId id="316" r:id="rId19"/>
    <p:sldId id="31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8" autoAdjust="0"/>
    <p:restoredTop sz="88147" autoAdjust="0"/>
  </p:normalViewPr>
  <p:slideViewPr>
    <p:cSldViewPr>
      <p:cViewPr varScale="1">
        <p:scale>
          <a:sx n="63" d="100"/>
          <a:sy n="63" d="100"/>
        </p:scale>
        <p:origin x="67" y="278"/>
      </p:cViewPr>
      <p:guideLst>
        <p:guide orient="horz" pos="2160"/>
        <p:guide pos="2880"/>
      </p:guideLst>
    </p:cSldViewPr>
  </p:slideViewPr>
  <p:outlineViewPr>
    <p:cViewPr>
      <p:scale>
        <a:sx n="33" d="100"/>
        <a:sy n="33" d="100"/>
      </p:scale>
      <p:origin x="0" y="6774"/>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4" d="100"/>
          <a:sy n="54" d="100"/>
        </p:scale>
        <p:origin x="179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evor Tombe" userId="6b8b3b46-be9d-4e4e-97f5-c5e1931c5a35" providerId="ADAL" clId="{249E3341-36CE-4A0C-A87E-7148010819AB}"/>
    <pc:docChg chg="undo custSel delSld modSld modMainMaster">
      <pc:chgData name="Trevor Tombe" userId="6b8b3b46-be9d-4e4e-97f5-c5e1931c5a35" providerId="ADAL" clId="{249E3341-36CE-4A0C-A87E-7148010819AB}" dt="2018-10-28T21:49:27.692" v="107" actId="2696"/>
      <pc:docMkLst>
        <pc:docMk/>
      </pc:docMkLst>
      <pc:sldChg chg="addSp delSp modSp">
        <pc:chgData name="Trevor Tombe" userId="6b8b3b46-be9d-4e4e-97f5-c5e1931c5a35" providerId="ADAL" clId="{249E3341-36CE-4A0C-A87E-7148010819AB}" dt="2018-10-28T21:45:24.083" v="62" actId="20577"/>
        <pc:sldMkLst>
          <pc:docMk/>
          <pc:sldMk cId="2740447834" sldId="269"/>
        </pc:sldMkLst>
        <pc:spChg chg="add mod">
          <ac:chgData name="Trevor Tombe" userId="6b8b3b46-be9d-4e4e-97f5-c5e1931c5a35" providerId="ADAL" clId="{249E3341-36CE-4A0C-A87E-7148010819AB}" dt="2018-10-28T21:45:24.083" v="62" actId="20577"/>
          <ac:spMkLst>
            <pc:docMk/>
            <pc:sldMk cId="2740447834" sldId="269"/>
            <ac:spMk id="4" creationId="{722D4382-0090-4B55-95C4-117878173C06}"/>
          </ac:spMkLst>
        </pc:spChg>
        <pc:picChg chg="del">
          <ac:chgData name="Trevor Tombe" userId="6b8b3b46-be9d-4e4e-97f5-c5e1931c5a35" providerId="ADAL" clId="{249E3341-36CE-4A0C-A87E-7148010819AB}" dt="2018-10-28T21:45:07.443" v="50" actId="478"/>
          <ac:picMkLst>
            <pc:docMk/>
            <pc:sldMk cId="2740447834" sldId="269"/>
            <ac:picMk id="5" creationId="{00000000-0000-0000-0000-000000000000}"/>
          </ac:picMkLst>
        </pc:picChg>
      </pc:sldChg>
      <pc:sldChg chg="addSp delSp modSp">
        <pc:chgData name="Trevor Tombe" userId="6b8b3b46-be9d-4e4e-97f5-c5e1931c5a35" providerId="ADAL" clId="{249E3341-36CE-4A0C-A87E-7148010819AB}" dt="2018-10-28T21:44:24.022" v="49" actId="1076"/>
        <pc:sldMkLst>
          <pc:docMk/>
          <pc:sldMk cId="2740447834" sldId="270"/>
        </pc:sldMkLst>
        <pc:spChg chg="del">
          <ac:chgData name="Trevor Tombe" userId="6b8b3b46-be9d-4e4e-97f5-c5e1931c5a35" providerId="ADAL" clId="{249E3341-36CE-4A0C-A87E-7148010819AB}" dt="2018-10-28T21:44:08.557" v="32" actId="478"/>
          <ac:spMkLst>
            <pc:docMk/>
            <pc:sldMk cId="2740447834" sldId="270"/>
            <ac:spMk id="3" creationId="{00000000-0000-0000-0000-000000000000}"/>
          </ac:spMkLst>
        </pc:spChg>
        <pc:spChg chg="del">
          <ac:chgData name="Trevor Tombe" userId="6b8b3b46-be9d-4e4e-97f5-c5e1931c5a35" providerId="ADAL" clId="{249E3341-36CE-4A0C-A87E-7148010819AB}" dt="2018-10-28T21:44:12.503" v="35" actId="478"/>
          <ac:spMkLst>
            <pc:docMk/>
            <pc:sldMk cId="2740447834" sldId="270"/>
            <ac:spMk id="4" creationId="{00000000-0000-0000-0000-000000000000}"/>
          </ac:spMkLst>
        </pc:spChg>
        <pc:spChg chg="add del mod">
          <ac:chgData name="Trevor Tombe" userId="6b8b3b46-be9d-4e4e-97f5-c5e1931c5a35" providerId="ADAL" clId="{249E3341-36CE-4A0C-A87E-7148010819AB}" dt="2018-10-28T21:44:09.773" v="33" actId="478"/>
          <ac:spMkLst>
            <pc:docMk/>
            <pc:sldMk cId="2740447834" sldId="270"/>
            <ac:spMk id="7" creationId="{D7E2DC31-E24C-4BF2-B3D4-31FA343FE0A7}"/>
          </ac:spMkLst>
        </pc:spChg>
        <pc:spChg chg="add del mod">
          <ac:chgData name="Trevor Tombe" userId="6b8b3b46-be9d-4e4e-97f5-c5e1931c5a35" providerId="ADAL" clId="{249E3341-36CE-4A0C-A87E-7148010819AB}" dt="2018-10-28T21:44:14.443" v="36" actId="478"/>
          <ac:spMkLst>
            <pc:docMk/>
            <pc:sldMk cId="2740447834" sldId="270"/>
            <ac:spMk id="9" creationId="{748C4251-EC84-4A77-AA35-4A2C9A7BE32A}"/>
          </ac:spMkLst>
        </pc:spChg>
        <pc:spChg chg="add mod">
          <ac:chgData name="Trevor Tombe" userId="6b8b3b46-be9d-4e4e-97f5-c5e1931c5a35" providerId="ADAL" clId="{249E3341-36CE-4A0C-A87E-7148010819AB}" dt="2018-10-28T21:44:24.022" v="49" actId="1076"/>
          <ac:spMkLst>
            <pc:docMk/>
            <pc:sldMk cId="2740447834" sldId="270"/>
            <ac:spMk id="10" creationId="{878D23BA-408C-4174-8703-193A0BDFB582}"/>
          </ac:spMkLst>
        </pc:spChg>
        <pc:graphicFrameChg chg="del">
          <ac:chgData name="Trevor Tombe" userId="6b8b3b46-be9d-4e4e-97f5-c5e1931c5a35" providerId="ADAL" clId="{249E3341-36CE-4A0C-A87E-7148010819AB}" dt="2018-10-28T21:44:10.903" v="34" actId="478"/>
          <ac:graphicFrameMkLst>
            <pc:docMk/>
            <pc:sldMk cId="2740447834" sldId="270"/>
            <ac:graphicFrameMk id="5" creationId="{00000000-0000-0000-0000-000000000000}"/>
          </ac:graphicFrameMkLst>
        </pc:graphicFrameChg>
      </pc:sldChg>
      <pc:sldChg chg="addSp delSp modSp">
        <pc:chgData name="Trevor Tombe" userId="6b8b3b46-be9d-4e4e-97f5-c5e1931c5a35" providerId="ADAL" clId="{249E3341-36CE-4A0C-A87E-7148010819AB}" dt="2018-10-28T21:46:32.878" v="83" actId="20577"/>
        <pc:sldMkLst>
          <pc:docMk/>
          <pc:sldMk cId="2740447834" sldId="272"/>
        </pc:sldMkLst>
        <pc:spChg chg="add mod">
          <ac:chgData name="Trevor Tombe" userId="6b8b3b46-be9d-4e4e-97f5-c5e1931c5a35" providerId="ADAL" clId="{249E3341-36CE-4A0C-A87E-7148010819AB}" dt="2018-10-28T21:46:32.878" v="83" actId="20577"/>
          <ac:spMkLst>
            <pc:docMk/>
            <pc:sldMk cId="2740447834" sldId="272"/>
            <ac:spMk id="5" creationId="{52DF0B13-D5C0-4930-B5F4-2C78D3399206}"/>
          </ac:spMkLst>
        </pc:spChg>
        <pc:picChg chg="del">
          <ac:chgData name="Trevor Tombe" userId="6b8b3b46-be9d-4e4e-97f5-c5e1931c5a35" providerId="ADAL" clId="{249E3341-36CE-4A0C-A87E-7148010819AB}" dt="2018-10-28T21:46:28.073" v="79" actId="478"/>
          <ac:picMkLst>
            <pc:docMk/>
            <pc:sldMk cId="2740447834" sldId="272"/>
            <ac:picMk id="4" creationId="{00000000-0000-0000-0000-000000000000}"/>
          </ac:picMkLst>
        </pc:picChg>
      </pc:sldChg>
      <pc:sldChg chg="modSp">
        <pc:chgData name="Trevor Tombe" userId="6b8b3b46-be9d-4e4e-97f5-c5e1931c5a35" providerId="ADAL" clId="{249E3341-36CE-4A0C-A87E-7148010819AB}" dt="2018-10-28T21:46:51.706" v="88" actId="20577"/>
        <pc:sldMkLst>
          <pc:docMk/>
          <pc:sldMk cId="2740447834" sldId="273"/>
        </pc:sldMkLst>
        <pc:spChg chg="mod">
          <ac:chgData name="Trevor Tombe" userId="6b8b3b46-be9d-4e4e-97f5-c5e1931c5a35" providerId="ADAL" clId="{249E3341-36CE-4A0C-A87E-7148010819AB}" dt="2018-10-28T21:46:51.706" v="88" actId="20577"/>
          <ac:spMkLst>
            <pc:docMk/>
            <pc:sldMk cId="2740447834" sldId="273"/>
            <ac:spMk id="3" creationId="{00000000-0000-0000-0000-000000000000}"/>
          </ac:spMkLst>
        </pc:spChg>
      </pc:sldChg>
      <pc:sldChg chg="modSp">
        <pc:chgData name="Trevor Tombe" userId="6b8b3b46-be9d-4e4e-97f5-c5e1931c5a35" providerId="ADAL" clId="{249E3341-36CE-4A0C-A87E-7148010819AB}" dt="2018-10-28T21:47:47.275" v="106" actId="20577"/>
        <pc:sldMkLst>
          <pc:docMk/>
          <pc:sldMk cId="2740447834" sldId="274"/>
        </pc:sldMkLst>
        <pc:spChg chg="mod">
          <ac:chgData name="Trevor Tombe" userId="6b8b3b46-be9d-4e4e-97f5-c5e1931c5a35" providerId="ADAL" clId="{249E3341-36CE-4A0C-A87E-7148010819AB}" dt="2018-10-28T21:47:47.275" v="106" actId="20577"/>
          <ac:spMkLst>
            <pc:docMk/>
            <pc:sldMk cId="2740447834" sldId="274"/>
            <ac:spMk id="3" creationId="{00000000-0000-0000-0000-000000000000}"/>
          </ac:spMkLst>
        </pc:spChg>
      </pc:sldChg>
      <pc:sldChg chg="addSp delSp modSp">
        <pc:chgData name="Trevor Tombe" userId="6b8b3b46-be9d-4e4e-97f5-c5e1931c5a35" providerId="ADAL" clId="{249E3341-36CE-4A0C-A87E-7148010819AB}" dt="2018-10-28T21:45:42.573" v="78" actId="20577"/>
        <pc:sldMkLst>
          <pc:docMk/>
          <pc:sldMk cId="1845707565" sldId="279"/>
        </pc:sldMkLst>
        <pc:spChg chg="add mod">
          <ac:chgData name="Trevor Tombe" userId="6b8b3b46-be9d-4e4e-97f5-c5e1931c5a35" providerId="ADAL" clId="{249E3341-36CE-4A0C-A87E-7148010819AB}" dt="2018-10-28T21:45:42.573" v="78" actId="20577"/>
          <ac:spMkLst>
            <pc:docMk/>
            <pc:sldMk cId="1845707565" sldId="279"/>
            <ac:spMk id="5" creationId="{7535C73F-67C5-40A2-B915-6F8E3329E835}"/>
          </ac:spMkLst>
        </pc:spChg>
        <pc:picChg chg="del">
          <ac:chgData name="Trevor Tombe" userId="6b8b3b46-be9d-4e4e-97f5-c5e1931c5a35" providerId="ADAL" clId="{249E3341-36CE-4A0C-A87E-7148010819AB}" dt="2018-10-28T21:45:37.153" v="69" actId="478"/>
          <ac:picMkLst>
            <pc:docMk/>
            <pc:sldMk cId="1845707565" sldId="279"/>
            <ac:picMk id="4" creationId="{00000000-0000-0000-0000-000000000000}"/>
          </ac:picMkLst>
        </pc:picChg>
      </pc:sldChg>
      <pc:sldChg chg="addSp delSp modSp">
        <pc:chgData name="Trevor Tombe" userId="6b8b3b46-be9d-4e4e-97f5-c5e1931c5a35" providerId="ADAL" clId="{249E3341-36CE-4A0C-A87E-7148010819AB}" dt="2018-10-28T21:43:44.533" v="31" actId="1076"/>
        <pc:sldMkLst>
          <pc:docMk/>
          <pc:sldMk cId="2168459748" sldId="280"/>
        </pc:sldMkLst>
        <pc:spChg chg="mod">
          <ac:chgData name="Trevor Tombe" userId="6b8b3b46-be9d-4e4e-97f5-c5e1931c5a35" providerId="ADAL" clId="{249E3341-36CE-4A0C-A87E-7148010819AB}" dt="2018-10-28T21:43:23.203" v="28" actId="20577"/>
          <ac:spMkLst>
            <pc:docMk/>
            <pc:sldMk cId="2168459748" sldId="280"/>
            <ac:spMk id="3" creationId="{00000000-0000-0000-0000-000000000000}"/>
          </ac:spMkLst>
        </pc:spChg>
        <pc:spChg chg="del">
          <ac:chgData name="Trevor Tombe" userId="6b8b3b46-be9d-4e4e-97f5-c5e1931c5a35" providerId="ADAL" clId="{249E3341-36CE-4A0C-A87E-7148010819AB}" dt="2018-10-28T21:42:59.388" v="21" actId="478"/>
          <ac:spMkLst>
            <pc:docMk/>
            <pc:sldMk cId="2168459748" sldId="280"/>
            <ac:spMk id="6" creationId="{00000000-0000-0000-0000-000000000000}"/>
          </ac:spMkLst>
        </pc:spChg>
        <pc:spChg chg="add mod">
          <ac:chgData name="Trevor Tombe" userId="6b8b3b46-be9d-4e4e-97f5-c5e1931c5a35" providerId="ADAL" clId="{249E3341-36CE-4A0C-A87E-7148010819AB}" dt="2018-10-28T21:43:44.533" v="31" actId="1076"/>
          <ac:spMkLst>
            <pc:docMk/>
            <pc:sldMk cId="2168459748" sldId="280"/>
            <ac:spMk id="9" creationId="{1A4B5C2A-8C22-403A-9684-0D512D49EF2C}"/>
          </ac:spMkLst>
        </pc:spChg>
        <pc:picChg chg="del">
          <ac:chgData name="Trevor Tombe" userId="6b8b3b46-be9d-4e4e-97f5-c5e1931c5a35" providerId="ADAL" clId="{249E3341-36CE-4A0C-A87E-7148010819AB}" dt="2018-10-28T21:42:46.693" v="19" actId="478"/>
          <ac:picMkLst>
            <pc:docMk/>
            <pc:sldMk cId="2168459748" sldId="280"/>
            <ac:picMk id="8" creationId="{00000000-0000-0000-0000-000000000000}"/>
          </ac:picMkLst>
        </pc:picChg>
      </pc:sldChg>
      <pc:sldChg chg="addSp delSp modSp">
        <pc:chgData name="Trevor Tombe" userId="6b8b3b46-be9d-4e4e-97f5-c5e1931c5a35" providerId="ADAL" clId="{249E3341-36CE-4A0C-A87E-7148010819AB}" dt="2018-10-28T21:45:30.082" v="68" actId="20577"/>
        <pc:sldMkLst>
          <pc:docMk/>
          <pc:sldMk cId="2186675779" sldId="281"/>
        </pc:sldMkLst>
        <pc:spChg chg="add mod">
          <ac:chgData name="Trevor Tombe" userId="6b8b3b46-be9d-4e4e-97f5-c5e1931c5a35" providerId="ADAL" clId="{249E3341-36CE-4A0C-A87E-7148010819AB}" dt="2018-10-28T21:45:30.082" v="68" actId="20577"/>
          <ac:spMkLst>
            <pc:docMk/>
            <pc:sldMk cId="2186675779" sldId="281"/>
            <ac:spMk id="4" creationId="{CA61FAD7-E0C7-46AE-AC67-36E2AF3E6D85}"/>
          </ac:spMkLst>
        </pc:spChg>
        <pc:picChg chg="del">
          <ac:chgData name="Trevor Tombe" userId="6b8b3b46-be9d-4e4e-97f5-c5e1931c5a35" providerId="ADAL" clId="{249E3341-36CE-4A0C-A87E-7148010819AB}" dt="2018-10-28T21:45:26.685" v="63" actId="478"/>
          <ac:picMkLst>
            <pc:docMk/>
            <pc:sldMk cId="2186675779" sldId="281"/>
            <ac:picMk id="5" creationId="{00000000-0000-0000-0000-000000000000}"/>
          </ac:picMkLst>
        </pc:picChg>
      </pc:sldChg>
      <pc:sldMasterChg chg="modSp modSldLayout">
        <pc:chgData name="Trevor Tombe" userId="6b8b3b46-be9d-4e4e-97f5-c5e1931c5a35" providerId="ADAL" clId="{249E3341-36CE-4A0C-A87E-7148010819AB}" dt="2018-10-28T21:42:26.863" v="13" actId="20577"/>
        <pc:sldMasterMkLst>
          <pc:docMk/>
          <pc:sldMasterMk cId="3691570016" sldId="2147483648"/>
        </pc:sldMasterMkLst>
        <pc:spChg chg="mod">
          <ac:chgData name="Trevor Tombe" userId="6b8b3b46-be9d-4e4e-97f5-c5e1931c5a35" providerId="ADAL" clId="{249E3341-36CE-4A0C-A87E-7148010819AB}" dt="2018-10-28T21:42:11.813" v="3" actId="20577"/>
          <ac:spMkLst>
            <pc:docMk/>
            <pc:sldMasterMk cId="3691570016" sldId="2147483648"/>
            <ac:spMk id="8" creationId="{00000000-0000-0000-0000-000000000000}"/>
          </ac:spMkLst>
        </pc:spChg>
        <pc:sldLayoutChg chg="modSp">
          <pc:chgData name="Trevor Tombe" userId="6b8b3b46-be9d-4e4e-97f5-c5e1931c5a35" providerId="ADAL" clId="{249E3341-36CE-4A0C-A87E-7148010819AB}" dt="2018-10-28T21:42:13.643" v="5" actId="20577"/>
          <pc:sldLayoutMkLst>
            <pc:docMk/>
            <pc:sldMasterMk cId="3691570016" sldId="2147483648"/>
            <pc:sldLayoutMk cId="887980693" sldId="2147483649"/>
          </pc:sldLayoutMkLst>
          <pc:spChg chg="mod">
            <ac:chgData name="Trevor Tombe" userId="6b8b3b46-be9d-4e4e-97f5-c5e1931c5a35" providerId="ADAL" clId="{249E3341-36CE-4A0C-A87E-7148010819AB}" dt="2018-10-28T21:42:13.643" v="5" actId="20577"/>
            <ac:spMkLst>
              <pc:docMk/>
              <pc:sldMasterMk cId="3691570016" sldId="2147483648"/>
              <pc:sldLayoutMk cId="887980693" sldId="2147483649"/>
              <ac:spMk id="13" creationId="{00000000-0000-0000-0000-000000000000}"/>
            </ac:spMkLst>
          </pc:spChg>
        </pc:sldLayoutChg>
        <pc:sldLayoutChg chg="modSp">
          <pc:chgData name="Trevor Tombe" userId="6b8b3b46-be9d-4e4e-97f5-c5e1931c5a35" providerId="ADAL" clId="{249E3341-36CE-4A0C-A87E-7148010819AB}" dt="2018-10-28T21:42:21.982" v="11" actId="20577"/>
          <pc:sldLayoutMkLst>
            <pc:docMk/>
            <pc:sldMasterMk cId="3691570016" sldId="2147483648"/>
            <pc:sldLayoutMk cId="3711136687" sldId="2147483655"/>
          </pc:sldLayoutMkLst>
          <pc:spChg chg="mod">
            <ac:chgData name="Trevor Tombe" userId="6b8b3b46-be9d-4e4e-97f5-c5e1931c5a35" providerId="ADAL" clId="{249E3341-36CE-4A0C-A87E-7148010819AB}" dt="2018-10-28T21:42:21.982" v="11" actId="20577"/>
            <ac:spMkLst>
              <pc:docMk/>
              <pc:sldMasterMk cId="3691570016" sldId="2147483648"/>
              <pc:sldLayoutMk cId="3711136687" sldId="2147483655"/>
              <ac:spMk id="10" creationId="{00000000-0000-0000-0000-000000000000}"/>
            </ac:spMkLst>
          </pc:spChg>
        </pc:sldLayoutChg>
        <pc:sldLayoutChg chg="modSp">
          <pc:chgData name="Trevor Tombe" userId="6b8b3b46-be9d-4e4e-97f5-c5e1931c5a35" providerId="ADAL" clId="{249E3341-36CE-4A0C-A87E-7148010819AB}" dt="2018-10-28T21:42:15.603" v="7" actId="20577"/>
          <pc:sldLayoutMkLst>
            <pc:docMk/>
            <pc:sldMasterMk cId="3691570016" sldId="2147483648"/>
            <pc:sldLayoutMk cId="2981062836" sldId="2147483657"/>
          </pc:sldLayoutMkLst>
          <pc:spChg chg="mod">
            <ac:chgData name="Trevor Tombe" userId="6b8b3b46-be9d-4e4e-97f5-c5e1931c5a35" providerId="ADAL" clId="{249E3341-36CE-4A0C-A87E-7148010819AB}" dt="2018-10-28T21:42:15.603" v="7" actId="20577"/>
            <ac:spMkLst>
              <pc:docMk/>
              <pc:sldMasterMk cId="3691570016" sldId="2147483648"/>
              <pc:sldLayoutMk cId="2981062836" sldId="2147483657"/>
              <ac:spMk id="15" creationId="{00000000-0000-0000-0000-000000000000}"/>
            </ac:spMkLst>
          </pc:spChg>
        </pc:sldLayoutChg>
        <pc:sldLayoutChg chg="modSp">
          <pc:chgData name="Trevor Tombe" userId="6b8b3b46-be9d-4e4e-97f5-c5e1931c5a35" providerId="ADAL" clId="{249E3341-36CE-4A0C-A87E-7148010819AB}" dt="2018-10-28T21:42:19.077" v="9" actId="20577"/>
          <pc:sldLayoutMkLst>
            <pc:docMk/>
            <pc:sldMasterMk cId="3691570016" sldId="2147483648"/>
            <pc:sldLayoutMk cId="2203796096" sldId="2147483658"/>
          </pc:sldLayoutMkLst>
          <pc:spChg chg="mod">
            <ac:chgData name="Trevor Tombe" userId="6b8b3b46-be9d-4e4e-97f5-c5e1931c5a35" providerId="ADAL" clId="{249E3341-36CE-4A0C-A87E-7148010819AB}" dt="2018-10-28T21:42:19.077" v="9" actId="20577"/>
            <ac:spMkLst>
              <pc:docMk/>
              <pc:sldMasterMk cId="3691570016" sldId="2147483648"/>
              <pc:sldLayoutMk cId="2203796096" sldId="2147483658"/>
              <ac:spMk id="13" creationId="{00000000-0000-0000-0000-000000000000}"/>
            </ac:spMkLst>
          </pc:spChg>
        </pc:sldLayoutChg>
        <pc:sldLayoutChg chg="modSp">
          <pc:chgData name="Trevor Tombe" userId="6b8b3b46-be9d-4e4e-97f5-c5e1931c5a35" providerId="ADAL" clId="{249E3341-36CE-4A0C-A87E-7148010819AB}" dt="2018-10-28T21:42:26.863" v="13" actId="20577"/>
          <pc:sldLayoutMkLst>
            <pc:docMk/>
            <pc:sldMasterMk cId="3691570016" sldId="2147483648"/>
            <pc:sldLayoutMk cId="2203796096" sldId="2147483665"/>
          </pc:sldLayoutMkLst>
          <pc:spChg chg="mod">
            <ac:chgData name="Trevor Tombe" userId="6b8b3b46-be9d-4e4e-97f5-c5e1931c5a35" providerId="ADAL" clId="{249E3341-36CE-4A0C-A87E-7148010819AB}" dt="2018-10-28T21:42:26.863" v="13" actId="20577"/>
            <ac:spMkLst>
              <pc:docMk/>
              <pc:sldMasterMk cId="3691570016" sldId="2147483648"/>
              <pc:sldLayoutMk cId="2203796096" sldId="2147483665"/>
              <ac:spMk id="14" creationId="{00000000-0000-0000-0000-000000000000}"/>
            </ac:spMkLst>
          </pc:spChg>
        </pc:sldLayoutChg>
      </pc:sldMasterChg>
      <pc:sldMasterChg chg="modSp modSldLayout">
        <pc:chgData name="Trevor Tombe" userId="6b8b3b46-be9d-4e4e-97f5-c5e1931c5a35" providerId="ADAL" clId="{249E3341-36CE-4A0C-A87E-7148010819AB}" dt="2018-10-28T21:42:36.613" v="18" actId="478"/>
        <pc:sldMasterMkLst>
          <pc:docMk/>
          <pc:sldMasterMk cId="4191761500" sldId="2147483671"/>
        </pc:sldMasterMkLst>
        <pc:spChg chg="mod">
          <ac:chgData name="Trevor Tombe" userId="6b8b3b46-be9d-4e4e-97f5-c5e1931c5a35" providerId="ADAL" clId="{249E3341-36CE-4A0C-A87E-7148010819AB}" dt="2018-10-28T21:42:30.416" v="15" actId="20577"/>
          <ac:spMkLst>
            <pc:docMk/>
            <pc:sldMasterMk cId="4191761500" sldId="2147483671"/>
            <ac:spMk id="8" creationId="{00000000-0000-0000-0000-000000000000}"/>
          </ac:spMkLst>
        </pc:spChg>
        <pc:sldLayoutChg chg="delSp modSp">
          <pc:chgData name="Trevor Tombe" userId="6b8b3b46-be9d-4e4e-97f5-c5e1931c5a35" providerId="ADAL" clId="{249E3341-36CE-4A0C-A87E-7148010819AB}" dt="2018-10-28T21:42:36.613" v="18" actId="478"/>
          <pc:sldLayoutMkLst>
            <pc:docMk/>
            <pc:sldMasterMk cId="4191761500" sldId="2147483671"/>
            <pc:sldLayoutMk cId="3018605354" sldId="2147483672"/>
          </pc:sldLayoutMkLst>
          <pc:spChg chg="del mod">
            <ac:chgData name="Trevor Tombe" userId="6b8b3b46-be9d-4e4e-97f5-c5e1931c5a35" providerId="ADAL" clId="{249E3341-36CE-4A0C-A87E-7148010819AB}" dt="2018-10-28T21:42:36.613" v="18" actId="478"/>
            <ac:spMkLst>
              <pc:docMk/>
              <pc:sldMasterMk cId="4191761500" sldId="2147483671"/>
              <pc:sldLayoutMk cId="3018605354" sldId="2147483672"/>
              <ac:spMk id="17" creationId="{00000000-0000-0000-0000-000000000000}"/>
            </ac:spMkLst>
          </pc:spChg>
        </pc:sldLayoutChg>
      </pc:sldMasterChg>
    </pc:docChg>
  </pc:docChgLst>
  <pc:docChgLst>
    <pc:chgData name="Trevor Tombe" userId="6b8b3b46-be9d-4e4e-97f5-c5e1931c5a35" providerId="ADAL" clId="{21D32FB7-A3B4-4759-8FD8-7D838A38B4BB}"/>
    <pc:docChg chg="custSel modSld">
      <pc:chgData name="Trevor Tombe" userId="6b8b3b46-be9d-4e4e-97f5-c5e1931c5a35" providerId="ADAL" clId="{21D32FB7-A3B4-4759-8FD8-7D838A38B4BB}" dt="2018-11-16T15:06:00.494" v="1"/>
      <pc:docMkLst>
        <pc:docMk/>
      </pc:docMkLst>
      <pc:sldChg chg="addSp delSp">
        <pc:chgData name="Trevor Tombe" userId="6b8b3b46-be9d-4e4e-97f5-c5e1931c5a35" providerId="ADAL" clId="{21D32FB7-A3B4-4759-8FD8-7D838A38B4BB}" dt="2018-11-16T15:06:00.494" v="1"/>
        <pc:sldMkLst>
          <pc:docMk/>
          <pc:sldMk cId="2740447834" sldId="270"/>
        </pc:sldMkLst>
        <pc:spChg chg="add">
          <ac:chgData name="Trevor Tombe" userId="6b8b3b46-be9d-4e4e-97f5-c5e1931c5a35" providerId="ADAL" clId="{21D32FB7-A3B4-4759-8FD8-7D838A38B4BB}" dt="2018-11-16T15:06:00.494" v="1"/>
          <ac:spMkLst>
            <pc:docMk/>
            <pc:sldMk cId="2740447834" sldId="270"/>
            <ac:spMk id="4" creationId="{01986AF9-ED5F-4686-9ACF-6A6B0F5D9452}"/>
          </ac:spMkLst>
        </pc:spChg>
        <pc:spChg chg="add">
          <ac:chgData name="Trevor Tombe" userId="6b8b3b46-be9d-4e4e-97f5-c5e1931c5a35" providerId="ADAL" clId="{21D32FB7-A3B4-4759-8FD8-7D838A38B4BB}" dt="2018-11-16T15:06:00.494" v="1"/>
          <ac:spMkLst>
            <pc:docMk/>
            <pc:sldMk cId="2740447834" sldId="270"/>
            <ac:spMk id="6" creationId="{98D9A7A3-DCD7-44B0-865A-2C7B534222CB}"/>
          </ac:spMkLst>
        </pc:spChg>
        <pc:spChg chg="del">
          <ac:chgData name="Trevor Tombe" userId="6b8b3b46-be9d-4e4e-97f5-c5e1931c5a35" providerId="ADAL" clId="{21D32FB7-A3B4-4759-8FD8-7D838A38B4BB}" dt="2018-11-16T15:06:00.171" v="0" actId="478"/>
          <ac:spMkLst>
            <pc:docMk/>
            <pc:sldMk cId="2740447834" sldId="270"/>
            <ac:spMk id="10" creationId="{878D23BA-408C-4174-8703-193A0BDFB582}"/>
          </ac:spMkLst>
        </pc:spChg>
        <pc:graphicFrameChg chg="add">
          <ac:chgData name="Trevor Tombe" userId="6b8b3b46-be9d-4e4e-97f5-c5e1931c5a35" providerId="ADAL" clId="{21D32FB7-A3B4-4759-8FD8-7D838A38B4BB}" dt="2018-11-16T15:06:00.494" v="1"/>
          <ac:graphicFrameMkLst>
            <pc:docMk/>
            <pc:sldMk cId="2740447834" sldId="270"/>
            <ac:graphicFrameMk id="5" creationId="{323577FC-E6F6-4922-8BF5-D30A6C43A860}"/>
          </ac:graphicFrameMkLst>
        </pc:graphicFrameChg>
      </pc:sldChg>
    </pc:docChg>
  </pc:docChgLst>
  <pc:docChgLst>
    <pc:chgData name="Trevor Tombe" userId="6b8b3b46-be9d-4e4e-97f5-c5e1931c5a35" providerId="ADAL" clId="{BCD9123E-46C4-B646-8D34-450A53C8C7FF}"/>
    <pc:docChg chg="modSld">
      <pc:chgData name="Trevor Tombe" userId="6b8b3b46-be9d-4e4e-97f5-c5e1931c5a35" providerId="ADAL" clId="{BCD9123E-46C4-B646-8D34-450A53C8C7FF}" dt="2018-11-24T17:07:47.901" v="3" actId="20577"/>
      <pc:docMkLst>
        <pc:docMk/>
      </pc:docMkLst>
      <pc:sldChg chg="modSp">
        <pc:chgData name="Trevor Tombe" userId="6b8b3b46-be9d-4e4e-97f5-c5e1931c5a35" providerId="ADAL" clId="{BCD9123E-46C4-B646-8D34-450A53C8C7FF}" dt="2018-11-24T17:07:16.904" v="1" actId="20577"/>
        <pc:sldMkLst>
          <pc:docMk/>
          <pc:sldMk cId="3800855252" sldId="264"/>
        </pc:sldMkLst>
        <pc:spChg chg="mod">
          <ac:chgData name="Trevor Tombe" userId="6b8b3b46-be9d-4e4e-97f5-c5e1931c5a35" providerId="ADAL" clId="{BCD9123E-46C4-B646-8D34-450A53C8C7FF}" dt="2018-11-24T17:07:16.904" v="1" actId="20577"/>
          <ac:spMkLst>
            <pc:docMk/>
            <pc:sldMk cId="3800855252" sldId="264"/>
            <ac:spMk id="3" creationId="{00000000-0000-0000-0000-000000000000}"/>
          </ac:spMkLst>
        </pc:spChg>
      </pc:sldChg>
      <pc:sldChg chg="modSp">
        <pc:chgData name="Trevor Tombe" userId="6b8b3b46-be9d-4e4e-97f5-c5e1931c5a35" providerId="ADAL" clId="{BCD9123E-46C4-B646-8D34-450A53C8C7FF}" dt="2018-11-24T17:07:47.901" v="3" actId="20577"/>
        <pc:sldMkLst>
          <pc:docMk/>
          <pc:sldMk cId="3800855252" sldId="267"/>
        </pc:sldMkLst>
        <pc:spChg chg="mod">
          <ac:chgData name="Trevor Tombe" userId="6b8b3b46-be9d-4e4e-97f5-c5e1931c5a35" providerId="ADAL" clId="{BCD9123E-46C4-B646-8D34-450A53C8C7FF}" dt="2018-11-24T17:07:47.901" v="3" actId="20577"/>
          <ac:spMkLst>
            <pc:docMk/>
            <pc:sldMk cId="3800855252" sldId="267"/>
            <ac:spMk id="3" creationId="{00000000-0000-0000-0000-000000000000}"/>
          </ac:spMkLst>
        </pc:spChg>
      </pc:sldChg>
    </pc:docChg>
  </pc:docChgLst>
</pc:chgInfo>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algshare\staff$\kovacsc\Exploring_Revision_5Ce\Macro_5Ce\Data\CH_11\11.2_exhibit_0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Sheet1!$G$4</c:f>
              <c:strCache>
                <c:ptCount val="1"/>
                <c:pt idx="0">
                  <c:v>Currency Outside Banks</c:v>
                </c:pt>
              </c:strCache>
            </c:strRef>
          </c:tx>
          <c:marker>
            <c:symbol val="none"/>
          </c:marker>
          <c:xVal>
            <c:numRef>
              <c:f>Sheet1!$B$5:$B$54</c:f>
              <c:numCache>
                <c:formatCode>General</c:formatCode>
                <c:ptCount val="50"/>
                <c:pt idx="0">
                  <c:v>1968</c:v>
                </c:pt>
                <c:pt idx="1">
                  <c:v>1969</c:v>
                </c:pt>
                <c:pt idx="2">
                  <c:v>1970</c:v>
                </c:pt>
                <c:pt idx="3">
                  <c:v>1971</c:v>
                </c:pt>
                <c:pt idx="4">
                  <c:v>1972</c:v>
                </c:pt>
                <c:pt idx="5">
                  <c:v>1973</c:v>
                </c:pt>
                <c:pt idx="6">
                  <c:v>1974</c:v>
                </c:pt>
                <c:pt idx="7">
                  <c:v>1975</c:v>
                </c:pt>
                <c:pt idx="8">
                  <c:v>1976</c:v>
                </c:pt>
                <c:pt idx="9">
                  <c:v>1977</c:v>
                </c:pt>
                <c:pt idx="10">
                  <c:v>1978</c:v>
                </c:pt>
                <c:pt idx="11">
                  <c:v>1979</c:v>
                </c:pt>
                <c:pt idx="12">
                  <c:v>1980</c:v>
                </c:pt>
                <c:pt idx="13">
                  <c:v>1981</c:v>
                </c:pt>
                <c:pt idx="14">
                  <c:v>1982</c:v>
                </c:pt>
                <c:pt idx="15">
                  <c:v>1983</c:v>
                </c:pt>
                <c:pt idx="16">
                  <c:v>1984</c:v>
                </c:pt>
                <c:pt idx="17">
                  <c:v>1985</c:v>
                </c:pt>
                <c:pt idx="18">
                  <c:v>1986</c:v>
                </c:pt>
                <c:pt idx="19">
                  <c:v>1987</c:v>
                </c:pt>
                <c:pt idx="20">
                  <c:v>1988</c:v>
                </c:pt>
                <c:pt idx="21">
                  <c:v>1989</c:v>
                </c:pt>
                <c:pt idx="22">
                  <c:v>1990</c:v>
                </c:pt>
                <c:pt idx="23">
                  <c:v>1991</c:v>
                </c:pt>
                <c:pt idx="24">
                  <c:v>1992</c:v>
                </c:pt>
                <c:pt idx="25">
                  <c:v>1993</c:v>
                </c:pt>
                <c:pt idx="26">
                  <c:v>1994</c:v>
                </c:pt>
                <c:pt idx="27">
                  <c:v>1995</c:v>
                </c:pt>
                <c:pt idx="28">
                  <c:v>1996</c:v>
                </c:pt>
                <c:pt idx="29">
                  <c:v>1997</c:v>
                </c:pt>
                <c:pt idx="30">
                  <c:v>1998</c:v>
                </c:pt>
                <c:pt idx="31">
                  <c:v>1999</c:v>
                </c:pt>
                <c:pt idx="32">
                  <c:v>2000</c:v>
                </c:pt>
                <c:pt idx="33">
                  <c:v>2001</c:v>
                </c:pt>
                <c:pt idx="34">
                  <c:v>2002</c:v>
                </c:pt>
                <c:pt idx="35">
                  <c:v>2003</c:v>
                </c:pt>
                <c:pt idx="36">
                  <c:v>2004</c:v>
                </c:pt>
                <c:pt idx="37">
                  <c:v>2005</c:v>
                </c:pt>
                <c:pt idx="38">
                  <c:v>2006</c:v>
                </c:pt>
                <c:pt idx="39">
                  <c:v>2007</c:v>
                </c:pt>
                <c:pt idx="40">
                  <c:v>2008</c:v>
                </c:pt>
                <c:pt idx="41">
                  <c:v>2009</c:v>
                </c:pt>
                <c:pt idx="42">
                  <c:v>2010</c:v>
                </c:pt>
                <c:pt idx="43">
                  <c:v>2011</c:v>
                </c:pt>
                <c:pt idx="44">
                  <c:v>2012</c:v>
                </c:pt>
                <c:pt idx="45">
                  <c:v>2013</c:v>
                </c:pt>
                <c:pt idx="46">
                  <c:v>2014</c:v>
                </c:pt>
                <c:pt idx="47">
                  <c:v>2015</c:v>
                </c:pt>
                <c:pt idx="48">
                  <c:v>2016</c:v>
                </c:pt>
                <c:pt idx="49">
                  <c:v>2017</c:v>
                </c:pt>
              </c:numCache>
            </c:numRef>
          </c:xVal>
          <c:yVal>
            <c:numRef>
              <c:f>Sheet1!$G$5:$G$54</c:f>
              <c:numCache>
                <c:formatCode>General</c:formatCode>
                <c:ptCount val="50"/>
                <c:pt idx="0">
                  <c:v>2.7730000000000001</c:v>
                </c:pt>
                <c:pt idx="1">
                  <c:v>3.0619999999999998</c:v>
                </c:pt>
                <c:pt idx="2">
                  <c:v>3.2719999999999998</c:v>
                </c:pt>
                <c:pt idx="3">
                  <c:v>3.5859999999999999</c:v>
                </c:pt>
                <c:pt idx="4">
                  <c:v>4.0720000000000001</c:v>
                </c:pt>
                <c:pt idx="5">
                  <c:v>4.6740000000000004</c:v>
                </c:pt>
                <c:pt idx="6">
                  <c:v>5.34</c:v>
                </c:pt>
                <c:pt idx="7">
                  <c:v>6.0750000000000002</c:v>
                </c:pt>
                <c:pt idx="8">
                  <c:v>6.7619999999999996</c:v>
                </c:pt>
                <c:pt idx="9">
                  <c:v>7.3609999999999998</c:v>
                </c:pt>
                <c:pt idx="10">
                  <c:v>8.1370000000000005</c:v>
                </c:pt>
                <c:pt idx="11">
                  <c:v>8.859</c:v>
                </c:pt>
                <c:pt idx="12">
                  <c:v>9.4440000000000008</c:v>
                </c:pt>
                <c:pt idx="13">
                  <c:v>10.029999999999999</c:v>
                </c:pt>
                <c:pt idx="14">
                  <c:v>10.589</c:v>
                </c:pt>
                <c:pt idx="15">
                  <c:v>11.510999999999999</c:v>
                </c:pt>
                <c:pt idx="16">
                  <c:v>12.401999999999999</c:v>
                </c:pt>
                <c:pt idx="17">
                  <c:v>13.319000000000001</c:v>
                </c:pt>
                <c:pt idx="18">
                  <c:v>14.366</c:v>
                </c:pt>
                <c:pt idx="19">
                  <c:v>15.446999999999999</c:v>
                </c:pt>
                <c:pt idx="20">
                  <c:v>16.678000000000001</c:v>
                </c:pt>
                <c:pt idx="21">
                  <c:v>17.853999999999999</c:v>
                </c:pt>
                <c:pt idx="22">
                  <c:v>18.791</c:v>
                </c:pt>
                <c:pt idx="23">
                  <c:v>19.794</c:v>
                </c:pt>
                <c:pt idx="24">
                  <c:v>21.251000000000001</c:v>
                </c:pt>
                <c:pt idx="25">
                  <c:v>22.995999999999999</c:v>
                </c:pt>
                <c:pt idx="26">
                  <c:v>24.818999999999999</c:v>
                </c:pt>
                <c:pt idx="27">
                  <c:v>25.879000000000001</c:v>
                </c:pt>
                <c:pt idx="28">
                  <c:v>26.67</c:v>
                </c:pt>
                <c:pt idx="29">
                  <c:v>28.068000000000001</c:v>
                </c:pt>
                <c:pt idx="30">
                  <c:v>29.867999999999999</c:v>
                </c:pt>
                <c:pt idx="31">
                  <c:v>32.085999999999999</c:v>
                </c:pt>
                <c:pt idx="32">
                  <c:v>33.695</c:v>
                </c:pt>
                <c:pt idx="33">
                  <c:v>35.506</c:v>
                </c:pt>
                <c:pt idx="34">
                  <c:v>38.255000000000003</c:v>
                </c:pt>
                <c:pt idx="35">
                  <c:v>39.936</c:v>
                </c:pt>
                <c:pt idx="36">
                  <c:v>41.618000000000002</c:v>
                </c:pt>
                <c:pt idx="37">
                  <c:v>43.585999999999999</c:v>
                </c:pt>
                <c:pt idx="38">
                  <c:v>45.921999999999997</c:v>
                </c:pt>
                <c:pt idx="39">
                  <c:v>48.182000000000002</c:v>
                </c:pt>
                <c:pt idx="40">
                  <c:v>50.249000000000002</c:v>
                </c:pt>
                <c:pt idx="41">
                  <c:v>53.685000000000002</c:v>
                </c:pt>
                <c:pt idx="42">
                  <c:v>55.274999999999999</c:v>
                </c:pt>
                <c:pt idx="43">
                  <c:v>57.536999999999999</c:v>
                </c:pt>
                <c:pt idx="44">
                  <c:v>60.4</c:v>
                </c:pt>
                <c:pt idx="45">
                  <c:v>63.274999999999999</c:v>
                </c:pt>
                <c:pt idx="46">
                  <c:v>66.837999999999994</c:v>
                </c:pt>
                <c:pt idx="47">
                  <c:v>71.436000000000007</c:v>
                </c:pt>
                <c:pt idx="48">
                  <c:v>76.391000000000005</c:v>
                </c:pt>
                <c:pt idx="49">
                  <c:v>81.09</c:v>
                </c:pt>
              </c:numCache>
            </c:numRef>
          </c:yVal>
          <c:smooth val="1"/>
          <c:extLst>
            <c:ext xmlns:c16="http://schemas.microsoft.com/office/drawing/2014/chart" uri="{C3380CC4-5D6E-409C-BE32-E72D297353CC}">
              <c16:uniqueId val="{00000000-0DAA-40FD-909F-9E83CAB52AEF}"/>
            </c:ext>
          </c:extLst>
        </c:ser>
        <c:ser>
          <c:idx val="1"/>
          <c:order val="1"/>
          <c:tx>
            <c:strRef>
              <c:f>Sheet1!$H$4</c:f>
              <c:strCache>
                <c:ptCount val="1"/>
                <c:pt idx="0">
                  <c:v>M2</c:v>
                </c:pt>
              </c:strCache>
            </c:strRef>
          </c:tx>
          <c:marker>
            <c:symbol val="none"/>
          </c:marker>
          <c:xVal>
            <c:numRef>
              <c:f>Sheet1!$B$5:$B$54</c:f>
              <c:numCache>
                <c:formatCode>General</c:formatCode>
                <c:ptCount val="50"/>
                <c:pt idx="0">
                  <c:v>1968</c:v>
                </c:pt>
                <c:pt idx="1">
                  <c:v>1969</c:v>
                </c:pt>
                <c:pt idx="2">
                  <c:v>1970</c:v>
                </c:pt>
                <c:pt idx="3">
                  <c:v>1971</c:v>
                </c:pt>
                <c:pt idx="4">
                  <c:v>1972</c:v>
                </c:pt>
                <c:pt idx="5">
                  <c:v>1973</c:v>
                </c:pt>
                <c:pt idx="6">
                  <c:v>1974</c:v>
                </c:pt>
                <c:pt idx="7">
                  <c:v>1975</c:v>
                </c:pt>
                <c:pt idx="8">
                  <c:v>1976</c:v>
                </c:pt>
                <c:pt idx="9">
                  <c:v>1977</c:v>
                </c:pt>
                <c:pt idx="10">
                  <c:v>1978</c:v>
                </c:pt>
                <c:pt idx="11">
                  <c:v>1979</c:v>
                </c:pt>
                <c:pt idx="12">
                  <c:v>1980</c:v>
                </c:pt>
                <c:pt idx="13">
                  <c:v>1981</c:v>
                </c:pt>
                <c:pt idx="14">
                  <c:v>1982</c:v>
                </c:pt>
                <c:pt idx="15">
                  <c:v>1983</c:v>
                </c:pt>
                <c:pt idx="16">
                  <c:v>1984</c:v>
                </c:pt>
                <c:pt idx="17">
                  <c:v>1985</c:v>
                </c:pt>
                <c:pt idx="18">
                  <c:v>1986</c:v>
                </c:pt>
                <c:pt idx="19">
                  <c:v>1987</c:v>
                </c:pt>
                <c:pt idx="20">
                  <c:v>1988</c:v>
                </c:pt>
                <c:pt idx="21">
                  <c:v>1989</c:v>
                </c:pt>
                <c:pt idx="22">
                  <c:v>1990</c:v>
                </c:pt>
                <c:pt idx="23">
                  <c:v>1991</c:v>
                </c:pt>
                <c:pt idx="24">
                  <c:v>1992</c:v>
                </c:pt>
                <c:pt idx="25">
                  <c:v>1993</c:v>
                </c:pt>
                <c:pt idx="26">
                  <c:v>1994</c:v>
                </c:pt>
                <c:pt idx="27">
                  <c:v>1995</c:v>
                </c:pt>
                <c:pt idx="28">
                  <c:v>1996</c:v>
                </c:pt>
                <c:pt idx="29">
                  <c:v>1997</c:v>
                </c:pt>
                <c:pt idx="30">
                  <c:v>1998</c:v>
                </c:pt>
                <c:pt idx="31">
                  <c:v>1999</c:v>
                </c:pt>
                <c:pt idx="32">
                  <c:v>2000</c:v>
                </c:pt>
                <c:pt idx="33">
                  <c:v>2001</c:v>
                </c:pt>
                <c:pt idx="34">
                  <c:v>2002</c:v>
                </c:pt>
                <c:pt idx="35">
                  <c:v>2003</c:v>
                </c:pt>
                <c:pt idx="36">
                  <c:v>2004</c:v>
                </c:pt>
                <c:pt idx="37">
                  <c:v>2005</c:v>
                </c:pt>
                <c:pt idx="38">
                  <c:v>2006</c:v>
                </c:pt>
                <c:pt idx="39">
                  <c:v>2007</c:v>
                </c:pt>
                <c:pt idx="40">
                  <c:v>2008</c:v>
                </c:pt>
                <c:pt idx="41">
                  <c:v>2009</c:v>
                </c:pt>
                <c:pt idx="42">
                  <c:v>2010</c:v>
                </c:pt>
                <c:pt idx="43">
                  <c:v>2011</c:v>
                </c:pt>
                <c:pt idx="44">
                  <c:v>2012</c:v>
                </c:pt>
                <c:pt idx="45">
                  <c:v>2013</c:v>
                </c:pt>
                <c:pt idx="46">
                  <c:v>2014</c:v>
                </c:pt>
                <c:pt idx="47">
                  <c:v>2015</c:v>
                </c:pt>
                <c:pt idx="48">
                  <c:v>2016</c:v>
                </c:pt>
                <c:pt idx="49">
                  <c:v>2017</c:v>
                </c:pt>
              </c:numCache>
            </c:numRef>
          </c:xVal>
          <c:yVal>
            <c:numRef>
              <c:f>Sheet1!$H$5:$H$54</c:f>
              <c:numCache>
                <c:formatCode>General</c:formatCode>
                <c:ptCount val="50"/>
                <c:pt idx="0">
                  <c:v>27.172999999999998</c:v>
                </c:pt>
                <c:pt idx="1">
                  <c:v>30.398</c:v>
                </c:pt>
                <c:pt idx="2">
                  <c:v>32.960999999999999</c:v>
                </c:pt>
                <c:pt idx="3">
                  <c:v>37.002000000000002</c:v>
                </c:pt>
                <c:pt idx="4">
                  <c:v>41.277000000000001</c:v>
                </c:pt>
                <c:pt idx="5">
                  <c:v>47.606999999999999</c:v>
                </c:pt>
                <c:pt idx="6">
                  <c:v>57.548999999999999</c:v>
                </c:pt>
                <c:pt idx="7">
                  <c:v>66.028999999999996</c:v>
                </c:pt>
                <c:pt idx="8">
                  <c:v>75.497</c:v>
                </c:pt>
                <c:pt idx="9">
                  <c:v>87.216999999999999</c:v>
                </c:pt>
                <c:pt idx="10">
                  <c:v>98.430999999999997</c:v>
                </c:pt>
                <c:pt idx="11">
                  <c:v>114.333</c:v>
                </c:pt>
                <c:pt idx="12">
                  <c:v>135.9</c:v>
                </c:pt>
                <c:pt idx="13">
                  <c:v>156.358</c:v>
                </c:pt>
                <c:pt idx="14">
                  <c:v>169.11099999999999</c:v>
                </c:pt>
                <c:pt idx="15">
                  <c:v>179.982</c:v>
                </c:pt>
                <c:pt idx="16">
                  <c:v>191.184</c:v>
                </c:pt>
                <c:pt idx="17">
                  <c:v>210.05699999999999</c:v>
                </c:pt>
                <c:pt idx="18">
                  <c:v>231.46</c:v>
                </c:pt>
                <c:pt idx="19">
                  <c:v>260.11599999999999</c:v>
                </c:pt>
                <c:pt idx="20">
                  <c:v>283.27</c:v>
                </c:pt>
                <c:pt idx="21">
                  <c:v>322.19</c:v>
                </c:pt>
                <c:pt idx="22">
                  <c:v>358.36099999999999</c:v>
                </c:pt>
                <c:pt idx="23">
                  <c:v>382.08</c:v>
                </c:pt>
                <c:pt idx="24">
                  <c:v>396.27199999999999</c:v>
                </c:pt>
                <c:pt idx="25">
                  <c:v>407.08800000000002</c:v>
                </c:pt>
                <c:pt idx="26">
                  <c:v>415.92200000000003</c:v>
                </c:pt>
                <c:pt idx="27">
                  <c:v>433.642</c:v>
                </c:pt>
                <c:pt idx="28">
                  <c:v>447.17399999999998</c:v>
                </c:pt>
                <c:pt idx="29">
                  <c:v>447.41199999999998</c:v>
                </c:pt>
                <c:pt idx="30">
                  <c:v>444.142</c:v>
                </c:pt>
                <c:pt idx="31">
                  <c:v>461.73399999999998</c:v>
                </c:pt>
                <c:pt idx="32">
                  <c:v>495.29700000000003</c:v>
                </c:pt>
                <c:pt idx="33">
                  <c:v>522.95299999999997</c:v>
                </c:pt>
                <c:pt idx="34">
                  <c:v>550.53499999999997</c:v>
                </c:pt>
                <c:pt idx="35">
                  <c:v>581.95500000000004</c:v>
                </c:pt>
                <c:pt idx="36">
                  <c:v>618.95000000000005</c:v>
                </c:pt>
                <c:pt idx="37">
                  <c:v>655.06200000000001</c:v>
                </c:pt>
                <c:pt idx="38">
                  <c:v>702.96600000000001</c:v>
                </c:pt>
                <c:pt idx="39">
                  <c:v>757.58399999999995</c:v>
                </c:pt>
                <c:pt idx="40">
                  <c:v>829.73500000000001</c:v>
                </c:pt>
                <c:pt idx="41">
                  <c:v>942.93899999999996</c:v>
                </c:pt>
                <c:pt idx="42">
                  <c:v>1003.559</c:v>
                </c:pt>
                <c:pt idx="43">
                  <c:v>1055.896</c:v>
                </c:pt>
                <c:pt idx="44">
                  <c:v>1128.586</c:v>
                </c:pt>
                <c:pt idx="45">
                  <c:v>1206.1179999999999</c:v>
                </c:pt>
                <c:pt idx="46">
                  <c:v>1272.653</c:v>
                </c:pt>
                <c:pt idx="47">
                  <c:v>1341.683</c:v>
                </c:pt>
                <c:pt idx="48">
                  <c:v>1443.306</c:v>
                </c:pt>
                <c:pt idx="49">
                  <c:v>1547.6949999999999</c:v>
                </c:pt>
              </c:numCache>
            </c:numRef>
          </c:yVal>
          <c:smooth val="1"/>
          <c:extLst>
            <c:ext xmlns:c16="http://schemas.microsoft.com/office/drawing/2014/chart" uri="{C3380CC4-5D6E-409C-BE32-E72D297353CC}">
              <c16:uniqueId val="{00000001-0DAA-40FD-909F-9E83CAB52AEF}"/>
            </c:ext>
          </c:extLst>
        </c:ser>
        <c:ser>
          <c:idx val="2"/>
          <c:order val="2"/>
          <c:tx>
            <c:strRef>
              <c:f>Sheet1!$I$4</c:f>
              <c:strCache>
                <c:ptCount val="1"/>
                <c:pt idx="0">
                  <c:v>M2+</c:v>
                </c:pt>
              </c:strCache>
            </c:strRef>
          </c:tx>
          <c:spPr>
            <a:ln>
              <a:solidFill>
                <a:srgbClr val="002060"/>
              </a:solidFill>
            </a:ln>
          </c:spPr>
          <c:marker>
            <c:symbol val="none"/>
          </c:marker>
          <c:xVal>
            <c:numRef>
              <c:f>Sheet1!$B$5:$B$54</c:f>
              <c:numCache>
                <c:formatCode>General</c:formatCode>
                <c:ptCount val="50"/>
                <c:pt idx="0">
                  <c:v>1968</c:v>
                </c:pt>
                <c:pt idx="1">
                  <c:v>1969</c:v>
                </c:pt>
                <c:pt idx="2">
                  <c:v>1970</c:v>
                </c:pt>
                <c:pt idx="3">
                  <c:v>1971</c:v>
                </c:pt>
                <c:pt idx="4">
                  <c:v>1972</c:v>
                </c:pt>
                <c:pt idx="5">
                  <c:v>1973</c:v>
                </c:pt>
                <c:pt idx="6">
                  <c:v>1974</c:v>
                </c:pt>
                <c:pt idx="7">
                  <c:v>1975</c:v>
                </c:pt>
                <c:pt idx="8">
                  <c:v>1976</c:v>
                </c:pt>
                <c:pt idx="9">
                  <c:v>1977</c:v>
                </c:pt>
                <c:pt idx="10">
                  <c:v>1978</c:v>
                </c:pt>
                <c:pt idx="11">
                  <c:v>1979</c:v>
                </c:pt>
                <c:pt idx="12">
                  <c:v>1980</c:v>
                </c:pt>
                <c:pt idx="13">
                  <c:v>1981</c:v>
                </c:pt>
                <c:pt idx="14">
                  <c:v>1982</c:v>
                </c:pt>
                <c:pt idx="15">
                  <c:v>1983</c:v>
                </c:pt>
                <c:pt idx="16">
                  <c:v>1984</c:v>
                </c:pt>
                <c:pt idx="17">
                  <c:v>1985</c:v>
                </c:pt>
                <c:pt idx="18">
                  <c:v>1986</c:v>
                </c:pt>
                <c:pt idx="19">
                  <c:v>1987</c:v>
                </c:pt>
                <c:pt idx="20">
                  <c:v>1988</c:v>
                </c:pt>
                <c:pt idx="21">
                  <c:v>1989</c:v>
                </c:pt>
                <c:pt idx="22">
                  <c:v>1990</c:v>
                </c:pt>
                <c:pt idx="23">
                  <c:v>1991</c:v>
                </c:pt>
                <c:pt idx="24">
                  <c:v>1992</c:v>
                </c:pt>
                <c:pt idx="25">
                  <c:v>1993</c:v>
                </c:pt>
                <c:pt idx="26">
                  <c:v>1994</c:v>
                </c:pt>
                <c:pt idx="27">
                  <c:v>1995</c:v>
                </c:pt>
                <c:pt idx="28">
                  <c:v>1996</c:v>
                </c:pt>
                <c:pt idx="29">
                  <c:v>1997</c:v>
                </c:pt>
                <c:pt idx="30">
                  <c:v>1998</c:v>
                </c:pt>
                <c:pt idx="31">
                  <c:v>1999</c:v>
                </c:pt>
                <c:pt idx="32">
                  <c:v>2000</c:v>
                </c:pt>
                <c:pt idx="33">
                  <c:v>2001</c:v>
                </c:pt>
                <c:pt idx="34">
                  <c:v>2002</c:v>
                </c:pt>
                <c:pt idx="35">
                  <c:v>2003</c:v>
                </c:pt>
                <c:pt idx="36">
                  <c:v>2004</c:v>
                </c:pt>
                <c:pt idx="37">
                  <c:v>2005</c:v>
                </c:pt>
                <c:pt idx="38">
                  <c:v>2006</c:v>
                </c:pt>
                <c:pt idx="39">
                  <c:v>2007</c:v>
                </c:pt>
                <c:pt idx="40">
                  <c:v>2008</c:v>
                </c:pt>
                <c:pt idx="41">
                  <c:v>2009</c:v>
                </c:pt>
                <c:pt idx="42">
                  <c:v>2010</c:v>
                </c:pt>
                <c:pt idx="43">
                  <c:v>2011</c:v>
                </c:pt>
                <c:pt idx="44">
                  <c:v>2012</c:v>
                </c:pt>
                <c:pt idx="45">
                  <c:v>2013</c:v>
                </c:pt>
                <c:pt idx="46">
                  <c:v>2014</c:v>
                </c:pt>
                <c:pt idx="47">
                  <c:v>2015</c:v>
                </c:pt>
                <c:pt idx="48">
                  <c:v>2016</c:v>
                </c:pt>
                <c:pt idx="49">
                  <c:v>2017</c:v>
                </c:pt>
              </c:numCache>
            </c:numRef>
          </c:xVal>
          <c:yVal>
            <c:numRef>
              <c:f>Sheet1!$I$5:$I$54</c:f>
              <c:numCache>
                <c:formatCode>General</c:formatCode>
                <c:ptCount val="50"/>
                <c:pt idx="0">
                  <c:v>32.840000000000003</c:v>
                </c:pt>
                <c:pt idx="1">
                  <c:v>36.450000000000003</c:v>
                </c:pt>
                <c:pt idx="2">
                  <c:v>39.652999999999999</c:v>
                </c:pt>
                <c:pt idx="3">
                  <c:v>44.54</c:v>
                </c:pt>
                <c:pt idx="4">
                  <c:v>50.710999999999999</c:v>
                </c:pt>
                <c:pt idx="5">
                  <c:v>59.097999999999999</c:v>
                </c:pt>
                <c:pt idx="6">
                  <c:v>71.460999999999999</c:v>
                </c:pt>
                <c:pt idx="7">
                  <c:v>82.994</c:v>
                </c:pt>
                <c:pt idx="8">
                  <c:v>96.05</c:v>
                </c:pt>
                <c:pt idx="9">
                  <c:v>112.179</c:v>
                </c:pt>
                <c:pt idx="10">
                  <c:v>128.875</c:v>
                </c:pt>
                <c:pt idx="11">
                  <c:v>150.565</c:v>
                </c:pt>
                <c:pt idx="12">
                  <c:v>176.56299999999999</c:v>
                </c:pt>
                <c:pt idx="13">
                  <c:v>202.99199999999999</c:v>
                </c:pt>
                <c:pt idx="14">
                  <c:v>219.846</c:v>
                </c:pt>
                <c:pt idx="15">
                  <c:v>236.215</c:v>
                </c:pt>
                <c:pt idx="16">
                  <c:v>252.41200000000001</c:v>
                </c:pt>
                <c:pt idx="17">
                  <c:v>277.59899999999999</c:v>
                </c:pt>
                <c:pt idx="18">
                  <c:v>306.44400000000002</c:v>
                </c:pt>
                <c:pt idx="19">
                  <c:v>341.14400000000001</c:v>
                </c:pt>
                <c:pt idx="20">
                  <c:v>373.46</c:v>
                </c:pt>
                <c:pt idx="21">
                  <c:v>425.40800000000002</c:v>
                </c:pt>
                <c:pt idx="22">
                  <c:v>476.55200000000002</c:v>
                </c:pt>
                <c:pt idx="23">
                  <c:v>516.70799999999997</c:v>
                </c:pt>
                <c:pt idx="24">
                  <c:v>547.16700000000003</c:v>
                </c:pt>
                <c:pt idx="25">
                  <c:v>569.29600000000005</c:v>
                </c:pt>
                <c:pt idx="26">
                  <c:v>580.07299999999998</c:v>
                </c:pt>
                <c:pt idx="27">
                  <c:v>602.50199999999995</c:v>
                </c:pt>
                <c:pt idx="28">
                  <c:v>628.69100000000003</c:v>
                </c:pt>
                <c:pt idx="29">
                  <c:v>634.10900000000004</c:v>
                </c:pt>
                <c:pt idx="30">
                  <c:v>626.98299999999995</c:v>
                </c:pt>
                <c:pt idx="31">
                  <c:v>654.53800000000001</c:v>
                </c:pt>
                <c:pt idx="32">
                  <c:v>693.66499999999996</c:v>
                </c:pt>
                <c:pt idx="33">
                  <c:v>740.30899999999997</c:v>
                </c:pt>
                <c:pt idx="34">
                  <c:v>789.846</c:v>
                </c:pt>
                <c:pt idx="35">
                  <c:v>826.20500000000004</c:v>
                </c:pt>
                <c:pt idx="36">
                  <c:v>866.33199999999999</c:v>
                </c:pt>
                <c:pt idx="37">
                  <c:v>908.09900000000005</c:v>
                </c:pt>
                <c:pt idx="38">
                  <c:v>965.04600000000005</c:v>
                </c:pt>
                <c:pt idx="39">
                  <c:v>1042.9100000000001</c:v>
                </c:pt>
                <c:pt idx="40">
                  <c:v>1150.49</c:v>
                </c:pt>
                <c:pt idx="41">
                  <c:v>1284.4100000000001</c:v>
                </c:pt>
                <c:pt idx="42">
                  <c:v>1336.047</c:v>
                </c:pt>
                <c:pt idx="43">
                  <c:v>1396.4349999999999</c:v>
                </c:pt>
                <c:pt idx="44">
                  <c:v>1481.1859999999999</c:v>
                </c:pt>
                <c:pt idx="45">
                  <c:v>1562.97</c:v>
                </c:pt>
                <c:pt idx="46">
                  <c:v>1635.1389999999999</c:v>
                </c:pt>
                <c:pt idx="47">
                  <c:v>1714.1179999999999</c:v>
                </c:pt>
                <c:pt idx="48">
                  <c:v>1829.076</c:v>
                </c:pt>
                <c:pt idx="49">
                  <c:v>1947.2940000000001</c:v>
                </c:pt>
              </c:numCache>
            </c:numRef>
          </c:yVal>
          <c:smooth val="1"/>
          <c:extLst>
            <c:ext xmlns:c16="http://schemas.microsoft.com/office/drawing/2014/chart" uri="{C3380CC4-5D6E-409C-BE32-E72D297353CC}">
              <c16:uniqueId val="{00000002-0DAA-40FD-909F-9E83CAB52AEF}"/>
            </c:ext>
          </c:extLst>
        </c:ser>
        <c:dLbls>
          <c:showLegendKey val="0"/>
          <c:showVal val="0"/>
          <c:showCatName val="0"/>
          <c:showSerName val="0"/>
          <c:showPercent val="0"/>
          <c:showBubbleSize val="0"/>
        </c:dLbls>
        <c:axId val="115748224"/>
        <c:axId val="115762688"/>
      </c:scatterChart>
      <c:valAx>
        <c:axId val="115748224"/>
        <c:scaling>
          <c:orientation val="minMax"/>
        </c:scaling>
        <c:delete val="0"/>
        <c:axPos val="b"/>
        <c:title>
          <c:tx>
            <c:rich>
              <a:bodyPr/>
              <a:lstStyle/>
              <a:p>
                <a:pPr>
                  <a:defRPr/>
                </a:pPr>
                <a:r>
                  <a:rPr lang="en-US"/>
                  <a:t>Year</a:t>
                </a:r>
              </a:p>
            </c:rich>
          </c:tx>
          <c:layout/>
          <c:overlay val="0"/>
        </c:title>
        <c:numFmt formatCode="General" sourceLinked="1"/>
        <c:majorTickMark val="out"/>
        <c:minorTickMark val="none"/>
        <c:tickLblPos val="nextTo"/>
        <c:crossAx val="115762688"/>
        <c:crosses val="autoZero"/>
        <c:crossBetween val="midCat"/>
        <c:majorUnit val="5"/>
      </c:valAx>
      <c:valAx>
        <c:axId val="115762688"/>
        <c:scaling>
          <c:orientation val="minMax"/>
        </c:scaling>
        <c:delete val="0"/>
        <c:axPos val="l"/>
        <c:majorGridlines/>
        <c:title>
          <c:tx>
            <c:rich>
              <a:bodyPr rot="-5400000" vert="horz"/>
              <a:lstStyle/>
              <a:p>
                <a:pPr>
                  <a:defRPr/>
                </a:pPr>
                <a:r>
                  <a:rPr lang="en-CA"/>
                  <a:t>billions</a:t>
                </a:r>
                <a:r>
                  <a:rPr lang="en-CA" baseline="0"/>
                  <a:t> of dollars</a:t>
                </a:r>
                <a:endParaRPr lang="en-CA"/>
              </a:p>
            </c:rich>
          </c:tx>
          <c:layout/>
          <c:overlay val="0"/>
        </c:title>
        <c:numFmt formatCode="General" sourceLinked="1"/>
        <c:majorTickMark val="out"/>
        <c:minorTickMark val="none"/>
        <c:tickLblPos val="nextTo"/>
        <c:crossAx val="115748224"/>
        <c:crosses val="autoZero"/>
        <c:crossBetween val="midCat"/>
      </c:valAx>
    </c:plotArea>
    <c:legend>
      <c:legendPos val="r"/>
      <c:layout/>
      <c:overlay val="0"/>
    </c:legend>
    <c:plotVisOnly val="1"/>
    <c:dispBlanksAs val="gap"/>
    <c:showDLblsOverMax val="0"/>
  </c:chart>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drawing1.xml><?xml version="1.0" encoding="utf-8"?>
<c:userShapes xmlns:c="http://schemas.openxmlformats.org/drawingml/2006/chart">
  <cdr:relSizeAnchor xmlns:cdr="http://schemas.openxmlformats.org/drawingml/2006/chartDrawing">
    <cdr:from>
      <cdr:x>0.19667</cdr:x>
      <cdr:y>0.02413</cdr:y>
    </cdr:from>
    <cdr:to>
      <cdr:x>0.7294</cdr:x>
      <cdr:y>0.19064</cdr:y>
    </cdr:to>
    <cdr:sp macro="" textlink="">
      <cdr:nvSpPr>
        <cdr:cNvPr id="2" name="TextBox 1"/>
        <cdr:cNvSpPr txBox="1"/>
      </cdr:nvSpPr>
      <cdr:spPr>
        <a:xfrm xmlns:a="http://schemas.openxmlformats.org/drawingml/2006/main">
          <a:off x="1938338" y="119063"/>
          <a:ext cx="5250657" cy="82153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CA" sz="110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D8D874E-E9D5-433B-A149-BDF6BFDD40A8}" type="datetimeFigureOut">
              <a:rPr lang="en-US" smtClean="0"/>
              <a:pPr/>
              <a:t>5/16/2019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0DCAA22-461C-45B4-A301-BFCA580174EF}" type="slidenum">
              <a:rPr lang="en-US" smtClean="0"/>
              <a:pPr/>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5/16/2019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ヒラギノ角ゴ Pro W3" charset="-128"/>
              </a:defRPr>
            </a:lvl1pPr>
            <a:lvl2pPr marL="742950" indent="-285750">
              <a:defRPr sz="2400">
                <a:solidFill>
                  <a:schemeClr val="tx1"/>
                </a:solidFill>
                <a:latin typeface="Times New Roman" panose="02020603050405020304" pitchFamily="18" charset="0"/>
                <a:ea typeface="ヒラギノ角ゴ Pro W3" charset="-128"/>
              </a:defRPr>
            </a:lvl2pPr>
            <a:lvl3pPr marL="1143000" indent="-228600">
              <a:defRPr sz="2400">
                <a:solidFill>
                  <a:schemeClr val="tx1"/>
                </a:solidFill>
                <a:latin typeface="Times New Roman" panose="02020603050405020304" pitchFamily="18" charset="0"/>
                <a:ea typeface="ヒラギノ角ゴ Pro W3" charset="-128"/>
              </a:defRPr>
            </a:lvl3pPr>
            <a:lvl4pPr marL="1600200" indent="-228600">
              <a:defRPr sz="2400">
                <a:solidFill>
                  <a:schemeClr val="tx1"/>
                </a:solidFill>
                <a:latin typeface="Times New Roman" panose="02020603050405020304" pitchFamily="18" charset="0"/>
                <a:ea typeface="ヒラギノ角ゴ Pro W3" charset="-128"/>
              </a:defRPr>
            </a:lvl4pPr>
            <a:lvl5pPr marL="2057400" indent="-228600">
              <a:defRPr sz="2400">
                <a:solidFill>
                  <a:schemeClr val="tx1"/>
                </a:solidFill>
                <a:latin typeface="Times New Roman" panose="02020603050405020304" pitchFamily="18" charset="0"/>
                <a:ea typeface="ヒラギノ角ゴ Pro W3"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9pPr>
          </a:lstStyle>
          <a:p>
            <a:fld id="{DC9B638E-B820-4386-90FA-F45AF48DB39F}" type="slidenum">
              <a:rPr lang="en-US" altLang="en-US" sz="1200"/>
              <a:pPr/>
              <a:t>4</a:t>
            </a:fld>
            <a:endParaRPr lang="en-US" altLang="en-US" sz="1200"/>
          </a:p>
        </p:txBody>
      </p:sp>
      <p:sp>
        <p:nvSpPr>
          <p:cNvPr id="11267" name="Rectangle 2"/>
          <p:cNvSpPr>
            <a:spLocks noChangeArrowheads="1" noTextEdit="1"/>
          </p:cNvSpPr>
          <p:nvPr>
            <p:ph type="sldImg"/>
          </p:nvPr>
        </p:nvSpPr>
        <p:spPr>
          <a:ln/>
        </p:spPr>
      </p:sp>
      <p:sp>
        <p:nvSpPr>
          <p:cNvPr id="112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ea typeface="ヒラギノ角ゴ Pro W3" charset="-128"/>
            </a:endParaRPr>
          </a:p>
        </p:txBody>
      </p:sp>
    </p:spTree>
    <p:extLst>
      <p:ext uri="{BB962C8B-B14F-4D97-AF65-F5344CB8AC3E}">
        <p14:creationId xmlns:p14="http://schemas.microsoft.com/office/powerpoint/2010/main" val="1357435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ea typeface="ヒラギノ角ゴ Pro W3" charset="-128"/>
            </a:endParaRPr>
          </a:p>
        </p:txBody>
      </p:sp>
      <p:sp>
        <p:nvSpPr>
          <p:cNvPr id="133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ヒラギノ角ゴ Pro W3" charset="-128"/>
              </a:defRPr>
            </a:lvl1pPr>
            <a:lvl2pPr marL="742950" indent="-285750">
              <a:defRPr sz="2400">
                <a:solidFill>
                  <a:schemeClr val="tx1"/>
                </a:solidFill>
                <a:latin typeface="Times New Roman" panose="02020603050405020304" pitchFamily="18" charset="0"/>
                <a:ea typeface="ヒラギノ角ゴ Pro W3" charset="-128"/>
              </a:defRPr>
            </a:lvl2pPr>
            <a:lvl3pPr marL="1143000" indent="-228600">
              <a:defRPr sz="2400">
                <a:solidFill>
                  <a:schemeClr val="tx1"/>
                </a:solidFill>
                <a:latin typeface="Times New Roman" panose="02020603050405020304" pitchFamily="18" charset="0"/>
                <a:ea typeface="ヒラギノ角ゴ Pro W3" charset="-128"/>
              </a:defRPr>
            </a:lvl3pPr>
            <a:lvl4pPr marL="1600200" indent="-228600">
              <a:defRPr sz="2400">
                <a:solidFill>
                  <a:schemeClr val="tx1"/>
                </a:solidFill>
                <a:latin typeface="Times New Roman" panose="02020603050405020304" pitchFamily="18" charset="0"/>
                <a:ea typeface="ヒラギノ角ゴ Pro W3" charset="-128"/>
              </a:defRPr>
            </a:lvl4pPr>
            <a:lvl5pPr marL="2057400" indent="-228600">
              <a:defRPr sz="2400">
                <a:solidFill>
                  <a:schemeClr val="tx1"/>
                </a:solidFill>
                <a:latin typeface="Times New Roman" panose="02020603050405020304" pitchFamily="18" charset="0"/>
                <a:ea typeface="ヒラギノ角ゴ Pro W3"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9pPr>
          </a:lstStyle>
          <a:p>
            <a:fld id="{8AE0BF36-48FE-4A4C-9782-CA0DE83EA6BF}" type="slidenum">
              <a:rPr lang="en-US" altLang="en-US" sz="1200"/>
              <a:pPr/>
              <a:t>5</a:t>
            </a:fld>
            <a:endParaRPr lang="en-US" altLang="en-US" sz="1200"/>
          </a:p>
        </p:txBody>
      </p:sp>
    </p:spTree>
    <p:extLst>
      <p:ext uri="{BB962C8B-B14F-4D97-AF65-F5344CB8AC3E}">
        <p14:creationId xmlns:p14="http://schemas.microsoft.com/office/powerpoint/2010/main" val="1203263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ea typeface="ヒラギノ角ゴ Pro W3" charset="-128"/>
            </a:endParaRPr>
          </a:p>
        </p:txBody>
      </p:sp>
      <p:sp>
        <p:nvSpPr>
          <p:cNvPr id="15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ヒラギノ角ゴ Pro W3" charset="-128"/>
              </a:defRPr>
            </a:lvl1pPr>
            <a:lvl2pPr marL="742950" indent="-285750">
              <a:defRPr sz="2400">
                <a:solidFill>
                  <a:schemeClr val="tx1"/>
                </a:solidFill>
                <a:latin typeface="Times New Roman" panose="02020603050405020304" pitchFamily="18" charset="0"/>
                <a:ea typeface="ヒラギノ角ゴ Pro W3" charset="-128"/>
              </a:defRPr>
            </a:lvl2pPr>
            <a:lvl3pPr marL="1143000" indent="-228600">
              <a:defRPr sz="2400">
                <a:solidFill>
                  <a:schemeClr val="tx1"/>
                </a:solidFill>
                <a:latin typeface="Times New Roman" panose="02020603050405020304" pitchFamily="18" charset="0"/>
                <a:ea typeface="ヒラギノ角ゴ Pro W3" charset="-128"/>
              </a:defRPr>
            </a:lvl3pPr>
            <a:lvl4pPr marL="1600200" indent="-228600">
              <a:defRPr sz="2400">
                <a:solidFill>
                  <a:schemeClr val="tx1"/>
                </a:solidFill>
                <a:latin typeface="Times New Roman" panose="02020603050405020304" pitchFamily="18" charset="0"/>
                <a:ea typeface="ヒラギノ角ゴ Pro W3" charset="-128"/>
              </a:defRPr>
            </a:lvl4pPr>
            <a:lvl5pPr marL="2057400" indent="-228600">
              <a:defRPr sz="2400">
                <a:solidFill>
                  <a:schemeClr val="tx1"/>
                </a:solidFill>
                <a:latin typeface="Times New Roman" panose="02020603050405020304" pitchFamily="18" charset="0"/>
                <a:ea typeface="ヒラギノ角ゴ Pro W3"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ヒラギノ角ゴ Pro W3" charset="-128"/>
              </a:defRPr>
            </a:lvl9pPr>
          </a:lstStyle>
          <a:p>
            <a:fld id="{CABCD9CE-370D-454F-8C16-6CD61703FB26}" type="slidenum">
              <a:rPr lang="en-US" altLang="en-US" sz="1200"/>
              <a:pPr/>
              <a:t>6</a:t>
            </a:fld>
            <a:endParaRPr lang="en-US" altLang="en-US" sz="1200"/>
          </a:p>
        </p:txBody>
      </p:sp>
    </p:spTree>
    <p:extLst>
      <p:ext uri="{BB962C8B-B14F-4D97-AF65-F5344CB8AC3E}">
        <p14:creationId xmlns:p14="http://schemas.microsoft.com/office/powerpoint/2010/main" val="2522831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43000" y="685800"/>
            <a:ext cx="4573588" cy="3429000"/>
          </a:xfrm>
          <a:ln/>
        </p:spPr>
      </p:sp>
      <p:sp>
        <p:nvSpPr>
          <p:cNvPr id="1741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ea typeface="ヒラギノ角ゴ Pro W3" charset="-128"/>
            </a:endParaRPr>
          </a:p>
        </p:txBody>
      </p:sp>
    </p:spTree>
    <p:extLst>
      <p:ext uri="{BB962C8B-B14F-4D97-AF65-F5344CB8AC3E}">
        <p14:creationId xmlns:p14="http://schemas.microsoft.com/office/powerpoint/2010/main" val="3476321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903514"/>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5/16/2019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2"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3"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018605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43376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6837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5/16/2019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3" name="TextBox 12"/>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14"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5"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3 -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4190029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5/16/2019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659136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5/16/2019</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9" name="Shape 15" descr="Pearson Logo"/>
          <p:cNvPicPr preferRelativeResize="0"/>
          <p:nvPr userDrawn="1"/>
        </p:nvPicPr>
        <p:blipFill rotWithShape="1">
          <a:blip r:embed="rId7" cstate="print">
            <a:alphaModFix/>
          </a:blip>
          <a:srcRect/>
          <a:stretch/>
        </p:blipFill>
        <p:spPr>
          <a:xfrm>
            <a:off x="443972" y="6429709"/>
            <a:ext cx="917999" cy="279914"/>
          </a:xfrm>
          <a:prstGeom prst="rect">
            <a:avLst/>
          </a:prstGeom>
          <a:noFill/>
          <a:ln>
            <a:noFill/>
          </a:ln>
        </p:spPr>
      </p:pic>
      <p:sp>
        <p:nvSpPr>
          <p:cNvPr id="10"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3 -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4191761500"/>
      </p:ext>
    </p:extLst>
  </p:cSld>
  <p:clrMap bg1="lt1" tx1="dk1" bg2="lt2" tx2="dk2" accent1="accent1" accent2="accent2" accent3="accent3" accent4="accent4" accent5="accent5" accent6="accent6" hlink="hlink" folHlink="folHlink"/>
  <p:sldLayoutIdLst>
    <p:sldLayoutId id="2147483672" r:id="rId1"/>
    <p:sldLayoutId id="2147483674" r:id="rId2"/>
    <p:sldLayoutId id="2147483675" r:id="rId3"/>
    <p:sldLayoutId id="2147483676" r:id="rId4"/>
    <p:sldLayoutId id="2147483677" r:id="rId5"/>
  </p:sldLayoutIdLst>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13353"/>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1632"/>
            <a:ext cx="8229600" cy="327143"/>
          </a:xfrm>
        </p:spPr>
        <p:txBody>
          <a:bodyPr/>
          <a:lstStyle/>
          <a:p>
            <a:r>
              <a:rPr lang="en-US" dirty="0"/>
              <a:t>Seventh Canadian Edition</a:t>
            </a:r>
          </a:p>
        </p:txBody>
      </p:sp>
      <p:sp>
        <p:nvSpPr>
          <p:cNvPr id="4" name="Text Placeholder 3"/>
          <p:cNvSpPr>
            <a:spLocks noGrp="1"/>
          </p:cNvSpPr>
          <p:nvPr>
            <p:ph type="body" sz="quarter" idx="14"/>
          </p:nvPr>
        </p:nvSpPr>
        <p:spPr>
          <a:xfrm>
            <a:off x="4572000" y="1905000"/>
            <a:ext cx="4114800" cy="1142999"/>
          </a:xfrm>
        </p:spPr>
        <p:txBody>
          <a:bodyPr/>
          <a:lstStyle/>
          <a:p>
            <a:r>
              <a:rPr lang="en-US" dirty="0"/>
              <a:t>Chapter 3</a:t>
            </a:r>
          </a:p>
        </p:txBody>
      </p:sp>
      <p:sp>
        <p:nvSpPr>
          <p:cNvPr id="5" name="Text Placeholder 4"/>
          <p:cNvSpPr>
            <a:spLocks noGrp="1"/>
          </p:cNvSpPr>
          <p:nvPr>
            <p:ph type="body" sz="quarter" idx="15"/>
          </p:nvPr>
        </p:nvSpPr>
        <p:spPr>
          <a:xfrm>
            <a:off x="4572000" y="3200400"/>
            <a:ext cx="4114800" cy="2925763"/>
          </a:xfrm>
        </p:spPr>
        <p:txBody>
          <a:bodyPr/>
          <a:lstStyle/>
          <a:p>
            <a:r>
              <a:rPr lang="en-US" dirty="0"/>
              <a:t>What Is Money?</a:t>
            </a:r>
          </a:p>
        </p:txBody>
      </p:sp>
      <p:pic>
        <p:nvPicPr>
          <p:cNvPr id="7" name="Picture 6" descr="The Economics of Money, Banking, and Financial Markets, Seventh Canadian Edition, Frederic S. Mishkin&#10;">
            <a:extLst>
              <a:ext uri="{FF2B5EF4-FFF2-40B4-BE49-F238E27FC236}">
                <a16:creationId xmlns:a16="http://schemas.microsoft.com/office/drawing/2014/main" id="{90785792-54AB-984C-A6D9-C4F0DA3D9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806163"/>
            <a:ext cx="3456000" cy="4320000"/>
          </a:xfrm>
          <a:prstGeom prst="rect">
            <a:avLst/>
          </a:prstGeom>
        </p:spPr>
      </p:pic>
    </p:spTree>
    <p:extLst>
      <p:ext uri="{BB962C8B-B14F-4D97-AF65-F5344CB8AC3E}">
        <p14:creationId xmlns:p14="http://schemas.microsoft.com/office/powerpoint/2010/main" val="3885642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CA" altLang="en-US" smtClean="0">
                <a:ea typeface="ヒラギノ角ゴ Pro W3" charset="-128"/>
              </a:rPr>
              <a:t>Learning Objectives</a:t>
            </a:r>
          </a:p>
        </p:txBody>
      </p:sp>
      <p:sp>
        <p:nvSpPr>
          <p:cNvPr id="7171" name="Content Placeholder 2"/>
          <p:cNvSpPr>
            <a:spLocks noGrp="1"/>
          </p:cNvSpPr>
          <p:nvPr>
            <p:ph idx="1"/>
          </p:nvPr>
        </p:nvSpPr>
        <p:spPr/>
        <p:txBody>
          <a:bodyPr/>
          <a:lstStyle/>
          <a:p>
            <a:pPr marL="514350" indent="-514350" eaLnBrk="1" hangingPunct="1">
              <a:buFont typeface="Calibri" panose="020F0502020204030204" pitchFamily="34" charset="0"/>
              <a:buAutoNum type="arabicPeriod"/>
            </a:pPr>
            <a:r>
              <a:rPr lang="en-CA" altLang="en-US" smtClean="0">
                <a:ea typeface="ヒラギノ角ゴ Pro W3" charset="-128"/>
              </a:rPr>
              <a:t>Describe what </a:t>
            </a:r>
            <a:r>
              <a:rPr lang="en-CA" altLang="en-US" b="1" smtClean="0">
                <a:solidFill>
                  <a:srgbClr val="C00000"/>
                </a:solidFill>
                <a:ea typeface="ヒラギノ角ゴ Pro W3" charset="-128"/>
              </a:rPr>
              <a:t>money</a:t>
            </a:r>
            <a:r>
              <a:rPr lang="en-CA" altLang="en-US" smtClean="0">
                <a:ea typeface="ヒラギノ角ゴ Pro W3" charset="-128"/>
              </a:rPr>
              <a:t> is.</a:t>
            </a:r>
          </a:p>
          <a:p>
            <a:pPr marL="514350" indent="-514350" eaLnBrk="1" hangingPunct="1">
              <a:buFont typeface="Calibri" panose="020F0502020204030204" pitchFamily="34" charset="0"/>
              <a:buAutoNum type="arabicPeriod"/>
            </a:pPr>
            <a:r>
              <a:rPr lang="en-CA" altLang="en-US" smtClean="0">
                <a:ea typeface="ヒラギノ角ゴ Pro W3" charset="-128"/>
              </a:rPr>
              <a:t>List and summarize the </a:t>
            </a:r>
            <a:r>
              <a:rPr lang="en-CA" altLang="en-US" b="1" smtClean="0">
                <a:solidFill>
                  <a:srgbClr val="C00000"/>
                </a:solidFill>
                <a:ea typeface="ヒラギノ角ゴ Pro W3" charset="-128"/>
              </a:rPr>
              <a:t>functions of money</a:t>
            </a:r>
            <a:r>
              <a:rPr lang="en-CA" altLang="en-US" smtClean="0">
                <a:ea typeface="ヒラギノ角ゴ Pro W3" charset="-128"/>
              </a:rPr>
              <a:t>.</a:t>
            </a:r>
          </a:p>
          <a:p>
            <a:pPr marL="514350" indent="-514350" eaLnBrk="1" hangingPunct="1">
              <a:buFont typeface="Calibri" panose="020F0502020204030204" pitchFamily="34" charset="0"/>
              <a:buAutoNum type="arabicPeriod"/>
            </a:pPr>
            <a:r>
              <a:rPr lang="en-CA" altLang="en-US" smtClean="0">
                <a:ea typeface="ヒラギノ角ゴ Pro W3" charset="-128"/>
              </a:rPr>
              <a:t>Identify different types of </a:t>
            </a:r>
            <a:r>
              <a:rPr lang="en-CA" altLang="en-US" b="1" smtClean="0">
                <a:solidFill>
                  <a:srgbClr val="C00000"/>
                </a:solidFill>
                <a:ea typeface="ヒラギノ角ゴ Pro W3" charset="-128"/>
              </a:rPr>
              <a:t>payment systems</a:t>
            </a:r>
            <a:r>
              <a:rPr lang="en-CA" altLang="en-US" smtClean="0">
                <a:ea typeface="ヒラギノ角ゴ Pro W3" charset="-128"/>
              </a:rPr>
              <a:t>.</a:t>
            </a:r>
          </a:p>
          <a:p>
            <a:pPr marL="514350" indent="-514350" eaLnBrk="1" hangingPunct="1">
              <a:buFont typeface="Calibri" panose="020F0502020204030204" pitchFamily="34" charset="0"/>
              <a:buAutoNum type="arabicPeriod"/>
            </a:pPr>
            <a:r>
              <a:rPr lang="en-CA" altLang="en-US" smtClean="0">
                <a:ea typeface="ヒラギノ角ゴ Pro W3" charset="-128"/>
              </a:rPr>
              <a:t>Compare and contrast the various </a:t>
            </a:r>
            <a:r>
              <a:rPr lang="en-CA" altLang="en-US" b="1" smtClean="0">
                <a:solidFill>
                  <a:srgbClr val="C00000"/>
                </a:solidFill>
                <a:ea typeface="ヒラギノ角ゴ Pro W3" charset="-128"/>
              </a:rPr>
              <a:t>monetary aggregates </a:t>
            </a:r>
            <a:r>
              <a:rPr lang="en-CA" altLang="en-US" smtClean="0">
                <a:ea typeface="ヒラギノ角ゴ Pro W3" charset="-128"/>
              </a:rPr>
              <a:t>calculated by the Bank of Canada.</a:t>
            </a:r>
          </a:p>
        </p:txBody>
      </p:sp>
    </p:spTree>
    <p:extLst>
      <p:ext uri="{BB962C8B-B14F-4D97-AF65-F5344CB8AC3E}">
        <p14:creationId xmlns:p14="http://schemas.microsoft.com/office/powerpoint/2010/main" val="28982272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Meaning of Money</a:t>
            </a:r>
            <a:endParaRPr lang="en-IN" dirty="0"/>
          </a:p>
        </p:txBody>
      </p:sp>
      <p:sp>
        <p:nvSpPr>
          <p:cNvPr id="3" name="Content Placeholder 2"/>
          <p:cNvSpPr>
            <a:spLocks noGrp="1"/>
          </p:cNvSpPr>
          <p:nvPr>
            <p:ph idx="1"/>
          </p:nvPr>
        </p:nvSpPr>
        <p:spPr/>
        <p:txBody>
          <a:bodyPr/>
          <a:lstStyle/>
          <a:p>
            <a:r>
              <a:rPr lang="en-US" altLang="en-US" b="1" dirty="0">
                <a:solidFill>
                  <a:srgbClr val="C00000"/>
                </a:solidFill>
                <a:ea typeface="ヒラギノ角ゴ Pro W3" charset="-128"/>
              </a:rPr>
              <a:t>Money</a:t>
            </a:r>
            <a:r>
              <a:rPr lang="en-US" altLang="en-US" dirty="0">
                <a:ea typeface="ヒラギノ角ゴ Pro W3" charset="-128"/>
              </a:rPr>
              <a:t>:</a:t>
            </a:r>
            <a:r>
              <a:rPr lang="en-US" altLang="ja-JP" dirty="0">
                <a:ea typeface="ヒラギノ角ゴ Pro W3" charset="-128"/>
              </a:rPr>
              <a:t> Anything that is generally accepted in payment for goods or services or in the repayment of debts.</a:t>
            </a:r>
          </a:p>
          <a:p>
            <a:pPr lvl="1"/>
            <a:r>
              <a:rPr lang="en-US" altLang="ja-JP" b="1" dirty="0">
                <a:solidFill>
                  <a:srgbClr val="C00000"/>
                </a:solidFill>
                <a:ea typeface="ヒラギノ角ゴ Pro W3" charset="-128"/>
              </a:rPr>
              <a:t>Currency</a:t>
            </a:r>
            <a:r>
              <a:rPr lang="en-US" altLang="ja-JP" dirty="0">
                <a:ea typeface="ヒラギノ角ゴ Pro W3" charset="-128"/>
              </a:rPr>
              <a:t>: paper money and coins</a:t>
            </a:r>
            <a:endParaRPr lang="en-US" altLang="ja-JP" b="1" dirty="0">
              <a:ea typeface="ヒラギノ角ゴ Pro W3" charset="-128"/>
            </a:endParaRPr>
          </a:p>
          <a:p>
            <a:r>
              <a:rPr lang="en-US" altLang="en-US" dirty="0">
                <a:ea typeface="ヒラギノ角ゴ Pro W3" charset="-128"/>
              </a:rPr>
              <a:t>It is a broad notion</a:t>
            </a:r>
          </a:p>
          <a:p>
            <a:r>
              <a:rPr lang="en-US" altLang="en-US" dirty="0">
                <a:ea typeface="ヒラギノ角ゴ Pro W3" charset="-128"/>
              </a:rPr>
              <a:t>Distinct from:</a:t>
            </a:r>
          </a:p>
          <a:p>
            <a:pPr lvl="1"/>
            <a:r>
              <a:rPr lang="en-US" altLang="en-US" b="1" dirty="0">
                <a:solidFill>
                  <a:srgbClr val="C00000"/>
                </a:solidFill>
                <a:ea typeface="ヒラギノ角ゴ Pro W3" charset="-128"/>
              </a:rPr>
              <a:t>Wealth</a:t>
            </a:r>
            <a:r>
              <a:rPr lang="en-US" altLang="en-US" dirty="0">
                <a:ea typeface="ヒラギノ角ゴ Pro W3" charset="-128"/>
              </a:rPr>
              <a:t>: total property that stores value</a:t>
            </a:r>
          </a:p>
          <a:p>
            <a:pPr lvl="1"/>
            <a:r>
              <a:rPr lang="en-US" altLang="en-US" b="1" dirty="0">
                <a:solidFill>
                  <a:srgbClr val="C00000"/>
                </a:solidFill>
                <a:ea typeface="ヒラギノ角ゴ Pro W3" charset="-128"/>
              </a:rPr>
              <a:t>Income</a:t>
            </a:r>
            <a:r>
              <a:rPr lang="en-US" altLang="en-US" dirty="0">
                <a:ea typeface="ヒラギノ角ゴ Pro W3" charset="-128"/>
              </a:rPr>
              <a:t>: flow of earnings per unit of time</a:t>
            </a:r>
          </a:p>
        </p:txBody>
      </p:sp>
    </p:spTree>
    <p:extLst>
      <p:ext uri="{BB962C8B-B14F-4D97-AF65-F5344CB8AC3E}">
        <p14:creationId xmlns:p14="http://schemas.microsoft.com/office/powerpoint/2010/main" val="2111209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lstStyle/>
          <a:p>
            <a:pPr eaLnBrk="1" hangingPunct="1"/>
            <a:r>
              <a:rPr lang="en-US" altLang="en-US" smtClean="0">
                <a:ea typeface="ヒラギノ角ゴ Pro W3" charset="-128"/>
              </a:rPr>
              <a:t>Functions of Money: Medium of Exchange</a:t>
            </a:r>
          </a:p>
        </p:txBody>
      </p:sp>
      <p:sp>
        <p:nvSpPr>
          <p:cNvPr id="10243" name="Rectangle 5"/>
          <p:cNvSpPr>
            <a:spLocks noGrp="1" noChangeArrowheads="1"/>
          </p:cNvSpPr>
          <p:nvPr>
            <p:ph idx="1"/>
          </p:nvPr>
        </p:nvSpPr>
        <p:spPr>
          <a:xfrm>
            <a:off x="381000" y="1371600"/>
            <a:ext cx="8521700" cy="4648200"/>
          </a:xfrm>
        </p:spPr>
        <p:txBody>
          <a:bodyPr/>
          <a:lstStyle/>
          <a:p>
            <a:pPr eaLnBrk="1" hangingPunct="1"/>
            <a:r>
              <a:rPr lang="en-US" altLang="en-US" b="1" smtClean="0">
                <a:solidFill>
                  <a:srgbClr val="C00000"/>
                </a:solidFill>
                <a:ea typeface="ヒラギノ角ゴ Pro W3" charset="-128"/>
              </a:rPr>
              <a:t>Medium of Exchange</a:t>
            </a:r>
            <a:r>
              <a:rPr lang="en-US" altLang="en-US" smtClean="0">
                <a:ea typeface="ヒラギノ角ゴ Pro W3" charset="-128"/>
              </a:rPr>
              <a:t>: </a:t>
            </a:r>
          </a:p>
          <a:p>
            <a:pPr lvl="1" eaLnBrk="1" hangingPunct="1">
              <a:spcBef>
                <a:spcPct val="0"/>
              </a:spcBef>
              <a:spcAft>
                <a:spcPts val="600"/>
              </a:spcAft>
            </a:pPr>
            <a:r>
              <a:rPr lang="en-US" altLang="en-US" i="1" smtClean="0">
                <a:ea typeface="ヒラギノ角ゴ Pro W3" charset="-128"/>
              </a:rPr>
              <a:t>Facilitates exchange (lower transaction costs)</a:t>
            </a:r>
          </a:p>
          <a:p>
            <a:pPr lvl="1" eaLnBrk="1" hangingPunct="1">
              <a:spcBef>
                <a:spcPct val="0"/>
              </a:spcBef>
              <a:spcAft>
                <a:spcPts val="600"/>
              </a:spcAft>
            </a:pPr>
            <a:r>
              <a:rPr lang="en-US" altLang="en-US" i="1" smtClean="0">
                <a:ea typeface="ヒラギノ角ゴ Pro W3" charset="-128"/>
              </a:rPr>
              <a:t>Eliminates need for double coincidence of wants</a:t>
            </a:r>
          </a:p>
          <a:p>
            <a:pPr lvl="1" eaLnBrk="1" hangingPunct="1">
              <a:spcBef>
                <a:spcPct val="0"/>
              </a:spcBef>
              <a:spcAft>
                <a:spcPts val="600"/>
              </a:spcAft>
            </a:pPr>
            <a:r>
              <a:rPr lang="en-US" altLang="en-US" i="1" smtClean="0">
                <a:ea typeface="ヒラギノ角ゴ Pro W3" charset="-128"/>
              </a:rPr>
              <a:t>Allows for specialization and division of labour</a:t>
            </a:r>
          </a:p>
          <a:p>
            <a:pPr eaLnBrk="1" hangingPunct="1"/>
            <a:r>
              <a:rPr lang="en-US" altLang="en-US" smtClean="0">
                <a:ea typeface="ヒラギノ角ゴ Pro W3" charset="-128"/>
              </a:rPr>
              <a:t>An effective medium of exchange must:</a:t>
            </a:r>
          </a:p>
          <a:p>
            <a:pPr lvl="1" eaLnBrk="1" hangingPunct="1">
              <a:spcBef>
                <a:spcPct val="0"/>
              </a:spcBef>
              <a:spcAft>
                <a:spcPts val="600"/>
              </a:spcAft>
            </a:pPr>
            <a:r>
              <a:rPr lang="en-US" altLang="en-US" i="1" smtClean="0">
                <a:ea typeface="ヒラギノ角ゴ Pro W3" charset="-128"/>
              </a:rPr>
              <a:t>be easily standardized</a:t>
            </a:r>
          </a:p>
          <a:p>
            <a:pPr lvl="1" eaLnBrk="1" hangingPunct="1">
              <a:spcBef>
                <a:spcPct val="0"/>
              </a:spcBef>
              <a:spcAft>
                <a:spcPts val="600"/>
              </a:spcAft>
            </a:pPr>
            <a:r>
              <a:rPr lang="en-US" altLang="en-US" i="1" smtClean="0">
                <a:ea typeface="ヒラギノ角ゴ Pro W3" charset="-128"/>
              </a:rPr>
              <a:t>be widely accepted</a:t>
            </a:r>
          </a:p>
          <a:p>
            <a:pPr lvl="1" eaLnBrk="1" hangingPunct="1">
              <a:spcBef>
                <a:spcPct val="0"/>
              </a:spcBef>
              <a:spcAft>
                <a:spcPts val="600"/>
              </a:spcAft>
            </a:pPr>
            <a:r>
              <a:rPr lang="en-US" altLang="en-US" i="1" smtClean="0">
                <a:ea typeface="ヒラギノ角ゴ Pro W3" charset="-128"/>
              </a:rPr>
              <a:t>be divisible</a:t>
            </a:r>
          </a:p>
          <a:p>
            <a:pPr lvl="1" eaLnBrk="1" hangingPunct="1">
              <a:spcBef>
                <a:spcPct val="0"/>
              </a:spcBef>
              <a:spcAft>
                <a:spcPts val="600"/>
              </a:spcAft>
            </a:pPr>
            <a:r>
              <a:rPr lang="en-US" altLang="en-US" i="1" smtClean="0">
                <a:ea typeface="ヒラギノ角ゴ Pro W3" charset="-128"/>
              </a:rPr>
              <a:t>be easy to carry</a:t>
            </a:r>
          </a:p>
          <a:p>
            <a:pPr lvl="1" eaLnBrk="1" hangingPunct="1">
              <a:spcBef>
                <a:spcPct val="0"/>
              </a:spcBef>
              <a:spcAft>
                <a:spcPts val="600"/>
              </a:spcAft>
            </a:pPr>
            <a:r>
              <a:rPr lang="en-US" altLang="en-US" i="1" smtClean="0">
                <a:ea typeface="ヒラギノ角ゴ Pro W3" charset="-128"/>
              </a:rPr>
              <a:t>not deteriorate quickly</a:t>
            </a:r>
          </a:p>
        </p:txBody>
      </p:sp>
    </p:spTree>
    <p:extLst>
      <p:ext uri="{BB962C8B-B14F-4D97-AF65-F5344CB8AC3E}">
        <p14:creationId xmlns:p14="http://schemas.microsoft.com/office/powerpoint/2010/main" val="1745422962"/>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mtClean="0">
                <a:ea typeface="ヒラギノ角ゴ Pro W3" charset="-128"/>
              </a:rPr>
              <a:t>Functions of Money: Unit of Account</a:t>
            </a:r>
          </a:p>
        </p:txBody>
      </p:sp>
      <p:sp>
        <p:nvSpPr>
          <p:cNvPr id="12291" name="Rectangle 3"/>
          <p:cNvSpPr>
            <a:spLocks noGrp="1" noChangeArrowheads="1"/>
          </p:cNvSpPr>
          <p:nvPr>
            <p:ph idx="1"/>
          </p:nvPr>
        </p:nvSpPr>
        <p:spPr>
          <a:xfrm>
            <a:off x="381000" y="1447800"/>
            <a:ext cx="8305800" cy="4800600"/>
          </a:xfrm>
        </p:spPr>
        <p:txBody>
          <a:bodyPr/>
          <a:lstStyle/>
          <a:p>
            <a:pPr eaLnBrk="1" hangingPunct="1"/>
            <a:r>
              <a:rPr lang="en-US" altLang="en-US" b="1" dirty="0" smtClean="0">
                <a:solidFill>
                  <a:srgbClr val="C00000"/>
                </a:solidFill>
                <a:ea typeface="ヒラギノ角ゴ Pro W3" charset="-128"/>
              </a:rPr>
              <a:t>Unit of Account</a:t>
            </a:r>
            <a:r>
              <a:rPr lang="en-US" altLang="en-US" dirty="0" smtClean="0">
                <a:ea typeface="ヒラギノ角ゴ Pro W3" charset="-128"/>
              </a:rPr>
              <a:t>: </a:t>
            </a:r>
          </a:p>
          <a:p>
            <a:pPr lvl="1" eaLnBrk="1" hangingPunct="1"/>
            <a:r>
              <a:rPr lang="en-US" altLang="en-US" i="1" dirty="0" smtClean="0">
                <a:ea typeface="ヒラギノ角ゴ Pro W3" charset="-128"/>
              </a:rPr>
              <a:t>Units in which value is denominated throughout the economy</a:t>
            </a:r>
          </a:p>
          <a:p>
            <a:pPr lvl="1" eaLnBrk="1" hangingPunct="1"/>
            <a:r>
              <a:rPr lang="en-US" altLang="en-US" i="1" dirty="0" smtClean="0">
                <a:ea typeface="ヒラギノ角ゴ Pro W3" charset="-128"/>
              </a:rPr>
              <a:t>Reduces transaction costs</a:t>
            </a:r>
          </a:p>
          <a:p>
            <a:pPr eaLnBrk="1" hangingPunct="1"/>
            <a:endParaRPr lang="en-US" altLang="en-US" i="1" dirty="0" smtClean="0">
              <a:ea typeface="ヒラギノ角ゴ Pro W3" charset="-128"/>
            </a:endParaRPr>
          </a:p>
          <a:p>
            <a:pPr eaLnBrk="1" hangingPunct="1"/>
            <a:r>
              <a:rPr lang="en-US" altLang="en-US" dirty="0" smtClean="0">
                <a:ea typeface="ヒラギノ角ゴ Pro W3" charset="-128"/>
              </a:rPr>
              <a:t>Consider a store with 10 goods</a:t>
            </a:r>
          </a:p>
          <a:p>
            <a:pPr lvl="1" eaLnBrk="1" hangingPunct="1"/>
            <a:r>
              <a:rPr lang="en-US" altLang="en-US" i="1" dirty="0" smtClean="0">
                <a:ea typeface="ヒラギノ角ゴ Pro W3" charset="-128"/>
              </a:rPr>
              <a:t>Without a unit of account, we would need to know 45 prices to exchange one good for another</a:t>
            </a:r>
          </a:p>
          <a:p>
            <a:pPr lvl="1" eaLnBrk="1" hangingPunct="1"/>
            <a:r>
              <a:rPr lang="en-US" altLang="en-US" i="1" dirty="0" smtClean="0">
                <a:ea typeface="ヒラギノ角ゴ Pro W3" charset="-128"/>
              </a:rPr>
              <a:t>With a unit of account, we only need 10 prices as everything would be reported in dollars</a:t>
            </a:r>
          </a:p>
        </p:txBody>
      </p:sp>
      <p:graphicFrame>
        <p:nvGraphicFramePr>
          <p:cNvPr id="12292" name="Object 1"/>
          <p:cNvGraphicFramePr>
            <a:graphicFrameLocks noChangeAspect="1"/>
          </p:cNvGraphicFramePr>
          <p:nvPr>
            <p:extLst>
              <p:ext uri="{D42A27DB-BD31-4B8C-83A1-F6EECF244321}">
                <p14:modId xmlns:p14="http://schemas.microsoft.com/office/powerpoint/2010/main" val="1771355016"/>
              </p:ext>
            </p:extLst>
          </p:nvPr>
        </p:nvGraphicFramePr>
        <p:xfrm>
          <a:off x="5943600" y="3200400"/>
          <a:ext cx="1600200" cy="990600"/>
        </p:xfrm>
        <a:graphic>
          <a:graphicData uri="http://schemas.openxmlformats.org/presentationml/2006/ole">
            <mc:AlternateContent xmlns:mc="http://schemas.openxmlformats.org/markup-compatibility/2006">
              <mc:Choice xmlns:v="urn:schemas-microsoft-com:vml" Requires="v">
                <p:oleObj spid="_x0000_s1027" name="Equation" r:id="rId4" imgW="596641" imgH="444307" progId="Equation.3">
                  <p:embed/>
                </p:oleObj>
              </mc:Choice>
              <mc:Fallback>
                <p:oleObj name="Equation" r:id="rId4" imgW="596641" imgH="444307" progId="Equation.3">
                  <p:embed/>
                  <p:pic>
                    <p:nvPicPr>
                      <p:cNvPr id="12292"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3200400"/>
                        <a:ext cx="1600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332314102"/>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ea typeface="ヒラギノ角ゴ Pro W3" charset="-128"/>
              </a:rPr>
              <a:t>Functions of Money: Store of Value</a:t>
            </a:r>
          </a:p>
        </p:txBody>
      </p:sp>
      <p:sp>
        <p:nvSpPr>
          <p:cNvPr id="14339" name="Rectangle 3"/>
          <p:cNvSpPr>
            <a:spLocks noGrp="1" noChangeArrowheads="1"/>
          </p:cNvSpPr>
          <p:nvPr>
            <p:ph idx="1"/>
          </p:nvPr>
        </p:nvSpPr>
        <p:spPr/>
        <p:txBody>
          <a:bodyPr/>
          <a:lstStyle/>
          <a:p>
            <a:pPr eaLnBrk="1" hangingPunct="1"/>
            <a:r>
              <a:rPr lang="en-US" altLang="en-US" b="1" smtClean="0">
                <a:solidFill>
                  <a:srgbClr val="C00000"/>
                </a:solidFill>
                <a:ea typeface="ヒラギノ角ゴ Pro W3" charset="-128"/>
              </a:rPr>
              <a:t>Store of Value</a:t>
            </a:r>
            <a:r>
              <a:rPr lang="en-US" altLang="en-US" smtClean="0">
                <a:ea typeface="ヒラギノ角ゴ Pro W3" charset="-128"/>
              </a:rPr>
              <a:t>: </a:t>
            </a:r>
          </a:p>
          <a:p>
            <a:pPr lvl="1" eaLnBrk="1" hangingPunct="1"/>
            <a:r>
              <a:rPr lang="en-US" altLang="en-US" i="1" smtClean="0">
                <a:ea typeface="ヒラギノ角ゴ Pro W3" charset="-128"/>
              </a:rPr>
              <a:t>Repository of purchasing power over time</a:t>
            </a:r>
          </a:p>
          <a:p>
            <a:pPr lvl="1" eaLnBrk="1" hangingPunct="1"/>
            <a:r>
              <a:rPr lang="en-US" altLang="en-US" i="1" smtClean="0">
                <a:ea typeface="ヒラギノ角ゴ Pro W3" charset="-128"/>
              </a:rPr>
              <a:t>Other assets also serve this function (stocks, bonds, land, houses, art, jewelry, etc…)</a:t>
            </a:r>
          </a:p>
          <a:p>
            <a:pPr lvl="1" eaLnBrk="1" hangingPunct="1"/>
            <a:r>
              <a:rPr lang="en-US" altLang="en-US" i="1" smtClean="0">
                <a:ea typeface="ヒラギノ角ゴ Pro W3" charset="-128"/>
              </a:rPr>
              <a:t>Money is the most liquid of all assets but does not pay a return, so loses value during inflation</a:t>
            </a:r>
          </a:p>
          <a:p>
            <a:pPr lvl="1" eaLnBrk="1" hangingPunct="1"/>
            <a:r>
              <a:rPr lang="en-US" altLang="en-US" i="1" smtClean="0">
                <a:ea typeface="ヒラギノ角ゴ Pro W3" charset="-128"/>
              </a:rPr>
              <a:t>Money is particularly poor store of value during periods of </a:t>
            </a:r>
            <a:r>
              <a:rPr lang="en-US" altLang="en-US" b="1" i="1" smtClean="0">
                <a:solidFill>
                  <a:srgbClr val="C00000"/>
                </a:solidFill>
                <a:ea typeface="ヒラギノ角ゴ Pro W3" charset="-128"/>
              </a:rPr>
              <a:t>hyperinflation</a:t>
            </a:r>
            <a:r>
              <a:rPr lang="en-US" altLang="en-US" i="1" smtClean="0">
                <a:solidFill>
                  <a:srgbClr val="C00000"/>
                </a:solidFill>
                <a:ea typeface="ヒラギノ角ゴ Pro W3" charset="-128"/>
              </a:rPr>
              <a:t> </a:t>
            </a:r>
            <a:r>
              <a:rPr lang="en-US" altLang="en-US" i="1" smtClean="0">
                <a:ea typeface="ヒラギノ角ゴ Pro W3" charset="-128"/>
              </a:rPr>
              <a:t>– when </a:t>
            </a:r>
            <a:r>
              <a:rPr lang="en-CA" altLang="en-US" i="1" smtClean="0">
                <a:ea typeface="ヒラギノ角ゴ Pro W3" charset="-128"/>
              </a:rPr>
              <a:t>inflation exceeds 50% per month</a:t>
            </a:r>
            <a:endParaRPr lang="en-US" altLang="en-US" i="1" smtClean="0">
              <a:ea typeface="ヒラギノ角ゴ Pro W3" charset="-128"/>
            </a:endParaRPr>
          </a:p>
        </p:txBody>
      </p:sp>
    </p:spTree>
    <p:extLst>
      <p:ext uri="{BB962C8B-B14F-4D97-AF65-F5344CB8AC3E}">
        <p14:creationId xmlns:p14="http://schemas.microsoft.com/office/powerpoint/2010/main" val="1145311936"/>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ea typeface="ヒラギノ角ゴ Pro W3" charset="-128"/>
              </a:rPr>
              <a:t>Functions of Money </a:t>
            </a:r>
            <a:r>
              <a:rPr lang="en-US" altLang="en-US" sz="2000" smtClean="0">
                <a:ea typeface="ヒラギノ角ゴ Pro W3" charset="-128"/>
              </a:rPr>
              <a:t>(Cont’d)</a:t>
            </a:r>
          </a:p>
        </p:txBody>
      </p:sp>
      <p:sp>
        <p:nvSpPr>
          <p:cNvPr id="16387" name="Rectangle 3"/>
          <p:cNvSpPr>
            <a:spLocks noGrp="1" noChangeArrowheads="1"/>
          </p:cNvSpPr>
          <p:nvPr>
            <p:ph type="body" idx="1"/>
          </p:nvPr>
        </p:nvSpPr>
        <p:spPr>
          <a:xfrm>
            <a:off x="381000" y="1676400"/>
            <a:ext cx="8353425" cy="4495800"/>
          </a:xfrm>
        </p:spPr>
        <p:txBody>
          <a:bodyPr/>
          <a:lstStyle/>
          <a:p>
            <a:pPr eaLnBrk="1" hangingPunct="1">
              <a:lnSpc>
                <a:spcPct val="90000"/>
              </a:lnSpc>
            </a:pPr>
            <a:r>
              <a:rPr lang="en-US" altLang="en-US" smtClean="0">
                <a:ea typeface="ヒラギノ角ゴ Pro W3" charset="-128"/>
              </a:rPr>
              <a:t>If money is not unique as a store of value, why do people hold money?</a:t>
            </a:r>
          </a:p>
          <a:p>
            <a:pPr eaLnBrk="1" hangingPunct="1">
              <a:lnSpc>
                <a:spcPct val="90000"/>
              </a:lnSpc>
            </a:pPr>
            <a:endParaRPr lang="en-US" altLang="en-US" smtClean="0">
              <a:ea typeface="ヒラギノ角ゴ Pro W3" charset="-128"/>
            </a:endParaRPr>
          </a:p>
          <a:p>
            <a:pPr lvl="1" eaLnBrk="1" hangingPunct="1">
              <a:lnSpc>
                <a:spcPct val="90000"/>
              </a:lnSpc>
            </a:pPr>
            <a:r>
              <a:rPr lang="en-US" altLang="en-US" i="1" smtClean="0">
                <a:ea typeface="ヒラギノ角ゴ Pro W3" charset="-128"/>
              </a:rPr>
              <a:t>Answer:  </a:t>
            </a:r>
            <a:r>
              <a:rPr lang="en-US" altLang="en-US" b="1" i="1" smtClean="0">
                <a:ea typeface="ヒラギノ角ゴ Pro W3" charset="-128"/>
              </a:rPr>
              <a:t>liquidity</a:t>
            </a:r>
          </a:p>
          <a:p>
            <a:pPr lvl="2" eaLnBrk="1" hangingPunct="1">
              <a:lnSpc>
                <a:spcPct val="90000"/>
              </a:lnSpc>
            </a:pPr>
            <a:endParaRPr lang="en-US" altLang="en-US" sz="2400" i="1" smtClean="0">
              <a:ea typeface="ヒラギノ角ゴ Pro W3" charset="-128"/>
            </a:endParaRPr>
          </a:p>
          <a:p>
            <a:pPr lvl="2" eaLnBrk="1" hangingPunct="1">
              <a:lnSpc>
                <a:spcPct val="90000"/>
              </a:lnSpc>
            </a:pPr>
            <a:r>
              <a:rPr lang="en-US" altLang="en-US" sz="2400" i="1" smtClean="0">
                <a:ea typeface="ヒラギノ角ゴ Pro W3" charset="-128"/>
              </a:rPr>
              <a:t>the relative ease and speed which an asset can be converted into a medium of exchange.</a:t>
            </a:r>
          </a:p>
          <a:p>
            <a:pPr eaLnBrk="1" hangingPunct="1">
              <a:lnSpc>
                <a:spcPct val="90000"/>
              </a:lnSpc>
            </a:pPr>
            <a:endParaRPr lang="en-US" altLang="en-US" b="1" smtClean="0">
              <a:ea typeface="ヒラギノ角ゴ Pro W3" charset="-128"/>
            </a:endParaRPr>
          </a:p>
          <a:p>
            <a:pPr eaLnBrk="1" hangingPunct="1">
              <a:lnSpc>
                <a:spcPct val="90000"/>
              </a:lnSpc>
            </a:pPr>
            <a:endParaRPr lang="en-US" altLang="en-US" b="1" smtClean="0">
              <a:ea typeface="ヒラギノ角ゴ Pro W3" charset="-128"/>
            </a:endParaRPr>
          </a:p>
        </p:txBody>
      </p:sp>
    </p:spTree>
    <p:extLst>
      <p:ext uri="{BB962C8B-B14F-4D97-AF65-F5344CB8AC3E}">
        <p14:creationId xmlns:p14="http://schemas.microsoft.com/office/powerpoint/2010/main" val="3783344889"/>
      </p:ext>
    </p:extLst>
  </p:cSld>
  <p:clrMapOvr>
    <a:masterClrMapping/>
  </p:clrMapOvr>
  <p:transition spd="med">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US" altLang="en-US" smtClean="0">
                <a:ea typeface="ヒラギノ角ゴ Pro W3" charset="-128"/>
              </a:rPr>
              <a:t>Evolution of the Payments System</a:t>
            </a:r>
          </a:p>
        </p:txBody>
      </p:sp>
      <p:sp>
        <p:nvSpPr>
          <p:cNvPr id="18435" name="Content Placeholder 2"/>
          <p:cNvSpPr>
            <a:spLocks noGrp="1"/>
          </p:cNvSpPr>
          <p:nvPr>
            <p:ph idx="1"/>
          </p:nvPr>
        </p:nvSpPr>
        <p:spPr/>
        <p:txBody>
          <a:bodyPr/>
          <a:lstStyle/>
          <a:p>
            <a:pPr marL="514350" indent="-514350" eaLnBrk="1" hangingPunct="1">
              <a:buFontTx/>
              <a:buAutoNum type="arabicPeriod"/>
            </a:pPr>
            <a:r>
              <a:rPr lang="en-US" altLang="en-US" b="1" dirty="0" smtClean="0">
                <a:solidFill>
                  <a:srgbClr val="FF0000"/>
                </a:solidFill>
                <a:ea typeface="ヒラギノ角ゴ Pro W3" charset="-128"/>
              </a:rPr>
              <a:t>Commodity Money:</a:t>
            </a:r>
          </a:p>
          <a:p>
            <a:pPr marL="914400" lvl="1" indent="-514350" eaLnBrk="1" hangingPunct="1"/>
            <a:r>
              <a:rPr lang="en-US" altLang="en-US" dirty="0" smtClean="0">
                <a:ea typeface="ヒラギノ角ゴ Pro W3" charset="-128"/>
              </a:rPr>
              <a:t>Money that is made up of precious metal (gold and silver) and other valuable commodities</a:t>
            </a:r>
          </a:p>
          <a:p>
            <a:pPr marL="914400" lvl="1" indent="-514350" eaLnBrk="1" hangingPunct="1"/>
            <a:r>
              <a:rPr lang="en-US" altLang="en-US" dirty="0" smtClean="0">
                <a:ea typeface="ヒラギノ角ゴ Pro W3" charset="-128"/>
              </a:rPr>
              <a:t>The ‘worth’ of commodity money is intrinsic.</a:t>
            </a:r>
          </a:p>
          <a:p>
            <a:pPr marL="914400" lvl="1" indent="-514350" eaLnBrk="1" hangingPunct="1"/>
            <a:r>
              <a:rPr lang="en-US" altLang="en-US" dirty="0" smtClean="0">
                <a:ea typeface="ヒラギノ角ゴ Pro W3" charset="-128"/>
              </a:rPr>
              <a:t>The success of this form of money represents the importance of universal acceptance.</a:t>
            </a:r>
          </a:p>
          <a:p>
            <a:pPr marL="914400" lvl="1" indent="-514350" eaLnBrk="1" hangingPunct="1"/>
            <a:r>
              <a:rPr lang="en-US" altLang="en-US" dirty="0" smtClean="0">
                <a:ea typeface="ヒラギノ角ゴ Pro W3" charset="-128"/>
              </a:rPr>
              <a:t>Bulky and limited in supply.</a:t>
            </a:r>
          </a:p>
        </p:txBody>
      </p:sp>
    </p:spTree>
    <p:extLst>
      <p:ext uri="{BB962C8B-B14F-4D97-AF65-F5344CB8AC3E}">
        <p14:creationId xmlns:p14="http://schemas.microsoft.com/office/powerpoint/2010/main" val="13844365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304800"/>
            <a:ext cx="8229600" cy="703052"/>
          </a:xfrm>
        </p:spPr>
        <p:txBody>
          <a:bodyPr/>
          <a:lstStyle/>
          <a:p>
            <a:pPr eaLnBrk="1" hangingPunct="1"/>
            <a:r>
              <a:rPr lang="en-US" altLang="en-US" dirty="0" smtClean="0">
                <a:ea typeface="ヒラギノ角ゴ Pro W3" charset="-128"/>
              </a:rPr>
              <a:t>Evolution of the Payments System</a:t>
            </a:r>
          </a:p>
        </p:txBody>
      </p:sp>
      <p:sp>
        <p:nvSpPr>
          <p:cNvPr id="19459" name="Content Placeholder 2"/>
          <p:cNvSpPr>
            <a:spLocks noGrp="1"/>
          </p:cNvSpPr>
          <p:nvPr>
            <p:ph idx="1"/>
          </p:nvPr>
        </p:nvSpPr>
        <p:spPr>
          <a:xfrm>
            <a:off x="457200" y="1143000"/>
            <a:ext cx="8229600" cy="5105400"/>
          </a:xfrm>
        </p:spPr>
        <p:txBody>
          <a:bodyPr/>
          <a:lstStyle/>
          <a:p>
            <a:pPr marL="514350" indent="-514350" eaLnBrk="1" hangingPunct="1">
              <a:buFontTx/>
              <a:buAutoNum type="arabicPeriod" startAt="2"/>
            </a:pPr>
            <a:r>
              <a:rPr lang="en-US" altLang="en-US" b="1" dirty="0" smtClean="0">
                <a:solidFill>
                  <a:srgbClr val="FF0000"/>
                </a:solidFill>
                <a:ea typeface="ヒラギノ角ゴ Pro W3" charset="-128"/>
              </a:rPr>
              <a:t>Fiat Money – paper money</a:t>
            </a:r>
          </a:p>
          <a:p>
            <a:pPr marL="914400" lvl="1" indent="-514350" eaLnBrk="1" hangingPunct="1"/>
            <a:r>
              <a:rPr lang="en-US" altLang="en-US" i="1" dirty="0" smtClean="0">
                <a:ea typeface="ヒラギノ角ゴ Pro W3" charset="-128"/>
              </a:rPr>
              <a:t>Original fiat money had a commodity equivalent (gold standard era)</a:t>
            </a:r>
          </a:p>
          <a:p>
            <a:pPr marL="914400" lvl="1" indent="-514350" eaLnBrk="1" hangingPunct="1"/>
            <a:r>
              <a:rPr lang="en-US" altLang="en-US" i="1" dirty="0" smtClean="0">
                <a:ea typeface="ヒラギノ角ゴ Pro W3" charset="-128"/>
              </a:rPr>
              <a:t>Modern fiat money backed by government promise</a:t>
            </a:r>
          </a:p>
          <a:p>
            <a:pPr marL="914400" lvl="1" indent="-514350" eaLnBrk="1" hangingPunct="1"/>
            <a:r>
              <a:rPr lang="en-US" altLang="en-US" i="1" dirty="0" smtClean="0">
                <a:ea typeface="ヒラギノ角ゴ Pro W3" charset="-128"/>
              </a:rPr>
              <a:t>‘this note is legal tender’</a:t>
            </a:r>
          </a:p>
          <a:p>
            <a:pPr marL="514350" indent="-514350" eaLnBrk="1" hangingPunct="1">
              <a:buFontTx/>
              <a:buAutoNum type="arabicPeriod" startAt="3"/>
            </a:pPr>
            <a:r>
              <a:rPr lang="en-US" altLang="en-US" b="1" dirty="0" err="1" smtClean="0">
                <a:solidFill>
                  <a:srgbClr val="FF0000"/>
                </a:solidFill>
                <a:ea typeface="ヒラギノ角ゴ Pro W3" charset="-128"/>
              </a:rPr>
              <a:t>Cheques</a:t>
            </a:r>
            <a:endParaRPr lang="en-US" altLang="en-US" b="1" dirty="0" smtClean="0">
              <a:solidFill>
                <a:srgbClr val="FF0000"/>
              </a:solidFill>
              <a:ea typeface="ヒラギノ角ゴ Pro W3" charset="-128"/>
            </a:endParaRPr>
          </a:p>
          <a:p>
            <a:pPr marL="914400" lvl="1" indent="-514350" eaLnBrk="1" hangingPunct="1"/>
            <a:r>
              <a:rPr lang="en-US" altLang="en-US" i="1" dirty="0" smtClean="0">
                <a:ea typeface="ヒラギノ角ゴ Pro W3" charset="-128"/>
              </a:rPr>
              <a:t>A financial instrument that enables your bank to transfer money from your account to someone else's account (upon deposit)</a:t>
            </a:r>
          </a:p>
          <a:p>
            <a:pPr marL="914400" lvl="1" indent="-514350" eaLnBrk="1" hangingPunct="1"/>
            <a:r>
              <a:rPr lang="en-US" altLang="en-US" i="1" dirty="0" err="1" smtClean="0">
                <a:ea typeface="ヒラギノ角ゴ Pro W3" charset="-128"/>
              </a:rPr>
              <a:t>Cheque</a:t>
            </a:r>
            <a:r>
              <a:rPr lang="en-US" altLang="en-US" i="1" dirty="0" smtClean="0">
                <a:ea typeface="ヒラギノ角ゴ Pro W3" charset="-128"/>
              </a:rPr>
              <a:t> clearing function</a:t>
            </a:r>
          </a:p>
          <a:p>
            <a:pPr marL="914400" lvl="1" indent="-514350" eaLnBrk="1" hangingPunct="1"/>
            <a:r>
              <a:rPr lang="en-US" altLang="en-US" i="1" dirty="0" smtClean="0">
                <a:ea typeface="ヒラギノ角ゴ Pro W3" charset="-128"/>
              </a:rPr>
              <a:t>Transaction record, security, efficiency of transfer</a:t>
            </a:r>
          </a:p>
          <a:p>
            <a:pPr marL="514350" indent="-514350" eaLnBrk="1" hangingPunct="1">
              <a:buFont typeface="Calibri" panose="020F0502020204030204" pitchFamily="34" charset="0"/>
              <a:buAutoNum type="arabicPeriod"/>
            </a:pPr>
            <a:endParaRPr lang="en-US" altLang="en-US" dirty="0" smtClean="0">
              <a:ea typeface="ヒラギノ角ゴ Pro W3" charset="-128"/>
            </a:endParaRPr>
          </a:p>
        </p:txBody>
      </p:sp>
    </p:spTree>
    <p:extLst>
      <p:ext uri="{BB962C8B-B14F-4D97-AF65-F5344CB8AC3E}">
        <p14:creationId xmlns:p14="http://schemas.microsoft.com/office/powerpoint/2010/main" val="35208232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altLang="en-US" smtClean="0">
                <a:ea typeface="ヒラギノ角ゴ Pro W3" charset="-128"/>
              </a:rPr>
              <a:t>Evolution of the Payments System</a:t>
            </a:r>
          </a:p>
        </p:txBody>
      </p:sp>
      <p:sp>
        <p:nvSpPr>
          <p:cNvPr id="20483" name="Content Placeholder 2"/>
          <p:cNvSpPr>
            <a:spLocks noGrp="1"/>
          </p:cNvSpPr>
          <p:nvPr>
            <p:ph idx="1"/>
          </p:nvPr>
        </p:nvSpPr>
        <p:spPr/>
        <p:txBody>
          <a:bodyPr/>
          <a:lstStyle/>
          <a:p>
            <a:pPr marL="514350" indent="-514350" eaLnBrk="1" hangingPunct="1">
              <a:buFontTx/>
              <a:buAutoNum type="arabicPeriod" startAt="4"/>
            </a:pPr>
            <a:r>
              <a:rPr lang="en-US" altLang="en-US" b="1" smtClean="0">
                <a:solidFill>
                  <a:srgbClr val="FF0000"/>
                </a:solidFill>
                <a:ea typeface="ヒラギノ角ゴ Pro W3" charset="-128"/>
              </a:rPr>
              <a:t>Electronic Payment</a:t>
            </a:r>
          </a:p>
          <a:p>
            <a:pPr marL="914400" lvl="1" indent="-514350" eaLnBrk="1" hangingPunct="1"/>
            <a:r>
              <a:rPr lang="en-US" altLang="en-US" smtClean="0">
                <a:ea typeface="ヒラギノ角ゴ Pro W3" charset="-128"/>
              </a:rPr>
              <a:t>Electronic transfers of funds by their ‘owner’.</a:t>
            </a:r>
          </a:p>
          <a:p>
            <a:pPr marL="914400" lvl="1" indent="-514350" eaLnBrk="1" hangingPunct="1"/>
            <a:r>
              <a:rPr lang="en-US" altLang="en-US" smtClean="0">
                <a:ea typeface="ヒラギノ角ゴ Pro W3" charset="-128"/>
              </a:rPr>
              <a:t>Substitute for paper cheques.</a:t>
            </a:r>
          </a:p>
          <a:p>
            <a:pPr marL="514350" indent="-514350" eaLnBrk="1" hangingPunct="1"/>
            <a:endParaRPr lang="en-US" altLang="en-US" smtClean="0">
              <a:ea typeface="ヒラギノ角ゴ Pro W3" charset="-128"/>
            </a:endParaRPr>
          </a:p>
          <a:p>
            <a:pPr marL="514350" indent="-514350" eaLnBrk="1" hangingPunct="1">
              <a:buFontTx/>
              <a:buAutoNum type="arabicPeriod" startAt="5"/>
            </a:pPr>
            <a:r>
              <a:rPr lang="en-US" altLang="en-US" b="1" smtClean="0">
                <a:solidFill>
                  <a:srgbClr val="FF0000"/>
                </a:solidFill>
                <a:ea typeface="ヒラギノ角ゴ Pro W3" charset="-128"/>
              </a:rPr>
              <a:t>E-Money</a:t>
            </a:r>
          </a:p>
          <a:p>
            <a:pPr marL="914400" lvl="1" indent="-514350" eaLnBrk="1" hangingPunct="1"/>
            <a:r>
              <a:rPr lang="en-US" altLang="en-US" smtClean="0">
                <a:ea typeface="ヒラギノ角ゴ Pro W3" charset="-128"/>
              </a:rPr>
              <a:t>Money that only exists in electronic form.</a:t>
            </a:r>
          </a:p>
          <a:p>
            <a:pPr marL="914400" lvl="1" indent="-514350" eaLnBrk="1" hangingPunct="1"/>
            <a:r>
              <a:rPr lang="en-US" altLang="en-US" smtClean="0">
                <a:ea typeface="ヒラギノ角ゴ Pro W3" charset="-128"/>
              </a:rPr>
              <a:t>Substitute for paper cash.</a:t>
            </a:r>
          </a:p>
          <a:p>
            <a:pPr marL="914400" lvl="1" indent="-514350" eaLnBrk="1" hangingPunct="1"/>
            <a:r>
              <a:rPr lang="en-US" altLang="en-US" smtClean="0">
                <a:ea typeface="ヒラギノ角ゴ Pro W3" charset="-128"/>
              </a:rPr>
              <a:t>Debit cards, smart cards, e-cash.</a:t>
            </a:r>
          </a:p>
        </p:txBody>
      </p:sp>
    </p:spTree>
    <p:extLst>
      <p:ext uri="{BB962C8B-B14F-4D97-AF65-F5344CB8AC3E}">
        <p14:creationId xmlns:p14="http://schemas.microsoft.com/office/powerpoint/2010/main" val="37745610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a:t>FYI: </a:t>
            </a:r>
            <a:r>
              <a:rPr lang="en-US" altLang="en-US" dirty="0"/>
              <a:t>Are We Headed for a Cashless Society?</a:t>
            </a:r>
            <a:endParaRPr lang="en-IN" dirty="0"/>
          </a:p>
        </p:txBody>
      </p:sp>
      <p:sp>
        <p:nvSpPr>
          <p:cNvPr id="3" name="Content Placeholder 2"/>
          <p:cNvSpPr>
            <a:spLocks noGrp="1"/>
          </p:cNvSpPr>
          <p:nvPr>
            <p:ph idx="1"/>
          </p:nvPr>
        </p:nvSpPr>
        <p:spPr/>
        <p:txBody>
          <a:bodyPr/>
          <a:lstStyle/>
          <a:p>
            <a:pPr>
              <a:spcBef>
                <a:spcPts val="1200"/>
              </a:spcBef>
            </a:pPr>
            <a:r>
              <a:rPr lang="en-US" altLang="en-US" dirty="0">
                <a:ea typeface="ヒラギノ角ゴ Pro W3" charset="-128"/>
              </a:rPr>
              <a:t>Predictions of a cashless society have been around for decades</a:t>
            </a:r>
          </a:p>
          <a:p>
            <a:pPr>
              <a:spcBef>
                <a:spcPts val="1200"/>
              </a:spcBef>
            </a:pPr>
            <a:r>
              <a:rPr lang="en-US" altLang="en-US" dirty="0">
                <a:ea typeface="ヒラギノ角ゴ Pro W3" charset="-128"/>
              </a:rPr>
              <a:t>E-money might be more convenient and efficient than a payments system based on paper</a:t>
            </a:r>
          </a:p>
          <a:p>
            <a:pPr>
              <a:spcBef>
                <a:spcPts val="1200"/>
              </a:spcBef>
            </a:pPr>
            <a:r>
              <a:rPr lang="en-US" altLang="en-US" dirty="0">
                <a:ea typeface="ヒラギノ角ゴ Pro W3" charset="-128"/>
              </a:rPr>
              <a:t>Several factors work against the disappearance of the paper system</a:t>
            </a:r>
          </a:p>
          <a:p>
            <a:pPr>
              <a:spcBef>
                <a:spcPts val="1200"/>
              </a:spcBef>
            </a:pPr>
            <a:r>
              <a:rPr lang="en-US" altLang="en-US" dirty="0">
                <a:ea typeface="ヒラギノ角ゴ Pro W3" charset="-128"/>
              </a:rPr>
              <a:t>The use of e-money will increase in the future </a:t>
            </a:r>
          </a:p>
          <a:p>
            <a:pPr>
              <a:spcBef>
                <a:spcPts val="1200"/>
              </a:spcBef>
            </a:pPr>
            <a:r>
              <a:rPr lang="en-US" altLang="en-US" dirty="0" err="1">
                <a:ea typeface="ヒラギノ角ゴ Pro W3" charset="-128"/>
              </a:rPr>
              <a:t>Bitcoins</a:t>
            </a:r>
            <a:r>
              <a:rPr lang="en-US" altLang="en-US" dirty="0">
                <a:ea typeface="ヒラギノ角ゴ Pro W3" charset="-128"/>
              </a:rPr>
              <a:t>?</a:t>
            </a:r>
          </a:p>
        </p:txBody>
      </p:sp>
    </p:spTree>
    <p:extLst>
      <p:ext uri="{BB962C8B-B14F-4D97-AF65-F5344CB8AC3E}">
        <p14:creationId xmlns:p14="http://schemas.microsoft.com/office/powerpoint/2010/main" val="1472380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Measuring Money</a:t>
            </a:r>
            <a:endParaRPr lang="en-IN" dirty="0"/>
          </a:p>
        </p:txBody>
      </p:sp>
      <p:sp>
        <p:nvSpPr>
          <p:cNvPr id="3" name="Content Placeholder 2"/>
          <p:cNvSpPr>
            <a:spLocks noGrp="1"/>
          </p:cNvSpPr>
          <p:nvPr>
            <p:ph idx="1"/>
          </p:nvPr>
        </p:nvSpPr>
        <p:spPr/>
        <p:txBody>
          <a:bodyPr/>
          <a:lstStyle/>
          <a:p>
            <a:r>
              <a:rPr lang="en-US" altLang="en-US" dirty="0">
                <a:ea typeface="ヒラギノ角ゴ Pro W3" charset="-128"/>
              </a:rPr>
              <a:t>Bank of Canada’s </a:t>
            </a:r>
            <a:r>
              <a:rPr lang="en-US" altLang="en-US" b="1" dirty="0">
                <a:solidFill>
                  <a:srgbClr val="C00000"/>
                </a:solidFill>
                <a:ea typeface="ヒラギノ角ゴ Pro W3" charset="-128"/>
              </a:rPr>
              <a:t>Monetary Aggregates </a:t>
            </a:r>
          </a:p>
          <a:p>
            <a:pPr lvl="1">
              <a:spcBef>
                <a:spcPts val="1000"/>
              </a:spcBef>
            </a:pPr>
            <a:r>
              <a:rPr lang="en-US" altLang="en-US" b="1" dirty="0">
                <a:solidFill>
                  <a:srgbClr val="C00000"/>
                </a:solidFill>
                <a:ea typeface="ヒラギノ角ゴ Pro W3" charset="-128"/>
              </a:rPr>
              <a:t>M1+</a:t>
            </a:r>
            <a:r>
              <a:rPr lang="en-US" altLang="en-US" dirty="0">
                <a:ea typeface="ヒラギノ角ゴ Pro W3" charset="-128"/>
              </a:rPr>
              <a:t> = </a:t>
            </a:r>
            <a:r>
              <a:rPr lang="en-CA" altLang="en-US" dirty="0">
                <a:ea typeface="ヒラギノ角ゴ Pro W3" charset="-128"/>
              </a:rPr>
              <a:t>currency + </a:t>
            </a:r>
            <a:r>
              <a:rPr lang="en-CA" altLang="en-US" dirty="0" err="1">
                <a:ea typeface="ヒラギノ角ゴ Pro W3" charset="-128"/>
              </a:rPr>
              <a:t>chequable</a:t>
            </a:r>
            <a:r>
              <a:rPr lang="en-CA" altLang="en-US" dirty="0">
                <a:ea typeface="ヒラギノ角ゴ Pro W3" charset="-128"/>
              </a:rPr>
              <a:t> deposits</a:t>
            </a:r>
          </a:p>
          <a:p>
            <a:pPr lvl="1">
              <a:spcBef>
                <a:spcPts val="1000"/>
              </a:spcBef>
            </a:pPr>
            <a:r>
              <a:rPr lang="en-US" altLang="en-US" b="1" dirty="0">
                <a:solidFill>
                  <a:srgbClr val="C00000"/>
                </a:solidFill>
                <a:ea typeface="ヒラギノ角ゴ Pro W3" charset="-128"/>
              </a:rPr>
              <a:t>M2</a:t>
            </a:r>
            <a:r>
              <a:rPr lang="en-US" altLang="en-US" dirty="0">
                <a:ea typeface="ヒラギノ角ゴ Pro W3" charset="-128"/>
              </a:rPr>
              <a:t> = </a:t>
            </a:r>
            <a:r>
              <a:rPr lang="en-CA" altLang="en-US" dirty="0">
                <a:ea typeface="ヒラギノ角ゴ Pro W3" charset="-128"/>
              </a:rPr>
              <a:t>currency + bank deposits + fixed-term deposits</a:t>
            </a:r>
          </a:p>
          <a:p>
            <a:pPr lvl="1">
              <a:spcBef>
                <a:spcPts val="1000"/>
              </a:spcBef>
            </a:pPr>
            <a:r>
              <a:rPr lang="en-US" altLang="en-US" b="1" dirty="0">
                <a:solidFill>
                  <a:srgbClr val="C00000"/>
                </a:solidFill>
                <a:ea typeface="ヒラギノ角ゴ Pro W3" charset="-128"/>
              </a:rPr>
              <a:t>M2+</a:t>
            </a:r>
            <a:r>
              <a:rPr lang="en-US" altLang="en-US" dirty="0">
                <a:ea typeface="ヒラギノ角ゴ Pro W3" charset="-128"/>
              </a:rPr>
              <a:t> = </a:t>
            </a:r>
            <a:r>
              <a:rPr lang="en-CA" altLang="en-US" dirty="0">
                <a:ea typeface="ヒラギノ角ゴ Pro W3" charset="-128"/>
              </a:rPr>
              <a:t>M2 + deposits at TMLs and CUCPs</a:t>
            </a:r>
          </a:p>
          <a:p>
            <a:pPr lvl="1">
              <a:spcBef>
                <a:spcPts val="1000"/>
              </a:spcBef>
            </a:pPr>
            <a:r>
              <a:rPr lang="en-US" altLang="en-US" b="1" dirty="0">
                <a:solidFill>
                  <a:srgbClr val="C00000"/>
                </a:solidFill>
                <a:ea typeface="ヒラギノ角ゴ Pro W3" charset="-128"/>
              </a:rPr>
              <a:t>M2++</a:t>
            </a:r>
            <a:r>
              <a:rPr lang="en-US" altLang="en-US" dirty="0">
                <a:ea typeface="ヒラギノ角ゴ Pro W3" charset="-128"/>
              </a:rPr>
              <a:t> = </a:t>
            </a:r>
            <a:r>
              <a:rPr lang="en-CA" altLang="en-US" dirty="0">
                <a:ea typeface="ヒラギノ角ゴ Pro W3" charset="-128"/>
              </a:rPr>
              <a:t>M2+ + certain retail debt instruments</a:t>
            </a:r>
          </a:p>
          <a:p>
            <a:pPr lvl="1">
              <a:spcBef>
                <a:spcPts val="1000"/>
              </a:spcBef>
            </a:pPr>
            <a:r>
              <a:rPr lang="en-US" altLang="en-US" b="1" dirty="0">
                <a:solidFill>
                  <a:srgbClr val="C00000"/>
                </a:solidFill>
                <a:ea typeface="ヒラギノ角ゴ Pro W3" charset="-128"/>
              </a:rPr>
              <a:t>M3</a:t>
            </a:r>
            <a:r>
              <a:rPr lang="en-US" altLang="en-US" dirty="0">
                <a:ea typeface="ヒラギノ角ゴ Pro W3" charset="-128"/>
              </a:rPr>
              <a:t> = </a:t>
            </a:r>
            <a:r>
              <a:rPr lang="en-CA" altLang="en-US" dirty="0">
                <a:ea typeface="ヒラギノ角ゴ Pro W3" charset="-128"/>
              </a:rPr>
              <a:t>M2 + non-personal term deposits + foreign currency bank deposits</a:t>
            </a:r>
            <a:endParaRPr lang="en-IN" dirty="0"/>
          </a:p>
        </p:txBody>
      </p:sp>
    </p:spTree>
    <p:extLst>
      <p:ext uri="{BB962C8B-B14F-4D97-AF65-F5344CB8AC3E}">
        <p14:creationId xmlns:p14="http://schemas.microsoft.com/office/powerpoint/2010/main" val="631152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Figure </a:t>
            </a:r>
            <a:r>
              <a:rPr lang="en-AU" dirty="0" smtClean="0"/>
              <a:t>3-1 </a:t>
            </a:r>
            <a:r>
              <a:rPr lang="en-AU" sz="2000" b="0" dirty="0" smtClean="0"/>
              <a:t>(1 of 3)</a:t>
            </a:r>
            <a:endParaRPr lang="en-IN" sz="2000" b="0" dirty="0"/>
          </a:p>
        </p:txBody>
      </p:sp>
      <p:sp>
        <p:nvSpPr>
          <p:cNvPr id="3" name="Text Placeholder 2"/>
          <p:cNvSpPr>
            <a:spLocks noGrp="1"/>
          </p:cNvSpPr>
          <p:nvPr>
            <p:ph type="body" sz="quarter" idx="13"/>
          </p:nvPr>
        </p:nvSpPr>
        <p:spPr/>
        <p:txBody>
          <a:bodyPr/>
          <a:lstStyle/>
          <a:p>
            <a:r>
              <a:rPr lang="en-US" sz="1200" dirty="0"/>
              <a:t>Definitions of the Money Supply</a:t>
            </a:r>
            <a:endParaRPr lang="en-IN" sz="1200" dirty="0"/>
          </a:p>
        </p:txBody>
      </p:sp>
      <p:pic>
        <p:nvPicPr>
          <p:cNvPr id="4" name="Picture 3" descr="Data from the diagram is as follows.&#10;Figure a, components of m 1 plus and m 1 plus plus. M 1 plus includes currency outside banks, as well as all chequable deposits at chartered banks, all chequable deposits at trust and mortgage loan companies, and all chequable deposits at credit unions and caisses populaires. M 1 plus plus includes M 1 plus, and all non chequable deposits at chartered banks, trust and mortgage loan companies, and credit unions and caisses populaires.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9826" y="1629000"/>
            <a:ext cx="6304348" cy="3600000"/>
          </a:xfrm>
          <a:prstGeom prst="rect">
            <a:avLst/>
          </a:prstGeom>
        </p:spPr>
      </p:pic>
    </p:spTree>
    <p:extLst>
      <p:ext uri="{BB962C8B-B14F-4D97-AF65-F5344CB8AC3E}">
        <p14:creationId xmlns:p14="http://schemas.microsoft.com/office/powerpoint/2010/main" val="4186443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Figure </a:t>
            </a:r>
            <a:r>
              <a:rPr lang="en-AU" dirty="0" smtClean="0"/>
              <a:t>3-1 </a:t>
            </a:r>
            <a:r>
              <a:rPr lang="en-AU" sz="2000" b="0" dirty="0" smtClean="0"/>
              <a:t>(2 </a:t>
            </a:r>
            <a:r>
              <a:rPr lang="en-AU" sz="2000" b="0" dirty="0"/>
              <a:t>of 3)</a:t>
            </a:r>
            <a:endParaRPr lang="en-IN" sz="2000" dirty="0"/>
          </a:p>
        </p:txBody>
      </p:sp>
      <p:sp>
        <p:nvSpPr>
          <p:cNvPr id="3" name="Text Placeholder 2"/>
          <p:cNvSpPr>
            <a:spLocks noGrp="1"/>
          </p:cNvSpPr>
          <p:nvPr>
            <p:ph type="body" sz="quarter" idx="13"/>
          </p:nvPr>
        </p:nvSpPr>
        <p:spPr/>
        <p:txBody>
          <a:bodyPr/>
          <a:lstStyle/>
          <a:p>
            <a:r>
              <a:rPr lang="en-US" sz="1200" dirty="0"/>
              <a:t>Definitions of the Money Supply</a:t>
            </a:r>
            <a:endParaRPr lang="en-IN" sz="1200" dirty="0"/>
          </a:p>
        </p:txBody>
      </p:sp>
      <p:pic>
        <p:nvPicPr>
          <p:cNvPr id="4" name="Picture 3" descr="Figure b, components of m 2, m 2 plus, and m 2 plus plus. M 2 includes currency outside banks and personal deposits at chartered banks, non-personal demand and notice deposits at chartered banks, and fixed term deposits. M 2 plus includes M 2, and deposits at trust and mortgage loan companies, deposits at credit unions and caisses populaires, life insurance company individual annuities, personal deposits at government owned savings institutions, and money market mutual funds. M 2 plus plus contains M 2 plus, and Canada savings bonds and other retail instruments, and non-money market mutual fund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2096" y="1629000"/>
            <a:ext cx="4759808" cy="3600000"/>
          </a:xfrm>
          <a:prstGeom prst="rect">
            <a:avLst/>
          </a:prstGeom>
        </p:spPr>
      </p:pic>
    </p:spTree>
    <p:extLst>
      <p:ext uri="{BB962C8B-B14F-4D97-AF65-F5344CB8AC3E}">
        <p14:creationId xmlns:p14="http://schemas.microsoft.com/office/powerpoint/2010/main" val="35145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Figure </a:t>
            </a:r>
            <a:r>
              <a:rPr lang="en-AU" dirty="0" smtClean="0"/>
              <a:t>3-1 </a:t>
            </a:r>
            <a:r>
              <a:rPr lang="en-AU" sz="2000" b="0" dirty="0" smtClean="0"/>
              <a:t>(3 </a:t>
            </a:r>
            <a:r>
              <a:rPr lang="en-AU" sz="2000" b="0" dirty="0"/>
              <a:t>of 3)</a:t>
            </a:r>
            <a:endParaRPr lang="en-IN" sz="2000" dirty="0"/>
          </a:p>
        </p:txBody>
      </p:sp>
      <p:sp>
        <p:nvSpPr>
          <p:cNvPr id="3" name="Text Placeholder 2"/>
          <p:cNvSpPr>
            <a:spLocks noGrp="1"/>
          </p:cNvSpPr>
          <p:nvPr>
            <p:ph type="body" sz="quarter" idx="13"/>
          </p:nvPr>
        </p:nvSpPr>
        <p:spPr/>
        <p:txBody>
          <a:bodyPr/>
          <a:lstStyle/>
          <a:p>
            <a:r>
              <a:rPr lang="en-US" sz="1200" dirty="0"/>
              <a:t>Definitions of the Money Supply</a:t>
            </a:r>
            <a:endParaRPr lang="en-IN" sz="1200" dirty="0"/>
          </a:p>
        </p:txBody>
      </p:sp>
      <p:pic>
        <p:nvPicPr>
          <p:cNvPr id="4" name="Picture 3" descr="Figure c, components of m 3. M 2 includes currency outside banks and personal deposits at chartered banks, non-personal demand and notice deposits at chartered banks, and fixed term deposits. M 3 includes M 2, and non-personal term deposits at chartered banks, and foreign currency deposits of residents at chartered bank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5494" y="1629000"/>
            <a:ext cx="5413013" cy="3600000"/>
          </a:xfrm>
          <a:prstGeom prst="rect">
            <a:avLst/>
          </a:prstGeom>
        </p:spPr>
      </p:pic>
    </p:spTree>
    <p:extLst>
      <p:ext uri="{BB962C8B-B14F-4D97-AF65-F5344CB8AC3E}">
        <p14:creationId xmlns:p14="http://schemas.microsoft.com/office/powerpoint/2010/main" val="388662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897"/>
            <a:ext cx="8229600" cy="622828"/>
          </a:xfrm>
        </p:spPr>
        <p:txBody>
          <a:bodyPr anchor="t"/>
          <a:lstStyle/>
          <a:p>
            <a:r>
              <a:rPr lang="en-US" altLang="en-US" dirty="0"/>
              <a:t>Measures of Monetary Aggregates </a:t>
            </a:r>
            <a:r>
              <a:rPr lang="en-US" altLang="en-US" sz="2000" b="0" dirty="0"/>
              <a:t>(4 of 4)</a:t>
            </a:r>
            <a:endParaRPr lang="en-IN" dirty="0"/>
          </a:p>
        </p:txBody>
      </p:sp>
      <p:sp>
        <p:nvSpPr>
          <p:cNvPr id="4" name="Content Placeholder 2">
            <a:extLst>
              <a:ext uri="{FF2B5EF4-FFF2-40B4-BE49-F238E27FC236}">
                <a16:creationId xmlns:a16="http://schemas.microsoft.com/office/drawing/2014/main" id="{01986AF9-ED5F-4686-9ACF-6A6B0F5D9452}"/>
              </a:ext>
            </a:extLst>
          </p:cNvPr>
          <p:cNvSpPr>
            <a:spLocks noGrp="1"/>
          </p:cNvSpPr>
          <p:nvPr>
            <p:ph idx="1"/>
          </p:nvPr>
        </p:nvSpPr>
        <p:spPr>
          <a:xfrm>
            <a:off x="457200" y="1066800"/>
            <a:ext cx="8229600" cy="380999"/>
          </a:xfrm>
        </p:spPr>
        <p:txBody>
          <a:bodyPr/>
          <a:lstStyle/>
          <a:p>
            <a:pPr marL="0" indent="0">
              <a:buNone/>
            </a:pPr>
            <a:r>
              <a:rPr lang="en-IN" sz="2000" b="1" dirty="0"/>
              <a:t>Table 3-1</a:t>
            </a:r>
            <a:r>
              <a:rPr lang="en-IN" sz="2000" dirty="0"/>
              <a:t> Measures of Monetary Aggregates and Their Components</a:t>
            </a:r>
          </a:p>
        </p:txBody>
      </p:sp>
      <p:graphicFrame>
        <p:nvGraphicFramePr>
          <p:cNvPr id="5" name="Table 4">
            <a:extLst>
              <a:ext uri="{FF2B5EF4-FFF2-40B4-BE49-F238E27FC236}">
                <a16:creationId xmlns:a16="http://schemas.microsoft.com/office/drawing/2014/main" id="{323577FC-E6F6-4922-8BF5-D30A6C43A860}"/>
              </a:ext>
            </a:extLst>
          </p:cNvPr>
          <p:cNvGraphicFramePr>
            <a:graphicFrameLocks noGrp="1"/>
          </p:cNvGraphicFramePr>
          <p:nvPr>
            <p:extLst/>
          </p:nvPr>
        </p:nvGraphicFramePr>
        <p:xfrm>
          <a:off x="457200" y="1524000"/>
          <a:ext cx="8001000" cy="3960000"/>
        </p:xfrm>
        <a:graphic>
          <a:graphicData uri="http://schemas.openxmlformats.org/drawingml/2006/table">
            <a:tbl>
              <a:tblPr firstRow="1" bandRow="1">
                <a:tableStyleId>{2D5ABB26-0587-4C30-8999-92F81FD0307C}</a:tableStyleId>
              </a:tblPr>
              <a:tblGrid>
                <a:gridCol w="4724400">
                  <a:extLst>
                    <a:ext uri="{9D8B030D-6E8A-4147-A177-3AD203B41FA5}">
                      <a16:colId xmlns:a16="http://schemas.microsoft.com/office/drawing/2014/main" val="20000"/>
                    </a:ext>
                  </a:extLst>
                </a:gridCol>
                <a:gridCol w="533400">
                  <a:extLst>
                    <a:ext uri="{9D8B030D-6E8A-4147-A177-3AD203B41FA5}">
                      <a16:colId xmlns:a16="http://schemas.microsoft.com/office/drawing/2014/main" val="20001"/>
                    </a:ext>
                  </a:extLst>
                </a:gridCol>
                <a:gridCol w="533400">
                  <a:extLst>
                    <a:ext uri="{9D8B030D-6E8A-4147-A177-3AD203B41FA5}">
                      <a16:colId xmlns:a16="http://schemas.microsoft.com/office/drawing/2014/main" val="20002"/>
                    </a:ext>
                  </a:extLst>
                </a:gridCol>
                <a:gridCol w="533400">
                  <a:extLst>
                    <a:ext uri="{9D8B030D-6E8A-4147-A177-3AD203B41FA5}">
                      <a16:colId xmlns:a16="http://schemas.microsoft.com/office/drawing/2014/main" val="20003"/>
                    </a:ext>
                  </a:extLst>
                </a:gridCol>
                <a:gridCol w="533400">
                  <a:extLst>
                    <a:ext uri="{9D8B030D-6E8A-4147-A177-3AD203B41FA5}">
                      <a16:colId xmlns:a16="http://schemas.microsoft.com/office/drawing/2014/main" val="20004"/>
                    </a:ext>
                  </a:extLst>
                </a:gridCol>
                <a:gridCol w="533400">
                  <a:extLst>
                    <a:ext uri="{9D8B030D-6E8A-4147-A177-3AD203B41FA5}">
                      <a16:colId xmlns:a16="http://schemas.microsoft.com/office/drawing/2014/main" val="20005"/>
                    </a:ext>
                  </a:extLst>
                </a:gridCol>
                <a:gridCol w="609600">
                  <a:extLst>
                    <a:ext uri="{9D8B030D-6E8A-4147-A177-3AD203B41FA5}">
                      <a16:colId xmlns:a16="http://schemas.microsoft.com/office/drawing/2014/main" val="20006"/>
                    </a:ext>
                  </a:extLst>
                </a:gridCol>
              </a:tblGrid>
              <a:tr h="247500">
                <a:tc>
                  <a:txBody>
                    <a:bodyPr/>
                    <a:lstStyle/>
                    <a:p>
                      <a:pPr>
                        <a:lnSpc>
                          <a:spcPct val="100000"/>
                        </a:lnSpc>
                        <a:spcAft>
                          <a:spcPts val="0"/>
                        </a:spcAft>
                      </a:pPr>
                      <a:r>
                        <a:rPr lang="en-IN" sz="1200" b="1" dirty="0">
                          <a:effectLst/>
                          <a:latin typeface="+mn-lt"/>
                        </a:rPr>
                        <a:t>Asset</a:t>
                      </a:r>
                      <a:endParaRPr lang="en-IN" sz="1200" b="1"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dirty="0">
                          <a:effectLst/>
                          <a:latin typeface="+mn-lt"/>
                        </a:rPr>
                        <a:t>M1+</a:t>
                      </a:r>
                      <a:endParaRPr lang="en-IN" sz="1200" b="1"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dirty="0">
                          <a:effectLst/>
                          <a:latin typeface="+mn-lt"/>
                        </a:rPr>
                        <a:t>M1++</a:t>
                      </a:r>
                      <a:endParaRPr lang="en-IN" sz="1200" b="1"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a:effectLst/>
                          <a:latin typeface="+mn-lt"/>
                        </a:rPr>
                        <a:t>M2</a:t>
                      </a:r>
                      <a:endParaRPr lang="en-IN" sz="1200" b="1">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a:effectLst/>
                          <a:latin typeface="+mn-lt"/>
                        </a:rPr>
                        <a:t>M2+</a:t>
                      </a:r>
                      <a:endParaRPr lang="en-IN" sz="1200" b="1">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dirty="0">
                          <a:effectLst/>
                          <a:latin typeface="+mn-lt"/>
                        </a:rPr>
                        <a:t>M2++</a:t>
                      </a:r>
                      <a:endParaRPr lang="en-IN" sz="1200" b="1"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b="1" dirty="0">
                          <a:effectLst/>
                          <a:latin typeface="+mn-lt"/>
                        </a:rPr>
                        <a:t>M3</a:t>
                      </a:r>
                      <a:endParaRPr lang="en-IN" sz="1200" b="1"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47500">
                <a:tc>
                  <a:txBody>
                    <a:bodyPr/>
                    <a:lstStyle/>
                    <a:p>
                      <a:pPr>
                        <a:lnSpc>
                          <a:spcPct val="100000"/>
                        </a:lnSpc>
                        <a:spcAft>
                          <a:spcPts val="0"/>
                        </a:spcAft>
                      </a:pPr>
                      <a:r>
                        <a:rPr lang="en-IN" sz="1200" dirty="0">
                          <a:effectLst/>
                          <a:latin typeface="+mn-lt"/>
                        </a:rPr>
                        <a:t>Currency outside banks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dirty="0">
                          <a:effectLst/>
                          <a:latin typeface="+mn-lt"/>
                        </a:rPr>
                        <a:t>✓</a:t>
                      </a:r>
                      <a:endParaRPr lang="en-IN" sz="1200"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7500">
                <a:tc>
                  <a:txBody>
                    <a:bodyPr/>
                    <a:lstStyle/>
                    <a:p>
                      <a:pPr>
                        <a:lnSpc>
                          <a:spcPct val="100000"/>
                        </a:lnSpc>
                        <a:spcAft>
                          <a:spcPts val="0"/>
                        </a:spcAft>
                      </a:pPr>
                      <a:r>
                        <a:rPr lang="en-IN" sz="1200" dirty="0">
                          <a:effectLst/>
                          <a:latin typeface="+mn-lt"/>
                        </a:rPr>
                        <a:t>Personal deposits at chartered banks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7500">
                <a:tc>
                  <a:txBody>
                    <a:bodyPr/>
                    <a:lstStyle/>
                    <a:p>
                      <a:pPr>
                        <a:lnSpc>
                          <a:spcPct val="100000"/>
                        </a:lnSpc>
                        <a:spcAft>
                          <a:spcPts val="0"/>
                        </a:spcAft>
                      </a:pPr>
                      <a:r>
                        <a:rPr lang="en-IN" sz="1200" dirty="0">
                          <a:effectLst/>
                          <a:latin typeface="+mn-lt"/>
                        </a:rPr>
                        <a:t>Non-personal demand and notice deposits at chartered banks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7500">
                <a:tc>
                  <a:txBody>
                    <a:bodyPr/>
                    <a:lstStyle/>
                    <a:p>
                      <a:pPr>
                        <a:lnSpc>
                          <a:spcPct val="100000"/>
                        </a:lnSpc>
                        <a:spcAft>
                          <a:spcPts val="0"/>
                        </a:spcAft>
                      </a:pPr>
                      <a:r>
                        <a:rPr lang="en-IN" sz="1200" dirty="0">
                          <a:effectLst/>
                          <a:latin typeface="+mn-lt"/>
                        </a:rPr>
                        <a:t>Fixed-term deposits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dirty="0">
                          <a:effectLst/>
                          <a:latin typeface="+mn-lt"/>
                        </a:rPr>
                        <a:t>✓</a:t>
                      </a:r>
                      <a:endParaRPr lang="en-IN" sz="1200"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7500">
                <a:tc>
                  <a:txBody>
                    <a:bodyPr/>
                    <a:lstStyle/>
                    <a:p>
                      <a:pPr>
                        <a:lnSpc>
                          <a:spcPct val="100000"/>
                        </a:lnSpc>
                        <a:spcAft>
                          <a:spcPts val="0"/>
                        </a:spcAft>
                      </a:pPr>
                      <a:r>
                        <a:rPr lang="en-IN" sz="1200" dirty="0">
                          <a:effectLst/>
                          <a:latin typeface="+mn-lt"/>
                        </a:rPr>
                        <a:t>Deposits at trust and mortgage loan companies (TMLs)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500">
                <a:tc>
                  <a:txBody>
                    <a:bodyPr/>
                    <a:lstStyle/>
                    <a:p>
                      <a:pPr>
                        <a:lnSpc>
                          <a:spcPct val="100000"/>
                        </a:lnSpc>
                        <a:spcAft>
                          <a:spcPts val="0"/>
                        </a:spcAft>
                      </a:pPr>
                      <a:r>
                        <a:rPr lang="en-IN" sz="1200" dirty="0">
                          <a:effectLst/>
                          <a:latin typeface="+mn-lt"/>
                        </a:rPr>
                        <a:t>Deposits at credit unions and </a:t>
                      </a:r>
                      <a:r>
                        <a:rPr lang="en-IN" sz="1200" i="1" dirty="0" err="1">
                          <a:effectLst/>
                          <a:latin typeface="+mn-lt"/>
                        </a:rPr>
                        <a:t>caisses</a:t>
                      </a:r>
                      <a:r>
                        <a:rPr lang="en-IN" sz="1200" i="1" dirty="0">
                          <a:effectLst/>
                          <a:latin typeface="+mn-lt"/>
                        </a:rPr>
                        <a:t> </a:t>
                      </a:r>
                      <a:r>
                        <a:rPr lang="en-IN" sz="1200" i="1" dirty="0" err="1">
                          <a:effectLst/>
                          <a:latin typeface="+mn-lt"/>
                        </a:rPr>
                        <a:t>populaires</a:t>
                      </a:r>
                      <a:r>
                        <a:rPr lang="en-IN" sz="1200" dirty="0">
                          <a:effectLst/>
                          <a:latin typeface="+mn-lt"/>
                        </a:rPr>
                        <a:t> (CUCPs)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247500">
                <a:tc>
                  <a:txBody>
                    <a:bodyPr/>
                    <a:lstStyle/>
                    <a:p>
                      <a:pPr>
                        <a:lnSpc>
                          <a:spcPct val="100000"/>
                        </a:lnSpc>
                        <a:spcAft>
                          <a:spcPts val="0"/>
                        </a:spcAft>
                      </a:pPr>
                      <a:r>
                        <a:rPr lang="en-IN" sz="1200" dirty="0">
                          <a:effectLst/>
                          <a:latin typeface="+mn-lt"/>
                        </a:rPr>
                        <a:t>Life insurance company individual annuities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247500">
                <a:tc>
                  <a:txBody>
                    <a:bodyPr/>
                    <a:lstStyle/>
                    <a:p>
                      <a:pPr>
                        <a:lnSpc>
                          <a:spcPct val="100000"/>
                        </a:lnSpc>
                        <a:spcAft>
                          <a:spcPts val="0"/>
                        </a:spcAft>
                      </a:pPr>
                      <a:r>
                        <a:rPr lang="en-IN" sz="1200" dirty="0">
                          <a:effectLst/>
                          <a:latin typeface="+mn-lt"/>
                        </a:rPr>
                        <a:t>Personal deposits at government-owned savings institutions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247500">
                <a:tc>
                  <a:txBody>
                    <a:bodyPr/>
                    <a:lstStyle/>
                    <a:p>
                      <a:pPr>
                        <a:lnSpc>
                          <a:spcPct val="100000"/>
                        </a:lnSpc>
                        <a:spcAft>
                          <a:spcPts val="0"/>
                        </a:spcAft>
                      </a:pPr>
                      <a:r>
                        <a:rPr lang="en-IN" sz="1200" dirty="0">
                          <a:effectLst/>
                          <a:latin typeface="+mn-lt"/>
                        </a:rPr>
                        <a:t>Money market mutual funds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247500">
                <a:tc>
                  <a:txBody>
                    <a:bodyPr/>
                    <a:lstStyle/>
                    <a:p>
                      <a:pPr>
                        <a:lnSpc>
                          <a:spcPct val="100000"/>
                        </a:lnSpc>
                        <a:spcAft>
                          <a:spcPts val="0"/>
                        </a:spcAft>
                      </a:pPr>
                      <a:r>
                        <a:rPr lang="en-IN" sz="1200" dirty="0">
                          <a:effectLst/>
                          <a:latin typeface="+mn-lt"/>
                        </a:rPr>
                        <a:t>Canada Savings Bonds and other retail instruments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247500">
                <a:tc>
                  <a:txBody>
                    <a:bodyPr/>
                    <a:lstStyle/>
                    <a:p>
                      <a:pPr>
                        <a:lnSpc>
                          <a:spcPct val="100000"/>
                        </a:lnSpc>
                        <a:spcAft>
                          <a:spcPts val="0"/>
                        </a:spcAft>
                      </a:pPr>
                      <a:r>
                        <a:rPr lang="en-IN" sz="1200" dirty="0">
                          <a:effectLst/>
                          <a:latin typeface="+mn-lt"/>
                        </a:rPr>
                        <a:t>Non-money market mutual funds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247500">
                <a:tc>
                  <a:txBody>
                    <a:bodyPr/>
                    <a:lstStyle/>
                    <a:p>
                      <a:pPr>
                        <a:lnSpc>
                          <a:spcPct val="100000"/>
                        </a:lnSpc>
                        <a:spcAft>
                          <a:spcPts val="0"/>
                        </a:spcAft>
                      </a:pPr>
                      <a:r>
                        <a:rPr lang="en-IN" sz="1200" dirty="0">
                          <a:effectLst/>
                          <a:latin typeface="+mn-lt"/>
                        </a:rPr>
                        <a:t>All </a:t>
                      </a:r>
                      <a:r>
                        <a:rPr lang="en-IN" sz="1200" dirty="0" err="1">
                          <a:effectLst/>
                          <a:latin typeface="+mn-lt"/>
                        </a:rPr>
                        <a:t>chequable</a:t>
                      </a:r>
                      <a:r>
                        <a:rPr lang="en-IN" sz="1200" dirty="0">
                          <a:effectLst/>
                          <a:latin typeface="+mn-lt"/>
                        </a:rPr>
                        <a:t> deposits at chartered banks, TMLs, and CUCPs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2"/>
                  </a:ext>
                </a:extLst>
              </a:tr>
              <a:tr h="247500">
                <a:tc>
                  <a:txBody>
                    <a:bodyPr/>
                    <a:lstStyle/>
                    <a:p>
                      <a:pPr>
                        <a:lnSpc>
                          <a:spcPct val="100000"/>
                        </a:lnSpc>
                        <a:spcAft>
                          <a:spcPts val="0"/>
                        </a:spcAft>
                      </a:pPr>
                      <a:r>
                        <a:rPr lang="en-IN" sz="1200" dirty="0">
                          <a:effectLst/>
                          <a:latin typeface="+mn-lt"/>
                        </a:rPr>
                        <a:t>All </a:t>
                      </a:r>
                      <a:r>
                        <a:rPr lang="en-IN" sz="1200" dirty="0" err="1">
                          <a:effectLst/>
                          <a:latin typeface="+mn-lt"/>
                        </a:rPr>
                        <a:t>nonchequable</a:t>
                      </a:r>
                      <a:r>
                        <a:rPr lang="en-IN" sz="1200" dirty="0">
                          <a:effectLst/>
                          <a:latin typeface="+mn-lt"/>
                        </a:rPr>
                        <a:t> deposits at chartered banks, TMLs, and CUCPs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a:effectLst/>
                          <a:latin typeface="+mn-lt"/>
                        </a:rPr>
                        <a:t>✓</a:t>
                      </a:r>
                      <a:endParaRPr lang="en-IN" sz="120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0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3"/>
                  </a:ext>
                </a:extLst>
              </a:tr>
              <a:tr h="247500">
                <a:tc>
                  <a:txBody>
                    <a:bodyPr/>
                    <a:lstStyle/>
                    <a:p>
                      <a:pPr>
                        <a:lnSpc>
                          <a:spcPct val="100000"/>
                        </a:lnSpc>
                        <a:spcAft>
                          <a:spcPts val="0"/>
                        </a:spcAft>
                      </a:pPr>
                      <a:r>
                        <a:rPr lang="en-IN" sz="1200" dirty="0">
                          <a:effectLst/>
                          <a:latin typeface="+mn-lt"/>
                        </a:rPr>
                        <a:t>Non-personal term deposits at chartered banks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dirty="0">
                          <a:effectLst/>
                          <a:latin typeface="+mn-lt"/>
                        </a:rPr>
                        <a:t>✓</a:t>
                      </a:r>
                      <a:endParaRPr lang="en-IN" sz="1200"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4"/>
                  </a:ext>
                </a:extLst>
              </a:tr>
              <a:tr h="247500">
                <a:tc>
                  <a:txBody>
                    <a:bodyPr/>
                    <a:lstStyle/>
                    <a:p>
                      <a:pPr>
                        <a:lnSpc>
                          <a:spcPct val="100000"/>
                        </a:lnSpc>
                        <a:spcAft>
                          <a:spcPts val="0"/>
                        </a:spcAft>
                      </a:pPr>
                      <a:r>
                        <a:rPr lang="en-IN" sz="1200" dirty="0">
                          <a:effectLst/>
                          <a:latin typeface="+mn-lt"/>
                        </a:rPr>
                        <a:t>Foreign currency deposits of residents at chartered banks</a:t>
                      </a:r>
                      <a:endParaRPr lang="en-IN" sz="1200" dirty="0">
                        <a:solidFill>
                          <a:srgbClr val="000000"/>
                        </a:solidFill>
                        <a:effectLst/>
                        <a:latin typeface="+mn-lt"/>
                        <a:ea typeface="Calibri"/>
                      </a:endParaRPr>
                    </a:p>
                  </a:txBody>
                  <a:tcPr marL="68400" marR="68400"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0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IN" sz="1200" dirty="0">
                          <a:solidFill>
                            <a:schemeClr val="bg1"/>
                          </a:solidFill>
                          <a:effectLst/>
                          <a:latin typeface="+mn-lt"/>
                        </a:rPr>
                        <a:t>Blank</a:t>
                      </a:r>
                      <a:endParaRPr lang="en-IN" sz="1200" dirty="0">
                        <a:solidFill>
                          <a:srgbClr val="000000"/>
                        </a:solidFill>
                        <a:effectLst/>
                        <a:latin typeface="+mn-lt"/>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spcAft>
                          <a:spcPts val="0"/>
                        </a:spcAft>
                      </a:pPr>
                      <a:r>
                        <a:rPr lang="en-IN" sz="1200" dirty="0">
                          <a:effectLst/>
                          <a:latin typeface="+mn-lt"/>
                        </a:rPr>
                        <a:t>✓</a:t>
                      </a:r>
                      <a:endParaRPr lang="en-IN" sz="1200" dirty="0">
                        <a:solidFill>
                          <a:srgbClr val="000000"/>
                        </a:solidFill>
                        <a:effectLst/>
                        <a:latin typeface="+mn-lt"/>
                        <a:ea typeface="Calibri"/>
                      </a:endParaRPr>
                    </a:p>
                  </a:txBody>
                  <a:tcPr marL="68400" marR="684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5"/>
                  </a:ext>
                </a:extLst>
              </a:tr>
            </a:tbl>
          </a:graphicData>
        </a:graphic>
      </p:graphicFrame>
      <p:sp>
        <p:nvSpPr>
          <p:cNvPr id="6" name="Content Placeholder 3">
            <a:extLst>
              <a:ext uri="{FF2B5EF4-FFF2-40B4-BE49-F238E27FC236}">
                <a16:creationId xmlns:a16="http://schemas.microsoft.com/office/drawing/2014/main" id="{98D9A7A3-DCD7-44B0-865A-2C7B534222CB}"/>
              </a:ext>
            </a:extLst>
          </p:cNvPr>
          <p:cNvSpPr>
            <a:spLocks noGrp="1"/>
          </p:cNvSpPr>
          <p:nvPr>
            <p:ph idx="13"/>
          </p:nvPr>
        </p:nvSpPr>
        <p:spPr>
          <a:xfrm>
            <a:off x="457200" y="5562600"/>
            <a:ext cx="8229600" cy="457200"/>
          </a:xfrm>
        </p:spPr>
        <p:txBody>
          <a:bodyPr/>
          <a:lstStyle/>
          <a:p>
            <a:pPr marL="0" indent="0">
              <a:buNone/>
            </a:pPr>
            <a:r>
              <a:rPr lang="en-IN" sz="1200" i="1" dirty="0"/>
              <a:t>Note </a:t>
            </a:r>
            <a:r>
              <a:rPr lang="en-IN" sz="1200" dirty="0"/>
              <a:t>Monetary aggregates exclude interbank deposits and include continuity adjustments. In January 2007, the monetary aggregates were redefined to reflect (</a:t>
            </a:r>
            <a:r>
              <a:rPr lang="en-IN" sz="1200" dirty="0" err="1"/>
              <a:t>i</a:t>
            </a:r>
            <a:r>
              <a:rPr lang="en-IN" sz="1200" dirty="0"/>
              <a:t>) the elimination of demand deposits and (ii) the inclusion of private-sector float.</a:t>
            </a:r>
          </a:p>
        </p:txBody>
      </p:sp>
    </p:spTree>
    <p:extLst>
      <p:ext uri="{BB962C8B-B14F-4D97-AF65-F5344CB8AC3E}">
        <p14:creationId xmlns:p14="http://schemas.microsoft.com/office/powerpoint/2010/main" val="3393677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85800" y="0"/>
            <a:ext cx="7772400" cy="1143000"/>
          </a:xfrm>
          <a:prstGeom prst="rect">
            <a:avLst/>
          </a:prstGeom>
        </p:spPr>
        <p:txBody>
          <a:bodyPr/>
          <a:lstStyle/>
          <a:p>
            <a:pPr algn="ctr">
              <a:defRPr/>
            </a:pPr>
            <a:r>
              <a:rPr lang="en-US" sz="4000" kern="0" dirty="0">
                <a:solidFill>
                  <a:srgbClr val="3333CC"/>
                </a:solidFill>
                <a:latin typeface="Calibri" pitchFamily="34" charset="0"/>
                <a:ea typeface="+mj-ea"/>
                <a:cs typeface="+mj-cs"/>
              </a:rPr>
              <a:t>Major Canadian Money Supply Aggregates</a:t>
            </a:r>
          </a:p>
        </p:txBody>
      </p:sp>
      <p:graphicFrame>
        <p:nvGraphicFramePr>
          <p:cNvPr id="4" name="Chart 3"/>
          <p:cNvGraphicFramePr>
            <a:graphicFrameLocks/>
          </p:cNvGraphicFramePr>
          <p:nvPr/>
        </p:nvGraphicFramePr>
        <p:xfrm>
          <a:off x="533400" y="1295400"/>
          <a:ext cx="7924800" cy="4481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507219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Figure </a:t>
            </a:r>
            <a:r>
              <a:rPr lang="en-AU" dirty="0" smtClean="0"/>
              <a:t>3-2</a:t>
            </a:r>
            <a:endParaRPr lang="en-IN" dirty="0"/>
          </a:p>
        </p:txBody>
      </p:sp>
      <p:sp>
        <p:nvSpPr>
          <p:cNvPr id="3" name="Text Placeholder 2"/>
          <p:cNvSpPr>
            <a:spLocks noGrp="1"/>
          </p:cNvSpPr>
          <p:nvPr>
            <p:ph type="body" sz="quarter" idx="13"/>
          </p:nvPr>
        </p:nvSpPr>
        <p:spPr/>
        <p:txBody>
          <a:bodyPr/>
          <a:lstStyle/>
          <a:p>
            <a:r>
              <a:rPr lang="en-US" sz="1200" b="1" dirty="0"/>
              <a:t>Growth Rates of the M2, M1++, and M2++ Aggregates, 1969–2017 </a:t>
            </a:r>
            <a:endParaRPr lang="en-US" sz="1200" b="1" dirty="0" smtClean="0"/>
          </a:p>
          <a:p>
            <a:r>
              <a:rPr lang="en-US" sz="1200" dirty="0" smtClean="0"/>
              <a:t>The </a:t>
            </a:r>
            <a:r>
              <a:rPr lang="en-US" sz="1200" dirty="0"/>
              <a:t>timing of the rise and fall of growth rates is roughly similar for both M1 and M2. There are periods, however, during which they move in opposite directions, leading to conflicting recommendations about the best course of monetary policy. </a:t>
            </a:r>
            <a:endParaRPr lang="en-US" sz="1200" dirty="0" smtClean="0"/>
          </a:p>
          <a:p>
            <a:r>
              <a:rPr lang="en-US" sz="1200" dirty="0" smtClean="0"/>
              <a:t>Source</a:t>
            </a:r>
            <a:r>
              <a:rPr lang="en-US" sz="1200" dirty="0"/>
              <a:t>: Data from Statistics Canada CAN SIM series V4152796, V37152, and V41552801</a:t>
            </a:r>
            <a:r>
              <a:rPr lang="en-US" sz="1200" dirty="0" smtClean="0"/>
              <a:t>.</a:t>
            </a:r>
            <a:endParaRPr lang="en-US" sz="1200" dirty="0"/>
          </a:p>
        </p:txBody>
      </p:sp>
      <p:pic>
        <p:nvPicPr>
          <p:cNvPr id="4" name="Picture 3" descr="The graph plots years on the x axis and annual growth rate percentage on the y axis. The m 1 and m 2 data generally rise and fall together, but there are a few periods in which they move in opposite directions. For example, from 1994 to 19 97, m 1 plus plus rises from 5 to 9, while m 2 falls from 5 to negative 3, and m 2 plus plus rises from 5 to 9, then falls to 6. Values are approximat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8098" y="1219200"/>
            <a:ext cx="6567805" cy="3600000"/>
          </a:xfrm>
          <a:prstGeom prst="rect">
            <a:avLst/>
          </a:prstGeom>
        </p:spPr>
      </p:pic>
    </p:spTree>
    <p:extLst>
      <p:ext uri="{BB962C8B-B14F-4D97-AF65-F5344CB8AC3E}">
        <p14:creationId xmlns:p14="http://schemas.microsoft.com/office/powerpoint/2010/main" val="4203552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FYI: Where Are All the Dollars?</a:t>
            </a:r>
            <a:endParaRPr lang="en-IN" dirty="0"/>
          </a:p>
        </p:txBody>
      </p:sp>
      <p:sp>
        <p:nvSpPr>
          <p:cNvPr id="3" name="Content Placeholder 2"/>
          <p:cNvSpPr>
            <a:spLocks noGrp="1"/>
          </p:cNvSpPr>
          <p:nvPr>
            <p:ph idx="1"/>
          </p:nvPr>
        </p:nvSpPr>
        <p:spPr/>
        <p:txBody>
          <a:bodyPr/>
          <a:lstStyle/>
          <a:p>
            <a:r>
              <a:rPr lang="en-US" altLang="en-US" dirty="0">
                <a:ea typeface="ヒラギノ角ゴ Pro W3" charset="-128"/>
              </a:rPr>
              <a:t>There is almost $2000 of currency held per person in the Canada and over $4500 of U.S. currency per person in the United States</a:t>
            </a:r>
          </a:p>
          <a:p>
            <a:pPr lvl="1"/>
            <a:r>
              <a:rPr lang="en-US" altLang="en-US" dirty="0">
                <a:ea typeface="ヒラギノ角ゴ Pro W3" charset="-128"/>
              </a:rPr>
              <a:t>Do you know anyone who carries $2000 in their pocket?</a:t>
            </a:r>
          </a:p>
          <a:p>
            <a:r>
              <a:rPr lang="en-US" altLang="en-US" dirty="0">
                <a:ea typeface="ヒラギノ角ゴ Pro W3" charset="-128"/>
              </a:rPr>
              <a:t>Where are all these dollars and who is holding them?</a:t>
            </a:r>
          </a:p>
          <a:p>
            <a:pPr lvl="1"/>
            <a:r>
              <a:rPr lang="en-US" altLang="en-US" dirty="0">
                <a:ea typeface="ヒラギノ角ゴ Pro W3" charset="-128"/>
              </a:rPr>
              <a:t>Criminals</a:t>
            </a:r>
          </a:p>
          <a:p>
            <a:pPr lvl="1"/>
            <a:r>
              <a:rPr lang="en-US" altLang="en-US" dirty="0">
                <a:ea typeface="ヒラギノ角ゴ Pro W3" charset="-128"/>
              </a:rPr>
              <a:t>Foreigners (especially for U.S. dollars)</a:t>
            </a:r>
          </a:p>
        </p:txBody>
      </p:sp>
    </p:spTree>
    <p:extLst>
      <p:ext uri="{BB962C8B-B14F-4D97-AF65-F5344CB8AC3E}">
        <p14:creationId xmlns:p14="http://schemas.microsoft.com/office/powerpoint/2010/main" val="4148452040"/>
      </p:ext>
    </p:extLst>
  </p:cSld>
  <p:clrMapOvr>
    <a:masterClrMapping/>
  </p:clrMapOvr>
</p:sld>
</file>

<file path=ppt/theme/theme1.xml><?xml version="1.0" encoding="utf-8"?>
<a:theme xmlns:a="http://schemas.openxmlformats.org/drawingml/2006/main" name="1_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7859</TotalTime>
  <Words>1076</Words>
  <Application>Microsoft Office PowerPoint</Application>
  <PresentationFormat>On-screen Show (4:3)</PresentationFormat>
  <Paragraphs>221</Paragraphs>
  <Slides>19</Slides>
  <Notes>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7" baseType="lpstr">
      <vt:lpstr>Arial</vt:lpstr>
      <vt:lpstr>Calibri</vt:lpstr>
      <vt:lpstr>Times New Roman</vt:lpstr>
      <vt:lpstr>Verdana</vt:lpstr>
      <vt:lpstr>Wingdings</vt:lpstr>
      <vt:lpstr>ヒラギノ角ゴ Pro W3</vt:lpstr>
      <vt:lpstr>1_508 Lecture</vt:lpstr>
      <vt:lpstr>Microsoft Equation 3.0</vt:lpstr>
      <vt:lpstr>The Economics of Money, Banking, and Financial Markets</vt:lpstr>
      <vt:lpstr>Learning Objectives</vt:lpstr>
      <vt:lpstr>Meaning of Money</vt:lpstr>
      <vt:lpstr>Functions of Money: Medium of Exchange</vt:lpstr>
      <vt:lpstr>Functions of Money: Unit of Account</vt:lpstr>
      <vt:lpstr>Functions of Money: Store of Value</vt:lpstr>
      <vt:lpstr>Functions of Money (Cont’d)</vt:lpstr>
      <vt:lpstr>Evolution of the Payments System</vt:lpstr>
      <vt:lpstr>Evolution of the Payments System</vt:lpstr>
      <vt:lpstr>Evolution of the Payments System</vt:lpstr>
      <vt:lpstr>FYI: Are We Headed for a Cashless Society?</vt:lpstr>
      <vt:lpstr>Measuring Money</vt:lpstr>
      <vt:lpstr>Figure 3-1 (1 of 3)</vt:lpstr>
      <vt:lpstr>Figure 3-1 (2 of 3)</vt:lpstr>
      <vt:lpstr>Figure 3-1 (3 of 3)</vt:lpstr>
      <vt:lpstr>Measures of Monetary Aggregates (4 of 4)</vt:lpstr>
      <vt:lpstr>PowerPoint Presentation</vt:lpstr>
      <vt:lpstr>Figure 3-2</vt:lpstr>
      <vt:lpstr>FYI: Where Are All the Dollars?</vt:lpstr>
    </vt:vector>
  </TitlesOfParts>
  <Company>Pearson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Sixth Canadian Edition</dc:title>
  <dc:subject>Economics</dc:subject>
  <dc:creator>Frederic S. Mishkin and Apostolos Serletis</dc:creator>
  <cp:keywords>Money, Banking, Finance</cp:keywords>
  <cp:lastModifiedBy>Colin Kovacs</cp:lastModifiedBy>
  <cp:revision>612</cp:revision>
  <dcterms:created xsi:type="dcterms:W3CDTF">2014-07-14T20:04:21Z</dcterms:created>
  <dcterms:modified xsi:type="dcterms:W3CDTF">2019-05-16T17:08:47Z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ies>
</file>