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handoutMasterIdLst>
    <p:handoutMasterId r:id="rId41"/>
  </p:handoutMasterIdLst>
  <p:sldIdLst>
    <p:sldId id="262" r:id="rId2"/>
    <p:sldId id="263" r:id="rId3"/>
    <p:sldId id="264" r:id="rId4"/>
    <p:sldId id="278" r:id="rId5"/>
    <p:sldId id="279" r:id="rId6"/>
    <p:sldId id="280" r:id="rId7"/>
    <p:sldId id="281" r:id="rId8"/>
    <p:sldId id="282" r:id="rId9"/>
    <p:sldId id="283" r:id="rId10"/>
    <p:sldId id="265" r:id="rId11"/>
    <p:sldId id="284" r:id="rId12"/>
    <p:sldId id="285" r:id="rId13"/>
    <p:sldId id="286" r:id="rId14"/>
    <p:sldId id="287" r:id="rId15"/>
    <p:sldId id="288" r:id="rId16"/>
    <p:sldId id="289" r:id="rId17"/>
    <p:sldId id="290" r:id="rId18"/>
    <p:sldId id="294" r:id="rId19"/>
    <p:sldId id="302" r:id="rId20"/>
    <p:sldId id="295" r:id="rId21"/>
    <p:sldId id="291" r:id="rId22"/>
    <p:sldId id="292" r:id="rId23"/>
    <p:sldId id="296" r:id="rId24"/>
    <p:sldId id="293" r:id="rId25"/>
    <p:sldId id="297" r:id="rId26"/>
    <p:sldId id="298" r:id="rId27"/>
    <p:sldId id="299" r:id="rId28"/>
    <p:sldId id="300" r:id="rId29"/>
    <p:sldId id="301" r:id="rId30"/>
    <p:sldId id="305" r:id="rId31"/>
    <p:sldId id="307" r:id="rId32"/>
    <p:sldId id="308" r:id="rId33"/>
    <p:sldId id="309" r:id="rId34"/>
    <p:sldId id="310" r:id="rId35"/>
    <p:sldId id="312" r:id="rId36"/>
    <p:sldId id="313" r:id="rId37"/>
    <p:sldId id="314" r:id="rId38"/>
    <p:sldId id="311" r:id="rId39"/>
  </p:sldIdLst>
  <p:sldSz cx="9144000" cy="6858000" type="screen4x3"/>
  <p:notesSz cx="68580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32377"/>
    <a:srgbClr val="236738"/>
    <a:srgbClr val="36174D"/>
    <a:srgbClr val="D6BBEB"/>
    <a:srgbClr val="C0EACD"/>
    <a:srgbClr val="FFB9B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0129A7-7A72-4A8E-88DA-FD3C9576AC3A}" type="datetimeFigureOut">
              <a:rPr lang="en-CA" smtClean="0"/>
              <a:pPr/>
              <a:t>2017-07-28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E43233-8807-4DCE-906E-F8C361F84AE3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="" xmlns:p14="http://schemas.microsoft.com/office/powerpoint/2010/main" val="3274125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74ED9D-4224-4F68-9F4F-1C8A9608B4DB}" type="datetimeFigureOut">
              <a:rPr lang="en-CA" smtClean="0"/>
              <a:pPr/>
              <a:t>2017-07-28</a:t>
            </a:fld>
            <a:endParaRPr lang="en-C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15790"/>
            <a:ext cx="5486400" cy="418338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F93D90-CFFE-4B10-897E-3B642ABCBEEB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1029798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pPr/>
              <a:t>21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15297193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pPr/>
              <a:t>22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15297193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pPr/>
              <a:t>23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15297193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pPr/>
              <a:t>24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15297193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pPr/>
              <a:t>25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15297193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pPr/>
              <a:t>26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15297193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pPr/>
              <a:t>27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15297193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pPr/>
              <a:t>28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15297193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pPr/>
              <a:t>29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15297193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pPr/>
              <a:t>30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15297193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pPr/>
              <a:t>31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15297193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pPr/>
              <a:t>32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15297193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pPr/>
              <a:t>33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15297193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pPr/>
              <a:t>34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15297193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pPr/>
              <a:t>35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15297193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pPr/>
              <a:t>36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15297193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pPr/>
              <a:t>37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15297193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pPr/>
              <a:t>38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15297193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1454650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4027517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29946722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1078780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2363463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40131494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3515817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4129804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3874343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30747164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841401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AD6CF5-492A-4151-A469-E58A69799F7B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4103847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1530" y="676001"/>
            <a:ext cx="8505946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600" dirty="0" smtClean="0">
                <a:solidFill>
                  <a:srgbClr val="FF0000"/>
                </a:solidFill>
              </a:rPr>
              <a:t>TOPIC 1.  MATH and MEASUREMENT</a:t>
            </a:r>
          </a:p>
          <a:p>
            <a:endParaRPr lang="en-CA" sz="2400" dirty="0" smtClean="0">
              <a:solidFill>
                <a:srgbClr val="236738"/>
              </a:solidFill>
            </a:endParaRPr>
          </a:p>
          <a:p>
            <a:r>
              <a:rPr lang="en-CA" sz="2400" dirty="0" smtClean="0">
                <a:solidFill>
                  <a:srgbClr val="236738"/>
                </a:solidFill>
              </a:rPr>
              <a:t>For my CHEM 1101 students: I am assuming that you know much of this material.  You will need to be able to work in scientific and exponential notation.  </a:t>
            </a:r>
            <a:r>
              <a:rPr lang="en-CA" sz="2400" i="1" dirty="0" smtClean="0">
                <a:solidFill>
                  <a:srgbClr val="236738"/>
                </a:solidFill>
              </a:rPr>
              <a:t>If it is new to you, see me ASAP.</a:t>
            </a:r>
            <a:r>
              <a:rPr lang="en-CA" sz="2400" dirty="0" smtClean="0">
                <a:solidFill>
                  <a:srgbClr val="236738"/>
                </a:solidFill>
              </a:rPr>
              <a:t> The class will start at slide </a:t>
            </a:r>
            <a:r>
              <a:rPr lang="en-CA" sz="2400" dirty="0" smtClean="0">
                <a:solidFill>
                  <a:srgbClr val="236738"/>
                </a:solidFill>
              </a:rPr>
              <a:t>10 </a:t>
            </a:r>
            <a:r>
              <a:rPr lang="en-CA" sz="2400" dirty="0" smtClean="0">
                <a:solidFill>
                  <a:srgbClr val="236738"/>
                </a:solidFill>
              </a:rPr>
              <a:t>(the early ones are for </a:t>
            </a:r>
            <a:r>
              <a:rPr lang="en-CA" sz="2400" i="1" dirty="0" smtClean="0">
                <a:solidFill>
                  <a:srgbClr val="236738"/>
                </a:solidFill>
              </a:rPr>
              <a:t>you</a:t>
            </a:r>
            <a:r>
              <a:rPr lang="en-CA" sz="2400" dirty="0" smtClean="0">
                <a:solidFill>
                  <a:srgbClr val="236738"/>
                </a:solidFill>
              </a:rPr>
              <a:t> to review), and go quite quickly.  </a:t>
            </a:r>
            <a:r>
              <a:rPr lang="en-CA" sz="2400" dirty="0" smtClean="0">
                <a:solidFill>
                  <a:srgbClr val="236738"/>
                </a:solidFill>
              </a:rPr>
              <a:t>I will slow down a bit at slide 21; that material may be entirely new to many of you.</a:t>
            </a:r>
            <a:endParaRPr lang="en-CA" sz="2400" dirty="0">
              <a:solidFill>
                <a:srgbClr val="236738"/>
              </a:solidFill>
            </a:endParaRPr>
          </a:p>
        </p:txBody>
      </p:sp>
      <p:sp>
        <p:nvSpPr>
          <p:cNvPr id="46" name="Footer Placeholder 4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7" name="Slide Number Placeholder 4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1</a:t>
            </a:fld>
            <a:endParaRPr lang="en-CA" dirty="0"/>
          </a:p>
        </p:txBody>
      </p:sp>
      <p:grpSp>
        <p:nvGrpSpPr>
          <p:cNvPr id="51" name="Group 50"/>
          <p:cNvGrpSpPr/>
          <p:nvPr/>
        </p:nvGrpSpPr>
        <p:grpSpPr>
          <a:xfrm>
            <a:off x="476545" y="3957675"/>
            <a:ext cx="7612084" cy="2006875"/>
            <a:chOff x="476545" y="2770388"/>
            <a:chExt cx="7612084" cy="2006875"/>
          </a:xfrm>
        </p:grpSpPr>
        <p:sp>
          <p:nvSpPr>
            <p:cNvPr id="48" name="TextBox 47"/>
            <p:cNvSpPr txBox="1"/>
            <p:nvPr/>
          </p:nvSpPr>
          <p:spPr>
            <a:xfrm>
              <a:off x="476545" y="2770388"/>
              <a:ext cx="761208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3600" dirty="0" smtClean="0">
                  <a:solidFill>
                    <a:srgbClr val="FF0000"/>
                  </a:solidFill>
                </a:rPr>
                <a:t>1.1	Exponential and Scientific notation</a:t>
              </a:r>
              <a:endParaRPr lang="en-CA" sz="3600" dirty="0">
                <a:solidFill>
                  <a:srgbClr val="FF0000"/>
                </a:solidFill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82703" y="3517535"/>
              <a:ext cx="457888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The (rest) mass of an electron (m</a:t>
              </a:r>
              <a:r>
                <a:rPr lang="en-CA" sz="2400" baseline="-25000" dirty="0" smtClean="0"/>
                <a:t>e</a:t>
              </a:r>
              <a:r>
                <a:rPr lang="en-CA" sz="2400" dirty="0" smtClean="0"/>
                <a:t>):</a:t>
              </a:r>
              <a:endParaRPr lang="en-CA" sz="2400" dirty="0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76545" y="4315598"/>
              <a:ext cx="444769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The speed of light in a vacuum (c):</a:t>
              </a:r>
              <a:endParaRPr lang="en-CA" sz="2400" dirty="0"/>
            </a:p>
          </p:txBody>
        </p:sp>
      </p:grpSp>
      <p:sp>
        <p:nvSpPr>
          <p:cNvPr id="52" name="Date Placeholder 5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136010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2</a:t>
            </a:fld>
            <a:endParaRPr lang="en-CA" dirty="0"/>
          </a:p>
        </p:txBody>
      </p:sp>
      <p:grpSp>
        <p:nvGrpSpPr>
          <p:cNvPr id="51" name="Group 50"/>
          <p:cNvGrpSpPr/>
          <p:nvPr/>
        </p:nvGrpSpPr>
        <p:grpSpPr>
          <a:xfrm>
            <a:off x="443153" y="522379"/>
            <a:ext cx="7187038" cy="914554"/>
            <a:chOff x="443153" y="522379"/>
            <a:chExt cx="7187038" cy="914554"/>
          </a:xfrm>
        </p:grpSpPr>
        <p:sp>
          <p:nvSpPr>
            <p:cNvPr id="47" name="TextBox 46"/>
            <p:cNvSpPr txBox="1"/>
            <p:nvPr/>
          </p:nvSpPr>
          <p:spPr>
            <a:xfrm>
              <a:off x="443153" y="522379"/>
              <a:ext cx="411401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The (rest) mass of an electron:  </a:t>
              </a:r>
              <a:endParaRPr lang="en-CA" sz="2400" dirty="0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746575" y="975268"/>
              <a:ext cx="688361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0.000 000 000 000 000 000 000 000 000 000 910 9  kg</a:t>
              </a:r>
              <a:endParaRPr lang="en-CA" sz="2400" dirty="0"/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430136" y="2678920"/>
            <a:ext cx="4967601" cy="1143066"/>
            <a:chOff x="430012" y="2178704"/>
            <a:chExt cx="4967601" cy="1143066"/>
          </a:xfrm>
        </p:grpSpPr>
        <p:sp>
          <p:nvSpPr>
            <p:cNvPr id="49" name="TextBox 48"/>
            <p:cNvSpPr txBox="1"/>
            <p:nvPr/>
          </p:nvSpPr>
          <p:spPr>
            <a:xfrm>
              <a:off x="430012" y="2178704"/>
              <a:ext cx="405604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800" dirty="0" smtClean="0">
                  <a:solidFill>
                    <a:srgbClr val="FF0000"/>
                  </a:solidFill>
                </a:rPr>
                <a:t>The significand (mantissa):</a:t>
              </a:r>
              <a:endParaRPr lang="en-CA" sz="2800" dirty="0">
                <a:solidFill>
                  <a:srgbClr val="FF0000"/>
                </a:solidFill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016605" y="2860105"/>
              <a:ext cx="438100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The non-zero portion of the value</a:t>
              </a:r>
              <a:endParaRPr lang="en-CA" sz="2400" dirty="0"/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459629" y="1403828"/>
            <a:ext cx="6192727" cy="914554"/>
            <a:chOff x="443153" y="522379"/>
            <a:chExt cx="6192727" cy="914554"/>
          </a:xfrm>
        </p:grpSpPr>
        <p:sp>
          <p:nvSpPr>
            <p:cNvPr id="53" name="TextBox 52"/>
            <p:cNvSpPr txBox="1"/>
            <p:nvPr/>
          </p:nvSpPr>
          <p:spPr>
            <a:xfrm>
              <a:off x="443153" y="522379"/>
              <a:ext cx="42008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The speed of light in a vacuum:  </a:t>
              </a:r>
              <a:endParaRPr lang="en-CA" sz="2400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746575" y="975268"/>
              <a:ext cx="588930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299 800 000  m/s  (or </a:t>
              </a:r>
              <a:r>
                <a:rPr lang="en-CA" sz="2400" i="1" dirty="0" smtClean="0"/>
                <a:t>about </a:t>
              </a:r>
              <a:r>
                <a:rPr lang="en-CA" sz="2400" dirty="0" smtClean="0"/>
                <a:t>300 000 000 m/s)</a:t>
              </a:r>
              <a:endParaRPr lang="en-CA" sz="2400" dirty="0"/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459629" y="4212034"/>
            <a:ext cx="8265313" cy="1454603"/>
            <a:chOff x="459629" y="4212034"/>
            <a:chExt cx="8265313" cy="1454603"/>
          </a:xfrm>
        </p:grpSpPr>
        <p:sp>
          <p:nvSpPr>
            <p:cNvPr id="57" name="TextBox 56"/>
            <p:cNvSpPr txBox="1"/>
            <p:nvPr/>
          </p:nvSpPr>
          <p:spPr>
            <a:xfrm>
              <a:off x="459629" y="4212034"/>
              <a:ext cx="228383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800" dirty="0" smtClean="0">
                  <a:solidFill>
                    <a:srgbClr val="FF0000"/>
                  </a:solidFill>
                </a:rPr>
                <a:t>The exponent:</a:t>
              </a:r>
              <a:endParaRPr lang="en-CA" sz="2800" dirty="0">
                <a:solidFill>
                  <a:srgbClr val="FF0000"/>
                </a:solidFill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1016729" y="4835640"/>
              <a:ext cx="770821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400" dirty="0" smtClean="0"/>
                <a:t>The power of ten you have to multiply the significand by in order to give the true magnitude (size) of the value.</a:t>
              </a:r>
              <a:endParaRPr lang="en-CA" sz="2400" dirty="0"/>
            </a:p>
          </p:txBody>
        </p:sp>
      </p:grpSp>
      <p:sp>
        <p:nvSpPr>
          <p:cNvPr id="56" name="Date Placeholder 5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1669132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3</a:t>
            </a:fld>
            <a:endParaRPr lang="en-CA" dirty="0"/>
          </a:p>
        </p:txBody>
      </p:sp>
      <p:grpSp>
        <p:nvGrpSpPr>
          <p:cNvPr id="47" name="Group 46"/>
          <p:cNvGrpSpPr/>
          <p:nvPr/>
        </p:nvGrpSpPr>
        <p:grpSpPr>
          <a:xfrm>
            <a:off x="296525" y="341604"/>
            <a:ext cx="8265313" cy="1762379"/>
            <a:chOff x="459629" y="4212034"/>
            <a:chExt cx="8265313" cy="1762379"/>
          </a:xfrm>
        </p:grpSpPr>
        <p:sp>
          <p:nvSpPr>
            <p:cNvPr id="48" name="TextBox 47"/>
            <p:cNvSpPr txBox="1"/>
            <p:nvPr/>
          </p:nvSpPr>
          <p:spPr>
            <a:xfrm>
              <a:off x="459629" y="4212034"/>
              <a:ext cx="295003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800" b="1" i="1" dirty="0" smtClean="0">
                  <a:solidFill>
                    <a:srgbClr val="FF0000"/>
                  </a:solidFill>
                </a:rPr>
                <a:t>Scientific</a:t>
              </a:r>
              <a:r>
                <a:rPr lang="en-CA" sz="2800" dirty="0" smtClean="0">
                  <a:solidFill>
                    <a:srgbClr val="FF0000"/>
                  </a:solidFill>
                </a:rPr>
                <a:t> notation:</a:t>
              </a:r>
              <a:endParaRPr lang="en-CA" sz="2800" dirty="0">
                <a:solidFill>
                  <a:srgbClr val="FF0000"/>
                </a:solidFill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1016729" y="4835640"/>
              <a:ext cx="7708213" cy="11387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tabLst>
                  <a:tab pos="3763963" algn="l"/>
                </a:tabLst>
              </a:pPr>
              <a:r>
                <a:rPr lang="en-CA" sz="2400" dirty="0" smtClean="0"/>
                <a:t>The significand is set to be:	≥ 1 and &lt; 10</a:t>
              </a:r>
            </a:p>
            <a:p>
              <a:pPr>
                <a:tabLst>
                  <a:tab pos="3763963" algn="l"/>
                </a:tabLst>
              </a:pPr>
              <a:endParaRPr lang="en-CA" dirty="0"/>
            </a:p>
            <a:p>
              <a:pPr>
                <a:tabLst>
                  <a:tab pos="3763963" algn="l"/>
                </a:tabLst>
              </a:pPr>
              <a:r>
                <a:rPr lang="en-CA" sz="2400" dirty="0" smtClean="0"/>
                <a:t>“between 1 and 9.99999999999999 </a:t>
              </a:r>
              <a:r>
                <a:rPr lang="en-CA" dirty="0" smtClean="0"/>
                <a:t>(as many decimals as required)</a:t>
              </a:r>
              <a:r>
                <a:rPr lang="en-CA" sz="2400" dirty="0" smtClean="0"/>
                <a:t>”</a:t>
              </a:r>
              <a:endParaRPr lang="en-CA" sz="2400" dirty="0"/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521550" y="2168860"/>
            <a:ext cx="83709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practically speaking, this means that you insert a decimal after the first non-zero digit.</a:t>
            </a:r>
          </a:p>
          <a:p>
            <a:endParaRPr lang="en-CA" sz="2400" dirty="0"/>
          </a:p>
          <a:p>
            <a:endParaRPr lang="en-CA" sz="2400" dirty="0"/>
          </a:p>
        </p:txBody>
      </p:sp>
      <p:grpSp>
        <p:nvGrpSpPr>
          <p:cNvPr id="53" name="Group 52"/>
          <p:cNvGrpSpPr/>
          <p:nvPr/>
        </p:nvGrpSpPr>
        <p:grpSpPr>
          <a:xfrm>
            <a:off x="681278" y="3960386"/>
            <a:ext cx="7880560" cy="1943889"/>
            <a:chOff x="681278" y="3645350"/>
            <a:chExt cx="7880560" cy="1943889"/>
          </a:xfrm>
        </p:grpSpPr>
        <p:sp>
          <p:nvSpPr>
            <p:cNvPr id="51" name="Rectangle 50"/>
            <p:cNvSpPr/>
            <p:nvPr/>
          </p:nvSpPr>
          <p:spPr>
            <a:xfrm flipH="1" flipV="1">
              <a:off x="681278" y="3645350"/>
              <a:ext cx="7880560" cy="1943889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843463" y="3828237"/>
              <a:ext cx="2832827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Set the </a:t>
              </a:r>
              <a:r>
                <a:rPr lang="en-CA" sz="2400" dirty="0" err="1" smtClean="0"/>
                <a:t>significand</a:t>
              </a:r>
              <a:r>
                <a:rPr lang="en-CA" sz="2400" dirty="0" smtClean="0"/>
                <a:t>.</a:t>
              </a:r>
              <a:endParaRPr lang="en-CA" sz="2400" dirty="0" smtClean="0"/>
            </a:p>
            <a:p>
              <a:r>
                <a:rPr lang="en-CA" sz="2400" dirty="0" smtClean="0"/>
                <a:t>c </a:t>
              </a:r>
              <a:r>
                <a:rPr lang="en-CA" sz="2400" dirty="0" smtClean="0"/>
                <a:t>= 2 9 9   8 0 0   0 0 0</a:t>
              </a:r>
              <a:endParaRPr lang="en-CA" sz="2400" dirty="0"/>
            </a:p>
          </p:txBody>
        </p:sp>
      </p:grpSp>
      <p:sp>
        <p:nvSpPr>
          <p:cNvPr id="54" name="Date Placeholder 5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grpSp>
        <p:nvGrpSpPr>
          <p:cNvPr id="12" name="Group 11"/>
          <p:cNvGrpSpPr/>
          <p:nvPr/>
        </p:nvGrpSpPr>
        <p:grpSpPr>
          <a:xfrm>
            <a:off x="791580" y="3054506"/>
            <a:ext cx="6192727" cy="914554"/>
            <a:chOff x="443153" y="522379"/>
            <a:chExt cx="6192727" cy="914554"/>
          </a:xfrm>
        </p:grpSpPr>
        <p:sp>
          <p:nvSpPr>
            <p:cNvPr id="13" name="TextBox 12"/>
            <p:cNvSpPr txBox="1"/>
            <p:nvPr/>
          </p:nvSpPr>
          <p:spPr>
            <a:xfrm>
              <a:off x="443153" y="522379"/>
              <a:ext cx="463524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Ex: The </a:t>
              </a:r>
              <a:r>
                <a:rPr lang="en-CA" sz="2400" dirty="0" smtClean="0"/>
                <a:t>speed of light in a vacuum:  </a:t>
              </a:r>
              <a:endParaRPr lang="en-CA" sz="2400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46575" y="975268"/>
              <a:ext cx="588930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299 800 000  m/s  (or </a:t>
              </a:r>
              <a:r>
                <a:rPr lang="en-CA" sz="2400" i="1" dirty="0" smtClean="0"/>
                <a:t>about </a:t>
              </a:r>
              <a:r>
                <a:rPr lang="en-CA" sz="2400" dirty="0" smtClean="0"/>
                <a:t>300 000 000 m/s)</a:t>
              </a:r>
              <a:endParaRPr lang="en-CA" sz="2400" dirty="0"/>
            </a:p>
          </p:txBody>
        </p:sp>
      </p:grpSp>
    </p:spTree>
    <p:extLst>
      <p:ext uri="{BB962C8B-B14F-4D97-AF65-F5344CB8AC3E}">
        <p14:creationId xmlns="" xmlns:p14="http://schemas.microsoft.com/office/powerpoint/2010/main" val="3871423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4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296525" y="341604"/>
            <a:ext cx="29500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b="1" i="1" dirty="0" smtClean="0">
                <a:solidFill>
                  <a:srgbClr val="FF0000"/>
                </a:solidFill>
              </a:rPr>
              <a:t>Scientific</a:t>
            </a:r>
            <a:r>
              <a:rPr lang="en-CA" sz="2800" dirty="0" smtClean="0">
                <a:solidFill>
                  <a:srgbClr val="FF0000"/>
                </a:solidFill>
              </a:rPr>
              <a:t> notation:</a:t>
            </a:r>
            <a:endParaRPr lang="en-CA" sz="2800" dirty="0">
              <a:solidFill>
                <a:srgbClr val="FF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74966" y="992460"/>
            <a:ext cx="8527504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To determine the exponent, count the number of times you “bounced” the decimal place (remember, if there was no decimal in the original, it’s actual position was at the end!)</a:t>
            </a:r>
          </a:p>
          <a:p>
            <a:endParaRPr lang="en-CA" sz="2400" dirty="0"/>
          </a:p>
          <a:p>
            <a:pPr defTabSz="452438"/>
            <a:r>
              <a:rPr lang="en-CA" sz="2400" dirty="0" smtClean="0"/>
              <a:t>	if the </a:t>
            </a:r>
            <a:r>
              <a:rPr lang="en-CA" sz="2400" b="1" i="1" dirty="0" smtClean="0"/>
              <a:t>true value </a:t>
            </a:r>
            <a:r>
              <a:rPr lang="en-CA" sz="2400" dirty="0" smtClean="0"/>
              <a:t>is </a:t>
            </a:r>
            <a:r>
              <a:rPr lang="en-CA" sz="2400" dirty="0" smtClean="0">
                <a:solidFill>
                  <a:srgbClr val="FF0000"/>
                </a:solidFill>
              </a:rPr>
              <a:t>larger</a:t>
            </a:r>
            <a:r>
              <a:rPr lang="en-CA" sz="2400" dirty="0" smtClean="0"/>
              <a:t> than the significand:  </a:t>
            </a:r>
            <a:r>
              <a:rPr lang="en-CA" sz="2400" dirty="0" smtClean="0">
                <a:solidFill>
                  <a:srgbClr val="FF0000"/>
                </a:solidFill>
              </a:rPr>
              <a:t>+ve</a:t>
            </a:r>
            <a:r>
              <a:rPr lang="en-CA" sz="2400" dirty="0" smtClean="0"/>
              <a:t> exponent</a:t>
            </a:r>
          </a:p>
          <a:p>
            <a:endParaRPr lang="en-CA" sz="1400" dirty="0"/>
          </a:p>
          <a:p>
            <a:pPr>
              <a:tabLst>
                <a:tab pos="452438" algn="l"/>
              </a:tabLst>
            </a:pPr>
            <a:r>
              <a:rPr lang="en-CA" sz="2400" dirty="0" smtClean="0"/>
              <a:t>	if </a:t>
            </a:r>
            <a:r>
              <a:rPr lang="en-CA" sz="2400" dirty="0"/>
              <a:t>the </a:t>
            </a:r>
            <a:r>
              <a:rPr lang="en-CA" sz="2400" b="1" i="1" dirty="0"/>
              <a:t>true value </a:t>
            </a:r>
            <a:r>
              <a:rPr lang="en-CA" sz="2400" dirty="0"/>
              <a:t>is </a:t>
            </a:r>
            <a:r>
              <a:rPr lang="en-CA" sz="2400" dirty="0" smtClean="0">
                <a:solidFill>
                  <a:srgbClr val="FF0000"/>
                </a:solidFill>
              </a:rPr>
              <a:t>smaller</a:t>
            </a:r>
            <a:r>
              <a:rPr lang="en-CA" sz="2400" dirty="0" smtClean="0"/>
              <a:t> </a:t>
            </a:r>
            <a:r>
              <a:rPr lang="en-CA" sz="2400" dirty="0"/>
              <a:t>than the significand:  </a:t>
            </a:r>
            <a:r>
              <a:rPr lang="en-CA" sz="2400" dirty="0" smtClean="0">
                <a:solidFill>
                  <a:srgbClr val="FF0000"/>
                </a:solidFill>
              </a:rPr>
              <a:t>–ve</a:t>
            </a:r>
            <a:r>
              <a:rPr lang="en-CA" sz="2400" dirty="0" smtClean="0"/>
              <a:t> </a:t>
            </a:r>
            <a:r>
              <a:rPr lang="en-CA" sz="2400" dirty="0"/>
              <a:t>exponent</a:t>
            </a:r>
          </a:p>
          <a:p>
            <a:endParaRPr lang="en-CA" sz="2400" dirty="0"/>
          </a:p>
        </p:txBody>
      </p:sp>
      <p:grpSp>
        <p:nvGrpSpPr>
          <p:cNvPr id="53" name="Group 52"/>
          <p:cNvGrpSpPr/>
          <p:nvPr/>
        </p:nvGrpSpPr>
        <p:grpSpPr>
          <a:xfrm>
            <a:off x="681278" y="4072719"/>
            <a:ext cx="7880560" cy="1943889"/>
            <a:chOff x="681278" y="3645350"/>
            <a:chExt cx="7880560" cy="1943889"/>
          </a:xfrm>
        </p:grpSpPr>
        <p:sp>
          <p:nvSpPr>
            <p:cNvPr id="51" name="Rectangle 50"/>
            <p:cNvSpPr/>
            <p:nvPr/>
          </p:nvSpPr>
          <p:spPr>
            <a:xfrm flipH="1" flipV="1">
              <a:off x="681278" y="3645350"/>
              <a:ext cx="7880560" cy="1943889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843463" y="3828237"/>
              <a:ext cx="283282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c = 2 9 9   8 0 0   0 0 0</a:t>
              </a:r>
              <a:endParaRPr lang="en-CA" sz="2400" dirty="0"/>
            </a:p>
          </p:txBody>
        </p:sp>
      </p:grp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2337766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5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296525" y="341604"/>
            <a:ext cx="29500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b="1" i="1" dirty="0" smtClean="0">
                <a:solidFill>
                  <a:srgbClr val="FF0000"/>
                </a:solidFill>
              </a:rPr>
              <a:t>Scientific</a:t>
            </a:r>
            <a:r>
              <a:rPr lang="en-CA" sz="2800" dirty="0" smtClean="0">
                <a:solidFill>
                  <a:srgbClr val="FF0000"/>
                </a:solidFill>
              </a:rPr>
              <a:t> notation:</a:t>
            </a:r>
            <a:endParaRPr lang="en-CA" sz="2800" dirty="0">
              <a:solidFill>
                <a:srgbClr val="FF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74966" y="992460"/>
            <a:ext cx="8527504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2438"/>
            <a:r>
              <a:rPr lang="en-CA" sz="2400" dirty="0" smtClean="0"/>
              <a:t>	if the </a:t>
            </a:r>
            <a:r>
              <a:rPr lang="en-CA" sz="2400" b="1" i="1" dirty="0" smtClean="0"/>
              <a:t>true value </a:t>
            </a:r>
            <a:r>
              <a:rPr lang="en-CA" sz="2400" dirty="0" smtClean="0"/>
              <a:t>is </a:t>
            </a:r>
            <a:r>
              <a:rPr lang="en-CA" sz="2400" dirty="0" smtClean="0">
                <a:solidFill>
                  <a:srgbClr val="FF0000"/>
                </a:solidFill>
              </a:rPr>
              <a:t>larger</a:t>
            </a:r>
            <a:r>
              <a:rPr lang="en-CA" sz="2400" dirty="0" smtClean="0"/>
              <a:t> than the significand:  </a:t>
            </a:r>
            <a:r>
              <a:rPr lang="en-CA" sz="2400" dirty="0" smtClean="0">
                <a:solidFill>
                  <a:srgbClr val="FF0000"/>
                </a:solidFill>
              </a:rPr>
              <a:t>+ve</a:t>
            </a:r>
            <a:r>
              <a:rPr lang="en-CA" sz="2400" dirty="0" smtClean="0"/>
              <a:t> exponent</a:t>
            </a:r>
          </a:p>
          <a:p>
            <a:endParaRPr lang="en-CA" sz="1400" dirty="0"/>
          </a:p>
          <a:p>
            <a:pPr>
              <a:tabLst>
                <a:tab pos="452438" algn="l"/>
              </a:tabLst>
            </a:pPr>
            <a:r>
              <a:rPr lang="en-CA" sz="2400" dirty="0" smtClean="0"/>
              <a:t>	if </a:t>
            </a:r>
            <a:r>
              <a:rPr lang="en-CA" sz="2400" dirty="0"/>
              <a:t>the </a:t>
            </a:r>
            <a:r>
              <a:rPr lang="en-CA" sz="2400" b="1" i="1" dirty="0"/>
              <a:t>true value </a:t>
            </a:r>
            <a:r>
              <a:rPr lang="en-CA" sz="2400" dirty="0"/>
              <a:t>is </a:t>
            </a:r>
            <a:r>
              <a:rPr lang="en-CA" sz="2400" dirty="0" smtClean="0">
                <a:solidFill>
                  <a:srgbClr val="FF0000"/>
                </a:solidFill>
              </a:rPr>
              <a:t>smaller</a:t>
            </a:r>
            <a:r>
              <a:rPr lang="en-CA" sz="2400" dirty="0" smtClean="0"/>
              <a:t> </a:t>
            </a:r>
            <a:r>
              <a:rPr lang="en-CA" sz="2400" dirty="0"/>
              <a:t>than the significand:  </a:t>
            </a:r>
            <a:r>
              <a:rPr lang="en-CA" sz="2400" dirty="0" smtClean="0">
                <a:solidFill>
                  <a:srgbClr val="FF0000"/>
                </a:solidFill>
              </a:rPr>
              <a:t>–ve</a:t>
            </a:r>
            <a:r>
              <a:rPr lang="en-CA" sz="2400" dirty="0" smtClean="0"/>
              <a:t> </a:t>
            </a:r>
            <a:r>
              <a:rPr lang="en-CA" sz="2400" dirty="0"/>
              <a:t>exponent</a:t>
            </a:r>
          </a:p>
          <a:p>
            <a:endParaRPr lang="en-CA" sz="2400" dirty="0"/>
          </a:p>
        </p:txBody>
      </p:sp>
      <p:grpSp>
        <p:nvGrpSpPr>
          <p:cNvPr id="53" name="Group 52"/>
          <p:cNvGrpSpPr/>
          <p:nvPr/>
        </p:nvGrpSpPr>
        <p:grpSpPr>
          <a:xfrm>
            <a:off x="466190" y="2183791"/>
            <a:ext cx="7898805" cy="3585469"/>
            <a:chOff x="681278" y="3645350"/>
            <a:chExt cx="7898805" cy="1943889"/>
          </a:xfrm>
        </p:grpSpPr>
        <p:sp>
          <p:nvSpPr>
            <p:cNvPr id="51" name="Rectangle 50"/>
            <p:cNvSpPr/>
            <p:nvPr/>
          </p:nvSpPr>
          <p:spPr>
            <a:xfrm flipH="1" flipV="1">
              <a:off x="681278" y="3645350"/>
              <a:ext cx="7880560" cy="1943889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702605" y="3686224"/>
              <a:ext cx="7877478" cy="1318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Would the following numbers have a +</a:t>
              </a:r>
              <a:r>
                <a:rPr lang="en-CA" sz="2400" dirty="0" err="1" smtClean="0"/>
                <a:t>ve</a:t>
              </a:r>
              <a:r>
                <a:rPr lang="en-CA" sz="2400" dirty="0" smtClean="0"/>
                <a:t> or –</a:t>
              </a:r>
              <a:r>
                <a:rPr lang="en-CA" sz="2400" dirty="0" err="1" smtClean="0"/>
                <a:t>ve</a:t>
              </a:r>
              <a:r>
                <a:rPr lang="en-CA" sz="2400" dirty="0" smtClean="0"/>
                <a:t> exponent?</a:t>
              </a:r>
            </a:p>
            <a:p>
              <a:r>
                <a:rPr lang="en-CA" sz="2400" dirty="0" smtClean="0"/>
                <a:t>m</a:t>
              </a:r>
              <a:r>
                <a:rPr lang="en-CA" sz="2400" baseline="-25000" dirty="0" smtClean="0"/>
                <a:t>e</a:t>
              </a:r>
              <a:r>
                <a:rPr lang="en-CA" sz="2400" dirty="0" smtClean="0"/>
                <a:t> </a:t>
              </a:r>
              <a:r>
                <a:rPr lang="en-CA" sz="2400" dirty="0" smtClean="0"/>
                <a:t>= </a:t>
              </a:r>
              <a:r>
                <a:rPr lang="en-CA" sz="2500" dirty="0" smtClean="0"/>
                <a:t>0 . 000 000 000 000 000 000 000 000 000 000 910 </a:t>
              </a:r>
              <a:r>
                <a:rPr lang="en-CA" sz="2500" dirty="0" smtClean="0"/>
                <a:t>9 kg</a:t>
              </a:r>
            </a:p>
            <a:p>
              <a:endParaRPr lang="en-CA" sz="2500" dirty="0" smtClean="0"/>
            </a:p>
            <a:p>
              <a:endParaRPr lang="en-CA" sz="2500" dirty="0" smtClean="0"/>
            </a:p>
            <a:p>
              <a:endParaRPr lang="en-CA" sz="2500" dirty="0" smtClean="0"/>
            </a:p>
            <a:p>
              <a:r>
                <a:rPr lang="en-CA" sz="2500" dirty="0" smtClean="0"/>
                <a:t>c = </a:t>
              </a:r>
              <a:r>
                <a:rPr lang="en-CA" sz="2800" dirty="0" smtClean="0"/>
                <a:t>299 800 000  m/s </a:t>
              </a:r>
              <a:endParaRPr lang="en-CA" sz="2500" dirty="0"/>
            </a:p>
          </p:txBody>
        </p:sp>
      </p:grp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593125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6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296525" y="341604"/>
            <a:ext cx="29500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b="1" i="1" dirty="0" smtClean="0">
                <a:solidFill>
                  <a:srgbClr val="FF0000"/>
                </a:solidFill>
              </a:rPr>
              <a:t>Scientific</a:t>
            </a:r>
            <a:r>
              <a:rPr lang="en-CA" sz="2800" dirty="0" smtClean="0">
                <a:solidFill>
                  <a:srgbClr val="FF0000"/>
                </a:solidFill>
              </a:rPr>
              <a:t> notation:</a:t>
            </a:r>
            <a:endParaRPr lang="en-CA" sz="2800" dirty="0">
              <a:solidFill>
                <a:srgbClr val="FF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74966" y="1272388"/>
            <a:ext cx="852750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2438"/>
            <a:r>
              <a:rPr lang="en-CA" sz="2400" dirty="0"/>
              <a:t> </a:t>
            </a:r>
            <a:r>
              <a:rPr lang="en-CA" sz="2400" dirty="0" smtClean="0"/>
              <a:t>So, when you see:</a:t>
            </a:r>
          </a:p>
          <a:p>
            <a:pPr defTabSz="174625"/>
            <a:endParaRPr lang="en-CA" sz="2400" dirty="0"/>
          </a:p>
          <a:p>
            <a:pPr marL="800100" lvl="1" indent="-342900" defTabSz="174625">
              <a:buFont typeface="Arial" pitchFamily="34" charset="0"/>
              <a:buChar char="•"/>
            </a:pPr>
            <a:r>
              <a:rPr lang="en-CA" sz="2400" dirty="0" smtClean="0"/>
              <a:t>a negative exponent:  it’s a message that “reality” is _______</a:t>
            </a:r>
          </a:p>
          <a:p>
            <a:pPr lvl="1" defTabSz="174625"/>
            <a:endParaRPr lang="en-CA" sz="2400" dirty="0"/>
          </a:p>
          <a:p>
            <a:pPr marL="800100" lvl="1" indent="-342900" defTabSz="174625">
              <a:buFont typeface="Arial" pitchFamily="34" charset="0"/>
              <a:buChar char="•"/>
            </a:pPr>
            <a:r>
              <a:rPr lang="en-CA" sz="2400" dirty="0" smtClean="0"/>
              <a:t>a positive exponent:  it’s a message that “reality” is _______</a:t>
            </a:r>
          </a:p>
          <a:p>
            <a:pPr defTabSz="174625"/>
            <a:endParaRPr lang="en-CA" sz="2400" dirty="0"/>
          </a:p>
          <a:p>
            <a:pPr defTabSz="452438"/>
            <a:r>
              <a:rPr lang="en-CA" sz="2400" dirty="0" smtClean="0"/>
              <a:t>compared to the scientific notation</a:t>
            </a:r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918101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7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296525" y="341604"/>
            <a:ext cx="71886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Converting from scientific to standard notation:</a:t>
            </a:r>
            <a:endParaRPr lang="en-CA" sz="2800" dirty="0">
              <a:solidFill>
                <a:srgbClr val="FF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08248" y="1336760"/>
            <a:ext cx="85275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2438"/>
            <a:r>
              <a:rPr lang="en-CA" sz="2400" dirty="0"/>
              <a:t> </a:t>
            </a:r>
            <a:r>
              <a:rPr lang="en-CA" sz="2400" dirty="0" smtClean="0"/>
              <a:t>Remember: the exponent tells you </a:t>
            </a:r>
          </a:p>
          <a:p>
            <a:pPr defTabSz="452438"/>
            <a:endParaRPr lang="en-CA" sz="2400" dirty="0"/>
          </a:p>
          <a:p>
            <a:pPr marL="625475" indent="-355600" defTabSz="452438">
              <a:buFont typeface="Arial" pitchFamily="34" charset="0"/>
              <a:buChar char="•"/>
            </a:pPr>
            <a:r>
              <a:rPr lang="en-CA" sz="2400" dirty="0" smtClean="0"/>
              <a:t>how many positions to move the decimal</a:t>
            </a:r>
          </a:p>
          <a:p>
            <a:pPr marL="625475" indent="-355600" defTabSz="452438">
              <a:buFont typeface="Arial" pitchFamily="34" charset="0"/>
              <a:buChar char="•"/>
            </a:pPr>
            <a:endParaRPr lang="en-CA" sz="2400" dirty="0"/>
          </a:p>
          <a:p>
            <a:pPr marL="625475" indent="-355600" defTabSz="452438">
              <a:buFont typeface="Arial" pitchFamily="34" charset="0"/>
              <a:buChar char="•"/>
            </a:pPr>
            <a:r>
              <a:rPr lang="en-CA" sz="2400" dirty="0" smtClean="0"/>
              <a:t>which way </a:t>
            </a:r>
            <a:r>
              <a:rPr lang="en-CA" sz="2000" dirty="0" smtClean="0"/>
              <a:t>(+ve means “make it bigger”; </a:t>
            </a:r>
            <a:r>
              <a:rPr lang="en-CA" sz="2000" dirty="0" smtClean="0">
                <a:solidFill>
                  <a:srgbClr val="FF0000"/>
                </a:solidFill>
              </a:rPr>
              <a:t> </a:t>
            </a:r>
            <a:r>
              <a:rPr lang="en-CA" sz="2000" dirty="0" smtClean="0"/>
              <a:t>–ve means “make it smaller”)</a:t>
            </a:r>
          </a:p>
        </p:txBody>
      </p:sp>
      <p:grpSp>
        <p:nvGrpSpPr>
          <p:cNvPr id="52" name="Group 51"/>
          <p:cNvGrpSpPr/>
          <p:nvPr/>
        </p:nvGrpSpPr>
        <p:grpSpPr>
          <a:xfrm>
            <a:off x="466190" y="3654023"/>
            <a:ext cx="7880560" cy="2527975"/>
            <a:chOff x="466190" y="3654023"/>
            <a:chExt cx="7880560" cy="2527975"/>
          </a:xfrm>
        </p:grpSpPr>
        <p:sp>
          <p:nvSpPr>
            <p:cNvPr id="49" name="Rectangle 48"/>
            <p:cNvSpPr/>
            <p:nvPr/>
          </p:nvSpPr>
          <p:spPr>
            <a:xfrm flipH="1" flipV="1">
              <a:off x="466190" y="3654023"/>
              <a:ext cx="7880560" cy="2527975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566555" y="3737415"/>
              <a:ext cx="7549439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Convert this number from scientific to standard notation.</a:t>
              </a:r>
            </a:p>
            <a:p>
              <a:r>
                <a:rPr lang="en-CA" sz="2400" dirty="0" smtClean="0"/>
                <a:t>Scientific notation: h </a:t>
              </a:r>
              <a:r>
                <a:rPr lang="en-CA" sz="2400" dirty="0" smtClean="0"/>
                <a:t>= 6.626 x 10</a:t>
              </a:r>
              <a:r>
                <a:rPr lang="en-CA" sz="2400" dirty="0"/>
                <a:t> </a:t>
              </a:r>
              <a:r>
                <a:rPr lang="en-CA" sz="2400" baseline="30000" dirty="0" smtClean="0"/>
                <a:t>–34 </a:t>
              </a:r>
              <a:r>
                <a:rPr lang="en-CA" sz="2400" dirty="0" smtClean="0"/>
                <a:t>J∙</a:t>
              </a:r>
              <a:r>
                <a:rPr lang="en-CA" sz="2400" dirty="0" smtClean="0"/>
                <a:t>s</a:t>
              </a:r>
            </a:p>
            <a:p>
              <a:r>
                <a:rPr lang="en-CA" sz="2400" dirty="0" smtClean="0"/>
                <a:t>Standard notation:</a:t>
              </a:r>
            </a:p>
            <a:p>
              <a:r>
                <a:rPr lang="en-CA" sz="2400" dirty="0" smtClean="0"/>
                <a:t>h = 000 000 000 000 000 000 000 000 000 000 000 6626 J/s</a:t>
              </a:r>
              <a:endParaRPr lang="en-CA" sz="2400" dirty="0"/>
            </a:p>
          </p:txBody>
        </p:sp>
      </p:grpSp>
      <p:sp>
        <p:nvSpPr>
          <p:cNvPr id="51" name="Date Placeholder 5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2673390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8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296525" y="341604"/>
            <a:ext cx="71886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Converting from scientific to standard notation:</a:t>
            </a:r>
            <a:endParaRPr lang="en-CA" sz="2800" dirty="0">
              <a:solidFill>
                <a:srgbClr val="FF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17314" y="1041556"/>
            <a:ext cx="85275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2438"/>
            <a:r>
              <a:rPr lang="en-CA" sz="2400" dirty="0"/>
              <a:t> </a:t>
            </a:r>
            <a:r>
              <a:rPr lang="en-CA" sz="2400" dirty="0" smtClean="0"/>
              <a:t>Remember: the exponent tells you </a:t>
            </a:r>
          </a:p>
          <a:p>
            <a:pPr defTabSz="452438"/>
            <a:endParaRPr lang="en-CA" sz="1200" dirty="0"/>
          </a:p>
          <a:p>
            <a:pPr marL="625475" indent="-355600" defTabSz="452438">
              <a:buFont typeface="Arial" pitchFamily="34" charset="0"/>
              <a:buChar char="•"/>
            </a:pPr>
            <a:r>
              <a:rPr lang="en-CA" sz="2400" dirty="0" smtClean="0"/>
              <a:t>how many positions to move the decimal</a:t>
            </a:r>
          </a:p>
          <a:p>
            <a:pPr marL="625475" indent="-355600" defTabSz="452438">
              <a:buFont typeface="Arial" pitchFamily="34" charset="0"/>
              <a:buChar char="•"/>
            </a:pPr>
            <a:endParaRPr lang="en-CA" sz="1200" dirty="0"/>
          </a:p>
          <a:p>
            <a:pPr marL="625475" indent="-355600" defTabSz="452438">
              <a:buFont typeface="Arial" pitchFamily="34" charset="0"/>
              <a:buChar char="•"/>
            </a:pPr>
            <a:r>
              <a:rPr lang="en-CA" sz="2400" dirty="0" smtClean="0"/>
              <a:t>which way </a:t>
            </a:r>
            <a:r>
              <a:rPr lang="en-CA" sz="2000" dirty="0" smtClean="0"/>
              <a:t>(+ve means “make it bigger”; </a:t>
            </a:r>
            <a:r>
              <a:rPr lang="en-CA" sz="2000" dirty="0" smtClean="0">
                <a:solidFill>
                  <a:srgbClr val="FF0000"/>
                </a:solidFill>
              </a:rPr>
              <a:t> </a:t>
            </a:r>
            <a:r>
              <a:rPr lang="en-CA" sz="2000" dirty="0" smtClean="0"/>
              <a:t>–ve means “make it smaller”)</a:t>
            </a:r>
          </a:p>
        </p:txBody>
      </p:sp>
      <p:grpSp>
        <p:nvGrpSpPr>
          <p:cNvPr id="51" name="Group 50"/>
          <p:cNvGrpSpPr/>
          <p:nvPr/>
        </p:nvGrpSpPr>
        <p:grpSpPr>
          <a:xfrm>
            <a:off x="466190" y="3403820"/>
            <a:ext cx="7880560" cy="2527975"/>
            <a:chOff x="466190" y="3403820"/>
            <a:chExt cx="7880560" cy="2527975"/>
          </a:xfrm>
        </p:grpSpPr>
        <p:sp>
          <p:nvSpPr>
            <p:cNvPr id="49" name="Rectangle 48"/>
            <p:cNvSpPr/>
            <p:nvPr/>
          </p:nvSpPr>
          <p:spPr>
            <a:xfrm flipH="1" flipV="1">
              <a:off x="466190" y="3403820"/>
              <a:ext cx="7880560" cy="2527975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508803" y="3525659"/>
              <a:ext cx="7304948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Convert this number from scientific to standard notation.</a:t>
              </a:r>
            </a:p>
            <a:p>
              <a:r>
                <a:rPr lang="en-CA" sz="2400" dirty="0" smtClean="0"/>
                <a:t>Scientific notation: N</a:t>
              </a:r>
              <a:r>
                <a:rPr lang="en-CA" sz="2400" baseline="-25000" dirty="0" smtClean="0"/>
                <a:t>A</a:t>
              </a:r>
              <a:r>
                <a:rPr lang="en-CA" sz="2400" dirty="0" smtClean="0"/>
                <a:t> </a:t>
              </a:r>
              <a:r>
                <a:rPr lang="en-CA" sz="2400" dirty="0" smtClean="0"/>
                <a:t>= 6.02 x 10</a:t>
              </a:r>
              <a:r>
                <a:rPr lang="en-CA" sz="2400" dirty="0"/>
                <a:t> </a:t>
              </a:r>
              <a:r>
                <a:rPr lang="en-CA" sz="2400" baseline="30000" dirty="0" smtClean="0"/>
                <a:t>23</a:t>
              </a:r>
              <a:r>
                <a:rPr lang="en-CA" sz="2400" baseline="30000" dirty="0"/>
                <a:t> </a:t>
              </a:r>
              <a:endParaRPr lang="en-CA" sz="2400" baseline="-25000" dirty="0" smtClean="0"/>
            </a:p>
            <a:p>
              <a:r>
                <a:rPr lang="en-CA" sz="2400" dirty="0" smtClean="0"/>
                <a:t>Standard notation:</a:t>
              </a:r>
            </a:p>
            <a:p>
              <a:r>
                <a:rPr lang="en-CA" sz="2400" dirty="0" smtClean="0"/>
                <a:t>N</a:t>
              </a:r>
              <a:r>
                <a:rPr lang="en-CA" sz="2400" baseline="-25000" dirty="0" smtClean="0"/>
                <a:t>A</a:t>
              </a:r>
              <a:r>
                <a:rPr lang="en-CA" sz="2400" dirty="0" smtClean="0"/>
                <a:t> = 602 000 000 000 000 000 000 000</a:t>
              </a:r>
              <a:endParaRPr lang="en-CA" sz="2400" dirty="0" smtClean="0"/>
            </a:p>
          </p:txBody>
        </p:sp>
      </p:grpSp>
      <p:sp>
        <p:nvSpPr>
          <p:cNvPr id="52" name="Date Placeholder 5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4166316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3133266" y="6318695"/>
            <a:ext cx="2895600" cy="365125"/>
          </a:xfrm>
        </p:spPr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9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296525" y="341604"/>
            <a:ext cx="28891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Scientific notation:</a:t>
            </a:r>
            <a:endParaRPr lang="en-CA" sz="2800" dirty="0">
              <a:solidFill>
                <a:srgbClr val="FF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17314" y="1041556"/>
            <a:ext cx="852750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2438"/>
            <a:r>
              <a:rPr lang="en-CA" sz="2400" dirty="0"/>
              <a:t> </a:t>
            </a:r>
            <a:r>
              <a:rPr lang="en-CA" sz="2400" dirty="0" smtClean="0"/>
              <a:t>Scientific notation is extremely useful for very large and very small numbers (I hope I never have to write Plank’s constant or Avogadro’s number in standard notation again, at least not until next semester’s </a:t>
            </a:r>
            <a:r>
              <a:rPr lang="en-CA" sz="2400" dirty="0" err="1" smtClean="0"/>
              <a:t>CHEM</a:t>
            </a:r>
            <a:r>
              <a:rPr lang="en-CA" sz="2400" dirty="0" smtClean="0"/>
              <a:t> 1101 class) but…</a:t>
            </a:r>
          </a:p>
          <a:p>
            <a:pPr defTabSz="452438"/>
            <a:endParaRPr lang="en-CA" sz="2400" dirty="0" smtClean="0"/>
          </a:p>
          <a:p>
            <a:pPr defTabSz="452438"/>
            <a:endParaRPr lang="en-CA" sz="2400" dirty="0"/>
          </a:p>
          <a:p>
            <a:pPr defTabSz="452438"/>
            <a:r>
              <a:rPr lang="en-CA" sz="2800" dirty="0" smtClean="0"/>
              <a:t>It is also extremely important in allowing us to indicate </a:t>
            </a:r>
            <a:r>
              <a:rPr lang="en-CA" sz="2800" b="1" dirty="0" smtClean="0"/>
              <a:t>significant figures</a:t>
            </a:r>
            <a:r>
              <a:rPr lang="en-CA" sz="2800" dirty="0" smtClean="0"/>
              <a:t> in a clear and unambiguous way.</a:t>
            </a:r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1202712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10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386535" y="341604"/>
            <a:ext cx="46123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dirty="0" smtClean="0">
                <a:solidFill>
                  <a:srgbClr val="FF0000"/>
                </a:solidFill>
              </a:rPr>
              <a:t>1.2	Significant Figures:</a:t>
            </a:r>
            <a:endParaRPr lang="en-CA" sz="3600" dirty="0">
              <a:solidFill>
                <a:srgbClr val="FF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44051" y="2828403"/>
            <a:ext cx="8055895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Significant figures (or significant digits) allow you to tell how </a:t>
            </a:r>
            <a:r>
              <a:rPr lang="en-CA" sz="2400" b="1" i="1" dirty="0" smtClean="0"/>
              <a:t>precisely</a:t>
            </a:r>
            <a:r>
              <a:rPr lang="en-CA" sz="2400" dirty="0" smtClean="0"/>
              <a:t> a </a:t>
            </a:r>
            <a:r>
              <a:rPr lang="en-CA" sz="2400" i="1" dirty="0" smtClean="0"/>
              <a:t>measured</a:t>
            </a:r>
            <a:r>
              <a:rPr lang="en-CA" sz="2400" dirty="0" smtClean="0"/>
              <a:t> value is known.</a:t>
            </a:r>
          </a:p>
          <a:p>
            <a:endParaRPr lang="en-CA" sz="2400" dirty="0"/>
          </a:p>
          <a:p>
            <a:pPr marL="182563"/>
            <a:r>
              <a:rPr lang="en-CA" sz="2200" dirty="0" smtClean="0"/>
              <a:t>They don’t tell you anything  about </a:t>
            </a:r>
            <a:r>
              <a:rPr lang="en-CA" sz="2200" b="1" i="1" dirty="0" smtClean="0"/>
              <a:t>accuracy</a:t>
            </a:r>
            <a:r>
              <a:rPr lang="en-CA" sz="2200" dirty="0" smtClean="0"/>
              <a:t>. (how closely a measured value is to the true value)</a:t>
            </a:r>
          </a:p>
          <a:p>
            <a:pPr marL="182563"/>
            <a:endParaRPr lang="en-CA" sz="2200" dirty="0"/>
          </a:p>
          <a:p>
            <a:pPr marL="182563"/>
            <a:r>
              <a:rPr lang="en-CA" sz="2200" dirty="0" smtClean="0"/>
              <a:t>They only have meaning for </a:t>
            </a:r>
            <a:r>
              <a:rPr lang="en-CA" sz="2200" i="1" dirty="0" smtClean="0"/>
              <a:t>measured</a:t>
            </a:r>
            <a:r>
              <a:rPr lang="en-CA" sz="2200" dirty="0" smtClean="0"/>
              <a:t> values.  If a value is </a:t>
            </a:r>
            <a:r>
              <a:rPr lang="en-CA" sz="2200" b="1" dirty="0" smtClean="0"/>
              <a:t>counted</a:t>
            </a:r>
            <a:r>
              <a:rPr lang="en-CA" sz="2200" dirty="0" smtClean="0"/>
              <a:t> or </a:t>
            </a:r>
            <a:r>
              <a:rPr lang="en-CA" sz="2200" b="1" dirty="0" smtClean="0"/>
              <a:t>defined</a:t>
            </a:r>
            <a:r>
              <a:rPr lang="en-CA" sz="2200" dirty="0" smtClean="0"/>
              <a:t>, there is no meaning to significant figures (we treat counted and defined values as if they have an infinite number of significant figures – more later.)</a:t>
            </a:r>
            <a:endParaRPr lang="en-CA" sz="2200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pic>
        <p:nvPicPr>
          <p:cNvPr id="49154" name="Picture 2" descr="Image result for precision vs accuracy"/>
          <p:cNvPicPr>
            <a:picLocks noChangeAspect="1" noChangeArrowheads="1"/>
          </p:cNvPicPr>
          <p:nvPr/>
        </p:nvPicPr>
        <p:blipFill>
          <a:blip r:embed="rId2" cstate="print"/>
          <a:srcRect t="15954"/>
          <a:stretch>
            <a:fillRect/>
          </a:stretch>
        </p:blipFill>
        <p:spPr bwMode="auto">
          <a:xfrm>
            <a:off x="1961710" y="1043735"/>
            <a:ext cx="5265585" cy="16595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840009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11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543819" y="1630668"/>
            <a:ext cx="78805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e.g. if I say “the mass of this 747 aircraft is 58 986.326 kg”, what am I (almost certainly falsely) implying?</a:t>
            </a:r>
            <a:endParaRPr lang="en-CA" sz="2400" dirty="0"/>
          </a:p>
        </p:txBody>
      </p:sp>
      <p:sp>
        <p:nvSpPr>
          <p:cNvPr id="52" name="Rectangle 51"/>
          <p:cNvSpPr/>
          <p:nvPr/>
        </p:nvSpPr>
        <p:spPr>
          <a:xfrm flipH="1" flipV="1">
            <a:off x="544052" y="2893172"/>
            <a:ext cx="7880560" cy="321980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57" name="TextBox 56"/>
              <p:cNvSpPr txBox="1"/>
              <p:nvPr/>
            </p:nvSpPr>
            <p:spPr>
              <a:xfrm>
                <a:off x="544051" y="251506"/>
                <a:ext cx="8055895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CA" sz="2400" b="1" dirty="0" smtClean="0"/>
                  <a:t>Unless something is otherwise specified, you assume that you know that the true value is plus or minus 2 </a:t>
                </a:r>
                <a:r>
                  <a:rPr lang="en-CA" sz="2400" b="1" dirty="0"/>
                  <a:t>(</a:t>
                </a:r>
                <a14:m>
                  <m:oMath xmlns:m="http://schemas.openxmlformats.org/officeDocument/2006/math">
                    <m:r>
                      <a:rPr lang="en-CA" sz="2400" b="1" i="1">
                        <a:latin typeface="Cambria Math"/>
                        <a:ea typeface="Cambria Math"/>
                      </a:rPr>
                      <m:t>±</m:t>
                    </m:r>
                  </m:oMath>
                </a14:m>
                <a:r>
                  <a:rPr lang="en-CA" sz="2400" b="1" dirty="0"/>
                  <a:t> 2)</a:t>
                </a:r>
                <a:r>
                  <a:rPr lang="en-CA" sz="2400" b="1" dirty="0" smtClean="0"/>
                  <a:t> in the last significant digit</a:t>
                </a:r>
                <a:endParaRPr lang="en-CA" sz="2400" b="1" dirty="0"/>
              </a:p>
            </p:txBody>
          </p:sp>
        </mc:Choice>
        <mc:Fallback>
          <p:sp>
            <p:nvSpPr>
              <p:cNvPr id="57" name="TextBox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051" y="251506"/>
                <a:ext cx="8055895" cy="1200329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l="-1135" t="-4061" r="-1362" b="-10660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2748698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12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476675" y="402464"/>
            <a:ext cx="80558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On the other hand,  if I say “the </a:t>
            </a:r>
            <a:r>
              <a:rPr lang="en-CA" sz="2400" dirty="0"/>
              <a:t>mass of a 747 aircraft is 58 </a:t>
            </a:r>
            <a:r>
              <a:rPr lang="en-CA" sz="2400" dirty="0" smtClean="0"/>
              <a:t>986 </a:t>
            </a:r>
            <a:r>
              <a:rPr lang="en-CA" sz="2400" dirty="0"/>
              <a:t>kg</a:t>
            </a:r>
            <a:r>
              <a:rPr lang="en-CA" sz="2400" dirty="0" smtClean="0"/>
              <a:t>”, I’m implying that all I know is…</a:t>
            </a:r>
            <a:endParaRPr lang="en-CA" sz="2400" dirty="0"/>
          </a:p>
        </p:txBody>
      </p:sp>
      <p:sp>
        <p:nvSpPr>
          <p:cNvPr id="52" name="Rectangle 51"/>
          <p:cNvSpPr/>
          <p:nvPr/>
        </p:nvSpPr>
        <p:spPr>
          <a:xfrm flipH="1" flipV="1">
            <a:off x="564341" y="1601780"/>
            <a:ext cx="7880560" cy="321980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51" name="TextBox 50"/>
          <p:cNvSpPr txBox="1"/>
          <p:nvPr/>
        </p:nvSpPr>
        <p:spPr>
          <a:xfrm>
            <a:off x="544052" y="5156735"/>
            <a:ext cx="805589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200" dirty="0" smtClean="0"/>
              <a:t>With modern technology and a well calibrated roll-on scale (research grade, at the Boeing development facility) this one is at least possible.</a:t>
            </a:r>
            <a:endParaRPr lang="en-CA" sz="2200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3240044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13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476675" y="402464"/>
            <a:ext cx="8055895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Determining the number of significant figures/digits in a given </a:t>
            </a:r>
            <a:r>
              <a:rPr lang="en-CA" sz="3200" b="1" u="sng" dirty="0" smtClean="0">
                <a:solidFill>
                  <a:srgbClr val="FF0000"/>
                </a:solidFill>
              </a:rPr>
              <a:t>measured</a:t>
            </a:r>
            <a:r>
              <a:rPr lang="en-CA" sz="3200" dirty="0" smtClean="0">
                <a:solidFill>
                  <a:srgbClr val="FF0000"/>
                </a:solidFill>
              </a:rPr>
              <a:t> value </a:t>
            </a:r>
          </a:p>
          <a:p>
            <a:endParaRPr lang="en-CA" sz="2400" dirty="0" smtClean="0"/>
          </a:p>
          <a:p>
            <a:r>
              <a:rPr lang="en-CA" sz="2400" dirty="0" smtClean="0"/>
              <a:t>(there will be a subtle difference when it comes to calculated values – well get to that later):</a:t>
            </a:r>
            <a:endParaRPr lang="en-CA" sz="2400" dirty="0"/>
          </a:p>
        </p:txBody>
      </p:sp>
      <p:sp>
        <p:nvSpPr>
          <p:cNvPr id="51" name="TextBox 50"/>
          <p:cNvSpPr txBox="1"/>
          <p:nvPr/>
        </p:nvSpPr>
        <p:spPr>
          <a:xfrm>
            <a:off x="476674" y="2817878"/>
            <a:ext cx="805589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All non-zero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Any zeros between two significant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Any terminal (end; right hand) zeros are significant </a:t>
            </a:r>
            <a:r>
              <a:rPr lang="en-CA" sz="2200" b="1" dirty="0" smtClean="0"/>
              <a:t>ONLY</a:t>
            </a:r>
            <a:r>
              <a:rPr lang="en-CA" sz="2200" dirty="0" smtClean="0"/>
              <a:t> if the number contains a decimal place.  (3-b)  Otherwise they are ambiguous, and you must assume they are non-significant.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Leading (beginning; left hand) zeros are </a:t>
            </a:r>
            <a:r>
              <a:rPr lang="en-CA" sz="2200" b="1" dirty="0" smtClean="0"/>
              <a:t>NEVER</a:t>
            </a:r>
            <a:r>
              <a:rPr lang="en-CA" sz="2200" dirty="0" smtClean="0"/>
              <a:t> significant.</a:t>
            </a:r>
            <a:endParaRPr lang="en-CA" sz="2200" dirty="0"/>
          </a:p>
        </p:txBody>
      </p:sp>
      <p:sp>
        <p:nvSpPr>
          <p:cNvPr id="50" name="TextBox 49"/>
          <p:cNvSpPr txBox="1"/>
          <p:nvPr/>
        </p:nvSpPr>
        <p:spPr>
          <a:xfrm>
            <a:off x="206515" y="402464"/>
            <a:ext cx="9901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 smtClean="0">
                <a:solidFill>
                  <a:srgbClr val="FF0000"/>
                </a:solidFill>
              </a:rPr>
              <a:t>1.2 a</a:t>
            </a:r>
            <a:endParaRPr lang="en-CA" sz="2400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763915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14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476675" y="402464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Number of significant figures/digits</a:t>
            </a:r>
            <a:endParaRPr lang="en-CA" sz="2400" dirty="0"/>
          </a:p>
        </p:txBody>
      </p:sp>
      <p:sp>
        <p:nvSpPr>
          <p:cNvPr id="51" name="TextBox 50"/>
          <p:cNvSpPr txBox="1"/>
          <p:nvPr/>
        </p:nvSpPr>
        <p:spPr>
          <a:xfrm>
            <a:off x="527139" y="1154581"/>
            <a:ext cx="805589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All non-zero digits are significant.</a:t>
            </a:r>
            <a:endParaRPr lang="en-CA" sz="22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476675" y="1988840"/>
            <a:ext cx="7880560" cy="399889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grpSp>
        <p:nvGrpSpPr>
          <p:cNvPr id="48" name="Group 47"/>
          <p:cNvGrpSpPr/>
          <p:nvPr/>
        </p:nvGrpSpPr>
        <p:grpSpPr>
          <a:xfrm>
            <a:off x="791580" y="2407961"/>
            <a:ext cx="1680268" cy="1589275"/>
            <a:chOff x="452908" y="2399011"/>
            <a:chExt cx="1680268" cy="1589275"/>
          </a:xfrm>
        </p:grpSpPr>
        <p:sp>
          <p:nvSpPr>
            <p:cNvPr id="47" name="TextBox 46"/>
            <p:cNvSpPr txBox="1"/>
            <p:nvPr/>
          </p:nvSpPr>
          <p:spPr>
            <a:xfrm>
              <a:off x="646872" y="2399011"/>
              <a:ext cx="129234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348 mm:</a:t>
              </a:r>
              <a:endParaRPr lang="en-CA" sz="24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452908" y="3526621"/>
              <a:ext cx="168026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26.952 mm:</a:t>
              </a:r>
              <a:endParaRPr lang="en-CA" sz="2400" dirty="0"/>
            </a:p>
          </p:txBody>
        </p:sp>
      </p:grpSp>
      <p:sp>
        <p:nvSpPr>
          <p:cNvPr id="53" name="Date Placeholder 5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3274676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15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476675" y="402464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Number of significant figures/digits</a:t>
            </a:r>
            <a:endParaRPr lang="en-CA" sz="24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89007" y="2886371"/>
            <a:ext cx="7880560" cy="327759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grpSp>
        <p:nvGrpSpPr>
          <p:cNvPr id="48" name="Group 47"/>
          <p:cNvGrpSpPr/>
          <p:nvPr/>
        </p:nvGrpSpPr>
        <p:grpSpPr>
          <a:xfrm>
            <a:off x="691877" y="3062973"/>
            <a:ext cx="1991251" cy="2806372"/>
            <a:chOff x="297418" y="3049635"/>
            <a:chExt cx="1991251" cy="2806372"/>
          </a:xfrm>
        </p:grpSpPr>
        <p:sp>
          <p:nvSpPr>
            <p:cNvPr id="47" name="TextBox 46"/>
            <p:cNvSpPr txBox="1"/>
            <p:nvPr/>
          </p:nvSpPr>
          <p:spPr>
            <a:xfrm>
              <a:off x="578461" y="3049635"/>
              <a:ext cx="144783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2051 mm:</a:t>
              </a:r>
              <a:endParaRPr lang="en-CA" sz="24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97418" y="4274295"/>
              <a:ext cx="19912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103.6008 mm:</a:t>
              </a:r>
              <a:endParaRPr lang="en-CA" sz="2400" dirty="0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297418" y="5394342"/>
              <a:ext cx="19912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8000.002 mm:</a:t>
              </a:r>
              <a:endParaRPr lang="en-CA" sz="2400" dirty="0"/>
            </a:p>
          </p:txBody>
        </p:sp>
      </p:grpSp>
      <p:sp>
        <p:nvSpPr>
          <p:cNvPr id="54" name="TextBox 53"/>
          <p:cNvSpPr txBox="1"/>
          <p:nvPr/>
        </p:nvSpPr>
        <p:spPr>
          <a:xfrm>
            <a:off x="301340" y="1127520"/>
            <a:ext cx="805589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dirty="0" smtClean="0">
                <a:solidFill>
                  <a:schemeClr val="bg1">
                    <a:lumMod val="50000"/>
                  </a:schemeClr>
                </a:solidFill>
              </a:rPr>
              <a:t>All non-zero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Any zeros between two significant digits are significant.</a:t>
            </a:r>
            <a:endParaRPr lang="en-CA" sz="2200" dirty="0"/>
          </a:p>
        </p:txBody>
      </p:sp>
      <p:sp>
        <p:nvSpPr>
          <p:cNvPr id="51" name="Date Placeholder 5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271291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16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476675" y="402464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Number of significant figures/digits</a:t>
            </a:r>
            <a:endParaRPr lang="en-CA" sz="24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89007" y="3536995"/>
            <a:ext cx="7880560" cy="2626971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grpSp>
        <p:nvGrpSpPr>
          <p:cNvPr id="48" name="Group 47"/>
          <p:cNvGrpSpPr/>
          <p:nvPr/>
        </p:nvGrpSpPr>
        <p:grpSpPr>
          <a:xfrm>
            <a:off x="524290" y="3648081"/>
            <a:ext cx="1991251" cy="2074841"/>
            <a:chOff x="297417" y="3049635"/>
            <a:chExt cx="1991251" cy="2074841"/>
          </a:xfrm>
        </p:grpSpPr>
        <p:sp>
          <p:nvSpPr>
            <p:cNvPr id="47" name="TextBox 46"/>
            <p:cNvSpPr txBox="1"/>
            <p:nvPr/>
          </p:nvSpPr>
          <p:spPr>
            <a:xfrm>
              <a:off x="539990" y="3049635"/>
              <a:ext cx="152477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23.00 mm:</a:t>
              </a:r>
              <a:endParaRPr lang="en-CA" sz="24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97417" y="3761475"/>
              <a:ext cx="19912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103.6080 mm:</a:t>
              </a:r>
              <a:endParaRPr lang="en-CA" sz="2400" dirty="0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340698" y="4662811"/>
              <a:ext cx="190468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8 000.00 mm:</a:t>
              </a:r>
              <a:endParaRPr lang="en-CA" sz="2400" dirty="0"/>
            </a:p>
          </p:txBody>
        </p:sp>
      </p:grpSp>
      <p:sp>
        <p:nvSpPr>
          <p:cNvPr id="55" name="TextBox 54"/>
          <p:cNvSpPr txBox="1"/>
          <p:nvPr/>
        </p:nvSpPr>
        <p:spPr>
          <a:xfrm>
            <a:off x="389007" y="930896"/>
            <a:ext cx="8055895" cy="244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dirty="0" smtClean="0">
                <a:solidFill>
                  <a:schemeClr val="bg1">
                    <a:lumMod val="50000"/>
                  </a:schemeClr>
                </a:solidFill>
              </a:rPr>
              <a:t>All non-zero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dirty="0" smtClean="0">
                <a:solidFill>
                  <a:schemeClr val="bg1">
                    <a:lumMod val="50000"/>
                  </a:schemeClr>
                </a:solidFill>
              </a:rPr>
              <a:t>Any zeros between two significant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Any terminal (end; right hand) zeros are significant </a:t>
            </a:r>
            <a:r>
              <a:rPr lang="en-CA" sz="2200" b="1" dirty="0" smtClean="0"/>
              <a:t>ONLY</a:t>
            </a:r>
            <a:r>
              <a:rPr lang="en-CA" sz="2200" dirty="0" smtClean="0"/>
              <a:t> if the number contains a decimal place.  (3-b)  Otherwise they are ambiguous, and </a:t>
            </a:r>
            <a:r>
              <a:rPr lang="en-CA" sz="2200" b="1" i="1" dirty="0" smtClean="0"/>
              <a:t>you must assume they are non-significant</a:t>
            </a:r>
            <a:r>
              <a:rPr lang="en-CA" sz="2200" dirty="0" smtClean="0"/>
              <a:t>.</a:t>
            </a:r>
            <a:endParaRPr lang="en-CA" sz="2200" dirty="0"/>
          </a:p>
        </p:txBody>
      </p:sp>
      <p:grpSp>
        <p:nvGrpSpPr>
          <p:cNvPr id="51" name="Group 50"/>
          <p:cNvGrpSpPr/>
          <p:nvPr/>
        </p:nvGrpSpPr>
        <p:grpSpPr>
          <a:xfrm>
            <a:off x="4606420" y="3598779"/>
            <a:ext cx="2052165" cy="2207926"/>
            <a:chOff x="4226509" y="3648081"/>
            <a:chExt cx="2052165" cy="2207926"/>
          </a:xfrm>
        </p:grpSpPr>
        <p:sp>
          <p:nvSpPr>
            <p:cNvPr id="57" name="TextBox 56"/>
            <p:cNvSpPr txBox="1"/>
            <p:nvPr/>
          </p:nvSpPr>
          <p:spPr>
            <a:xfrm>
              <a:off x="4577283" y="3648081"/>
              <a:ext cx="13692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230. mm:</a:t>
              </a:r>
              <a:endParaRPr lang="en-CA" sz="2400" dirty="0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4606420" y="4196427"/>
              <a:ext cx="129234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230 mm:</a:t>
              </a:r>
              <a:endParaRPr lang="en-CA" sz="2400" dirty="0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4226509" y="4754017"/>
              <a:ext cx="205216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9 000 000 mm:</a:t>
              </a:r>
              <a:endParaRPr lang="en-CA" sz="2400" dirty="0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4527211" y="5394342"/>
              <a:ext cx="143821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.900  mm:</a:t>
              </a:r>
              <a:endParaRPr lang="en-CA" sz="2400" dirty="0"/>
            </a:p>
          </p:txBody>
        </p:sp>
      </p:grpSp>
      <p:cxnSp>
        <p:nvCxnSpPr>
          <p:cNvPr id="62" name="Straight Connector 61"/>
          <p:cNvCxnSpPr/>
          <p:nvPr/>
        </p:nvCxnSpPr>
        <p:spPr>
          <a:xfrm>
            <a:off x="4076945" y="3536996"/>
            <a:ext cx="0" cy="262697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Date Placeholder 5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3940063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17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Number of significant figures/digits</a:t>
            </a:r>
            <a:endParaRPr lang="en-CA" sz="24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89007" y="3536995"/>
            <a:ext cx="7880560" cy="2626971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grpSp>
        <p:nvGrpSpPr>
          <p:cNvPr id="48" name="Group 47"/>
          <p:cNvGrpSpPr/>
          <p:nvPr/>
        </p:nvGrpSpPr>
        <p:grpSpPr>
          <a:xfrm>
            <a:off x="489827" y="3648081"/>
            <a:ext cx="2060180" cy="2074841"/>
            <a:chOff x="262954" y="3049635"/>
            <a:chExt cx="2060180" cy="2074841"/>
          </a:xfrm>
        </p:grpSpPr>
        <p:sp>
          <p:nvSpPr>
            <p:cNvPr id="47" name="TextBox 46"/>
            <p:cNvSpPr txBox="1"/>
            <p:nvPr/>
          </p:nvSpPr>
          <p:spPr>
            <a:xfrm>
              <a:off x="617735" y="3049635"/>
              <a:ext cx="13692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0.97 mm:</a:t>
              </a:r>
              <a:endParaRPr lang="en-CA" sz="24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62954" y="3761475"/>
              <a:ext cx="206018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0.000 804 mm:</a:t>
              </a:r>
              <a:endParaRPr lang="en-CA" sz="2400" dirty="0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340699" y="4662811"/>
              <a:ext cx="190468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0.907 00 mm:</a:t>
              </a:r>
              <a:endParaRPr lang="en-CA" sz="2400" dirty="0"/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3960618" y="3648081"/>
            <a:ext cx="4050450" cy="2181274"/>
            <a:chOff x="1070" y="3049635"/>
            <a:chExt cx="4050450" cy="2181274"/>
          </a:xfrm>
        </p:grpSpPr>
        <p:sp>
          <p:nvSpPr>
            <p:cNvPr id="57" name="TextBox 56"/>
            <p:cNvSpPr txBox="1"/>
            <p:nvPr/>
          </p:nvSpPr>
          <p:spPr>
            <a:xfrm>
              <a:off x="578462" y="3049635"/>
              <a:ext cx="144783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0042 mm:</a:t>
              </a:r>
              <a:endParaRPr lang="en-CA" sz="2400" dirty="0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1070" y="3661249"/>
              <a:ext cx="4050450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400" dirty="0" smtClean="0"/>
                <a:t>I admit I can’t think of a reason that someone would write this number this way, but if they did…</a:t>
              </a:r>
              <a:endParaRPr lang="en-CA" sz="2400" dirty="0"/>
            </a:p>
          </p:txBody>
        </p:sp>
      </p:grpSp>
      <p:sp>
        <p:nvSpPr>
          <p:cNvPr id="61" name="TextBox 60"/>
          <p:cNvSpPr txBox="1"/>
          <p:nvPr/>
        </p:nvSpPr>
        <p:spPr>
          <a:xfrm>
            <a:off x="234200" y="775713"/>
            <a:ext cx="805589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dirty="0" smtClean="0">
                <a:solidFill>
                  <a:schemeClr val="bg1">
                    <a:lumMod val="50000"/>
                  </a:schemeClr>
                </a:solidFill>
              </a:rPr>
              <a:t>All non-zero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dirty="0" smtClean="0">
                <a:solidFill>
                  <a:schemeClr val="bg1">
                    <a:lumMod val="50000"/>
                  </a:schemeClr>
                </a:solidFill>
              </a:rPr>
              <a:t>Any zeros between two significant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dirty="0" smtClean="0">
                <a:solidFill>
                  <a:schemeClr val="bg1">
                    <a:lumMod val="50000"/>
                  </a:schemeClr>
                </a:solidFill>
              </a:rPr>
              <a:t>Any terminal (end; right hand) zeros are significant </a:t>
            </a:r>
            <a:r>
              <a:rPr lang="en-CA" b="1" dirty="0" smtClean="0">
                <a:solidFill>
                  <a:schemeClr val="bg1">
                    <a:lumMod val="50000"/>
                  </a:schemeClr>
                </a:solidFill>
              </a:rPr>
              <a:t>ONLY</a:t>
            </a:r>
            <a:r>
              <a:rPr lang="en-CA" dirty="0" smtClean="0">
                <a:solidFill>
                  <a:schemeClr val="bg1">
                    <a:lumMod val="50000"/>
                  </a:schemeClr>
                </a:solidFill>
              </a:rPr>
              <a:t> if the number contains a decimal place.  (3-b)  Otherwise they are ambiguous, and you must assume they are non-significant.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Leading (beginning; left hand) zeros are </a:t>
            </a:r>
            <a:r>
              <a:rPr lang="en-CA" sz="2200" b="1" dirty="0" smtClean="0"/>
              <a:t>NEVER</a:t>
            </a:r>
            <a:r>
              <a:rPr lang="en-CA" sz="2200" dirty="0" smtClean="0"/>
              <a:t> significant.</a:t>
            </a:r>
            <a:endParaRPr lang="en-CA" sz="2200" dirty="0"/>
          </a:p>
        </p:txBody>
      </p:sp>
      <p:cxnSp>
        <p:nvCxnSpPr>
          <p:cNvPr id="62" name="Straight Connector 61"/>
          <p:cNvCxnSpPr/>
          <p:nvPr/>
        </p:nvCxnSpPr>
        <p:spPr>
          <a:xfrm>
            <a:off x="3806915" y="3546380"/>
            <a:ext cx="0" cy="262697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Date Placeholder 5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362063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18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A Note on Rounding</a:t>
            </a:r>
            <a:endParaRPr lang="en-CA" sz="2400" dirty="0"/>
          </a:p>
        </p:txBody>
      </p:sp>
      <p:sp>
        <p:nvSpPr>
          <p:cNvPr id="61" name="TextBox 60"/>
          <p:cNvSpPr txBox="1"/>
          <p:nvPr/>
        </p:nvSpPr>
        <p:spPr>
          <a:xfrm>
            <a:off x="301339" y="775713"/>
            <a:ext cx="805589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CA" sz="2200" dirty="0" smtClean="0"/>
              <a:t>It’s as simple as it gets.</a:t>
            </a:r>
          </a:p>
          <a:p>
            <a:pPr marL="8001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CA" sz="2200" dirty="0" smtClean="0"/>
              <a:t>if the first digit you reject is: 0, 1, 2, 3, or 4:  do not change</a:t>
            </a:r>
          </a:p>
          <a:p>
            <a:pPr marL="8001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CA" sz="2200" dirty="0" smtClean="0"/>
              <a:t>if the first digit you reject is: 5, 6, 7, 8, or 9:  round up</a:t>
            </a:r>
          </a:p>
          <a:p>
            <a:pPr>
              <a:lnSpc>
                <a:spcPct val="150000"/>
              </a:lnSpc>
            </a:pPr>
            <a:r>
              <a:rPr lang="en-CA" sz="2200" dirty="0" smtClean="0"/>
              <a:t>You never make any changes based on any other digits you reject!</a:t>
            </a:r>
          </a:p>
        </p:txBody>
      </p:sp>
      <p:grpSp>
        <p:nvGrpSpPr>
          <p:cNvPr id="55" name="Group 54"/>
          <p:cNvGrpSpPr/>
          <p:nvPr/>
        </p:nvGrpSpPr>
        <p:grpSpPr>
          <a:xfrm>
            <a:off x="386535" y="3023955"/>
            <a:ext cx="7880560" cy="3114330"/>
            <a:chOff x="389007" y="3049635"/>
            <a:chExt cx="7880560" cy="3114330"/>
          </a:xfrm>
        </p:grpSpPr>
        <p:sp>
          <p:nvSpPr>
            <p:cNvPr id="50" name="Rectangle 49"/>
            <p:cNvSpPr/>
            <p:nvPr/>
          </p:nvSpPr>
          <p:spPr>
            <a:xfrm flipH="1" flipV="1">
              <a:off x="389007" y="3049635"/>
              <a:ext cx="7880560" cy="3114330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566555" y="3212466"/>
              <a:ext cx="3461012" cy="25853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33388"/>
              <a:r>
                <a:rPr lang="en-CA" dirty="0" smtClean="0"/>
                <a:t>41.14482   	rounded to 3 sig figs:</a:t>
              </a:r>
            </a:p>
            <a:p>
              <a:pPr defTabSz="433388"/>
              <a:endParaRPr lang="en-CA" dirty="0"/>
            </a:p>
            <a:p>
              <a:pPr defTabSz="433388"/>
              <a:r>
                <a:rPr lang="en-CA" dirty="0" smtClean="0"/>
                <a:t>203.0098	rounded to 4 sig figs:</a:t>
              </a:r>
            </a:p>
            <a:p>
              <a:pPr defTabSz="433388"/>
              <a:endParaRPr lang="en-CA" dirty="0"/>
            </a:p>
            <a:p>
              <a:pPr defTabSz="433388"/>
              <a:r>
                <a:rPr lang="en-CA" dirty="0" smtClean="0"/>
                <a:t>203.0098	rounded to 5 sig figs:</a:t>
              </a:r>
            </a:p>
            <a:p>
              <a:pPr defTabSz="433388"/>
              <a:endParaRPr lang="en-CA" dirty="0"/>
            </a:p>
            <a:p>
              <a:pPr defTabSz="433388"/>
              <a:r>
                <a:rPr lang="en-CA" dirty="0" smtClean="0"/>
                <a:t>699.4999	rounded to 3 sig figs:</a:t>
              </a:r>
            </a:p>
            <a:p>
              <a:pPr defTabSz="433388"/>
              <a:endParaRPr lang="en-CA" dirty="0"/>
            </a:p>
            <a:p>
              <a:pPr defTabSz="433388"/>
              <a:r>
                <a:rPr lang="en-CA" dirty="0" smtClean="0"/>
                <a:t>699.5111	rounded to 3 sig figs:</a:t>
              </a:r>
            </a:p>
          </p:txBody>
        </p:sp>
      </p:grp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3668469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19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A Note on Rounding</a:t>
            </a:r>
            <a:endParaRPr lang="en-CA" sz="2400" dirty="0"/>
          </a:p>
        </p:txBody>
      </p:sp>
      <p:sp>
        <p:nvSpPr>
          <p:cNvPr id="61" name="TextBox 60"/>
          <p:cNvSpPr txBox="1"/>
          <p:nvPr/>
        </p:nvSpPr>
        <p:spPr>
          <a:xfrm>
            <a:off x="301339" y="775713"/>
            <a:ext cx="805589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CA" sz="2200" dirty="0" smtClean="0"/>
              <a:t>It’s as simple as it gets.</a:t>
            </a:r>
          </a:p>
          <a:p>
            <a:pPr marL="8001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CA" sz="2200" dirty="0" smtClean="0"/>
              <a:t>if the first digit you reject is: 0, 1, 2, 3, or 4:  do not change</a:t>
            </a:r>
          </a:p>
          <a:p>
            <a:pPr marL="8001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CA" sz="2200" dirty="0" smtClean="0"/>
              <a:t>if the first digit you reject is: 5, 6, 7, 8, or 9:  round up</a:t>
            </a:r>
          </a:p>
          <a:p>
            <a:pPr>
              <a:lnSpc>
                <a:spcPct val="150000"/>
              </a:lnSpc>
            </a:pPr>
            <a:r>
              <a:rPr lang="en-CA" sz="2200" dirty="0" smtClean="0"/>
              <a:t>You never make any changes based on any other digits you reject!</a:t>
            </a:r>
          </a:p>
        </p:txBody>
      </p:sp>
      <p:grpSp>
        <p:nvGrpSpPr>
          <p:cNvPr id="55" name="Group 54"/>
          <p:cNvGrpSpPr/>
          <p:nvPr/>
        </p:nvGrpSpPr>
        <p:grpSpPr>
          <a:xfrm>
            <a:off x="389007" y="3049635"/>
            <a:ext cx="7880560" cy="3114330"/>
            <a:chOff x="389007" y="3049635"/>
            <a:chExt cx="7880560" cy="3114330"/>
          </a:xfrm>
        </p:grpSpPr>
        <p:sp>
          <p:nvSpPr>
            <p:cNvPr id="50" name="Rectangle 49"/>
            <p:cNvSpPr/>
            <p:nvPr/>
          </p:nvSpPr>
          <p:spPr>
            <a:xfrm flipH="1" flipV="1">
              <a:off x="389007" y="3049635"/>
              <a:ext cx="7880560" cy="3114330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566555" y="3212466"/>
              <a:ext cx="38989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33388"/>
              <a:r>
                <a:rPr lang="en-CA" dirty="0"/>
                <a:t>58 </a:t>
              </a:r>
              <a:r>
                <a:rPr lang="en-CA" dirty="0" smtClean="0"/>
                <a:t>986.326 </a:t>
              </a:r>
              <a:r>
                <a:rPr lang="en-CA" dirty="0"/>
                <a:t>kg   </a:t>
              </a:r>
              <a:r>
                <a:rPr lang="en-CA" dirty="0" smtClean="0"/>
                <a:t>	rounded to 3 sig figs:</a:t>
              </a:r>
            </a:p>
          </p:txBody>
        </p:sp>
      </p:grp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4040617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20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A Note on Rounding</a:t>
            </a:r>
            <a:endParaRPr lang="en-CA" sz="2400" dirty="0"/>
          </a:p>
        </p:txBody>
      </p:sp>
      <p:sp>
        <p:nvSpPr>
          <p:cNvPr id="61" name="TextBox 60"/>
          <p:cNvSpPr txBox="1"/>
          <p:nvPr/>
        </p:nvSpPr>
        <p:spPr>
          <a:xfrm>
            <a:off x="317730" y="1787116"/>
            <a:ext cx="8055895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CA" sz="2200" b="1" dirty="0" smtClean="0"/>
              <a:t>NEVER ROUND IN THE MIDDLE OF A CALCULATION.  KEEP TRACK OF THE SIGNIFICANT FIGURES AS YOU GO ALONG (I UNDERLINE THEM, MYSELF) BUT DON’T ROUND UNTIL THE VERY END RESULT.</a:t>
            </a:r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3495468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21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Calculating with measured values:</a:t>
            </a:r>
            <a:endParaRPr lang="en-CA" sz="24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69396" y="3202598"/>
            <a:ext cx="7880560" cy="310159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47" name="TextBox 46"/>
          <p:cNvSpPr txBox="1"/>
          <p:nvPr/>
        </p:nvSpPr>
        <p:spPr>
          <a:xfrm>
            <a:off x="503588" y="3362317"/>
            <a:ext cx="3175036" cy="25237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CA" sz="2400" dirty="0" smtClean="0"/>
              <a:t>(47)(0.0802)/(208)(109)</a:t>
            </a:r>
          </a:p>
          <a:p>
            <a:pPr algn="ctr"/>
            <a:endParaRPr lang="en-CA" sz="2400" dirty="0"/>
          </a:p>
          <a:p>
            <a:r>
              <a:rPr lang="en-CA" sz="2400" dirty="0" smtClean="0"/>
              <a:t>[ = 0.000 166 257 939 ]</a:t>
            </a:r>
          </a:p>
          <a:p>
            <a:endParaRPr lang="en-CA" sz="2400" dirty="0"/>
          </a:p>
          <a:p>
            <a:r>
              <a:rPr lang="en-CA" sz="2400" dirty="0" smtClean="0"/>
              <a:t>= </a:t>
            </a:r>
          </a:p>
          <a:p>
            <a:r>
              <a:rPr lang="en-CA" sz="1400" dirty="0" smtClean="0"/>
              <a:t>or</a:t>
            </a:r>
          </a:p>
          <a:p>
            <a:r>
              <a:rPr lang="en-CA" sz="2400" dirty="0"/>
              <a:t>=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259543" y="147337"/>
            <a:ext cx="11701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 smtClean="0">
                <a:solidFill>
                  <a:srgbClr val="FF0000"/>
                </a:solidFill>
              </a:rPr>
              <a:t>1.2 b</a:t>
            </a:r>
            <a:endParaRPr lang="en-CA" sz="2400" dirty="0"/>
          </a:p>
        </p:txBody>
      </p:sp>
      <p:sp>
        <p:nvSpPr>
          <p:cNvPr id="60" name="TextBox 59"/>
          <p:cNvSpPr txBox="1"/>
          <p:nvPr/>
        </p:nvSpPr>
        <p:spPr>
          <a:xfrm>
            <a:off x="349785" y="930894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b1		Multiplication and Division</a:t>
            </a:r>
            <a:endParaRPr lang="en-CA" sz="2800" dirty="0"/>
          </a:p>
        </p:txBody>
      </p:sp>
      <p:sp>
        <p:nvSpPr>
          <p:cNvPr id="62" name="TextBox 61"/>
          <p:cNvSpPr txBox="1"/>
          <p:nvPr/>
        </p:nvSpPr>
        <p:spPr>
          <a:xfrm>
            <a:off x="521550" y="1632939"/>
            <a:ext cx="7923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The result of multiplication and/or division will have the same number of significant digits as the input value with the </a:t>
            </a:r>
            <a:r>
              <a:rPr lang="en-CA" sz="2400" b="1" i="1" dirty="0" smtClean="0"/>
              <a:t>fewest</a:t>
            </a:r>
            <a:r>
              <a:rPr lang="en-CA" sz="2400" dirty="0" smtClean="0"/>
              <a:t> significant digits.</a:t>
            </a:r>
            <a:endParaRPr lang="en-CA" sz="2400" dirty="0"/>
          </a:p>
        </p:txBody>
      </p:sp>
      <p:sp>
        <p:nvSpPr>
          <p:cNvPr id="63" name="TextBox 62"/>
          <p:cNvSpPr txBox="1"/>
          <p:nvPr/>
        </p:nvSpPr>
        <p:spPr>
          <a:xfrm>
            <a:off x="4128315" y="3362317"/>
            <a:ext cx="412164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dirty="0" smtClean="0"/>
              <a:t>(3.905 x 10</a:t>
            </a:r>
            <a:r>
              <a:rPr lang="en-CA" sz="2400" baseline="30000" dirty="0" smtClean="0"/>
              <a:t>–5</a:t>
            </a:r>
            <a:r>
              <a:rPr lang="en-CA" sz="2400" dirty="0" smtClean="0"/>
              <a:t>)/(4.00)(8.90 x 10</a:t>
            </a:r>
            <a:r>
              <a:rPr lang="en-CA" sz="2400" baseline="30000" dirty="0" smtClean="0"/>
              <a:t>4</a:t>
            </a:r>
            <a:r>
              <a:rPr lang="en-CA" sz="2400" dirty="0" smtClean="0"/>
              <a:t>)</a:t>
            </a:r>
          </a:p>
          <a:p>
            <a:endParaRPr lang="en-CA" sz="2400" dirty="0"/>
          </a:p>
          <a:p>
            <a:r>
              <a:rPr lang="en-CA" sz="2400" dirty="0" smtClean="0"/>
              <a:t>[ = 1.096 101 12 </a:t>
            </a:r>
            <a:r>
              <a:rPr lang="en-CA" sz="2400" dirty="0"/>
              <a:t>x </a:t>
            </a:r>
            <a:r>
              <a:rPr lang="en-CA" sz="2400" dirty="0" smtClean="0"/>
              <a:t>10</a:t>
            </a:r>
            <a:r>
              <a:rPr lang="en-CA" sz="2400" baseline="30000" dirty="0" smtClean="0"/>
              <a:t>–10</a:t>
            </a:r>
            <a:r>
              <a:rPr lang="en-CA" sz="2400" dirty="0" smtClean="0"/>
              <a:t>]</a:t>
            </a:r>
          </a:p>
          <a:p>
            <a:endParaRPr lang="en-CA" sz="2400" dirty="0"/>
          </a:p>
          <a:p>
            <a:r>
              <a:rPr lang="en-CA" sz="2400" dirty="0" smtClean="0"/>
              <a:t>= </a:t>
            </a:r>
            <a:endParaRPr lang="en-CA" sz="2400" dirty="0"/>
          </a:p>
        </p:txBody>
      </p:sp>
      <p:cxnSp>
        <p:nvCxnSpPr>
          <p:cNvPr id="64" name="Straight Connector 63"/>
          <p:cNvCxnSpPr/>
          <p:nvPr/>
        </p:nvCxnSpPr>
        <p:spPr>
          <a:xfrm>
            <a:off x="4076945" y="3202599"/>
            <a:ext cx="0" cy="310159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Date Placeholder 4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2733621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22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Calculating with measured values:</a:t>
            </a:r>
            <a:endParaRPr lang="en-CA" sz="2400" dirty="0"/>
          </a:p>
        </p:txBody>
      </p:sp>
      <p:sp>
        <p:nvSpPr>
          <p:cNvPr id="59" name="TextBox 58"/>
          <p:cNvSpPr txBox="1"/>
          <p:nvPr/>
        </p:nvSpPr>
        <p:spPr>
          <a:xfrm>
            <a:off x="259543" y="147337"/>
            <a:ext cx="11701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 smtClean="0">
                <a:solidFill>
                  <a:srgbClr val="FF0000"/>
                </a:solidFill>
              </a:rPr>
              <a:t>1.2 b</a:t>
            </a:r>
            <a:endParaRPr lang="en-CA" sz="2400" dirty="0"/>
          </a:p>
        </p:txBody>
      </p:sp>
      <p:sp>
        <p:nvSpPr>
          <p:cNvPr id="60" name="TextBox 59"/>
          <p:cNvSpPr txBox="1"/>
          <p:nvPr/>
        </p:nvSpPr>
        <p:spPr>
          <a:xfrm>
            <a:off x="349785" y="930894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sp>
        <p:nvSpPr>
          <p:cNvPr id="62" name="TextBox 61"/>
          <p:cNvSpPr txBox="1"/>
          <p:nvPr/>
        </p:nvSpPr>
        <p:spPr>
          <a:xfrm>
            <a:off x="521550" y="1632939"/>
            <a:ext cx="79233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The rules are NOT the same as multiplication / division!</a:t>
            </a:r>
          </a:p>
          <a:p>
            <a:r>
              <a:rPr lang="en-CA" sz="2400" dirty="0" smtClean="0"/>
              <a:t>This one is more complex to apply:</a:t>
            </a:r>
          </a:p>
          <a:p>
            <a:endParaRPr lang="en-CA" sz="2400" dirty="0" smtClean="0"/>
          </a:p>
          <a:p>
            <a:r>
              <a:rPr lang="en-CA" sz="2400" dirty="0" smtClean="0"/>
              <a:t>Think of adding up floor tiles to make a pattern:</a:t>
            </a:r>
            <a:endParaRPr lang="en-CA" sz="2400" dirty="0"/>
          </a:p>
        </p:txBody>
      </p:sp>
      <p:grpSp>
        <p:nvGrpSpPr>
          <p:cNvPr id="53" name="Group 52"/>
          <p:cNvGrpSpPr/>
          <p:nvPr/>
        </p:nvGrpSpPr>
        <p:grpSpPr>
          <a:xfrm>
            <a:off x="500978" y="3409438"/>
            <a:ext cx="5173211" cy="1848118"/>
            <a:chOff x="607740" y="3536587"/>
            <a:chExt cx="5173211" cy="1848118"/>
          </a:xfrm>
        </p:grpSpPr>
        <p:grpSp>
          <p:nvGrpSpPr>
            <p:cNvPr id="52" name="Group 51"/>
            <p:cNvGrpSpPr/>
            <p:nvPr/>
          </p:nvGrpSpPr>
          <p:grpSpPr>
            <a:xfrm>
              <a:off x="746575" y="3536587"/>
              <a:ext cx="3187331" cy="634144"/>
              <a:chOff x="844609" y="3536587"/>
              <a:chExt cx="3187331" cy="634144"/>
            </a:xfrm>
          </p:grpSpPr>
          <p:sp>
            <p:nvSpPr>
              <p:cNvPr id="48" name="Rectangle 47"/>
              <p:cNvSpPr/>
              <p:nvPr/>
            </p:nvSpPr>
            <p:spPr>
              <a:xfrm>
                <a:off x="844609" y="3536996"/>
                <a:ext cx="1297122" cy="633735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6" name="Rectangle 55"/>
              <p:cNvSpPr/>
              <p:nvPr/>
            </p:nvSpPr>
            <p:spPr>
              <a:xfrm>
                <a:off x="2170822" y="3536587"/>
                <a:ext cx="712057" cy="633735"/>
              </a:xfrm>
              <a:prstGeom prst="rect">
                <a:avLst/>
              </a:prstGeom>
              <a:solidFill>
                <a:srgbClr val="FFB9B9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2906815" y="3536996"/>
                <a:ext cx="124251" cy="633735"/>
              </a:xfrm>
              <a:prstGeom prst="rect">
                <a:avLst/>
              </a:prstGeom>
              <a:solidFill>
                <a:srgbClr val="C0EACD"/>
              </a:solidFill>
              <a:ln>
                <a:solidFill>
                  <a:srgbClr val="23673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8" name="Rectangle 57"/>
              <p:cNvSpPr/>
              <p:nvPr/>
            </p:nvSpPr>
            <p:spPr>
              <a:xfrm>
                <a:off x="3046494" y="3536996"/>
                <a:ext cx="985446" cy="633735"/>
              </a:xfrm>
              <a:prstGeom prst="rect">
                <a:avLst/>
              </a:prstGeom>
              <a:solidFill>
                <a:srgbClr val="D6BBEB"/>
              </a:solidFill>
              <a:ln>
                <a:solidFill>
                  <a:srgbClr val="53237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</p:grpSp>
        <p:sp>
          <p:nvSpPr>
            <p:cNvPr id="51" name="TextBox 50"/>
            <p:cNvSpPr txBox="1"/>
            <p:nvPr/>
          </p:nvSpPr>
          <p:spPr>
            <a:xfrm>
              <a:off x="607740" y="4461375"/>
              <a:ext cx="517321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3676650"/>
              <a:r>
                <a:rPr lang="en-CA" dirty="0" smtClean="0">
                  <a:solidFill>
                    <a:schemeClr val="tx2">
                      <a:lumMod val="75000"/>
                    </a:schemeClr>
                  </a:solidFill>
                </a:rPr>
                <a:t>47.8 cm </a:t>
              </a:r>
              <a:r>
                <a:rPr lang="en-CA" dirty="0" smtClean="0"/>
                <a:t>+ </a:t>
              </a:r>
              <a:r>
                <a:rPr lang="en-CA" dirty="0" smtClean="0">
                  <a:solidFill>
                    <a:srgbClr val="FF0000"/>
                  </a:solidFill>
                </a:rPr>
                <a:t>28.2 cm </a:t>
              </a:r>
              <a:r>
                <a:rPr lang="en-CA" dirty="0" smtClean="0"/>
                <a:t>+ </a:t>
              </a:r>
              <a:r>
                <a:rPr lang="en-CA" dirty="0" smtClean="0">
                  <a:solidFill>
                    <a:srgbClr val="236738"/>
                  </a:solidFill>
                </a:rPr>
                <a:t>5.7 cm </a:t>
              </a:r>
              <a:r>
                <a:rPr lang="en-CA" dirty="0" smtClean="0">
                  <a:solidFill>
                    <a:srgbClr val="36174D"/>
                  </a:solidFill>
                </a:rPr>
                <a:t>+ 34.0 cm	</a:t>
              </a:r>
              <a:r>
                <a:rPr lang="en-CA" dirty="0" smtClean="0"/>
                <a:t>=  [115.7 cm ]</a:t>
              </a:r>
            </a:p>
            <a:p>
              <a:pPr defTabSz="3676650"/>
              <a:endParaRPr lang="en-CA" dirty="0" smtClean="0"/>
            </a:p>
            <a:p>
              <a:pPr defTabSz="3676650"/>
              <a:r>
                <a:rPr lang="en-CA" dirty="0" smtClean="0"/>
                <a:t>	= </a:t>
              </a:r>
              <a:endParaRPr lang="en-CA" dirty="0"/>
            </a:p>
          </p:txBody>
        </p:sp>
      </p:grpSp>
      <p:sp>
        <p:nvSpPr>
          <p:cNvPr id="54" name="TextBox 53"/>
          <p:cNvSpPr txBox="1"/>
          <p:nvPr/>
        </p:nvSpPr>
        <p:spPr>
          <a:xfrm>
            <a:off x="5787134" y="4537649"/>
            <a:ext cx="301533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If we used the multiplication – division rules, we’d have to round to only two sig. figs.:</a:t>
            </a:r>
          </a:p>
          <a:p>
            <a:endParaRPr lang="en-CA" dirty="0"/>
          </a:p>
          <a:p>
            <a:endParaRPr lang="en-CA" dirty="0" smtClean="0"/>
          </a:p>
          <a:p>
            <a:pPr algn="ctr"/>
            <a:r>
              <a:rPr lang="en-CA" dirty="0" smtClean="0"/>
              <a:t>WE DON’T DO THAT!</a:t>
            </a:r>
            <a:endParaRPr lang="en-CA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3973113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23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Calculating with measured values:</a:t>
            </a:r>
            <a:endParaRPr lang="en-CA" sz="2400" dirty="0"/>
          </a:p>
        </p:txBody>
      </p:sp>
      <p:sp>
        <p:nvSpPr>
          <p:cNvPr id="59" name="TextBox 58"/>
          <p:cNvSpPr txBox="1"/>
          <p:nvPr/>
        </p:nvSpPr>
        <p:spPr>
          <a:xfrm>
            <a:off x="259543" y="147337"/>
            <a:ext cx="11701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 smtClean="0">
                <a:solidFill>
                  <a:srgbClr val="FF0000"/>
                </a:solidFill>
              </a:rPr>
              <a:t>1.2 b</a:t>
            </a:r>
            <a:endParaRPr lang="en-CA" sz="2400" dirty="0"/>
          </a:p>
        </p:txBody>
      </p:sp>
      <p:sp>
        <p:nvSpPr>
          <p:cNvPr id="60" name="TextBox 59"/>
          <p:cNvSpPr txBox="1"/>
          <p:nvPr/>
        </p:nvSpPr>
        <p:spPr>
          <a:xfrm>
            <a:off x="349785" y="930894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grpSp>
        <p:nvGrpSpPr>
          <p:cNvPr id="53" name="Group 52"/>
          <p:cNvGrpSpPr/>
          <p:nvPr/>
        </p:nvGrpSpPr>
        <p:grpSpPr>
          <a:xfrm>
            <a:off x="389007" y="1877595"/>
            <a:ext cx="5173211" cy="1848118"/>
            <a:chOff x="607740" y="3536587"/>
            <a:chExt cx="5173211" cy="1848118"/>
          </a:xfrm>
        </p:grpSpPr>
        <p:grpSp>
          <p:nvGrpSpPr>
            <p:cNvPr id="52" name="Group 51"/>
            <p:cNvGrpSpPr/>
            <p:nvPr/>
          </p:nvGrpSpPr>
          <p:grpSpPr>
            <a:xfrm>
              <a:off x="746575" y="3536587"/>
              <a:ext cx="3196956" cy="634144"/>
              <a:chOff x="844609" y="3536587"/>
              <a:chExt cx="3196956" cy="634144"/>
            </a:xfrm>
          </p:grpSpPr>
          <p:sp>
            <p:nvSpPr>
              <p:cNvPr id="48" name="Rectangle 47"/>
              <p:cNvSpPr/>
              <p:nvPr/>
            </p:nvSpPr>
            <p:spPr>
              <a:xfrm>
                <a:off x="844609" y="3536996"/>
                <a:ext cx="1297122" cy="633735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6" name="Rectangle 55"/>
              <p:cNvSpPr/>
              <p:nvPr/>
            </p:nvSpPr>
            <p:spPr>
              <a:xfrm>
                <a:off x="2170822" y="3536587"/>
                <a:ext cx="712057" cy="633735"/>
              </a:xfrm>
              <a:prstGeom prst="rect">
                <a:avLst/>
              </a:prstGeom>
              <a:solidFill>
                <a:srgbClr val="FFB9B9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2916440" y="3536996"/>
                <a:ext cx="124251" cy="633735"/>
              </a:xfrm>
              <a:prstGeom prst="rect">
                <a:avLst/>
              </a:prstGeom>
              <a:solidFill>
                <a:srgbClr val="C0EACD"/>
              </a:solidFill>
              <a:ln>
                <a:solidFill>
                  <a:srgbClr val="23673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8" name="Rectangle 57"/>
              <p:cNvSpPr/>
              <p:nvPr/>
            </p:nvSpPr>
            <p:spPr>
              <a:xfrm>
                <a:off x="3056119" y="3536996"/>
                <a:ext cx="985446" cy="633735"/>
              </a:xfrm>
              <a:prstGeom prst="rect">
                <a:avLst/>
              </a:prstGeom>
              <a:solidFill>
                <a:srgbClr val="D6BBEB"/>
              </a:solidFill>
              <a:ln>
                <a:solidFill>
                  <a:srgbClr val="53237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</p:grpSp>
        <p:sp>
          <p:nvSpPr>
            <p:cNvPr id="51" name="TextBox 50"/>
            <p:cNvSpPr txBox="1"/>
            <p:nvPr/>
          </p:nvSpPr>
          <p:spPr>
            <a:xfrm>
              <a:off x="607740" y="4461375"/>
              <a:ext cx="517321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3676650"/>
              <a:r>
                <a:rPr lang="en-CA" dirty="0" smtClean="0">
                  <a:solidFill>
                    <a:schemeClr val="tx2">
                      <a:lumMod val="75000"/>
                    </a:schemeClr>
                  </a:solidFill>
                </a:rPr>
                <a:t>47.8 cm </a:t>
              </a:r>
              <a:r>
                <a:rPr lang="en-CA" dirty="0" smtClean="0"/>
                <a:t>+ </a:t>
              </a:r>
              <a:r>
                <a:rPr lang="en-CA" dirty="0" smtClean="0">
                  <a:solidFill>
                    <a:srgbClr val="FF0000"/>
                  </a:solidFill>
                </a:rPr>
                <a:t>28.2 cm </a:t>
              </a:r>
              <a:r>
                <a:rPr lang="en-CA" dirty="0" smtClean="0"/>
                <a:t>+ </a:t>
              </a:r>
              <a:r>
                <a:rPr lang="en-CA" dirty="0" smtClean="0">
                  <a:solidFill>
                    <a:srgbClr val="236738"/>
                  </a:solidFill>
                </a:rPr>
                <a:t>5.7 cm </a:t>
              </a:r>
              <a:r>
                <a:rPr lang="en-CA" dirty="0" smtClean="0">
                  <a:solidFill>
                    <a:srgbClr val="36174D"/>
                  </a:solidFill>
                </a:rPr>
                <a:t>+ 34.0 cm	</a:t>
              </a:r>
              <a:r>
                <a:rPr lang="en-CA" dirty="0" smtClean="0"/>
                <a:t>=  [115.7 cm ]</a:t>
              </a:r>
            </a:p>
            <a:p>
              <a:pPr defTabSz="3676650"/>
              <a:endParaRPr lang="en-CA" dirty="0" smtClean="0"/>
            </a:p>
            <a:p>
              <a:pPr defTabSz="3676650"/>
              <a:r>
                <a:rPr lang="en-CA" dirty="0" smtClean="0"/>
                <a:t>	= </a:t>
              </a:r>
              <a:endParaRPr lang="en-CA" dirty="0"/>
            </a:p>
          </p:txBody>
        </p:sp>
      </p:grpSp>
      <p:sp>
        <p:nvSpPr>
          <p:cNvPr id="54" name="TextBox 53"/>
          <p:cNvSpPr txBox="1"/>
          <p:nvPr/>
        </p:nvSpPr>
        <p:spPr>
          <a:xfrm>
            <a:off x="538513" y="4271882"/>
            <a:ext cx="5034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THINK!! – Why doesn’t it make sense to give the answer as (120 cm) or, unambiguously:  1.2 x 10</a:t>
            </a:r>
            <a:r>
              <a:rPr lang="en-CA" sz="2400" baseline="30000" dirty="0" smtClean="0"/>
              <a:t>2</a:t>
            </a:r>
            <a:r>
              <a:rPr lang="en-CA" sz="2400" dirty="0" smtClean="0"/>
              <a:t> cm?</a:t>
            </a:r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2647770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24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sp>
        <p:nvSpPr>
          <p:cNvPr id="47" name="TextBox 46"/>
          <p:cNvSpPr txBox="1"/>
          <p:nvPr/>
        </p:nvSpPr>
        <p:spPr>
          <a:xfrm>
            <a:off x="4592160" y="1267793"/>
            <a:ext cx="40752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The rules depend on the </a:t>
            </a:r>
            <a:r>
              <a:rPr lang="en-CA" sz="2400" b="1" i="1" dirty="0" smtClean="0"/>
              <a:t>position</a:t>
            </a:r>
            <a:r>
              <a:rPr lang="en-CA" sz="2400" dirty="0" smtClean="0"/>
              <a:t> of the significant digits:</a:t>
            </a:r>
          </a:p>
          <a:p>
            <a:endParaRPr lang="en-CA" sz="2400" dirty="0"/>
          </a:p>
          <a:p>
            <a:r>
              <a:rPr lang="en-CA" sz="2400" dirty="0" smtClean="0"/>
              <a:t>What is the last position where there is a significant digit in </a:t>
            </a:r>
            <a:r>
              <a:rPr lang="en-CA" sz="2400" smtClean="0"/>
              <a:t>all inputs?</a:t>
            </a:r>
            <a:endParaRPr lang="en-CA" sz="2400" dirty="0"/>
          </a:p>
        </p:txBody>
      </p:sp>
      <p:grpSp>
        <p:nvGrpSpPr>
          <p:cNvPr id="67" name="Group 66"/>
          <p:cNvGrpSpPr/>
          <p:nvPr/>
        </p:nvGrpSpPr>
        <p:grpSpPr>
          <a:xfrm>
            <a:off x="476546" y="1267384"/>
            <a:ext cx="3215583" cy="2999866"/>
            <a:chOff x="476546" y="1267384"/>
            <a:chExt cx="3215583" cy="2999866"/>
          </a:xfrm>
        </p:grpSpPr>
        <p:grpSp>
          <p:nvGrpSpPr>
            <p:cNvPr id="52" name="Group 51"/>
            <p:cNvGrpSpPr/>
            <p:nvPr/>
          </p:nvGrpSpPr>
          <p:grpSpPr>
            <a:xfrm>
              <a:off x="504798" y="1267384"/>
              <a:ext cx="3187331" cy="634144"/>
              <a:chOff x="844609" y="3536587"/>
              <a:chExt cx="3187331" cy="634144"/>
            </a:xfrm>
          </p:grpSpPr>
          <p:sp>
            <p:nvSpPr>
              <p:cNvPr id="48" name="Rectangle 47"/>
              <p:cNvSpPr/>
              <p:nvPr/>
            </p:nvSpPr>
            <p:spPr>
              <a:xfrm>
                <a:off x="844609" y="3536996"/>
                <a:ext cx="1297122" cy="633735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6" name="Rectangle 55"/>
              <p:cNvSpPr/>
              <p:nvPr/>
            </p:nvSpPr>
            <p:spPr>
              <a:xfrm>
                <a:off x="2170822" y="3536587"/>
                <a:ext cx="712057" cy="633735"/>
              </a:xfrm>
              <a:prstGeom prst="rect">
                <a:avLst/>
              </a:prstGeom>
              <a:solidFill>
                <a:srgbClr val="FFB9B9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2906815" y="3536996"/>
                <a:ext cx="124251" cy="633735"/>
              </a:xfrm>
              <a:prstGeom prst="rect">
                <a:avLst/>
              </a:prstGeom>
              <a:solidFill>
                <a:srgbClr val="C0EACD"/>
              </a:solidFill>
              <a:ln>
                <a:solidFill>
                  <a:srgbClr val="23673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8" name="Rectangle 57"/>
              <p:cNvSpPr/>
              <p:nvPr/>
            </p:nvSpPr>
            <p:spPr>
              <a:xfrm>
                <a:off x="3046494" y="3536996"/>
                <a:ext cx="985446" cy="633735"/>
              </a:xfrm>
              <a:prstGeom prst="rect">
                <a:avLst/>
              </a:prstGeom>
              <a:solidFill>
                <a:srgbClr val="D6BBEB"/>
              </a:solidFill>
              <a:ln>
                <a:solidFill>
                  <a:srgbClr val="53237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</p:grpSp>
        <p:grpSp>
          <p:nvGrpSpPr>
            <p:cNvPr id="55" name="Group 54"/>
            <p:cNvGrpSpPr/>
            <p:nvPr/>
          </p:nvGrpSpPr>
          <p:grpSpPr>
            <a:xfrm>
              <a:off x="476546" y="2235925"/>
              <a:ext cx="1620180" cy="2031325"/>
              <a:chOff x="476546" y="2235925"/>
              <a:chExt cx="1620180" cy="2031325"/>
            </a:xfrm>
          </p:grpSpPr>
          <p:sp>
            <p:nvSpPr>
              <p:cNvPr id="51" name="TextBox 50"/>
              <p:cNvSpPr txBox="1"/>
              <p:nvPr/>
            </p:nvSpPr>
            <p:spPr>
              <a:xfrm>
                <a:off x="476546" y="2235925"/>
                <a:ext cx="1620180" cy="20313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 defTabSz="3946525"/>
                <a:r>
                  <a:rPr lang="en-CA" dirty="0" smtClean="0">
                    <a:solidFill>
                      <a:schemeClr val="tx2">
                        <a:lumMod val="75000"/>
                      </a:schemeClr>
                    </a:solidFill>
                  </a:rPr>
                  <a:t>4 7 . 8   cm   </a:t>
                </a:r>
              </a:p>
              <a:p>
                <a:pPr algn="r" defTabSz="3946525"/>
                <a:r>
                  <a:rPr lang="en-CA" dirty="0" smtClean="0"/>
                  <a:t>+  </a:t>
                </a:r>
                <a:r>
                  <a:rPr lang="en-CA" dirty="0" smtClean="0">
                    <a:solidFill>
                      <a:srgbClr val="FF0000"/>
                    </a:solidFill>
                  </a:rPr>
                  <a:t>2 8 . 2   cm   </a:t>
                </a:r>
              </a:p>
              <a:p>
                <a:pPr algn="r" defTabSz="3946525"/>
                <a:r>
                  <a:rPr lang="en-CA" dirty="0" smtClean="0"/>
                  <a:t>+     </a:t>
                </a:r>
                <a:r>
                  <a:rPr lang="en-CA" dirty="0" smtClean="0">
                    <a:solidFill>
                      <a:srgbClr val="236738"/>
                    </a:solidFill>
                  </a:rPr>
                  <a:t>5 . 7   cm  </a:t>
                </a:r>
              </a:p>
              <a:p>
                <a:pPr algn="r" defTabSz="3946525"/>
                <a:r>
                  <a:rPr lang="en-CA" dirty="0" smtClean="0">
                    <a:solidFill>
                      <a:srgbClr val="36174D"/>
                    </a:solidFill>
                  </a:rPr>
                  <a:t>+  3 4 . 0   cm</a:t>
                </a:r>
              </a:p>
              <a:p>
                <a:pPr algn="r" defTabSz="3946525"/>
                <a:endParaRPr lang="en-CA" dirty="0">
                  <a:solidFill>
                    <a:srgbClr val="36174D"/>
                  </a:solidFill>
                </a:endParaRPr>
              </a:p>
              <a:p>
                <a:pPr algn="r" defTabSz="3946525"/>
                <a:r>
                  <a:rPr lang="en-CA" dirty="0" smtClean="0">
                    <a:solidFill>
                      <a:srgbClr val="36174D"/>
                    </a:solidFill>
                  </a:rPr>
                  <a:t>[ 1 1 5 .7 cm ]	</a:t>
                </a:r>
                <a:endParaRPr lang="en-CA" dirty="0"/>
              </a:p>
            </p:txBody>
          </p:sp>
          <p:cxnSp>
            <p:nvCxnSpPr>
              <p:cNvPr id="54" name="Straight Connector 53"/>
              <p:cNvCxnSpPr/>
              <p:nvPr/>
            </p:nvCxnSpPr>
            <p:spPr>
              <a:xfrm>
                <a:off x="836585" y="3536996"/>
                <a:ext cx="1260141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4" name="Group 63"/>
          <p:cNvGrpSpPr/>
          <p:nvPr/>
        </p:nvGrpSpPr>
        <p:grpSpPr>
          <a:xfrm>
            <a:off x="4391980" y="4012683"/>
            <a:ext cx="1620180" cy="2031325"/>
            <a:chOff x="476546" y="2235925"/>
            <a:chExt cx="1620180" cy="2031325"/>
          </a:xfrm>
        </p:grpSpPr>
        <p:sp>
          <p:nvSpPr>
            <p:cNvPr id="65" name="TextBox 64"/>
            <p:cNvSpPr txBox="1"/>
            <p:nvPr/>
          </p:nvSpPr>
          <p:spPr>
            <a:xfrm>
              <a:off x="476546" y="2235925"/>
              <a:ext cx="1620180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3946525"/>
              <a:r>
                <a:rPr lang="en-CA" dirty="0" smtClean="0">
                  <a:solidFill>
                    <a:schemeClr val="tx2">
                      <a:lumMod val="75000"/>
                    </a:schemeClr>
                  </a:solidFill>
                </a:rPr>
                <a:t>4 7 . 8   cm   </a:t>
              </a:r>
            </a:p>
            <a:p>
              <a:pPr algn="r" defTabSz="3946525"/>
              <a:r>
                <a:rPr lang="en-CA" dirty="0" smtClean="0"/>
                <a:t>+  </a:t>
              </a:r>
              <a:r>
                <a:rPr lang="en-CA" dirty="0" smtClean="0">
                  <a:solidFill>
                    <a:srgbClr val="FF0000"/>
                  </a:solidFill>
                </a:rPr>
                <a:t>2 8 . 2   cm   </a:t>
              </a:r>
            </a:p>
            <a:p>
              <a:pPr algn="r" defTabSz="3946525"/>
              <a:r>
                <a:rPr lang="en-CA" dirty="0" smtClean="0"/>
                <a:t>+     </a:t>
              </a:r>
              <a:r>
                <a:rPr lang="en-CA" dirty="0" smtClean="0">
                  <a:solidFill>
                    <a:srgbClr val="236738"/>
                  </a:solidFill>
                </a:rPr>
                <a:t>5 . 7   cm  </a:t>
              </a:r>
            </a:p>
            <a:p>
              <a:pPr algn="r" defTabSz="3946525"/>
              <a:r>
                <a:rPr lang="en-CA" dirty="0" smtClean="0">
                  <a:solidFill>
                    <a:srgbClr val="36174D"/>
                  </a:solidFill>
                </a:rPr>
                <a:t>+  3 4 . 0   cm</a:t>
              </a:r>
            </a:p>
            <a:p>
              <a:pPr algn="r" defTabSz="3946525"/>
              <a:endParaRPr lang="en-CA" dirty="0">
                <a:solidFill>
                  <a:srgbClr val="36174D"/>
                </a:solidFill>
              </a:endParaRPr>
            </a:p>
            <a:p>
              <a:pPr algn="r" defTabSz="3946525"/>
              <a:r>
                <a:rPr lang="en-CA" dirty="0" smtClean="0">
                  <a:solidFill>
                    <a:srgbClr val="36174D"/>
                  </a:solidFill>
                </a:rPr>
                <a:t>[ 1 1 5 .7 cm ]	</a:t>
              </a:r>
              <a:endParaRPr lang="en-CA" dirty="0"/>
            </a:p>
          </p:txBody>
        </p:sp>
        <p:cxnSp>
          <p:nvCxnSpPr>
            <p:cNvPr id="66" name="Straight Connector 65"/>
            <p:cNvCxnSpPr/>
            <p:nvPr/>
          </p:nvCxnSpPr>
          <p:spPr>
            <a:xfrm>
              <a:off x="836585" y="3536996"/>
              <a:ext cx="126014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Date Placeholder 4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1580342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25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sp>
        <p:nvSpPr>
          <p:cNvPr id="47" name="TextBox 46"/>
          <p:cNvSpPr txBox="1"/>
          <p:nvPr/>
        </p:nvSpPr>
        <p:spPr>
          <a:xfrm>
            <a:off x="478237" y="745292"/>
            <a:ext cx="51288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Now let’s say you had a different measuring tool for each tile, and the measurements are:</a:t>
            </a:r>
            <a:endParaRPr lang="en-CA" sz="2400" dirty="0"/>
          </a:p>
        </p:txBody>
      </p:sp>
      <p:grpSp>
        <p:nvGrpSpPr>
          <p:cNvPr id="50" name="Group 49"/>
          <p:cNvGrpSpPr/>
          <p:nvPr/>
        </p:nvGrpSpPr>
        <p:grpSpPr>
          <a:xfrm>
            <a:off x="399326" y="2076728"/>
            <a:ext cx="3240669" cy="3004232"/>
            <a:chOff x="399326" y="2076728"/>
            <a:chExt cx="3240669" cy="3004232"/>
          </a:xfrm>
        </p:grpSpPr>
        <p:grpSp>
          <p:nvGrpSpPr>
            <p:cNvPr id="52" name="Group 51"/>
            <p:cNvGrpSpPr/>
            <p:nvPr/>
          </p:nvGrpSpPr>
          <p:grpSpPr>
            <a:xfrm>
              <a:off x="443039" y="2076728"/>
              <a:ext cx="3196956" cy="634144"/>
              <a:chOff x="844609" y="3536587"/>
              <a:chExt cx="3196956" cy="634144"/>
            </a:xfrm>
          </p:grpSpPr>
          <p:sp>
            <p:nvSpPr>
              <p:cNvPr id="48" name="Rectangle 47"/>
              <p:cNvSpPr/>
              <p:nvPr/>
            </p:nvSpPr>
            <p:spPr>
              <a:xfrm>
                <a:off x="844609" y="3536996"/>
                <a:ext cx="1297122" cy="633735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6" name="Rectangle 55"/>
              <p:cNvSpPr/>
              <p:nvPr/>
            </p:nvSpPr>
            <p:spPr>
              <a:xfrm>
                <a:off x="2170822" y="3536587"/>
                <a:ext cx="712057" cy="633735"/>
              </a:xfrm>
              <a:prstGeom prst="rect">
                <a:avLst/>
              </a:prstGeom>
              <a:solidFill>
                <a:srgbClr val="FFB9B9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2907109" y="3536996"/>
                <a:ext cx="124251" cy="633735"/>
              </a:xfrm>
              <a:prstGeom prst="rect">
                <a:avLst/>
              </a:prstGeom>
              <a:solidFill>
                <a:srgbClr val="C0EACD"/>
              </a:solidFill>
              <a:ln>
                <a:solidFill>
                  <a:srgbClr val="23673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8" name="Rectangle 57"/>
              <p:cNvSpPr/>
              <p:nvPr/>
            </p:nvSpPr>
            <p:spPr>
              <a:xfrm>
                <a:off x="3056119" y="3536996"/>
                <a:ext cx="985446" cy="633735"/>
              </a:xfrm>
              <a:prstGeom prst="rect">
                <a:avLst/>
              </a:prstGeom>
              <a:solidFill>
                <a:srgbClr val="D6BBEB"/>
              </a:solidFill>
              <a:ln>
                <a:solidFill>
                  <a:srgbClr val="53237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</p:grpSp>
        <p:grpSp>
          <p:nvGrpSpPr>
            <p:cNvPr id="55" name="Group 54"/>
            <p:cNvGrpSpPr/>
            <p:nvPr/>
          </p:nvGrpSpPr>
          <p:grpSpPr>
            <a:xfrm>
              <a:off x="399326" y="3049635"/>
              <a:ext cx="3122098" cy="2031325"/>
              <a:chOff x="476546" y="2235925"/>
              <a:chExt cx="3122098" cy="2031325"/>
            </a:xfrm>
          </p:grpSpPr>
          <p:sp>
            <p:nvSpPr>
              <p:cNvPr id="51" name="TextBox 50"/>
              <p:cNvSpPr txBox="1"/>
              <p:nvPr/>
            </p:nvSpPr>
            <p:spPr>
              <a:xfrm>
                <a:off x="476546" y="2235925"/>
                <a:ext cx="3122098" cy="20313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lvl="2" defTabSz="3946525">
                  <a:tabLst>
                    <a:tab pos="1077913" algn="dec"/>
                    <a:tab pos="1790700" algn="l"/>
                  </a:tabLst>
                </a:pPr>
                <a:r>
                  <a:rPr lang="en-CA" dirty="0" smtClean="0">
                    <a:solidFill>
                      <a:schemeClr val="tx2">
                        <a:lumMod val="75000"/>
                      </a:schemeClr>
                    </a:solidFill>
                  </a:rPr>
                  <a:t>	47. 8 4 3	cm</a:t>
                </a:r>
              </a:p>
              <a:p>
                <a:pPr marL="0" lvl="2" defTabSz="3946525">
                  <a:tabLst>
                    <a:tab pos="1077913" algn="dec"/>
                    <a:tab pos="1790700" algn="l"/>
                  </a:tabLst>
                </a:pPr>
                <a:r>
                  <a:rPr lang="en-CA" dirty="0" smtClean="0">
                    <a:solidFill>
                      <a:srgbClr val="FF0000"/>
                    </a:solidFill>
                  </a:rPr>
                  <a:t>	28. 2	cm</a:t>
                </a:r>
              </a:p>
              <a:p>
                <a:pPr marL="0" lvl="2" defTabSz="3946525">
                  <a:tabLst>
                    <a:tab pos="1077913" algn="dec"/>
                    <a:tab pos="1790700" algn="l"/>
                  </a:tabLst>
                </a:pPr>
                <a:r>
                  <a:rPr lang="en-CA" dirty="0">
                    <a:solidFill>
                      <a:srgbClr val="FF0000"/>
                    </a:solidFill>
                  </a:rPr>
                  <a:t>	</a:t>
                </a:r>
                <a:r>
                  <a:rPr lang="en-CA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CA" dirty="0" smtClean="0">
                    <a:solidFill>
                      <a:srgbClr val="236738"/>
                    </a:solidFill>
                  </a:rPr>
                  <a:t>5. 6 9	cm</a:t>
                </a:r>
              </a:p>
              <a:p>
                <a:pPr marL="0" lvl="2" defTabSz="3946525">
                  <a:tabLst>
                    <a:tab pos="1077913" algn="dec"/>
                    <a:tab pos="1790700" algn="l"/>
                  </a:tabLst>
                </a:pPr>
                <a:r>
                  <a:rPr lang="en-CA" dirty="0" smtClean="0">
                    <a:solidFill>
                      <a:srgbClr val="36174D"/>
                    </a:solidFill>
                  </a:rPr>
                  <a:t>	34.	 cm</a:t>
                </a:r>
              </a:p>
              <a:p>
                <a:pPr marL="0" lvl="2" defTabSz="3946525">
                  <a:tabLst>
                    <a:tab pos="1077913" algn="dec"/>
                    <a:tab pos="1790700" algn="l"/>
                  </a:tabLst>
                </a:pPr>
                <a:endParaRPr lang="en-CA" dirty="0">
                  <a:solidFill>
                    <a:srgbClr val="36174D"/>
                  </a:solidFill>
                </a:endParaRPr>
              </a:p>
              <a:p>
                <a:pPr marL="0" lvl="2" defTabSz="3946525">
                  <a:tabLst>
                    <a:tab pos="1077913" algn="dec"/>
                    <a:tab pos="1790700" algn="l"/>
                  </a:tabLst>
                </a:pPr>
                <a:r>
                  <a:rPr lang="en-CA" dirty="0" smtClean="0">
                    <a:solidFill>
                      <a:srgbClr val="36174D"/>
                    </a:solidFill>
                  </a:rPr>
                  <a:t>	[115.7 3 3 	cm ]	</a:t>
                </a:r>
                <a:endParaRPr lang="en-CA" dirty="0"/>
              </a:p>
            </p:txBody>
          </p:sp>
          <p:cxnSp>
            <p:nvCxnSpPr>
              <p:cNvPr id="54" name="Straight Connector 53"/>
              <p:cNvCxnSpPr/>
              <p:nvPr/>
            </p:nvCxnSpPr>
            <p:spPr>
              <a:xfrm>
                <a:off x="1316488" y="3524882"/>
                <a:ext cx="1562076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3" name="Group 62"/>
          <p:cNvGrpSpPr/>
          <p:nvPr/>
        </p:nvGrpSpPr>
        <p:grpSpPr>
          <a:xfrm>
            <a:off x="4420232" y="3049635"/>
            <a:ext cx="3122098" cy="2031325"/>
            <a:chOff x="476546" y="2235925"/>
            <a:chExt cx="3122098" cy="2031325"/>
          </a:xfrm>
        </p:grpSpPr>
        <p:sp>
          <p:nvSpPr>
            <p:cNvPr id="68" name="TextBox 67"/>
            <p:cNvSpPr txBox="1"/>
            <p:nvPr/>
          </p:nvSpPr>
          <p:spPr>
            <a:xfrm>
              <a:off x="476546" y="2235925"/>
              <a:ext cx="3122098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lvl="2" defTabSz="3946525">
                <a:tabLst>
                  <a:tab pos="1077913" algn="dec"/>
                  <a:tab pos="1790700" algn="l"/>
                </a:tabLst>
              </a:pPr>
              <a:r>
                <a:rPr lang="en-CA" dirty="0" smtClean="0">
                  <a:solidFill>
                    <a:schemeClr val="tx2">
                      <a:lumMod val="75000"/>
                    </a:schemeClr>
                  </a:solidFill>
                </a:rPr>
                <a:t>	47. 8 4 3	cm</a:t>
              </a:r>
            </a:p>
            <a:p>
              <a:pPr marL="0" lvl="2" defTabSz="3946525">
                <a:tabLst>
                  <a:tab pos="1077913" algn="dec"/>
                  <a:tab pos="1790700" algn="l"/>
                </a:tabLst>
              </a:pPr>
              <a:r>
                <a:rPr lang="en-CA" dirty="0" smtClean="0">
                  <a:solidFill>
                    <a:srgbClr val="FF0000"/>
                  </a:solidFill>
                </a:rPr>
                <a:t>	28. 2	cm</a:t>
              </a:r>
            </a:p>
            <a:p>
              <a:pPr marL="0" lvl="2" defTabSz="3946525">
                <a:tabLst>
                  <a:tab pos="1077913" algn="dec"/>
                  <a:tab pos="1790700" algn="l"/>
                </a:tabLst>
              </a:pPr>
              <a:r>
                <a:rPr lang="en-CA" dirty="0">
                  <a:solidFill>
                    <a:srgbClr val="FF0000"/>
                  </a:solidFill>
                </a:rPr>
                <a:t>	</a:t>
              </a:r>
              <a:r>
                <a:rPr lang="en-CA" dirty="0" smtClean="0">
                  <a:solidFill>
                    <a:srgbClr val="FF0000"/>
                  </a:solidFill>
                </a:rPr>
                <a:t> </a:t>
              </a:r>
              <a:r>
                <a:rPr lang="en-CA" dirty="0" smtClean="0">
                  <a:solidFill>
                    <a:srgbClr val="236738"/>
                  </a:solidFill>
                </a:rPr>
                <a:t>5. 6 9	cm</a:t>
              </a:r>
            </a:p>
            <a:p>
              <a:pPr marL="0" lvl="2" defTabSz="3946525">
                <a:tabLst>
                  <a:tab pos="1077913" algn="dec"/>
                  <a:tab pos="1790700" algn="l"/>
                </a:tabLst>
              </a:pPr>
              <a:r>
                <a:rPr lang="en-CA" dirty="0" smtClean="0">
                  <a:solidFill>
                    <a:srgbClr val="36174D"/>
                  </a:solidFill>
                </a:rPr>
                <a:t>	34.	 cm</a:t>
              </a:r>
            </a:p>
            <a:p>
              <a:pPr marL="0" lvl="2" defTabSz="3946525">
                <a:tabLst>
                  <a:tab pos="1077913" algn="dec"/>
                  <a:tab pos="1790700" algn="l"/>
                </a:tabLst>
              </a:pPr>
              <a:endParaRPr lang="en-CA" dirty="0">
                <a:solidFill>
                  <a:srgbClr val="36174D"/>
                </a:solidFill>
              </a:endParaRPr>
            </a:p>
            <a:p>
              <a:pPr marL="0" lvl="2" defTabSz="3946525">
                <a:tabLst>
                  <a:tab pos="1077913" algn="dec"/>
                  <a:tab pos="1790700" algn="l"/>
                </a:tabLst>
              </a:pPr>
              <a:r>
                <a:rPr lang="en-CA" dirty="0" smtClean="0">
                  <a:solidFill>
                    <a:srgbClr val="36174D"/>
                  </a:solidFill>
                </a:rPr>
                <a:t>	[115.7 3 3 	cm ]	</a:t>
              </a:r>
              <a:endParaRPr lang="en-CA" dirty="0"/>
            </a:p>
          </p:txBody>
        </p:sp>
        <p:cxnSp>
          <p:nvCxnSpPr>
            <p:cNvPr id="69" name="Straight Connector 68"/>
            <p:cNvCxnSpPr/>
            <p:nvPr/>
          </p:nvCxnSpPr>
          <p:spPr>
            <a:xfrm>
              <a:off x="1316488" y="3524882"/>
              <a:ext cx="15620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Date Placeholder 4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3685634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26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sp>
        <p:nvSpPr>
          <p:cNvPr id="47" name="TextBox 46"/>
          <p:cNvSpPr txBox="1"/>
          <p:nvPr/>
        </p:nvSpPr>
        <p:spPr>
          <a:xfrm>
            <a:off x="478236" y="1118567"/>
            <a:ext cx="827922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When the numbers:</a:t>
            </a:r>
          </a:p>
          <a:p>
            <a:r>
              <a:rPr lang="en-CA" sz="2400" dirty="0"/>
              <a:t>	</a:t>
            </a:r>
            <a:r>
              <a:rPr lang="en-CA" sz="2400" dirty="0" smtClean="0"/>
              <a:t>are all in standard notation</a:t>
            </a:r>
          </a:p>
          <a:p>
            <a:r>
              <a:rPr lang="en-CA" sz="2400" dirty="0"/>
              <a:t>	</a:t>
            </a:r>
            <a:r>
              <a:rPr lang="en-CA" sz="2400" dirty="0" smtClean="0"/>
              <a:t>are each significant at least to the units (ones) position:</a:t>
            </a:r>
          </a:p>
          <a:p>
            <a:endParaRPr lang="en-CA" sz="2400" dirty="0"/>
          </a:p>
          <a:p>
            <a:endParaRPr lang="en-CA" sz="2400" dirty="0" smtClean="0"/>
          </a:p>
          <a:p>
            <a:r>
              <a:rPr lang="en-CA" sz="2400" dirty="0" smtClean="0"/>
              <a:t>The rule can be stated fairly simply:</a:t>
            </a:r>
          </a:p>
          <a:p>
            <a:endParaRPr lang="en-CA" sz="2400" dirty="0"/>
          </a:p>
          <a:p>
            <a:pPr algn="ctr"/>
            <a:r>
              <a:rPr lang="en-CA" sz="2400" b="1" dirty="0" smtClean="0"/>
              <a:t>“round off the result to the same number of decimal places as the input value with the </a:t>
            </a:r>
            <a:r>
              <a:rPr lang="en-CA" sz="2400" b="1" i="1" dirty="0" smtClean="0"/>
              <a:t>fewest</a:t>
            </a:r>
            <a:r>
              <a:rPr lang="en-CA" sz="2400" b="1" dirty="0" smtClean="0"/>
              <a:t> decimal places”</a:t>
            </a:r>
            <a:endParaRPr lang="en-CA" sz="2400" b="1" dirty="0"/>
          </a:p>
        </p:txBody>
      </p:sp>
      <p:sp>
        <p:nvSpPr>
          <p:cNvPr id="48" name="Date Placeholder 4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4055974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27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sp>
        <p:nvSpPr>
          <p:cNvPr id="47" name="TextBox 46"/>
          <p:cNvSpPr txBox="1"/>
          <p:nvPr/>
        </p:nvSpPr>
        <p:spPr>
          <a:xfrm>
            <a:off x="478236" y="1118567"/>
            <a:ext cx="827922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452438" algn="l"/>
              </a:tabLst>
            </a:pPr>
            <a:r>
              <a:rPr lang="en-CA" sz="2400" dirty="0" smtClean="0"/>
              <a:t>When the numbers:</a:t>
            </a:r>
          </a:p>
          <a:p>
            <a:pPr>
              <a:tabLst>
                <a:tab pos="452438" algn="l"/>
              </a:tabLst>
            </a:pPr>
            <a:endParaRPr lang="en-CA" sz="2400" dirty="0" smtClean="0"/>
          </a:p>
          <a:p>
            <a:pPr>
              <a:tabLst>
                <a:tab pos="452438" algn="l"/>
              </a:tabLst>
            </a:pPr>
            <a:r>
              <a:rPr lang="en-CA" sz="2400" dirty="0"/>
              <a:t>	</a:t>
            </a:r>
            <a:r>
              <a:rPr lang="en-CA" sz="2400" dirty="0" smtClean="0"/>
              <a:t>are NOT all in standard notation</a:t>
            </a:r>
          </a:p>
          <a:p>
            <a:pPr>
              <a:tabLst>
                <a:tab pos="452438" algn="l"/>
              </a:tabLst>
            </a:pPr>
            <a:r>
              <a:rPr lang="en-CA" sz="2400" dirty="0"/>
              <a:t>	</a:t>
            </a:r>
            <a:r>
              <a:rPr lang="en-CA" sz="2400" dirty="0" smtClean="0"/>
              <a:t>	or</a:t>
            </a:r>
          </a:p>
          <a:p>
            <a:pPr>
              <a:tabLst>
                <a:tab pos="452438" algn="l"/>
              </a:tabLst>
            </a:pPr>
            <a:r>
              <a:rPr lang="en-CA" sz="2400" dirty="0"/>
              <a:t>	</a:t>
            </a:r>
            <a:r>
              <a:rPr lang="en-CA" sz="2400" dirty="0" smtClean="0"/>
              <a:t>are NOT each significant at least to the units (ones) position:</a:t>
            </a:r>
          </a:p>
        </p:txBody>
      </p:sp>
      <p:grpSp>
        <p:nvGrpSpPr>
          <p:cNvPr id="51" name="Group 50"/>
          <p:cNvGrpSpPr/>
          <p:nvPr/>
        </p:nvGrpSpPr>
        <p:grpSpPr>
          <a:xfrm>
            <a:off x="836584" y="3311983"/>
            <a:ext cx="7200801" cy="3416320"/>
            <a:chOff x="1241630" y="3570605"/>
            <a:chExt cx="5580620" cy="3416320"/>
          </a:xfrm>
        </p:grpSpPr>
        <p:sp>
          <p:nvSpPr>
            <p:cNvPr id="48" name="TextBox 47"/>
            <p:cNvSpPr txBox="1"/>
            <p:nvPr/>
          </p:nvSpPr>
          <p:spPr>
            <a:xfrm>
              <a:off x="1241630" y="3570605"/>
              <a:ext cx="5580620" cy="34163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3406775">
                <a:lnSpc>
                  <a:spcPct val="150000"/>
                </a:lnSpc>
                <a:tabLst>
                  <a:tab pos="539750" algn="dec"/>
                  <a:tab pos="1973263" algn="l"/>
                </a:tabLst>
              </a:pP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	1.5 3 8 8 1 3	x 10</a:t>
              </a:r>
              <a:r>
                <a:rPr lang="en-CA" sz="2400" baseline="30000" dirty="0">
                  <a:solidFill>
                    <a:schemeClr val="accent1">
                      <a:lumMod val="50000"/>
                    </a:schemeClr>
                  </a:solidFill>
                </a:rPr>
                <a:t> </a:t>
              </a:r>
              <a:r>
                <a:rPr lang="en-CA" sz="2400" baseline="30000" dirty="0" smtClean="0">
                  <a:solidFill>
                    <a:schemeClr val="accent1">
                      <a:lumMod val="50000"/>
                    </a:schemeClr>
                  </a:solidFill>
                </a:rPr>
                <a:t>–25</a:t>
              </a:r>
              <a:r>
                <a:rPr lang="en-CA" sz="2400" dirty="0">
                  <a:solidFill>
                    <a:schemeClr val="accent1">
                      <a:lumMod val="50000"/>
                    </a:schemeClr>
                  </a:solidFill>
                </a:rPr>
                <a:t>	</a:t>
              </a: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kg</a:t>
              </a:r>
            </a:p>
            <a:p>
              <a:pPr defTabSz="3406775">
                <a:lnSpc>
                  <a:spcPct val="150000"/>
                </a:lnSpc>
                <a:tabLst>
                  <a:tab pos="539750" algn="dec"/>
                  <a:tab pos="1973263" algn="l"/>
                </a:tabLst>
              </a:pP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	3.9 6 9 5 8	x </a:t>
              </a:r>
              <a:r>
                <a:rPr lang="en-CA" sz="2400" dirty="0">
                  <a:solidFill>
                    <a:schemeClr val="accent1">
                      <a:lumMod val="50000"/>
                    </a:schemeClr>
                  </a:solidFill>
                </a:rPr>
                <a:t>10</a:t>
              </a:r>
              <a:r>
                <a:rPr lang="en-CA" sz="2400" baseline="30000" dirty="0">
                  <a:solidFill>
                    <a:schemeClr val="accent1">
                      <a:lumMod val="50000"/>
                    </a:schemeClr>
                  </a:solidFill>
                </a:rPr>
                <a:t> –</a:t>
              </a:r>
              <a:r>
                <a:rPr lang="en-CA" sz="2400" baseline="30000" dirty="0" smtClean="0">
                  <a:solidFill>
                    <a:schemeClr val="accent1">
                      <a:lumMod val="50000"/>
                    </a:schemeClr>
                  </a:solidFill>
                </a:rPr>
                <a:t>25</a:t>
              </a: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	kg</a:t>
              </a:r>
            </a:p>
            <a:p>
              <a:pPr defTabSz="3406775">
                <a:lnSpc>
                  <a:spcPct val="150000"/>
                </a:lnSpc>
                <a:tabLst>
                  <a:tab pos="539750" algn="dec"/>
                  <a:tab pos="1973263" algn="l"/>
                </a:tabLst>
              </a:pP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	8.3 8 0	x 10</a:t>
              </a:r>
              <a:r>
                <a:rPr lang="en-CA" sz="2400" b="1" baseline="30000" dirty="0" smtClean="0">
                  <a:solidFill>
                    <a:srgbClr val="FF0000"/>
                  </a:solidFill>
                </a:rPr>
                <a:t> </a:t>
              </a:r>
              <a:r>
                <a:rPr lang="en-CA" sz="2400" b="1" baseline="30000" dirty="0">
                  <a:solidFill>
                    <a:srgbClr val="FF0000"/>
                  </a:solidFill>
                </a:rPr>
                <a:t>–</a:t>
              </a:r>
              <a:r>
                <a:rPr lang="en-CA" sz="2400" b="1" baseline="30000" dirty="0" smtClean="0">
                  <a:solidFill>
                    <a:srgbClr val="FF0000"/>
                  </a:solidFill>
                </a:rPr>
                <a:t>29</a:t>
              </a: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	kg</a:t>
              </a:r>
            </a:p>
            <a:p>
              <a:pPr defTabSz="3406775">
                <a:lnSpc>
                  <a:spcPct val="150000"/>
                </a:lnSpc>
                <a:tabLst>
                  <a:tab pos="539750" algn="dec"/>
                </a:tabLst>
              </a:pPr>
              <a:endParaRPr lang="en-CA" sz="2400" dirty="0">
                <a:solidFill>
                  <a:schemeClr val="accent1">
                    <a:lumMod val="50000"/>
                  </a:schemeClr>
                </a:solidFill>
              </a:endParaRPr>
            </a:p>
            <a:p>
              <a:pPr defTabSz="1433513">
                <a:lnSpc>
                  <a:spcPct val="150000"/>
                </a:lnSpc>
                <a:tabLst>
                  <a:tab pos="539750" algn="dec"/>
                  <a:tab pos="1973263" algn="l"/>
                  <a:tab pos="3406775" algn="l"/>
                </a:tabLst>
              </a:pP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	[5.5 0 9 2 3 1	</a:t>
              </a:r>
              <a:r>
                <a:rPr lang="en-CA" sz="2400" dirty="0">
                  <a:solidFill>
                    <a:schemeClr val="accent1">
                      <a:lumMod val="50000"/>
                    </a:schemeClr>
                  </a:solidFill>
                </a:rPr>
                <a:t> x 10</a:t>
              </a:r>
              <a:r>
                <a:rPr lang="en-CA" sz="2400" baseline="30000" dirty="0" smtClean="0">
                  <a:solidFill>
                    <a:schemeClr val="accent1">
                      <a:lumMod val="50000"/>
                    </a:schemeClr>
                  </a:solidFill>
                </a:rPr>
                <a:t> </a:t>
              </a:r>
              <a:r>
                <a:rPr lang="en-CA" sz="2400" baseline="30000" dirty="0">
                  <a:solidFill>
                    <a:schemeClr val="accent1">
                      <a:lumMod val="50000"/>
                    </a:schemeClr>
                  </a:solidFill>
                </a:rPr>
                <a:t>–</a:t>
              </a:r>
              <a:r>
                <a:rPr lang="en-CA" sz="2400" baseline="30000" dirty="0" smtClean="0">
                  <a:solidFill>
                    <a:schemeClr val="accent1">
                      <a:lumMod val="50000"/>
                    </a:schemeClr>
                  </a:solidFill>
                </a:rPr>
                <a:t>25</a:t>
              </a:r>
              <a:r>
                <a:rPr lang="en-CA" sz="2400" dirty="0">
                  <a:solidFill>
                    <a:schemeClr val="accent1">
                      <a:lumMod val="50000"/>
                    </a:schemeClr>
                  </a:solidFill>
                </a:rPr>
                <a:t>	</a:t>
              </a: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kg</a:t>
              </a: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], but how many sig figs?</a:t>
              </a:r>
              <a:endParaRPr lang="en-CA" sz="24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cxnSp>
          <p:nvCxnSpPr>
            <p:cNvPr id="50" name="Straight Connector 49"/>
            <p:cNvCxnSpPr/>
            <p:nvPr/>
          </p:nvCxnSpPr>
          <p:spPr>
            <a:xfrm>
              <a:off x="1691680" y="5625175"/>
              <a:ext cx="3465385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Date Placeholder 4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1663551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28</a:t>
            </a:fld>
            <a:endParaRPr lang="en-CA" dirty="0"/>
          </a:p>
        </p:txBody>
      </p:sp>
      <p:sp>
        <p:nvSpPr>
          <p:cNvPr id="47" name="TextBox 46"/>
          <p:cNvSpPr txBox="1"/>
          <p:nvPr/>
        </p:nvSpPr>
        <p:spPr>
          <a:xfrm>
            <a:off x="430846" y="877717"/>
            <a:ext cx="827922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452438" algn="l"/>
              </a:tabLst>
            </a:pPr>
            <a:r>
              <a:rPr lang="en-CA" sz="2400" dirty="0" smtClean="0"/>
              <a:t>You have to modify the scientific notation as needed so that all the exponents have the </a:t>
            </a:r>
            <a:r>
              <a:rPr lang="en-CA" sz="2400" b="1" i="1" dirty="0" smtClean="0"/>
              <a:t>same</a:t>
            </a:r>
            <a:r>
              <a:rPr lang="en-CA" sz="2400" dirty="0" smtClean="0"/>
              <a:t> value (you don’t need to convert them into standard notation!)</a:t>
            </a:r>
          </a:p>
          <a:p>
            <a:pPr>
              <a:tabLst>
                <a:tab pos="452438" algn="l"/>
              </a:tabLst>
            </a:pPr>
            <a:endParaRPr lang="en-CA" sz="2400" dirty="0"/>
          </a:p>
          <a:p>
            <a:pPr>
              <a:tabLst>
                <a:tab pos="452438" algn="l"/>
              </a:tabLst>
            </a:pPr>
            <a:r>
              <a:rPr lang="en-CA" sz="2400" dirty="0" smtClean="0"/>
              <a:t>The simplest strategy:</a:t>
            </a:r>
          </a:p>
          <a:p>
            <a:pPr>
              <a:tabLst>
                <a:tab pos="452438" algn="l"/>
              </a:tabLst>
            </a:pPr>
            <a:endParaRPr lang="en-CA" sz="2400" dirty="0"/>
          </a:p>
          <a:p>
            <a:pPr>
              <a:tabLst>
                <a:tab pos="452438" algn="l"/>
              </a:tabLst>
            </a:pPr>
            <a:r>
              <a:rPr lang="en-CA" sz="2400" dirty="0" smtClean="0"/>
              <a:t>	Add them up on a calculator</a:t>
            </a:r>
          </a:p>
          <a:p>
            <a:pPr>
              <a:tabLst>
                <a:tab pos="452438" algn="l"/>
              </a:tabLst>
            </a:pPr>
            <a:endParaRPr lang="en-CA" sz="2400" dirty="0"/>
          </a:p>
          <a:p>
            <a:pPr marL="452438" indent="-452438">
              <a:tabLst>
                <a:tab pos="452438" algn="l"/>
              </a:tabLst>
            </a:pPr>
            <a:r>
              <a:rPr lang="en-CA" sz="2400" dirty="0"/>
              <a:t>	</a:t>
            </a:r>
            <a:r>
              <a:rPr lang="en-CA" sz="2400" dirty="0" smtClean="0"/>
              <a:t>Convert all of the values into the same exponent as the exponent in the answer you get </a:t>
            </a:r>
          </a:p>
          <a:p>
            <a:pPr marL="452438" indent="-452438">
              <a:tabLst>
                <a:tab pos="452438" algn="l"/>
              </a:tabLst>
            </a:pPr>
            <a:endParaRPr lang="en-CA" sz="2400" dirty="0"/>
          </a:p>
          <a:p>
            <a:pPr marL="452438" indent="-452438">
              <a:lnSpc>
                <a:spcPct val="150000"/>
              </a:lnSpc>
              <a:tabLst>
                <a:tab pos="452438" algn="l"/>
              </a:tabLst>
            </a:pPr>
            <a:r>
              <a:rPr lang="en-CA" sz="2400" dirty="0" smtClean="0"/>
              <a:t>If you make the</a:t>
            </a:r>
            <a:r>
              <a:rPr lang="en-CA" sz="2400" dirty="0"/>
              <a:t> exponent</a:t>
            </a:r>
            <a:r>
              <a:rPr lang="en-CA" sz="2400" dirty="0" smtClean="0"/>
              <a:t> larger, the </a:t>
            </a:r>
            <a:r>
              <a:rPr lang="en-CA" sz="2400" dirty="0"/>
              <a:t>significand </a:t>
            </a:r>
            <a:r>
              <a:rPr lang="en-CA" sz="2400" dirty="0" smtClean="0"/>
              <a:t>gets smaller;</a:t>
            </a:r>
          </a:p>
          <a:p>
            <a:pPr marL="452438" indent="-452438">
              <a:lnSpc>
                <a:spcPct val="150000"/>
              </a:lnSpc>
              <a:tabLst>
                <a:tab pos="452438" algn="l"/>
              </a:tabLst>
            </a:pPr>
            <a:r>
              <a:rPr lang="en-CA" sz="2400" dirty="0"/>
              <a:t>If you make the exponent </a:t>
            </a:r>
            <a:r>
              <a:rPr lang="en-CA" sz="2400" dirty="0" smtClean="0"/>
              <a:t>smaller, </a:t>
            </a:r>
            <a:r>
              <a:rPr lang="en-CA" sz="2400" dirty="0"/>
              <a:t>the significand gets </a:t>
            </a:r>
            <a:r>
              <a:rPr lang="en-CA" sz="2400" dirty="0" smtClean="0"/>
              <a:t>larger.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sp>
        <p:nvSpPr>
          <p:cNvPr id="48" name="Date Placeholder 4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75807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29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grpSp>
        <p:nvGrpSpPr>
          <p:cNvPr id="51" name="Group 50"/>
          <p:cNvGrpSpPr/>
          <p:nvPr/>
        </p:nvGrpSpPr>
        <p:grpSpPr>
          <a:xfrm>
            <a:off x="163049" y="1103051"/>
            <a:ext cx="4069624" cy="3293209"/>
            <a:chOff x="1241630" y="3536996"/>
            <a:chExt cx="6310615" cy="3293209"/>
          </a:xfrm>
        </p:grpSpPr>
        <p:sp>
          <p:nvSpPr>
            <p:cNvPr id="48" name="TextBox 47"/>
            <p:cNvSpPr txBox="1"/>
            <p:nvPr/>
          </p:nvSpPr>
          <p:spPr>
            <a:xfrm>
              <a:off x="1241630" y="3536996"/>
              <a:ext cx="6310615" cy="32932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3406775">
                <a:lnSpc>
                  <a:spcPct val="200000"/>
                </a:lnSpc>
                <a:tabLst>
                  <a:tab pos="539750" algn="dec"/>
                  <a:tab pos="1973263" algn="l"/>
                  <a:tab pos="3051175" algn="l"/>
                </a:tabLst>
              </a:pPr>
              <a:r>
                <a:rPr lang="en-CA" sz="2200" dirty="0" smtClean="0"/>
                <a:t>	9.624793	x 10</a:t>
              </a:r>
              <a:r>
                <a:rPr lang="en-CA" sz="2200" baseline="30000" dirty="0"/>
                <a:t> </a:t>
              </a:r>
              <a:r>
                <a:rPr lang="en-CA" sz="2200" baseline="30000" dirty="0" smtClean="0"/>
                <a:t>–24</a:t>
              </a:r>
              <a:r>
                <a:rPr lang="en-CA" sz="2200" dirty="0"/>
                <a:t>	</a:t>
              </a:r>
              <a:r>
                <a:rPr lang="en-CA" sz="2200" dirty="0" smtClean="0"/>
                <a:t>kg</a:t>
              </a:r>
            </a:p>
            <a:p>
              <a:pPr defTabSz="3406775">
                <a:lnSpc>
                  <a:spcPct val="200000"/>
                </a:lnSpc>
                <a:tabLst>
                  <a:tab pos="539750" algn="dec"/>
                  <a:tab pos="1973263" algn="l"/>
                  <a:tab pos="3051175" algn="l"/>
                </a:tabLst>
              </a:pPr>
              <a:r>
                <a:rPr lang="en-CA" sz="2200" dirty="0" smtClean="0"/>
                <a:t>	7.439	x </a:t>
              </a:r>
              <a:r>
                <a:rPr lang="en-CA" sz="2200" dirty="0"/>
                <a:t>10</a:t>
              </a:r>
              <a:r>
                <a:rPr lang="en-CA" sz="2200" baseline="30000" dirty="0"/>
                <a:t> –</a:t>
              </a:r>
              <a:r>
                <a:rPr lang="en-CA" sz="2200" baseline="30000" dirty="0" smtClean="0"/>
                <a:t>25</a:t>
              </a:r>
              <a:r>
                <a:rPr lang="en-CA" sz="2200" dirty="0" smtClean="0"/>
                <a:t>	kg</a:t>
              </a:r>
            </a:p>
            <a:p>
              <a:pPr defTabSz="3406775">
                <a:lnSpc>
                  <a:spcPct val="200000"/>
                </a:lnSpc>
                <a:tabLst>
                  <a:tab pos="539750" algn="dec"/>
                  <a:tab pos="1973263" algn="l"/>
                  <a:tab pos="3051175" algn="l"/>
                </a:tabLst>
              </a:pPr>
              <a:r>
                <a:rPr lang="en-CA" sz="2200" dirty="0" smtClean="0"/>
                <a:t>	6.2	x </a:t>
              </a:r>
              <a:r>
                <a:rPr lang="en-CA" sz="2200" dirty="0"/>
                <a:t>10</a:t>
              </a:r>
              <a:r>
                <a:rPr lang="en-CA" sz="2200" baseline="30000" dirty="0" smtClean="0"/>
                <a:t> </a:t>
              </a:r>
              <a:r>
                <a:rPr lang="en-CA" sz="2200" baseline="30000" dirty="0"/>
                <a:t>–</a:t>
              </a:r>
              <a:r>
                <a:rPr lang="en-CA" sz="2200" baseline="30000" dirty="0" smtClean="0"/>
                <a:t>28</a:t>
              </a:r>
              <a:r>
                <a:rPr lang="en-CA" sz="2200" dirty="0" smtClean="0"/>
                <a:t>	kg</a:t>
              </a:r>
            </a:p>
            <a:p>
              <a:pPr defTabSz="3406775">
                <a:lnSpc>
                  <a:spcPct val="200000"/>
                </a:lnSpc>
                <a:tabLst>
                  <a:tab pos="539750" algn="dec"/>
                  <a:tab pos="1973263" algn="l"/>
                  <a:tab pos="3051175" algn="l"/>
                </a:tabLst>
              </a:pPr>
              <a:endParaRPr lang="en-CA" sz="1600" dirty="0"/>
            </a:p>
            <a:p>
              <a:pPr defTabSz="3406775">
                <a:lnSpc>
                  <a:spcPct val="200000"/>
                </a:lnSpc>
                <a:tabLst>
                  <a:tab pos="539750" algn="dec"/>
                  <a:tab pos="1973263" algn="l"/>
                  <a:tab pos="3051175" algn="l"/>
                </a:tabLst>
              </a:pPr>
              <a:r>
                <a:rPr lang="en-CA" sz="2200" dirty="0" smtClean="0"/>
                <a:t>	[1.0369313	x </a:t>
              </a:r>
              <a:r>
                <a:rPr lang="en-CA" sz="2200" dirty="0"/>
                <a:t>10</a:t>
              </a:r>
              <a:r>
                <a:rPr lang="en-CA" sz="2200" baseline="30000" dirty="0" smtClean="0"/>
                <a:t> </a:t>
              </a:r>
              <a:r>
                <a:rPr lang="en-CA" sz="2200" baseline="30000" dirty="0"/>
                <a:t>–</a:t>
              </a:r>
              <a:r>
                <a:rPr lang="en-CA" sz="2200" baseline="30000" dirty="0" smtClean="0"/>
                <a:t>23 </a:t>
              </a:r>
              <a:r>
                <a:rPr lang="en-CA" sz="2200" dirty="0" smtClean="0">
                  <a:solidFill>
                    <a:prstClr val="black"/>
                  </a:solidFill>
                </a:rPr>
                <a:t>]	</a:t>
              </a:r>
              <a:r>
                <a:rPr lang="en-CA" sz="2200" dirty="0" smtClean="0"/>
                <a:t>kg</a:t>
              </a:r>
              <a:endParaRPr lang="en-CA" sz="2200" dirty="0"/>
            </a:p>
          </p:txBody>
        </p:sp>
        <p:cxnSp>
          <p:nvCxnSpPr>
            <p:cNvPr id="50" name="Straight Connector 49"/>
            <p:cNvCxnSpPr/>
            <p:nvPr/>
          </p:nvCxnSpPr>
          <p:spPr>
            <a:xfrm>
              <a:off x="1691679" y="5917940"/>
              <a:ext cx="346538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49" name="Table 4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149450466"/>
              </p:ext>
            </p:extLst>
          </p:nvPr>
        </p:nvGraphicFramePr>
        <p:xfrm>
          <a:off x="4076945" y="1217147"/>
          <a:ext cx="4500500" cy="30996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4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2502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7003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7003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6554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229511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243091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264322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264322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264322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264322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264322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264322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  <a:gridCol w="264322">
                  <a:extLst>
                    <a:ext uri="{9D8B030D-6E8A-4147-A177-3AD203B41FA5}">
                      <a16:colId xmlns="" xmlns:a16="http://schemas.microsoft.com/office/drawing/2014/main" val="20013"/>
                    </a:ext>
                  </a:extLst>
                </a:gridCol>
                <a:gridCol w="786975">
                  <a:extLst>
                    <a:ext uri="{9D8B030D-6E8A-4147-A177-3AD203B41FA5}">
                      <a16:colId xmlns="" xmlns:a16="http://schemas.microsoft.com/office/drawing/2014/main" val="20014"/>
                    </a:ext>
                  </a:extLst>
                </a:gridCol>
              </a:tblGrid>
              <a:tr h="727523"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/>
                      <a:endParaRPr lang="en-CA" sz="2800" b="1" dirty="0" smtClean="0"/>
                    </a:p>
                  </a:txBody>
                  <a:tcPr vert="vert27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>
                        <a:solidFill>
                          <a:schemeClr val="bg1">
                            <a:lumMod val="85000"/>
                          </a:schemeClr>
                        </a:solidFill>
                      </a:endParaRPr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67632"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/>
                      <a:endParaRPr lang="en-CA" sz="2800" b="1" dirty="0"/>
                    </a:p>
                  </a:txBody>
                  <a:tcPr vert="vert27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30070"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/>
                      <a:endParaRPr lang="en-CA" sz="2800" b="1" dirty="0"/>
                    </a:p>
                  </a:txBody>
                  <a:tcPr vert="vert27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15035"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759365"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53" name="Straight Connector 52"/>
          <p:cNvCxnSpPr/>
          <p:nvPr/>
        </p:nvCxnSpPr>
        <p:spPr>
          <a:xfrm>
            <a:off x="4121950" y="3483995"/>
            <a:ext cx="441049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55" name="Oval 54"/>
          <p:cNvSpPr/>
          <p:nvPr/>
        </p:nvSpPr>
        <p:spPr>
          <a:xfrm>
            <a:off x="4519737" y="1601780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7" name="Oval 56"/>
          <p:cNvSpPr/>
          <p:nvPr/>
        </p:nvSpPr>
        <p:spPr>
          <a:xfrm>
            <a:off x="4519737" y="2266725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8" name="Oval 57"/>
          <p:cNvSpPr/>
          <p:nvPr/>
        </p:nvSpPr>
        <p:spPr>
          <a:xfrm>
            <a:off x="4519737" y="2955790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9" name="Oval 58"/>
          <p:cNvSpPr/>
          <p:nvPr/>
        </p:nvSpPr>
        <p:spPr>
          <a:xfrm>
            <a:off x="4519736" y="4078354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6" name="Rectangle 55"/>
          <p:cNvSpPr/>
          <p:nvPr/>
        </p:nvSpPr>
        <p:spPr>
          <a:xfrm>
            <a:off x="7812360" y="3879019"/>
            <a:ext cx="8755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/>
              <a:t>x 10</a:t>
            </a:r>
            <a:r>
              <a:rPr lang="en-CA" baseline="30000" dirty="0"/>
              <a:t> –23 </a:t>
            </a:r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2357999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30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b3		Logarithms/Natural logarithms (log &amp; ln)</a:t>
            </a:r>
            <a:endParaRPr lang="en-CA" sz="2800" dirty="0"/>
          </a:p>
        </p:txBody>
      </p:sp>
      <p:grpSp>
        <p:nvGrpSpPr>
          <p:cNvPr id="48" name="Group 47"/>
          <p:cNvGrpSpPr/>
          <p:nvPr/>
        </p:nvGrpSpPr>
        <p:grpSpPr>
          <a:xfrm>
            <a:off x="701570" y="1114420"/>
            <a:ext cx="7490995" cy="4396503"/>
            <a:chOff x="701570" y="1114420"/>
            <a:chExt cx="7490995" cy="4396503"/>
          </a:xfrm>
        </p:grpSpPr>
        <p:sp>
          <p:nvSpPr>
            <p:cNvPr id="47" name="TextBox 46"/>
            <p:cNvSpPr txBox="1"/>
            <p:nvPr/>
          </p:nvSpPr>
          <p:spPr>
            <a:xfrm>
              <a:off x="701571" y="1114420"/>
              <a:ext cx="749099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400" dirty="0" smtClean="0"/>
                <a:t>Logarithm:  The power to which 10 must be raised to restore the original value.</a:t>
              </a:r>
              <a:endParaRPr lang="en-CA" sz="24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881590" y="2082552"/>
              <a:ext cx="487986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e.g.	1000.  ( =  10 x 10 x 10 )  =  10</a:t>
              </a:r>
              <a:r>
                <a:rPr lang="en-CA" sz="2400" baseline="30000" dirty="0" smtClean="0"/>
                <a:t>3</a:t>
              </a:r>
              <a:endParaRPr lang="en-CA" sz="2400" baseline="30000" dirty="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701570" y="3202599"/>
              <a:ext cx="7490994" cy="23083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400" dirty="0" smtClean="0"/>
                <a:t>Since you have to raise 10 to the power of 3 to get your “1000.” back,</a:t>
              </a:r>
            </a:p>
            <a:p>
              <a:endParaRPr lang="en-CA" sz="2400" dirty="0"/>
            </a:p>
            <a:p>
              <a:r>
                <a:rPr lang="en-CA" sz="2400" dirty="0" smtClean="0"/>
                <a:t>The log of 1000.  is 3</a:t>
              </a:r>
            </a:p>
            <a:p>
              <a:endParaRPr lang="en-CA" sz="2400" dirty="0"/>
            </a:p>
            <a:p>
              <a:r>
                <a:rPr lang="en-CA" sz="2400" dirty="0" smtClean="0"/>
                <a:t>log (1000.)  =  3</a:t>
              </a:r>
              <a:endParaRPr lang="en-CA" sz="2400" dirty="0"/>
            </a:p>
          </p:txBody>
        </p:sp>
        <p:cxnSp>
          <p:nvCxnSpPr>
            <p:cNvPr id="56" name="Straight Arrow Connector 55"/>
            <p:cNvCxnSpPr/>
            <p:nvPr/>
          </p:nvCxnSpPr>
          <p:spPr>
            <a:xfrm flipV="1">
              <a:off x="3893150" y="2399011"/>
              <a:ext cx="1308920" cy="88220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Arrow Connector 58"/>
            <p:cNvCxnSpPr/>
            <p:nvPr/>
          </p:nvCxnSpPr>
          <p:spPr>
            <a:xfrm flipH="1" flipV="1">
              <a:off x="5663371" y="2341970"/>
              <a:ext cx="393794" cy="88220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Arrow Connector 60"/>
            <p:cNvCxnSpPr/>
            <p:nvPr/>
          </p:nvCxnSpPr>
          <p:spPr>
            <a:xfrm flipV="1">
              <a:off x="1241630" y="2483895"/>
              <a:ext cx="810090" cy="1121182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Date Placeholder 4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3282892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31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b3		Logarithms/Natural logarithms (log &amp; ln)</a:t>
            </a:r>
            <a:endParaRPr lang="en-CA" sz="2800" dirty="0"/>
          </a:p>
        </p:txBody>
      </p:sp>
      <p:grpSp>
        <p:nvGrpSpPr>
          <p:cNvPr id="48" name="Group 47"/>
          <p:cNvGrpSpPr/>
          <p:nvPr/>
        </p:nvGrpSpPr>
        <p:grpSpPr>
          <a:xfrm>
            <a:off x="397961" y="1110831"/>
            <a:ext cx="7490994" cy="1132127"/>
            <a:chOff x="712996" y="2082552"/>
            <a:chExt cx="7490994" cy="1132127"/>
          </a:xfrm>
        </p:grpSpPr>
        <p:sp>
          <p:nvSpPr>
            <p:cNvPr id="52" name="TextBox 51"/>
            <p:cNvSpPr txBox="1"/>
            <p:nvPr/>
          </p:nvSpPr>
          <p:spPr>
            <a:xfrm>
              <a:off x="881590" y="2082552"/>
              <a:ext cx="487986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e.g.	1000.  ( =  10 x 10 x 10 )  =  10</a:t>
              </a:r>
              <a:r>
                <a:rPr lang="en-CA" sz="2400" baseline="30000" dirty="0" smtClean="0"/>
                <a:t>3</a:t>
              </a:r>
              <a:endParaRPr lang="en-CA" sz="2400" baseline="30000" dirty="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712996" y="2753014"/>
              <a:ext cx="749099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400" dirty="0" smtClean="0"/>
                <a:t>log (1000.)  =  3</a:t>
              </a:r>
              <a:endParaRPr lang="en-CA" sz="2400" dirty="0"/>
            </a:p>
          </p:txBody>
        </p:sp>
      </p:grpSp>
      <p:sp>
        <p:nvSpPr>
          <p:cNvPr id="57" name="TextBox 56"/>
          <p:cNvSpPr txBox="1"/>
          <p:nvPr/>
        </p:nvSpPr>
        <p:spPr>
          <a:xfrm>
            <a:off x="272782" y="2569913"/>
            <a:ext cx="8237961" cy="29238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 smtClean="0"/>
              <a:t>What about the sig figs?</a:t>
            </a:r>
          </a:p>
          <a:p>
            <a:endParaRPr lang="en-CA" sz="2400" baseline="30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Where does the 3 come from?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CA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was it part of the sig figs originally (before the log was taken)?</a:t>
            </a:r>
          </a:p>
          <a:p>
            <a:endParaRPr lang="en-CA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CA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How many sig figs were there originally (before the log)?</a:t>
            </a:r>
            <a:endParaRPr lang="en-CA" sz="2400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3608270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32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b3		Logarithms/Natural logarithms (log &amp; ln)</a:t>
            </a:r>
            <a:endParaRPr lang="en-CA" sz="2800" dirty="0"/>
          </a:p>
        </p:txBody>
      </p:sp>
      <p:sp>
        <p:nvSpPr>
          <p:cNvPr id="55" name="TextBox 54"/>
          <p:cNvSpPr txBox="1"/>
          <p:nvPr/>
        </p:nvSpPr>
        <p:spPr>
          <a:xfrm>
            <a:off x="397961" y="1036551"/>
            <a:ext cx="74909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log (1000.)  =  3</a:t>
            </a:r>
            <a:endParaRPr lang="en-CA" sz="2400" dirty="0"/>
          </a:p>
        </p:txBody>
      </p:sp>
      <p:sp>
        <p:nvSpPr>
          <p:cNvPr id="57" name="TextBox 56"/>
          <p:cNvSpPr txBox="1"/>
          <p:nvPr/>
        </p:nvSpPr>
        <p:spPr>
          <a:xfrm>
            <a:off x="448047" y="1828983"/>
            <a:ext cx="7569252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dirty="0" smtClean="0"/>
              <a:t>What about the sig figs?</a:t>
            </a:r>
          </a:p>
          <a:p>
            <a:endParaRPr lang="en-CA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How many sig figs were there originally (before the log)?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CA" sz="2400" dirty="0"/>
          </a:p>
          <a:p>
            <a:r>
              <a:rPr lang="en-CA" sz="2400" dirty="0" smtClean="0"/>
              <a:t>These sig figs need to be preserved –</a:t>
            </a:r>
          </a:p>
          <a:p>
            <a:endParaRPr lang="en-CA" sz="2400" dirty="0"/>
          </a:p>
          <a:p>
            <a:r>
              <a:rPr lang="en-CA" sz="2400" dirty="0" smtClean="0"/>
              <a:t>How can you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keep the numerical value of three…</a:t>
            </a:r>
          </a:p>
          <a:p>
            <a:r>
              <a:rPr lang="en-CA" sz="2400" dirty="0" smtClean="0"/>
              <a:t>		and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have the correct number of sig figs?</a:t>
            </a:r>
            <a:endParaRPr lang="en-CA" sz="2400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2050069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33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b3		Logarithms/Natural logarithms (log &amp; ln)</a:t>
            </a:r>
            <a:endParaRPr lang="en-CA" sz="2800" dirty="0"/>
          </a:p>
        </p:txBody>
      </p:sp>
      <p:sp>
        <p:nvSpPr>
          <p:cNvPr id="55" name="TextBox 54"/>
          <p:cNvSpPr txBox="1"/>
          <p:nvPr/>
        </p:nvSpPr>
        <p:spPr>
          <a:xfrm>
            <a:off x="397961" y="1036551"/>
            <a:ext cx="749099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Significant figure rule for logs and </a:t>
            </a:r>
            <a:r>
              <a:rPr lang="en-CA" sz="2400" dirty="0" err="1" smtClean="0"/>
              <a:t>ln’s</a:t>
            </a:r>
            <a:r>
              <a:rPr lang="en-CA" sz="2400" dirty="0" smtClean="0"/>
              <a:t>:</a:t>
            </a:r>
          </a:p>
          <a:p>
            <a:endParaRPr lang="en-CA" sz="24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Determine the number of sig figs in the original value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CA" sz="24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Keep this many </a:t>
            </a:r>
            <a:r>
              <a:rPr lang="en-CA" sz="2400" b="1" dirty="0" smtClean="0"/>
              <a:t>decimal places </a:t>
            </a:r>
            <a:r>
              <a:rPr lang="en-CA" sz="2400" dirty="0" smtClean="0"/>
              <a:t>in the calculated log or ln.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Keep any digits in front of the decimal place, but don’t count them as sig figs.  They are analogous to leading zeros in this context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Add zeros on the end of the value if you don’t have enough sig figs already</a:t>
            </a:r>
          </a:p>
          <a:p>
            <a:r>
              <a:rPr lang="en-CA" sz="2400" dirty="0" smtClean="0"/>
              <a:t> </a:t>
            </a:r>
            <a:endParaRPr lang="en-CA" sz="2400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944088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34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b3		Logarithms/Natural logarithms (log &amp; ln)</a:t>
            </a:r>
            <a:endParaRPr lang="en-CA" sz="2800" dirty="0"/>
          </a:p>
        </p:txBody>
      </p:sp>
      <p:sp>
        <p:nvSpPr>
          <p:cNvPr id="55" name="TextBox 54"/>
          <p:cNvSpPr txBox="1"/>
          <p:nvPr/>
        </p:nvSpPr>
        <p:spPr>
          <a:xfrm>
            <a:off x="272782" y="1036551"/>
            <a:ext cx="8529687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/>
              <a:t>Significant figure rule for logs and </a:t>
            </a:r>
            <a:r>
              <a:rPr lang="en-CA" sz="2000" dirty="0" err="1" smtClean="0"/>
              <a:t>ln’s</a:t>
            </a:r>
            <a:r>
              <a:rPr lang="en-CA" sz="2000" dirty="0" smtClean="0"/>
              <a:t>:</a:t>
            </a:r>
          </a:p>
          <a:p>
            <a:pPr marL="539750" indent="-269875"/>
            <a:endParaRPr lang="en-CA" sz="2000" dirty="0"/>
          </a:p>
          <a:p>
            <a:pPr marL="539750" lvl="1" indent="-269875">
              <a:buFont typeface="Arial" panose="020B0604020202020204" pitchFamily="34" charset="0"/>
              <a:buChar char="•"/>
            </a:pPr>
            <a:r>
              <a:rPr lang="en-CA" sz="2000" dirty="0" smtClean="0"/>
              <a:t>Determine the number of sig figs in the original value</a:t>
            </a:r>
          </a:p>
          <a:p>
            <a:pPr marL="539750" lvl="1" indent="-269875">
              <a:buFont typeface="Arial" panose="020B0604020202020204" pitchFamily="34" charset="0"/>
              <a:buChar char="•"/>
            </a:pPr>
            <a:endParaRPr lang="en-CA" sz="2000" dirty="0"/>
          </a:p>
          <a:p>
            <a:pPr marL="539750" lvl="1" indent="-269875">
              <a:buFont typeface="Arial" panose="020B0604020202020204" pitchFamily="34" charset="0"/>
              <a:buChar char="•"/>
            </a:pPr>
            <a:r>
              <a:rPr lang="en-CA" sz="2000" dirty="0" smtClean="0"/>
              <a:t>Keep this many </a:t>
            </a:r>
            <a:r>
              <a:rPr lang="en-CA" sz="2000" b="1" dirty="0" smtClean="0"/>
              <a:t>decimal places </a:t>
            </a:r>
            <a:r>
              <a:rPr lang="en-CA" sz="2000" dirty="0" smtClean="0"/>
              <a:t>in the calculated log or ln. </a:t>
            </a:r>
          </a:p>
          <a:p>
            <a:pPr marL="808038" lvl="2" indent="-268288">
              <a:buFont typeface="Arial" panose="020B0604020202020204" pitchFamily="34" charset="0"/>
              <a:buChar char="•"/>
            </a:pPr>
            <a:r>
              <a:rPr lang="en-CA" sz="1900" dirty="0" smtClean="0"/>
              <a:t>Keep any digits in front of the decimal place, but don’t count them as sig figs</a:t>
            </a:r>
          </a:p>
          <a:p>
            <a:pPr marL="808038" lvl="2" indent="-268288">
              <a:buFont typeface="Arial" panose="020B0604020202020204" pitchFamily="34" charset="0"/>
              <a:buChar char="•"/>
            </a:pPr>
            <a:r>
              <a:rPr lang="en-CA" sz="1900" dirty="0" smtClean="0"/>
              <a:t>Add zeros on the end of the value if you don’t have enough sig figs already</a:t>
            </a:r>
          </a:p>
          <a:p>
            <a:endParaRPr lang="en-CA" sz="2000" dirty="0"/>
          </a:p>
        </p:txBody>
      </p:sp>
      <p:sp>
        <p:nvSpPr>
          <p:cNvPr id="47" name="TextBox 46"/>
          <p:cNvSpPr txBox="1"/>
          <p:nvPr/>
        </p:nvSpPr>
        <p:spPr>
          <a:xfrm>
            <a:off x="386535" y="3411597"/>
            <a:ext cx="6944530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200" dirty="0" smtClean="0"/>
              <a:t>log (1 0 0 </a:t>
            </a:r>
            <a:r>
              <a:rPr lang="en-CA" sz="3200" dirty="0" smtClean="0"/>
              <a:t>0. </a:t>
            </a:r>
            <a:r>
              <a:rPr lang="en-CA" sz="3200" dirty="0" smtClean="0"/>
              <a:t>) = [ 3 ] = </a:t>
            </a:r>
          </a:p>
          <a:p>
            <a:endParaRPr lang="en-CA" sz="1200" dirty="0"/>
          </a:p>
          <a:p>
            <a:r>
              <a:rPr lang="en-CA" sz="3200" dirty="0" smtClean="0"/>
              <a:t>log (1 0 0 </a:t>
            </a:r>
            <a:r>
              <a:rPr lang="en-CA" sz="3200" dirty="0" smtClean="0"/>
              <a:t>0) </a:t>
            </a:r>
            <a:r>
              <a:rPr lang="en-CA" sz="3200" dirty="0" smtClean="0"/>
              <a:t>=  [ 3 ] = </a:t>
            </a:r>
          </a:p>
          <a:p>
            <a:endParaRPr lang="en-CA" sz="2400" dirty="0"/>
          </a:p>
          <a:p>
            <a:r>
              <a:rPr lang="en-CA" sz="3200" dirty="0" smtClean="0"/>
              <a:t>log ( 9. 8 5 x 10</a:t>
            </a:r>
            <a:r>
              <a:rPr lang="en-CA" sz="3200" baseline="30000" dirty="0" smtClean="0"/>
              <a:t>–31</a:t>
            </a:r>
            <a:r>
              <a:rPr lang="en-CA" sz="3200" dirty="0" smtClean="0"/>
              <a:t>) = [ – 30.00656377] =  </a:t>
            </a:r>
            <a:endParaRPr lang="en-CA" sz="32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86535" y="3293985"/>
            <a:ext cx="7880560" cy="301020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48" name="Date Placeholder 4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1374091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35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b3		Logarithms/Natural logarithms (log &amp; ln)</a:t>
            </a:r>
            <a:endParaRPr lang="en-CA" sz="2800" dirty="0"/>
          </a:p>
        </p:txBody>
      </p:sp>
      <p:sp>
        <p:nvSpPr>
          <p:cNvPr id="55" name="TextBox 54"/>
          <p:cNvSpPr txBox="1"/>
          <p:nvPr/>
        </p:nvSpPr>
        <p:spPr>
          <a:xfrm>
            <a:off x="272782" y="1036551"/>
            <a:ext cx="85296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/>
              <a:t>Taking </a:t>
            </a:r>
            <a:r>
              <a:rPr lang="en-CA" sz="2000" dirty="0" err="1" smtClean="0"/>
              <a:t>antilogs</a:t>
            </a:r>
            <a:r>
              <a:rPr lang="en-CA" sz="2000" dirty="0" smtClean="0"/>
              <a:t> &amp; </a:t>
            </a:r>
            <a:r>
              <a:rPr lang="en-CA" sz="2000" dirty="0" err="1" smtClean="0"/>
              <a:t>antilns</a:t>
            </a:r>
            <a:r>
              <a:rPr lang="en-CA" sz="2000" dirty="0" smtClean="0"/>
              <a:t>:</a:t>
            </a:r>
          </a:p>
          <a:p>
            <a:pPr marL="539750" indent="-269875"/>
            <a:endParaRPr lang="en-CA" sz="2000" dirty="0"/>
          </a:p>
          <a:p>
            <a:pPr marL="539750" lvl="1" indent="-269875">
              <a:buFont typeface="Arial" panose="020B0604020202020204" pitchFamily="34" charset="0"/>
              <a:buChar char="•"/>
            </a:pPr>
            <a:r>
              <a:rPr lang="en-CA" sz="2000" dirty="0" smtClean="0"/>
              <a:t>The number of sig figs </a:t>
            </a:r>
            <a:r>
              <a:rPr lang="en-CA" sz="2000" b="1" dirty="0" smtClean="0"/>
              <a:t>after the decimal place </a:t>
            </a:r>
            <a:r>
              <a:rPr lang="en-CA" sz="2000" dirty="0" smtClean="0"/>
              <a:t>represents the total number of sig figs in the calculated result.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402113" y="2668515"/>
            <a:ext cx="5715026" cy="24622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2012950">
              <a:tabLst>
                <a:tab pos="3051175" algn="l"/>
              </a:tabLst>
            </a:pPr>
            <a:r>
              <a:rPr lang="en-CA" sz="3200" dirty="0" smtClean="0"/>
              <a:t>log x = 4.939 ;	x = </a:t>
            </a:r>
            <a:r>
              <a:rPr lang="en-CA" sz="2000" dirty="0" smtClean="0"/>
              <a:t>[ 86 896.024293 ] </a:t>
            </a:r>
          </a:p>
          <a:p>
            <a:pPr defTabSz="2012950">
              <a:tabLst>
                <a:tab pos="3051175" algn="l"/>
              </a:tabLst>
            </a:pPr>
            <a:endParaRPr lang="en-CA" sz="1200" dirty="0" smtClean="0"/>
          </a:p>
          <a:p>
            <a:pPr defTabSz="2012950">
              <a:tabLst>
                <a:tab pos="3051175" algn="l"/>
              </a:tabLst>
            </a:pPr>
            <a:endParaRPr lang="en-CA" sz="1200" dirty="0"/>
          </a:p>
          <a:p>
            <a:pPr defTabSz="2012950">
              <a:tabLst>
                <a:tab pos="3051175" algn="l"/>
              </a:tabLst>
            </a:pPr>
            <a:r>
              <a:rPr lang="en-CA" sz="3200" dirty="0" smtClean="0"/>
              <a:t>ln x =  0.6 ;	x = </a:t>
            </a:r>
            <a:r>
              <a:rPr lang="en-CA" sz="2000" dirty="0" smtClean="0"/>
              <a:t>[ 1.8221188 ]</a:t>
            </a:r>
          </a:p>
          <a:p>
            <a:pPr defTabSz="2012950">
              <a:tabLst>
                <a:tab pos="3051175" algn="l"/>
              </a:tabLst>
            </a:pPr>
            <a:endParaRPr lang="en-CA" sz="2400" dirty="0"/>
          </a:p>
          <a:p>
            <a:pPr defTabSz="2012950">
              <a:tabLst>
                <a:tab pos="3051175" algn="l"/>
              </a:tabLst>
            </a:pPr>
            <a:endParaRPr lang="en-CA" sz="1000" dirty="0"/>
          </a:p>
          <a:p>
            <a:pPr defTabSz="2012950">
              <a:tabLst>
                <a:tab pos="3051175" algn="l"/>
              </a:tabLst>
            </a:pPr>
            <a:r>
              <a:rPr lang="en-CA" sz="3200" baseline="30000" dirty="0" smtClean="0">
                <a:solidFill>
                  <a:srgbClr val="FF0000"/>
                </a:solidFill>
              </a:rPr>
              <a:t>**</a:t>
            </a:r>
            <a:r>
              <a:rPr lang="en-CA" sz="3200" dirty="0" smtClean="0"/>
              <a:t>ln x = 5.3 x 10</a:t>
            </a:r>
            <a:r>
              <a:rPr lang="en-CA" sz="3200" baseline="30000" dirty="0" smtClean="0"/>
              <a:t>–3 </a:t>
            </a:r>
            <a:r>
              <a:rPr lang="en-CA" sz="3200" dirty="0" smtClean="0"/>
              <a:t>;	x = </a:t>
            </a:r>
            <a:r>
              <a:rPr lang="en-CA" sz="2000" dirty="0" smtClean="0"/>
              <a:t>[ 1.00531407 ]</a:t>
            </a:r>
            <a:endParaRPr lang="en-CA" sz="20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86535" y="2569913"/>
            <a:ext cx="7880560" cy="3734278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48" name="Date Placeholder 4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2123260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36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c		Exact Numbers</a:t>
            </a:r>
            <a:endParaRPr lang="en-CA" sz="2800" dirty="0"/>
          </a:p>
        </p:txBody>
      </p:sp>
      <p:sp>
        <p:nvSpPr>
          <p:cNvPr id="55" name="TextBox 54"/>
          <p:cNvSpPr txBox="1"/>
          <p:nvPr/>
        </p:nvSpPr>
        <p:spPr>
          <a:xfrm>
            <a:off x="272782" y="1036551"/>
            <a:ext cx="85296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/>
              <a:t>Numbers that are </a:t>
            </a:r>
            <a:r>
              <a:rPr lang="en-CA" sz="2000" b="1" i="1" dirty="0" smtClean="0"/>
              <a:t>counted</a:t>
            </a:r>
            <a:r>
              <a:rPr lang="en-CA" sz="2000" dirty="0" smtClean="0"/>
              <a:t>:</a:t>
            </a:r>
          </a:p>
          <a:p>
            <a:endParaRPr lang="en-CA" sz="2000" dirty="0" smtClean="0"/>
          </a:p>
          <a:p>
            <a:pPr lvl="1"/>
            <a:r>
              <a:rPr lang="en-CA" sz="2000" dirty="0" smtClean="0"/>
              <a:t>e.g.	the number of students in the room</a:t>
            </a:r>
          </a:p>
          <a:p>
            <a:pPr lvl="1"/>
            <a:r>
              <a:rPr lang="en-CA" sz="2000" dirty="0"/>
              <a:t>	</a:t>
            </a:r>
            <a:r>
              <a:rPr lang="en-CA" sz="2000" dirty="0" smtClean="0"/>
              <a:t>the number of steps in a staircase</a:t>
            </a:r>
          </a:p>
          <a:p>
            <a:pPr lvl="1"/>
            <a:endParaRPr lang="en-CA" sz="2000" dirty="0"/>
          </a:p>
        </p:txBody>
      </p:sp>
      <p:grpSp>
        <p:nvGrpSpPr>
          <p:cNvPr id="70" name="Group 69"/>
          <p:cNvGrpSpPr/>
          <p:nvPr/>
        </p:nvGrpSpPr>
        <p:grpSpPr>
          <a:xfrm>
            <a:off x="386535" y="3515667"/>
            <a:ext cx="8606202" cy="2298598"/>
            <a:chOff x="386535" y="2675502"/>
            <a:chExt cx="8606202" cy="2298598"/>
          </a:xfrm>
        </p:grpSpPr>
        <p:grpSp>
          <p:nvGrpSpPr>
            <p:cNvPr id="51" name="Group 50"/>
            <p:cNvGrpSpPr/>
            <p:nvPr/>
          </p:nvGrpSpPr>
          <p:grpSpPr>
            <a:xfrm>
              <a:off x="3261797" y="3225312"/>
              <a:ext cx="4715730" cy="718829"/>
              <a:chOff x="504445" y="1073483"/>
              <a:chExt cx="4715730" cy="718829"/>
            </a:xfrm>
          </p:grpSpPr>
          <p:grpSp>
            <p:nvGrpSpPr>
              <p:cNvPr id="52" name="Group 51"/>
              <p:cNvGrpSpPr/>
              <p:nvPr/>
            </p:nvGrpSpPr>
            <p:grpSpPr>
              <a:xfrm>
                <a:off x="504445" y="1099421"/>
                <a:ext cx="1475736" cy="692891"/>
                <a:chOff x="284468" y="764263"/>
                <a:chExt cx="1475736" cy="692891"/>
              </a:xfrm>
            </p:grpSpPr>
            <mc:AlternateContent xmlns:mc="http://schemas.openxmlformats.org/markup-compatibility/2006">
              <mc:Choice xmlns="" xmlns:a14="http://schemas.microsoft.com/office/drawing/2010/main" Requires="a14">
                <p:sp>
                  <p:nvSpPr>
                    <p:cNvPr id="64" name="TextBox 63"/>
                    <p:cNvSpPr txBox="1"/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i="1">
                                    <a:latin typeface="Cambria Math"/>
                                  </a:rPr>
                                  <m:t>𝗑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/>
                                  </a:rPr>
                                  <m:t>1.86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 smtClean="0"/>
                    </a:p>
                  </p:txBody>
                </p:sp>
              </mc:Choice>
              <mc:Fallback>
                <p:sp>
                  <p:nvSpPr>
                    <p:cNvPr id="50" name="TextBox 50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blipFill rotWithShape="1">
                      <a:blip r:embed="rId3" cstate="print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65" name="TextBox 64"/>
                <p:cNvSpPr txBox="1"/>
                <p:nvPr/>
              </p:nvSpPr>
              <p:spPr>
                <a:xfrm>
                  <a:off x="1421650" y="835325"/>
                  <a:ext cx="338554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=</a:t>
                  </a:r>
                  <a:endParaRPr lang="en-CA" sz="2400" dirty="0"/>
                </a:p>
              </p:txBody>
            </p:sp>
            <p:sp>
              <p:nvSpPr>
                <p:cNvPr id="66" name="TextBox 65"/>
                <p:cNvSpPr txBox="1"/>
                <p:nvPr/>
              </p:nvSpPr>
              <p:spPr>
                <a:xfrm>
                  <a:off x="284468" y="818720"/>
                  <a:ext cx="417102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ln</a:t>
                  </a:r>
                  <a:endParaRPr lang="en-CA" sz="2400" dirty="0"/>
                </a:p>
              </p:txBody>
            </p:sp>
            <p:sp>
              <p:nvSpPr>
                <p:cNvPr id="67" name="TextBox 66"/>
                <p:cNvSpPr txBox="1"/>
                <p:nvPr/>
              </p:nvSpPr>
              <p:spPr>
                <a:xfrm>
                  <a:off x="539506" y="76426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  <p:sp>
              <p:nvSpPr>
                <p:cNvPr id="68" name="TextBox 67"/>
                <p:cNvSpPr txBox="1"/>
                <p:nvPr/>
              </p:nvSpPr>
              <p:spPr>
                <a:xfrm flipV="1">
                  <a:off x="1142527" y="81082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</p:grpSp>
          <mc:AlternateContent xmlns:mc="http://schemas.openxmlformats.org/markup-compatibility/2006">
            <mc:Choice xmlns="" xmlns:a14="http://schemas.microsoft.com/office/drawing/2010/main" Requires="a14">
              <p:sp>
                <p:nvSpPr>
                  <p:cNvPr id="53" name="TextBox 52"/>
                  <p:cNvSpPr txBox="1"/>
                  <p:nvPr/>
                </p:nvSpPr>
                <p:spPr>
                  <a:xfrm>
                    <a:off x="2081445" y="1089744"/>
                    <a:ext cx="1350150" cy="6127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f>
                            <m:fPr>
                              <m:ctrlPr>
                                <a:rPr lang="en-CA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CA" b="0" i="1" smtClean="0">
                                  <a:latin typeface="Cambria Math"/>
                                </a:rPr>
                                <m:t>284.2 </m:t>
                              </m:r>
                              <m:r>
                                <a:rPr lang="en-CA" b="0" i="1" smtClean="0">
                                  <a:latin typeface="Cambria Math"/>
                                </a:rPr>
                                <m:t>𝗑</m:t>
                              </m:r>
                              <m:r>
                                <a:rPr lang="en-CA" b="0" i="1" smtClean="0">
                                  <a:latin typeface="Cambria Math"/>
                                </a:rPr>
                                <m:t> 103</m:t>
                              </m:r>
                            </m:num>
                            <m:den>
                              <m:r>
                                <a:rPr lang="en-CA" b="0" i="1" smtClean="0">
                                  <a:latin typeface="Cambria Math"/>
                                </a:rPr>
                                <m:t>8.314</m:t>
                              </m:r>
                            </m:den>
                          </m:f>
                        </m:oMath>
                      </m:oMathPara>
                    </a14:m>
                    <a:endParaRPr lang="en-CA" b="0" dirty="0" smtClean="0"/>
                  </a:p>
                </p:txBody>
              </p:sp>
            </mc:Choice>
            <mc:Fallback>
              <p:sp>
                <p:nvSpPr>
                  <p:cNvPr id="53" name="TextBox 52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081445" y="1089744"/>
                    <a:ext cx="1350150" cy="612732"/>
                  </a:xfrm>
                  <a:prstGeom prst="rect">
                    <a:avLst/>
                  </a:prstGeom>
                  <a:blipFill rotWithShape="0">
                    <a:blip r:embed="rId4" cstate="print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grpSp>
            <p:nvGrpSpPr>
              <p:cNvPr id="54" name="Group 53"/>
              <p:cNvGrpSpPr/>
              <p:nvPr/>
            </p:nvGrpSpPr>
            <p:grpSpPr>
              <a:xfrm>
                <a:off x="3356784" y="1073483"/>
                <a:ext cx="1863391" cy="681711"/>
                <a:chOff x="3356784" y="1073483"/>
                <a:chExt cx="1863391" cy="681711"/>
              </a:xfrm>
            </p:grpSpPr>
            <p:sp>
              <p:nvSpPr>
                <p:cNvPr id="56" name="TextBox 55"/>
                <p:cNvSpPr txBox="1"/>
                <p:nvPr/>
              </p:nvSpPr>
              <p:spPr>
                <a:xfrm>
                  <a:off x="4140660" y="1134749"/>
                  <a:ext cx="338554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–</a:t>
                  </a:r>
                  <a:endParaRPr lang="en-CA" sz="2400" dirty="0"/>
                </a:p>
              </p:txBody>
            </p:sp>
            <p:grpSp>
              <p:nvGrpSpPr>
                <p:cNvPr id="57" name="Group 56"/>
                <p:cNvGrpSpPr/>
                <p:nvPr/>
              </p:nvGrpSpPr>
              <p:grpSpPr>
                <a:xfrm>
                  <a:off x="3356784" y="1073483"/>
                  <a:ext cx="954198" cy="646331"/>
                  <a:chOff x="4697922" y="892459"/>
                  <a:chExt cx="954198" cy="646331"/>
                </a:xfrm>
              </p:grpSpPr>
              <mc:AlternateContent xmlns:mc="http://schemas.openxmlformats.org/markup-compatibility/2006">
                <mc:Choice xmlns="" xmlns:a14="http://schemas.microsoft.com/office/drawing/2010/main" Requires="a14">
                  <p:sp>
                    <p:nvSpPr>
                      <p:cNvPr id="62" name="TextBox 61"/>
                      <p:cNvSpPr txBox="1"/>
                      <p:nvPr/>
                    </p:nvSpPr>
                    <p:spPr>
                      <a:xfrm>
                        <a:off x="4842030" y="903399"/>
                        <a:ext cx="810090" cy="612732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>
                        <a:spAutoFit/>
                      </a:bodyPr>
                      <a:lstStyle/>
                      <a:p>
                        <a:pPr/>
                        <a14:m>
                          <m:oMathPara xmlns:m="http://schemas.openxmlformats.org/officeDocument/2006/math">
                            <m:oMathParaPr>
                              <m:jc m:val="centerGroup"/>
                            </m:oMathParaPr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CA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CA" b="0" i="1" smtClean="0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CA" b="0" i="1" smtClean="0">
                                      <a:latin typeface="Cambria Math"/>
                                    </a:rPr>
                                    <m:t>392.6</m:t>
                                  </m:r>
                                </m:den>
                              </m:f>
                            </m:oMath>
                          </m:oMathPara>
                        </a14:m>
                        <a:endParaRPr lang="en-CA" b="0" dirty="0" smtClean="0"/>
                      </a:p>
                    </p:txBody>
                  </p:sp>
                </mc:Choice>
                <mc:Fallback>
                  <p:sp>
                    <p:nvSpPr>
                      <p:cNvPr id="62" name="TextBox 61"/>
                      <p:cNvSpPr txBox="1"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4842030" y="903399"/>
                        <a:ext cx="810090" cy="612732"/>
                      </a:xfrm>
                      <a:prstGeom prst="rect">
                        <a:avLst/>
                      </a:prstGeom>
                      <a:blipFill rotWithShape="1">
                        <a:blip r:embed="rId5" cstate="print"/>
                        <a:stretch>
                          <a:fillRect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CA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  <p:sp>
                <p:nvSpPr>
                  <p:cNvPr id="63" name="TextBox 62"/>
                  <p:cNvSpPr txBox="1"/>
                  <p:nvPr/>
                </p:nvSpPr>
                <p:spPr>
                  <a:xfrm>
                    <a:off x="4697922" y="892459"/>
                    <a:ext cx="324128" cy="646331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CA" sz="3600" dirty="0" smtClean="0"/>
                      <a:t>(</a:t>
                    </a:r>
                    <a:endParaRPr lang="en-CA" sz="3600" dirty="0"/>
                  </a:p>
                </p:txBody>
              </p:sp>
            </p:grpSp>
            <p:grpSp>
              <p:nvGrpSpPr>
                <p:cNvPr id="58" name="Group 57"/>
                <p:cNvGrpSpPr/>
                <p:nvPr/>
              </p:nvGrpSpPr>
              <p:grpSpPr>
                <a:xfrm>
                  <a:off x="4265977" y="1081444"/>
                  <a:ext cx="954198" cy="673750"/>
                  <a:chOff x="6012160" y="919670"/>
                  <a:chExt cx="954198" cy="673750"/>
                </a:xfrm>
              </p:grpSpPr>
              <mc:AlternateContent xmlns:mc="http://schemas.openxmlformats.org/markup-compatibility/2006">
                <mc:Choice xmlns="" xmlns:a14="http://schemas.microsoft.com/office/drawing/2010/main" Requires="a14">
                  <p:sp>
                    <p:nvSpPr>
                      <p:cNvPr id="59" name="TextBox 58"/>
                      <p:cNvSpPr txBox="1"/>
                      <p:nvPr/>
                    </p:nvSpPr>
                    <p:spPr>
                      <a:xfrm>
                        <a:off x="6012160" y="919670"/>
                        <a:ext cx="810090" cy="612732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>
                        <a:spAutoFit/>
                      </a:bodyPr>
                      <a:lstStyle/>
                      <a:p>
                        <a:pPr/>
                        <a14:m>
                          <m:oMathPara xmlns:m="http://schemas.openxmlformats.org/officeDocument/2006/math">
                            <m:oMathParaPr>
                              <m:jc m:val="centerGroup"/>
                            </m:oMathParaPr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CA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CA" b="0" i="1" smtClean="0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CA" b="0" i="1" smtClean="0">
                                      <a:latin typeface="Cambria Math" panose="02040503050406030204" pitchFamily="18" charset="0"/>
                                    </a:rPr>
                                    <m:t>437.0</m:t>
                                  </m:r>
                                </m:den>
                              </m:f>
                            </m:oMath>
                          </m:oMathPara>
                        </a14:m>
                        <a:endParaRPr lang="en-CA" b="0" dirty="0" smtClean="0"/>
                      </a:p>
                    </p:txBody>
                  </p:sp>
                </mc:Choice>
                <mc:Fallback>
                  <p:sp>
                    <p:nvSpPr>
                      <p:cNvPr id="59" name="TextBox 58"/>
                      <p:cNvSpPr txBox="1"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6012160" y="919670"/>
                        <a:ext cx="810090" cy="612732"/>
                      </a:xfrm>
                      <a:prstGeom prst="rect">
                        <a:avLst/>
                      </a:prstGeom>
                      <a:blipFill rotWithShape="0">
                        <a:blip r:embed="rId6" cstate="print"/>
                        <a:stretch>
                          <a:fillRect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CA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  <p:sp>
                <p:nvSpPr>
                  <p:cNvPr id="61" name="TextBox 60"/>
                  <p:cNvSpPr txBox="1"/>
                  <p:nvPr/>
                </p:nvSpPr>
                <p:spPr>
                  <a:xfrm flipV="1">
                    <a:off x="6642230" y="947089"/>
                    <a:ext cx="324128" cy="646331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CA" sz="3600" dirty="0" smtClean="0"/>
                      <a:t>(</a:t>
                    </a:r>
                    <a:endParaRPr lang="en-CA" sz="3600" dirty="0"/>
                  </a:p>
                </p:txBody>
              </p:sp>
            </p:grpSp>
          </p:grpSp>
        </p:grpSp>
        <p:grpSp>
          <p:nvGrpSpPr>
            <p:cNvPr id="69" name="Group 68"/>
            <p:cNvGrpSpPr/>
            <p:nvPr/>
          </p:nvGrpSpPr>
          <p:grpSpPr>
            <a:xfrm>
              <a:off x="386535" y="2675502"/>
              <a:ext cx="8606202" cy="2298598"/>
              <a:chOff x="386535" y="2675502"/>
              <a:chExt cx="8606202" cy="2298598"/>
            </a:xfrm>
          </p:grpSpPr>
          <p:sp>
            <p:nvSpPr>
              <p:cNvPr id="48" name="Rectangle 47"/>
              <p:cNvSpPr/>
              <p:nvPr/>
            </p:nvSpPr>
            <p:spPr>
              <a:xfrm>
                <a:off x="386535" y="2675502"/>
                <a:ext cx="8280920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CA" sz="2000" dirty="0"/>
                  <a:t>Numbers that serve as </a:t>
                </a:r>
                <a:r>
                  <a:rPr lang="en-CA" sz="2000" b="1" i="1" dirty="0"/>
                  <a:t>mathematical operators</a:t>
                </a:r>
                <a:r>
                  <a:rPr lang="en-CA" sz="2000" dirty="0" smtClean="0"/>
                  <a:t>:</a:t>
                </a:r>
                <a:endParaRPr lang="en-CA" sz="2000" dirty="0"/>
              </a:p>
            </p:txBody>
          </p:sp>
          <p:sp>
            <p:nvSpPr>
              <p:cNvPr id="49" name="Rectangle 48"/>
              <p:cNvSpPr/>
              <p:nvPr/>
            </p:nvSpPr>
            <p:spPr>
              <a:xfrm>
                <a:off x="386535" y="3342884"/>
                <a:ext cx="8606202" cy="16312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1"/>
                <a:r>
                  <a:rPr lang="en-CA" sz="2000" dirty="0"/>
                  <a:t>e.g.	in the equation </a:t>
                </a:r>
                <a:r>
                  <a:rPr lang="en-CA" sz="2000" dirty="0" smtClean="0"/>
                  <a:t>:</a:t>
                </a:r>
              </a:p>
              <a:p>
                <a:pPr lvl="1"/>
                <a:endParaRPr lang="en-CA" sz="2000" dirty="0" smtClean="0"/>
              </a:p>
              <a:p>
                <a:pPr lvl="1"/>
                <a:endParaRPr lang="en-CA" sz="2000" dirty="0"/>
              </a:p>
              <a:p>
                <a:pPr lvl="1"/>
                <a:endParaRPr lang="en-CA" sz="2000" dirty="0" smtClean="0"/>
              </a:p>
              <a:p>
                <a:pPr lvl="1"/>
                <a:r>
                  <a:rPr lang="en-CA" sz="2000" dirty="0" smtClean="0"/>
                  <a:t>the 1’s mean “invert” and are interchangeable with  (392.6)</a:t>
                </a:r>
                <a:r>
                  <a:rPr lang="en-CA" sz="2000" baseline="30000" dirty="0" smtClean="0"/>
                  <a:t>–1</a:t>
                </a:r>
                <a:r>
                  <a:rPr lang="en-CA" sz="2000" dirty="0" smtClean="0"/>
                  <a:t> and (437.0)</a:t>
                </a:r>
                <a:r>
                  <a:rPr lang="en-CA" sz="2000" baseline="30000" dirty="0" smtClean="0"/>
                  <a:t>–</a:t>
                </a:r>
                <a:r>
                  <a:rPr lang="en-CA" sz="2000" baseline="30000" dirty="0"/>
                  <a:t>1</a:t>
                </a:r>
                <a:r>
                  <a:rPr lang="en-CA" sz="2000" dirty="0"/>
                  <a:t> </a:t>
                </a:r>
                <a:r>
                  <a:rPr lang="en-CA" sz="2000" dirty="0" smtClean="0"/>
                  <a:t>. </a:t>
                </a:r>
                <a:endParaRPr lang="en-CA" sz="2000" dirty="0"/>
              </a:p>
            </p:txBody>
          </p:sp>
        </p:grpSp>
      </p:grp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218162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37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c		Exact Numbers</a:t>
            </a:r>
            <a:endParaRPr lang="en-CA" sz="2800" dirty="0"/>
          </a:p>
        </p:txBody>
      </p:sp>
      <p:sp>
        <p:nvSpPr>
          <p:cNvPr id="55" name="TextBox 54"/>
          <p:cNvSpPr txBox="1"/>
          <p:nvPr/>
        </p:nvSpPr>
        <p:spPr>
          <a:xfrm>
            <a:off x="272782" y="1036551"/>
            <a:ext cx="85296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/>
              <a:t>Numbers that are </a:t>
            </a:r>
            <a:r>
              <a:rPr lang="en-CA" sz="2000" b="1" i="1" dirty="0" smtClean="0"/>
              <a:t>defined</a:t>
            </a:r>
            <a:r>
              <a:rPr lang="en-CA" sz="2000" dirty="0" smtClean="0"/>
              <a:t>:</a:t>
            </a:r>
          </a:p>
          <a:p>
            <a:endParaRPr lang="en-CA" sz="2000" dirty="0" smtClean="0"/>
          </a:p>
          <a:p>
            <a:pPr lvl="1"/>
            <a:r>
              <a:rPr lang="en-CA" sz="2000" dirty="0" smtClean="0"/>
              <a:t>e.g.	by convention, there are </a:t>
            </a:r>
            <a:r>
              <a:rPr lang="en-CA" sz="2000" b="1" dirty="0" smtClean="0"/>
              <a:t>exactly</a:t>
            </a:r>
            <a:r>
              <a:rPr lang="en-CA" sz="2000" dirty="0" smtClean="0"/>
              <a:t> 2.54 cm in an inch.</a:t>
            </a:r>
          </a:p>
          <a:p>
            <a:pPr lvl="1"/>
            <a:endParaRPr lang="en-CA" sz="2000" dirty="0"/>
          </a:p>
        </p:txBody>
      </p:sp>
      <p:sp>
        <p:nvSpPr>
          <p:cNvPr id="69" name="TextBox 68"/>
          <p:cNvSpPr txBox="1"/>
          <p:nvPr/>
        </p:nvSpPr>
        <p:spPr>
          <a:xfrm>
            <a:off x="270770" y="3113965"/>
            <a:ext cx="85296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b="1" i="1" dirty="0" smtClean="0"/>
              <a:t>Unit prefix conversions</a:t>
            </a:r>
            <a:r>
              <a:rPr lang="en-CA" sz="2000" dirty="0" smtClean="0"/>
              <a:t>:</a:t>
            </a:r>
          </a:p>
          <a:p>
            <a:endParaRPr lang="en-CA" sz="2000" dirty="0" smtClean="0"/>
          </a:p>
          <a:p>
            <a:pPr lvl="1"/>
            <a:r>
              <a:rPr lang="en-CA" sz="2000" dirty="0" smtClean="0"/>
              <a:t>e.g.	k (as in </a:t>
            </a:r>
            <a:r>
              <a:rPr lang="en-CA" sz="2000" b="1" u="sng" dirty="0" smtClean="0"/>
              <a:t>kilo</a:t>
            </a:r>
            <a:r>
              <a:rPr lang="en-CA" sz="2000" dirty="0" smtClean="0"/>
              <a:t>meter) is exactly 1000</a:t>
            </a:r>
          </a:p>
          <a:p>
            <a:pPr lvl="1"/>
            <a:endParaRPr lang="en-CA" sz="2000" dirty="0" smtClean="0"/>
          </a:p>
          <a:p>
            <a:pPr lvl="1"/>
            <a:r>
              <a:rPr lang="en-CA" sz="2000" dirty="0" smtClean="0"/>
              <a:t>	p (as in </a:t>
            </a:r>
            <a:r>
              <a:rPr lang="en-CA" sz="2000" b="1" u="sng" dirty="0" err="1" smtClean="0"/>
              <a:t>pico</a:t>
            </a:r>
            <a:r>
              <a:rPr lang="en-CA" sz="2000" dirty="0" err="1" smtClean="0"/>
              <a:t>meter</a:t>
            </a:r>
            <a:r>
              <a:rPr lang="en-CA" sz="2000" dirty="0" smtClean="0"/>
              <a:t>) is exactly 10</a:t>
            </a:r>
            <a:r>
              <a:rPr lang="en-CA" sz="2000" baseline="30000" dirty="0" smtClean="0"/>
              <a:t>–12</a:t>
            </a:r>
            <a:r>
              <a:rPr lang="en-CA" sz="2000" dirty="0" smtClean="0"/>
              <a:t> </a:t>
            </a:r>
            <a:endParaRPr lang="en-CA" sz="2000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="" xmlns:p14="http://schemas.microsoft.com/office/powerpoint/2010/main" val="2637983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pPr/>
              <a:t>38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d		Multi-step Calculations</a:t>
            </a:r>
            <a:endParaRPr lang="en-CA" sz="28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86535" y="1951026"/>
            <a:ext cx="7880560" cy="4353165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grpSp>
        <p:nvGrpSpPr>
          <p:cNvPr id="47" name="Group 46"/>
          <p:cNvGrpSpPr/>
          <p:nvPr/>
        </p:nvGrpSpPr>
        <p:grpSpPr>
          <a:xfrm>
            <a:off x="504445" y="1073483"/>
            <a:ext cx="4832640" cy="718829"/>
            <a:chOff x="504445" y="1073483"/>
            <a:chExt cx="4832640" cy="718829"/>
          </a:xfrm>
        </p:grpSpPr>
        <p:grpSp>
          <p:nvGrpSpPr>
            <p:cNvPr id="70" name="Group 69"/>
            <p:cNvGrpSpPr/>
            <p:nvPr/>
          </p:nvGrpSpPr>
          <p:grpSpPr>
            <a:xfrm>
              <a:off x="504445" y="1099421"/>
              <a:ext cx="1475736" cy="692891"/>
              <a:chOff x="284468" y="764263"/>
              <a:chExt cx="1475736" cy="692891"/>
            </a:xfrm>
          </p:grpSpPr>
          <mc:AlternateContent xmlns:mc="http://schemas.openxmlformats.org/markup-compatibility/2006">
            <mc:Choice xmlns="" xmlns:a14="http://schemas.microsoft.com/office/drawing/2010/main" Requires="a14">
              <p:sp>
                <p:nvSpPr>
                  <p:cNvPr id="51" name="TextBox 50"/>
                  <p:cNvSpPr txBox="1"/>
                  <p:nvPr/>
                </p:nvSpPr>
                <p:spPr>
                  <a:xfrm>
                    <a:off x="701570" y="804082"/>
                    <a:ext cx="585065" cy="56669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f>
                            <m:fPr>
                              <m:ctrlPr>
                                <a:rPr lang="en-CA" b="0" i="1" smtClean="0"/>
                              </m:ctrlPr>
                            </m:fPr>
                            <m:num>
                              <m:r>
                                <a:rPr lang="en-CA" i="1"/>
                                <m:t>𝗑</m:t>
                              </m:r>
                            </m:num>
                            <m:den>
                              <m:r>
                                <a:rPr lang="en-CA" b="0" i="1" smtClean="0"/>
                                <m:t>1.86</m:t>
                              </m:r>
                            </m:den>
                          </m:f>
                        </m:oMath>
                      </m:oMathPara>
                    </a14:m>
                    <a:endParaRPr lang="en-CA" b="0" dirty="0" smtClean="0"/>
                  </a:p>
                </p:txBody>
              </p:sp>
            </mc:Choice>
            <mc:Fallback>
              <p:sp>
                <p:nvSpPr>
                  <p:cNvPr id="51" name="TextBox 5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01570" y="804082"/>
                    <a:ext cx="585065" cy="566694"/>
                  </a:xfrm>
                  <a:prstGeom prst="rect">
                    <a:avLst/>
                  </a:prstGeom>
                  <a:blipFill rotWithShape="0">
                    <a:blip r:embed="rId3" cstate="print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CA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48" name="TextBox 47"/>
              <p:cNvSpPr txBox="1"/>
              <p:nvPr/>
            </p:nvSpPr>
            <p:spPr>
              <a:xfrm>
                <a:off x="1421650" y="835325"/>
                <a:ext cx="33855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=</a:t>
                </a:r>
                <a:endParaRPr lang="en-CA" sz="2400" dirty="0"/>
              </a:p>
            </p:txBody>
          </p:sp>
          <p:sp>
            <p:nvSpPr>
              <p:cNvPr id="57" name="TextBox 56"/>
              <p:cNvSpPr txBox="1"/>
              <p:nvPr/>
            </p:nvSpPr>
            <p:spPr>
              <a:xfrm>
                <a:off x="284468" y="818720"/>
                <a:ext cx="41710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ln</a:t>
                </a:r>
                <a:endParaRPr lang="en-CA" sz="2400" dirty="0"/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539506" y="764263"/>
                <a:ext cx="32412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3600" dirty="0" smtClean="0"/>
                  <a:t>(</a:t>
                </a:r>
                <a:endParaRPr lang="en-CA" sz="3600" dirty="0"/>
              </a:p>
            </p:txBody>
          </p:sp>
          <p:sp>
            <p:nvSpPr>
              <p:cNvPr id="62" name="TextBox 61"/>
              <p:cNvSpPr txBox="1"/>
              <p:nvPr/>
            </p:nvSpPr>
            <p:spPr>
              <a:xfrm flipV="1">
                <a:off x="1142527" y="810823"/>
                <a:ext cx="32412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3600" dirty="0" smtClean="0"/>
                  <a:t>(</a:t>
                </a:r>
                <a:endParaRPr lang="en-CA" sz="3600" dirty="0"/>
              </a:p>
            </p:txBody>
          </p:sp>
        </p:grpSp>
        <p:grpSp>
          <p:nvGrpSpPr>
            <p:cNvPr id="79" name="Group 78"/>
            <p:cNvGrpSpPr/>
            <p:nvPr/>
          </p:nvGrpSpPr>
          <p:grpSpPr>
            <a:xfrm>
              <a:off x="3356784" y="1073483"/>
              <a:ext cx="1980301" cy="681711"/>
              <a:chOff x="3356784" y="1073483"/>
              <a:chExt cx="1980301" cy="681711"/>
            </a:xfrm>
          </p:grpSpPr>
          <p:sp>
            <p:nvSpPr>
              <p:cNvPr id="56" name="TextBox 55"/>
              <p:cNvSpPr txBox="1"/>
              <p:nvPr/>
            </p:nvSpPr>
            <p:spPr>
              <a:xfrm>
                <a:off x="4188441" y="1134749"/>
                <a:ext cx="33855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–</a:t>
                </a:r>
                <a:endParaRPr lang="en-CA" sz="2400" dirty="0"/>
              </a:p>
            </p:txBody>
          </p:sp>
          <p:grpSp>
            <p:nvGrpSpPr>
              <p:cNvPr id="66" name="Group 65"/>
              <p:cNvGrpSpPr/>
              <p:nvPr/>
            </p:nvGrpSpPr>
            <p:grpSpPr>
              <a:xfrm>
                <a:off x="3356784" y="1073483"/>
                <a:ext cx="954198" cy="646331"/>
                <a:chOff x="4697922" y="892459"/>
                <a:chExt cx="954198" cy="646331"/>
              </a:xfrm>
            </p:grpSpPr>
            <mc:AlternateContent xmlns:mc="http://schemas.openxmlformats.org/markup-compatibility/2006">
              <mc:Choice xmlns="" xmlns:a14="http://schemas.microsoft.com/office/drawing/2010/main" Requires="a14">
                <p:sp>
                  <p:nvSpPr>
                    <p:cNvPr id="53" name="TextBox 52"/>
                    <p:cNvSpPr txBox="1"/>
                    <p:nvPr/>
                  </p:nvSpPr>
                  <p:spPr>
                    <a:xfrm>
                      <a:off x="4842030" y="903399"/>
                      <a:ext cx="810090" cy="612732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/>
                                </m:ctrlPr>
                              </m:fPr>
                              <m:num>
                                <m:r>
                                  <a:rPr lang="en-CA" b="0" i="1" smtClean="0"/>
                                  <m:t>1</m:t>
                                </m:r>
                              </m:num>
                              <m:den>
                                <m:r>
                                  <a:rPr lang="en-CA" b="0" i="1" smtClean="0"/>
                                  <m:t>392.6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 smtClean="0"/>
                    </a:p>
                  </p:txBody>
                </p:sp>
              </mc:Choice>
              <mc:Fallback>
                <p:sp>
                  <p:nvSpPr>
                    <p:cNvPr id="53" name="TextBox 52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4842030" y="903399"/>
                      <a:ext cx="810090" cy="612732"/>
                    </a:xfrm>
                    <a:prstGeom prst="rect">
                      <a:avLst/>
                    </a:prstGeom>
                    <a:blipFill rotWithShape="0">
                      <a:blip r:embed="rId4" cstate="print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63" name="TextBox 62"/>
                <p:cNvSpPr txBox="1"/>
                <p:nvPr/>
              </p:nvSpPr>
              <p:spPr>
                <a:xfrm>
                  <a:off x="4697922" y="892459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</p:grpSp>
          <p:grpSp>
            <p:nvGrpSpPr>
              <p:cNvPr id="67" name="Group 66"/>
              <p:cNvGrpSpPr/>
              <p:nvPr/>
            </p:nvGrpSpPr>
            <p:grpSpPr>
              <a:xfrm>
                <a:off x="4391980" y="1081444"/>
                <a:ext cx="945105" cy="673750"/>
                <a:chOff x="6138163" y="919670"/>
                <a:chExt cx="945105" cy="673750"/>
              </a:xfrm>
            </p:grpSpPr>
            <mc:AlternateContent xmlns:mc="http://schemas.openxmlformats.org/markup-compatibility/2006">
              <mc:Choice xmlns="" xmlns:a14="http://schemas.microsoft.com/office/drawing/2010/main" Requires="a14">
                <p:sp>
                  <p:nvSpPr>
                    <p:cNvPr id="54" name="TextBox 53"/>
                    <p:cNvSpPr txBox="1"/>
                    <p:nvPr/>
                  </p:nvSpPr>
                  <p:spPr>
                    <a:xfrm>
                      <a:off x="6138163" y="919670"/>
                      <a:ext cx="810090" cy="612732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/>
                                </m:ctrlPr>
                              </m:fPr>
                              <m:num>
                                <m:r>
                                  <a:rPr lang="en-CA" b="0" i="1" smtClean="0"/>
                                  <m:t>1</m:t>
                                </m:r>
                              </m:num>
                              <m:den>
                                <m:r>
                                  <a:rPr lang="en-CA" b="0" i="1" smtClean="0"/>
                                  <m:t>437.0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 smtClean="0"/>
                    </a:p>
                  </p:txBody>
                </p:sp>
              </mc:Choice>
              <mc:Fallback>
                <p:sp>
                  <p:nvSpPr>
                    <p:cNvPr id="54" name="TextBox 53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6138163" y="919670"/>
                      <a:ext cx="810090" cy="612732"/>
                    </a:xfrm>
                    <a:prstGeom prst="rect">
                      <a:avLst/>
                    </a:prstGeom>
                    <a:blipFill rotWithShape="0">
                      <a:blip r:embed="rId5" cstate="print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65" name="TextBox 64"/>
                <p:cNvSpPr txBox="1"/>
                <p:nvPr/>
              </p:nvSpPr>
              <p:spPr>
                <a:xfrm flipV="1">
                  <a:off x="6759140" y="947089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</p:grpSp>
        </p:grpSp>
      </p:grpSp>
      <p:grpSp>
        <p:nvGrpSpPr>
          <p:cNvPr id="131" name="Group 130"/>
          <p:cNvGrpSpPr/>
          <p:nvPr/>
        </p:nvGrpSpPr>
        <p:grpSpPr>
          <a:xfrm>
            <a:off x="476211" y="2149851"/>
            <a:ext cx="6232034" cy="3901054"/>
            <a:chOff x="476211" y="2149851"/>
            <a:chExt cx="6232034" cy="3901054"/>
          </a:xfrm>
        </p:grpSpPr>
        <p:grpSp>
          <p:nvGrpSpPr>
            <p:cNvPr id="128" name="Group 127"/>
            <p:cNvGrpSpPr/>
            <p:nvPr/>
          </p:nvGrpSpPr>
          <p:grpSpPr>
            <a:xfrm>
              <a:off x="476211" y="2149851"/>
              <a:ext cx="6166019" cy="1560593"/>
              <a:chOff x="476211" y="2149851"/>
              <a:chExt cx="6166019" cy="1560593"/>
            </a:xfrm>
          </p:grpSpPr>
          <p:grpSp>
            <p:nvGrpSpPr>
              <p:cNvPr id="72" name="Group 71"/>
              <p:cNvGrpSpPr/>
              <p:nvPr/>
            </p:nvGrpSpPr>
            <p:grpSpPr>
              <a:xfrm>
                <a:off x="485974" y="2271216"/>
                <a:ext cx="1475736" cy="692891"/>
                <a:chOff x="284468" y="764263"/>
                <a:chExt cx="1475736" cy="692891"/>
              </a:xfrm>
            </p:grpSpPr>
            <mc:AlternateContent xmlns:mc="http://schemas.openxmlformats.org/markup-compatibility/2006">
              <mc:Choice xmlns="" xmlns:a14="http://schemas.microsoft.com/office/drawing/2010/main" Requires="a14">
                <p:sp>
                  <p:nvSpPr>
                    <p:cNvPr id="73" name="TextBox 72"/>
                    <p:cNvSpPr txBox="1"/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i="1">
                                    <a:latin typeface="Cambria Math"/>
                                  </a:rPr>
                                  <m:t>𝗑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/>
                                  </a:rPr>
                                  <m:t>1.86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 smtClean="0"/>
                    </a:p>
                  </p:txBody>
                </p:sp>
              </mc:Choice>
              <mc:Fallback>
                <p:sp>
                  <p:nvSpPr>
                    <p:cNvPr id="73" name="TextBox 72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blipFill rotWithShape="1">
                      <a:blip r:embed="rId6" cstate="print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74" name="TextBox 73"/>
                <p:cNvSpPr txBox="1"/>
                <p:nvPr/>
              </p:nvSpPr>
              <p:spPr>
                <a:xfrm>
                  <a:off x="1421650" y="835325"/>
                  <a:ext cx="338554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=</a:t>
                  </a:r>
                  <a:endParaRPr lang="en-CA" sz="2400" dirty="0"/>
                </a:p>
              </p:txBody>
            </p:sp>
            <p:sp>
              <p:nvSpPr>
                <p:cNvPr id="75" name="TextBox 74"/>
                <p:cNvSpPr txBox="1"/>
                <p:nvPr/>
              </p:nvSpPr>
              <p:spPr>
                <a:xfrm>
                  <a:off x="284468" y="818720"/>
                  <a:ext cx="417102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ln</a:t>
                  </a:r>
                  <a:endParaRPr lang="en-CA" sz="2400" dirty="0"/>
                </a:p>
              </p:txBody>
            </p:sp>
            <p:sp>
              <p:nvSpPr>
                <p:cNvPr id="76" name="TextBox 75"/>
                <p:cNvSpPr txBox="1"/>
                <p:nvPr/>
              </p:nvSpPr>
              <p:spPr>
                <a:xfrm>
                  <a:off x="539506" y="76426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  <p:sp>
              <p:nvSpPr>
                <p:cNvPr id="77" name="TextBox 76"/>
                <p:cNvSpPr txBox="1"/>
                <p:nvPr/>
              </p:nvSpPr>
              <p:spPr>
                <a:xfrm flipV="1">
                  <a:off x="1142527" y="81082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</p:grpSp>
          <p:sp>
            <p:nvSpPr>
              <p:cNvPr id="78" name="TextBox 77"/>
              <p:cNvSpPr txBox="1"/>
              <p:nvPr/>
            </p:nvSpPr>
            <p:spPr>
              <a:xfrm>
                <a:off x="1939599" y="2335124"/>
                <a:ext cx="1762021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 smtClean="0"/>
                  <a:t>(34 183.30527)</a:t>
                </a:r>
                <a:endParaRPr lang="en-CA" sz="2000" dirty="0"/>
              </a:p>
            </p:txBody>
          </p:sp>
          <p:sp>
            <p:nvSpPr>
              <p:cNvPr id="87" name="TextBox 86"/>
              <p:cNvSpPr txBox="1"/>
              <p:nvPr/>
            </p:nvSpPr>
            <p:spPr>
              <a:xfrm>
                <a:off x="3680912" y="2196018"/>
                <a:ext cx="51510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3600" dirty="0" smtClean="0"/>
                  <a:t>(</a:t>
                </a:r>
                <a:endParaRPr lang="en-CA" sz="3600" dirty="0"/>
              </a:p>
            </p:txBody>
          </p:sp>
          <p:sp>
            <p:nvSpPr>
              <p:cNvPr id="85" name="TextBox 84"/>
              <p:cNvSpPr txBox="1"/>
              <p:nvPr/>
            </p:nvSpPr>
            <p:spPr>
              <a:xfrm flipV="1">
                <a:off x="6127123" y="2231398"/>
                <a:ext cx="51510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3600" dirty="0" smtClean="0"/>
                  <a:t>(</a:t>
                </a:r>
                <a:endParaRPr lang="en-CA" sz="3600" dirty="0"/>
              </a:p>
            </p:txBody>
          </p:sp>
          <p:sp>
            <p:nvSpPr>
              <p:cNvPr id="89" name="TextBox 88"/>
              <p:cNvSpPr txBox="1"/>
              <p:nvPr/>
            </p:nvSpPr>
            <p:spPr>
              <a:xfrm>
                <a:off x="3990303" y="2409715"/>
                <a:ext cx="27003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CA" dirty="0" smtClean="0"/>
                  <a:t>–</a:t>
                </a:r>
                <a:endParaRPr lang="en-CA" dirty="0"/>
              </a:p>
            </p:txBody>
          </p:sp>
          <p:grpSp>
            <p:nvGrpSpPr>
              <p:cNvPr id="92" name="Group 91"/>
              <p:cNvGrpSpPr/>
              <p:nvPr/>
            </p:nvGrpSpPr>
            <p:grpSpPr>
              <a:xfrm>
                <a:off x="476211" y="3017553"/>
                <a:ext cx="1475736" cy="692891"/>
                <a:chOff x="284468" y="764263"/>
                <a:chExt cx="1475736" cy="692891"/>
              </a:xfrm>
            </p:grpSpPr>
            <mc:AlternateContent xmlns:mc="http://schemas.openxmlformats.org/markup-compatibility/2006">
              <mc:Choice xmlns="" xmlns:a14="http://schemas.microsoft.com/office/drawing/2010/main" Requires="a14">
                <p:sp>
                  <p:nvSpPr>
                    <p:cNvPr id="93" name="TextBox 92"/>
                    <p:cNvSpPr txBox="1"/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i="1">
                                    <a:latin typeface="Cambria Math"/>
                                  </a:rPr>
                                  <m:t>𝗑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/>
                                  </a:rPr>
                                  <m:t>1.86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 smtClean="0"/>
                    </a:p>
                  </p:txBody>
                </p:sp>
              </mc:Choice>
              <mc:Fallback>
                <p:sp>
                  <p:nvSpPr>
                    <p:cNvPr id="93" name="TextBox 92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blipFill rotWithShape="1">
                      <a:blip r:embed="rId7" cstate="print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94" name="TextBox 93"/>
                <p:cNvSpPr txBox="1"/>
                <p:nvPr/>
              </p:nvSpPr>
              <p:spPr>
                <a:xfrm>
                  <a:off x="1421650" y="835325"/>
                  <a:ext cx="338554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=</a:t>
                  </a:r>
                  <a:endParaRPr lang="en-CA" sz="2400" dirty="0"/>
                </a:p>
              </p:txBody>
            </p:sp>
            <p:sp>
              <p:nvSpPr>
                <p:cNvPr id="95" name="TextBox 94"/>
                <p:cNvSpPr txBox="1"/>
                <p:nvPr/>
              </p:nvSpPr>
              <p:spPr>
                <a:xfrm>
                  <a:off x="284468" y="818720"/>
                  <a:ext cx="417102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ln</a:t>
                  </a:r>
                  <a:endParaRPr lang="en-CA" sz="2400" dirty="0"/>
                </a:p>
              </p:txBody>
            </p:sp>
            <p:sp>
              <p:nvSpPr>
                <p:cNvPr id="96" name="TextBox 95"/>
                <p:cNvSpPr txBox="1"/>
                <p:nvPr/>
              </p:nvSpPr>
              <p:spPr>
                <a:xfrm>
                  <a:off x="539506" y="76426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  <p:sp>
              <p:nvSpPr>
                <p:cNvPr id="97" name="TextBox 96"/>
                <p:cNvSpPr txBox="1"/>
                <p:nvPr/>
              </p:nvSpPr>
              <p:spPr>
                <a:xfrm flipV="1">
                  <a:off x="1142527" y="81082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</p:grpSp>
          <p:sp>
            <p:nvSpPr>
              <p:cNvPr id="98" name="TextBox 97"/>
              <p:cNvSpPr txBox="1"/>
              <p:nvPr/>
            </p:nvSpPr>
            <p:spPr>
              <a:xfrm>
                <a:off x="1961710" y="3118900"/>
                <a:ext cx="1762021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 smtClean="0"/>
                  <a:t>(34 183.30527)</a:t>
                </a:r>
                <a:endParaRPr lang="en-CA" sz="2000" dirty="0"/>
              </a:p>
            </p:txBody>
          </p:sp>
          <p:grpSp>
            <p:nvGrpSpPr>
              <p:cNvPr id="101" name="Group 100"/>
              <p:cNvGrpSpPr/>
              <p:nvPr/>
            </p:nvGrpSpPr>
            <p:grpSpPr>
              <a:xfrm>
                <a:off x="4295543" y="2149851"/>
                <a:ext cx="2089133" cy="1369159"/>
                <a:chOff x="4295543" y="2149851"/>
                <a:chExt cx="2089133" cy="1369159"/>
              </a:xfrm>
            </p:grpSpPr>
            <p:grpSp>
              <p:nvGrpSpPr>
                <p:cNvPr id="100" name="Group 99"/>
                <p:cNvGrpSpPr/>
                <p:nvPr/>
              </p:nvGrpSpPr>
              <p:grpSpPr>
                <a:xfrm>
                  <a:off x="4295543" y="2149851"/>
                  <a:ext cx="2089133" cy="727878"/>
                  <a:chOff x="4295543" y="2149851"/>
                  <a:chExt cx="2089133" cy="727878"/>
                </a:xfrm>
              </p:grpSpPr>
              <p:sp>
                <p:nvSpPr>
                  <p:cNvPr id="88" name="TextBox 87"/>
                  <p:cNvSpPr txBox="1"/>
                  <p:nvPr/>
                </p:nvSpPr>
                <p:spPr>
                  <a:xfrm>
                    <a:off x="4295543" y="2149851"/>
                    <a:ext cx="2089133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CA" dirty="0" smtClean="0"/>
                      <a:t>0.0 0 2   5 4 7   1 2 1</a:t>
                    </a:r>
                    <a:endParaRPr lang="en-CA" dirty="0"/>
                  </a:p>
                </p:txBody>
              </p:sp>
              <p:sp>
                <p:nvSpPr>
                  <p:cNvPr id="90" name="TextBox 89"/>
                  <p:cNvSpPr txBox="1"/>
                  <p:nvPr/>
                </p:nvSpPr>
                <p:spPr>
                  <a:xfrm>
                    <a:off x="4301970" y="2508397"/>
                    <a:ext cx="2047355" cy="369332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CA" dirty="0" smtClean="0"/>
                      <a:t>0.0 0 2   2 8 8   3 2 9</a:t>
                    </a:r>
                    <a:endParaRPr lang="en-CA" dirty="0"/>
                  </a:p>
                </p:txBody>
              </p:sp>
            </p:grpSp>
            <p:sp>
              <p:nvSpPr>
                <p:cNvPr id="99" name="TextBox 98"/>
                <p:cNvSpPr txBox="1"/>
                <p:nvPr/>
              </p:nvSpPr>
              <p:spPr>
                <a:xfrm>
                  <a:off x="4301970" y="3149678"/>
                  <a:ext cx="2047355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dirty="0" smtClean="0"/>
                    <a:t>0.0 0 0   2 5 8   7 9 2</a:t>
                  </a:r>
                  <a:endParaRPr lang="en-CA" dirty="0"/>
                </a:p>
              </p:txBody>
            </p:sp>
          </p:grpSp>
          <p:sp>
            <p:nvSpPr>
              <p:cNvPr id="102" name="TextBox 101"/>
              <p:cNvSpPr txBox="1"/>
              <p:nvPr/>
            </p:nvSpPr>
            <p:spPr>
              <a:xfrm>
                <a:off x="3741694" y="3099617"/>
                <a:ext cx="263214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 smtClean="0"/>
                  <a:t>(</a:t>
                </a:r>
                <a:endParaRPr lang="en-CA" sz="2000" dirty="0"/>
              </a:p>
            </p:txBody>
          </p:sp>
          <p:sp>
            <p:nvSpPr>
              <p:cNvPr id="103" name="TextBox 102"/>
              <p:cNvSpPr txBox="1"/>
              <p:nvPr/>
            </p:nvSpPr>
            <p:spPr>
              <a:xfrm>
                <a:off x="6372200" y="3093162"/>
                <a:ext cx="263214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 smtClean="0"/>
                  <a:t>)</a:t>
                </a:r>
                <a:endParaRPr lang="en-CA" sz="2000" dirty="0"/>
              </a:p>
            </p:txBody>
          </p:sp>
        </p:grpSp>
        <p:grpSp>
          <p:nvGrpSpPr>
            <p:cNvPr id="112" name="Group 111"/>
            <p:cNvGrpSpPr/>
            <p:nvPr/>
          </p:nvGrpSpPr>
          <p:grpSpPr>
            <a:xfrm>
              <a:off x="489492" y="3858343"/>
              <a:ext cx="3497443" cy="692891"/>
              <a:chOff x="409754" y="4249340"/>
              <a:chExt cx="3497443" cy="692891"/>
            </a:xfrm>
          </p:grpSpPr>
          <p:grpSp>
            <p:nvGrpSpPr>
              <p:cNvPr id="105" name="Group 104"/>
              <p:cNvGrpSpPr/>
              <p:nvPr/>
            </p:nvGrpSpPr>
            <p:grpSpPr>
              <a:xfrm>
                <a:off x="409754" y="4249340"/>
                <a:ext cx="1475736" cy="692891"/>
                <a:chOff x="284468" y="764263"/>
                <a:chExt cx="1475736" cy="692891"/>
              </a:xfrm>
            </p:grpSpPr>
            <mc:AlternateContent xmlns:mc="http://schemas.openxmlformats.org/markup-compatibility/2006">
              <mc:Choice xmlns="" xmlns:a14="http://schemas.microsoft.com/office/drawing/2010/main" Requires="a14">
                <p:sp>
                  <p:nvSpPr>
                    <p:cNvPr id="106" name="TextBox 105"/>
                    <p:cNvSpPr txBox="1"/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i="1">
                                    <a:latin typeface="Cambria Math"/>
                                  </a:rPr>
                                  <m:t>𝗑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/>
                                  </a:rPr>
                                  <m:t>1.86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 smtClean="0"/>
                    </a:p>
                  </p:txBody>
                </p:sp>
              </mc:Choice>
              <mc:Fallback>
                <p:sp>
                  <p:nvSpPr>
                    <p:cNvPr id="106" name="TextBox 105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blipFill rotWithShape="1">
                      <a:blip r:embed="rId8" cstate="print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107" name="TextBox 106"/>
                <p:cNvSpPr txBox="1"/>
                <p:nvPr/>
              </p:nvSpPr>
              <p:spPr>
                <a:xfrm>
                  <a:off x="1421650" y="835325"/>
                  <a:ext cx="338554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=</a:t>
                  </a:r>
                  <a:endParaRPr lang="en-CA" sz="2400" dirty="0"/>
                </a:p>
              </p:txBody>
            </p:sp>
            <p:sp>
              <p:nvSpPr>
                <p:cNvPr id="108" name="TextBox 107"/>
                <p:cNvSpPr txBox="1"/>
                <p:nvPr/>
              </p:nvSpPr>
              <p:spPr>
                <a:xfrm>
                  <a:off x="284468" y="818720"/>
                  <a:ext cx="417102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ln</a:t>
                  </a:r>
                  <a:endParaRPr lang="en-CA" sz="2400" dirty="0"/>
                </a:p>
              </p:txBody>
            </p:sp>
            <p:sp>
              <p:nvSpPr>
                <p:cNvPr id="109" name="TextBox 108"/>
                <p:cNvSpPr txBox="1"/>
                <p:nvPr/>
              </p:nvSpPr>
              <p:spPr>
                <a:xfrm>
                  <a:off x="539506" y="76426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  <p:sp>
              <p:nvSpPr>
                <p:cNvPr id="110" name="TextBox 109"/>
                <p:cNvSpPr txBox="1"/>
                <p:nvPr/>
              </p:nvSpPr>
              <p:spPr>
                <a:xfrm flipV="1">
                  <a:off x="1142527" y="81082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</p:grpSp>
          <p:sp>
            <p:nvSpPr>
              <p:cNvPr id="111" name="TextBox 110"/>
              <p:cNvSpPr txBox="1"/>
              <p:nvPr/>
            </p:nvSpPr>
            <p:spPr>
              <a:xfrm>
                <a:off x="1885490" y="4334574"/>
                <a:ext cx="202170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 smtClean="0"/>
                  <a:t>(8.8 4 6   3 7 3   9)</a:t>
                </a:r>
                <a:endParaRPr lang="en-CA" sz="2000" dirty="0"/>
              </a:p>
            </p:txBody>
          </p:sp>
        </p:grpSp>
        <p:grpSp>
          <p:nvGrpSpPr>
            <p:cNvPr id="129" name="Group 128"/>
            <p:cNvGrpSpPr/>
            <p:nvPr/>
          </p:nvGrpSpPr>
          <p:grpSpPr>
            <a:xfrm>
              <a:off x="485974" y="4695969"/>
              <a:ext cx="6222271" cy="746555"/>
              <a:chOff x="485974" y="4695969"/>
              <a:chExt cx="6222271" cy="746555"/>
            </a:xfrm>
          </p:grpSpPr>
          <p:grpSp>
            <p:nvGrpSpPr>
              <p:cNvPr id="113" name="Group 112"/>
              <p:cNvGrpSpPr/>
              <p:nvPr/>
            </p:nvGrpSpPr>
            <p:grpSpPr>
              <a:xfrm>
                <a:off x="485974" y="4749633"/>
                <a:ext cx="1475736" cy="692891"/>
                <a:chOff x="284468" y="764263"/>
                <a:chExt cx="1475736" cy="692891"/>
              </a:xfrm>
            </p:grpSpPr>
            <mc:AlternateContent xmlns:mc="http://schemas.openxmlformats.org/markup-compatibility/2006">
              <mc:Choice xmlns="" xmlns:a14="http://schemas.microsoft.com/office/drawing/2010/main" Requires="a14">
                <p:sp>
                  <p:nvSpPr>
                    <p:cNvPr id="114" name="TextBox 113"/>
                    <p:cNvSpPr txBox="1"/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i="1">
                                    <a:latin typeface="Cambria Math"/>
                                  </a:rPr>
                                  <m:t>𝗑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/>
                                  </a:rPr>
                                  <m:t>1.86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 smtClean="0"/>
                    </a:p>
                  </p:txBody>
                </p:sp>
              </mc:Choice>
              <mc:Fallback>
                <p:sp>
                  <p:nvSpPr>
                    <p:cNvPr id="114" name="TextBox 113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blipFill rotWithShape="1">
                      <a:blip r:embed="rId9" cstate="print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115" name="TextBox 114"/>
                <p:cNvSpPr txBox="1"/>
                <p:nvPr/>
              </p:nvSpPr>
              <p:spPr>
                <a:xfrm>
                  <a:off x="1421650" y="835325"/>
                  <a:ext cx="338554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=</a:t>
                  </a:r>
                  <a:endParaRPr lang="en-CA" sz="2400" dirty="0"/>
                </a:p>
              </p:txBody>
            </p:sp>
            <p:sp>
              <p:nvSpPr>
                <p:cNvPr id="116" name="TextBox 115"/>
                <p:cNvSpPr txBox="1"/>
                <p:nvPr/>
              </p:nvSpPr>
              <p:spPr>
                <a:xfrm>
                  <a:off x="284468" y="818720"/>
                  <a:ext cx="184731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endParaRPr lang="en-CA" sz="2400" dirty="0"/>
                </a:p>
              </p:txBody>
            </p:sp>
            <p:sp>
              <p:nvSpPr>
                <p:cNvPr id="117" name="TextBox 116"/>
                <p:cNvSpPr txBox="1"/>
                <p:nvPr/>
              </p:nvSpPr>
              <p:spPr>
                <a:xfrm>
                  <a:off x="539506" y="76426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  <p:sp>
              <p:nvSpPr>
                <p:cNvPr id="118" name="TextBox 117"/>
                <p:cNvSpPr txBox="1"/>
                <p:nvPr/>
              </p:nvSpPr>
              <p:spPr>
                <a:xfrm flipV="1">
                  <a:off x="1142527" y="81082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</p:grpSp>
          <p:grpSp>
            <p:nvGrpSpPr>
              <p:cNvPr id="121" name="Group 120"/>
              <p:cNvGrpSpPr/>
              <p:nvPr/>
            </p:nvGrpSpPr>
            <p:grpSpPr>
              <a:xfrm>
                <a:off x="2001493" y="4695969"/>
                <a:ext cx="1745284" cy="699994"/>
                <a:chOff x="2001493" y="4695969"/>
                <a:chExt cx="1745284" cy="699994"/>
              </a:xfrm>
            </p:grpSpPr>
            <p:sp>
              <p:nvSpPr>
                <p:cNvPr id="119" name="TextBox 118"/>
                <p:cNvSpPr txBox="1"/>
                <p:nvPr/>
              </p:nvSpPr>
              <p:spPr>
                <a:xfrm>
                  <a:off x="2001493" y="4749632"/>
                  <a:ext cx="413896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e</a:t>
                  </a:r>
                  <a:endParaRPr lang="en-CA" sz="3600" dirty="0"/>
                </a:p>
              </p:txBody>
            </p:sp>
            <p:sp>
              <p:nvSpPr>
                <p:cNvPr id="120" name="TextBox 119"/>
                <p:cNvSpPr txBox="1"/>
                <p:nvPr/>
              </p:nvSpPr>
              <p:spPr>
                <a:xfrm>
                  <a:off x="2186735" y="4695969"/>
                  <a:ext cx="1560042" cy="4001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000" dirty="0" smtClean="0"/>
                    <a:t>(8.846 373 9)</a:t>
                  </a:r>
                  <a:endParaRPr lang="en-CA" sz="2000" dirty="0"/>
                </a:p>
              </p:txBody>
            </p:sp>
          </p:grpSp>
          <p:sp>
            <p:nvSpPr>
              <p:cNvPr id="122" name="TextBox 121"/>
              <p:cNvSpPr txBox="1"/>
              <p:nvPr/>
            </p:nvSpPr>
            <p:spPr>
              <a:xfrm>
                <a:off x="3802106" y="4812540"/>
                <a:ext cx="33855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=</a:t>
                </a:r>
                <a:endParaRPr lang="en-CA" sz="2400" dirty="0"/>
              </a:p>
            </p:txBody>
          </p:sp>
          <p:sp>
            <p:nvSpPr>
              <p:cNvPr id="123" name="TextBox 122"/>
              <p:cNvSpPr txBox="1"/>
              <p:nvPr/>
            </p:nvSpPr>
            <p:spPr>
              <a:xfrm>
                <a:off x="4196019" y="4829090"/>
                <a:ext cx="2512226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 smtClean="0"/>
                  <a:t>(6   9 4 9 . 1 4 4   9 3 7)</a:t>
                </a:r>
                <a:endParaRPr lang="en-CA" sz="2000" dirty="0"/>
              </a:p>
            </p:txBody>
          </p:sp>
        </p:grpSp>
        <p:grpSp>
          <p:nvGrpSpPr>
            <p:cNvPr id="130" name="Group 129"/>
            <p:cNvGrpSpPr/>
            <p:nvPr/>
          </p:nvGrpSpPr>
          <p:grpSpPr>
            <a:xfrm>
              <a:off x="1055377" y="5553860"/>
              <a:ext cx="4020690" cy="497045"/>
              <a:chOff x="1055377" y="5553860"/>
              <a:chExt cx="4020690" cy="497045"/>
            </a:xfrm>
          </p:grpSpPr>
          <mc:AlternateContent xmlns:mc="http://schemas.openxmlformats.org/markup-compatibility/2006">
            <mc:Choice xmlns="" xmlns:a14="http://schemas.microsoft.com/office/drawing/2010/main" Requires="a14">
              <p:sp>
                <p:nvSpPr>
                  <p:cNvPr id="124" name="Rectangle 123"/>
                  <p:cNvSpPr/>
                  <p:nvPr/>
                </p:nvSpPr>
                <p:spPr>
                  <a:xfrm>
                    <a:off x="1055377" y="5589240"/>
                    <a:ext cx="394660" cy="461665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CA" sz="2400" i="1">
                              <a:latin typeface="Cambria Math"/>
                            </a:rPr>
                            <m:t>𝗑</m:t>
                          </m:r>
                        </m:oMath>
                      </m:oMathPara>
                    </a14:m>
                    <a:endParaRPr lang="en-CA" sz="2400" dirty="0"/>
                  </a:p>
                </p:txBody>
              </p:sp>
            </mc:Choice>
            <mc:Fallback>
              <p:sp>
                <p:nvSpPr>
                  <p:cNvPr id="124" name="Rectangle 123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055377" y="5589240"/>
                    <a:ext cx="394660" cy="461665"/>
                  </a:xfrm>
                  <a:prstGeom prst="rect">
                    <a:avLst/>
                  </a:prstGeom>
                  <a:blipFill rotWithShape="1">
                    <a:blip r:embed="rId10" cstate="print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CA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125" name="TextBox 124"/>
              <p:cNvSpPr txBox="1"/>
              <p:nvPr/>
            </p:nvSpPr>
            <p:spPr>
              <a:xfrm>
                <a:off x="1623156" y="5586255"/>
                <a:ext cx="33855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=</a:t>
                </a:r>
                <a:endParaRPr lang="en-CA" sz="2400" dirty="0"/>
              </a:p>
            </p:txBody>
          </p:sp>
          <p:sp>
            <p:nvSpPr>
              <p:cNvPr id="126" name="TextBox 125"/>
              <p:cNvSpPr txBox="1"/>
              <p:nvPr/>
            </p:nvSpPr>
            <p:spPr>
              <a:xfrm>
                <a:off x="2126708" y="5594175"/>
                <a:ext cx="2512226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 smtClean="0"/>
                  <a:t>(1 2   9 2 5 . 4 0 9   5 8)</a:t>
                </a:r>
                <a:endParaRPr lang="en-CA" sz="2000" dirty="0"/>
              </a:p>
            </p:txBody>
          </p:sp>
          <p:sp>
            <p:nvSpPr>
              <p:cNvPr id="127" name="TextBox 126"/>
              <p:cNvSpPr txBox="1"/>
              <p:nvPr/>
            </p:nvSpPr>
            <p:spPr>
              <a:xfrm>
                <a:off x="4737513" y="5553860"/>
                <a:ext cx="33855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=</a:t>
                </a:r>
                <a:endParaRPr lang="en-CA" sz="2400" dirty="0"/>
              </a:p>
            </p:txBody>
          </p:sp>
        </p:grpSp>
      </p:grpSp>
      <p:sp>
        <p:nvSpPr>
          <p:cNvPr id="49" name="Date Placeholder 4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55" name="TextBox 54"/>
          <p:cNvSpPr txBox="1"/>
          <p:nvPr/>
        </p:nvSpPr>
        <p:spPr>
          <a:xfrm>
            <a:off x="2110810" y="961456"/>
            <a:ext cx="122822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CA" dirty="0"/>
              <a:t>284.2 x 10</a:t>
            </a:r>
            <a:r>
              <a:rPr lang="en-CA" baseline="30000" dirty="0"/>
              <a:t>3</a:t>
            </a:r>
            <a:endParaRPr lang="en-CA" dirty="0"/>
          </a:p>
          <a:p>
            <a:pPr algn="ctr">
              <a:lnSpc>
                <a:spcPct val="150000"/>
              </a:lnSpc>
            </a:pPr>
            <a:r>
              <a:rPr lang="en-CA" dirty="0" smtClean="0"/>
              <a:t>8.314</a:t>
            </a:r>
            <a:endParaRPr lang="en-CA" dirty="0"/>
          </a:p>
        </p:txBody>
      </p:sp>
      <p:cxnSp>
        <p:nvCxnSpPr>
          <p:cNvPr id="59" name="Straight Connector 58"/>
          <p:cNvCxnSpPr>
            <a:stCxn id="55" idx="1"/>
            <a:endCxn id="55" idx="3"/>
          </p:cNvCxnSpPr>
          <p:nvPr/>
        </p:nvCxnSpPr>
        <p:spPr>
          <a:xfrm>
            <a:off x="2110810" y="1423121"/>
            <a:ext cx="122822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6191473" y="317987"/>
            <a:ext cx="2495327" cy="9541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rgbClr val="FF0000"/>
                </a:solidFill>
              </a:rPr>
              <a:t>note: yes, this is exponential notation without being scientific notation, and yes, this is on purpose </a:t>
            </a:r>
            <a:endParaRPr lang="en-CA" sz="1400" dirty="0">
              <a:solidFill>
                <a:srgbClr val="FF0000"/>
              </a:solidFill>
            </a:endParaRPr>
          </a:p>
        </p:txBody>
      </p:sp>
      <p:cxnSp>
        <p:nvCxnSpPr>
          <p:cNvPr id="71" name="Elbow Connector 70"/>
          <p:cNvCxnSpPr/>
          <p:nvPr/>
        </p:nvCxnSpPr>
        <p:spPr>
          <a:xfrm rot="10800000" flipV="1">
            <a:off x="3217443" y="728700"/>
            <a:ext cx="2974030" cy="315128"/>
          </a:xfrm>
          <a:prstGeom prst="bentConnector3">
            <a:avLst>
              <a:gd name="adj1" fmla="val 98599"/>
            </a:avLst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2693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5671</TotalTime>
  <Words>2416</Words>
  <Application>Microsoft Office PowerPoint</Application>
  <PresentationFormat>On-screen Show (4:3)</PresentationFormat>
  <Paragraphs>528</Paragraphs>
  <Slides>38</Slides>
  <Notes>18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</vt:vector>
  </TitlesOfParts>
  <Company>Carleton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Pamela_Wolff</dc:creator>
  <cp:lastModifiedBy>Alana</cp:lastModifiedBy>
  <cp:revision>169</cp:revision>
  <cp:lastPrinted>2014-07-09T15:09:12Z</cp:lastPrinted>
  <dcterms:created xsi:type="dcterms:W3CDTF">2012-09-14T16:52:57Z</dcterms:created>
  <dcterms:modified xsi:type="dcterms:W3CDTF">2017-07-28T14:16:50Z</dcterms:modified>
</cp:coreProperties>
</file>