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79" r:id="rId1"/>
  </p:sldMasterIdLst>
  <p:notesMasterIdLst>
    <p:notesMasterId r:id="rId35"/>
  </p:notesMasterIdLst>
  <p:handoutMasterIdLst>
    <p:handoutMasterId r:id="rId36"/>
  </p:handoutMasterIdLst>
  <p:sldIdLst>
    <p:sldId id="256" r:id="rId2"/>
    <p:sldId id="467" r:id="rId3"/>
    <p:sldId id="502" r:id="rId4"/>
    <p:sldId id="503" r:id="rId5"/>
    <p:sldId id="504" r:id="rId6"/>
    <p:sldId id="505" r:id="rId7"/>
    <p:sldId id="506" r:id="rId8"/>
    <p:sldId id="493" r:id="rId9"/>
    <p:sldId id="494" r:id="rId10"/>
    <p:sldId id="495" r:id="rId11"/>
    <p:sldId id="496" r:id="rId12"/>
    <p:sldId id="497" r:id="rId13"/>
    <p:sldId id="498" r:id="rId14"/>
    <p:sldId id="499" r:id="rId15"/>
    <p:sldId id="500" r:id="rId16"/>
    <p:sldId id="501" r:id="rId17"/>
    <p:sldId id="528" r:id="rId18"/>
    <p:sldId id="529" r:id="rId19"/>
    <p:sldId id="507" r:id="rId20"/>
    <p:sldId id="508" r:id="rId21"/>
    <p:sldId id="510" r:id="rId22"/>
    <p:sldId id="512" r:id="rId23"/>
    <p:sldId id="513" r:id="rId24"/>
    <p:sldId id="509" r:id="rId25"/>
    <p:sldId id="522" r:id="rId26"/>
    <p:sldId id="523" r:id="rId27"/>
    <p:sldId id="524" r:id="rId28"/>
    <p:sldId id="525" r:id="rId29"/>
    <p:sldId id="517" r:id="rId30"/>
    <p:sldId id="518" r:id="rId31"/>
    <p:sldId id="520" r:id="rId32"/>
    <p:sldId id="527" r:id="rId33"/>
    <p:sldId id="526" r:id="rId34"/>
  </p:sldIdLst>
  <p:sldSz cx="9144000" cy="6858000" type="screen4x3"/>
  <p:notesSz cx="7077075" cy="90519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51">
          <p15:clr>
            <a:srgbClr val="A4A3A4"/>
          </p15:clr>
        </p15:guide>
        <p15:guide id="2" pos="222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bg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65FB"/>
    <a:srgbClr val="943100"/>
    <a:srgbClr val="6A1900"/>
    <a:srgbClr val="BC3700"/>
    <a:srgbClr val="00279F"/>
    <a:srgbClr val="919191"/>
    <a:srgbClr val="61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56" d="100"/>
          <a:sy n="56" d="100"/>
        </p:scale>
        <p:origin x="72" y="546"/>
      </p:cViewPr>
      <p:guideLst>
        <p:guide orient="horz" pos="256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224" y="-96"/>
      </p:cViewPr>
      <p:guideLst>
        <p:guide orient="horz" pos="2851"/>
        <p:guide pos="22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10025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10025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fld id="{BCD58FDE-87E3-4521-97ED-6B212A8B4E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7305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0025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0025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fld id="{29329561-C4BD-4797-BBD9-D205BE4F37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2975" y="4298950"/>
            <a:ext cx="5191125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09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77938" y="681038"/>
            <a:ext cx="4521200" cy="3390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624638" y="8610600"/>
            <a:ext cx="406400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428" tIns="46214" rIns="92428" bIns="46214" anchor="ctr">
            <a:spAutoFit/>
          </a:bodyPr>
          <a:lstStyle/>
          <a:p>
            <a:pPr algn="r">
              <a:defRPr/>
            </a:pPr>
            <a:fld id="{53737125-C28A-4C63-9792-066EBB93E37A}" type="slidenum">
              <a:rPr lang="en-US" sz="1400">
                <a:latin typeface="Times New Roman" pitchFamily="18" charset="0"/>
              </a:rPr>
              <a:pPr algn="r">
                <a:defRPr/>
              </a:pPr>
              <a:t>‹#›</a:t>
            </a:fld>
            <a:endParaRPr lang="en-US" sz="1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3374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517475-8A7D-4BF5-8C1E-E511538AA7FF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161973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CE5582-6A42-456C-A3B0-F23EAD3A721D}" type="slidenum">
              <a:rPr lang="en-US" smtClean="0"/>
              <a:pPr/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245019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85FF86-A008-4758-90B0-3F181F6B3E7E}" type="slidenum">
              <a:rPr lang="en-US" smtClean="0"/>
              <a:pPr/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9342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7C7122-1E75-4156-B1FD-474992957A70}" type="slidenum">
              <a:rPr lang="en-US" smtClean="0"/>
              <a:pPr/>
              <a:t>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78355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9B7CFA-4541-42E7-BF23-87350B6CDE36}" type="slidenum">
              <a:rPr lang="en-US" smtClean="0"/>
              <a:pPr/>
              <a:t>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12292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FD9A7D-B275-4C12-8CD5-8DDFFCAE652F}" type="slidenum">
              <a:rPr lang="en-US" smtClean="0"/>
              <a:pPr/>
              <a:t>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10122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D62F8B-BFD3-49B6-BB9A-0A5EFB65230F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32443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ECA3A0-AE04-4D70-B93A-4B63DB2D735B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944778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3C1FFA-9625-4B99-B418-CB802967918A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94695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D895D7-D718-4FFC-A79F-D37BC8F6ACD6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36709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F55EDB-8022-4B1E-8C8C-BD551BD37C16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19643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9DB0F7-F1A6-4B40-8351-0A236E5DEA3C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606942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1E5CD4-86F1-4541-85DF-F1C87130349A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94141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DD4925-6239-4F1C-9367-7C6A58703B44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99131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3BB76A-0D8D-4587-A6FD-EE4C150C0974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564606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CFE305-405A-41A6-B602-147602792408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68424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BEF32F-855F-467B-A7D3-BD2CE3AADD56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133990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75AB68-0F8F-4FA6-B5A8-39E4653BF705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0940477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D83D90-E80F-4099-A3EF-C32C81B90F93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664017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B7FF94-4B58-47A3-8AA0-5A5395B496FC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693463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7ABB07-68D1-4210-9F7B-AA4A68B81225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0742870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CA5307-B12B-476D-A371-CBDFDD8AF625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 cap="flat"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 lIns="92075" tIns="46038" rIns="92075" bIns="46038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198053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45B1D2-F551-4A27-A0E7-EEAC8EBB4C6B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 cap="flat"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 lIns="92075" tIns="46038" rIns="92075" bIns="46038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867627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5FCE4D-F1AC-42E2-B8A9-177B99DF528E}" type="slidenum">
              <a:rPr lang="en-US" smtClean="0"/>
              <a:pPr/>
              <a:t>26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214532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011E23-E7C4-45D1-A6AB-EDBD389DC780}" type="slidenum">
              <a:rPr lang="en-US" smtClean="0"/>
              <a:pPr/>
              <a:t>27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599797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0AF653-4C4B-469B-89F6-B2D76E1B523B}" type="slidenum">
              <a:rPr lang="en-US" smtClean="0"/>
              <a:pPr/>
              <a:t>28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716500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36453A-AF53-4D20-BFDA-1C11F0C75662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061615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E7B15A-DE40-4920-8642-75ED8AD010FF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 cap="flat"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 lIns="92075" tIns="46038" rIns="92075" bIns="46038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243920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1684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/>
              <a:t>LO4.1</a:t>
            </a:r>
          </a:p>
        </p:txBody>
      </p:sp>
      <p:sp>
        <p:nvSpPr>
          <p:cNvPr id="716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754312-59A3-474B-BC46-EB99E6CB80FF}" type="slidenum">
              <a:rPr lang="en-US" smtClean="0"/>
              <a:pPr/>
              <a:t>31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0273445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524964-80F7-46E9-92AE-5FF7402F308D}" type="slidenum">
              <a:rPr lang="en-US" smtClean="0"/>
              <a:pPr/>
              <a:t>32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4718471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636C5E-919E-4A76-8E47-C4ECC8093DF7}" type="slidenum">
              <a:rPr lang="en-US" smtClean="0"/>
              <a:pPr/>
              <a:t>33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53891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39DED-7DB9-4D6E-B78C-8EE59031C4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55CB7-9929-4D38-9BEE-17A826D933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33883-CCC5-4483-AE82-9AA3631E74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63989-3AB9-4297-87D4-667D25A7CE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61D40-CACF-416C-B0B3-FA5B55F81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09345-0D4C-41A8-BFCA-74A4BACB13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2F01C-F658-435A-91A8-64E69BE401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807F7-5337-4E06-8EF2-F6BCBED6B5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14DD0-F12E-42AA-8F5B-368B353784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0E9A2-849D-4F62-8D75-35E4FCC03D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45F7D-EAFC-4D3F-94B0-5A2FFE6091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F56DD325-B6ED-4EC0-A49D-0AF69D9153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0" r:id="rId2"/>
    <p:sldLayoutId id="2147483776" r:id="rId3"/>
    <p:sldLayoutId id="2147483771" r:id="rId4"/>
    <p:sldLayoutId id="2147483772" r:id="rId5"/>
    <p:sldLayoutId id="2147483773" r:id="rId6"/>
    <p:sldLayoutId id="2147483777" r:id="rId7"/>
    <p:sldLayoutId id="2147483778" r:id="rId8"/>
    <p:sldLayoutId id="2147483779" r:id="rId9"/>
    <p:sldLayoutId id="2147483774" r:id="rId10"/>
    <p:sldLayoutId id="2147483780" r:id="rId11"/>
  </p:sldLayoutIdLst>
  <p:transition spd="med">
    <p:fade thruBlk="1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Office_Excel_97-2003_Worksheet111.xls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emf"/><Relationship Id="rId4" Type="http://schemas.openxmlformats.org/officeDocument/2006/relationships/oleObject" Target="../embeddings/Microsoft_Office_Excel_97-2003_Worksheet222.xls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60350"/>
            <a:ext cx="6481763" cy="1079500"/>
          </a:xfrm>
        </p:spPr>
        <p:txBody>
          <a:bodyPr rtlCol="0"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CA" sz="4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Lecture Six</a:t>
            </a:r>
          </a:p>
        </p:txBody>
      </p:sp>
      <p:sp>
        <p:nvSpPr>
          <p:cNvPr id="4099" name="Text Box 13"/>
          <p:cNvSpPr txBox="1">
            <a:spLocks noChangeArrowheads="1"/>
          </p:cNvSpPr>
          <p:nvPr/>
        </p:nvSpPr>
        <p:spPr bwMode="auto">
          <a:xfrm>
            <a:off x="714375" y="2000250"/>
            <a:ext cx="5111750" cy="1784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 smtClean="0">
                <a:latin typeface="+mn-lt"/>
              </a:rPr>
              <a:t>Short-run </a:t>
            </a:r>
            <a:r>
              <a:rPr lang="en-CA" sz="2000" i="1" dirty="0">
                <a:latin typeface="+mn-lt"/>
              </a:rPr>
              <a:t>equilibrium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>
                <a:latin typeface="+mn-lt"/>
              </a:rPr>
              <a:t>Multiplier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>
                <a:latin typeface="+mn-lt"/>
              </a:rPr>
              <a:t>Adding the government sector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>
                <a:latin typeface="+mn-lt"/>
              </a:rPr>
              <a:t>Fiscal Policy and Aggregate Expenditure Model</a:t>
            </a:r>
            <a:endParaRPr lang="en-US" sz="2000" i="1" dirty="0"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Summary: Basic Keynesian Model</a:t>
            </a:r>
          </a:p>
        </p:txBody>
      </p:sp>
      <p:sp>
        <p:nvSpPr>
          <p:cNvPr id="5724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Assumption: price is fixed in the short run</a:t>
            </a:r>
          </a:p>
          <a:p>
            <a:pPr eaLnBrk="1" hangingPunct="1"/>
            <a:r>
              <a:rPr lang="en-US" smtClean="0"/>
              <a:t>Aggregate expenditure is the planned total spending on final goods and services</a:t>
            </a:r>
          </a:p>
          <a:p>
            <a:pPr lvl="1" eaLnBrk="1" hangingPunct="1"/>
            <a:r>
              <a:rPr lang="en-US" smtClean="0"/>
              <a:t>AE = C + I (no government, no trade)</a:t>
            </a:r>
          </a:p>
          <a:p>
            <a:pPr eaLnBrk="1" hangingPunct="1"/>
            <a:r>
              <a:rPr lang="en-US" smtClean="0"/>
              <a:t>The equilibrium output is that out put which creates total spending just sufficient to produce that output (Y = AE)</a:t>
            </a:r>
          </a:p>
          <a:p>
            <a:pPr lvl="1" eaLnBrk="1" hangingPunct="1"/>
            <a:r>
              <a:rPr lang="en-US" smtClean="0"/>
              <a:t>Saving equals planned investment (S = I)</a:t>
            </a:r>
          </a:p>
          <a:p>
            <a:pPr lvl="1" eaLnBrk="1" hangingPunct="1"/>
            <a:r>
              <a:rPr lang="en-US" smtClean="0"/>
              <a:t>No unplanned changes in inventories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79A22-F49A-47A2-A2D2-7ABAE1681E39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CA" dirty="0" smtClean="0"/>
              <a:t>Summary: mathematical notation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smtClean="0"/>
              <a:t>AE = C + I</a:t>
            </a:r>
          </a:p>
          <a:p>
            <a:r>
              <a:rPr lang="en-CA" sz="2400" smtClean="0"/>
              <a:t>C = C</a:t>
            </a:r>
            <a:r>
              <a:rPr lang="en-CA" sz="2400" baseline="-25000" smtClean="0"/>
              <a:t>0</a:t>
            </a:r>
            <a:r>
              <a:rPr lang="en-CA" sz="2400" smtClean="0"/>
              <a:t> + cY</a:t>
            </a:r>
          </a:p>
          <a:p>
            <a:pPr lvl="1"/>
            <a:r>
              <a:rPr lang="en-CA" sz="2000" smtClean="0"/>
              <a:t>Consumption is a function of dispensable income</a:t>
            </a:r>
          </a:p>
          <a:p>
            <a:pPr lvl="1"/>
            <a:r>
              <a:rPr lang="en-CA" sz="2000" smtClean="0"/>
              <a:t>C0: autonomous consumption</a:t>
            </a:r>
          </a:p>
          <a:p>
            <a:pPr lvl="1"/>
            <a:r>
              <a:rPr lang="en-CA" sz="2000" smtClean="0"/>
              <a:t>c: marginal propensity to consume (MPC), c = </a:t>
            </a:r>
            <a:r>
              <a:rPr lang="el-GR" sz="2000" smtClean="0"/>
              <a:t>Δ</a:t>
            </a:r>
            <a:r>
              <a:rPr lang="en-CA" sz="2000" smtClean="0"/>
              <a:t>C/</a:t>
            </a:r>
            <a:r>
              <a:rPr lang="el-GR" sz="2000" smtClean="0"/>
              <a:t> Δ</a:t>
            </a:r>
            <a:r>
              <a:rPr lang="en-CA" sz="2000" smtClean="0"/>
              <a:t>Y</a:t>
            </a:r>
          </a:p>
          <a:p>
            <a:r>
              <a:rPr lang="en-CA" sz="2400" smtClean="0"/>
              <a:t>I = I</a:t>
            </a:r>
            <a:r>
              <a:rPr lang="en-CA" sz="2400" baseline="-25000" smtClean="0"/>
              <a:t>g</a:t>
            </a:r>
            <a:r>
              <a:rPr lang="en-CA" sz="2400" smtClean="0"/>
              <a:t>: Planned investment is not a function of GDP, investment is autonomous expenditure</a:t>
            </a:r>
          </a:p>
          <a:p>
            <a:r>
              <a:rPr lang="en-CA" sz="2400" smtClean="0"/>
              <a:t>AE = C</a:t>
            </a:r>
            <a:r>
              <a:rPr lang="en-CA" sz="2400" baseline="-25000" smtClean="0"/>
              <a:t>0</a:t>
            </a:r>
            <a:r>
              <a:rPr lang="en-CA" sz="2400" smtClean="0"/>
              <a:t> + cY + I</a:t>
            </a:r>
            <a:r>
              <a:rPr lang="en-CA" sz="2400" baseline="-25000" smtClean="0"/>
              <a:t>g</a:t>
            </a:r>
            <a:r>
              <a:rPr lang="en-CA" sz="2400" smtClean="0"/>
              <a:t>; AE = Y</a:t>
            </a:r>
          </a:p>
          <a:p>
            <a:r>
              <a:rPr lang="en-CA" sz="2400" smtClean="0"/>
              <a:t>(C</a:t>
            </a:r>
            <a:r>
              <a:rPr lang="en-CA" sz="2400" baseline="-25000" smtClean="0"/>
              <a:t>0</a:t>
            </a:r>
            <a:r>
              <a:rPr lang="en-CA" sz="2400" smtClean="0"/>
              <a:t> + I</a:t>
            </a:r>
            <a:r>
              <a:rPr lang="en-CA" sz="2400" baseline="-25000" smtClean="0"/>
              <a:t>g</a:t>
            </a:r>
            <a:r>
              <a:rPr lang="en-CA" sz="2400" smtClean="0"/>
              <a:t>) + cY = Y</a:t>
            </a:r>
          </a:p>
          <a:p>
            <a:r>
              <a:rPr lang="en-CA" sz="2400" smtClean="0"/>
              <a:t>Y</a:t>
            </a:r>
            <a:r>
              <a:rPr lang="en-CA" sz="2400" baseline="-25000" smtClean="0"/>
              <a:t>e</a:t>
            </a:r>
            <a:r>
              <a:rPr lang="en-CA" sz="2400" smtClean="0"/>
              <a:t> = (C</a:t>
            </a:r>
            <a:r>
              <a:rPr lang="en-CA" sz="2400" baseline="-25000" smtClean="0"/>
              <a:t>0</a:t>
            </a:r>
            <a:r>
              <a:rPr lang="en-CA" sz="2400" smtClean="0"/>
              <a:t> + I</a:t>
            </a:r>
            <a:r>
              <a:rPr lang="en-CA" sz="2400" baseline="-25000" smtClean="0"/>
              <a:t>g</a:t>
            </a:r>
            <a:r>
              <a:rPr lang="en-CA" sz="2400" smtClean="0"/>
              <a:t>)/(1-c); equilibrium output is equal to autonomous expenditure divided by (1 – MPC)</a:t>
            </a:r>
          </a:p>
          <a:p>
            <a:r>
              <a:rPr lang="en-CA" sz="2400" smtClean="0"/>
              <a:t>Similarly, </a:t>
            </a:r>
            <a:r>
              <a:rPr lang="el-GR" sz="2400" smtClean="0"/>
              <a:t>Δ</a:t>
            </a:r>
            <a:r>
              <a:rPr lang="en-CA" sz="2400" smtClean="0"/>
              <a:t>Y</a:t>
            </a:r>
            <a:r>
              <a:rPr lang="en-CA" sz="2400" baseline="-25000" smtClean="0"/>
              <a:t>e</a:t>
            </a:r>
            <a:r>
              <a:rPr lang="en-CA" sz="2400" smtClean="0"/>
              <a:t> = </a:t>
            </a:r>
            <a:r>
              <a:rPr lang="el-GR" sz="2400" smtClean="0"/>
              <a:t>Δ</a:t>
            </a:r>
            <a:r>
              <a:rPr lang="en-CA" sz="2400" smtClean="0"/>
              <a:t>(C</a:t>
            </a:r>
            <a:r>
              <a:rPr lang="en-CA" sz="2400" baseline="-25000" smtClean="0"/>
              <a:t>0</a:t>
            </a:r>
            <a:r>
              <a:rPr lang="en-CA" sz="2400" smtClean="0"/>
              <a:t> + I</a:t>
            </a:r>
            <a:r>
              <a:rPr lang="en-CA" sz="2400" baseline="-25000" smtClean="0"/>
              <a:t>g</a:t>
            </a:r>
            <a:r>
              <a:rPr lang="en-CA" sz="2400" smtClean="0"/>
              <a:t>)/(1-c). (</a:t>
            </a:r>
            <a:r>
              <a:rPr lang="el-GR" sz="2400" smtClean="0"/>
              <a:t>Δ</a:t>
            </a:r>
            <a:r>
              <a:rPr lang="en-CA" sz="2400" smtClean="0"/>
              <a:t> means “changes in”)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4C5BD2-DC2E-436A-8E53-139F454D870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CA" dirty="0" smtClean="0"/>
              <a:t>Summary: mathematical notation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At short-run equilibrium; S =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endParaRPr lang="en-CA" sz="2400" baseline="-25000" dirty="0" smtClean="0"/>
          </a:p>
          <a:p>
            <a:r>
              <a:rPr lang="en-CA" sz="2400" dirty="0" smtClean="0"/>
              <a:t>S= Y – C, C = 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cY</a:t>
            </a:r>
            <a:endParaRPr lang="en-CA" sz="2400" dirty="0" smtClean="0"/>
          </a:p>
          <a:p>
            <a:r>
              <a:rPr lang="en-CA" sz="2400" dirty="0" smtClean="0"/>
              <a:t>S = -C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(1-c)Y or S = -C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sY</a:t>
            </a:r>
            <a:endParaRPr lang="en-CA" sz="2400" dirty="0" smtClean="0"/>
          </a:p>
          <a:p>
            <a:pPr lvl="1"/>
            <a:r>
              <a:rPr lang="en-CA" sz="2000" dirty="0" smtClean="0"/>
              <a:t>Saving is a function of dispensable income</a:t>
            </a:r>
          </a:p>
          <a:p>
            <a:pPr lvl="1"/>
            <a:r>
              <a:rPr lang="en-CA" sz="2000" dirty="0" smtClean="0"/>
              <a:t>s: marginal propensity to save (MPS), s = </a:t>
            </a:r>
            <a:r>
              <a:rPr lang="el-GR" sz="2000" dirty="0" smtClean="0"/>
              <a:t>Δ</a:t>
            </a:r>
            <a:r>
              <a:rPr lang="en-CA" sz="2000" dirty="0" smtClean="0"/>
              <a:t>S/</a:t>
            </a:r>
            <a:r>
              <a:rPr lang="el-GR" sz="2000" dirty="0" smtClean="0"/>
              <a:t> Δ</a:t>
            </a:r>
            <a:r>
              <a:rPr lang="en-CA" sz="2000" dirty="0" smtClean="0"/>
              <a:t>Y, s = 1 - </a:t>
            </a:r>
            <a:r>
              <a:rPr lang="en-CA" sz="2000" smtClean="0"/>
              <a:t>mpc</a:t>
            </a:r>
            <a:endParaRPr lang="en-CA" sz="2000" dirty="0" smtClean="0"/>
          </a:p>
          <a:p>
            <a:r>
              <a:rPr lang="en-CA" sz="2400" dirty="0" smtClean="0"/>
              <a:t>S=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endParaRPr lang="en-CA" sz="2400" baseline="-25000" dirty="0" smtClean="0"/>
          </a:p>
          <a:p>
            <a:r>
              <a:rPr lang="en-CA" sz="2400" dirty="0" smtClean="0"/>
              <a:t>-C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sY</a:t>
            </a:r>
            <a:r>
              <a:rPr lang="en-CA" sz="2400" dirty="0" smtClean="0"/>
              <a:t> =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endParaRPr lang="en-CA" sz="2400" dirty="0" smtClean="0"/>
          </a:p>
          <a:p>
            <a:r>
              <a:rPr lang="en-CA" sz="2400" dirty="0" smtClean="0"/>
              <a:t>Y</a:t>
            </a:r>
            <a:r>
              <a:rPr lang="en-CA" sz="2400" baseline="-25000" dirty="0" smtClean="0"/>
              <a:t>e</a:t>
            </a:r>
            <a:r>
              <a:rPr lang="en-CA" sz="2400" dirty="0" smtClean="0"/>
              <a:t> = (C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r>
              <a:rPr lang="en-CA" sz="2400" dirty="0" smtClean="0"/>
              <a:t>)/s; equilibrium output is equal to autonomous expenditure divided by MPS (s = 1 - c ).</a:t>
            </a:r>
          </a:p>
          <a:p>
            <a:r>
              <a:rPr lang="en-CA" sz="2400" dirty="0" smtClean="0"/>
              <a:t>Similarly, the change in equilibrium output is equal to the change in autonomous expenditure divided by marginal propensity to save.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E464BA-C144-4D15-99FD-133C98DB901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Example: </a:t>
            </a:r>
            <a:r>
              <a:rPr lang="en-CA" dirty="0" err="1" smtClean="0"/>
              <a:t>Lyryx</a:t>
            </a:r>
            <a:r>
              <a:rPr lang="en-CA" dirty="0" smtClean="0"/>
              <a:t> Lab Question</a:t>
            </a:r>
            <a:endParaRPr lang="en-CA" dirty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smtClean="0"/>
              <a:t>Suppose that France has an MPC (Marginal Propensity To Consume) of 0.22 and a real GDP (Gross Domestic Product) of $431 billion. Also suppose that its investment spending decreases by $9 billion.</a:t>
            </a:r>
          </a:p>
          <a:p>
            <a:r>
              <a:rPr lang="en-CA" sz="2400" smtClean="0"/>
              <a:t>Calculate (correct to 1 decimal place) France's new level of real GDP in the aggregate expenditures model.</a:t>
            </a:r>
          </a:p>
          <a:p>
            <a:endParaRPr lang="en-CA" sz="2400" smtClean="0"/>
          </a:p>
          <a:p>
            <a:endParaRPr lang="en-CA" sz="240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4273E0-D82C-4FE3-951F-A5F0B5D4FBFE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Example: </a:t>
            </a:r>
            <a:r>
              <a:rPr lang="en-CA" dirty="0" err="1" smtClean="0"/>
              <a:t>Lyryx</a:t>
            </a:r>
            <a:r>
              <a:rPr lang="en-CA" dirty="0" smtClean="0"/>
              <a:t> Lab Question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Suppose </a:t>
            </a:r>
            <a:r>
              <a:rPr lang="en-CA" sz="2400" dirty="0" smtClean="0"/>
              <a:t>that France has an MPC (Marginal Propensity To Consume) of 0.22 and a real GDP (Gross Domestic Product) of $431 billion. Also suppose that its investment spending decreases by $9 billion.</a:t>
            </a:r>
          </a:p>
          <a:p>
            <a:r>
              <a:rPr lang="en-CA" sz="2400" dirty="0" smtClean="0"/>
              <a:t>Calculate (correct to 1 decimal place) France's new level of real GDP in the aggregate expenditures model.</a:t>
            </a:r>
          </a:p>
          <a:p>
            <a:r>
              <a:rPr lang="en-CA" sz="2400" dirty="0" smtClean="0"/>
              <a:t>Recall </a:t>
            </a:r>
            <a:r>
              <a:rPr lang="el-GR" sz="2400" dirty="0" smtClean="0"/>
              <a:t>Δ</a:t>
            </a:r>
            <a:r>
              <a:rPr lang="en-CA" sz="2400" dirty="0" smtClean="0"/>
              <a:t>Y</a:t>
            </a:r>
            <a:r>
              <a:rPr lang="en-CA" sz="2400" baseline="-25000" dirty="0" smtClean="0"/>
              <a:t>e</a:t>
            </a:r>
            <a:r>
              <a:rPr lang="en-CA" sz="2400" dirty="0" smtClean="0"/>
              <a:t> = </a:t>
            </a:r>
            <a:r>
              <a:rPr lang="el-GR" sz="2400" dirty="0" smtClean="0"/>
              <a:t>Δ</a:t>
            </a:r>
            <a:r>
              <a:rPr lang="en-CA" sz="2400" dirty="0" smtClean="0"/>
              <a:t>(C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r>
              <a:rPr lang="en-CA" sz="2400" dirty="0" smtClean="0"/>
              <a:t>)/(1-c)</a:t>
            </a:r>
          </a:p>
          <a:p>
            <a:r>
              <a:rPr lang="el-GR" sz="2400" dirty="0" smtClean="0"/>
              <a:t>Δ</a:t>
            </a:r>
            <a:r>
              <a:rPr lang="en-CA" sz="2400" dirty="0" smtClean="0"/>
              <a:t>Y</a:t>
            </a:r>
            <a:r>
              <a:rPr lang="en-CA" sz="2400" baseline="-25000" dirty="0" smtClean="0"/>
              <a:t>e</a:t>
            </a:r>
            <a:r>
              <a:rPr lang="en-CA" sz="2400" dirty="0" smtClean="0"/>
              <a:t> = = $9/(1-0.22) = $11.54 billion</a:t>
            </a:r>
          </a:p>
          <a:p>
            <a:r>
              <a:rPr lang="en-CA" sz="2400" dirty="0" smtClean="0"/>
              <a:t>New GDP = Old GDP + change in GDP (-) = $431 - $11.54 = $419.46 billion</a:t>
            </a:r>
          </a:p>
          <a:p>
            <a:endParaRPr lang="en-CA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B97B35-999B-4C7D-9AE6-DCB06B882EE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The Multiplier Effect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7411" name="Arc 2"/>
          <p:cNvSpPr>
            <a:spLocks/>
          </p:cNvSpPr>
          <p:nvPr/>
        </p:nvSpPr>
        <p:spPr bwMode="auto">
          <a:xfrm>
            <a:off x="2819400" y="4495800"/>
            <a:ext cx="242888" cy="3905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17412" name="Group 3"/>
          <p:cNvGrpSpPr>
            <a:grpSpLocks/>
          </p:cNvGrpSpPr>
          <p:nvPr/>
        </p:nvGrpSpPr>
        <p:grpSpPr bwMode="auto">
          <a:xfrm>
            <a:off x="2438400" y="1828800"/>
            <a:ext cx="3905250" cy="3033713"/>
            <a:chOff x="1549" y="577"/>
            <a:chExt cx="2447" cy="1911"/>
          </a:xfrm>
        </p:grpSpPr>
        <p:sp>
          <p:nvSpPr>
            <p:cNvPr id="17442" name="Line 4"/>
            <p:cNvSpPr>
              <a:spLocks noChangeShapeType="1"/>
            </p:cNvSpPr>
            <p:nvPr/>
          </p:nvSpPr>
          <p:spPr bwMode="auto">
            <a:xfrm>
              <a:off x="1563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7443" name="Line 5"/>
            <p:cNvSpPr>
              <a:spLocks noChangeShapeType="1"/>
            </p:cNvSpPr>
            <p:nvPr/>
          </p:nvSpPr>
          <p:spPr bwMode="auto">
            <a:xfrm>
              <a:off x="1549" y="2476"/>
              <a:ext cx="244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1981200" y="46482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>
                <a:solidFill>
                  <a:srgbClr val="000000"/>
                </a:solidFill>
                <a:latin typeface="Arial" charset="0"/>
              </a:rPr>
              <a:t>o</a:t>
            </a:r>
          </a:p>
        </p:txBody>
      </p:sp>
      <p:grpSp>
        <p:nvGrpSpPr>
          <p:cNvPr id="17414" name="Group 7"/>
          <p:cNvGrpSpPr>
            <a:grpSpLocks/>
          </p:cNvGrpSpPr>
          <p:nvPr/>
        </p:nvGrpSpPr>
        <p:grpSpPr bwMode="auto">
          <a:xfrm>
            <a:off x="3048000" y="4343400"/>
            <a:ext cx="458788" cy="338138"/>
            <a:chOff x="1671" y="2271"/>
            <a:chExt cx="289" cy="213"/>
          </a:xfrm>
        </p:grpSpPr>
        <p:sp>
          <p:nvSpPr>
            <p:cNvPr id="17440" name="Rectangle 8"/>
            <p:cNvSpPr>
              <a:spLocks noChangeArrowheads="1"/>
            </p:cNvSpPr>
            <p:nvPr/>
          </p:nvSpPr>
          <p:spPr bwMode="auto">
            <a:xfrm>
              <a:off x="1671" y="2311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rgbClr val="FC0128"/>
                  </a:solidFill>
                  <a:latin typeface="Arial" charset="0"/>
                </a:rPr>
                <a:t>45</a:t>
              </a:r>
            </a:p>
          </p:txBody>
        </p:sp>
        <p:sp>
          <p:nvSpPr>
            <p:cNvPr id="17441" name="Rectangle 9"/>
            <p:cNvSpPr>
              <a:spLocks noChangeArrowheads="1"/>
            </p:cNvSpPr>
            <p:nvPr/>
          </p:nvSpPr>
          <p:spPr bwMode="auto">
            <a:xfrm>
              <a:off x="1795" y="22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rgbClr val="FC0128"/>
                  </a:solidFill>
                  <a:latin typeface="Arial" charset="0"/>
                </a:rPr>
                <a:t>o</a:t>
              </a:r>
            </a:p>
          </p:txBody>
        </p:sp>
      </p:grpSp>
      <p:sp>
        <p:nvSpPr>
          <p:cNvPr id="29705" name="Rectangle 10"/>
          <p:cNvSpPr>
            <a:spLocks noChangeArrowheads="1"/>
          </p:cNvSpPr>
          <p:nvPr/>
        </p:nvSpPr>
        <p:spPr bwMode="auto">
          <a:xfrm>
            <a:off x="2133600" y="5257800"/>
            <a:ext cx="5591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400" b="1" dirty="0">
                <a:latin typeface="+mn-lt"/>
              </a:rPr>
              <a:t>Real domestic product, GDP (billions of dollars)</a:t>
            </a:r>
          </a:p>
        </p:txBody>
      </p:sp>
      <p:sp>
        <p:nvSpPr>
          <p:cNvPr id="17416" name="Line 11"/>
          <p:cNvSpPr>
            <a:spLocks noChangeShapeType="1"/>
          </p:cNvSpPr>
          <p:nvPr/>
        </p:nvSpPr>
        <p:spPr bwMode="auto">
          <a:xfrm flipV="1">
            <a:off x="2514600" y="1600200"/>
            <a:ext cx="3181350" cy="3181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7417" name="Line 12"/>
          <p:cNvSpPr>
            <a:spLocks noChangeShapeType="1"/>
          </p:cNvSpPr>
          <p:nvPr/>
        </p:nvSpPr>
        <p:spPr bwMode="auto">
          <a:xfrm flipV="1">
            <a:off x="2438400" y="1981200"/>
            <a:ext cx="3398838" cy="1819275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9708" name="Rectangle 13"/>
          <p:cNvSpPr>
            <a:spLocks noChangeArrowheads="1"/>
          </p:cNvSpPr>
          <p:nvPr/>
        </p:nvSpPr>
        <p:spPr bwMode="auto">
          <a:xfrm>
            <a:off x="5791200" y="2057400"/>
            <a:ext cx="1047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chemeClr val="tx2"/>
                </a:solidFill>
                <a:latin typeface="+mn-lt"/>
              </a:rPr>
              <a:t>(C + </a:t>
            </a:r>
            <a:r>
              <a:rPr lang="en-CA" sz="2000" b="1" dirty="0" err="1">
                <a:solidFill>
                  <a:schemeClr val="tx2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chemeClr val="tx2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chemeClr val="tx2"/>
                </a:solidFill>
                <a:latin typeface="+mn-lt"/>
              </a:rPr>
              <a:t> </a:t>
            </a:r>
            <a:r>
              <a:rPr lang="en-CA" sz="2000" b="1" dirty="0">
                <a:solidFill>
                  <a:schemeClr val="tx2"/>
                </a:solidFill>
                <a:latin typeface="+mn-lt"/>
              </a:rPr>
              <a:t>)</a:t>
            </a:r>
            <a:r>
              <a:rPr lang="en-CA" sz="2000" b="1" baseline="-25000" dirty="0">
                <a:solidFill>
                  <a:schemeClr val="tx2"/>
                </a:solidFill>
                <a:latin typeface="+mn-lt"/>
              </a:rPr>
              <a:t> 0</a:t>
            </a:r>
          </a:p>
        </p:txBody>
      </p:sp>
      <p:sp>
        <p:nvSpPr>
          <p:cNvPr id="17419" name="Line 14"/>
          <p:cNvSpPr>
            <a:spLocks noChangeShapeType="1"/>
          </p:cNvSpPr>
          <p:nvPr/>
        </p:nvSpPr>
        <p:spPr bwMode="auto">
          <a:xfrm>
            <a:off x="4648200" y="2667000"/>
            <a:ext cx="0" cy="2220913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9710" name="Rectangle 15"/>
          <p:cNvSpPr>
            <a:spLocks noChangeArrowheads="1"/>
          </p:cNvSpPr>
          <p:nvPr/>
        </p:nvSpPr>
        <p:spPr bwMode="auto">
          <a:xfrm>
            <a:off x="3046834" y="4953000"/>
            <a:ext cx="31813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1600" b="1" dirty="0">
                <a:latin typeface="+mn-lt"/>
              </a:rPr>
              <a:t>430 </a:t>
            </a:r>
            <a:r>
              <a:rPr lang="en-US" sz="1600" b="1" dirty="0">
                <a:latin typeface="+mn-lt"/>
              </a:rPr>
              <a:t>   </a:t>
            </a:r>
            <a:r>
              <a:rPr lang="en-CA" sz="1600" b="1" dirty="0">
                <a:latin typeface="+mn-lt"/>
              </a:rPr>
              <a:t>      450  </a:t>
            </a:r>
            <a:r>
              <a:rPr lang="en-US" sz="1600" b="1" dirty="0">
                <a:latin typeface="+mn-lt"/>
              </a:rPr>
              <a:t> </a:t>
            </a:r>
            <a:r>
              <a:rPr lang="en-CA" sz="1600" b="1" dirty="0">
                <a:latin typeface="+mn-lt"/>
              </a:rPr>
              <a:t>     470    </a:t>
            </a:r>
            <a:r>
              <a:rPr lang="en-US" sz="1600" b="1" dirty="0">
                <a:latin typeface="+mn-lt"/>
              </a:rPr>
              <a:t> </a:t>
            </a:r>
            <a:r>
              <a:rPr lang="en-CA" sz="1600" b="1" dirty="0">
                <a:latin typeface="+mn-lt"/>
              </a:rPr>
              <a:t>   490  </a:t>
            </a:r>
            <a:r>
              <a:rPr lang="en-US" sz="1600" b="1" dirty="0">
                <a:latin typeface="+mn-lt"/>
              </a:rPr>
              <a:t> </a:t>
            </a:r>
            <a:r>
              <a:rPr lang="en-CA" sz="1600" b="1" dirty="0">
                <a:latin typeface="+mn-lt"/>
              </a:rPr>
              <a:t>     510</a:t>
            </a:r>
          </a:p>
        </p:txBody>
      </p:sp>
      <p:grpSp>
        <p:nvGrpSpPr>
          <p:cNvPr id="17421" name="Group 16"/>
          <p:cNvGrpSpPr>
            <a:grpSpLocks/>
          </p:cNvGrpSpPr>
          <p:nvPr/>
        </p:nvGrpSpPr>
        <p:grpSpPr bwMode="auto">
          <a:xfrm>
            <a:off x="1905000" y="1676400"/>
            <a:ext cx="522288" cy="2792413"/>
            <a:chOff x="1267" y="436"/>
            <a:chExt cx="329" cy="1759"/>
          </a:xfrm>
        </p:grpSpPr>
        <p:sp>
          <p:nvSpPr>
            <p:cNvPr id="29725" name="Rectangle 17"/>
            <p:cNvSpPr>
              <a:spLocks noChangeArrowheads="1"/>
            </p:cNvSpPr>
            <p:nvPr/>
          </p:nvSpPr>
          <p:spPr bwMode="auto">
            <a:xfrm>
              <a:off x="1267" y="951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US" sz="1600" b="1">
                  <a:latin typeface="+mn-lt"/>
                </a:rPr>
                <a:t>470</a:t>
              </a:r>
            </a:p>
          </p:txBody>
        </p:sp>
        <p:sp>
          <p:nvSpPr>
            <p:cNvPr id="29726" name="Rectangle 18"/>
            <p:cNvSpPr>
              <a:spLocks noChangeArrowheads="1"/>
            </p:cNvSpPr>
            <p:nvPr/>
          </p:nvSpPr>
          <p:spPr bwMode="auto">
            <a:xfrm>
              <a:off x="1267" y="1466"/>
              <a:ext cx="314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US" sz="1600" b="1">
                  <a:latin typeface="+mn-lt"/>
                </a:rPr>
                <a:t>450</a:t>
              </a:r>
            </a:p>
          </p:txBody>
        </p:sp>
        <p:sp>
          <p:nvSpPr>
            <p:cNvPr id="29727" name="Rectangle 19"/>
            <p:cNvSpPr>
              <a:spLocks noChangeArrowheads="1"/>
            </p:cNvSpPr>
            <p:nvPr/>
          </p:nvSpPr>
          <p:spPr bwMode="auto">
            <a:xfrm>
              <a:off x="1267" y="436"/>
              <a:ext cx="32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US" sz="1600" b="1" dirty="0">
                  <a:latin typeface="+mn-lt"/>
                </a:rPr>
                <a:t>490</a:t>
              </a:r>
            </a:p>
          </p:txBody>
        </p:sp>
        <p:sp>
          <p:nvSpPr>
            <p:cNvPr id="29728" name="Rectangle 20"/>
            <p:cNvSpPr>
              <a:spLocks noChangeArrowheads="1"/>
            </p:cNvSpPr>
            <p:nvPr/>
          </p:nvSpPr>
          <p:spPr bwMode="auto">
            <a:xfrm>
              <a:off x="1267" y="1981"/>
              <a:ext cx="315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US" sz="1600" b="1">
                  <a:latin typeface="+mn-lt"/>
                </a:rPr>
                <a:t>430</a:t>
              </a:r>
            </a:p>
          </p:txBody>
        </p:sp>
      </p:grpSp>
      <p:sp>
        <p:nvSpPr>
          <p:cNvPr id="29712" name="Rectangle 21"/>
          <p:cNvSpPr>
            <a:spLocks noChangeArrowheads="1"/>
          </p:cNvSpPr>
          <p:nvPr/>
        </p:nvSpPr>
        <p:spPr bwMode="auto">
          <a:xfrm rot="16200000">
            <a:off x="478632" y="2945606"/>
            <a:ext cx="2058988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endParaRPr lang="en-US" sz="1400" b="1" dirty="0">
              <a:latin typeface="+mn-lt"/>
            </a:endParaRPr>
          </a:p>
          <a:p>
            <a:pPr algn="ctr">
              <a:defRPr/>
            </a:pPr>
            <a:r>
              <a:rPr lang="en-US" sz="1400" b="1" dirty="0">
                <a:latin typeface="+mn-lt"/>
              </a:rPr>
              <a:t>Aggregate expenditures</a:t>
            </a:r>
          </a:p>
          <a:p>
            <a:pPr algn="ctr">
              <a:defRPr/>
            </a:pPr>
            <a:r>
              <a:rPr lang="en-CA" sz="1400" b="1" dirty="0">
                <a:latin typeface="+mn-lt"/>
              </a:rPr>
              <a:t> (billions of dollars)</a:t>
            </a:r>
          </a:p>
        </p:txBody>
      </p:sp>
      <p:sp>
        <p:nvSpPr>
          <p:cNvPr id="573462" name="Line 22"/>
          <p:cNvSpPr>
            <a:spLocks noChangeShapeType="1"/>
          </p:cNvSpPr>
          <p:nvPr/>
        </p:nvSpPr>
        <p:spPr bwMode="auto">
          <a:xfrm flipV="1">
            <a:off x="2514600" y="2438400"/>
            <a:ext cx="3187700" cy="1704975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73463" name="Rectangle 23"/>
          <p:cNvSpPr>
            <a:spLocks noChangeArrowheads="1"/>
          </p:cNvSpPr>
          <p:nvPr/>
        </p:nvSpPr>
        <p:spPr bwMode="auto">
          <a:xfrm>
            <a:off x="5715000" y="2514600"/>
            <a:ext cx="1044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>
                <a:solidFill>
                  <a:srgbClr val="FC0128"/>
                </a:solidFill>
                <a:latin typeface="+mn-lt"/>
              </a:rPr>
              <a:t>(C + I</a:t>
            </a:r>
            <a:r>
              <a:rPr lang="en-CA" sz="2000" b="1" baseline="-25000">
                <a:solidFill>
                  <a:srgbClr val="FC0128"/>
                </a:solidFill>
                <a:latin typeface="+mn-lt"/>
              </a:rPr>
              <a:t>g </a:t>
            </a:r>
            <a:r>
              <a:rPr lang="en-CA" sz="2000" b="1">
                <a:solidFill>
                  <a:srgbClr val="FC0128"/>
                </a:solidFill>
                <a:latin typeface="+mn-lt"/>
              </a:rPr>
              <a:t>)</a:t>
            </a:r>
            <a:r>
              <a:rPr lang="en-CA" sz="2000" b="1" baseline="-25000">
                <a:solidFill>
                  <a:srgbClr val="FC0128"/>
                </a:solidFill>
                <a:latin typeface="+mn-lt"/>
              </a:rPr>
              <a:t> 2</a:t>
            </a:r>
          </a:p>
        </p:txBody>
      </p:sp>
      <p:sp>
        <p:nvSpPr>
          <p:cNvPr id="573464" name="AutoShape 24"/>
          <p:cNvSpPr>
            <a:spLocks noChangeArrowheads="1"/>
          </p:cNvSpPr>
          <p:nvPr/>
        </p:nvSpPr>
        <p:spPr bwMode="auto">
          <a:xfrm>
            <a:off x="3048000" y="3276600"/>
            <a:ext cx="788988" cy="34131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CA" sz="2000" b="1" dirty="0">
                <a:solidFill>
                  <a:srgbClr val="FEFFD6"/>
                </a:solidFill>
                <a:latin typeface="+mn-lt"/>
              </a:rPr>
              <a:t>10</a:t>
            </a:r>
          </a:p>
        </p:txBody>
      </p:sp>
      <p:sp>
        <p:nvSpPr>
          <p:cNvPr id="17426" name="Line 25"/>
          <p:cNvSpPr>
            <a:spLocks noChangeShapeType="1"/>
          </p:cNvSpPr>
          <p:nvPr/>
        </p:nvSpPr>
        <p:spPr bwMode="auto">
          <a:xfrm>
            <a:off x="3886200" y="3352800"/>
            <a:ext cx="0" cy="151765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573466" name="AutoShape 26"/>
          <p:cNvSpPr>
            <a:spLocks noChangeArrowheads="1"/>
          </p:cNvSpPr>
          <p:nvPr/>
        </p:nvSpPr>
        <p:spPr bwMode="auto">
          <a:xfrm>
            <a:off x="3962400" y="3962400"/>
            <a:ext cx="663575" cy="663575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-20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573468" name="Line 28"/>
          <p:cNvSpPr>
            <a:spLocks noChangeShapeType="1"/>
          </p:cNvSpPr>
          <p:nvPr/>
        </p:nvSpPr>
        <p:spPr bwMode="auto">
          <a:xfrm flipV="1">
            <a:off x="2438400" y="1600200"/>
            <a:ext cx="3398838" cy="1819275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>
              <a:defRPr/>
            </a:pPr>
            <a:endParaRPr lang="en-CA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573469" name="Rectangle 29"/>
          <p:cNvSpPr>
            <a:spLocks noChangeArrowheads="1"/>
          </p:cNvSpPr>
          <p:nvPr/>
        </p:nvSpPr>
        <p:spPr bwMode="auto">
          <a:xfrm>
            <a:off x="5867400" y="1524000"/>
            <a:ext cx="1044773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ln>
                  <a:solidFill>
                    <a:sysClr val="windowText" lastClr="000000"/>
                  </a:solidFill>
                </a:ln>
                <a:solidFill>
                  <a:schemeClr val="accent2"/>
                </a:solidFill>
                <a:latin typeface="+mn-lt"/>
              </a:rPr>
              <a:t>(C + </a:t>
            </a:r>
            <a:r>
              <a:rPr lang="en-CA" sz="2000" b="1" dirty="0" err="1">
                <a:ln>
                  <a:solidFill>
                    <a:sysClr val="windowText" lastClr="000000"/>
                  </a:solidFill>
                </a:ln>
                <a:solidFill>
                  <a:schemeClr val="accent2"/>
                </a:solidFill>
                <a:latin typeface="+mn-lt"/>
              </a:rPr>
              <a:t>I</a:t>
            </a:r>
            <a:r>
              <a:rPr lang="en-CA" sz="2000" b="1" baseline="-25000" dirty="0" err="1">
                <a:ln>
                  <a:solidFill>
                    <a:sysClr val="windowText" lastClr="000000"/>
                  </a:solidFill>
                </a:ln>
                <a:solidFill>
                  <a:schemeClr val="accent2"/>
                </a:solidFill>
                <a:latin typeface="+mn-lt"/>
              </a:rPr>
              <a:t>g</a:t>
            </a:r>
            <a:r>
              <a:rPr lang="en-CA" sz="2000" b="1" baseline="-25000" dirty="0">
                <a:ln>
                  <a:solidFill>
                    <a:sysClr val="windowText" lastClr="000000"/>
                  </a:solidFill>
                </a:ln>
                <a:solidFill>
                  <a:schemeClr val="accent2"/>
                </a:solidFill>
                <a:latin typeface="+mn-lt"/>
              </a:rPr>
              <a:t> </a:t>
            </a:r>
            <a:r>
              <a:rPr lang="en-CA" sz="2000" b="1" dirty="0">
                <a:ln>
                  <a:solidFill>
                    <a:sysClr val="windowText" lastClr="000000"/>
                  </a:solidFill>
                </a:ln>
                <a:solidFill>
                  <a:schemeClr val="accent2"/>
                </a:solidFill>
                <a:latin typeface="+mn-lt"/>
              </a:rPr>
              <a:t>)</a:t>
            </a:r>
            <a:r>
              <a:rPr lang="en-CA" sz="2000" b="1" baseline="-25000" dirty="0">
                <a:ln>
                  <a:solidFill>
                    <a:sysClr val="windowText" lastClr="000000"/>
                  </a:solidFill>
                </a:ln>
                <a:solidFill>
                  <a:schemeClr val="accent2"/>
                </a:solidFill>
                <a:latin typeface="+mn-lt"/>
              </a:rPr>
              <a:t> 1</a:t>
            </a:r>
          </a:p>
        </p:txBody>
      </p:sp>
      <p:sp>
        <p:nvSpPr>
          <p:cNvPr id="17430" name="Line 30"/>
          <p:cNvSpPr>
            <a:spLocks noChangeShapeType="1"/>
          </p:cNvSpPr>
          <p:nvPr/>
        </p:nvSpPr>
        <p:spPr bwMode="auto">
          <a:xfrm>
            <a:off x="5410200" y="1828800"/>
            <a:ext cx="0" cy="304800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573471" name="AutoShape 31"/>
          <p:cNvSpPr>
            <a:spLocks noChangeArrowheads="1"/>
          </p:cNvSpPr>
          <p:nvPr/>
        </p:nvSpPr>
        <p:spPr bwMode="auto">
          <a:xfrm>
            <a:off x="4572000" y="2133600"/>
            <a:ext cx="7620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en-CA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+mn-lt"/>
              </a:rPr>
              <a:t>10</a:t>
            </a:r>
          </a:p>
        </p:txBody>
      </p:sp>
      <p:sp>
        <p:nvSpPr>
          <p:cNvPr id="573472" name="AutoShape 32"/>
          <p:cNvSpPr>
            <a:spLocks noChangeArrowheads="1"/>
          </p:cNvSpPr>
          <p:nvPr/>
        </p:nvSpPr>
        <p:spPr bwMode="auto">
          <a:xfrm>
            <a:off x="4648200" y="32004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+20</a:t>
            </a:r>
          </a:p>
        </p:txBody>
      </p:sp>
      <p:sp>
        <p:nvSpPr>
          <p:cNvPr id="35" name="Text Box 33"/>
          <p:cNvSpPr txBox="1">
            <a:spLocks noChangeArrowheads="1"/>
          </p:cNvSpPr>
          <p:nvPr/>
        </p:nvSpPr>
        <p:spPr bwMode="auto">
          <a:xfrm>
            <a:off x="428625" y="5500688"/>
            <a:ext cx="8458200" cy="8604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>
                <a:solidFill>
                  <a:schemeClr val="tx1"/>
                </a:solidFill>
              </a:rPr>
              <a:t>Through a multiplier effect, an initial change in investment spending can cause a magnified change in domestic output</a:t>
            </a:r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C54551-E3A8-4050-98C1-EA7F874067D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38" name="Footer Placeholder 3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73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73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2" grpId="0" animBg="1"/>
      <p:bldP spid="573463" grpId="0"/>
      <p:bldP spid="573464" grpId="0" animBg="1" autoUpdateAnimBg="0"/>
      <p:bldP spid="573466" grpId="0" animBg="1" autoUpdateAnimBg="0"/>
      <p:bldP spid="573472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The Multiplier Effect</a:t>
            </a:r>
            <a:endParaRPr lang="en-CA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09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47800"/>
            <a:ext cx="8223250" cy="4789488"/>
          </a:xfrm>
        </p:spPr>
        <p:txBody>
          <a:bodyPr/>
          <a:lstStyle/>
          <a:p>
            <a:pPr eaLnBrk="1" hangingPunct="1"/>
            <a:r>
              <a:rPr lang="en-CA" sz="2800" dirty="0" smtClean="0"/>
              <a:t>Multiplier</a:t>
            </a:r>
          </a:p>
          <a:p>
            <a:pPr lvl="1" eaLnBrk="1" hangingPunct="1"/>
            <a:r>
              <a:rPr lang="en-CA" sz="1800" dirty="0" smtClean="0"/>
              <a:t>the ratio of a change in the equilibrium GDP to the change in autonomous expenditure (investment spending)</a:t>
            </a:r>
          </a:p>
          <a:p>
            <a:pPr eaLnBrk="1" hangingPunct="1">
              <a:buFontTx/>
              <a:buNone/>
            </a:pPr>
            <a:r>
              <a:rPr lang="en-CA" sz="2400" i="1" dirty="0" smtClean="0"/>
              <a:t>		</a:t>
            </a:r>
            <a:r>
              <a:rPr lang="en-CA" sz="1800" i="1" dirty="0" smtClean="0">
                <a:solidFill>
                  <a:schemeClr val="accent2"/>
                </a:solidFill>
              </a:rPr>
              <a:t>Changes in GDP = multiplier x initial change in spending</a:t>
            </a:r>
          </a:p>
          <a:p>
            <a:pPr eaLnBrk="1" hangingPunct="1"/>
            <a:r>
              <a:rPr lang="en-CA" sz="2800" dirty="0" smtClean="0"/>
              <a:t>The “initial change in spending”</a:t>
            </a:r>
          </a:p>
          <a:p>
            <a:pPr lvl="1" eaLnBrk="1" hangingPunct="1"/>
            <a:r>
              <a:rPr lang="en-CA" sz="1600" dirty="0" smtClean="0"/>
              <a:t> </a:t>
            </a:r>
            <a:r>
              <a:rPr lang="en-CA" sz="1800" dirty="0" smtClean="0"/>
              <a:t>associated with investment spending because of investment’s volatility</a:t>
            </a:r>
          </a:p>
          <a:p>
            <a:pPr lvl="1" eaLnBrk="1" hangingPunct="1"/>
            <a:r>
              <a:rPr lang="en-CA" sz="1800" dirty="0" smtClean="0"/>
              <a:t> associated with investment spending results from either a change in the real interest rate or a shift of the ID curve</a:t>
            </a:r>
          </a:p>
          <a:p>
            <a:pPr lvl="1" eaLnBrk="1" hangingPunct="1"/>
            <a:r>
              <a:rPr lang="en-CA" sz="1800" dirty="0" smtClean="0"/>
              <a:t> may create a multiple increase in GDP and a decrease in spending may be multiplied into a large decrease in GDP</a:t>
            </a:r>
          </a:p>
          <a:p>
            <a:pPr lvl="1" eaLnBrk="1" hangingPunct="1"/>
            <a:r>
              <a:rPr lang="en-CA" sz="1800" dirty="0" smtClean="0"/>
              <a:t>There is also a multiplier effect associated with autonomous consumption changes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EFEDBF-C1E0-4B1C-B095-7108D2DA4C9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95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The Multiplier Effect</a:t>
            </a:r>
            <a:endParaRPr lang="en-CA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12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Rationale:</a:t>
            </a:r>
          </a:p>
          <a:p>
            <a:pPr eaLnBrk="1" hangingPunct="1"/>
            <a:r>
              <a:rPr lang="en-US" smtClean="0"/>
              <a:t>spending generates income</a:t>
            </a:r>
          </a:p>
          <a:p>
            <a:pPr eaLnBrk="1" hangingPunct="1"/>
            <a:r>
              <a:rPr lang="en-US" smtClean="0"/>
              <a:t>change in income will cause both consumption and saving to change</a:t>
            </a:r>
            <a:endParaRPr lang="en-CA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960EDF-A0AA-4FB9-BA46-F9BE611F2DE7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0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4050" name="Group 2"/>
          <p:cNvGraphicFramePr>
            <a:graphicFrameLocks noGrp="1"/>
          </p:cNvGraphicFramePr>
          <p:nvPr/>
        </p:nvGraphicFramePr>
        <p:xfrm>
          <a:off x="239713" y="617538"/>
          <a:ext cx="8645525" cy="5621339"/>
        </p:xfrm>
        <a:graphic>
          <a:graphicData uri="http://schemas.openxmlformats.org/drawingml/2006/table">
            <a:tbl>
              <a:tblPr/>
              <a:tblGrid>
                <a:gridCol w="2736850"/>
                <a:gridCol w="1585912"/>
                <a:gridCol w="2162175"/>
                <a:gridCol w="2160588"/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income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(MPC=.75)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(MPS=.25)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increases $5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$5.00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$3.75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$1.25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2nd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3rd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4th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5th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All other rounds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C4481D-51D1-4535-9059-3ACA34DB35A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6098" name="Group 2"/>
          <p:cNvGraphicFramePr>
            <a:graphicFrameLocks noGrp="1"/>
          </p:cNvGraphicFramePr>
          <p:nvPr/>
        </p:nvGraphicFramePr>
        <p:xfrm>
          <a:off x="239713" y="617538"/>
          <a:ext cx="8645525" cy="5621339"/>
        </p:xfrm>
        <a:graphic>
          <a:graphicData uri="http://schemas.openxmlformats.org/drawingml/2006/table">
            <a:tbl>
              <a:tblPr/>
              <a:tblGrid>
                <a:gridCol w="2736850"/>
                <a:gridCol w="1585912"/>
                <a:gridCol w="2162175"/>
                <a:gridCol w="2160588"/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income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(MPC=.75)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(MPS=.25)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increases $5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$5.00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$3.75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$1.25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2nd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3.75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3rd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4th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5th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All other rounds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53" name="AutoShape 50"/>
          <p:cNvSpPr>
            <a:spLocks noChangeArrowheads="1"/>
          </p:cNvSpPr>
          <p:nvPr/>
        </p:nvSpPr>
        <p:spPr bwMode="auto">
          <a:xfrm rot="-1519783">
            <a:off x="4395788" y="2528888"/>
            <a:ext cx="1279525" cy="474662"/>
          </a:xfrm>
          <a:prstGeom prst="leftRightArrow">
            <a:avLst>
              <a:gd name="adj1" fmla="val 50000"/>
              <a:gd name="adj2" fmla="val 5391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B80D58-51C7-4128-AB35-7669D1E407AF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8146" name="Group 2"/>
          <p:cNvGraphicFramePr>
            <a:graphicFrameLocks noGrp="1"/>
          </p:cNvGraphicFramePr>
          <p:nvPr/>
        </p:nvGraphicFramePr>
        <p:xfrm>
          <a:off x="239713" y="617538"/>
          <a:ext cx="8645525" cy="5621339"/>
        </p:xfrm>
        <a:graphic>
          <a:graphicData uri="http://schemas.openxmlformats.org/drawingml/2006/table">
            <a:tbl>
              <a:tblPr/>
              <a:tblGrid>
                <a:gridCol w="2736850"/>
                <a:gridCol w="1585912"/>
                <a:gridCol w="2162175"/>
                <a:gridCol w="2160588"/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income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(MPC=.75)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(MPS=.25)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increases $5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$5.00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$3.75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$1.25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2nd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3.75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2.81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0.94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3rd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4th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5th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All other rounds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F868DA-06E9-4507-8575-F01E469B8201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0194" name="Group 2"/>
          <p:cNvGraphicFramePr>
            <a:graphicFrameLocks noGrp="1"/>
          </p:cNvGraphicFramePr>
          <p:nvPr/>
        </p:nvGraphicFramePr>
        <p:xfrm>
          <a:off x="239713" y="617538"/>
          <a:ext cx="8645525" cy="5621339"/>
        </p:xfrm>
        <a:graphic>
          <a:graphicData uri="http://schemas.openxmlformats.org/drawingml/2006/table">
            <a:tbl>
              <a:tblPr/>
              <a:tblGrid>
                <a:gridCol w="2736850"/>
                <a:gridCol w="1585912"/>
                <a:gridCol w="2162175"/>
                <a:gridCol w="2160588"/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income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(MPC=.75)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(MPS=.25)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increases $5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$5.00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$3.75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$1.25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2nd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3.75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2.81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0.94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3rd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2.81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2.11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0.70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4th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2.11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1.58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0.53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5th round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1.58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1.19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0.39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All other rounds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4.75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3.56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1.19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+mn-lt"/>
                        </a:rPr>
                        <a:t>$20.00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+mn-lt"/>
                        </a:rPr>
                        <a:t>$15.00</a:t>
                      </a:r>
                      <a:endParaRPr kumimoji="0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+mn-lt"/>
                        </a:rPr>
                        <a:t>$5.00</a:t>
                      </a:r>
                      <a:endParaRPr kumimoji="0" lang="en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lt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47E604-963B-4DB1-9901-9A8C1B20363A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423988" y="534988"/>
          <a:ext cx="6935787" cy="578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Chart" r:id="rId4" imgW="3771967" imgH="3181403" progId="Excel.Sheet.8">
                  <p:embed/>
                </p:oleObj>
              </mc:Choice>
              <mc:Fallback>
                <p:oleObj name="Chart" r:id="rId4" imgW="3771967" imgH="3181403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534988"/>
                        <a:ext cx="6935787" cy="5788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244" name="Text Box 4"/>
          <p:cNvSpPr txBox="1">
            <a:spLocks noChangeArrowheads="1"/>
          </p:cNvSpPr>
          <p:nvPr/>
        </p:nvSpPr>
        <p:spPr bwMode="auto">
          <a:xfrm>
            <a:off x="2428875" y="857250"/>
            <a:ext cx="500062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CA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</a:t>
            </a:r>
            <a:r>
              <a:rPr lang="en-CA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Multiplier</a:t>
            </a:r>
            <a:r>
              <a:rPr lang="en-CA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Process (MPC=.75)</a:t>
            </a:r>
          </a:p>
        </p:txBody>
      </p:sp>
      <p:sp>
        <p:nvSpPr>
          <p:cNvPr id="522245" name="Rectangle 5"/>
          <p:cNvSpPr>
            <a:spLocks noChangeArrowheads="1"/>
          </p:cNvSpPr>
          <p:nvPr/>
        </p:nvSpPr>
        <p:spPr bwMode="auto">
          <a:xfrm>
            <a:off x="1776413" y="5603875"/>
            <a:ext cx="1795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</a:t>
            </a: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I = $5 billion</a:t>
            </a:r>
            <a:endParaRPr lang="en-CA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1029" name="Freeform 6"/>
          <p:cNvSpPr>
            <a:spLocks/>
          </p:cNvSpPr>
          <p:nvPr/>
        </p:nvSpPr>
        <p:spPr bwMode="auto">
          <a:xfrm>
            <a:off x="1520825" y="4833938"/>
            <a:ext cx="885825" cy="1027112"/>
          </a:xfrm>
          <a:custGeom>
            <a:avLst/>
            <a:gdLst>
              <a:gd name="T0" fmla="*/ 2147483647 w 558"/>
              <a:gd name="T1" fmla="*/ 2147483647 h 647"/>
              <a:gd name="T2" fmla="*/ 2147483647 w 558"/>
              <a:gd name="T3" fmla="*/ 2147483647 h 647"/>
              <a:gd name="T4" fmla="*/ 2147483647 w 558"/>
              <a:gd name="T5" fmla="*/ 0 h 647"/>
              <a:gd name="T6" fmla="*/ 0 60000 65536"/>
              <a:gd name="T7" fmla="*/ 0 60000 65536"/>
              <a:gd name="T8" fmla="*/ 0 60000 65536"/>
              <a:gd name="T9" fmla="*/ 0 w 558"/>
              <a:gd name="T10" fmla="*/ 0 h 647"/>
              <a:gd name="T11" fmla="*/ 558 w 558"/>
              <a:gd name="T12" fmla="*/ 647 h 64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58" h="647">
                <a:moveTo>
                  <a:pt x="170" y="647"/>
                </a:moveTo>
                <a:cubicBezTo>
                  <a:pt x="85" y="542"/>
                  <a:pt x="0" y="437"/>
                  <a:pt x="65" y="329"/>
                </a:cubicBezTo>
                <a:cubicBezTo>
                  <a:pt x="130" y="221"/>
                  <a:pt x="344" y="110"/>
                  <a:pt x="558" y="0"/>
                </a:cubicBezTo>
              </a:path>
            </a:pathLst>
          </a:custGeom>
          <a:noFill/>
          <a:ln w="76200" cap="flat" cmpd="sng">
            <a:solidFill>
              <a:schemeClr val="tx1"/>
            </a:solidFill>
            <a:prstDash val="solid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CDFB8C-AC58-47C7-8FD3-2B59451900F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4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The Multiplier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MPS and the multiplier are inversely related</a:t>
            </a:r>
          </a:p>
          <a:p>
            <a:pPr lvl="1" eaLnBrk="1" hangingPunct="1"/>
            <a:r>
              <a:rPr lang="en-US" dirty="0" smtClean="0"/>
              <a:t>Multiplier = 1/MPS = 1/(1-MPC)</a:t>
            </a:r>
          </a:p>
          <a:p>
            <a:pPr eaLnBrk="1" hangingPunct="1"/>
            <a:r>
              <a:rPr lang="en-US" dirty="0" smtClean="0"/>
              <a:t>Recall </a:t>
            </a:r>
            <a:r>
              <a:rPr lang="el-GR" dirty="0" smtClean="0"/>
              <a:t>Δ</a:t>
            </a:r>
            <a:r>
              <a:rPr lang="en-CA" dirty="0" smtClean="0"/>
              <a:t>Y</a:t>
            </a:r>
            <a:r>
              <a:rPr lang="en-CA" baseline="-25000" dirty="0" smtClean="0"/>
              <a:t>e</a:t>
            </a:r>
            <a:r>
              <a:rPr lang="en-CA" dirty="0" smtClean="0"/>
              <a:t> = </a:t>
            </a:r>
            <a:r>
              <a:rPr lang="el-GR" dirty="0" smtClean="0"/>
              <a:t>Δ</a:t>
            </a:r>
            <a:r>
              <a:rPr lang="en-CA" dirty="0" smtClean="0"/>
              <a:t>(C</a:t>
            </a:r>
            <a:r>
              <a:rPr lang="en-CA" baseline="-25000" dirty="0" smtClean="0"/>
              <a:t>0</a:t>
            </a:r>
            <a:r>
              <a:rPr lang="en-CA" dirty="0" smtClean="0"/>
              <a:t> + </a:t>
            </a:r>
            <a:r>
              <a:rPr lang="en-CA" dirty="0" err="1" smtClean="0"/>
              <a:t>I</a:t>
            </a:r>
            <a:r>
              <a:rPr lang="en-CA" baseline="-25000" dirty="0" err="1" smtClean="0"/>
              <a:t>g</a:t>
            </a:r>
            <a:r>
              <a:rPr lang="en-CA" dirty="0" smtClean="0"/>
              <a:t>)/(1-c)</a:t>
            </a:r>
          </a:p>
          <a:p>
            <a:pPr eaLnBrk="1" hangingPunct="1"/>
            <a:r>
              <a:rPr lang="en-CA" dirty="0" smtClean="0"/>
              <a:t>Multiplier = change in equilibrium output/change in autonomous expenditure</a:t>
            </a:r>
          </a:p>
          <a:p>
            <a:pPr lvl="1" eaLnBrk="1" hangingPunct="1"/>
            <a:r>
              <a:rPr lang="en-CA" dirty="0" smtClean="0"/>
              <a:t>Multiplier = </a:t>
            </a:r>
            <a:r>
              <a:rPr lang="el-GR" dirty="0" smtClean="0"/>
              <a:t>Δ</a:t>
            </a:r>
            <a:r>
              <a:rPr lang="en-CA" dirty="0" smtClean="0"/>
              <a:t>Y</a:t>
            </a:r>
            <a:r>
              <a:rPr lang="en-CA" baseline="-25000" dirty="0" smtClean="0"/>
              <a:t>e</a:t>
            </a:r>
            <a:r>
              <a:rPr lang="en-CA" dirty="0" smtClean="0"/>
              <a:t>/</a:t>
            </a:r>
            <a:r>
              <a:rPr lang="el-GR" dirty="0" smtClean="0"/>
              <a:t>Δ</a:t>
            </a:r>
            <a:r>
              <a:rPr lang="en-CA" dirty="0" smtClean="0"/>
              <a:t>AE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232666-B424-49F9-919F-BD2050580792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19100" y="1544638"/>
          <a:ext cx="8416925" cy="402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Chart" r:id="rId4" imgW="3562350" imgH="1704975" progId="Excel.Sheet.8">
                  <p:embed/>
                </p:oleObj>
              </mc:Choice>
              <mc:Fallback>
                <p:oleObj name="Chart" r:id="rId4" imgW="3562350" imgH="1704975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1544638"/>
                        <a:ext cx="8416925" cy="4027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28625" y="5500688"/>
            <a:ext cx="8064500" cy="8270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400" smtClean="0"/>
              <a:t>The larger the MPC (and the smaller the MPS), the greater the size of the multiplier</a:t>
            </a:r>
          </a:p>
        </p:txBody>
      </p:sp>
      <p:sp>
        <p:nvSpPr>
          <p:cNvPr id="526342" name="Text Box 6"/>
          <p:cNvSpPr txBox="1">
            <a:spLocks noChangeArrowheads="1"/>
          </p:cNvSpPr>
          <p:nvPr/>
        </p:nvSpPr>
        <p:spPr bwMode="auto">
          <a:xfrm>
            <a:off x="1438275" y="2057400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.9</a:t>
            </a:r>
          </a:p>
        </p:txBody>
      </p:sp>
      <p:sp>
        <p:nvSpPr>
          <p:cNvPr id="526343" name="Text Box 7"/>
          <p:cNvSpPr txBox="1">
            <a:spLocks noChangeArrowheads="1"/>
          </p:cNvSpPr>
          <p:nvPr/>
        </p:nvSpPr>
        <p:spPr bwMode="auto">
          <a:xfrm>
            <a:off x="1457325" y="2711450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.8</a:t>
            </a:r>
          </a:p>
        </p:txBody>
      </p:sp>
      <p:sp>
        <p:nvSpPr>
          <p:cNvPr id="526344" name="Text Box 8"/>
          <p:cNvSpPr txBox="1">
            <a:spLocks noChangeArrowheads="1"/>
          </p:cNvSpPr>
          <p:nvPr/>
        </p:nvSpPr>
        <p:spPr bwMode="auto">
          <a:xfrm>
            <a:off x="1344613" y="3365500"/>
            <a:ext cx="560387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CA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.75</a:t>
            </a:r>
          </a:p>
        </p:txBody>
      </p:sp>
      <p:sp>
        <p:nvSpPr>
          <p:cNvPr id="526345" name="Text Box 9"/>
          <p:cNvSpPr txBox="1">
            <a:spLocks noChangeArrowheads="1"/>
          </p:cNvSpPr>
          <p:nvPr/>
        </p:nvSpPr>
        <p:spPr bwMode="auto">
          <a:xfrm>
            <a:off x="1423988" y="4017963"/>
            <a:ext cx="671512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.67</a:t>
            </a:r>
          </a:p>
        </p:txBody>
      </p:sp>
      <p:sp>
        <p:nvSpPr>
          <p:cNvPr id="526346" name="Text Box 10"/>
          <p:cNvSpPr txBox="1">
            <a:spLocks noChangeArrowheads="1"/>
          </p:cNvSpPr>
          <p:nvPr/>
        </p:nvSpPr>
        <p:spPr bwMode="auto">
          <a:xfrm>
            <a:off x="1533525" y="4708525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.5</a:t>
            </a:r>
          </a:p>
        </p:txBody>
      </p:sp>
      <p:sp>
        <p:nvSpPr>
          <p:cNvPr id="526347" name="Text Box 11"/>
          <p:cNvSpPr txBox="1">
            <a:spLocks noChangeArrowheads="1"/>
          </p:cNvSpPr>
          <p:nvPr/>
        </p:nvSpPr>
        <p:spPr bwMode="auto">
          <a:xfrm>
            <a:off x="4311650" y="2057400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10</a:t>
            </a:r>
          </a:p>
        </p:txBody>
      </p:sp>
      <p:sp>
        <p:nvSpPr>
          <p:cNvPr id="526348" name="Text Box 12"/>
          <p:cNvSpPr txBox="1">
            <a:spLocks noChangeArrowheads="1"/>
          </p:cNvSpPr>
          <p:nvPr/>
        </p:nvSpPr>
        <p:spPr bwMode="auto">
          <a:xfrm>
            <a:off x="2874963" y="2711450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5</a:t>
            </a:r>
          </a:p>
        </p:txBody>
      </p:sp>
      <p:sp>
        <p:nvSpPr>
          <p:cNvPr id="526349" name="Text Box 13"/>
          <p:cNvSpPr txBox="1">
            <a:spLocks noChangeArrowheads="1"/>
          </p:cNvSpPr>
          <p:nvPr/>
        </p:nvSpPr>
        <p:spPr bwMode="auto">
          <a:xfrm>
            <a:off x="2670175" y="3363913"/>
            <a:ext cx="44767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526350" name="Text Box 14"/>
          <p:cNvSpPr txBox="1">
            <a:spLocks noChangeArrowheads="1"/>
          </p:cNvSpPr>
          <p:nvPr/>
        </p:nvSpPr>
        <p:spPr bwMode="auto">
          <a:xfrm>
            <a:off x="2409825" y="4035425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3</a:t>
            </a:r>
          </a:p>
        </p:txBody>
      </p:sp>
      <p:sp>
        <p:nvSpPr>
          <p:cNvPr id="526351" name="Text Box 15"/>
          <p:cNvSpPr txBox="1">
            <a:spLocks noChangeArrowheads="1"/>
          </p:cNvSpPr>
          <p:nvPr/>
        </p:nvSpPr>
        <p:spPr bwMode="auto">
          <a:xfrm>
            <a:off x="2224088" y="4708525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b="1" i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3</a:t>
            </a:r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MPC and The 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Multiplier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BAAD2F-57EC-4C7B-8117-95F702B7D8EE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Few Practice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A $1 billion increase in investment will cause a:</a:t>
            </a:r>
          </a:p>
          <a:p>
            <a:pPr lvl="1"/>
            <a:r>
              <a:rPr lang="en-US" sz="2400" dirty="0" smtClean="0"/>
              <a:t>A) (1/MPS) billion increase in equilibrium GDP.</a:t>
            </a:r>
          </a:p>
          <a:p>
            <a:pPr lvl="1"/>
            <a:r>
              <a:rPr lang="en-US" sz="2400" dirty="0" smtClean="0"/>
              <a:t>B) (MPS) billion increase in equilibrium GDP.</a:t>
            </a:r>
          </a:p>
          <a:p>
            <a:pPr lvl="1"/>
            <a:r>
              <a:rPr lang="en-US" sz="2400" dirty="0" smtClean="0"/>
              <a:t>C) (1 - MPC) billion increase in equilibrium GDP.</a:t>
            </a:r>
          </a:p>
          <a:p>
            <a:pPr lvl="1"/>
            <a:r>
              <a:rPr lang="en-US" sz="2400" dirty="0" smtClean="0"/>
              <a:t>D) (MPC - MPS) billion increase in equilibrium GDP.</a:t>
            </a:r>
          </a:p>
          <a:p>
            <a:r>
              <a:rPr lang="en-US" sz="2400" dirty="0" smtClean="0"/>
              <a:t>Assume the consumption schedule for a private closed economy is C = 40 + 0.75Y, where C is consumption and Y is gross domestic product. The multiplier for this economy:</a:t>
            </a:r>
          </a:p>
          <a:p>
            <a:pPr lvl="1"/>
            <a:r>
              <a:rPr lang="en-US" sz="2000" dirty="0" smtClean="0"/>
              <a:t>A) is 3. B) is 4. C) is 5. D) cannot be determined from the information given.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555CB7-9929-4D38-9BEE-17A826D933C0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Few Practice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Assume the MPC is 2/3. If investment spending increases by $2 billion, the level of GDP will increase by:</a:t>
            </a:r>
          </a:p>
          <a:p>
            <a:pPr lvl="1"/>
            <a:r>
              <a:rPr lang="en-US" sz="2400" dirty="0" smtClean="0"/>
              <a:t>A) $3 billion. B) $2/3 billion. C) $6 billion. D) $2 billion.</a:t>
            </a:r>
          </a:p>
          <a:p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555CB7-9929-4D38-9BEE-17A826D933C0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Adding the Government Sector</a:t>
            </a:r>
            <a:endParaRPr lang="en-CA" dirty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Simplifying Assumptions</a:t>
            </a:r>
          </a:p>
          <a:p>
            <a:pPr lvl="1" eaLnBrk="1" hangingPunct="1"/>
            <a:r>
              <a:rPr lang="en-US" smtClean="0"/>
              <a:t>government purchases do not cause any shift in consumption or investment schedules</a:t>
            </a:r>
          </a:p>
          <a:p>
            <a:pPr lvl="1" eaLnBrk="1" hangingPunct="1"/>
            <a:r>
              <a:rPr lang="en-US" smtClean="0"/>
              <a:t>net tax revenues are derived totally from personal taxes</a:t>
            </a:r>
          </a:p>
          <a:p>
            <a:pPr lvl="1" eaLnBrk="1" hangingPunct="1"/>
            <a:r>
              <a:rPr lang="en-US" smtClean="0"/>
              <a:t>taxes do not vary with GDP</a:t>
            </a:r>
          </a:p>
          <a:p>
            <a:pPr eaLnBrk="1" hangingPunct="1"/>
            <a:r>
              <a:rPr lang="en-US" smtClean="0"/>
              <a:t>Government spending (G is autonomous expenditure</a:t>
            </a:r>
          </a:p>
          <a:p>
            <a:pPr eaLnBrk="1" hangingPunct="1"/>
            <a:r>
              <a:rPr lang="en-US" smtClean="0"/>
              <a:t>Taxes affect disposable income</a:t>
            </a:r>
          </a:p>
          <a:p>
            <a:pPr lvl="1" eaLnBrk="1" hangingPunct="1">
              <a:buFontTx/>
              <a:buNone/>
            </a:pPr>
            <a:endParaRPr lang="en-CA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17F8BC-CAFA-4C0B-9D75-66DB45FFBF16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 bldLvl="3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Adding the Government Sector</a:t>
            </a:r>
            <a:endParaRPr lang="en-CA" dirty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Increases in public spending shift the AE schedule upward and result in higher equilibrium GDP</a:t>
            </a:r>
          </a:p>
          <a:p>
            <a:pPr eaLnBrk="1" hangingPunct="1"/>
            <a:r>
              <a:rPr lang="en-US" dirty="0" smtClean="0"/>
              <a:t>Examples</a:t>
            </a:r>
          </a:p>
          <a:p>
            <a:pPr lvl="1" eaLnBrk="1" hangingPunct="1"/>
            <a:r>
              <a:rPr lang="en-US" dirty="0" smtClean="0"/>
              <a:t>   suppose government add 40 billion of purchases</a:t>
            </a:r>
          </a:p>
          <a:p>
            <a:pPr lvl="1" eaLnBrk="1" hangingPunct="1"/>
            <a:r>
              <a:rPr lang="en-US" dirty="0" smtClean="0"/>
              <a:t>	suppose government impose 40 billion of lump-sum tax</a:t>
            </a:r>
            <a:endParaRPr lang="en-CA" dirty="0" smtClean="0"/>
          </a:p>
          <a:p>
            <a:pPr eaLnBrk="1" hangingPunct="1">
              <a:buFontTx/>
              <a:buNone/>
            </a:pPr>
            <a:endParaRPr lang="en-CA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03885D-3C72-4895-B712-73E3714A561E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090" name="Group 2"/>
          <p:cNvGraphicFramePr>
            <a:graphicFrameLocks noGrp="1"/>
          </p:cNvGraphicFramePr>
          <p:nvPr/>
        </p:nvGraphicFramePr>
        <p:xfrm>
          <a:off x="233363" y="995363"/>
          <a:ext cx="7218363" cy="4198941"/>
        </p:xfrm>
        <a:graphic>
          <a:graphicData uri="http://schemas.openxmlformats.org/drawingml/2006/table">
            <a:tbl>
              <a:tblPr/>
              <a:tblGrid>
                <a:gridCol w="963612"/>
                <a:gridCol w="728663"/>
                <a:gridCol w="798512"/>
                <a:gridCol w="758825"/>
                <a:gridCol w="933450"/>
                <a:gridCol w="661988"/>
                <a:gridCol w="660400"/>
                <a:gridCol w="739775"/>
                <a:gridCol w="973138"/>
              </a:tblGrid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T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DI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C</a:t>
                      </a:r>
                      <a:r>
                        <a:rPr kumimoji="0" lang="en-US" sz="1800" b="0" i="0" u="none" strike="noStrike" cap="none" normalizeH="0" baseline="-25000" dirty="0" err="1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kumimoji="0" lang="en-US" sz="1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NX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$345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360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9236" name="Text Box 148"/>
          <p:cNvSpPr txBox="1">
            <a:spLocks noChangeArrowheads="1"/>
          </p:cNvSpPr>
          <p:nvPr/>
        </p:nvSpPr>
        <p:spPr bwMode="auto">
          <a:xfrm>
            <a:off x="357188" y="214313"/>
            <a:ext cx="6948487" cy="4619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Equilibrium Levels of Employment, Output &amp; Income</a:t>
            </a:r>
            <a:endParaRPr lang="en-CA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89238" name="Rectangle 150"/>
          <p:cNvSpPr>
            <a:spLocks noChangeArrowheads="1"/>
          </p:cNvSpPr>
          <p:nvPr/>
        </p:nvSpPr>
        <p:spPr bwMode="blackWhite">
          <a:xfrm>
            <a:off x="3833700" y="6273800"/>
            <a:ext cx="3233737" cy="95567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en-US" sz="2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Consumption spending is lower</a:t>
            </a:r>
            <a:endParaRPr lang="en-CA" sz="2800" b="1" i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sym typeface="Symbol" pitchFamily="18" charset="2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EB2F1B-4574-4093-85C4-56D3733F1092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238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186" name="Group 2"/>
          <p:cNvGraphicFramePr>
            <a:graphicFrameLocks noGrp="1"/>
          </p:cNvGraphicFramePr>
          <p:nvPr/>
        </p:nvGraphicFramePr>
        <p:xfrm>
          <a:off x="233363" y="995363"/>
          <a:ext cx="7218363" cy="4456113"/>
        </p:xfrm>
        <a:graphic>
          <a:graphicData uri="http://schemas.openxmlformats.org/drawingml/2006/table">
            <a:tbl>
              <a:tblPr/>
              <a:tblGrid>
                <a:gridCol w="963612"/>
                <a:gridCol w="728663"/>
                <a:gridCol w="798512"/>
                <a:gridCol w="758825"/>
                <a:gridCol w="933450"/>
                <a:gridCol w="661988"/>
                <a:gridCol w="660400"/>
                <a:gridCol w="739775"/>
                <a:gridCol w="973138"/>
              </a:tblGrid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T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DI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C</a:t>
                      </a:r>
                      <a:r>
                        <a:rPr kumimoji="0" lang="en-US" sz="2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kumimoji="0" lang="en-US" sz="2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2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NX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AE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$370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$345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 - 15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360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- 10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3341" name="Text Box 157"/>
          <p:cNvSpPr txBox="1">
            <a:spLocks noChangeArrowheads="1"/>
          </p:cNvSpPr>
          <p:nvPr/>
        </p:nvSpPr>
        <p:spPr bwMode="auto">
          <a:xfrm>
            <a:off x="1071563" y="214313"/>
            <a:ext cx="6948487" cy="4619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Equilibrium Levels of Employment, Output &amp; Income</a:t>
            </a:r>
            <a:endParaRPr lang="en-CA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1A4213-A4D1-4C6D-8E00-26CB168529A1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234" name="Group 2"/>
          <p:cNvGraphicFramePr>
            <a:graphicFrameLocks noGrp="1"/>
          </p:cNvGraphicFramePr>
          <p:nvPr/>
        </p:nvGraphicFramePr>
        <p:xfrm>
          <a:off x="233363" y="995363"/>
          <a:ext cx="7218363" cy="4198941"/>
        </p:xfrm>
        <a:graphic>
          <a:graphicData uri="http://schemas.openxmlformats.org/drawingml/2006/table">
            <a:tbl>
              <a:tblPr/>
              <a:tblGrid>
                <a:gridCol w="963612"/>
                <a:gridCol w="728663"/>
                <a:gridCol w="798512"/>
                <a:gridCol w="758825"/>
                <a:gridCol w="933450"/>
                <a:gridCol w="661988"/>
                <a:gridCol w="660400"/>
                <a:gridCol w="739775"/>
                <a:gridCol w="973138"/>
              </a:tblGrid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T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DI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C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dirty="0" err="1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NX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$345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 - 15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360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460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- 10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5382" name="Rectangle 150"/>
          <p:cNvSpPr>
            <a:spLocks noChangeArrowheads="1"/>
          </p:cNvSpPr>
          <p:nvPr/>
        </p:nvSpPr>
        <p:spPr bwMode="auto">
          <a:xfrm>
            <a:off x="228600" y="3962400"/>
            <a:ext cx="7272338" cy="377825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95389" name="Text Box 157"/>
          <p:cNvSpPr txBox="1">
            <a:spLocks noChangeArrowheads="1"/>
          </p:cNvSpPr>
          <p:nvPr/>
        </p:nvSpPr>
        <p:spPr bwMode="auto">
          <a:xfrm>
            <a:off x="214313" y="285750"/>
            <a:ext cx="6948487" cy="461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Equilibrium Levels of Employment, Output &amp; Income</a:t>
            </a:r>
            <a:endParaRPr lang="en-CA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8F6CCD-AED5-4172-A985-C9D97775525F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38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2"/>
          <p:cNvSpPr>
            <a:spLocks noChangeShapeType="1"/>
          </p:cNvSpPr>
          <p:nvPr/>
        </p:nvSpPr>
        <p:spPr bwMode="auto">
          <a:xfrm>
            <a:off x="2152650" y="3627438"/>
            <a:ext cx="0" cy="750887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30723" name="Arc 3"/>
          <p:cNvSpPr>
            <a:spLocks/>
          </p:cNvSpPr>
          <p:nvPr/>
        </p:nvSpPr>
        <p:spPr bwMode="auto">
          <a:xfrm>
            <a:off x="1831975" y="3948113"/>
            <a:ext cx="242888" cy="3905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1347788" y="1344613"/>
            <a:ext cx="5435600" cy="3033712"/>
            <a:chOff x="1549" y="577"/>
            <a:chExt cx="3424" cy="1911"/>
          </a:xfrm>
        </p:grpSpPr>
        <p:sp>
          <p:nvSpPr>
            <p:cNvPr id="30748" name="Line 5"/>
            <p:cNvSpPr>
              <a:spLocks noChangeShapeType="1"/>
            </p:cNvSpPr>
            <p:nvPr/>
          </p:nvSpPr>
          <p:spPr bwMode="auto">
            <a:xfrm>
              <a:off x="1563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749" name="Line 6"/>
            <p:cNvSpPr>
              <a:spLocks noChangeShapeType="1"/>
            </p:cNvSpPr>
            <p:nvPr/>
          </p:nvSpPr>
          <p:spPr bwMode="auto">
            <a:xfrm>
              <a:off x="1549" y="2476"/>
              <a:ext cx="3424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36197" name="Rectangle 7"/>
          <p:cNvSpPr>
            <a:spLocks noChangeArrowheads="1"/>
          </p:cNvSpPr>
          <p:nvPr/>
        </p:nvSpPr>
        <p:spPr bwMode="auto">
          <a:xfrm>
            <a:off x="1030288" y="4479925"/>
            <a:ext cx="34925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>
                <a:solidFill>
                  <a:srgbClr val="000000"/>
                </a:solidFill>
                <a:latin typeface="+mn-lt"/>
              </a:rPr>
              <a:t>o</a:t>
            </a:r>
          </a:p>
        </p:txBody>
      </p:sp>
      <p:grpSp>
        <p:nvGrpSpPr>
          <p:cNvPr id="30726" name="Group 8"/>
          <p:cNvGrpSpPr>
            <a:grpSpLocks/>
          </p:cNvGrpSpPr>
          <p:nvPr/>
        </p:nvGrpSpPr>
        <p:grpSpPr bwMode="auto">
          <a:xfrm>
            <a:off x="1643063" y="4000500"/>
            <a:ext cx="454025" cy="341313"/>
            <a:chOff x="1671" y="2271"/>
            <a:chExt cx="286" cy="215"/>
          </a:xfrm>
        </p:grpSpPr>
        <p:sp>
          <p:nvSpPr>
            <p:cNvPr id="136216" name="Rectangle 9"/>
            <p:cNvSpPr>
              <a:spLocks noChangeArrowheads="1"/>
            </p:cNvSpPr>
            <p:nvPr/>
          </p:nvSpPr>
          <p:spPr bwMode="auto">
            <a:xfrm>
              <a:off x="1671" y="2311"/>
              <a:ext cx="216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200" b="1" dirty="0">
                  <a:solidFill>
                    <a:srgbClr val="FC0128"/>
                  </a:solidFill>
                  <a:latin typeface="+mn-lt"/>
                </a:rPr>
                <a:t>45</a:t>
              </a:r>
            </a:p>
          </p:txBody>
        </p:sp>
        <p:sp>
          <p:nvSpPr>
            <p:cNvPr id="136217" name="Rectangle 10"/>
            <p:cNvSpPr>
              <a:spLocks noChangeArrowheads="1"/>
            </p:cNvSpPr>
            <p:nvPr/>
          </p:nvSpPr>
          <p:spPr bwMode="auto">
            <a:xfrm>
              <a:off x="1795" y="2271"/>
              <a:ext cx="162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000" b="1">
                  <a:solidFill>
                    <a:srgbClr val="FC0128"/>
                  </a:solidFill>
                  <a:latin typeface="+mn-lt"/>
                </a:rPr>
                <a:t>o</a:t>
              </a:r>
            </a:p>
          </p:txBody>
        </p:sp>
      </p:grpSp>
      <p:sp>
        <p:nvSpPr>
          <p:cNvPr id="136199" name="Line 11"/>
          <p:cNvSpPr>
            <a:spLocks noChangeShapeType="1"/>
          </p:cNvSpPr>
          <p:nvPr/>
        </p:nvSpPr>
        <p:spPr bwMode="auto">
          <a:xfrm flipV="1">
            <a:off x="1357313" y="1214438"/>
            <a:ext cx="3181350" cy="3181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136200" name="Line 12"/>
          <p:cNvSpPr>
            <a:spLocks noChangeShapeType="1"/>
          </p:cNvSpPr>
          <p:nvPr/>
        </p:nvSpPr>
        <p:spPr bwMode="auto">
          <a:xfrm flipV="1">
            <a:off x="1500188" y="2214563"/>
            <a:ext cx="3187700" cy="1704975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136201" name="Rectangle 13"/>
          <p:cNvSpPr>
            <a:spLocks noChangeArrowheads="1"/>
          </p:cNvSpPr>
          <p:nvPr/>
        </p:nvSpPr>
        <p:spPr bwMode="auto">
          <a:xfrm>
            <a:off x="4714875" y="2071688"/>
            <a:ext cx="742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chemeClr val="tx2"/>
                </a:solidFill>
                <a:latin typeface="+mn-lt"/>
              </a:rPr>
              <a:t>C + </a:t>
            </a:r>
            <a:r>
              <a:rPr lang="en-CA" sz="2000" b="1" dirty="0" err="1">
                <a:solidFill>
                  <a:schemeClr val="tx2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chemeClr val="tx2"/>
                </a:solidFill>
                <a:latin typeface="+mn-lt"/>
              </a:rPr>
              <a:t>g</a:t>
            </a:r>
            <a:endParaRPr lang="en-CA" sz="2000" b="1" baseline="-25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36202" name="Rectangle 14"/>
          <p:cNvSpPr>
            <a:spLocks noChangeArrowheads="1"/>
          </p:cNvSpPr>
          <p:nvPr/>
        </p:nvSpPr>
        <p:spPr bwMode="auto">
          <a:xfrm>
            <a:off x="5565775" y="4754563"/>
            <a:ext cx="23590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400" b="1">
                <a:latin typeface="+mn-lt"/>
              </a:rPr>
              <a:t>GDP (billions of dollars)</a:t>
            </a:r>
          </a:p>
        </p:txBody>
      </p:sp>
      <p:sp>
        <p:nvSpPr>
          <p:cNvPr id="136203" name="Rectangle 15"/>
          <p:cNvSpPr>
            <a:spLocks noChangeArrowheads="1"/>
          </p:cNvSpPr>
          <p:nvPr/>
        </p:nvSpPr>
        <p:spPr bwMode="auto">
          <a:xfrm>
            <a:off x="1949450" y="4735513"/>
            <a:ext cx="2238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1600" b="1">
                <a:latin typeface="+mn-lt"/>
              </a:rPr>
              <a:t>470             510              550</a:t>
            </a:r>
          </a:p>
        </p:txBody>
      </p:sp>
      <p:sp>
        <p:nvSpPr>
          <p:cNvPr id="136204" name="Rectangle 16"/>
          <p:cNvSpPr>
            <a:spLocks noChangeArrowheads="1"/>
          </p:cNvSpPr>
          <p:nvPr/>
        </p:nvSpPr>
        <p:spPr bwMode="auto">
          <a:xfrm>
            <a:off x="900113" y="2684463"/>
            <a:ext cx="49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 dirty="0">
                <a:latin typeface="+mn-lt"/>
              </a:rPr>
              <a:t>510</a:t>
            </a:r>
          </a:p>
        </p:txBody>
      </p:sp>
      <p:sp>
        <p:nvSpPr>
          <p:cNvPr id="136205" name="Rectangle 17"/>
          <p:cNvSpPr>
            <a:spLocks noChangeArrowheads="1"/>
          </p:cNvSpPr>
          <p:nvPr/>
        </p:nvSpPr>
        <p:spPr bwMode="auto">
          <a:xfrm>
            <a:off x="900113" y="1555750"/>
            <a:ext cx="488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 dirty="0">
                <a:latin typeface="+mn-lt"/>
              </a:rPr>
              <a:t>550</a:t>
            </a:r>
          </a:p>
        </p:txBody>
      </p:sp>
      <p:sp>
        <p:nvSpPr>
          <p:cNvPr id="136206" name="Rectangle 18"/>
          <p:cNvSpPr>
            <a:spLocks noChangeArrowheads="1"/>
          </p:cNvSpPr>
          <p:nvPr/>
        </p:nvSpPr>
        <p:spPr bwMode="auto">
          <a:xfrm>
            <a:off x="900113" y="3763963"/>
            <a:ext cx="5016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>
                <a:latin typeface="+mn-lt"/>
              </a:rPr>
              <a:t>470</a:t>
            </a:r>
          </a:p>
        </p:txBody>
      </p: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428750" y="1357313"/>
            <a:ext cx="4354513" cy="1819275"/>
            <a:chOff x="1631" y="407"/>
            <a:chExt cx="2743" cy="1146"/>
          </a:xfrm>
        </p:grpSpPr>
        <p:sp>
          <p:nvSpPr>
            <p:cNvPr id="136214" name="Line 20"/>
            <p:cNvSpPr>
              <a:spLocks noChangeShapeType="1"/>
            </p:cNvSpPr>
            <p:nvPr/>
          </p:nvSpPr>
          <p:spPr bwMode="auto">
            <a:xfrm flipV="1">
              <a:off x="1631" y="407"/>
              <a:ext cx="2141" cy="1146"/>
            </a:xfrm>
            <a:prstGeom prst="line">
              <a:avLst/>
            </a:prstGeom>
            <a:noFill/>
            <a:ln w="50800">
              <a:solidFill>
                <a:srgbClr val="FC0128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>
                <a:defRPr/>
              </a:pPr>
              <a:endParaRPr lang="en-CA">
                <a:latin typeface="+mn-lt"/>
              </a:endParaRPr>
            </a:p>
          </p:txBody>
        </p:sp>
        <p:sp>
          <p:nvSpPr>
            <p:cNvPr id="136215" name="Rectangle 21"/>
            <p:cNvSpPr>
              <a:spLocks noChangeArrowheads="1"/>
            </p:cNvSpPr>
            <p:nvPr/>
          </p:nvSpPr>
          <p:spPr bwMode="auto">
            <a:xfrm>
              <a:off x="3663" y="417"/>
              <a:ext cx="711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2000" b="1" dirty="0">
                  <a:solidFill>
                    <a:srgbClr val="FC0128"/>
                  </a:solidFill>
                  <a:latin typeface="+mn-lt"/>
                </a:rPr>
                <a:t>C + </a:t>
              </a:r>
              <a:r>
                <a:rPr lang="en-CA" sz="2000" b="1" dirty="0" err="1">
                  <a:solidFill>
                    <a:srgbClr val="FC0128"/>
                  </a:solidFill>
                  <a:latin typeface="+mn-lt"/>
                </a:rPr>
                <a:t>I</a:t>
              </a:r>
              <a:r>
                <a:rPr lang="en-CA" sz="2000" b="1" baseline="-25000" dirty="0" err="1">
                  <a:solidFill>
                    <a:srgbClr val="FC0128"/>
                  </a:solidFill>
                  <a:latin typeface="+mn-lt"/>
                </a:rPr>
                <a:t>g</a:t>
              </a:r>
              <a:r>
                <a:rPr lang="en-CA" sz="2000" b="1" baseline="-25000" dirty="0">
                  <a:solidFill>
                    <a:srgbClr val="FC0128"/>
                  </a:solidFill>
                  <a:latin typeface="+mn-lt"/>
                </a:rPr>
                <a:t> </a:t>
              </a:r>
              <a:r>
                <a:rPr lang="en-CA" sz="2000" b="1" dirty="0">
                  <a:solidFill>
                    <a:srgbClr val="FC0128"/>
                  </a:solidFill>
                  <a:latin typeface="+mn-lt"/>
                </a:rPr>
                <a:t>+ G</a:t>
              </a:r>
            </a:p>
          </p:txBody>
        </p:sp>
      </p:grpSp>
      <p:sp>
        <p:nvSpPr>
          <p:cNvPr id="85014" name="Line 22"/>
          <p:cNvSpPr>
            <a:spLocks noChangeShapeType="1"/>
          </p:cNvSpPr>
          <p:nvPr/>
        </p:nvSpPr>
        <p:spPr bwMode="auto">
          <a:xfrm>
            <a:off x="3929063" y="1857375"/>
            <a:ext cx="0" cy="2500313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85015" name="AutoShape 23"/>
          <p:cNvSpPr>
            <a:spLocks noChangeArrowheads="1"/>
          </p:cNvSpPr>
          <p:nvPr/>
        </p:nvSpPr>
        <p:spPr bwMode="auto">
          <a:xfrm>
            <a:off x="1509713" y="2824163"/>
            <a:ext cx="1490662" cy="801687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 i="1" dirty="0">
                <a:solidFill>
                  <a:srgbClr val="FEFFD6"/>
                </a:solidFill>
                <a:latin typeface="+mn-lt"/>
              </a:rPr>
              <a:t>G= $40</a:t>
            </a:r>
            <a:endParaRPr lang="en-CA" sz="2000" b="1" i="1" dirty="0">
              <a:solidFill>
                <a:srgbClr val="FEFFD6"/>
              </a:solidFill>
              <a:latin typeface="+mn-lt"/>
            </a:endParaRPr>
          </a:p>
        </p:txBody>
      </p:sp>
      <p:sp>
        <p:nvSpPr>
          <p:cNvPr id="85016" name="AutoShape 24"/>
          <p:cNvSpPr>
            <a:spLocks noChangeArrowheads="1"/>
          </p:cNvSpPr>
          <p:nvPr/>
        </p:nvSpPr>
        <p:spPr bwMode="auto">
          <a:xfrm>
            <a:off x="2214563" y="3714750"/>
            <a:ext cx="1714500" cy="682625"/>
          </a:xfrm>
          <a:prstGeom prst="rightArrow">
            <a:avLst>
              <a:gd name="adj1" fmla="val 50000"/>
              <a:gd name="adj2" fmla="val 80756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000" b="1" i="1" dirty="0">
                <a:solidFill>
                  <a:schemeClr val="bg1"/>
                </a:solidFill>
                <a:latin typeface="+mn-lt"/>
              </a:rPr>
              <a:t>+$80</a:t>
            </a:r>
          </a:p>
        </p:txBody>
      </p:sp>
      <p:sp>
        <p:nvSpPr>
          <p:cNvPr id="85017" name="Rectangle 25"/>
          <p:cNvSpPr>
            <a:spLocks noChangeArrowheads="1"/>
          </p:cNvSpPr>
          <p:nvPr/>
        </p:nvSpPr>
        <p:spPr bwMode="auto">
          <a:xfrm>
            <a:off x="990600" y="5181600"/>
            <a:ext cx="65532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l"/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Impact of $40 billion in government purchases on equilibrium GDP</a:t>
            </a:r>
            <a:endParaRPr lang="en-CA" sz="28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136212" name="Rectangle 26"/>
          <p:cNvSpPr>
            <a:spLocks noChangeArrowheads="1"/>
          </p:cNvSpPr>
          <p:nvPr/>
        </p:nvSpPr>
        <p:spPr bwMode="auto">
          <a:xfrm rot="-5400000">
            <a:off x="-511968" y="2745581"/>
            <a:ext cx="2058988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endParaRPr lang="en-US" sz="1400" b="1">
              <a:latin typeface="+mn-lt"/>
            </a:endParaRPr>
          </a:p>
          <a:p>
            <a:pPr algn="ctr">
              <a:defRPr/>
            </a:pPr>
            <a:r>
              <a:rPr lang="en-US" sz="1400" b="1">
                <a:latin typeface="+mn-lt"/>
              </a:rPr>
              <a:t>Aggregate expenditures</a:t>
            </a:r>
          </a:p>
          <a:p>
            <a:pPr algn="ctr">
              <a:defRPr/>
            </a:pPr>
            <a:r>
              <a:rPr lang="en-CA" sz="1400" b="1">
                <a:latin typeface="+mn-lt"/>
              </a:rPr>
              <a:t> (billions of dollars)</a:t>
            </a:r>
          </a:p>
        </p:txBody>
      </p:sp>
      <p:sp>
        <p:nvSpPr>
          <p:cNvPr id="31" name="Text Box 27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89425"/>
            <a:ext cx="7883825" cy="584775"/>
          </a:xfrm>
          <a:ln w="12700"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dirty="0"/>
              <a:t>Government Spending and Equilibrium </a:t>
            </a:r>
            <a:r>
              <a:rPr lang="en-US" sz="3200" dirty="0" smtClean="0"/>
              <a:t>GDP</a:t>
            </a:r>
            <a:endParaRPr lang="en-CA" sz="5400" dirty="0"/>
          </a:p>
        </p:txBody>
      </p:sp>
      <p:sp>
        <p:nvSpPr>
          <p:cNvPr id="40" name="Slide Number Placeholder 3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A2DBDF-6360-428D-9BEB-8714703AE481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41" name="Footer Placeholder 4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5" grpId="0" animBg="1" autoUpdateAnimBg="0"/>
      <p:bldP spid="850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/>
              <a:t>Taxes and Equilibrium GDP</a:t>
            </a:r>
            <a:endParaRPr lang="en-CA" sz="3600" dirty="0"/>
          </a:p>
        </p:txBody>
      </p:sp>
      <p:sp>
        <p:nvSpPr>
          <p:cNvPr id="31747" name="Arc 2"/>
          <p:cNvSpPr>
            <a:spLocks/>
          </p:cNvSpPr>
          <p:nvPr/>
        </p:nvSpPr>
        <p:spPr bwMode="auto">
          <a:xfrm>
            <a:off x="1733550" y="4403725"/>
            <a:ext cx="242888" cy="3905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31748" name="Group 3"/>
          <p:cNvGrpSpPr>
            <a:grpSpLocks/>
          </p:cNvGrpSpPr>
          <p:nvPr/>
        </p:nvGrpSpPr>
        <p:grpSpPr bwMode="auto">
          <a:xfrm>
            <a:off x="1249363" y="1801813"/>
            <a:ext cx="5435600" cy="3033712"/>
            <a:chOff x="1583" y="577"/>
            <a:chExt cx="3424" cy="1911"/>
          </a:xfrm>
        </p:grpSpPr>
        <p:sp>
          <p:nvSpPr>
            <p:cNvPr id="31771" name="Line 4"/>
            <p:cNvSpPr>
              <a:spLocks noChangeShapeType="1"/>
            </p:cNvSpPr>
            <p:nvPr/>
          </p:nvSpPr>
          <p:spPr bwMode="auto">
            <a:xfrm>
              <a:off x="1597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72" name="Line 5"/>
            <p:cNvSpPr>
              <a:spLocks noChangeShapeType="1"/>
            </p:cNvSpPr>
            <p:nvPr/>
          </p:nvSpPr>
          <p:spPr bwMode="auto">
            <a:xfrm>
              <a:off x="1583" y="2476"/>
              <a:ext cx="3424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931863" y="4589463"/>
            <a:ext cx="363537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/>
              <a:t>o</a:t>
            </a:r>
          </a:p>
        </p:txBody>
      </p:sp>
      <p:grpSp>
        <p:nvGrpSpPr>
          <p:cNvPr id="31750" name="Group 7"/>
          <p:cNvGrpSpPr>
            <a:grpSpLocks/>
          </p:cNvGrpSpPr>
          <p:nvPr/>
        </p:nvGrpSpPr>
        <p:grpSpPr bwMode="auto">
          <a:xfrm>
            <a:off x="1443038" y="4491038"/>
            <a:ext cx="458787" cy="338137"/>
            <a:chOff x="1705" y="2271"/>
            <a:chExt cx="289" cy="213"/>
          </a:xfrm>
        </p:grpSpPr>
        <p:sp>
          <p:nvSpPr>
            <p:cNvPr id="31769" name="Rectangle 8"/>
            <p:cNvSpPr>
              <a:spLocks noChangeArrowheads="1"/>
            </p:cNvSpPr>
            <p:nvPr/>
          </p:nvSpPr>
          <p:spPr bwMode="auto">
            <a:xfrm>
              <a:off x="1705" y="2311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rgbClr val="FC0128"/>
                  </a:solidFill>
                </a:rPr>
                <a:t>45</a:t>
              </a:r>
            </a:p>
          </p:txBody>
        </p:sp>
        <p:sp>
          <p:nvSpPr>
            <p:cNvPr id="31770" name="Rectangle 9"/>
            <p:cNvSpPr>
              <a:spLocks noChangeArrowheads="1"/>
            </p:cNvSpPr>
            <p:nvPr/>
          </p:nvSpPr>
          <p:spPr bwMode="auto">
            <a:xfrm>
              <a:off x="1829" y="22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rgbClr val="FC0128"/>
                  </a:solidFill>
                </a:rPr>
                <a:t>o</a:t>
              </a:r>
            </a:p>
          </p:txBody>
        </p:sp>
      </p:grpSp>
      <p:sp>
        <p:nvSpPr>
          <p:cNvPr id="148487" name="Rectangle 10"/>
          <p:cNvSpPr>
            <a:spLocks noChangeArrowheads="1"/>
          </p:cNvSpPr>
          <p:nvPr/>
        </p:nvSpPr>
        <p:spPr bwMode="auto">
          <a:xfrm>
            <a:off x="5413375" y="4864100"/>
            <a:ext cx="2366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400" b="1">
                <a:latin typeface="+mn-lt"/>
              </a:rPr>
              <a:t>GDP (billions of dollars)</a:t>
            </a:r>
          </a:p>
        </p:txBody>
      </p:sp>
      <p:sp>
        <p:nvSpPr>
          <p:cNvPr id="31752" name="Line 11"/>
          <p:cNvSpPr>
            <a:spLocks noChangeShapeType="1"/>
          </p:cNvSpPr>
          <p:nvPr/>
        </p:nvSpPr>
        <p:spPr bwMode="auto">
          <a:xfrm flipV="1">
            <a:off x="1271588" y="1643063"/>
            <a:ext cx="3181350" cy="3181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3" name="Line 12"/>
          <p:cNvSpPr>
            <a:spLocks noChangeShapeType="1"/>
          </p:cNvSpPr>
          <p:nvPr/>
        </p:nvSpPr>
        <p:spPr bwMode="auto">
          <a:xfrm>
            <a:off x="4306888" y="1830388"/>
            <a:ext cx="0" cy="2995612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48490" name="Rectangle 13"/>
          <p:cNvSpPr>
            <a:spLocks noChangeArrowheads="1"/>
          </p:cNvSpPr>
          <p:nvPr/>
        </p:nvSpPr>
        <p:spPr bwMode="auto">
          <a:xfrm>
            <a:off x="4622800" y="1512888"/>
            <a:ext cx="11636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chemeClr val="tx2"/>
                </a:solidFill>
                <a:latin typeface="+mn-lt"/>
              </a:rPr>
              <a:t>C + </a:t>
            </a:r>
            <a:r>
              <a:rPr lang="en-CA" sz="2000" b="1" dirty="0" err="1">
                <a:solidFill>
                  <a:schemeClr val="tx2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chemeClr val="tx2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chemeClr val="tx2"/>
                </a:solidFill>
                <a:latin typeface="+mn-lt"/>
              </a:rPr>
              <a:t>  </a:t>
            </a:r>
            <a:r>
              <a:rPr lang="en-CA" sz="2000" b="1" dirty="0">
                <a:solidFill>
                  <a:schemeClr val="tx2"/>
                </a:solidFill>
                <a:latin typeface="+mn-lt"/>
              </a:rPr>
              <a:t>+ G</a:t>
            </a:r>
          </a:p>
        </p:txBody>
      </p:sp>
      <p:sp>
        <p:nvSpPr>
          <p:cNvPr id="31755" name="Line 14"/>
          <p:cNvSpPr>
            <a:spLocks noChangeShapeType="1"/>
          </p:cNvSpPr>
          <p:nvPr/>
        </p:nvSpPr>
        <p:spPr bwMode="auto">
          <a:xfrm flipV="1">
            <a:off x="1676400" y="1912938"/>
            <a:ext cx="3398838" cy="1819275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48492" name="Rectangle 15"/>
          <p:cNvSpPr>
            <a:spLocks noChangeArrowheads="1"/>
          </p:cNvSpPr>
          <p:nvPr/>
        </p:nvSpPr>
        <p:spPr bwMode="auto">
          <a:xfrm>
            <a:off x="4811713" y="2217738"/>
            <a:ext cx="1250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rgbClr val="FC0128"/>
                </a:solidFill>
                <a:latin typeface="+mn-lt"/>
              </a:rPr>
              <a:t>C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a</a:t>
            </a:r>
            <a:r>
              <a:rPr lang="en-CA" sz="2000" b="1" dirty="0">
                <a:solidFill>
                  <a:srgbClr val="FC0128"/>
                </a:solidFill>
                <a:latin typeface="+mn-lt"/>
              </a:rPr>
              <a:t> + </a:t>
            </a:r>
            <a:r>
              <a:rPr lang="en-CA" sz="2000" b="1" dirty="0" err="1">
                <a:solidFill>
                  <a:srgbClr val="FC0128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rgbClr val="FC0128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  </a:t>
            </a:r>
            <a:r>
              <a:rPr lang="en-CA" sz="2000" b="1" dirty="0">
                <a:solidFill>
                  <a:srgbClr val="FC0128"/>
                </a:solidFill>
                <a:latin typeface="+mn-lt"/>
              </a:rPr>
              <a:t>+ G</a:t>
            </a:r>
          </a:p>
        </p:txBody>
      </p:sp>
      <p:sp>
        <p:nvSpPr>
          <p:cNvPr id="31757" name="Line 16"/>
          <p:cNvSpPr>
            <a:spLocks noChangeShapeType="1"/>
          </p:cNvSpPr>
          <p:nvPr/>
        </p:nvSpPr>
        <p:spPr bwMode="auto">
          <a:xfrm flipH="1">
            <a:off x="3116263" y="3044825"/>
            <a:ext cx="17462" cy="179070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304800" y="5638800"/>
            <a:ext cx="6781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l"/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Equilibrium GDP reduced by $40 billion</a:t>
            </a:r>
            <a:endParaRPr lang="en-CA" sz="28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1759" name="Line 18"/>
          <p:cNvSpPr>
            <a:spLocks noChangeShapeType="1"/>
          </p:cNvSpPr>
          <p:nvPr/>
        </p:nvSpPr>
        <p:spPr bwMode="auto">
          <a:xfrm flipV="1">
            <a:off x="1379538" y="1531938"/>
            <a:ext cx="3398837" cy="1819275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48496" name="Rectangle 19"/>
          <p:cNvSpPr>
            <a:spLocks noChangeArrowheads="1"/>
          </p:cNvSpPr>
          <p:nvPr/>
        </p:nvSpPr>
        <p:spPr bwMode="auto">
          <a:xfrm>
            <a:off x="1797050" y="4845050"/>
            <a:ext cx="2238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1600" b="1">
                <a:latin typeface="+mn-lt"/>
              </a:rPr>
              <a:t>470             510              550</a:t>
            </a:r>
          </a:p>
        </p:txBody>
      </p:sp>
      <p:sp>
        <p:nvSpPr>
          <p:cNvPr id="99348" name="AutoShape 20"/>
          <p:cNvSpPr>
            <a:spLocks noChangeArrowheads="1"/>
          </p:cNvSpPr>
          <p:nvPr/>
        </p:nvSpPr>
        <p:spPr bwMode="auto">
          <a:xfrm>
            <a:off x="2106613" y="2660650"/>
            <a:ext cx="914400" cy="5207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-20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99349" name="AutoShape 21"/>
          <p:cNvSpPr>
            <a:spLocks noChangeArrowheads="1"/>
          </p:cNvSpPr>
          <p:nvPr/>
        </p:nvSpPr>
        <p:spPr bwMode="auto">
          <a:xfrm>
            <a:off x="3128963" y="3503613"/>
            <a:ext cx="1182687" cy="752475"/>
          </a:xfrm>
          <a:prstGeom prst="leftArrow">
            <a:avLst>
              <a:gd name="adj1" fmla="val 50000"/>
              <a:gd name="adj2" fmla="val 3929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-40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148499" name="Rectangle 22"/>
          <p:cNvSpPr>
            <a:spLocks noChangeArrowheads="1"/>
          </p:cNvSpPr>
          <p:nvPr/>
        </p:nvSpPr>
        <p:spPr bwMode="auto">
          <a:xfrm rot="-5400000">
            <a:off x="-664369" y="2626519"/>
            <a:ext cx="2058987" cy="739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1400" b="1" dirty="0">
                <a:latin typeface="+mn-lt"/>
              </a:rPr>
              <a:t>	</a:t>
            </a:r>
          </a:p>
          <a:p>
            <a:pPr algn="ctr">
              <a:defRPr/>
            </a:pPr>
            <a:r>
              <a:rPr lang="en-US" sz="1400" b="1" dirty="0">
                <a:latin typeface="+mn-lt"/>
              </a:rPr>
              <a:t>Aggregate expenditures</a:t>
            </a:r>
          </a:p>
          <a:p>
            <a:pPr algn="ctr">
              <a:defRPr/>
            </a:pPr>
            <a:r>
              <a:rPr lang="en-CA" sz="1400" b="1" dirty="0">
                <a:latin typeface="+mn-lt"/>
              </a:rPr>
              <a:t> (billions of dollars)</a:t>
            </a:r>
          </a:p>
        </p:txBody>
      </p:sp>
      <p:sp>
        <p:nvSpPr>
          <p:cNvPr id="148500" name="Rectangle 23"/>
          <p:cNvSpPr>
            <a:spLocks noChangeArrowheads="1"/>
          </p:cNvSpPr>
          <p:nvPr/>
        </p:nvSpPr>
        <p:spPr bwMode="auto">
          <a:xfrm>
            <a:off x="747713" y="2794000"/>
            <a:ext cx="49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>
                <a:latin typeface="+mn-lt"/>
              </a:rPr>
              <a:t>510</a:t>
            </a:r>
          </a:p>
        </p:txBody>
      </p:sp>
      <p:sp>
        <p:nvSpPr>
          <p:cNvPr id="148501" name="Rectangle 24"/>
          <p:cNvSpPr>
            <a:spLocks noChangeArrowheads="1"/>
          </p:cNvSpPr>
          <p:nvPr/>
        </p:nvSpPr>
        <p:spPr bwMode="auto">
          <a:xfrm>
            <a:off x="747713" y="1665288"/>
            <a:ext cx="488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 dirty="0">
                <a:latin typeface="+mn-lt"/>
              </a:rPr>
              <a:t>550</a:t>
            </a:r>
          </a:p>
        </p:txBody>
      </p:sp>
      <p:sp>
        <p:nvSpPr>
          <p:cNvPr id="148502" name="Rectangle 25"/>
          <p:cNvSpPr>
            <a:spLocks noChangeArrowheads="1"/>
          </p:cNvSpPr>
          <p:nvPr/>
        </p:nvSpPr>
        <p:spPr bwMode="auto">
          <a:xfrm>
            <a:off x="747713" y="3873500"/>
            <a:ext cx="5016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>
                <a:latin typeface="+mn-lt"/>
              </a:rPr>
              <a:t>470</a:t>
            </a:r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3E0DCB-4332-43DB-A23B-E46BE92CF50F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33" name="Footer Placeholder 3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9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99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48" grpId="0" animBg="1" autoUpdateAnimBg="0"/>
      <p:bldP spid="99349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600" dirty="0" smtClean="0"/>
              <a:t>Example 2: Mathematical examples</a:t>
            </a:r>
            <a:endParaRPr lang="en-CA" sz="3600" dirty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857750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CA" sz="2000" smtClean="0"/>
              <a:t>C = 20 +0.8 Y ,I = 15, G = 15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C + I + G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20 + 0.8 Y + 15 +15 =  50 + 0.8 Y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Y at equilibrium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50 + 0.8 Y = Y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50 = 0.2Y</a:t>
            </a:r>
          </a:p>
          <a:p>
            <a:pPr>
              <a:spcBef>
                <a:spcPct val="50000"/>
              </a:spcBef>
            </a:pPr>
            <a:r>
              <a:rPr lang="en-CA" sz="2000" b="1" smtClean="0"/>
              <a:t>Y</a:t>
            </a:r>
            <a:r>
              <a:rPr lang="en-CA" sz="2000" b="1" baseline="-25000" smtClean="0"/>
              <a:t>e</a:t>
            </a:r>
            <a:r>
              <a:rPr lang="en-CA" sz="2000" b="1" smtClean="0"/>
              <a:t> = 50/0.2 = 250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Recall equilibrium output is equal to autonomous expenditure divided by (1 – MPC)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Autonomous expenditure = 20 + 15 + 15 = 50, 1 – MPC = 1 – 0.8 = 0.2</a:t>
            </a:r>
          </a:p>
          <a:p>
            <a:pPr>
              <a:spcBef>
                <a:spcPct val="50000"/>
              </a:spcBef>
            </a:pPr>
            <a:r>
              <a:rPr lang="en-CA" sz="2000" b="1" smtClean="0"/>
              <a:t>Y</a:t>
            </a:r>
            <a:r>
              <a:rPr lang="en-CA" sz="2000" b="1" baseline="-25000" smtClean="0"/>
              <a:t>e</a:t>
            </a:r>
            <a:r>
              <a:rPr lang="en-CA" sz="2000" b="1" smtClean="0"/>
              <a:t> = 50/0.2 = 250</a:t>
            </a:r>
          </a:p>
          <a:p>
            <a:pPr>
              <a:spcBef>
                <a:spcPct val="50000"/>
              </a:spcBef>
            </a:pPr>
            <a:endParaRPr lang="en-CA" sz="2000" smtClean="0"/>
          </a:p>
          <a:p>
            <a:pPr>
              <a:spcBef>
                <a:spcPct val="50000"/>
              </a:spcBef>
            </a:pPr>
            <a:endParaRPr lang="en-CA" sz="2000" b="1" smtClean="0"/>
          </a:p>
          <a:p>
            <a:pPr>
              <a:spcBef>
                <a:spcPct val="50000"/>
              </a:spcBef>
            </a:pPr>
            <a:endParaRPr lang="en-CA" sz="2000" smtClean="0"/>
          </a:p>
          <a:p>
            <a:endParaRPr lang="en-CA" sz="200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C45D51-6ABD-4D9B-8614-C88A12528C46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600" dirty="0" smtClean="0"/>
              <a:t>Example 3: Mathematical examples</a:t>
            </a:r>
            <a:endParaRPr lang="en-CA" sz="3600" dirty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857750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CA" sz="2000" smtClean="0"/>
              <a:t>T = 10, I = 20, G = 15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C = 20 +0.8 (Y-10)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C + I + G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20 + 0.8 (Y-15) + 15 +15 =  20 +0.8Y – 8 + 15 + 15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42 + 0.8Y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Y at equilibrium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42 + 0.8 Y = Y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42 = 0.2Y</a:t>
            </a:r>
          </a:p>
          <a:p>
            <a:pPr>
              <a:spcBef>
                <a:spcPct val="50000"/>
              </a:spcBef>
            </a:pPr>
            <a:r>
              <a:rPr lang="en-CA" sz="2000" b="1" smtClean="0"/>
              <a:t>Y</a:t>
            </a:r>
            <a:r>
              <a:rPr lang="en-CA" sz="2000" b="1" baseline="-25000" smtClean="0"/>
              <a:t>e</a:t>
            </a:r>
            <a:r>
              <a:rPr lang="en-CA" sz="2000" b="1" smtClean="0"/>
              <a:t> = 42/0.2 = 210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Taxes affect disposable income, which affect consumption</a:t>
            </a:r>
          </a:p>
          <a:p>
            <a:pPr>
              <a:spcBef>
                <a:spcPct val="50000"/>
              </a:spcBef>
            </a:pPr>
            <a:endParaRPr lang="en-CA" sz="2000" b="1" smtClean="0"/>
          </a:p>
          <a:p>
            <a:pPr>
              <a:spcBef>
                <a:spcPct val="50000"/>
              </a:spcBef>
            </a:pPr>
            <a:endParaRPr lang="en-CA" sz="2000" smtClean="0"/>
          </a:p>
          <a:p>
            <a:endParaRPr lang="en-CA" sz="200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E4719-AB98-4B61-9721-F271E81AC63A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General Notation</a:t>
            </a:r>
            <a:endParaRPr lang="en-CA" dirty="0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 = C</a:t>
            </a:r>
            <a:r>
              <a:rPr lang="en-CA" baseline="-25000" dirty="0" smtClean="0"/>
              <a:t>0</a:t>
            </a:r>
            <a:r>
              <a:rPr lang="en-CA" dirty="0" smtClean="0"/>
              <a:t> + c(Y-T), I = </a:t>
            </a:r>
            <a:r>
              <a:rPr lang="en-CA" dirty="0" err="1" smtClean="0"/>
              <a:t>I</a:t>
            </a:r>
            <a:r>
              <a:rPr lang="en-CA" baseline="-25000" dirty="0" err="1" smtClean="0"/>
              <a:t>g</a:t>
            </a:r>
            <a:r>
              <a:rPr lang="en-CA" baseline="-25000" dirty="0" smtClean="0"/>
              <a:t> </a:t>
            </a:r>
            <a:r>
              <a:rPr lang="en-CA" dirty="0" smtClean="0"/>
              <a:t>and G</a:t>
            </a:r>
          </a:p>
          <a:p>
            <a:r>
              <a:rPr lang="en-CA" dirty="0" smtClean="0"/>
              <a:t>AE = C + I + G</a:t>
            </a:r>
          </a:p>
          <a:p>
            <a:r>
              <a:rPr lang="en-CA" dirty="0" smtClean="0"/>
              <a:t>AE = C</a:t>
            </a:r>
            <a:r>
              <a:rPr lang="en-CA" baseline="-25000" dirty="0" smtClean="0"/>
              <a:t>0</a:t>
            </a:r>
            <a:r>
              <a:rPr lang="en-CA" dirty="0" smtClean="0"/>
              <a:t> + c(Y-T) + </a:t>
            </a:r>
            <a:r>
              <a:rPr lang="en-CA" dirty="0" err="1" smtClean="0"/>
              <a:t>I</a:t>
            </a:r>
            <a:r>
              <a:rPr lang="en-CA" baseline="-25000" dirty="0" err="1" smtClean="0"/>
              <a:t>g</a:t>
            </a:r>
            <a:r>
              <a:rPr lang="en-CA" baseline="-25000" dirty="0" smtClean="0"/>
              <a:t> </a:t>
            </a:r>
            <a:r>
              <a:rPr lang="en-CA" dirty="0" smtClean="0"/>
              <a:t>+ G</a:t>
            </a:r>
          </a:p>
          <a:p>
            <a:r>
              <a:rPr lang="en-CA" dirty="0" smtClean="0"/>
              <a:t>Y = AE at equilibrium</a:t>
            </a:r>
          </a:p>
          <a:p>
            <a:r>
              <a:rPr lang="en-CA" dirty="0" smtClean="0"/>
              <a:t>Y = C</a:t>
            </a:r>
            <a:r>
              <a:rPr lang="en-CA" baseline="-25000" dirty="0" smtClean="0"/>
              <a:t>0</a:t>
            </a:r>
            <a:r>
              <a:rPr lang="en-CA" dirty="0" smtClean="0"/>
              <a:t> + c(Y-T) + </a:t>
            </a:r>
            <a:r>
              <a:rPr lang="en-CA" dirty="0" err="1" smtClean="0"/>
              <a:t>I</a:t>
            </a:r>
            <a:r>
              <a:rPr lang="en-CA" baseline="-25000" dirty="0" err="1" smtClean="0"/>
              <a:t>g</a:t>
            </a:r>
            <a:r>
              <a:rPr lang="en-CA" baseline="-25000" dirty="0" smtClean="0"/>
              <a:t> </a:t>
            </a:r>
            <a:r>
              <a:rPr lang="en-CA" dirty="0" smtClean="0"/>
              <a:t>+ G</a:t>
            </a:r>
          </a:p>
          <a:p>
            <a:r>
              <a:rPr lang="en-CA" dirty="0" smtClean="0"/>
              <a:t>Y</a:t>
            </a:r>
            <a:r>
              <a:rPr lang="en-CA" baseline="-25000" dirty="0" smtClean="0"/>
              <a:t>e</a:t>
            </a:r>
            <a:r>
              <a:rPr lang="en-CA" dirty="0" smtClean="0"/>
              <a:t> = (C</a:t>
            </a:r>
            <a:r>
              <a:rPr lang="en-CA" baseline="-25000" dirty="0" smtClean="0"/>
              <a:t>0</a:t>
            </a:r>
            <a:r>
              <a:rPr lang="en-CA" dirty="0" smtClean="0"/>
              <a:t> - </a:t>
            </a:r>
            <a:r>
              <a:rPr lang="en-CA" dirty="0" err="1" smtClean="0"/>
              <a:t>cT</a:t>
            </a:r>
            <a:r>
              <a:rPr lang="en-CA" dirty="0" smtClean="0"/>
              <a:t>+ </a:t>
            </a:r>
            <a:r>
              <a:rPr lang="en-CA" dirty="0" err="1" smtClean="0"/>
              <a:t>I</a:t>
            </a:r>
            <a:r>
              <a:rPr lang="en-CA" baseline="-25000" dirty="0" err="1" smtClean="0"/>
              <a:t>g</a:t>
            </a:r>
            <a:r>
              <a:rPr lang="en-CA" baseline="-25000" dirty="0" smtClean="0"/>
              <a:t> </a:t>
            </a:r>
            <a:r>
              <a:rPr lang="en-CA" dirty="0" smtClean="0"/>
              <a:t>+ G)/(1-c)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D2DB9B-0385-4F0D-9604-9EFA69777274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800" dirty="0" smtClean="0"/>
              <a:t>Equilibrium Versus Full Employment GDP</a:t>
            </a:r>
            <a:endParaRPr lang="en-CA" dirty="0"/>
          </a:p>
        </p:txBody>
      </p:sp>
      <p:sp>
        <p:nvSpPr>
          <p:cNvPr id="105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Equilibrium GDP may or may not provide full employment </a:t>
            </a:r>
          </a:p>
          <a:p>
            <a:pPr eaLnBrk="1" hangingPunct="1"/>
            <a:r>
              <a:rPr lang="en-CA" dirty="0" smtClean="0"/>
              <a:t>Recessionary Expenditure Gap</a:t>
            </a:r>
          </a:p>
          <a:p>
            <a:pPr eaLnBrk="1" hangingPunct="1"/>
            <a:r>
              <a:rPr lang="en-CA" dirty="0" smtClean="0"/>
              <a:t>Increasing autonomous expenditure has a multiplier effect</a:t>
            </a:r>
          </a:p>
          <a:p>
            <a:pPr eaLnBrk="1" hangingPunct="1"/>
            <a:endParaRPr lang="en-CA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484CA0-F616-4A5E-AF7D-C9C1AAED2B5B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Line 2"/>
          <p:cNvSpPr>
            <a:spLocks noChangeShapeType="1"/>
          </p:cNvSpPr>
          <p:nvPr/>
        </p:nvSpPr>
        <p:spPr bwMode="auto">
          <a:xfrm>
            <a:off x="2470150" y="4797425"/>
            <a:ext cx="0" cy="987425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9571" name="Line 3"/>
          <p:cNvSpPr>
            <a:spLocks noChangeShapeType="1"/>
          </p:cNvSpPr>
          <p:nvPr/>
        </p:nvSpPr>
        <p:spPr bwMode="auto">
          <a:xfrm>
            <a:off x="3529013" y="3622675"/>
            <a:ext cx="0" cy="2149475"/>
          </a:xfrm>
          <a:prstGeom prst="line">
            <a:avLst/>
          </a:prstGeom>
          <a:noFill/>
          <a:ln w="12700">
            <a:solidFill>
              <a:schemeClr val="accent2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54629" name="Rectangle 4"/>
          <p:cNvSpPr>
            <a:spLocks noChangeArrowheads="1"/>
          </p:cNvSpPr>
          <p:nvPr/>
        </p:nvSpPr>
        <p:spPr bwMode="auto">
          <a:xfrm>
            <a:off x="1981200" y="6019800"/>
            <a:ext cx="3286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400" b="1">
                <a:latin typeface="+mn-lt"/>
              </a:rPr>
              <a:t>Real GDP (billions of dollars)</a:t>
            </a:r>
          </a:p>
        </p:txBody>
      </p:sp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5456238" y="3162300"/>
            <a:ext cx="1484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rgbClr val="FC0128"/>
                </a:solidFill>
                <a:latin typeface="+mn-lt"/>
              </a:rPr>
              <a:t>(C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a</a:t>
            </a:r>
            <a:r>
              <a:rPr lang="en-CA" sz="2000" b="1" dirty="0">
                <a:solidFill>
                  <a:srgbClr val="FC0128"/>
                </a:solidFill>
                <a:latin typeface="+mn-lt"/>
              </a:rPr>
              <a:t> + </a:t>
            </a:r>
            <a:r>
              <a:rPr lang="en-CA" sz="2000" b="1" dirty="0" err="1">
                <a:solidFill>
                  <a:srgbClr val="FC0128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rgbClr val="FC0128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  </a:t>
            </a:r>
            <a:r>
              <a:rPr lang="en-CA" sz="2000" b="1" dirty="0">
                <a:solidFill>
                  <a:srgbClr val="FC0128"/>
                </a:solidFill>
                <a:latin typeface="+mn-lt"/>
              </a:rPr>
              <a:t>+ G)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1</a:t>
            </a:r>
          </a:p>
        </p:txBody>
      </p:sp>
      <p:sp>
        <p:nvSpPr>
          <p:cNvPr id="36870" name="Arc 6"/>
          <p:cNvSpPr>
            <a:spLocks/>
          </p:cNvSpPr>
          <p:nvPr/>
        </p:nvSpPr>
        <p:spPr bwMode="auto">
          <a:xfrm>
            <a:off x="2027238" y="5218113"/>
            <a:ext cx="320675" cy="512762"/>
          </a:xfrm>
          <a:custGeom>
            <a:avLst/>
            <a:gdLst>
              <a:gd name="T0" fmla="*/ 0 w 21707"/>
              <a:gd name="T1" fmla="*/ 0 h 21600"/>
              <a:gd name="T2" fmla="*/ 2147483647 w 21707"/>
              <a:gd name="T3" fmla="*/ 2147483647 h 21600"/>
              <a:gd name="T4" fmla="*/ 2147483647 w 2170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07"/>
              <a:gd name="T10" fmla="*/ 0 h 21600"/>
              <a:gd name="T11" fmla="*/ 21707 w 2170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07" h="21600" fill="none" extrusionOk="0">
                <a:moveTo>
                  <a:pt x="0" y="0"/>
                </a:moveTo>
                <a:cubicBezTo>
                  <a:pt x="35" y="0"/>
                  <a:pt x="71" y="-1"/>
                  <a:pt x="107" y="0"/>
                </a:cubicBezTo>
                <a:cubicBezTo>
                  <a:pt x="12036" y="0"/>
                  <a:pt x="21707" y="9670"/>
                  <a:pt x="21707" y="21600"/>
                </a:cubicBezTo>
              </a:path>
              <a:path w="21707" h="21600" stroke="0" extrusionOk="0">
                <a:moveTo>
                  <a:pt x="0" y="0"/>
                </a:moveTo>
                <a:cubicBezTo>
                  <a:pt x="35" y="0"/>
                  <a:pt x="71" y="-1"/>
                  <a:pt x="107" y="0"/>
                </a:cubicBezTo>
                <a:cubicBezTo>
                  <a:pt x="12036" y="0"/>
                  <a:pt x="21707" y="9670"/>
                  <a:pt x="21707" y="21600"/>
                </a:cubicBezTo>
                <a:lnTo>
                  <a:pt x="107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36871" name="Group 7"/>
          <p:cNvGrpSpPr>
            <a:grpSpLocks/>
          </p:cNvGrpSpPr>
          <p:nvPr/>
        </p:nvGrpSpPr>
        <p:grpSpPr bwMode="auto">
          <a:xfrm>
            <a:off x="1387475" y="1793875"/>
            <a:ext cx="4175125" cy="3990975"/>
            <a:chOff x="1588" y="819"/>
            <a:chExt cx="2630" cy="2514"/>
          </a:xfrm>
        </p:grpSpPr>
        <p:sp>
          <p:nvSpPr>
            <p:cNvPr id="36893" name="Line 8"/>
            <p:cNvSpPr>
              <a:spLocks noChangeShapeType="1"/>
            </p:cNvSpPr>
            <p:nvPr/>
          </p:nvSpPr>
          <p:spPr bwMode="auto">
            <a:xfrm>
              <a:off x="1606" y="819"/>
              <a:ext cx="0" cy="25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6894" name="Line 9"/>
            <p:cNvSpPr>
              <a:spLocks noChangeShapeType="1"/>
            </p:cNvSpPr>
            <p:nvPr/>
          </p:nvSpPr>
          <p:spPr bwMode="auto">
            <a:xfrm>
              <a:off x="1588" y="3317"/>
              <a:ext cx="2630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54633" name="Rectangle 10"/>
          <p:cNvSpPr>
            <a:spLocks noChangeArrowheads="1"/>
          </p:cNvSpPr>
          <p:nvPr/>
        </p:nvSpPr>
        <p:spPr bwMode="auto">
          <a:xfrm>
            <a:off x="998538" y="5475288"/>
            <a:ext cx="349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>
                <a:latin typeface="+mn-lt"/>
              </a:rPr>
              <a:t>o</a:t>
            </a:r>
          </a:p>
        </p:txBody>
      </p:sp>
      <p:grpSp>
        <p:nvGrpSpPr>
          <p:cNvPr id="36873" name="Group 11"/>
          <p:cNvGrpSpPr>
            <a:grpSpLocks/>
          </p:cNvGrpSpPr>
          <p:nvPr/>
        </p:nvGrpSpPr>
        <p:grpSpPr bwMode="auto">
          <a:xfrm>
            <a:off x="1671638" y="5346700"/>
            <a:ext cx="520700" cy="357188"/>
            <a:chOff x="1767" y="3057"/>
            <a:chExt cx="328" cy="225"/>
          </a:xfrm>
        </p:grpSpPr>
        <p:sp>
          <p:nvSpPr>
            <p:cNvPr id="36891" name="Rectangle 12"/>
            <p:cNvSpPr>
              <a:spLocks noChangeArrowheads="1"/>
            </p:cNvSpPr>
            <p:nvPr/>
          </p:nvSpPr>
          <p:spPr bwMode="auto">
            <a:xfrm>
              <a:off x="1767" y="3109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rgbClr val="FC0128"/>
                  </a:solidFill>
                </a:rPr>
                <a:t>45</a:t>
              </a:r>
            </a:p>
          </p:txBody>
        </p:sp>
        <p:sp>
          <p:nvSpPr>
            <p:cNvPr id="36892" name="Rectangle 13"/>
            <p:cNvSpPr>
              <a:spLocks noChangeArrowheads="1"/>
            </p:cNvSpPr>
            <p:nvPr/>
          </p:nvSpPr>
          <p:spPr bwMode="auto">
            <a:xfrm>
              <a:off x="1930" y="3057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rgbClr val="FC0128"/>
                  </a:solidFill>
                </a:rPr>
                <a:t>o</a:t>
              </a:r>
            </a:p>
          </p:txBody>
        </p:sp>
      </p:grpSp>
      <p:sp>
        <p:nvSpPr>
          <p:cNvPr id="36874" name="Line 14"/>
          <p:cNvSpPr>
            <a:spLocks noChangeShapeType="1"/>
          </p:cNvSpPr>
          <p:nvPr/>
        </p:nvSpPr>
        <p:spPr bwMode="auto">
          <a:xfrm flipV="1">
            <a:off x="1417638" y="1585913"/>
            <a:ext cx="4186237" cy="4186237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09583" name="Line 15"/>
          <p:cNvSpPr>
            <a:spLocks noChangeShapeType="1"/>
          </p:cNvSpPr>
          <p:nvPr/>
        </p:nvSpPr>
        <p:spPr bwMode="auto">
          <a:xfrm flipV="1">
            <a:off x="1555750" y="2841625"/>
            <a:ext cx="4473575" cy="239395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6876" name="Line 16"/>
          <p:cNvSpPr>
            <a:spLocks noChangeShapeType="1"/>
          </p:cNvSpPr>
          <p:nvPr/>
        </p:nvSpPr>
        <p:spPr bwMode="auto">
          <a:xfrm flipV="1">
            <a:off x="1866900" y="2290763"/>
            <a:ext cx="4195763" cy="2244725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6877" name="Rectangle 17"/>
          <p:cNvSpPr>
            <a:spLocks noChangeArrowheads="1"/>
          </p:cNvSpPr>
          <p:nvPr/>
        </p:nvSpPr>
        <p:spPr bwMode="auto">
          <a:xfrm>
            <a:off x="3482975" y="3459163"/>
            <a:ext cx="42068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109586" name="Rectangle 18"/>
          <p:cNvSpPr>
            <a:spLocks noChangeArrowheads="1"/>
          </p:cNvSpPr>
          <p:nvPr/>
        </p:nvSpPr>
        <p:spPr bwMode="auto">
          <a:xfrm>
            <a:off x="3851275" y="4068763"/>
            <a:ext cx="24209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Recessionary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Gap = $20 billion </a:t>
            </a:r>
          </a:p>
        </p:txBody>
      </p:sp>
      <p:sp>
        <p:nvSpPr>
          <p:cNvPr id="154640" name="Rectangle 19"/>
          <p:cNvSpPr>
            <a:spLocks noChangeArrowheads="1"/>
          </p:cNvSpPr>
          <p:nvPr/>
        </p:nvSpPr>
        <p:spPr bwMode="auto">
          <a:xfrm>
            <a:off x="5508625" y="1911350"/>
            <a:ext cx="14874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chemeClr val="accent2"/>
                </a:solidFill>
                <a:latin typeface="+mn-lt"/>
              </a:rPr>
              <a:t>(C</a:t>
            </a:r>
            <a:r>
              <a:rPr lang="en-CA" sz="2000" b="1" baseline="-25000" dirty="0">
                <a:solidFill>
                  <a:schemeClr val="accent2"/>
                </a:solidFill>
                <a:latin typeface="+mn-lt"/>
              </a:rPr>
              <a:t>a</a:t>
            </a:r>
            <a:r>
              <a:rPr lang="en-CA" sz="2000" b="1" dirty="0">
                <a:solidFill>
                  <a:schemeClr val="accent2"/>
                </a:solidFill>
                <a:latin typeface="+mn-lt"/>
              </a:rPr>
              <a:t> + </a:t>
            </a:r>
            <a:r>
              <a:rPr lang="en-CA" sz="2000" b="1" dirty="0" err="1">
                <a:solidFill>
                  <a:schemeClr val="accent2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chemeClr val="accent2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chemeClr val="accent2"/>
                </a:solidFill>
                <a:latin typeface="+mn-lt"/>
              </a:rPr>
              <a:t>  </a:t>
            </a:r>
            <a:r>
              <a:rPr lang="en-CA" sz="2000" b="1" dirty="0">
                <a:solidFill>
                  <a:schemeClr val="accent2"/>
                </a:solidFill>
                <a:latin typeface="+mn-lt"/>
              </a:rPr>
              <a:t>+ G)</a:t>
            </a:r>
            <a:r>
              <a:rPr lang="en-CA" sz="2000" b="1" baseline="-25000" dirty="0">
                <a:solidFill>
                  <a:schemeClr val="accent2"/>
                </a:solidFill>
                <a:latin typeface="+mn-lt"/>
              </a:rPr>
              <a:t>0</a:t>
            </a:r>
          </a:p>
        </p:txBody>
      </p:sp>
      <p:sp>
        <p:nvSpPr>
          <p:cNvPr id="154641" name="Rectangle 20"/>
          <p:cNvSpPr>
            <a:spLocks noChangeArrowheads="1"/>
          </p:cNvSpPr>
          <p:nvPr/>
        </p:nvSpPr>
        <p:spPr bwMode="auto">
          <a:xfrm>
            <a:off x="2208213" y="5773738"/>
            <a:ext cx="1354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510          530</a:t>
            </a:r>
          </a:p>
        </p:txBody>
      </p:sp>
      <p:sp>
        <p:nvSpPr>
          <p:cNvPr id="154642" name="Rectangle 21"/>
          <p:cNvSpPr>
            <a:spLocks noChangeArrowheads="1"/>
          </p:cNvSpPr>
          <p:nvPr/>
        </p:nvSpPr>
        <p:spPr bwMode="auto">
          <a:xfrm rot="-5400000">
            <a:off x="-283368" y="3448844"/>
            <a:ext cx="2058987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1400" b="1" dirty="0">
                <a:latin typeface="+mn-lt"/>
              </a:rPr>
              <a:t>	</a:t>
            </a:r>
          </a:p>
          <a:p>
            <a:pPr algn="ctr">
              <a:defRPr/>
            </a:pPr>
            <a:r>
              <a:rPr lang="en-US" sz="1400" b="1" dirty="0">
                <a:latin typeface="+mn-lt"/>
              </a:rPr>
              <a:t>Aggregate expenditures</a:t>
            </a:r>
          </a:p>
          <a:p>
            <a:pPr algn="ctr">
              <a:defRPr/>
            </a:pPr>
            <a:r>
              <a:rPr lang="en-CA" sz="1400" b="1" dirty="0">
                <a:latin typeface="+mn-lt"/>
              </a:rPr>
              <a:t> (billions of dollars)</a:t>
            </a:r>
          </a:p>
        </p:txBody>
      </p:sp>
      <p:grpSp>
        <p:nvGrpSpPr>
          <p:cNvPr id="36882" name="Group 22"/>
          <p:cNvGrpSpPr>
            <a:grpSpLocks/>
          </p:cNvGrpSpPr>
          <p:nvPr/>
        </p:nvGrpSpPr>
        <p:grpSpPr bwMode="auto">
          <a:xfrm>
            <a:off x="3616325" y="5006975"/>
            <a:ext cx="3305175" cy="703263"/>
            <a:chOff x="2992" y="2843"/>
            <a:chExt cx="2082" cy="443"/>
          </a:xfrm>
        </p:grpSpPr>
        <p:sp>
          <p:nvSpPr>
            <p:cNvPr id="154648" name="Rectangle 23"/>
            <p:cNvSpPr>
              <a:spLocks noChangeArrowheads="1"/>
            </p:cNvSpPr>
            <p:nvPr/>
          </p:nvSpPr>
          <p:spPr bwMode="auto">
            <a:xfrm>
              <a:off x="3172" y="2843"/>
              <a:ext cx="190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ctr">
                <a:defRPr/>
              </a:pPr>
              <a:r>
                <a:rPr lang="en-CA" sz="2400" b="1" i="1" dirty="0">
                  <a:latin typeface="+mn-lt"/>
                </a:rPr>
                <a:t>Full Employment GDP</a:t>
              </a:r>
            </a:p>
          </p:txBody>
        </p:sp>
        <p:sp>
          <p:nvSpPr>
            <p:cNvPr id="154649" name="Line 24"/>
            <p:cNvSpPr>
              <a:spLocks noChangeShapeType="1"/>
            </p:cNvSpPr>
            <p:nvPr/>
          </p:nvSpPr>
          <p:spPr bwMode="auto">
            <a:xfrm flipH="1">
              <a:off x="2992" y="3107"/>
              <a:ext cx="493" cy="179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/>
            <a:lstStyle/>
            <a:p>
              <a:pPr>
                <a:defRPr/>
              </a:pPr>
              <a:endParaRPr lang="en-CA">
                <a:latin typeface="+mn-lt"/>
              </a:endParaRPr>
            </a:p>
          </p:txBody>
        </p:sp>
      </p:grpSp>
      <p:sp>
        <p:nvSpPr>
          <p:cNvPr id="109593" name="AutoShape 25"/>
          <p:cNvSpPr>
            <a:spLocks noChangeArrowheads="1"/>
          </p:cNvSpPr>
          <p:nvPr/>
        </p:nvSpPr>
        <p:spPr bwMode="auto">
          <a:xfrm>
            <a:off x="2470150" y="4765675"/>
            <a:ext cx="1076325" cy="644525"/>
          </a:xfrm>
          <a:prstGeom prst="leftRightArrow">
            <a:avLst>
              <a:gd name="adj1" fmla="val 50000"/>
              <a:gd name="adj2" fmla="val 33399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cxnSp>
        <p:nvCxnSpPr>
          <p:cNvPr id="36884" name="AutoShape 26"/>
          <p:cNvCxnSpPr>
            <a:cxnSpLocks noChangeShapeType="1"/>
          </p:cNvCxnSpPr>
          <p:nvPr/>
        </p:nvCxnSpPr>
        <p:spPr bwMode="auto">
          <a:xfrm rot="10800000" flipV="1">
            <a:off x="3571875" y="4786313"/>
            <a:ext cx="1500188" cy="33020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09595" name="Rectangle 27"/>
          <p:cNvSpPr>
            <a:spLocks noChangeArrowheads="1"/>
          </p:cNvSpPr>
          <p:nvPr/>
        </p:nvSpPr>
        <p:spPr bwMode="blackWhite">
          <a:xfrm>
            <a:off x="1023938" y="1109663"/>
            <a:ext cx="4183062" cy="1590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Recessionary gap -  When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aggregate expenditures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are inadequate to bring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about full employment </a:t>
            </a:r>
          </a:p>
        </p:txBody>
      </p:sp>
      <p:sp>
        <p:nvSpPr>
          <p:cNvPr id="34" name="Text Box 29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89425"/>
            <a:ext cx="8594340" cy="584775"/>
          </a:xfrm>
          <a:ln w="12700"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dirty="0" smtClean="0"/>
              <a:t>Recessionary </a:t>
            </a:r>
            <a:r>
              <a:rPr lang="en-US" sz="3200" dirty="0"/>
              <a:t>and Inflationary Expenditure Gaps</a:t>
            </a:r>
            <a:endParaRPr lang="en-CA" sz="3200" dirty="0"/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B1AF9-3BEB-42E4-8AD1-38B4785A98B8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37" name="Footer Placeholder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animBg="1"/>
      <p:bldP spid="109573" grpId="0"/>
      <p:bldP spid="109583" grpId="0" animBg="1"/>
      <p:bldP spid="109586" grpId="0"/>
      <p:bldP spid="109593" grpId="0" animBg="1"/>
      <p:bldP spid="10959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Two different policies that a government might pursue to close a recessionary expenditure gap and achieve full employment:</a:t>
            </a:r>
          </a:p>
          <a:p>
            <a:pPr eaLnBrk="1" hangingPunct="1"/>
            <a:r>
              <a:rPr lang="en-US" smtClean="0"/>
              <a:t>1. Increase government spending</a:t>
            </a:r>
          </a:p>
          <a:p>
            <a:pPr eaLnBrk="1" hangingPunct="1"/>
            <a:r>
              <a:rPr lang="en-US" smtClean="0"/>
              <a:t>2. Lower taxes</a:t>
            </a:r>
          </a:p>
          <a:p>
            <a:pPr eaLnBrk="1" hangingPunct="1"/>
            <a:r>
              <a:rPr lang="en-US" smtClean="0"/>
              <a:t>Both work by increasing aggregate expenditures</a:t>
            </a:r>
          </a:p>
        </p:txBody>
      </p:sp>
      <p:sp>
        <p:nvSpPr>
          <p:cNvPr id="7" name="Text Box 6"/>
          <p:cNvSpPr txBox="1">
            <a:spLocks noGrp="1" noChangeArrowheads="1"/>
          </p:cNvSpPr>
          <p:nvPr>
            <p:ph type="title"/>
          </p:nvPr>
        </p:nvSpPr>
        <p:spPr bwMode="auto">
          <a:ln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dirty="0"/>
              <a:t>Keynes’s Solution to a Recessionary Expenditure Gap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6A1AEF-3033-4F10-B129-220241EB4A31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Example: </a:t>
            </a:r>
            <a:r>
              <a:rPr lang="en-CA" dirty="0" err="1" smtClean="0"/>
              <a:t>Lyryx</a:t>
            </a:r>
            <a:r>
              <a:rPr lang="en-CA" dirty="0" smtClean="0"/>
              <a:t> Lab 5 Q5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smtClean="0"/>
              <a:t>France is falling 2.0% above its targeted income of $18,000 and has a marginal propensity to consume of 0.6.</a:t>
            </a:r>
          </a:p>
          <a:p>
            <a:r>
              <a:rPr lang="en-CA" sz="2400" smtClean="0"/>
              <a:t>By using the multiplier model, what change in government expenditures would be needed to achieve this target?</a:t>
            </a:r>
          </a:p>
          <a:p>
            <a:r>
              <a:rPr lang="en-CA" sz="2400" smtClean="0"/>
              <a:t>Recall, Multiplier = </a:t>
            </a:r>
            <a:r>
              <a:rPr lang="el-GR" sz="2400" smtClean="0"/>
              <a:t>Δ</a:t>
            </a:r>
            <a:r>
              <a:rPr lang="en-CA" sz="2400" smtClean="0"/>
              <a:t>Y</a:t>
            </a:r>
            <a:r>
              <a:rPr lang="en-CA" sz="2400" baseline="-25000" smtClean="0"/>
              <a:t>e</a:t>
            </a:r>
            <a:r>
              <a:rPr lang="en-CA" sz="2400" smtClean="0"/>
              <a:t>/</a:t>
            </a:r>
            <a:r>
              <a:rPr lang="el-GR" sz="2400" smtClean="0"/>
              <a:t>Δ</a:t>
            </a:r>
            <a:r>
              <a:rPr lang="en-CA" sz="2400" smtClean="0"/>
              <a:t>AE</a:t>
            </a:r>
          </a:p>
          <a:p>
            <a:r>
              <a:rPr lang="en-CA" sz="2400" smtClean="0"/>
              <a:t>Multiplier = 1/(1-MPC) = 1/(1-0.6) = 2.5</a:t>
            </a:r>
          </a:p>
          <a:p>
            <a:r>
              <a:rPr lang="el-GR" sz="2400" smtClean="0"/>
              <a:t>Δ</a:t>
            </a:r>
            <a:r>
              <a:rPr lang="en-CA" sz="2400" smtClean="0"/>
              <a:t>Y</a:t>
            </a:r>
            <a:r>
              <a:rPr lang="en-CA" sz="2400" baseline="-25000" smtClean="0"/>
              <a:t>e</a:t>
            </a:r>
            <a:r>
              <a:rPr lang="en-CA" sz="2400" smtClean="0"/>
              <a:t>= 2%*$18,000 =$360</a:t>
            </a:r>
          </a:p>
          <a:p>
            <a:r>
              <a:rPr lang="el-GR" sz="2400" smtClean="0"/>
              <a:t>Δ</a:t>
            </a:r>
            <a:r>
              <a:rPr lang="en-CA" sz="2400" smtClean="0"/>
              <a:t>AE = $360 / 2.5 = $144</a:t>
            </a:r>
          </a:p>
          <a:p>
            <a:r>
              <a:rPr lang="en-CA" sz="2400" smtClean="0"/>
              <a:t>Government must increase its expenditure by $144 to close the output gap.</a:t>
            </a:r>
            <a:br>
              <a:rPr lang="en-CA" sz="2400" smtClean="0"/>
            </a:br>
            <a:endParaRPr lang="en-CA" sz="24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ACDA23-A00D-4911-AC21-02E9E806F94E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After Today’s Lecture</a:t>
            </a:r>
            <a:endParaRPr lang="en-CA" dirty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Chapter 8.4 and 9 (exclude 9.3)</a:t>
            </a:r>
          </a:p>
          <a:p>
            <a:r>
              <a:rPr lang="en-CA" dirty="0" smtClean="0"/>
              <a:t>Homework 6</a:t>
            </a:r>
          </a:p>
          <a:p>
            <a:endParaRPr lang="en-CA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1FC726-9C1C-4F25-AAB1-B3E9383F2BED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496</TotalTime>
  <Pages>47</Pages>
  <Words>2164</Words>
  <Application>Microsoft Office PowerPoint</Application>
  <PresentationFormat>On-screen Show (4:3)</PresentationFormat>
  <Paragraphs>655</Paragraphs>
  <Slides>33</Slides>
  <Notes>31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5" baseType="lpstr">
      <vt:lpstr>Arial</vt:lpstr>
      <vt:lpstr>Book Antiqua</vt:lpstr>
      <vt:lpstr>Corbel</vt:lpstr>
      <vt:lpstr>Monotype Sorts</vt:lpstr>
      <vt:lpstr>Symbol</vt:lpstr>
      <vt:lpstr>Tahoma</vt:lpstr>
      <vt:lpstr>Times New Roman</vt:lpstr>
      <vt:lpstr>Wingdings</vt:lpstr>
      <vt:lpstr>Wingdings 2</vt:lpstr>
      <vt:lpstr>Wingdings 3</vt:lpstr>
      <vt:lpstr>Module</vt:lpstr>
      <vt:lpstr>Chart</vt:lpstr>
      <vt:lpstr>PowerPoint Presentation</vt:lpstr>
      <vt:lpstr>Summary: Basic Keynesian Model</vt:lpstr>
      <vt:lpstr>Summary: mathematical notation </vt:lpstr>
      <vt:lpstr>Summary: mathematical notation </vt:lpstr>
      <vt:lpstr>Example: Lyryx Lab Question</vt:lpstr>
      <vt:lpstr>Example: Lyryx Lab Question</vt:lpstr>
      <vt:lpstr>The Multiplier Effect</vt:lpstr>
      <vt:lpstr>The Multiplier Effect</vt:lpstr>
      <vt:lpstr>The Multiplier Effect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Multiplier</vt:lpstr>
      <vt:lpstr>MPC and The Multiplier</vt:lpstr>
      <vt:lpstr>A Few Practice Questions</vt:lpstr>
      <vt:lpstr>A Few Practice Questions</vt:lpstr>
      <vt:lpstr>Adding the Government Sector</vt:lpstr>
      <vt:lpstr>Adding the Government Sector</vt:lpstr>
      <vt:lpstr>PowerPoint Presentation</vt:lpstr>
      <vt:lpstr>PowerPoint Presentation</vt:lpstr>
      <vt:lpstr>PowerPoint Presentation</vt:lpstr>
      <vt:lpstr>Government Spending and Equilibrium GDP</vt:lpstr>
      <vt:lpstr>Taxes and Equilibrium GDP</vt:lpstr>
      <vt:lpstr>Example 2: Mathematical examples</vt:lpstr>
      <vt:lpstr>Example 3: Mathematical examples</vt:lpstr>
      <vt:lpstr>General Notation</vt:lpstr>
      <vt:lpstr>Equilibrium Versus Full Employment GDP</vt:lpstr>
      <vt:lpstr>Recessionary and Inflationary Expenditure Gaps</vt:lpstr>
      <vt:lpstr>Keynes’s Solution to a Recessionary Expenditure Gap</vt:lpstr>
      <vt:lpstr>Example: Lyryx Lab 5 Q5</vt:lpstr>
      <vt:lpstr>After Today’s Lecture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Chapter1-Limits, Alternatives and Choice</dc:title>
  <dc:creator>Amy Peng</dc:creator>
  <dc:description>Copyright McGraw-Hill Ryerson Ltd. 2007</dc:description>
  <cp:lastModifiedBy>Milena</cp:lastModifiedBy>
  <cp:revision>175</cp:revision>
  <cp:lastPrinted>2000-01-05T13:47:50Z</cp:lastPrinted>
  <dcterms:created xsi:type="dcterms:W3CDTF">1996-05-02T07:04:24Z</dcterms:created>
  <dcterms:modified xsi:type="dcterms:W3CDTF">2013-12-11T01:36:41Z</dcterms:modified>
</cp:coreProperties>
</file>