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334" r:id="rId2"/>
    <p:sldId id="365" r:id="rId3"/>
    <p:sldId id="336" r:id="rId4"/>
    <p:sldId id="337" r:id="rId5"/>
    <p:sldId id="335" r:id="rId6"/>
    <p:sldId id="338" r:id="rId7"/>
    <p:sldId id="339" r:id="rId8"/>
    <p:sldId id="340" r:id="rId9"/>
    <p:sldId id="341" r:id="rId10"/>
    <p:sldId id="342" r:id="rId11"/>
    <p:sldId id="345" r:id="rId12"/>
    <p:sldId id="344" r:id="rId13"/>
    <p:sldId id="343" r:id="rId14"/>
    <p:sldId id="351" r:id="rId15"/>
    <p:sldId id="385" r:id="rId16"/>
    <p:sldId id="352" r:id="rId17"/>
    <p:sldId id="354" r:id="rId18"/>
    <p:sldId id="353" r:id="rId19"/>
    <p:sldId id="355" r:id="rId20"/>
    <p:sldId id="356" r:id="rId21"/>
    <p:sldId id="357" r:id="rId22"/>
    <p:sldId id="362" r:id="rId23"/>
    <p:sldId id="364" r:id="rId24"/>
    <p:sldId id="366" r:id="rId25"/>
    <p:sldId id="367" r:id="rId26"/>
    <p:sldId id="388" r:id="rId27"/>
    <p:sldId id="358" r:id="rId28"/>
    <p:sldId id="368" r:id="rId29"/>
    <p:sldId id="369" r:id="rId30"/>
    <p:sldId id="361" r:id="rId31"/>
    <p:sldId id="386" r:id="rId32"/>
    <p:sldId id="387" r:id="rId33"/>
    <p:sldId id="389" r:id="rId34"/>
    <p:sldId id="371" r:id="rId35"/>
    <p:sldId id="372" r:id="rId36"/>
    <p:sldId id="375" r:id="rId37"/>
    <p:sldId id="373" r:id="rId38"/>
    <p:sldId id="374" r:id="rId39"/>
    <p:sldId id="376" r:id="rId40"/>
    <p:sldId id="377" r:id="rId41"/>
    <p:sldId id="379" r:id="rId42"/>
    <p:sldId id="380" r:id="rId43"/>
    <p:sldId id="378" r:id="rId44"/>
    <p:sldId id="381" r:id="rId45"/>
    <p:sldId id="382" r:id="rId46"/>
    <p:sldId id="384" r:id="rId47"/>
    <p:sldId id="383" r:id="rId4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060"/>
    <a:srgbClr val="000000"/>
    <a:srgbClr val="8FB4FF"/>
    <a:srgbClr val="BDD3FF"/>
    <a:srgbClr val="DE0000"/>
    <a:srgbClr val="9F0389"/>
    <a:srgbClr val="FC56E4"/>
    <a:srgbClr val="0060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8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1FE325-BD29-431E-80E9-DD215A897F3E}" type="datetimeFigureOut">
              <a:rPr lang="en-CA" smtClean="0"/>
              <a:t>02/02/2016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9BB8DD-30C7-41D0-9DC4-CA521F5BCB67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058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19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772114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29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6517923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3994524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2985081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39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 of </a:t>
            </a:r>
            <a:r>
              <a:rPr lang="en-CA" b="1" dirty="0" smtClean="0"/>
              <a:t>ONE PHOTON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BB8DD-30C7-41D0-9DC4-CA521F5BCB67}" type="slidenum">
              <a:rPr lang="en-CA" smtClean="0"/>
              <a:t>47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36965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r>
              <a:rPr lang="en-CA" dirty="0" smtClean="0"/>
              <a:t>CHEM 1101 - BACKGROUND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CA" dirty="0" smtClean="0"/>
              <a:t>The atom (2) – EMR as a probe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515135C-5FED-42AC-9DB2-A545F89C22DA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4568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106893"/>
            <a:ext cx="9144000" cy="6644215"/>
            <a:chOff x="0" y="188640"/>
            <a:chExt cx="9144000" cy="6644215"/>
          </a:xfrm>
        </p:grpSpPr>
        <p:cxnSp>
          <p:nvCxnSpPr>
            <p:cNvPr id="8" name="Straight Connector 7"/>
            <p:cNvCxnSpPr/>
            <p:nvPr userDrawn="1"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 userDrawn="1"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 userDrawn="1"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 userDrawn="1"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 userDrawn="1"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 userDrawn="1"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 userDrawn="1"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 userDrawn="1"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 userDrawn="1"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 userDrawn="1"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 userDrawn="1"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 userDrawn="1"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 userDrawn="1"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 userDrawn="1"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 userDrawn="1"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 userDrawn="1"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 userDrawn="1"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 userDrawn="1"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 userDrawn="1"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 userDrawn="1"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 userDrawn="1"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 userDrawn="1"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 userDrawn="1"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 userDrawn="1"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 userDrawn="1"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 userDrawn="1"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 userDrawn="1"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 userDrawn="1"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 userDrawn="1"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 userDrawn="1"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 userDrawn="1"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 userDrawn="1"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 userDrawn="1"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93278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2186735" y="86634"/>
            <a:ext cx="5113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THE MOLECULE: NOMENCLATURE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46575" y="1198390"/>
            <a:ext cx="7920880" cy="4596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IONS AND IONIC COMPOUNDS</a:t>
            </a: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CA" sz="2400" b="1" dirty="0">
                <a:solidFill>
                  <a:srgbClr val="FF0000"/>
                </a:solidFill>
                <a:ea typeface="Times New Roman"/>
                <a:cs typeface="Times New Roman"/>
              </a:rPr>
              <a:t> </a:t>
            </a: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CA" sz="2400" u="sng" dirty="0" smtClean="0">
                <a:solidFill>
                  <a:srgbClr val="FF0000"/>
                </a:solidFill>
                <a:ea typeface="Times New Roman"/>
                <a:cs typeface="Times New Roman"/>
              </a:rPr>
              <a:t>Atomic </a:t>
            </a:r>
            <a:r>
              <a:rPr lang="en-CA" sz="2400" b="1" u="sng" dirty="0" smtClean="0">
                <a:solidFill>
                  <a:srgbClr val="FF0000"/>
                </a:solidFill>
                <a:ea typeface="Times New Roman"/>
                <a:cs typeface="Times New Roman"/>
              </a:rPr>
              <a:t>CATIONS</a:t>
            </a: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:  </a:t>
            </a:r>
            <a:r>
              <a:rPr lang="en-CA" sz="2400" dirty="0">
                <a:ea typeface="Times New Roman"/>
                <a:cs typeface="Times New Roman"/>
              </a:rPr>
              <a:t>(positive ions)  </a:t>
            </a:r>
            <a:endParaRPr lang="en-CA" sz="2400" dirty="0">
              <a:ea typeface="Calibri"/>
              <a:cs typeface="Times New Roman"/>
            </a:endParaRPr>
          </a:p>
          <a:p>
            <a:pPr marL="262255">
              <a:lnSpc>
                <a:spcPct val="115000"/>
              </a:lnSpc>
              <a:spcAft>
                <a:spcPts val="1000"/>
              </a:spcAft>
            </a:pPr>
            <a:r>
              <a:rPr lang="en-CA" sz="2400" u="sng" dirty="0">
                <a:solidFill>
                  <a:srgbClr val="FF0000"/>
                </a:solidFill>
                <a:ea typeface="Times New Roman"/>
                <a:cs typeface="Times New Roman"/>
              </a:rPr>
              <a:t>Group IA, IIA and other main group cations where the </a:t>
            </a: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charge is equal to the group number</a:t>
            </a:r>
            <a:r>
              <a:rPr lang="en-CA" sz="2400" u="sng" dirty="0">
                <a:solidFill>
                  <a:srgbClr val="FF0000"/>
                </a:solidFill>
                <a:ea typeface="Times New Roman"/>
                <a:cs typeface="Times New Roman"/>
              </a:rPr>
              <a:t>:</a:t>
            </a:r>
            <a:r>
              <a:rPr lang="en-CA" sz="2400" dirty="0">
                <a:solidFill>
                  <a:srgbClr val="FF0000"/>
                </a:solidFill>
                <a:ea typeface="Times New Roman"/>
                <a:cs typeface="Times New Roman"/>
              </a:rPr>
              <a:t> </a:t>
            </a:r>
            <a:endParaRPr lang="en-CA" sz="24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50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element name followed by the word "ion"  </a:t>
            </a:r>
            <a:endParaRPr lang="en-CA" sz="2400" dirty="0" smtClean="0">
              <a:ea typeface="Times New Roman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500"/>
              </a:spcAft>
            </a:pP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500"/>
              </a:spcAft>
              <a:tabLst>
                <a:tab pos="548005" algn="l"/>
              </a:tabLst>
            </a:pPr>
            <a:r>
              <a:rPr lang="en-CA" sz="2400" dirty="0">
                <a:ea typeface="Times New Roman"/>
                <a:cs typeface="Times New Roman"/>
              </a:rPr>
              <a:t>e.g. 	Li</a:t>
            </a:r>
            <a:r>
              <a:rPr lang="en-CA" sz="2400" baseline="30000" dirty="0">
                <a:ea typeface="Times New Roman"/>
                <a:cs typeface="Times New Roman"/>
              </a:rPr>
              <a:t>+</a:t>
            </a:r>
            <a:r>
              <a:rPr lang="en-CA" sz="2400" dirty="0">
                <a:ea typeface="Times New Roman"/>
                <a:cs typeface="Times New Roman"/>
              </a:rPr>
              <a:t> : Lithium ion  </a:t>
            </a:r>
            <a:br>
              <a:rPr lang="en-CA" sz="2400" dirty="0">
                <a:ea typeface="Times New Roman"/>
                <a:cs typeface="Times New Roman"/>
              </a:rPr>
            </a:br>
            <a:r>
              <a:rPr lang="en-CA" sz="2400" dirty="0">
                <a:ea typeface="Times New Roman"/>
                <a:cs typeface="Times New Roman"/>
              </a:rPr>
              <a:t>	Al</a:t>
            </a:r>
            <a:r>
              <a:rPr lang="en-CA" sz="2400" baseline="30000" dirty="0">
                <a:ea typeface="Times New Roman"/>
                <a:cs typeface="Times New Roman"/>
              </a:rPr>
              <a:t>3+</a:t>
            </a:r>
            <a:r>
              <a:rPr lang="en-CA" sz="2400" dirty="0">
                <a:ea typeface="Times New Roman"/>
                <a:cs typeface="Times New Roman"/>
              </a:rPr>
              <a:t> (aluminum is in group IIIA): Aluminum ion  </a:t>
            </a:r>
            <a:br>
              <a:rPr lang="en-CA" sz="2400" dirty="0">
                <a:ea typeface="Times New Roman"/>
                <a:cs typeface="Times New Roman"/>
              </a:rPr>
            </a:br>
            <a:r>
              <a:rPr lang="en-CA" sz="2400" dirty="0">
                <a:ea typeface="Times New Roman"/>
                <a:cs typeface="Times New Roman"/>
              </a:rPr>
              <a:t>	Pb</a:t>
            </a:r>
            <a:r>
              <a:rPr lang="en-CA" sz="2400" baseline="30000" dirty="0">
                <a:ea typeface="Times New Roman"/>
                <a:cs typeface="Times New Roman"/>
              </a:rPr>
              <a:t>4+</a:t>
            </a:r>
            <a:r>
              <a:rPr lang="en-CA" sz="2400" dirty="0">
                <a:ea typeface="Times New Roman"/>
                <a:cs typeface="Times New Roman"/>
              </a:rPr>
              <a:t> (lead is in group IVA): Lead ion</a:t>
            </a:r>
            <a:endParaRPr lang="en-CA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7756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" name="Picture 5" descr="Periodic Table (1)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11369"/>
              <a:ext cx="9144000" cy="6635262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611560" y="620688"/>
              <a:ext cx="7056784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11560" y="5733256"/>
              <a:ext cx="7488832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051720" y="1700808"/>
              <a:ext cx="1512168" cy="7920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0"/>
              <a:ext cx="9144000" cy="4766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316416" y="0"/>
              <a:ext cx="827584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95536" y="4581128"/>
              <a:ext cx="8352928" cy="17281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7686675" y="2295525"/>
              <a:ext cx="2823" cy="1"/>
            </a:xfrm>
            <a:custGeom>
              <a:avLst/>
              <a:gdLst/>
              <a:ahLst/>
              <a:cxnLst/>
              <a:rect l="0" t="0" r="0" b="0"/>
              <a:pathLst>
                <a:path w="2823" h="1">
                  <a:moveTo>
                    <a:pt x="0" y="0"/>
                  </a:moveTo>
                  <a:lnTo>
                    <a:pt x="2822" y="0"/>
                  </a:lnTo>
                  <a:close/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</a:t>
            </a:fld>
            <a:endParaRPr lang="en-CA" dirty="0"/>
          </a:p>
        </p:txBody>
      </p:sp>
      <p:sp>
        <p:nvSpPr>
          <p:cNvPr id="16" name="Rectangle 15"/>
          <p:cNvSpPr/>
          <p:nvPr/>
        </p:nvSpPr>
        <p:spPr>
          <a:xfrm>
            <a:off x="836585" y="1313765"/>
            <a:ext cx="7263807" cy="900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7" name="Rectangle 16"/>
          <p:cNvSpPr/>
          <p:nvPr/>
        </p:nvSpPr>
        <p:spPr>
          <a:xfrm>
            <a:off x="3896925" y="1339520"/>
            <a:ext cx="4355867" cy="900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atom (2) – Multi-electron Atoms - Exceptions</a:t>
            </a:r>
            <a:endParaRPr lang="en-CA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69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341528" y="593685"/>
            <a:ext cx="8505945" cy="55846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CA" sz="2400" u="sng" dirty="0">
                <a:ea typeface="Times New Roman"/>
                <a:cs typeface="Times New Roman"/>
              </a:rPr>
              <a:t>Other Main Group cations, and d-block and f-block cations:</a:t>
            </a:r>
            <a:r>
              <a:rPr lang="en-CA" sz="2400" dirty="0">
                <a:ea typeface="Times New Roman"/>
                <a:cs typeface="Times New Roman"/>
              </a:rPr>
              <a:t> </a:t>
            </a:r>
            <a:endParaRPr lang="en-CA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element name  </a:t>
            </a:r>
            <a:endParaRPr lang="en-CA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followed by the charge on the ion, in roman numerals, in round brackets  </a:t>
            </a:r>
            <a:endParaRPr lang="en-CA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50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followed by the word "ion" </a:t>
            </a:r>
            <a:endParaRPr lang="en-CA" sz="2400" dirty="0" smtClean="0">
              <a:ea typeface="Times New Roman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500"/>
              </a:spcAft>
              <a:buFont typeface="Symbol"/>
              <a:buChar char=""/>
            </a:pP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500"/>
              </a:spcAft>
            </a:pP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e.g. 	Mn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2+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(d-block): Manganese (II) 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	Nd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3+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(f-block): Neodymium (III) 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	Pb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2+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(lead not in gr IIA: specify!): Lead (II) </a:t>
            </a: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ion</a:t>
            </a:r>
          </a:p>
          <a:p>
            <a:pPr>
              <a:lnSpc>
                <a:spcPct val="115000"/>
              </a:lnSpc>
              <a:spcAft>
                <a:spcPts val="500"/>
              </a:spcAft>
            </a:pPr>
            <a:endParaRPr lang="en-CA" sz="10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r>
              <a:rPr lang="en-CA" sz="2400" dirty="0">
                <a:solidFill>
                  <a:srgbClr val="0070C0"/>
                </a:solidFill>
                <a:ea typeface="Times New Roman"/>
                <a:cs typeface="Times New Roman"/>
              </a:rPr>
              <a:t>The charge on the ion is specified for main group ions </a:t>
            </a:r>
            <a:r>
              <a:rPr lang="en-CA" sz="2400" b="1" u="sng" dirty="0" smtClean="0">
                <a:solidFill>
                  <a:srgbClr val="0070C0"/>
                </a:solidFill>
                <a:ea typeface="Times New Roman"/>
                <a:cs typeface="Times New Roman"/>
              </a:rPr>
              <a:t>ONLY</a:t>
            </a:r>
            <a:r>
              <a:rPr lang="en-CA" sz="2400" dirty="0" smtClean="0">
                <a:solidFill>
                  <a:srgbClr val="0070C0"/>
                </a:solidFill>
                <a:ea typeface="Times New Roman"/>
                <a:cs typeface="Times New Roman"/>
              </a:rPr>
              <a:t> when </a:t>
            </a:r>
            <a:r>
              <a:rPr lang="en-CA" sz="2400" dirty="0">
                <a:solidFill>
                  <a:srgbClr val="0070C0"/>
                </a:solidFill>
                <a:ea typeface="Times New Roman"/>
                <a:cs typeface="Times New Roman"/>
              </a:rPr>
              <a:t>it is not the same as the group number, and for d and f block cations at all times.  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4562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431540" y="908720"/>
            <a:ext cx="8010890" cy="2047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2255">
              <a:lnSpc>
                <a:spcPct val="115000"/>
              </a:lnSpc>
              <a:spcAft>
                <a:spcPts val="1000"/>
              </a:spcAft>
            </a:pP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Molecular cations:</a:t>
            </a:r>
            <a:r>
              <a:rPr lang="en-CA" sz="2400" dirty="0">
                <a:solidFill>
                  <a:srgbClr val="FF0000"/>
                </a:solidFill>
                <a:ea typeface="Times New Roman"/>
                <a:cs typeface="Times New Roman"/>
              </a:rPr>
              <a:t> </a:t>
            </a:r>
            <a:r>
              <a:rPr lang="en-CA" sz="2400" dirty="0">
                <a:ea typeface="Times New Roman"/>
                <a:cs typeface="Times New Roman"/>
              </a:rPr>
              <a:t>(cations which consist of more than one atom; memorize!)  </a:t>
            </a:r>
            <a:endParaRPr lang="en-CA" sz="2400" dirty="0" smtClean="0">
              <a:ea typeface="Times New Roman"/>
              <a:cs typeface="Times New Roman"/>
            </a:endParaRPr>
          </a:p>
          <a:p>
            <a:pPr marL="262255">
              <a:lnSpc>
                <a:spcPct val="115000"/>
              </a:lnSpc>
              <a:spcAft>
                <a:spcPts val="1000"/>
              </a:spcAft>
            </a:pPr>
            <a:endParaRPr lang="en-CA" sz="2400" dirty="0">
              <a:ea typeface="Calibri"/>
              <a:cs typeface="Times New Roman"/>
            </a:endParaRPr>
          </a:p>
          <a:p>
            <a:pPr marL="262255">
              <a:lnSpc>
                <a:spcPct val="115000"/>
              </a:lnSpc>
              <a:spcAft>
                <a:spcPts val="500"/>
              </a:spcAft>
            </a:pPr>
            <a:r>
              <a:rPr lang="en-CA" sz="2400" dirty="0">
                <a:ea typeface="Times New Roman"/>
                <a:cs typeface="Times New Roman"/>
              </a:rPr>
              <a:t>	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NH</a:t>
            </a:r>
            <a:r>
              <a:rPr lang="en-CA" sz="2400" baseline="-25000" dirty="0">
                <a:solidFill>
                  <a:srgbClr val="002060"/>
                </a:solidFill>
                <a:ea typeface="Times New Roman"/>
                <a:cs typeface="Times New Roman"/>
              </a:rPr>
              <a:t>4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+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: Ammonium ion</a:t>
            </a:r>
            <a:endParaRPr lang="en-CA" sz="2400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1550" y="4006736"/>
            <a:ext cx="7830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There are many others, but if you need those, I’ll give you name and charge.  The ammonium ion is common, and you need to know it.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0695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5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51520" y="320970"/>
            <a:ext cx="8550950" cy="6286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CA" sz="2400" u="sng" dirty="0" smtClean="0">
                <a:solidFill>
                  <a:srgbClr val="FF0000"/>
                </a:solidFill>
                <a:ea typeface="Times New Roman"/>
                <a:cs typeface="Times New Roman"/>
              </a:rPr>
              <a:t>Atomic</a:t>
            </a:r>
            <a:r>
              <a:rPr lang="en-CA" sz="2400" b="1" u="sng" dirty="0" smtClean="0">
                <a:solidFill>
                  <a:srgbClr val="FF0000"/>
                </a:solidFill>
                <a:ea typeface="Times New Roman"/>
                <a:cs typeface="Times New Roman"/>
              </a:rPr>
              <a:t> ANIONS</a:t>
            </a: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:</a:t>
            </a:r>
            <a:r>
              <a:rPr lang="en-CA" sz="2400" dirty="0">
                <a:solidFill>
                  <a:srgbClr val="FF0000"/>
                </a:solidFill>
                <a:ea typeface="Times New Roman"/>
                <a:cs typeface="Times New Roman"/>
              </a:rPr>
              <a:t> </a:t>
            </a:r>
            <a:r>
              <a:rPr lang="en-CA" sz="2400" dirty="0">
                <a:ea typeface="Times New Roman"/>
                <a:cs typeface="Times New Roman"/>
              </a:rPr>
              <a:t>(negative ions)</a:t>
            </a: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CA" sz="2400" dirty="0">
                <a:ea typeface="Times New Roman"/>
                <a:cs typeface="Times New Roman"/>
              </a:rPr>
              <a:t>  </a:t>
            </a:r>
            <a:endParaRPr lang="en-CA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Drop the last syllable (or last 2 syllables) from the element name  </a:t>
            </a:r>
            <a:endParaRPr lang="en-CA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Replace them with the syllable "ide"  </a:t>
            </a:r>
            <a:endParaRPr lang="en-CA" sz="2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en-CA" sz="2400" dirty="0">
                <a:ea typeface="Times New Roman"/>
                <a:cs typeface="Times New Roman"/>
              </a:rPr>
              <a:t>Followed by the word "ion" </a:t>
            </a: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500"/>
              </a:spcAft>
            </a:pPr>
            <a:r>
              <a:rPr lang="en-CA" sz="2400" dirty="0">
                <a:ea typeface="Times New Roman"/>
                <a:cs typeface="Times New Roman"/>
              </a:rPr>
              <a:t> </a:t>
            </a:r>
            <a:endParaRPr lang="en-CA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500"/>
              </a:spcAft>
            </a:pPr>
            <a:r>
              <a:rPr lang="en-CA" sz="2400" dirty="0">
                <a:ea typeface="Times New Roman"/>
                <a:cs typeface="Times New Roman"/>
              </a:rPr>
              <a:t> </a:t>
            </a: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e.g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.	Cl: Chlor</a:t>
            </a:r>
            <a:r>
              <a:rPr lang="en-CA" sz="2400" i="1" u="sng" dirty="0">
                <a:solidFill>
                  <a:srgbClr val="002060"/>
                </a:solidFill>
                <a:ea typeface="Times New Roman"/>
                <a:cs typeface="Times New Roman"/>
              </a:rPr>
              <a:t>ine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	Cl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-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: Chlor</a:t>
            </a:r>
            <a:r>
              <a:rPr lang="en-CA" sz="2400" i="1" u="sng" dirty="0">
                <a:solidFill>
                  <a:srgbClr val="002060"/>
                </a:solidFill>
                <a:ea typeface="Times New Roman"/>
                <a:cs typeface="Times New Roman"/>
              </a:rPr>
              <a:t>ide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</a:t>
            </a:r>
            <a:r>
              <a:rPr lang="en-CA" sz="2400" i="1" u="sng" dirty="0">
                <a:solidFill>
                  <a:srgbClr val="002060"/>
                </a:solidFill>
                <a:ea typeface="Times New Roman"/>
                <a:cs typeface="Times New Roman"/>
              </a:rPr>
              <a:t>ion</a:t>
            </a:r>
            <a:endParaRPr lang="en-CA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500"/>
              </a:spcAft>
            </a:pP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e.g. </a:t>
            </a: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	Te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: Tellu</a:t>
            </a:r>
            <a:r>
              <a:rPr lang="en-CA" sz="2400" i="1" u="sng" dirty="0">
                <a:solidFill>
                  <a:srgbClr val="002060"/>
                </a:solidFill>
                <a:ea typeface="Times New Roman"/>
                <a:cs typeface="Times New Roman"/>
              </a:rPr>
              <a:t>rium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	Te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2-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: Tellu</a:t>
            </a:r>
            <a:r>
              <a:rPr lang="en-CA" sz="2400" i="1" u="sng" dirty="0">
                <a:solidFill>
                  <a:srgbClr val="002060"/>
                </a:solidFill>
                <a:ea typeface="Times New Roman"/>
                <a:cs typeface="Times New Roman"/>
              </a:rPr>
              <a:t>ride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</a:t>
            </a:r>
            <a:r>
              <a:rPr lang="en-CA" sz="2400" i="1" u="sng" dirty="0">
                <a:solidFill>
                  <a:srgbClr val="002060"/>
                </a:solidFill>
                <a:ea typeface="Times New Roman"/>
                <a:cs typeface="Times New Roman"/>
              </a:rPr>
              <a:t>ion</a:t>
            </a:r>
            <a:endParaRPr lang="en-CA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r>
              <a:rPr lang="en-CA" sz="2400" dirty="0">
                <a:ea typeface="Times New Roman"/>
                <a:cs typeface="Times New Roman"/>
              </a:rPr>
              <a:t/>
            </a:r>
            <a:br>
              <a:rPr lang="en-CA" sz="2400" dirty="0"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70C0"/>
                </a:solidFill>
                <a:ea typeface="Times New Roman"/>
                <a:cs typeface="Times New Roman"/>
              </a:rPr>
              <a:t>The charge on an anion is </a:t>
            </a:r>
            <a:r>
              <a:rPr lang="en-CA" sz="2400" b="1" u="sng" dirty="0">
                <a:solidFill>
                  <a:srgbClr val="0070C0"/>
                </a:solidFill>
                <a:ea typeface="Times New Roman"/>
                <a:cs typeface="Times New Roman"/>
              </a:rPr>
              <a:t>never </a:t>
            </a:r>
            <a:r>
              <a:rPr lang="en-CA" sz="2400" dirty="0">
                <a:solidFill>
                  <a:srgbClr val="0070C0"/>
                </a:solidFill>
                <a:ea typeface="Times New Roman"/>
                <a:cs typeface="Times New Roman"/>
              </a:rPr>
              <a:t>specified. No element can form more than one type of anion (although some will form one type of anion and one or more type of cation.)  </a:t>
            </a:r>
            <a:r>
              <a:rPr lang="en-CA" dirty="0">
                <a:solidFill>
                  <a:srgbClr val="0070C0"/>
                </a:solidFill>
                <a:ea typeface="Times New Roman"/>
                <a:cs typeface="Times New Roman"/>
              </a:rPr>
              <a:t/>
            </a:r>
            <a:br>
              <a:rPr lang="en-CA" dirty="0">
                <a:solidFill>
                  <a:srgbClr val="0070C0"/>
                </a:solidFill>
                <a:ea typeface="Times New Roman"/>
                <a:cs typeface="Times New Roman"/>
              </a:rPr>
            </a:b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5239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6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421500" y="593685"/>
            <a:ext cx="7875875" cy="374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2255">
              <a:lnSpc>
                <a:spcPct val="115000"/>
              </a:lnSpc>
              <a:spcAft>
                <a:spcPts val="1000"/>
              </a:spcAft>
            </a:pP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Molecular anions:</a:t>
            </a:r>
            <a:r>
              <a:rPr lang="en-CA" sz="2400" dirty="0">
                <a:solidFill>
                  <a:srgbClr val="FF0000"/>
                </a:solidFill>
                <a:ea typeface="Times New Roman"/>
                <a:cs typeface="Times New Roman"/>
              </a:rPr>
              <a:t>  </a:t>
            </a:r>
            <a:r>
              <a:rPr lang="en-CA" sz="2400" dirty="0">
                <a:ea typeface="Times New Roman"/>
                <a:cs typeface="Times New Roman"/>
              </a:rPr>
              <a:t>(</a:t>
            </a:r>
            <a:r>
              <a:rPr lang="en-CA" sz="2400" dirty="0" smtClean="0">
                <a:ea typeface="Times New Roman"/>
                <a:cs typeface="Times New Roman"/>
              </a:rPr>
              <a:t>memorize)</a:t>
            </a:r>
          </a:p>
          <a:p>
            <a:pPr marL="262255">
              <a:lnSpc>
                <a:spcPct val="115000"/>
              </a:lnSpc>
              <a:spcAft>
                <a:spcPts val="1000"/>
              </a:spcAft>
            </a:pPr>
            <a:endParaRPr lang="en-CA" sz="2400" dirty="0">
              <a:ea typeface="Calibri"/>
              <a:cs typeface="Times New Roman"/>
            </a:endParaRPr>
          </a:p>
          <a:p>
            <a:pPr marL="490855">
              <a:lnSpc>
                <a:spcPct val="115000"/>
              </a:lnSpc>
              <a:spcAft>
                <a:spcPts val="500"/>
              </a:spcAft>
              <a:tabLst>
                <a:tab pos="1885950" algn="l"/>
              </a:tabLst>
            </a:pP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OH</a:t>
            </a:r>
            <a:r>
              <a:rPr lang="en-CA" sz="2400" baseline="30000" dirty="0" smtClean="0">
                <a:solidFill>
                  <a:srgbClr val="002060"/>
                </a:solidFill>
                <a:ea typeface="Times New Roman"/>
                <a:cs typeface="Times New Roman"/>
              </a:rPr>
              <a:t>–</a:t>
            </a: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 	hydroxide 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CH</a:t>
            </a:r>
            <a:r>
              <a:rPr lang="en-CA" sz="2400" baseline="-25000" dirty="0" smtClean="0">
                <a:solidFill>
                  <a:srgbClr val="002060"/>
                </a:solidFill>
                <a:ea typeface="Times New Roman"/>
                <a:cs typeface="Times New Roman"/>
              </a:rPr>
              <a:t>3</a:t>
            </a: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COO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 –</a:t>
            </a:r>
            <a:r>
              <a:rPr lang="en-CA" sz="2400" baseline="30000" dirty="0" smtClean="0">
                <a:solidFill>
                  <a:srgbClr val="002060"/>
                </a:solidFill>
                <a:ea typeface="Times New Roman"/>
                <a:cs typeface="Times New Roman"/>
              </a:rPr>
              <a:t> 	</a:t>
            </a: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acetate 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NO</a:t>
            </a:r>
            <a:r>
              <a:rPr lang="en-CA" sz="2400" baseline="-25000" dirty="0" smtClean="0">
                <a:solidFill>
                  <a:srgbClr val="002060"/>
                </a:solidFill>
                <a:ea typeface="Times New Roman"/>
                <a:cs typeface="Times New Roman"/>
              </a:rPr>
              <a:t>3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 –</a:t>
            </a: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 	nitrate 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CO</a:t>
            </a:r>
            <a:r>
              <a:rPr lang="en-CA" sz="2400" baseline="-25000" dirty="0" smtClean="0">
                <a:solidFill>
                  <a:srgbClr val="002060"/>
                </a:solidFill>
                <a:ea typeface="Times New Roman"/>
                <a:cs typeface="Times New Roman"/>
              </a:rPr>
              <a:t>3</a:t>
            </a:r>
            <a:r>
              <a:rPr lang="en-CA" sz="2400" baseline="30000" dirty="0" smtClean="0">
                <a:solidFill>
                  <a:srgbClr val="002060"/>
                </a:solidFill>
                <a:ea typeface="Times New Roman"/>
                <a:cs typeface="Times New Roman"/>
              </a:rPr>
              <a:t>2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 </a:t>
            </a:r>
            <a:r>
              <a:rPr lang="en-CA" sz="2400" baseline="30000" dirty="0" smtClean="0">
                <a:solidFill>
                  <a:srgbClr val="002060"/>
                </a:solidFill>
                <a:ea typeface="Times New Roman"/>
                <a:cs typeface="Times New Roman"/>
              </a:rPr>
              <a:t>– </a:t>
            </a: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 	carbonate 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SO</a:t>
            </a:r>
            <a:r>
              <a:rPr lang="en-CA" sz="2400" baseline="-25000" dirty="0" smtClean="0">
                <a:solidFill>
                  <a:srgbClr val="002060"/>
                </a:solidFill>
                <a:ea typeface="Times New Roman"/>
                <a:cs typeface="Times New Roman"/>
              </a:rPr>
              <a:t>4</a:t>
            </a:r>
            <a:r>
              <a:rPr lang="en-CA" sz="2400" baseline="30000" dirty="0" smtClean="0">
                <a:solidFill>
                  <a:srgbClr val="002060"/>
                </a:solidFill>
                <a:ea typeface="Times New Roman"/>
                <a:cs typeface="Times New Roman"/>
              </a:rPr>
              <a:t>2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 –</a:t>
            </a: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 	sulfate 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ion 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PO</a:t>
            </a:r>
            <a:r>
              <a:rPr lang="en-CA" sz="2400" baseline="-25000" dirty="0" smtClean="0">
                <a:solidFill>
                  <a:srgbClr val="002060"/>
                </a:solidFill>
                <a:ea typeface="Times New Roman"/>
                <a:cs typeface="Times New Roman"/>
              </a:rPr>
              <a:t>4</a:t>
            </a:r>
            <a:r>
              <a:rPr lang="en-CA" sz="2400" baseline="30000" dirty="0" smtClean="0">
                <a:solidFill>
                  <a:srgbClr val="002060"/>
                </a:solidFill>
                <a:ea typeface="Times New Roman"/>
                <a:cs typeface="Times New Roman"/>
              </a:rPr>
              <a:t>3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 –</a:t>
            </a:r>
            <a:r>
              <a:rPr lang="en-CA" sz="2400" dirty="0" smtClean="0">
                <a:solidFill>
                  <a:srgbClr val="002060"/>
                </a:solidFill>
                <a:ea typeface="Times New Roman"/>
                <a:cs typeface="Times New Roman"/>
              </a:rPr>
              <a:t> 	phosphate 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ion</a:t>
            </a:r>
            <a:endParaRPr lang="en-CA" sz="2400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1550" y="4807894"/>
            <a:ext cx="7830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There are many others, but if you need those, I’ll give you name and charge.  The ammonium ion is common, and you need to know it.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2819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7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431540" y="577963"/>
            <a:ext cx="8460940" cy="514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691005" indent="-1691005">
              <a:lnSpc>
                <a:spcPct val="115000"/>
              </a:lnSpc>
              <a:spcAft>
                <a:spcPts val="0"/>
              </a:spcAft>
              <a:tabLst>
                <a:tab pos="1691005" algn="l"/>
              </a:tabLst>
            </a:pPr>
            <a:r>
              <a:rPr lang="en-CA" sz="2400" b="1" u="sng" dirty="0">
                <a:solidFill>
                  <a:srgbClr val="FF0000"/>
                </a:solidFill>
                <a:ea typeface="Times New Roman"/>
                <a:cs typeface="Times New Roman"/>
              </a:rPr>
              <a:t>IONIC COMPOUNDS:</a:t>
            </a:r>
            <a:r>
              <a:rPr lang="en-CA" sz="2400" dirty="0">
                <a:solidFill>
                  <a:srgbClr val="FF0000"/>
                </a:solidFill>
                <a:ea typeface="Times New Roman"/>
                <a:cs typeface="Times New Roman"/>
              </a:rPr>
              <a:t> 	</a:t>
            </a:r>
            <a:r>
              <a:rPr lang="en-CA" sz="2400" dirty="0">
                <a:ea typeface="Times New Roman"/>
                <a:cs typeface="Times New Roman"/>
              </a:rPr>
              <a:t>(metal + non-metal or any combination of the molecular ions/elemental ions; </a:t>
            </a:r>
            <a:r>
              <a:rPr lang="en-CA" sz="2400" b="1" u="sng" dirty="0">
                <a:ea typeface="Times New Roman"/>
                <a:cs typeface="Times New Roman"/>
              </a:rPr>
              <a:t>Neutral by definition</a:t>
            </a:r>
            <a:r>
              <a:rPr lang="en-CA" sz="2400" b="1" dirty="0">
                <a:ea typeface="Times New Roman"/>
                <a:cs typeface="Times New Roman"/>
              </a:rPr>
              <a:t>)  </a:t>
            </a:r>
            <a:r>
              <a:rPr lang="en-CA" sz="2400" dirty="0">
                <a:ea typeface="Times New Roman"/>
                <a:cs typeface="Times New Roman"/>
              </a:rPr>
              <a:t/>
            </a:r>
            <a:br>
              <a:rPr lang="en-CA" sz="2400" dirty="0">
                <a:ea typeface="Times New Roman"/>
                <a:cs typeface="Times New Roman"/>
              </a:rPr>
            </a:br>
            <a:r>
              <a:rPr lang="en-CA" sz="2400" dirty="0">
                <a:ea typeface="Times New Roman"/>
                <a:cs typeface="Times New Roman"/>
              </a:rPr>
              <a:t>  </a:t>
            </a:r>
            <a:endParaRPr lang="en-CA" sz="2400" dirty="0">
              <a:ea typeface="Calibri"/>
              <a:cs typeface="Times New Roman"/>
            </a:endParaRPr>
          </a:p>
          <a:p>
            <a:pPr marL="57150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CA" sz="2400" dirty="0">
                <a:ea typeface="Times New Roman"/>
                <a:cs typeface="Times New Roman"/>
              </a:rPr>
              <a:t>Name of the cation (with roman numeral included, if applicable) without the word "ion"  </a:t>
            </a:r>
            <a:endParaRPr lang="en-CA" sz="2400" dirty="0">
              <a:ea typeface="Calibri"/>
              <a:cs typeface="Times New Roman"/>
            </a:endParaRPr>
          </a:p>
          <a:p>
            <a:pPr marL="571500" indent="-34290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CA" sz="2400" dirty="0">
                <a:ea typeface="Times New Roman"/>
                <a:cs typeface="Times New Roman"/>
              </a:rPr>
              <a:t>Followed by Name of anion without the word "ion" </a:t>
            </a:r>
            <a:br>
              <a:rPr lang="en-CA" sz="2400" dirty="0">
                <a:ea typeface="Times New Roman"/>
                <a:cs typeface="Times New Roman"/>
              </a:rPr>
            </a:br>
            <a:r>
              <a:rPr lang="en-CA" sz="2400" dirty="0">
                <a:ea typeface="Times New Roman"/>
                <a:cs typeface="Times New Roman"/>
              </a:rPr>
              <a:t>  </a:t>
            </a:r>
            <a:endParaRPr lang="en-CA" sz="2400" dirty="0">
              <a:ea typeface="Calibri"/>
              <a:cs typeface="Times New Roman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  <a:tabLst>
                <a:tab pos="567055" algn="l"/>
              </a:tabLst>
            </a:pPr>
            <a:r>
              <a:rPr lang="en-CA" sz="2400" b="1" dirty="0">
                <a:solidFill>
                  <a:srgbClr val="002060"/>
                </a:solidFill>
                <a:ea typeface="Times New Roman"/>
                <a:cs typeface="Times New Roman"/>
              </a:rPr>
              <a:t>e.g.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	NaCl is made up of Na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+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and Cl</a:t>
            </a:r>
            <a:r>
              <a:rPr lang="en-CA" sz="2400" baseline="30000" dirty="0">
                <a:solidFill>
                  <a:srgbClr val="002060"/>
                </a:solidFill>
                <a:ea typeface="Times New Roman"/>
                <a:cs typeface="Times New Roman"/>
              </a:rPr>
              <a:t>-</a:t>
            </a: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 </a:t>
            </a:r>
            <a:b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</a:b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	or sodium ion and chloride ion</a:t>
            </a:r>
            <a:endParaRPr lang="en-CA" sz="24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marL="205105">
              <a:lnSpc>
                <a:spcPct val="115000"/>
              </a:lnSpc>
              <a:spcAft>
                <a:spcPts val="500"/>
              </a:spcAft>
            </a:pPr>
            <a:r>
              <a:rPr lang="en-CA" sz="2400" dirty="0">
                <a:solidFill>
                  <a:srgbClr val="002060"/>
                </a:solidFill>
                <a:ea typeface="Times New Roman"/>
                <a:cs typeface="Times New Roman"/>
              </a:rPr>
              <a:t>called: </a:t>
            </a:r>
            <a:r>
              <a:rPr lang="en-CA" sz="2400" b="1" dirty="0">
                <a:solidFill>
                  <a:srgbClr val="002060"/>
                </a:solidFill>
                <a:ea typeface="Times New Roman"/>
                <a:cs typeface="Times New Roman"/>
              </a:rPr>
              <a:t>Sodium chloride</a:t>
            </a:r>
            <a:endParaRPr lang="en-CA" sz="2400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35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8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472778" y="2663915"/>
            <a:ext cx="801089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400" b="1" dirty="0">
                <a:solidFill>
                  <a:srgbClr val="002060"/>
                </a:solidFill>
              </a:rPr>
              <a:t>e.g.</a:t>
            </a:r>
            <a:r>
              <a:rPr lang="en-CA" sz="2400" dirty="0">
                <a:solidFill>
                  <a:srgbClr val="002060"/>
                </a:solidFill>
              </a:rPr>
              <a:t> 	CrCl</a:t>
            </a:r>
            <a:r>
              <a:rPr lang="en-CA" sz="2400" baseline="-25000" dirty="0">
                <a:solidFill>
                  <a:srgbClr val="002060"/>
                </a:solidFill>
              </a:rPr>
              <a:t>3</a:t>
            </a:r>
            <a:r>
              <a:rPr lang="en-CA" sz="2400" dirty="0">
                <a:solidFill>
                  <a:srgbClr val="002060"/>
                </a:solidFill>
              </a:rPr>
              <a:t> is made up </a:t>
            </a:r>
            <a:r>
              <a:rPr lang="en-CA" sz="2400" dirty="0" smtClean="0">
                <a:solidFill>
                  <a:srgbClr val="002060"/>
                </a:solidFill>
              </a:rPr>
              <a:t>of:</a:t>
            </a:r>
          </a:p>
          <a:p>
            <a:r>
              <a:rPr lang="en-CA" sz="2400" dirty="0" smtClean="0">
                <a:solidFill>
                  <a:srgbClr val="002060"/>
                </a:solidFill>
              </a:rPr>
              <a:t>		the </a:t>
            </a:r>
            <a:r>
              <a:rPr lang="en-CA" sz="2400" dirty="0">
                <a:solidFill>
                  <a:srgbClr val="002060"/>
                </a:solidFill>
              </a:rPr>
              <a:t>"Cl" must be Cl</a:t>
            </a:r>
            <a:r>
              <a:rPr lang="en-CA" sz="2400" baseline="30000" dirty="0">
                <a:solidFill>
                  <a:srgbClr val="002060"/>
                </a:solidFill>
              </a:rPr>
              <a:t>-</a:t>
            </a:r>
            <a:r>
              <a:rPr lang="en-CA" sz="2400" dirty="0">
                <a:solidFill>
                  <a:srgbClr val="002060"/>
                </a:solidFill>
              </a:rPr>
              <a:t> (no choice for the anion!)  </a:t>
            </a:r>
          </a:p>
          <a:p>
            <a:r>
              <a:rPr lang="en-CA" sz="2400" dirty="0">
                <a:solidFill>
                  <a:srgbClr val="002060"/>
                </a:solidFill>
              </a:rPr>
              <a:t>	</a:t>
            </a:r>
          </a:p>
          <a:p>
            <a:r>
              <a:rPr lang="en-CA" sz="2400" dirty="0">
                <a:solidFill>
                  <a:srgbClr val="002060"/>
                </a:solidFill>
              </a:rPr>
              <a:t>therefore, to give a neutral compound, and "balance" </a:t>
            </a:r>
            <a:endParaRPr lang="en-CA" sz="2400" dirty="0" smtClean="0">
              <a:solidFill>
                <a:srgbClr val="002060"/>
              </a:solidFill>
            </a:endParaRPr>
          </a:p>
          <a:p>
            <a:r>
              <a:rPr lang="en-CA" sz="2400" dirty="0">
                <a:solidFill>
                  <a:srgbClr val="002060"/>
                </a:solidFill>
              </a:rPr>
              <a:t>	</a:t>
            </a:r>
            <a:r>
              <a:rPr lang="en-CA" sz="2400" dirty="0" smtClean="0">
                <a:solidFill>
                  <a:srgbClr val="002060"/>
                </a:solidFill>
              </a:rPr>
              <a:t>	the </a:t>
            </a:r>
            <a:r>
              <a:rPr lang="en-CA" sz="2400" dirty="0">
                <a:solidFill>
                  <a:srgbClr val="002060"/>
                </a:solidFill>
              </a:rPr>
              <a:t>3 Cl</a:t>
            </a:r>
            <a:r>
              <a:rPr lang="en-CA" sz="2400" baseline="30000" dirty="0">
                <a:solidFill>
                  <a:srgbClr val="002060"/>
                </a:solidFill>
              </a:rPr>
              <a:t>-</a:t>
            </a:r>
            <a:r>
              <a:rPr lang="en-CA" sz="2400" dirty="0">
                <a:solidFill>
                  <a:srgbClr val="002060"/>
                </a:solidFill>
              </a:rPr>
              <a:t> , the "Cr" must be Cr</a:t>
            </a:r>
            <a:r>
              <a:rPr lang="en-CA" sz="2400" baseline="30000" dirty="0">
                <a:solidFill>
                  <a:srgbClr val="002060"/>
                </a:solidFill>
              </a:rPr>
              <a:t>3</a:t>
            </a:r>
            <a:r>
              <a:rPr lang="en-CA" sz="2400" baseline="30000" dirty="0" smtClean="0">
                <a:solidFill>
                  <a:srgbClr val="002060"/>
                </a:solidFill>
              </a:rPr>
              <a:t>+</a:t>
            </a:r>
            <a:r>
              <a:rPr lang="en-CA" sz="2400" dirty="0" smtClean="0">
                <a:solidFill>
                  <a:srgbClr val="002060"/>
                </a:solidFill>
              </a:rPr>
              <a:t>.</a:t>
            </a:r>
          </a:p>
          <a:p>
            <a:endParaRPr lang="en-CA" sz="2400" dirty="0">
              <a:solidFill>
                <a:srgbClr val="002060"/>
              </a:solidFill>
            </a:endParaRPr>
          </a:p>
          <a:p>
            <a:r>
              <a:rPr lang="en-CA" sz="2400" dirty="0">
                <a:solidFill>
                  <a:srgbClr val="002060"/>
                </a:solidFill>
              </a:rPr>
              <a:t>The ions are therefore: Chromium (III) ion  and Chloride ion</a:t>
            </a:r>
          </a:p>
          <a:p>
            <a:r>
              <a:rPr lang="en-CA" sz="2400" dirty="0">
                <a:solidFill>
                  <a:srgbClr val="002060"/>
                </a:solidFill>
              </a:rPr>
              <a:t>called: </a:t>
            </a:r>
            <a:r>
              <a:rPr lang="en-CA" sz="2400" b="1" dirty="0">
                <a:solidFill>
                  <a:srgbClr val="002060"/>
                </a:solidFill>
              </a:rPr>
              <a:t>Chromium (III) chloride</a:t>
            </a:r>
            <a:endParaRPr lang="en-CA" sz="2400" dirty="0">
              <a:solidFill>
                <a:srgbClr val="002060"/>
              </a:solidFill>
            </a:endParaRPr>
          </a:p>
          <a:p>
            <a:r>
              <a:rPr lang="en-CA" sz="2400" dirty="0">
                <a:solidFill>
                  <a:srgbClr val="002060"/>
                </a:solidFill>
              </a:rPr>
              <a:t> </a:t>
            </a:r>
            <a:endParaRPr lang="en-CA" sz="2400" dirty="0" smtClean="0">
              <a:solidFill>
                <a:srgbClr val="002060"/>
              </a:solidFill>
            </a:endParaRPr>
          </a:p>
          <a:p>
            <a:endParaRPr lang="en-CA" sz="2400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1530" y="323655"/>
            <a:ext cx="784509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Figure out:</a:t>
            </a:r>
          </a:p>
          <a:p>
            <a:pPr marL="911225" indent="-3429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Charge on each anion</a:t>
            </a:r>
          </a:p>
          <a:p>
            <a:pPr marL="911225" indent="-3429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Charge on all anions taken together</a:t>
            </a:r>
          </a:p>
          <a:p>
            <a:pPr marL="911225" indent="-3429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Charge on all cations taken together (must be the same as total anions!)</a:t>
            </a:r>
          </a:p>
          <a:p>
            <a:pPr marL="911225" indent="-342900"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Charge on each cation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58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9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467580" y="953725"/>
            <a:ext cx="19447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400" b="1" dirty="0">
                <a:solidFill>
                  <a:srgbClr val="002060"/>
                </a:solidFill>
              </a:rPr>
              <a:t>e.g.</a:t>
            </a:r>
            <a:r>
              <a:rPr lang="en-CA" sz="2400" dirty="0">
                <a:solidFill>
                  <a:srgbClr val="002060"/>
                </a:solidFill>
              </a:rPr>
              <a:t> 	Mn</a:t>
            </a:r>
            <a:r>
              <a:rPr lang="en-CA" sz="2400" baseline="-25000" dirty="0">
                <a:solidFill>
                  <a:srgbClr val="002060"/>
                </a:solidFill>
              </a:rPr>
              <a:t>2</a:t>
            </a:r>
            <a:r>
              <a:rPr lang="en-CA" sz="2400" dirty="0">
                <a:solidFill>
                  <a:srgbClr val="002060"/>
                </a:solidFill>
              </a:rPr>
              <a:t>O</a:t>
            </a:r>
            <a:r>
              <a:rPr lang="en-CA" sz="2400" baseline="-25000" dirty="0">
                <a:solidFill>
                  <a:srgbClr val="002060"/>
                </a:solidFill>
              </a:rPr>
              <a:t>3</a:t>
            </a:r>
            <a:endParaRPr lang="en-CA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15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10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476683" y="1043735"/>
            <a:ext cx="23631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400" b="1" dirty="0">
                <a:solidFill>
                  <a:srgbClr val="002060"/>
                </a:solidFill>
              </a:rPr>
              <a:t>e.g.</a:t>
            </a:r>
            <a:r>
              <a:rPr lang="en-CA" sz="2400" dirty="0">
                <a:solidFill>
                  <a:srgbClr val="002060"/>
                </a:solidFill>
              </a:rPr>
              <a:t> 	Cu</a:t>
            </a:r>
            <a:r>
              <a:rPr lang="en-CA" sz="2400" baseline="-25000" dirty="0">
                <a:solidFill>
                  <a:srgbClr val="002060"/>
                </a:solidFill>
              </a:rPr>
              <a:t>3</a:t>
            </a:r>
            <a:r>
              <a:rPr lang="en-CA" sz="2400" dirty="0">
                <a:solidFill>
                  <a:srgbClr val="002060"/>
                </a:solidFill>
              </a:rPr>
              <a:t>(PO</a:t>
            </a:r>
            <a:r>
              <a:rPr lang="en-CA" sz="2400" baseline="-25000" dirty="0">
                <a:solidFill>
                  <a:srgbClr val="002060"/>
                </a:solidFill>
              </a:rPr>
              <a:t>4</a:t>
            </a:r>
            <a:r>
              <a:rPr lang="en-CA" sz="2400" dirty="0">
                <a:solidFill>
                  <a:srgbClr val="002060"/>
                </a:solidFill>
              </a:rPr>
              <a:t>)</a:t>
            </a:r>
            <a:r>
              <a:rPr lang="en-CA" sz="2400" baseline="-25000" dirty="0">
                <a:solidFill>
                  <a:srgbClr val="002060"/>
                </a:solidFill>
              </a:rPr>
              <a:t>2</a:t>
            </a:r>
            <a:r>
              <a:rPr lang="en-CA" sz="2400" dirty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609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11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7" name="Rectangle 6"/>
          <p:cNvSpPr/>
          <p:nvPr/>
        </p:nvSpPr>
        <p:spPr>
          <a:xfrm>
            <a:off x="206515" y="188640"/>
            <a:ext cx="859595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400" b="1" u="sng" dirty="0" smtClean="0">
                <a:solidFill>
                  <a:srgbClr val="FF0000"/>
                </a:solidFill>
              </a:rPr>
              <a:t>BINARY COVALENT COMPOUNDS:  </a:t>
            </a:r>
            <a:r>
              <a:rPr lang="en-CA" sz="2400" dirty="0" smtClean="0"/>
              <a:t>(2 non-metals)</a:t>
            </a:r>
          </a:p>
          <a:p>
            <a:pPr>
              <a:lnSpc>
                <a:spcPct val="150000"/>
              </a:lnSpc>
            </a:pPr>
            <a:r>
              <a:rPr lang="en-CA" sz="2400" dirty="0" smtClean="0"/>
              <a:t>You don't have electrical charges to dictate how many of each species may combine.  Two elements may combine in</a:t>
            </a:r>
            <a:r>
              <a:rPr lang="en-CA" sz="2400" i="1" dirty="0" smtClean="0"/>
              <a:t> </a:t>
            </a:r>
            <a:r>
              <a:rPr lang="en-CA" sz="2400" b="1" i="1" dirty="0" smtClean="0"/>
              <a:t>several different ratios</a:t>
            </a:r>
            <a:r>
              <a:rPr lang="en-CA" sz="2400" i="1" dirty="0" smtClean="0"/>
              <a:t> </a:t>
            </a:r>
            <a:r>
              <a:rPr lang="en-CA" sz="2400" dirty="0" smtClean="0"/>
              <a:t>to form different covalent compounds.  </a:t>
            </a:r>
          </a:p>
          <a:p>
            <a:pPr>
              <a:lnSpc>
                <a:spcPct val="150000"/>
              </a:lnSpc>
            </a:pPr>
            <a:r>
              <a:rPr lang="en-CA" sz="2400" dirty="0" smtClean="0"/>
              <a:t>The </a:t>
            </a:r>
            <a:r>
              <a:rPr lang="en-CA" sz="2400" i="1" dirty="0" smtClean="0"/>
              <a:t>words</a:t>
            </a:r>
            <a:r>
              <a:rPr lang="en-CA" sz="2400" dirty="0" smtClean="0"/>
              <a:t> used for the elements are the same as they were for ionic cpds : 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CA" sz="2400" dirty="0" smtClean="0"/>
              <a:t>The less electronegative element is named first, using its element name 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CA" sz="2400" dirty="0" smtClean="0"/>
              <a:t>The more electronegative is named second, with the last (or last 2) syllables replaced by "ide" 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194842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12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341530" y="278650"/>
            <a:ext cx="4572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2400" b="1" i="1" dirty="0"/>
              <a:t>Prefixes</a:t>
            </a:r>
            <a:r>
              <a:rPr lang="en-CA" sz="2400" dirty="0"/>
              <a:t> are used to indicate how many of each element is used:  </a:t>
            </a:r>
            <a:endParaRPr lang="en-CA" sz="2400" dirty="0" smtClean="0"/>
          </a:p>
          <a:p>
            <a:endParaRPr lang="en-CA" sz="2400" dirty="0"/>
          </a:p>
          <a:p>
            <a:pPr lvl="1">
              <a:tabLst>
                <a:tab pos="2057400" algn="l"/>
              </a:tabLst>
            </a:pPr>
            <a:r>
              <a:rPr lang="en-CA" sz="2400" dirty="0" smtClean="0"/>
              <a:t>Mono/mon</a:t>
            </a:r>
            <a:r>
              <a:rPr lang="en-CA" sz="2400" dirty="0"/>
              <a:t>	</a:t>
            </a:r>
            <a:r>
              <a:rPr lang="en-CA" sz="2400" dirty="0" smtClean="0"/>
              <a:t>1</a:t>
            </a:r>
            <a:endParaRPr lang="en-CA" sz="2400" dirty="0"/>
          </a:p>
          <a:p>
            <a:pPr lvl="1">
              <a:tabLst>
                <a:tab pos="2057400" algn="l"/>
              </a:tabLst>
            </a:pPr>
            <a:r>
              <a:rPr lang="en-CA" sz="2400" dirty="0"/>
              <a:t>di </a:t>
            </a:r>
            <a:r>
              <a:rPr lang="en-CA" sz="2400" dirty="0" smtClean="0"/>
              <a:t>	2</a:t>
            </a:r>
            <a:endParaRPr lang="en-CA" sz="2400" dirty="0"/>
          </a:p>
          <a:p>
            <a:pPr lvl="1">
              <a:tabLst>
                <a:tab pos="2057400" algn="l"/>
              </a:tabLst>
            </a:pPr>
            <a:r>
              <a:rPr lang="en-CA" sz="2400" dirty="0"/>
              <a:t>tri </a:t>
            </a:r>
            <a:r>
              <a:rPr lang="en-CA" sz="2400" dirty="0" smtClean="0"/>
              <a:t>	3</a:t>
            </a:r>
            <a:endParaRPr lang="en-CA" sz="2400" dirty="0"/>
          </a:p>
          <a:p>
            <a:pPr lvl="1">
              <a:tabLst>
                <a:tab pos="2057400" algn="l"/>
              </a:tabLst>
            </a:pPr>
            <a:r>
              <a:rPr lang="en-CA" sz="2400" dirty="0"/>
              <a:t>tetra/tetr </a:t>
            </a:r>
            <a:r>
              <a:rPr lang="en-CA" sz="2400" dirty="0" smtClean="0"/>
              <a:t>	4</a:t>
            </a:r>
            <a:endParaRPr lang="en-CA" sz="2400" dirty="0"/>
          </a:p>
          <a:p>
            <a:pPr lvl="1">
              <a:tabLst>
                <a:tab pos="2057400" algn="l"/>
              </a:tabLst>
            </a:pPr>
            <a:r>
              <a:rPr lang="en-CA" sz="2400" dirty="0"/>
              <a:t>penta /pent </a:t>
            </a:r>
            <a:r>
              <a:rPr lang="en-CA" sz="2400" dirty="0" smtClean="0"/>
              <a:t>	5</a:t>
            </a:r>
            <a:endParaRPr lang="en-CA" sz="2400" dirty="0"/>
          </a:p>
          <a:p>
            <a:pPr lvl="1">
              <a:tabLst>
                <a:tab pos="2057400" algn="l"/>
              </a:tabLst>
            </a:pPr>
            <a:r>
              <a:rPr lang="en-CA" sz="2400" dirty="0"/>
              <a:t>hexa/hex </a:t>
            </a:r>
            <a:r>
              <a:rPr lang="en-CA" sz="2400" dirty="0" smtClean="0"/>
              <a:t>	6</a:t>
            </a:r>
            <a:endParaRPr lang="en-CA" sz="2400" dirty="0"/>
          </a:p>
          <a:p>
            <a:pPr lvl="1">
              <a:tabLst>
                <a:tab pos="2057400" algn="l"/>
              </a:tabLst>
            </a:pPr>
            <a:r>
              <a:rPr lang="en-CA" sz="2400" dirty="0"/>
              <a:t>hepta /</a:t>
            </a:r>
            <a:r>
              <a:rPr lang="en-CA" sz="2400" dirty="0" smtClean="0"/>
              <a:t>hept</a:t>
            </a:r>
            <a:r>
              <a:rPr lang="en-CA" sz="2400" dirty="0"/>
              <a:t>	</a:t>
            </a:r>
            <a:r>
              <a:rPr lang="en-CA" sz="2400" dirty="0" smtClean="0"/>
              <a:t>7</a:t>
            </a:r>
            <a:endParaRPr lang="en-CA" sz="2400" dirty="0"/>
          </a:p>
          <a:p>
            <a:pPr lvl="1">
              <a:tabLst>
                <a:tab pos="2057400" algn="l"/>
              </a:tabLst>
            </a:pPr>
            <a:r>
              <a:rPr lang="en-CA" sz="2400" dirty="0"/>
              <a:t>octa/oct </a:t>
            </a:r>
            <a:r>
              <a:rPr lang="en-CA" sz="2400" dirty="0" smtClean="0"/>
              <a:t>	8</a:t>
            </a:r>
            <a:endParaRPr lang="en-CA" sz="2400" dirty="0"/>
          </a:p>
          <a:p>
            <a:pPr lvl="1">
              <a:tabLst>
                <a:tab pos="2057400" algn="l"/>
              </a:tabLst>
            </a:pPr>
            <a:r>
              <a:rPr lang="en-CA" sz="2400" dirty="0"/>
              <a:t>nona/non </a:t>
            </a:r>
            <a:r>
              <a:rPr lang="en-CA" sz="2400" dirty="0" smtClean="0"/>
              <a:t>	9</a:t>
            </a:r>
            <a:endParaRPr lang="en-CA" sz="2400" dirty="0"/>
          </a:p>
          <a:p>
            <a:pPr lvl="1">
              <a:tabLst>
                <a:tab pos="2057400" algn="l"/>
              </a:tabLst>
            </a:pPr>
            <a:r>
              <a:rPr lang="en-CA" sz="2400" dirty="0"/>
              <a:t>deca/dec </a:t>
            </a:r>
            <a:r>
              <a:rPr lang="en-CA" sz="2400" dirty="0" smtClean="0"/>
              <a:t>	10</a:t>
            </a:r>
            <a:endParaRPr lang="en-CA" sz="2400" dirty="0"/>
          </a:p>
        </p:txBody>
      </p:sp>
      <p:sp>
        <p:nvSpPr>
          <p:cNvPr id="6" name="Rectangle 5"/>
          <p:cNvSpPr/>
          <p:nvPr/>
        </p:nvSpPr>
        <p:spPr>
          <a:xfrm>
            <a:off x="5157064" y="1519340"/>
            <a:ext cx="34653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400" b="1" u="sng" dirty="0"/>
              <a:t>Note: </a:t>
            </a:r>
            <a:r>
              <a:rPr lang="en-CA" sz="2400" dirty="0"/>
              <a:t>if only one of the less electronegative element (i.e. the first) is present, the prefix "mono" is left out. It is never left out for the more electronegative (second) however.</a:t>
            </a:r>
          </a:p>
        </p:txBody>
      </p:sp>
    </p:spTree>
    <p:extLst>
      <p:ext uri="{BB962C8B-B14F-4D97-AF65-F5344CB8AC3E}">
        <p14:creationId xmlns:p14="http://schemas.microsoft.com/office/powerpoint/2010/main" val="62574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– Nomenclature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13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51520" y="503675"/>
            <a:ext cx="82809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400" dirty="0" smtClean="0">
                <a:solidFill>
                  <a:srgbClr val="002060"/>
                </a:solidFill>
              </a:rPr>
              <a:t>e.g.</a:t>
            </a:r>
          </a:p>
          <a:p>
            <a:endParaRPr lang="en-CA" sz="2400" dirty="0">
              <a:solidFill>
                <a:srgbClr val="002060"/>
              </a:solidFill>
            </a:endParaRPr>
          </a:p>
          <a:p>
            <a:pPr lvl="1">
              <a:tabLst>
                <a:tab pos="1439863" algn="l"/>
              </a:tabLst>
            </a:pPr>
            <a:r>
              <a:rPr lang="en-CA" sz="2400" dirty="0">
                <a:solidFill>
                  <a:srgbClr val="002060"/>
                </a:solidFill>
              </a:rPr>
              <a:t>N</a:t>
            </a:r>
            <a:r>
              <a:rPr lang="en-CA" sz="2400" baseline="-25000" dirty="0">
                <a:solidFill>
                  <a:srgbClr val="002060"/>
                </a:solidFill>
              </a:rPr>
              <a:t>2</a:t>
            </a:r>
            <a:r>
              <a:rPr lang="en-CA" sz="2400" dirty="0">
                <a:solidFill>
                  <a:srgbClr val="002060"/>
                </a:solidFill>
              </a:rPr>
              <a:t>O</a:t>
            </a:r>
            <a:r>
              <a:rPr lang="en-CA" sz="2400" baseline="-25000" dirty="0">
                <a:solidFill>
                  <a:srgbClr val="002060"/>
                </a:solidFill>
              </a:rPr>
              <a:t>5</a:t>
            </a:r>
            <a:r>
              <a:rPr lang="en-CA" sz="2400" dirty="0">
                <a:solidFill>
                  <a:srgbClr val="002060"/>
                </a:solidFill>
              </a:rPr>
              <a:t> : </a:t>
            </a:r>
            <a:r>
              <a:rPr lang="en-CA" sz="2400" dirty="0" smtClean="0">
                <a:solidFill>
                  <a:srgbClr val="002060"/>
                </a:solidFill>
              </a:rPr>
              <a:t>	</a:t>
            </a:r>
            <a:r>
              <a:rPr lang="en-CA" sz="2400" u="sng" dirty="0" smtClean="0">
                <a:solidFill>
                  <a:srgbClr val="002060"/>
                </a:solidFill>
              </a:rPr>
              <a:t>di</a:t>
            </a:r>
            <a:r>
              <a:rPr lang="en-CA" sz="2400" dirty="0" smtClean="0">
                <a:solidFill>
                  <a:srgbClr val="002060"/>
                </a:solidFill>
              </a:rPr>
              <a:t>nitrogen </a:t>
            </a:r>
            <a:r>
              <a:rPr lang="en-CA" sz="2400" u="sng" dirty="0">
                <a:solidFill>
                  <a:srgbClr val="002060"/>
                </a:solidFill>
              </a:rPr>
              <a:t>pent</a:t>
            </a:r>
            <a:r>
              <a:rPr lang="en-CA" sz="2400" dirty="0">
                <a:solidFill>
                  <a:srgbClr val="002060"/>
                </a:solidFill>
              </a:rPr>
              <a:t>oxide </a:t>
            </a:r>
            <a:endParaRPr lang="en-CA" sz="2400" dirty="0" smtClean="0">
              <a:solidFill>
                <a:srgbClr val="002060"/>
              </a:solidFill>
            </a:endParaRPr>
          </a:p>
          <a:p>
            <a:pPr lvl="1">
              <a:tabLst>
                <a:tab pos="1439863" algn="l"/>
              </a:tabLst>
            </a:pPr>
            <a:r>
              <a:rPr lang="en-CA" sz="2400" dirty="0" smtClean="0">
                <a:solidFill>
                  <a:srgbClr val="002060"/>
                </a:solidFill>
              </a:rPr>
              <a:t>N</a:t>
            </a:r>
            <a:r>
              <a:rPr lang="en-CA" sz="2400" baseline="-25000" dirty="0" smtClean="0">
                <a:solidFill>
                  <a:srgbClr val="002060"/>
                </a:solidFill>
              </a:rPr>
              <a:t>2</a:t>
            </a:r>
            <a:r>
              <a:rPr lang="en-CA" sz="2400" dirty="0" smtClean="0">
                <a:solidFill>
                  <a:srgbClr val="002060"/>
                </a:solidFill>
              </a:rPr>
              <a:t>O</a:t>
            </a:r>
            <a:r>
              <a:rPr lang="en-CA" sz="2400" baseline="-25000" dirty="0" smtClean="0">
                <a:solidFill>
                  <a:srgbClr val="002060"/>
                </a:solidFill>
              </a:rPr>
              <a:t>4</a:t>
            </a:r>
            <a:r>
              <a:rPr lang="en-CA" sz="2400" dirty="0" smtClean="0">
                <a:solidFill>
                  <a:srgbClr val="002060"/>
                </a:solidFill>
              </a:rPr>
              <a:t> </a:t>
            </a:r>
            <a:r>
              <a:rPr lang="en-CA" sz="2400" dirty="0">
                <a:solidFill>
                  <a:srgbClr val="002060"/>
                </a:solidFill>
              </a:rPr>
              <a:t>: </a:t>
            </a:r>
            <a:r>
              <a:rPr lang="en-CA" sz="2400" dirty="0" smtClean="0">
                <a:solidFill>
                  <a:srgbClr val="002060"/>
                </a:solidFill>
              </a:rPr>
              <a:t>	</a:t>
            </a:r>
            <a:r>
              <a:rPr lang="en-CA" sz="2400" u="sng" dirty="0" smtClean="0">
                <a:solidFill>
                  <a:srgbClr val="002060"/>
                </a:solidFill>
              </a:rPr>
              <a:t>di</a:t>
            </a:r>
            <a:r>
              <a:rPr lang="en-CA" sz="2400" dirty="0" smtClean="0">
                <a:solidFill>
                  <a:srgbClr val="002060"/>
                </a:solidFill>
              </a:rPr>
              <a:t>nitrogen </a:t>
            </a:r>
            <a:r>
              <a:rPr lang="en-CA" sz="2400" u="sng" dirty="0" smtClean="0">
                <a:solidFill>
                  <a:srgbClr val="002060"/>
                </a:solidFill>
              </a:rPr>
              <a:t>tetr</a:t>
            </a:r>
            <a:r>
              <a:rPr lang="en-CA" sz="2400" dirty="0" smtClean="0">
                <a:solidFill>
                  <a:srgbClr val="002060"/>
                </a:solidFill>
              </a:rPr>
              <a:t>oxide</a:t>
            </a:r>
            <a:endParaRPr lang="en-CA" sz="2400" dirty="0">
              <a:solidFill>
                <a:srgbClr val="002060"/>
              </a:solidFill>
            </a:endParaRPr>
          </a:p>
          <a:p>
            <a:pPr lvl="1">
              <a:tabLst>
                <a:tab pos="1439863" algn="l"/>
              </a:tabLst>
            </a:pPr>
            <a:r>
              <a:rPr lang="en-CA" sz="2400" dirty="0">
                <a:solidFill>
                  <a:srgbClr val="002060"/>
                </a:solidFill>
              </a:rPr>
              <a:t>N</a:t>
            </a:r>
            <a:r>
              <a:rPr lang="en-CA" sz="2400" baseline="-25000" dirty="0">
                <a:solidFill>
                  <a:srgbClr val="002060"/>
                </a:solidFill>
              </a:rPr>
              <a:t>2</a:t>
            </a:r>
            <a:r>
              <a:rPr lang="en-CA" sz="2400" dirty="0">
                <a:solidFill>
                  <a:srgbClr val="002060"/>
                </a:solidFill>
              </a:rPr>
              <a:t>O : </a:t>
            </a:r>
            <a:r>
              <a:rPr lang="en-CA" sz="2400" dirty="0" smtClean="0">
                <a:solidFill>
                  <a:srgbClr val="002060"/>
                </a:solidFill>
              </a:rPr>
              <a:t>	</a:t>
            </a:r>
            <a:r>
              <a:rPr lang="en-CA" sz="2400" u="sng" dirty="0" smtClean="0">
                <a:solidFill>
                  <a:srgbClr val="002060"/>
                </a:solidFill>
              </a:rPr>
              <a:t>di</a:t>
            </a:r>
            <a:r>
              <a:rPr lang="en-CA" sz="2400" dirty="0" smtClean="0">
                <a:solidFill>
                  <a:srgbClr val="002060"/>
                </a:solidFill>
              </a:rPr>
              <a:t>nitrogen </a:t>
            </a:r>
            <a:r>
              <a:rPr lang="en-CA" sz="2400" u="sng" dirty="0">
                <a:solidFill>
                  <a:srgbClr val="002060"/>
                </a:solidFill>
              </a:rPr>
              <a:t>mon</a:t>
            </a:r>
            <a:r>
              <a:rPr lang="en-CA" sz="2400" dirty="0">
                <a:solidFill>
                  <a:srgbClr val="002060"/>
                </a:solidFill>
              </a:rPr>
              <a:t>oxide (</a:t>
            </a:r>
            <a:r>
              <a:rPr lang="en-CA" sz="2400" b="1" dirty="0">
                <a:solidFill>
                  <a:srgbClr val="002060"/>
                </a:solidFill>
              </a:rPr>
              <a:t>not</a:t>
            </a:r>
            <a:r>
              <a:rPr lang="en-CA" sz="2400" dirty="0">
                <a:solidFill>
                  <a:srgbClr val="002060"/>
                </a:solidFill>
              </a:rPr>
              <a:t> dinitrogen oxide) </a:t>
            </a:r>
            <a:endParaRPr lang="en-CA" sz="2400" dirty="0" smtClean="0">
              <a:solidFill>
                <a:srgbClr val="002060"/>
              </a:solidFill>
            </a:endParaRPr>
          </a:p>
          <a:p>
            <a:pPr lvl="1">
              <a:tabLst>
                <a:tab pos="1439863" algn="l"/>
              </a:tabLst>
            </a:pPr>
            <a:r>
              <a:rPr lang="en-CA" sz="2400" dirty="0" smtClean="0">
                <a:solidFill>
                  <a:srgbClr val="002060"/>
                </a:solidFill>
              </a:rPr>
              <a:t>CO</a:t>
            </a:r>
            <a:r>
              <a:rPr lang="en-CA" sz="2400" baseline="-25000" dirty="0" smtClean="0">
                <a:solidFill>
                  <a:srgbClr val="002060"/>
                </a:solidFill>
              </a:rPr>
              <a:t>2 </a:t>
            </a:r>
            <a:r>
              <a:rPr lang="en-CA" sz="2400" dirty="0">
                <a:solidFill>
                  <a:srgbClr val="002060"/>
                </a:solidFill>
              </a:rPr>
              <a:t>: </a:t>
            </a:r>
            <a:r>
              <a:rPr lang="en-CA" sz="2400" dirty="0" smtClean="0">
                <a:solidFill>
                  <a:srgbClr val="002060"/>
                </a:solidFill>
              </a:rPr>
              <a:t>	carbon </a:t>
            </a:r>
            <a:r>
              <a:rPr lang="en-CA" sz="2400" u="sng" dirty="0">
                <a:solidFill>
                  <a:srgbClr val="002060"/>
                </a:solidFill>
              </a:rPr>
              <a:t>di</a:t>
            </a:r>
            <a:r>
              <a:rPr lang="en-CA" sz="2400" dirty="0">
                <a:solidFill>
                  <a:srgbClr val="002060"/>
                </a:solidFill>
              </a:rPr>
              <a:t>oxide (</a:t>
            </a:r>
            <a:r>
              <a:rPr lang="en-CA" sz="2400" b="1" dirty="0">
                <a:solidFill>
                  <a:srgbClr val="002060"/>
                </a:solidFill>
              </a:rPr>
              <a:t>not</a:t>
            </a:r>
            <a:r>
              <a:rPr lang="en-CA" sz="2400" dirty="0">
                <a:solidFill>
                  <a:srgbClr val="002060"/>
                </a:solidFill>
              </a:rPr>
              <a:t> monocarbon dioxide!)  </a:t>
            </a:r>
            <a:br>
              <a:rPr lang="en-CA" sz="2400" dirty="0">
                <a:solidFill>
                  <a:srgbClr val="002060"/>
                </a:solidFill>
              </a:rPr>
            </a:br>
            <a:endParaRPr lang="en-CA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23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14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296525" y="1152908"/>
            <a:ext cx="859595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200" dirty="0" smtClean="0"/>
              <a:t>A moderately reliable way of predicting the bonding and bond orders of atoms in a molecule.</a:t>
            </a:r>
          </a:p>
          <a:p>
            <a:endParaRPr lang="en-CA" sz="2200" dirty="0"/>
          </a:p>
          <a:p>
            <a:r>
              <a:rPr lang="en-CA" sz="2200" dirty="0" smtClean="0"/>
              <a:t>It is based on observation.</a:t>
            </a:r>
          </a:p>
          <a:p>
            <a:endParaRPr lang="en-CA" sz="2200" dirty="0"/>
          </a:p>
          <a:p>
            <a:r>
              <a:rPr lang="en-CA" sz="2200" dirty="0" smtClean="0"/>
              <a:t>It is not a theory – it isn’t trying to explain anything</a:t>
            </a:r>
          </a:p>
          <a:p>
            <a:endParaRPr lang="en-CA" sz="2200" dirty="0"/>
          </a:p>
          <a:p>
            <a:r>
              <a:rPr lang="en-CA" sz="2200" dirty="0" smtClean="0"/>
              <a:t>It is a model – within certain constraints, it makes accurate predictions</a:t>
            </a:r>
          </a:p>
          <a:p>
            <a:endParaRPr lang="en-CA" sz="2200" dirty="0"/>
          </a:p>
          <a:p>
            <a:pPr marL="622300" indent="-342900">
              <a:buFont typeface="Arial" panose="020B0604020202020204" pitchFamily="34" charset="0"/>
              <a:buChar char="•"/>
            </a:pPr>
            <a:r>
              <a:rPr lang="en-CA" sz="2200" dirty="0" smtClean="0"/>
              <a:t>It does not work well on ions or molecules with an odd number of electrons (radicals)</a:t>
            </a:r>
          </a:p>
          <a:p>
            <a:pPr marL="622300" indent="-342900">
              <a:buFont typeface="Arial" panose="020B0604020202020204" pitchFamily="34" charset="0"/>
              <a:buChar char="•"/>
            </a:pPr>
            <a:r>
              <a:rPr lang="en-CA" sz="2200" dirty="0" smtClean="0"/>
              <a:t>It does not predict the magnetic properties of ions or molecules </a:t>
            </a:r>
            <a:endParaRPr lang="en-CA" sz="2200" dirty="0"/>
          </a:p>
        </p:txBody>
      </p:sp>
      <p:sp>
        <p:nvSpPr>
          <p:cNvPr id="7" name="TextBox 6"/>
          <p:cNvSpPr txBox="1"/>
          <p:nvPr/>
        </p:nvSpPr>
        <p:spPr>
          <a:xfrm>
            <a:off x="2186735" y="86634"/>
            <a:ext cx="55061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THE MOLECULE: LEWIS STRUCTURES</a:t>
            </a:r>
            <a:endParaRPr lang="en-CA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44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15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296525" y="368660"/>
            <a:ext cx="859595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200" b="1" u="sng" dirty="0" smtClean="0"/>
              <a:t>“RECIPE”</a:t>
            </a:r>
            <a:r>
              <a:rPr lang="en-CA" sz="2200" dirty="0"/>
              <a:t> </a:t>
            </a:r>
          </a:p>
          <a:p>
            <a:r>
              <a:rPr lang="en-CA" sz="2200" dirty="0" smtClean="0"/>
              <a:t>1</a:t>
            </a:r>
            <a:r>
              <a:rPr lang="en-CA" sz="2200" dirty="0"/>
              <a:t>. Count the number of valence electrons on each atom.  </a:t>
            </a:r>
          </a:p>
          <a:p>
            <a:pPr marL="722313" lvl="0">
              <a:buFont typeface="Arial" panose="020B0604020202020204" pitchFamily="34" charset="0"/>
              <a:buChar char="•"/>
            </a:pPr>
            <a:r>
              <a:rPr lang="en-CA" sz="2200" dirty="0" smtClean="0"/>
              <a:t>	Add </a:t>
            </a:r>
            <a:r>
              <a:rPr lang="en-CA" sz="2200" dirty="0"/>
              <a:t>1 for each negative (-) charge  </a:t>
            </a:r>
          </a:p>
          <a:p>
            <a:pPr marL="722313" lvl="0">
              <a:buFont typeface="Arial" panose="020B0604020202020204" pitchFamily="34" charset="0"/>
              <a:buChar char="•"/>
            </a:pPr>
            <a:r>
              <a:rPr lang="en-CA" sz="2200" dirty="0" smtClean="0"/>
              <a:t>	Subtract </a:t>
            </a:r>
            <a:r>
              <a:rPr lang="en-CA" sz="2200" dirty="0"/>
              <a:t>1 for each positive (+) charge  </a:t>
            </a:r>
          </a:p>
          <a:p>
            <a:pPr marL="269875" indent="-269875"/>
            <a:r>
              <a:rPr lang="en-CA" sz="2200" dirty="0" smtClean="0"/>
              <a:t>2</a:t>
            </a:r>
            <a:r>
              <a:rPr lang="en-CA" sz="2200" dirty="0"/>
              <a:t>. Build the skeleton: Put the least electronegative element in the centre (never H in centre!)  </a:t>
            </a:r>
          </a:p>
          <a:p>
            <a:pPr marL="895350" lvl="0" indent="-173038">
              <a:buFont typeface="Arial" panose="020B0604020202020204" pitchFamily="34" charset="0"/>
              <a:buChar char="•"/>
            </a:pPr>
            <a:r>
              <a:rPr lang="en-CA" sz="2200" dirty="0" smtClean="0"/>
              <a:t>	If </a:t>
            </a:r>
            <a:r>
              <a:rPr lang="en-CA" sz="2200" dirty="0"/>
              <a:t>"acid", group all O and H into -O-H groups  </a:t>
            </a:r>
          </a:p>
          <a:p>
            <a:pPr marL="895350" lvl="0" indent="-173038">
              <a:buFont typeface="Arial" panose="020B0604020202020204" pitchFamily="34" charset="0"/>
              <a:buChar char="•"/>
            </a:pPr>
            <a:r>
              <a:rPr lang="en-CA" sz="2200" dirty="0" smtClean="0"/>
              <a:t>	If </a:t>
            </a:r>
            <a:r>
              <a:rPr lang="en-CA" sz="2200" dirty="0"/>
              <a:t>organic, you may have -CH2- groups or -CH3 groups  </a:t>
            </a:r>
          </a:p>
          <a:p>
            <a:pPr marL="895350" lvl="0" indent="-173038">
              <a:buFont typeface="Arial" panose="020B0604020202020204" pitchFamily="34" charset="0"/>
              <a:buChar char="•"/>
            </a:pPr>
            <a:r>
              <a:rPr lang="en-CA" sz="2200" dirty="0" smtClean="0"/>
              <a:t>	Link </a:t>
            </a:r>
            <a:r>
              <a:rPr lang="en-CA" sz="2200" dirty="0"/>
              <a:t>each atom (or group, as above) directly to the central atom with 1 link, or single bond (S.B.)  </a:t>
            </a:r>
          </a:p>
          <a:p>
            <a:pPr marL="269875" indent="-269875"/>
            <a:r>
              <a:rPr lang="en-CA" sz="2200" dirty="0" smtClean="0"/>
              <a:t>3</a:t>
            </a:r>
            <a:r>
              <a:rPr lang="en-CA" sz="2200" dirty="0"/>
              <a:t>. Count the number of electrons used in the skeleton (2 for each bond)  </a:t>
            </a:r>
          </a:p>
          <a:p>
            <a:pPr marL="895350" lvl="0" indent="-173038">
              <a:buFont typeface="Arial" panose="020B0604020202020204" pitchFamily="34" charset="0"/>
              <a:buChar char="•"/>
            </a:pPr>
            <a:r>
              <a:rPr lang="en-CA" sz="2200" dirty="0" smtClean="0"/>
              <a:t>	Subtract </a:t>
            </a:r>
            <a:r>
              <a:rPr lang="en-CA" sz="2200" dirty="0"/>
              <a:t>this from the number of valence electrons counted in step 1 to get the number left over.  </a:t>
            </a:r>
          </a:p>
          <a:p>
            <a:pPr marL="269875" indent="-269875"/>
            <a:r>
              <a:rPr lang="en-CA" sz="2200" dirty="0"/>
              <a:t>4. Use leftover electrons in step 3. To try to complete all octets </a:t>
            </a:r>
            <a:r>
              <a:rPr lang="en-CA" sz="2200" dirty="0" smtClean="0"/>
              <a:t>(i.e. </a:t>
            </a:r>
            <a:r>
              <a:rPr lang="en-CA" sz="2200" dirty="0"/>
              <a:t>fill the valence s and p orbitals) (NB. H only gets a total of 2 (NOT 8!) therefore it is satisfied with 1 single bond.)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86735" y="86634"/>
            <a:ext cx="55061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THE MOLECULE: LEWIS STRUCTURES</a:t>
            </a:r>
            <a:endParaRPr lang="en-CA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66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16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425819" y="1135856"/>
            <a:ext cx="8145905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CA" b="1" dirty="0">
                <a:latin typeface="Verdana"/>
                <a:ea typeface="Times New Roman"/>
                <a:cs typeface="Times New Roman"/>
              </a:rPr>
              <a:t>There are now 3 possible outcomes:</a:t>
            </a:r>
            <a:r>
              <a:rPr lang="en-CA" b="1" dirty="0">
                <a:latin typeface="Times New Roman"/>
                <a:ea typeface="Times New Roman"/>
                <a:cs typeface="Times New Roman"/>
              </a:rPr>
              <a:t> </a:t>
            </a:r>
            <a:endParaRPr lang="en-CA" sz="16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b="1" dirty="0">
                <a:latin typeface="Verdana"/>
                <a:ea typeface="Times New Roman"/>
                <a:cs typeface="Times New Roman"/>
              </a:rPr>
              <a:t> </a:t>
            </a:r>
            <a:endParaRPr lang="en-CA" b="1" dirty="0" smtClean="0">
              <a:latin typeface="Verdana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b="1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O. </a:t>
            </a:r>
            <a:r>
              <a:rPr lang="en-CA" b="1" u="sng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EXACTLY ENOUGH ELECTRONS</a:t>
            </a:r>
            <a:r>
              <a:rPr lang="en-CA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n-CA" dirty="0" smtClean="0">
              <a:solidFill>
                <a:srgbClr val="FF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>
              <a:solidFill>
                <a:srgbClr val="FF0000"/>
              </a:solidFill>
              <a:ea typeface="Times New Roman"/>
              <a:cs typeface="Times New Roman"/>
            </a:endParaRPr>
          </a:p>
          <a:p>
            <a:pPr marL="536575">
              <a:spcAft>
                <a:spcPts val="0"/>
              </a:spcAft>
            </a:pPr>
            <a:r>
              <a:rPr lang="en-CA" dirty="0">
                <a:latin typeface="Verdana"/>
                <a:ea typeface="Times New Roman"/>
                <a:cs typeface="Times New Roman"/>
              </a:rPr>
              <a:t>Stop! (for now) </a:t>
            </a:r>
            <a:r>
              <a:rPr lang="en-CA" dirty="0">
                <a:latin typeface="Times New Roman"/>
                <a:ea typeface="Times New Roman"/>
                <a:cs typeface="Times New Roman"/>
              </a:rPr>
              <a:t> </a:t>
            </a:r>
            <a:endParaRPr lang="en-CA" sz="1600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2917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17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386535" y="548680"/>
            <a:ext cx="837093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CA" sz="2000" b="1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I. </a:t>
            </a:r>
            <a:r>
              <a:rPr lang="en-CA" sz="2000" b="1" u="sng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NOT ENOUGH ELECTRONS TO COMPLETE THE OCTETS:</a:t>
            </a:r>
            <a:endParaRPr lang="en-CA" sz="2000" dirty="0">
              <a:solidFill>
                <a:srgbClr val="FF0000"/>
              </a:solidFill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CA" sz="2000" b="1" dirty="0">
                <a:ea typeface="Times New Roman"/>
                <a:cs typeface="Times New Roman"/>
              </a:rPr>
              <a:t>"do what?"  </a:t>
            </a:r>
            <a:endParaRPr lang="en-CA" sz="20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You need 1 double bond (DB) for each 1 pair (2 electrons) missing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OR You need 1 triple bond (TB) for each 2 pair (4 electrons) missing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CA" sz="2000" b="1" dirty="0">
                <a:ea typeface="Times New Roman"/>
                <a:cs typeface="Times New Roman"/>
              </a:rPr>
              <a:t>"do it where?" </a:t>
            </a:r>
            <a:endParaRPr lang="en-CA" sz="20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O atoms often form DB's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C atoms often form DB's, quite often form TB's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N atoms often form TB's, quite often form DB's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NEVER to a H atom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Rarely to a halogen, Never to F atom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Never have more than 4 bonds on a second row (Li …Ne) atom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CA" sz="2000" b="1" dirty="0">
                <a:ea typeface="Times New Roman"/>
                <a:cs typeface="Times New Roman"/>
              </a:rPr>
              <a:t>"do it how?" </a:t>
            </a:r>
            <a:endParaRPr lang="en-CA" sz="20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GO RIGHT BACK TO THE SKELETON!!!!  </a:t>
            </a:r>
          </a:p>
          <a:p>
            <a:pPr>
              <a:spcAft>
                <a:spcPts val="0"/>
              </a:spcAft>
            </a:pPr>
            <a:r>
              <a:rPr lang="en-CA" sz="2000" dirty="0">
                <a:ea typeface="Times New Roman"/>
                <a:cs typeface="Times New Roman"/>
              </a:rPr>
              <a:t>•	Redraw skeleton with DB's/TB's as necessary </a:t>
            </a:r>
          </a:p>
          <a:p>
            <a:r>
              <a:rPr lang="en-CA" sz="2000" dirty="0">
                <a:ea typeface="Times New Roman"/>
                <a:cs typeface="Times New Roman"/>
              </a:rPr>
              <a:t>•	Recalculate leftover electrons and re-do steps 3 and 4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241339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18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431540" y="368660"/>
            <a:ext cx="78758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CA" sz="2400" b="1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II. </a:t>
            </a:r>
            <a:r>
              <a:rPr lang="en-CA" sz="2400" b="1" u="sng" dirty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YOU HAVE ELECTRONS LEFT OVER:</a:t>
            </a:r>
            <a:r>
              <a:rPr lang="en-CA" sz="24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n-CA" sz="2400" dirty="0" smtClean="0">
              <a:solidFill>
                <a:srgbClr val="FF0000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24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400" dirty="0">
                <a:latin typeface="Verdana"/>
                <a:ea typeface="Times New Roman"/>
                <a:cs typeface="Times New Roman"/>
              </a:rPr>
              <a:t>"expand the octet" of the central atom (as long as it is in row 3 or lower on the per. Table) </a:t>
            </a:r>
            <a:endParaRPr lang="en-CA" sz="2400" dirty="0" smtClean="0">
              <a:latin typeface="Verdana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400" dirty="0" smtClean="0">
                <a:latin typeface="Times New Roman"/>
                <a:ea typeface="Times New Roman"/>
                <a:cs typeface="Times New Roman"/>
              </a:rPr>
              <a:t> </a:t>
            </a:r>
            <a:endParaRPr lang="en-CA" sz="24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400" dirty="0" smtClean="0">
                <a:latin typeface="Verdana"/>
                <a:ea typeface="Times New Roman"/>
                <a:cs typeface="Times New Roman"/>
              </a:rPr>
              <a:t>i.e.. </a:t>
            </a:r>
            <a:r>
              <a:rPr lang="en-CA" sz="2400" dirty="0">
                <a:latin typeface="Verdana"/>
                <a:ea typeface="Times New Roman"/>
                <a:cs typeface="Times New Roman"/>
              </a:rPr>
              <a:t>Place the extra electrons, </a:t>
            </a:r>
            <a:r>
              <a:rPr lang="en-CA" sz="2400" i="1" dirty="0">
                <a:latin typeface="Verdana"/>
                <a:ea typeface="Times New Roman"/>
                <a:cs typeface="Times New Roman"/>
              </a:rPr>
              <a:t>in pairs</a:t>
            </a:r>
            <a:r>
              <a:rPr lang="en-CA" sz="2400" dirty="0">
                <a:latin typeface="Verdana"/>
                <a:ea typeface="Times New Roman"/>
                <a:cs typeface="Times New Roman"/>
              </a:rPr>
              <a:t>, on the </a:t>
            </a:r>
            <a:r>
              <a:rPr lang="en-CA" sz="2400" i="1" dirty="0">
                <a:latin typeface="Verdana"/>
                <a:ea typeface="Times New Roman"/>
                <a:cs typeface="Times New Roman"/>
              </a:rPr>
              <a:t>central atom</a:t>
            </a:r>
            <a:r>
              <a:rPr lang="en-CA" sz="2400" dirty="0">
                <a:latin typeface="Verdana"/>
                <a:ea typeface="Times New Roman"/>
                <a:cs typeface="Times New Roman"/>
              </a:rPr>
              <a:t>.</a:t>
            </a:r>
            <a:r>
              <a:rPr lang="en-CA" sz="2400" dirty="0">
                <a:latin typeface="Times New Roman"/>
                <a:ea typeface="Times New Roman"/>
                <a:cs typeface="Times New Roman"/>
              </a:rPr>
              <a:t> </a:t>
            </a:r>
            <a:endParaRPr lang="en-CA" sz="24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400" dirty="0">
                <a:ea typeface="Times New Roman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726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19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51519" y="197346"/>
            <a:ext cx="8595955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000" b="1" u="sng" dirty="0">
                <a:solidFill>
                  <a:srgbClr val="FF0000"/>
                </a:solidFill>
              </a:rPr>
              <a:t>CORRECTING FOR FORMAL CHARGE</a:t>
            </a:r>
            <a:endParaRPr lang="en-CA" sz="2000" dirty="0">
              <a:solidFill>
                <a:srgbClr val="FF0000"/>
              </a:solidFill>
            </a:endParaRPr>
          </a:p>
          <a:p>
            <a:r>
              <a:rPr lang="en-CA" sz="2000" dirty="0"/>
              <a:t>An atom, even in a molecule, has a "memory" of its original valence, and wants to maintain it. </a:t>
            </a:r>
            <a:endParaRPr lang="en-CA" sz="2000" dirty="0" smtClean="0"/>
          </a:p>
          <a:p>
            <a:endParaRPr lang="en-CA" sz="2000" dirty="0"/>
          </a:p>
          <a:p>
            <a:r>
              <a:rPr lang="en-CA" sz="2000" dirty="0"/>
              <a:t>1.  Count the number of electrons "formally" assigned to each atom: </a:t>
            </a:r>
          </a:p>
          <a:p>
            <a:pPr lvl="0"/>
            <a:r>
              <a:rPr lang="en-CA" sz="2000" dirty="0"/>
              <a:t>count all electrons in lone pairs </a:t>
            </a:r>
            <a:endParaRPr lang="en-CA" sz="2000" dirty="0" smtClean="0"/>
          </a:p>
          <a:p>
            <a:pPr lvl="0"/>
            <a:endParaRPr lang="en-CA" sz="2000" dirty="0"/>
          </a:p>
          <a:p>
            <a:pPr lvl="0"/>
            <a:r>
              <a:rPr lang="en-CA" sz="2000" dirty="0"/>
              <a:t>count 1 for each chemical bond touching the atom </a:t>
            </a:r>
          </a:p>
          <a:p>
            <a:r>
              <a:rPr lang="en-CA" sz="2000" dirty="0"/>
              <a:t>2.  Compare this against the original valence to get formal change, FC. </a:t>
            </a:r>
          </a:p>
          <a:p>
            <a:pPr lvl="0"/>
            <a:r>
              <a:rPr lang="en-CA" sz="2000" dirty="0"/>
              <a:t>F.C. = {group #} - {(# lone electrons)+(# bonds)} </a:t>
            </a:r>
            <a:endParaRPr lang="en-CA" sz="2000" dirty="0" smtClean="0"/>
          </a:p>
          <a:p>
            <a:pPr lvl="0"/>
            <a:endParaRPr lang="en-CA" sz="2000" dirty="0"/>
          </a:p>
          <a:p>
            <a:r>
              <a:rPr lang="en-CA" sz="2000" dirty="0"/>
              <a:t>3.  If, and only if: </a:t>
            </a:r>
          </a:p>
          <a:p>
            <a:pPr lvl="1"/>
            <a:r>
              <a:rPr lang="en-CA" sz="2000" dirty="0"/>
              <a:t>The central atom is in row 3 or below on the periodic table  </a:t>
            </a:r>
          </a:p>
          <a:p>
            <a:pPr lvl="1"/>
            <a:r>
              <a:rPr lang="en-CA" sz="2000" b="1" dirty="0"/>
              <a:t>  </a:t>
            </a:r>
            <a:r>
              <a:rPr lang="en-CA" sz="2000" b="1" i="1" dirty="0"/>
              <a:t>and</a:t>
            </a:r>
            <a:r>
              <a:rPr lang="en-CA" sz="2000" i="1" dirty="0"/>
              <a:t> </a:t>
            </a:r>
            <a:endParaRPr lang="en-CA" sz="2000" dirty="0"/>
          </a:p>
          <a:p>
            <a:pPr lvl="1"/>
            <a:r>
              <a:rPr lang="en-CA" sz="2000" dirty="0"/>
              <a:t>there are both </a:t>
            </a:r>
            <a:r>
              <a:rPr lang="en-CA" sz="2000" b="1" dirty="0"/>
              <a:t>+</a:t>
            </a:r>
            <a:r>
              <a:rPr lang="en-CA" sz="2000" dirty="0"/>
              <a:t> </a:t>
            </a:r>
            <a:r>
              <a:rPr lang="en-CA" sz="2000" u="sng" dirty="0"/>
              <a:t>and</a:t>
            </a:r>
            <a:r>
              <a:rPr lang="en-CA" sz="2000" dirty="0"/>
              <a:t> </a:t>
            </a:r>
            <a:r>
              <a:rPr lang="en-CA" sz="2000" b="1" dirty="0"/>
              <a:t>-</a:t>
            </a:r>
            <a:r>
              <a:rPr lang="en-CA" sz="2000" dirty="0"/>
              <a:t> formal </a:t>
            </a:r>
            <a:r>
              <a:rPr lang="en-CA" sz="2000" dirty="0" smtClean="0"/>
              <a:t>charges </a:t>
            </a:r>
            <a:r>
              <a:rPr lang="en-CA" sz="2000" dirty="0"/>
              <a:t>present in the molecule </a:t>
            </a:r>
            <a:endParaRPr lang="en-CA" sz="2000" dirty="0" smtClean="0"/>
          </a:p>
          <a:p>
            <a:pPr lvl="1"/>
            <a:endParaRPr lang="en-CA" sz="2000" dirty="0"/>
          </a:p>
          <a:p>
            <a:r>
              <a:rPr lang="en-CA" sz="2200" b="1" dirty="0"/>
              <a:t>MOVE A LONE PAIR OF ELECTRONS OFF THE ELEMENT WITH THE NEGATIVE FORMAL CHARGE AND INTO THE BOND JOINING IT TO THE ELEMENT WITH THE POSITIVE FORMAL CHARGE. </a:t>
            </a:r>
          </a:p>
        </p:txBody>
      </p:sp>
    </p:spTree>
    <p:extLst>
      <p:ext uri="{BB962C8B-B14F-4D97-AF65-F5344CB8AC3E}">
        <p14:creationId xmlns:p14="http://schemas.microsoft.com/office/powerpoint/2010/main" val="314674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20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521550" y="593685"/>
            <a:ext cx="819091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CA" sz="2000" dirty="0">
                <a:latin typeface="Verdana"/>
                <a:ea typeface="Times New Roman"/>
                <a:cs typeface="Times New Roman"/>
              </a:rPr>
              <a:t>The net effect is that the formal charge that was negative goes up by one (eg. from -1 to 0, or from -3 to -2) and the formal charge that was positive goes down by one (eg from +3 to +2, or from +1 to 0)</a:t>
            </a:r>
            <a:r>
              <a:rPr lang="en-CA" sz="2000" dirty="0">
                <a:latin typeface="Times New Roman"/>
                <a:ea typeface="Times New Roman"/>
                <a:cs typeface="Times New Roman"/>
              </a:rPr>
              <a:t> </a:t>
            </a:r>
            <a:endParaRPr lang="en-CA" sz="2000" dirty="0" smtClean="0">
              <a:latin typeface="Times New Roman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>
              <a:latin typeface="Times New Roman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 smtClean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sz="2200" dirty="0">
                <a:latin typeface="Verdana"/>
                <a:ea typeface="Times New Roman"/>
                <a:cs typeface="Times New Roman"/>
              </a:rPr>
              <a:t>WHEN THERE ARE NO LONGER </a:t>
            </a:r>
            <a:r>
              <a:rPr lang="en-CA" sz="2200" b="1" u="sng" dirty="0">
                <a:latin typeface="Verdana"/>
                <a:ea typeface="Times New Roman"/>
                <a:cs typeface="Times New Roman"/>
              </a:rPr>
              <a:t>BOTH</a:t>
            </a:r>
            <a:r>
              <a:rPr lang="en-CA" sz="2200" dirty="0">
                <a:latin typeface="Verdana"/>
                <a:ea typeface="Times New Roman"/>
                <a:cs typeface="Times New Roman"/>
              </a:rPr>
              <a:t> POSITIVE AND NEGATIVE FORMAL CHARGES PRESENT, YOU </a:t>
            </a:r>
            <a:r>
              <a:rPr lang="en-CA" sz="2200" b="1" dirty="0">
                <a:latin typeface="Verdana"/>
                <a:ea typeface="Times New Roman"/>
                <a:cs typeface="Times New Roman"/>
              </a:rPr>
              <a:t>STOP</a:t>
            </a:r>
            <a:r>
              <a:rPr lang="en-CA" sz="2200" dirty="0">
                <a:latin typeface="Verdana"/>
                <a:ea typeface="Times New Roman"/>
                <a:cs typeface="Times New Roman"/>
              </a:rPr>
              <a:t> ADJUSTING THE MOLECULE.</a:t>
            </a:r>
            <a:endParaRPr lang="en-CA" sz="2200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6219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21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476545" y="1028343"/>
            <a:ext cx="819091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CA" b="1" u="sng" dirty="0" smtClean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RESONANCE</a:t>
            </a:r>
          </a:p>
          <a:p>
            <a:pPr algn="ctr">
              <a:spcAft>
                <a:spcPts val="0"/>
              </a:spcAft>
            </a:pPr>
            <a:endParaRPr lang="en-CA" sz="1600" dirty="0">
              <a:solidFill>
                <a:srgbClr val="FF0000"/>
              </a:solidFill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dirty="0">
                <a:latin typeface="Verdana"/>
                <a:ea typeface="Times New Roman"/>
                <a:cs typeface="Times New Roman"/>
              </a:rPr>
              <a:t>When a Lewis structure has fewer multiple bonds than there were </a:t>
            </a:r>
            <a:r>
              <a:rPr lang="en-CA" b="1" u="sng" dirty="0">
                <a:latin typeface="Verdana"/>
                <a:ea typeface="Times New Roman"/>
                <a:cs typeface="Times New Roman"/>
              </a:rPr>
              <a:t>equivalent</a:t>
            </a:r>
            <a:r>
              <a:rPr lang="en-CA" u="sng" dirty="0">
                <a:latin typeface="Verdana"/>
                <a:ea typeface="Times New Roman"/>
                <a:cs typeface="Times New Roman"/>
              </a:rPr>
              <a:t> positions where you could have placed the multiple bond(s)</a:t>
            </a:r>
            <a:r>
              <a:rPr lang="en-CA" dirty="0">
                <a:latin typeface="Verdana"/>
                <a:ea typeface="Times New Roman"/>
                <a:cs typeface="Times New Roman"/>
              </a:rPr>
              <a:t> THE MULTIPLE BONDS ARE SHARED AMONG THE EQUIVALENT POSITIONS.</a:t>
            </a:r>
            <a:r>
              <a:rPr lang="en-CA" dirty="0">
                <a:latin typeface="Times New Roman"/>
                <a:ea typeface="Times New Roman"/>
                <a:cs typeface="Times New Roman"/>
              </a:rPr>
              <a:t> </a:t>
            </a:r>
            <a:endParaRPr lang="en-CA" dirty="0" smtClean="0">
              <a:latin typeface="Times New Roman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>
              <a:latin typeface="Times New Roman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dirty="0">
                <a:latin typeface="Verdana"/>
                <a:ea typeface="Times New Roman"/>
                <a:cs typeface="Times New Roman"/>
              </a:rPr>
              <a:t>Draw enough "resonance structures" to show every possible position having every possible bond order.  You do not need to show "permutations and combinations". </a:t>
            </a:r>
            <a:endParaRPr lang="en-CA" dirty="0" smtClean="0">
              <a:latin typeface="Verdana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dirty="0">
              <a:latin typeface="Verdana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dirty="0" smtClean="0">
                <a:latin typeface="Verdana"/>
                <a:ea typeface="Times New Roman"/>
                <a:cs typeface="Times New Roman"/>
              </a:rPr>
              <a:t>For </a:t>
            </a:r>
            <a:r>
              <a:rPr lang="en-CA" dirty="0">
                <a:latin typeface="Verdana"/>
                <a:ea typeface="Times New Roman"/>
                <a:cs typeface="Times New Roman"/>
              </a:rPr>
              <a:t>example, it only takes two resonance structures to show that SO</a:t>
            </a:r>
            <a:r>
              <a:rPr lang="en-CA" baseline="-25000" dirty="0">
                <a:latin typeface="Verdana"/>
                <a:ea typeface="Times New Roman"/>
                <a:cs typeface="Times New Roman"/>
              </a:rPr>
              <a:t>4</a:t>
            </a:r>
            <a:r>
              <a:rPr lang="en-CA" baseline="30000" dirty="0">
                <a:latin typeface="Verdana"/>
                <a:ea typeface="Times New Roman"/>
                <a:cs typeface="Times New Roman"/>
              </a:rPr>
              <a:t>2-</a:t>
            </a:r>
            <a:r>
              <a:rPr lang="en-CA" dirty="0">
                <a:latin typeface="Verdana"/>
                <a:ea typeface="Times New Roman"/>
                <a:cs typeface="Times New Roman"/>
              </a:rPr>
              <a:t> has two double bonds, shared among 4 equivalent S to O bonds.</a:t>
            </a:r>
            <a:endParaRPr lang="en-CA" sz="1600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5364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22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746575" y="458670"/>
            <a:ext cx="4612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002060"/>
                </a:solidFill>
              </a:rPr>
              <a:t>e.g. </a:t>
            </a:r>
            <a:r>
              <a:rPr lang="en-CA" sz="2800" dirty="0">
                <a:solidFill>
                  <a:srgbClr val="002060"/>
                </a:solidFill>
              </a:rPr>
              <a:t>COCl</a:t>
            </a:r>
            <a:r>
              <a:rPr lang="en-CA" sz="2800" baseline="-25000" dirty="0">
                <a:solidFill>
                  <a:srgbClr val="002060"/>
                </a:solidFill>
              </a:rPr>
              <a:t>2</a:t>
            </a:r>
            <a:r>
              <a:rPr lang="en-CA" sz="2800" dirty="0" smtClean="0">
                <a:solidFill>
                  <a:srgbClr val="002060"/>
                </a:solidFill>
              </a:rPr>
              <a:t>  </a:t>
            </a:r>
            <a:r>
              <a:rPr lang="en-CA" sz="2800" dirty="0" smtClean="0">
                <a:solidFill>
                  <a:srgbClr val="002060"/>
                </a:solidFill>
              </a:rPr>
              <a:t>Carbonyl dichloride</a:t>
            </a:r>
            <a:endParaRPr lang="en-CA" sz="2800" baseline="3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688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23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746575" y="45867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 ICl</a:t>
            </a:r>
            <a:r>
              <a:rPr lang="en-CA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CA" sz="2800" baseline="30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en-CA" sz="2800" baseline="30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57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24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51519" y="197346"/>
            <a:ext cx="8595955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000" b="1" u="sng" dirty="0">
                <a:solidFill>
                  <a:srgbClr val="FF0000"/>
                </a:solidFill>
              </a:rPr>
              <a:t>CORRECTING FOR FORMAL CHARGE</a:t>
            </a:r>
            <a:endParaRPr lang="en-CA" sz="2000" dirty="0">
              <a:solidFill>
                <a:srgbClr val="FF0000"/>
              </a:solidFill>
            </a:endParaRPr>
          </a:p>
          <a:p>
            <a:r>
              <a:rPr lang="en-CA" sz="2000" dirty="0"/>
              <a:t>An atom, even in a molecule, has a "memory" of its original valence, and wants to maintain it. </a:t>
            </a:r>
            <a:r>
              <a:rPr lang="en-CA" sz="2000" dirty="0" smtClean="0"/>
              <a:t>  </a:t>
            </a:r>
            <a:r>
              <a:rPr lang="en-CA" sz="2000" b="1" dirty="0" smtClean="0"/>
              <a:t>FOR EACH ATOM:</a:t>
            </a:r>
            <a:endParaRPr lang="en-CA" sz="2000" b="1" dirty="0" smtClean="0"/>
          </a:p>
          <a:p>
            <a:endParaRPr lang="en-CA" sz="2000" dirty="0"/>
          </a:p>
          <a:p>
            <a:r>
              <a:rPr lang="en-CA" sz="2000" dirty="0"/>
              <a:t>1.  Count the number of electrons "formally" assigned to each atom: </a:t>
            </a:r>
          </a:p>
          <a:p>
            <a:pPr lvl="0"/>
            <a:r>
              <a:rPr lang="en-CA" sz="2000" dirty="0"/>
              <a:t>count all electrons in lone pairs </a:t>
            </a:r>
            <a:endParaRPr lang="en-CA" sz="2000" dirty="0" smtClean="0"/>
          </a:p>
          <a:p>
            <a:pPr lvl="0"/>
            <a:endParaRPr lang="en-CA" sz="2000" dirty="0"/>
          </a:p>
          <a:p>
            <a:pPr lvl="0"/>
            <a:r>
              <a:rPr lang="en-CA" sz="2000" dirty="0"/>
              <a:t>count 1 for each chemical bond touching the atom </a:t>
            </a:r>
          </a:p>
          <a:p>
            <a:r>
              <a:rPr lang="en-CA" sz="2000" dirty="0"/>
              <a:t>2.  Compare this against the original valence to get formal change, FC. </a:t>
            </a:r>
          </a:p>
          <a:p>
            <a:pPr lvl="0"/>
            <a:r>
              <a:rPr lang="en-CA" sz="2000" dirty="0"/>
              <a:t>F.C. = {group #} - {(</a:t>
            </a:r>
            <a:r>
              <a:rPr lang="en-CA" sz="2000" u="sng" dirty="0"/>
              <a:t># </a:t>
            </a:r>
            <a:r>
              <a:rPr lang="en-CA" sz="2000" u="sng" dirty="0" smtClean="0"/>
              <a:t>lone pair electrons </a:t>
            </a:r>
            <a:r>
              <a:rPr lang="en-CA" sz="2000" dirty="0" smtClean="0"/>
              <a:t>(i.e. 2 per lone pair))+(</a:t>
            </a:r>
            <a:r>
              <a:rPr lang="en-CA" sz="2000" u="sng" dirty="0" smtClean="0"/>
              <a:t># </a:t>
            </a:r>
            <a:r>
              <a:rPr lang="en-CA" sz="2000" u="sng" dirty="0"/>
              <a:t>bonds</a:t>
            </a:r>
            <a:r>
              <a:rPr lang="en-CA" sz="2000" dirty="0"/>
              <a:t>)} </a:t>
            </a:r>
            <a:endParaRPr lang="en-CA" sz="2000" dirty="0" smtClean="0"/>
          </a:p>
          <a:p>
            <a:pPr lvl="0"/>
            <a:endParaRPr lang="en-CA" sz="2000" dirty="0"/>
          </a:p>
          <a:p>
            <a:r>
              <a:rPr lang="en-CA" sz="2000" dirty="0"/>
              <a:t>3.  If, and only if: </a:t>
            </a:r>
          </a:p>
          <a:p>
            <a:pPr lvl="1"/>
            <a:r>
              <a:rPr lang="en-CA" sz="2000" dirty="0"/>
              <a:t>The central atom is in row 3 or below on the periodic table  </a:t>
            </a:r>
          </a:p>
          <a:p>
            <a:pPr lvl="1"/>
            <a:r>
              <a:rPr lang="en-CA" sz="2000" b="1" dirty="0"/>
              <a:t>  </a:t>
            </a:r>
            <a:r>
              <a:rPr lang="en-CA" sz="2000" b="1" i="1" dirty="0"/>
              <a:t>and</a:t>
            </a:r>
            <a:r>
              <a:rPr lang="en-CA" sz="2000" i="1" dirty="0"/>
              <a:t> </a:t>
            </a:r>
            <a:endParaRPr lang="en-CA" sz="2000" dirty="0"/>
          </a:p>
          <a:p>
            <a:pPr lvl="1"/>
            <a:r>
              <a:rPr lang="en-CA" sz="2000" dirty="0"/>
              <a:t>there are both </a:t>
            </a:r>
            <a:r>
              <a:rPr lang="en-CA" sz="2000" b="1" dirty="0"/>
              <a:t>+</a:t>
            </a:r>
            <a:r>
              <a:rPr lang="en-CA" sz="2000" dirty="0"/>
              <a:t> </a:t>
            </a:r>
            <a:r>
              <a:rPr lang="en-CA" sz="2000" u="sng" dirty="0"/>
              <a:t>and</a:t>
            </a:r>
            <a:r>
              <a:rPr lang="en-CA" sz="2000" dirty="0"/>
              <a:t> </a:t>
            </a:r>
            <a:r>
              <a:rPr lang="en-CA" sz="2000" b="1" dirty="0" smtClean="0"/>
              <a:t>–</a:t>
            </a:r>
            <a:r>
              <a:rPr lang="en-CA" sz="2000" dirty="0" smtClean="0"/>
              <a:t> </a:t>
            </a:r>
            <a:r>
              <a:rPr lang="en-CA" sz="2000" dirty="0"/>
              <a:t>formal </a:t>
            </a:r>
            <a:r>
              <a:rPr lang="en-CA" sz="2000" dirty="0" smtClean="0"/>
              <a:t>charges </a:t>
            </a:r>
            <a:r>
              <a:rPr lang="en-CA" sz="2000" dirty="0"/>
              <a:t>present in the molecule </a:t>
            </a:r>
            <a:endParaRPr lang="en-CA" sz="2000" dirty="0" smtClean="0"/>
          </a:p>
          <a:p>
            <a:pPr lvl="1"/>
            <a:endParaRPr lang="en-CA" sz="2000" dirty="0"/>
          </a:p>
          <a:p>
            <a:r>
              <a:rPr lang="en-CA" sz="2200" b="1" dirty="0"/>
              <a:t>MOVE A LONE PAIR OF ELECTRONS OFF THE ELEMENT WITH THE NEGATIVE FORMAL CHARGE AND INTO THE BOND JOINING IT TO THE ELEMENT WITH THE POSITIVE FORMAL CHARGE. </a:t>
            </a:r>
          </a:p>
        </p:txBody>
      </p:sp>
    </p:spTree>
    <p:extLst>
      <p:ext uri="{BB962C8B-B14F-4D97-AF65-F5344CB8AC3E}">
        <p14:creationId xmlns:p14="http://schemas.microsoft.com/office/powerpoint/2010/main" val="233544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25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746575" y="458670"/>
            <a:ext cx="38311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002060"/>
                </a:solidFill>
              </a:rPr>
              <a:t>e.g.  </a:t>
            </a:r>
            <a:r>
              <a:rPr lang="en-CA" sz="2800" dirty="0" smtClean="0">
                <a:solidFill>
                  <a:srgbClr val="002060"/>
                </a:solidFill>
              </a:rPr>
              <a:t>H</a:t>
            </a:r>
            <a:r>
              <a:rPr lang="en-CA" sz="2800" baseline="-25000" dirty="0" smtClean="0">
                <a:solidFill>
                  <a:srgbClr val="002060"/>
                </a:solidFill>
              </a:rPr>
              <a:t>2</a:t>
            </a:r>
            <a:r>
              <a:rPr lang="en-CA" sz="2800" dirty="0" smtClean="0">
                <a:solidFill>
                  <a:srgbClr val="002060"/>
                </a:solidFill>
              </a:rPr>
              <a:t>SO</a:t>
            </a:r>
            <a:r>
              <a:rPr lang="en-CA" sz="2800" baseline="-25000" dirty="0" smtClean="0">
                <a:solidFill>
                  <a:srgbClr val="002060"/>
                </a:solidFill>
              </a:rPr>
              <a:t>3 </a:t>
            </a:r>
            <a:r>
              <a:rPr lang="en-CA" sz="2800" dirty="0" smtClean="0">
                <a:solidFill>
                  <a:srgbClr val="002060"/>
                </a:solidFill>
              </a:rPr>
              <a:t>sulfurous acid</a:t>
            </a:r>
            <a:endParaRPr lang="en-CA" sz="2800" baseline="3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48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26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-6010" y="15908"/>
            <a:ext cx="38311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002060"/>
                </a:solidFill>
              </a:rPr>
              <a:t>e.g.  </a:t>
            </a:r>
            <a:r>
              <a:rPr lang="en-CA" sz="2800" dirty="0" smtClean="0">
                <a:solidFill>
                  <a:srgbClr val="002060"/>
                </a:solidFill>
              </a:rPr>
              <a:t>H</a:t>
            </a:r>
            <a:r>
              <a:rPr lang="en-CA" sz="2800" baseline="-25000" dirty="0" smtClean="0">
                <a:solidFill>
                  <a:srgbClr val="002060"/>
                </a:solidFill>
              </a:rPr>
              <a:t>2</a:t>
            </a:r>
            <a:r>
              <a:rPr lang="en-CA" sz="2800" dirty="0" smtClean="0">
                <a:solidFill>
                  <a:srgbClr val="002060"/>
                </a:solidFill>
              </a:rPr>
              <a:t>SO</a:t>
            </a:r>
            <a:r>
              <a:rPr lang="en-CA" sz="2800" baseline="-25000" dirty="0" smtClean="0">
                <a:solidFill>
                  <a:srgbClr val="002060"/>
                </a:solidFill>
              </a:rPr>
              <a:t>3 </a:t>
            </a:r>
            <a:r>
              <a:rPr lang="en-CA" sz="2800" dirty="0" smtClean="0">
                <a:solidFill>
                  <a:srgbClr val="002060"/>
                </a:solidFill>
              </a:rPr>
              <a:t>sulfurous acid</a:t>
            </a:r>
            <a:endParaRPr lang="en-CA" sz="2800" baseline="3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15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27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656565" y="458670"/>
            <a:ext cx="1618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002060"/>
                </a:solidFill>
              </a:rPr>
              <a:t>e.g. SO</a:t>
            </a:r>
            <a:r>
              <a:rPr lang="en-CA" sz="2800" baseline="-25000" dirty="0" smtClean="0">
                <a:solidFill>
                  <a:srgbClr val="002060"/>
                </a:solidFill>
              </a:rPr>
              <a:t>4</a:t>
            </a:r>
            <a:r>
              <a:rPr lang="en-CA" sz="2800" baseline="30000" dirty="0" smtClean="0">
                <a:solidFill>
                  <a:srgbClr val="002060"/>
                </a:solidFill>
              </a:rPr>
              <a:t>2–</a:t>
            </a:r>
            <a:endParaRPr lang="en-CA" sz="2800" baseline="3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95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28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71500" y="0"/>
            <a:ext cx="1618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002060"/>
                </a:solidFill>
              </a:rPr>
              <a:t>e.g. SO</a:t>
            </a:r>
            <a:r>
              <a:rPr lang="en-CA" sz="2800" baseline="-25000" dirty="0" smtClean="0">
                <a:solidFill>
                  <a:srgbClr val="002060"/>
                </a:solidFill>
              </a:rPr>
              <a:t>4</a:t>
            </a:r>
            <a:r>
              <a:rPr lang="en-CA" sz="2800" baseline="30000" dirty="0" smtClean="0">
                <a:solidFill>
                  <a:srgbClr val="002060"/>
                </a:solidFill>
              </a:rPr>
              <a:t>2–</a:t>
            </a:r>
            <a:endParaRPr lang="en-CA" sz="2800" baseline="3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2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29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476545" y="1028343"/>
            <a:ext cx="819091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CA" b="1" u="sng" dirty="0" smtClean="0">
                <a:solidFill>
                  <a:srgbClr val="FF0000"/>
                </a:solidFill>
                <a:latin typeface="Verdana"/>
                <a:ea typeface="Times New Roman"/>
                <a:cs typeface="Times New Roman"/>
              </a:rPr>
              <a:t>RESONANCE</a:t>
            </a:r>
          </a:p>
          <a:p>
            <a:pPr algn="ctr">
              <a:spcAft>
                <a:spcPts val="0"/>
              </a:spcAft>
            </a:pPr>
            <a:endParaRPr lang="en-CA" sz="1600" dirty="0">
              <a:solidFill>
                <a:srgbClr val="FF0000"/>
              </a:solidFill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dirty="0">
                <a:latin typeface="Verdana"/>
                <a:ea typeface="Times New Roman"/>
                <a:cs typeface="Times New Roman"/>
              </a:rPr>
              <a:t>When a Lewis structure has fewer multiple bonds than there were </a:t>
            </a:r>
            <a:r>
              <a:rPr lang="en-CA" b="1" u="sng" dirty="0">
                <a:latin typeface="Verdana"/>
                <a:ea typeface="Times New Roman"/>
                <a:cs typeface="Times New Roman"/>
              </a:rPr>
              <a:t>equivalent</a:t>
            </a:r>
            <a:r>
              <a:rPr lang="en-CA" u="sng" dirty="0">
                <a:latin typeface="Verdana"/>
                <a:ea typeface="Times New Roman"/>
                <a:cs typeface="Times New Roman"/>
              </a:rPr>
              <a:t> positions where you could have placed the multiple bond(s)</a:t>
            </a:r>
            <a:r>
              <a:rPr lang="en-CA" dirty="0">
                <a:latin typeface="Verdana"/>
                <a:ea typeface="Times New Roman"/>
                <a:cs typeface="Times New Roman"/>
              </a:rPr>
              <a:t> THE MULTIPLE BONDS ARE SHARED AMONG THE EQUIVALENT POSITIONS.</a:t>
            </a:r>
            <a:r>
              <a:rPr lang="en-CA" dirty="0">
                <a:latin typeface="Times New Roman"/>
                <a:ea typeface="Times New Roman"/>
                <a:cs typeface="Times New Roman"/>
              </a:rPr>
              <a:t> </a:t>
            </a:r>
            <a:endParaRPr lang="en-CA" dirty="0" smtClean="0">
              <a:latin typeface="Times New Roman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>
              <a:latin typeface="Times New Roman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sz="16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dirty="0">
                <a:latin typeface="Verdana"/>
                <a:ea typeface="Times New Roman"/>
                <a:cs typeface="Times New Roman"/>
              </a:rPr>
              <a:t>Draw enough "resonance structures" to show every possible position having every possible bond order.  You do not need to show "permutations and combinations". </a:t>
            </a:r>
            <a:endParaRPr lang="en-CA" dirty="0" smtClean="0">
              <a:latin typeface="Verdana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endParaRPr lang="en-CA" dirty="0">
              <a:latin typeface="Verdana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CA" b="1" dirty="0" smtClean="0">
                <a:latin typeface="Verdana"/>
                <a:ea typeface="Times New Roman"/>
                <a:cs typeface="Times New Roman"/>
              </a:rPr>
              <a:t>For </a:t>
            </a:r>
            <a:r>
              <a:rPr lang="en-CA" b="1" dirty="0">
                <a:latin typeface="Verdana"/>
                <a:ea typeface="Times New Roman"/>
                <a:cs typeface="Times New Roman"/>
              </a:rPr>
              <a:t>example, it only takes two resonance structures to show that SO</a:t>
            </a:r>
            <a:r>
              <a:rPr lang="en-CA" b="1" baseline="-25000" dirty="0">
                <a:latin typeface="Verdana"/>
                <a:ea typeface="Times New Roman"/>
                <a:cs typeface="Times New Roman"/>
              </a:rPr>
              <a:t>4</a:t>
            </a:r>
            <a:r>
              <a:rPr lang="en-CA" b="1" baseline="30000" dirty="0">
                <a:latin typeface="Verdana"/>
                <a:ea typeface="Times New Roman"/>
                <a:cs typeface="Times New Roman"/>
              </a:rPr>
              <a:t>2-</a:t>
            </a:r>
            <a:r>
              <a:rPr lang="en-CA" b="1" dirty="0">
                <a:latin typeface="Verdana"/>
                <a:ea typeface="Times New Roman"/>
                <a:cs typeface="Times New Roman"/>
              </a:rPr>
              <a:t> has two double bonds, shared among 4 equivalent S to O bonds.</a:t>
            </a:r>
            <a:endParaRPr lang="en-CA" sz="1600" b="1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1341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30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656565" y="458670"/>
            <a:ext cx="1618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002060"/>
                </a:solidFill>
              </a:rPr>
              <a:t>e.g. SO</a:t>
            </a:r>
            <a:r>
              <a:rPr lang="en-CA" sz="2800" baseline="-25000" dirty="0" smtClean="0">
                <a:solidFill>
                  <a:srgbClr val="002060"/>
                </a:solidFill>
              </a:rPr>
              <a:t>4</a:t>
            </a:r>
            <a:r>
              <a:rPr lang="en-CA" sz="2800" baseline="30000" dirty="0" smtClean="0">
                <a:solidFill>
                  <a:srgbClr val="002060"/>
                </a:solidFill>
              </a:rPr>
              <a:t>2–</a:t>
            </a:r>
            <a:endParaRPr lang="en-CA" sz="2800" baseline="3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7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31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251519" y="197346"/>
            <a:ext cx="859595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000" b="1" u="sng" dirty="0" smtClean="0">
                <a:solidFill>
                  <a:srgbClr val="FF0000"/>
                </a:solidFill>
              </a:rPr>
              <a:t>BOND DIPOLES</a:t>
            </a:r>
            <a:endParaRPr lang="en-CA" sz="2000" dirty="0">
              <a:solidFill>
                <a:srgbClr val="FF0000"/>
              </a:solidFill>
            </a:endParaRPr>
          </a:p>
          <a:p>
            <a:r>
              <a:rPr lang="en-CA" sz="2000" dirty="0" smtClean="0"/>
              <a:t>Atoms of two different elements will not share electrons equally in the covalent bonds that join them; the more electronegative element will pull the electrons closer to itself. </a:t>
            </a:r>
          </a:p>
          <a:p>
            <a:endParaRPr lang="en-CA" sz="2000" dirty="0"/>
          </a:p>
          <a:p>
            <a:r>
              <a:rPr lang="en-CA" sz="2000" dirty="0" smtClean="0"/>
              <a:t>This creates PARTIAL CHARGES – where one atom on the bond has more than its share of electron density and therefore a partial negative charge, and the other has less than its share and therefore a partial positive charge.</a:t>
            </a:r>
          </a:p>
          <a:p>
            <a:endParaRPr lang="en-CA" sz="2000" dirty="0"/>
          </a:p>
          <a:p>
            <a:r>
              <a:rPr lang="en-CA" sz="2000" dirty="0" smtClean="0"/>
              <a:t>This can be shown with a lower case </a:t>
            </a:r>
            <a:r>
              <a:rPr lang="en-CA" sz="2000" dirty="0" err="1" smtClean="0"/>
              <a:t>greek</a:t>
            </a:r>
            <a:r>
              <a:rPr lang="en-CA" sz="2000" dirty="0" smtClean="0"/>
              <a:t> ‘delta’</a:t>
            </a:r>
            <a:r>
              <a:rPr lang="el-GR" sz="2000" dirty="0"/>
              <a:t> </a:t>
            </a:r>
            <a:r>
              <a:rPr lang="el-GR" sz="2800" b="1" dirty="0">
                <a:solidFill>
                  <a:srgbClr val="FF0000"/>
                </a:solidFill>
              </a:rPr>
              <a:t>δ</a:t>
            </a:r>
            <a:r>
              <a:rPr lang="en-CA" sz="2000" dirty="0" smtClean="0"/>
              <a:t> and the sign of the partial charge.</a:t>
            </a:r>
            <a:endParaRPr lang="en-US" sz="2000" dirty="0"/>
          </a:p>
          <a:p>
            <a:endParaRPr lang="en-US" sz="2000" dirty="0" smtClean="0"/>
          </a:p>
          <a:p>
            <a:r>
              <a:rPr lang="en-US" sz="2000" dirty="0" smtClean="0"/>
              <a:t>It can also be shown as a vector (drawn on the line(s) of the bond, pointing in the direction that the electron density has shifted (toward the more electronegative).</a:t>
            </a:r>
            <a:endParaRPr lang="en-CA" sz="20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1781690" y="4721661"/>
            <a:ext cx="55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E1B59"/>
                </a:solidFill>
              </a:rPr>
              <a:t>H</a:t>
            </a:r>
            <a:r>
              <a:rPr lang="en-US" baseline="-25000" dirty="0" smtClean="0">
                <a:solidFill>
                  <a:srgbClr val="3E1B59"/>
                </a:solidFill>
              </a:rPr>
              <a:t>2</a:t>
            </a:r>
            <a:r>
              <a:rPr lang="en-US" dirty="0" smtClean="0">
                <a:solidFill>
                  <a:srgbClr val="3E1B59"/>
                </a:solidFill>
              </a:rPr>
              <a:t>O</a:t>
            </a:r>
            <a:endParaRPr lang="en-US" dirty="0">
              <a:solidFill>
                <a:srgbClr val="3E1B5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39915" y="4721661"/>
            <a:ext cx="536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E1B59"/>
                </a:solidFill>
              </a:rPr>
              <a:t>CO</a:t>
            </a:r>
            <a:r>
              <a:rPr lang="en-US" baseline="-25000" dirty="0" smtClean="0">
                <a:solidFill>
                  <a:srgbClr val="3E1B59"/>
                </a:solidFill>
              </a:rPr>
              <a:t>2</a:t>
            </a:r>
            <a:endParaRPr lang="en-US" dirty="0">
              <a:solidFill>
                <a:srgbClr val="3E1B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25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32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251519" y="197346"/>
            <a:ext cx="859595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000" b="1" u="sng" dirty="0" smtClean="0">
                <a:solidFill>
                  <a:srgbClr val="FF0000"/>
                </a:solidFill>
              </a:rPr>
              <a:t>NET DIPOLE or MOLECULAR DIPOLE MOMENT</a:t>
            </a:r>
            <a:endParaRPr lang="en-CA" sz="2000" dirty="0">
              <a:solidFill>
                <a:srgbClr val="FF0000"/>
              </a:solidFill>
            </a:endParaRPr>
          </a:p>
          <a:p>
            <a:r>
              <a:rPr lang="en-CA" sz="2000" dirty="0" smtClean="0"/>
              <a:t>The overall shift in electron density on the entire molecule. </a:t>
            </a:r>
          </a:p>
          <a:p>
            <a:endParaRPr lang="en-CA" sz="2000" dirty="0"/>
          </a:p>
          <a:p>
            <a:r>
              <a:rPr lang="en-US" sz="2000" dirty="0" smtClean="0"/>
              <a:t>It is the vector sum of the bond dipoles – and is also shown with an arrow or with partial charge symbols</a:t>
            </a:r>
            <a:endParaRPr lang="en-CA" sz="20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4777316" y="1943835"/>
            <a:ext cx="55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E1B59"/>
                </a:solidFill>
              </a:rPr>
              <a:t>H</a:t>
            </a:r>
            <a:r>
              <a:rPr lang="en-US" baseline="-25000" dirty="0" smtClean="0">
                <a:solidFill>
                  <a:srgbClr val="3E1B59"/>
                </a:solidFill>
              </a:rPr>
              <a:t>2</a:t>
            </a:r>
            <a:r>
              <a:rPr lang="en-US" dirty="0" smtClean="0">
                <a:solidFill>
                  <a:srgbClr val="3E1B59"/>
                </a:solidFill>
              </a:rPr>
              <a:t>O</a:t>
            </a:r>
            <a:endParaRPr lang="en-US" dirty="0">
              <a:solidFill>
                <a:srgbClr val="3E1B5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605" y="1943835"/>
            <a:ext cx="536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E1B59"/>
                </a:solidFill>
              </a:rPr>
              <a:t>CO</a:t>
            </a:r>
            <a:r>
              <a:rPr lang="en-US" baseline="-25000" dirty="0" smtClean="0">
                <a:solidFill>
                  <a:srgbClr val="3E1B59"/>
                </a:solidFill>
              </a:rPr>
              <a:t>2</a:t>
            </a:r>
            <a:endParaRPr lang="en-US" dirty="0">
              <a:solidFill>
                <a:srgbClr val="3E1B5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0580" y="5707994"/>
            <a:ext cx="8726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2060"/>
                </a:solidFill>
              </a:rPr>
              <a:t>Note:  Lone pairs DO NOT contribute to dipole moments by themselves.  NON-ZERO formal charges DO (in the direction of a negative and away from a positive F.C.)</a:t>
            </a:r>
            <a:endParaRPr lang="en-CA" baseline="3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41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 - Lewis Diagrams</a:t>
            </a:r>
          </a:p>
          <a:p>
            <a:pPr algn="ctr"/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33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251519" y="197346"/>
            <a:ext cx="859595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000" b="1" u="sng" dirty="0" smtClean="0">
                <a:solidFill>
                  <a:srgbClr val="FF0000"/>
                </a:solidFill>
              </a:rPr>
              <a:t>NET DIPOLE or MOLECULAR DIPOLE MOMENT</a:t>
            </a:r>
            <a:endParaRPr lang="en-CA" sz="2000" dirty="0">
              <a:solidFill>
                <a:srgbClr val="FF0000"/>
              </a:solidFill>
            </a:endParaRPr>
          </a:p>
          <a:p>
            <a:r>
              <a:rPr lang="en-CA" sz="2000" dirty="0" smtClean="0"/>
              <a:t>The overall shift in electron density on the entire molecule. </a:t>
            </a:r>
          </a:p>
          <a:p>
            <a:endParaRPr lang="en-CA" sz="2000" dirty="0"/>
          </a:p>
          <a:p>
            <a:r>
              <a:rPr lang="en-US" sz="2000" dirty="0" smtClean="0"/>
              <a:t>It is the vector sum of the bond dipoles – and is also shown with an arrow or with partial charge symbols</a:t>
            </a:r>
            <a:endParaRPr lang="en-CA" sz="20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4777316" y="1943835"/>
            <a:ext cx="55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E1B59"/>
                </a:solidFill>
              </a:rPr>
              <a:t>H</a:t>
            </a:r>
            <a:r>
              <a:rPr lang="en-US" baseline="-25000" dirty="0" smtClean="0">
                <a:solidFill>
                  <a:srgbClr val="3E1B59"/>
                </a:solidFill>
              </a:rPr>
              <a:t>2</a:t>
            </a:r>
            <a:r>
              <a:rPr lang="en-US" dirty="0" smtClean="0">
                <a:solidFill>
                  <a:srgbClr val="3E1B59"/>
                </a:solidFill>
              </a:rPr>
              <a:t>O</a:t>
            </a:r>
            <a:endParaRPr lang="en-US" dirty="0">
              <a:solidFill>
                <a:srgbClr val="3E1B5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605" y="1943835"/>
            <a:ext cx="536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E1B59"/>
                </a:solidFill>
              </a:rPr>
              <a:t>CO</a:t>
            </a:r>
            <a:r>
              <a:rPr lang="en-US" baseline="-25000" dirty="0" smtClean="0">
                <a:solidFill>
                  <a:srgbClr val="3E1B59"/>
                </a:solidFill>
              </a:rPr>
              <a:t>2</a:t>
            </a:r>
            <a:endParaRPr lang="en-US" dirty="0">
              <a:solidFill>
                <a:srgbClr val="3E1B5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0580" y="5707994"/>
            <a:ext cx="8726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2060"/>
                </a:solidFill>
              </a:rPr>
              <a:t>Note:  Lone pairs DO NOT contribute to dipole moments by themselves.  NON-ZERO formal charges DO (in the direction of a negative and away from a positive F.C.)</a:t>
            </a:r>
            <a:endParaRPr lang="en-CA" baseline="30000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80334" y="3699030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E1B59"/>
                </a:solidFill>
              </a:rPr>
              <a:t>NO</a:t>
            </a:r>
            <a:r>
              <a:rPr lang="en-US" baseline="-25000" dirty="0" smtClean="0">
                <a:solidFill>
                  <a:srgbClr val="3E1B59"/>
                </a:solidFill>
              </a:rPr>
              <a:t>3</a:t>
            </a:r>
            <a:r>
              <a:rPr lang="en-US" b="1" baseline="30000" dirty="0" smtClean="0">
                <a:solidFill>
                  <a:srgbClr val="3E1B59"/>
                </a:solidFill>
              </a:rPr>
              <a:t>−</a:t>
            </a:r>
            <a:endParaRPr lang="en-US" b="1" baseline="30000" dirty="0">
              <a:solidFill>
                <a:srgbClr val="3E1B59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16605" y="3699030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3E1B5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aseline="-25000" dirty="0" smtClean="0">
                <a:solidFill>
                  <a:srgbClr val="3E1B59"/>
                </a:solidFill>
              </a:rPr>
              <a:t>3</a:t>
            </a:r>
            <a:r>
              <a:rPr lang="en-US" b="1" baseline="30000" dirty="0" smtClean="0">
                <a:solidFill>
                  <a:srgbClr val="3E1B59"/>
                </a:solidFill>
              </a:rPr>
              <a:t>−</a:t>
            </a:r>
            <a:endParaRPr lang="en-US" b="1" baseline="30000" dirty="0">
              <a:solidFill>
                <a:srgbClr val="3E1B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08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34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386535" y="224074"/>
            <a:ext cx="75359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Valence Shell Electron Pair Repulsion: VSEPR</a:t>
            </a:r>
            <a:endParaRPr lang="en-CA" sz="32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6535" y="1268760"/>
            <a:ext cx="8280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All the electrons in one individual chemical bond (2 in a single bond, 4 in a double bond, 6 in a triple bond) have to stay in the same region of space.  Each of these is a “bonding region”.</a:t>
            </a:r>
          </a:p>
          <a:p>
            <a:endParaRPr lang="en-CA" sz="2400" dirty="0"/>
          </a:p>
          <a:p>
            <a:r>
              <a:rPr lang="en-CA" sz="2400" dirty="0" smtClean="0"/>
              <a:t>Lone pair electrons and bonding electrons are each confined to their own “region of electron density”.</a:t>
            </a:r>
          </a:p>
          <a:p>
            <a:endParaRPr lang="en-CA" sz="2400" dirty="0"/>
          </a:p>
          <a:p>
            <a:r>
              <a:rPr lang="en-CA" sz="2400" dirty="0" smtClean="0"/>
              <a:t>“Regions of electron density” want to get as far apart from each other as possible.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363029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35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386535" y="224074"/>
            <a:ext cx="771294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600" u="sng" dirty="0" smtClean="0">
                <a:solidFill>
                  <a:srgbClr val="FF0000"/>
                </a:solidFill>
              </a:rPr>
              <a:t>RECIPE</a:t>
            </a:r>
            <a:r>
              <a:rPr lang="en-CA" sz="2600" dirty="0" smtClean="0">
                <a:solidFill>
                  <a:srgbClr val="FF0000"/>
                </a:solidFill>
              </a:rPr>
              <a:t>: “VSEPR geometries” or “molecular geometries”</a:t>
            </a:r>
            <a:endParaRPr lang="en-CA" sz="26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2290" y="1518260"/>
            <a:ext cx="819090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633413" algn="l"/>
              </a:tabLst>
            </a:pPr>
            <a:r>
              <a:rPr lang="en-CA" sz="2400" dirty="0"/>
              <a:t>1. 	Draw a Lewis Diagram </a:t>
            </a:r>
          </a:p>
          <a:p>
            <a:pPr>
              <a:tabLst>
                <a:tab pos="633413" algn="l"/>
              </a:tabLst>
            </a:pPr>
            <a:r>
              <a:rPr lang="en-CA" sz="2400" dirty="0"/>
              <a:t> </a:t>
            </a:r>
          </a:p>
          <a:p>
            <a:pPr marL="722313" indent="-722313">
              <a:tabLst>
                <a:tab pos="633413" algn="l"/>
              </a:tabLst>
            </a:pPr>
            <a:r>
              <a:rPr lang="en-CA" sz="2400" dirty="0"/>
              <a:t>2.	 On the </a:t>
            </a:r>
            <a:r>
              <a:rPr lang="en-CA" sz="2400" b="1" i="1" dirty="0"/>
              <a:t>central atom</a:t>
            </a:r>
            <a:r>
              <a:rPr lang="en-CA" sz="2400" dirty="0"/>
              <a:t>, count the number of regions of electron density  </a:t>
            </a:r>
          </a:p>
          <a:p>
            <a:pPr>
              <a:tabLst>
                <a:tab pos="633413" algn="l"/>
              </a:tabLst>
            </a:pPr>
            <a:r>
              <a:rPr lang="en-CA" sz="2400" dirty="0"/>
              <a:t> </a:t>
            </a:r>
          </a:p>
          <a:p>
            <a:pPr marL="1076325" lvl="0" indent="-354013">
              <a:buFont typeface="Arial" panose="020B0604020202020204" pitchFamily="34" charset="0"/>
              <a:buChar char="•"/>
              <a:tabLst>
                <a:tab pos="633413" algn="l"/>
                <a:tab pos="1076325" algn="l"/>
              </a:tabLst>
            </a:pPr>
            <a:r>
              <a:rPr lang="en-CA" sz="2400" dirty="0"/>
              <a:t>1 for each lone pair (or, if an odd number of electrons, 1 for </a:t>
            </a:r>
            <a:r>
              <a:rPr lang="en-CA" sz="2400" dirty="0" smtClean="0"/>
              <a:t>the </a:t>
            </a:r>
            <a:r>
              <a:rPr lang="en-CA" sz="2400" dirty="0"/>
              <a:t>lone electron)  </a:t>
            </a:r>
          </a:p>
          <a:p>
            <a:pPr marL="1076325" lvl="0" indent="-354013">
              <a:buFont typeface="Arial" panose="020B0604020202020204" pitchFamily="34" charset="0"/>
              <a:buChar char="•"/>
              <a:tabLst>
                <a:tab pos="633413" algn="l"/>
              </a:tabLst>
            </a:pPr>
            <a:r>
              <a:rPr lang="en-CA" sz="2400" dirty="0"/>
              <a:t>1 for each triple bond  </a:t>
            </a:r>
          </a:p>
          <a:p>
            <a:pPr marL="1076325" lvl="0" indent="-354013">
              <a:buFont typeface="Arial" panose="020B0604020202020204" pitchFamily="34" charset="0"/>
              <a:buChar char="•"/>
              <a:tabLst>
                <a:tab pos="633413" algn="l"/>
              </a:tabLst>
            </a:pPr>
            <a:r>
              <a:rPr lang="en-CA" sz="2400" dirty="0"/>
              <a:t>1 for each double bond  </a:t>
            </a:r>
          </a:p>
          <a:p>
            <a:pPr marL="1076325" lvl="0" indent="-354013">
              <a:buFont typeface="Arial" panose="020B0604020202020204" pitchFamily="34" charset="0"/>
              <a:buChar char="•"/>
              <a:tabLst>
                <a:tab pos="633413" algn="l"/>
              </a:tabLst>
            </a:pPr>
            <a:r>
              <a:rPr lang="en-CA" sz="2400" dirty="0"/>
              <a:t>1 for each single bond  </a:t>
            </a:r>
          </a:p>
          <a:p>
            <a:pPr>
              <a:tabLst>
                <a:tab pos="633413" algn="l"/>
              </a:tabLst>
            </a:pPr>
            <a:r>
              <a:rPr lang="en-CA" sz="24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54721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474334"/>
            <a:ext cx="2895600" cy="365125"/>
          </a:xfrm>
        </p:spPr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36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44838"/>
            <a:ext cx="2133600" cy="365125"/>
          </a:xfrm>
        </p:spPr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386535" y="224074"/>
            <a:ext cx="771294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600" u="sng" dirty="0" smtClean="0">
                <a:solidFill>
                  <a:srgbClr val="FF0000"/>
                </a:solidFill>
              </a:rPr>
              <a:t>RECIPE</a:t>
            </a:r>
            <a:r>
              <a:rPr lang="en-CA" sz="2600" dirty="0" smtClean="0">
                <a:solidFill>
                  <a:srgbClr val="FF0000"/>
                </a:solidFill>
              </a:rPr>
              <a:t>: “VSEPR geometries” or “molecular geometries”</a:t>
            </a:r>
            <a:endParaRPr lang="en-CA" sz="260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1549" y="889844"/>
            <a:ext cx="84159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530225" algn="l"/>
              </a:tabLst>
            </a:pPr>
            <a:r>
              <a:rPr lang="en-CA" sz="2400" dirty="0"/>
              <a:t>3.	 Assign the "ideal shape" on which to base the geometry:  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400" dirty="0"/>
              <a:t>2 regions: LINEAR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400" dirty="0"/>
              <a:t>3 regions: TRIANGULAR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400" dirty="0"/>
              <a:t>4 regions: TETRAHEDRAL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400" dirty="0"/>
              <a:t>5 regions: TRIGONAL BIPYRAMEDAL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400" dirty="0"/>
              <a:t>6 regions: OCTAHEDRAL  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 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4. 	Position the lone pairs (or, if applicable, the lone electron)  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 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5. 	Position the bonds and the outer atoms  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 </a:t>
            </a:r>
          </a:p>
          <a:p>
            <a:pPr marL="530225" indent="-530225">
              <a:tabLst>
                <a:tab pos="530225" algn="l"/>
              </a:tabLst>
            </a:pPr>
            <a:r>
              <a:rPr lang="en-CA" sz="2400" dirty="0"/>
              <a:t>6. 	"Collapse" down the lone pairs </a:t>
            </a:r>
            <a:r>
              <a:rPr lang="en-CA" sz="2400" dirty="0" smtClean="0"/>
              <a:t>(these dictate the shape, but are not part of the naming process) </a:t>
            </a:r>
            <a:endParaRPr lang="en-CA" sz="2400" dirty="0"/>
          </a:p>
          <a:p>
            <a:pPr>
              <a:tabLst>
                <a:tab pos="530225" algn="l"/>
              </a:tabLst>
            </a:pPr>
            <a:r>
              <a:rPr lang="en-CA" sz="2400" dirty="0"/>
              <a:t> </a:t>
            </a:r>
          </a:p>
          <a:p>
            <a:pPr>
              <a:tabLst>
                <a:tab pos="530225" algn="l"/>
              </a:tabLst>
            </a:pPr>
            <a:r>
              <a:rPr lang="en-CA" sz="2400" dirty="0"/>
              <a:t>7. 	Name and draw the resulting shape </a:t>
            </a:r>
          </a:p>
        </p:txBody>
      </p:sp>
    </p:spTree>
    <p:extLst>
      <p:ext uri="{BB962C8B-B14F-4D97-AF65-F5344CB8AC3E}">
        <p14:creationId xmlns:p14="http://schemas.microsoft.com/office/powerpoint/2010/main" val="142846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37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grpSp>
        <p:nvGrpSpPr>
          <p:cNvPr id="20" name="Group 19"/>
          <p:cNvGrpSpPr/>
          <p:nvPr/>
        </p:nvGrpSpPr>
        <p:grpSpPr>
          <a:xfrm>
            <a:off x="702187" y="1156070"/>
            <a:ext cx="2378760" cy="337537"/>
            <a:chOff x="1691680" y="568061"/>
            <a:chExt cx="2378760" cy="337537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691680" y="736830"/>
              <a:ext cx="990110" cy="0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3080330" y="736830"/>
              <a:ext cx="990110" cy="0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Group 18"/>
            <p:cNvGrpSpPr/>
            <p:nvPr/>
          </p:nvGrpSpPr>
          <p:grpSpPr>
            <a:xfrm>
              <a:off x="2733793" y="568061"/>
              <a:ext cx="315035" cy="337537"/>
              <a:chOff x="1286635" y="1538790"/>
              <a:chExt cx="630070" cy="675075"/>
            </a:xfrm>
          </p:grpSpPr>
          <p:cxnSp>
            <p:nvCxnSpPr>
              <p:cNvPr id="11" name="Straight Connector 10"/>
              <p:cNvCxnSpPr/>
              <p:nvPr/>
            </p:nvCxnSpPr>
            <p:spPr>
              <a:xfrm flipV="1">
                <a:off x="1286635" y="1538790"/>
                <a:ext cx="630070" cy="675075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1286635" y="1538790"/>
                <a:ext cx="630070" cy="675075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3" name="Group 42"/>
          <p:cNvGrpSpPr/>
          <p:nvPr/>
        </p:nvGrpSpPr>
        <p:grpSpPr>
          <a:xfrm>
            <a:off x="741615" y="3334148"/>
            <a:ext cx="2108730" cy="1800200"/>
            <a:chOff x="1466655" y="1898830"/>
            <a:chExt cx="2108730" cy="1800200"/>
          </a:xfrm>
        </p:grpSpPr>
        <p:grpSp>
          <p:nvGrpSpPr>
            <p:cNvPr id="21" name="Group 20"/>
            <p:cNvGrpSpPr/>
            <p:nvPr/>
          </p:nvGrpSpPr>
          <p:grpSpPr>
            <a:xfrm>
              <a:off x="2349385" y="2855574"/>
              <a:ext cx="1226000" cy="843456"/>
              <a:chOff x="2733793" y="568061"/>
              <a:chExt cx="1226000" cy="843456"/>
            </a:xfrm>
          </p:grpSpPr>
          <p:cxnSp>
            <p:nvCxnSpPr>
              <p:cNvPr id="23" name="Straight Connector 22"/>
              <p:cNvCxnSpPr/>
              <p:nvPr/>
            </p:nvCxnSpPr>
            <p:spPr>
              <a:xfrm>
                <a:off x="3201213" y="961467"/>
                <a:ext cx="758580" cy="450050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4" name="Group 23"/>
              <p:cNvGrpSpPr/>
              <p:nvPr/>
            </p:nvGrpSpPr>
            <p:grpSpPr>
              <a:xfrm>
                <a:off x="2733793" y="568061"/>
                <a:ext cx="315035" cy="337537"/>
                <a:chOff x="1286635" y="1538790"/>
                <a:chExt cx="630070" cy="675075"/>
              </a:xfrm>
            </p:grpSpPr>
            <p:cxnSp>
              <p:nvCxnSpPr>
                <p:cNvPr id="25" name="Straight Connector 24"/>
                <p:cNvCxnSpPr/>
                <p:nvPr/>
              </p:nvCxnSpPr>
              <p:spPr>
                <a:xfrm flipV="1">
                  <a:off x="1286635" y="1538790"/>
                  <a:ext cx="630070" cy="675075"/>
                </a:xfrm>
                <a:prstGeom prst="line">
                  <a:avLst/>
                </a:prstGeom>
                <a:ln w="381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25"/>
                <p:cNvCxnSpPr/>
                <p:nvPr/>
              </p:nvCxnSpPr>
              <p:spPr>
                <a:xfrm>
                  <a:off x="1286635" y="1538790"/>
                  <a:ext cx="630070" cy="675075"/>
                </a:xfrm>
                <a:prstGeom prst="line">
                  <a:avLst/>
                </a:prstGeom>
                <a:ln w="381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31" name="Straight Connector 30"/>
            <p:cNvCxnSpPr/>
            <p:nvPr/>
          </p:nvCxnSpPr>
          <p:spPr>
            <a:xfrm flipH="1">
              <a:off x="1466655" y="3248980"/>
              <a:ext cx="720081" cy="450050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V="1">
              <a:off x="2506902" y="1898830"/>
              <a:ext cx="0" cy="947052"/>
            </a:xfrm>
            <a:prstGeom prst="line">
              <a:avLst/>
            </a:prstGeom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8" name="Group 117"/>
          <p:cNvGrpSpPr/>
          <p:nvPr/>
        </p:nvGrpSpPr>
        <p:grpSpPr>
          <a:xfrm>
            <a:off x="5830845" y="1441711"/>
            <a:ext cx="2276437" cy="2398555"/>
            <a:chOff x="4572000" y="1693894"/>
            <a:chExt cx="2276437" cy="2398555"/>
          </a:xfrm>
          <a:solidFill>
            <a:srgbClr val="002060"/>
          </a:solidFill>
        </p:grpSpPr>
        <p:sp>
          <p:nvSpPr>
            <p:cNvPr id="119" name="Isosceles Triangle 118"/>
            <p:cNvSpPr/>
            <p:nvPr/>
          </p:nvSpPr>
          <p:spPr>
            <a:xfrm rot="7506416">
              <a:off x="6219610" y="2709152"/>
              <a:ext cx="163700" cy="1093954"/>
            </a:xfrm>
            <a:prstGeom prst="triangle">
              <a:avLst/>
            </a:prstGeom>
            <a:solidFill>
              <a:srgbClr val="000000">
                <a:alpha val="34118"/>
              </a:srgbClr>
            </a:solidFill>
            <a:ln>
              <a:solidFill>
                <a:srgbClr val="002060">
                  <a:alpha val="43922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grpSp>
          <p:nvGrpSpPr>
            <p:cNvPr id="120" name="Group 119"/>
            <p:cNvGrpSpPr/>
            <p:nvPr/>
          </p:nvGrpSpPr>
          <p:grpSpPr>
            <a:xfrm>
              <a:off x="5544740" y="2650638"/>
              <a:ext cx="315035" cy="337537"/>
              <a:chOff x="1286635" y="1538790"/>
              <a:chExt cx="630070" cy="675075"/>
            </a:xfrm>
            <a:grpFill/>
          </p:grpSpPr>
          <p:cxnSp>
            <p:nvCxnSpPr>
              <p:cNvPr id="124" name="Straight Connector 123"/>
              <p:cNvCxnSpPr/>
              <p:nvPr/>
            </p:nvCxnSpPr>
            <p:spPr>
              <a:xfrm flipV="1">
                <a:off x="1286635" y="1538790"/>
                <a:ext cx="630070" cy="675075"/>
              </a:xfrm>
              <a:prstGeom prst="line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/>
              <p:cNvCxnSpPr/>
              <p:nvPr/>
            </p:nvCxnSpPr>
            <p:spPr>
              <a:xfrm>
                <a:off x="1286635" y="1538790"/>
                <a:ext cx="630070" cy="675075"/>
              </a:xfrm>
              <a:prstGeom prst="line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21" name="Straight Connector 120"/>
            <p:cNvCxnSpPr/>
            <p:nvPr/>
          </p:nvCxnSpPr>
          <p:spPr>
            <a:xfrm flipH="1">
              <a:off x="4572000" y="3044044"/>
              <a:ext cx="810092" cy="654986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 flipV="1">
              <a:off x="5702257" y="1693894"/>
              <a:ext cx="0" cy="947052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Isosceles Triangle 122"/>
            <p:cNvSpPr/>
            <p:nvPr/>
          </p:nvSpPr>
          <p:spPr>
            <a:xfrm rot="20580765">
              <a:off x="5706995" y="3002822"/>
              <a:ext cx="305560" cy="1089627"/>
            </a:xfrm>
            <a:prstGeom prst="triangle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126" name="TextBox 125"/>
          <p:cNvSpPr txBox="1"/>
          <p:nvPr/>
        </p:nvSpPr>
        <p:spPr>
          <a:xfrm>
            <a:off x="702187" y="458670"/>
            <a:ext cx="21875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2 regions: linear</a:t>
            </a:r>
            <a:endParaRPr lang="en-CA" sz="2400" dirty="0"/>
          </a:p>
        </p:txBody>
      </p:sp>
      <p:sp>
        <p:nvSpPr>
          <p:cNvPr id="127" name="TextBox 126"/>
          <p:cNvSpPr txBox="1"/>
          <p:nvPr/>
        </p:nvSpPr>
        <p:spPr>
          <a:xfrm>
            <a:off x="517008" y="2550836"/>
            <a:ext cx="26973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3 regions: triangular</a:t>
            </a:r>
            <a:endParaRPr lang="en-CA" sz="2400" dirty="0"/>
          </a:p>
        </p:txBody>
      </p:sp>
      <p:sp>
        <p:nvSpPr>
          <p:cNvPr id="128" name="TextBox 127"/>
          <p:cNvSpPr txBox="1"/>
          <p:nvPr/>
        </p:nvSpPr>
        <p:spPr>
          <a:xfrm>
            <a:off x="5603800" y="458669"/>
            <a:ext cx="2875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4 regions: tetrahedral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411784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38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grpSp>
        <p:nvGrpSpPr>
          <p:cNvPr id="14" name="Group 13"/>
          <p:cNvGrpSpPr/>
          <p:nvPr/>
        </p:nvGrpSpPr>
        <p:grpSpPr>
          <a:xfrm>
            <a:off x="557170" y="1088740"/>
            <a:ext cx="2770385" cy="2387212"/>
            <a:chOff x="1132371" y="3789040"/>
            <a:chExt cx="2770385" cy="2387212"/>
          </a:xfrm>
          <a:solidFill>
            <a:srgbClr val="002060"/>
          </a:solidFill>
        </p:grpSpPr>
        <p:grpSp>
          <p:nvGrpSpPr>
            <p:cNvPr id="15" name="Group 14"/>
            <p:cNvGrpSpPr/>
            <p:nvPr/>
          </p:nvGrpSpPr>
          <p:grpSpPr>
            <a:xfrm>
              <a:off x="2303074" y="4745784"/>
              <a:ext cx="315035" cy="337537"/>
              <a:chOff x="1286635" y="1538790"/>
              <a:chExt cx="630070" cy="675075"/>
            </a:xfrm>
            <a:grpFill/>
          </p:grpSpPr>
          <p:cxnSp>
            <p:nvCxnSpPr>
              <p:cNvPr id="21" name="Straight Connector 20"/>
              <p:cNvCxnSpPr/>
              <p:nvPr/>
            </p:nvCxnSpPr>
            <p:spPr>
              <a:xfrm flipV="1">
                <a:off x="1286635" y="1538790"/>
                <a:ext cx="630070" cy="675075"/>
              </a:xfrm>
              <a:prstGeom prst="line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>
                <a:off x="1286635" y="1538790"/>
                <a:ext cx="630070" cy="675075"/>
              </a:xfrm>
              <a:prstGeom prst="line">
                <a:avLst/>
              </a:prstGeom>
              <a:grpFill/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6" name="Straight Connector 15"/>
            <p:cNvCxnSpPr/>
            <p:nvPr/>
          </p:nvCxnSpPr>
          <p:spPr>
            <a:xfrm flipH="1">
              <a:off x="1132371" y="4953052"/>
              <a:ext cx="1054365" cy="0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V="1">
              <a:off x="2460591" y="3789040"/>
              <a:ext cx="0" cy="947052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V="1">
              <a:off x="2460591" y="5229200"/>
              <a:ext cx="0" cy="947052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ight Triangle 18"/>
            <p:cNvSpPr/>
            <p:nvPr/>
          </p:nvSpPr>
          <p:spPr>
            <a:xfrm rot="20823484">
              <a:off x="2720174" y="4809807"/>
              <a:ext cx="1132193" cy="87968"/>
            </a:xfrm>
            <a:prstGeom prst="rtTriangle">
              <a:avLst/>
            </a:prstGeom>
            <a:solidFill>
              <a:srgbClr val="000000">
                <a:alpha val="50196"/>
              </a:srgbClr>
            </a:solidFill>
            <a:ln>
              <a:solidFill>
                <a:srgbClr val="002060">
                  <a:alpha val="50196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20" name="Right Triangle 19"/>
            <p:cNvSpPr/>
            <p:nvPr/>
          </p:nvSpPr>
          <p:spPr>
            <a:xfrm rot="278114" flipH="1" flipV="1">
              <a:off x="2734070" y="5047368"/>
              <a:ext cx="1168686" cy="53482"/>
            </a:xfrm>
            <a:prstGeom prst="rtTriangle">
              <a:avLst/>
            </a:prstGeom>
            <a:grp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984789" y="828609"/>
            <a:ext cx="2075867" cy="2387212"/>
            <a:chOff x="1153902" y="3757636"/>
            <a:chExt cx="2075867" cy="2387212"/>
          </a:xfrm>
          <a:solidFill>
            <a:srgbClr val="000000"/>
          </a:solidFill>
        </p:grpSpPr>
        <p:cxnSp>
          <p:nvCxnSpPr>
            <p:cNvPr id="24" name="Straight Connector 23"/>
            <p:cNvCxnSpPr/>
            <p:nvPr/>
          </p:nvCxnSpPr>
          <p:spPr>
            <a:xfrm flipV="1">
              <a:off x="2035886" y="4714380"/>
              <a:ext cx="315035" cy="337537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2035886" y="4714380"/>
              <a:ext cx="315035" cy="337537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2193403" y="3757636"/>
              <a:ext cx="0" cy="947052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2193403" y="5197796"/>
              <a:ext cx="0" cy="947052"/>
            </a:xfrm>
            <a:prstGeom prst="line">
              <a:avLst/>
            </a:prstGeom>
            <a:grpFill/>
            <a:ln w="381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oup 27"/>
            <p:cNvGrpSpPr/>
            <p:nvPr/>
          </p:nvGrpSpPr>
          <p:grpSpPr>
            <a:xfrm>
              <a:off x="2338160" y="4680135"/>
              <a:ext cx="891609" cy="406025"/>
              <a:chOff x="2431753" y="4714463"/>
              <a:chExt cx="891609" cy="406025"/>
            </a:xfrm>
            <a:grpFill/>
          </p:grpSpPr>
          <p:sp>
            <p:nvSpPr>
              <p:cNvPr id="32" name="Right Triangle 31"/>
              <p:cNvSpPr/>
              <p:nvPr/>
            </p:nvSpPr>
            <p:spPr>
              <a:xfrm rot="20219021">
                <a:off x="2444665" y="4714463"/>
                <a:ext cx="873634" cy="65508"/>
              </a:xfrm>
              <a:prstGeom prst="rtTriangle">
                <a:avLst/>
              </a:prstGeom>
              <a:solidFill>
                <a:srgbClr val="000000">
                  <a:alpha val="50196"/>
                </a:srgbClr>
              </a:solidFill>
              <a:ln>
                <a:solidFill>
                  <a:srgbClr val="002060">
                    <a:alpha val="54902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33" name="Right Triangle 32"/>
              <p:cNvSpPr/>
              <p:nvPr/>
            </p:nvSpPr>
            <p:spPr>
              <a:xfrm rot="1391690" flipH="1" flipV="1">
                <a:off x="2431753" y="5074769"/>
                <a:ext cx="891609" cy="45719"/>
              </a:xfrm>
              <a:prstGeom prst="rtTriangl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 flipH="1">
              <a:off x="1153902" y="4685505"/>
              <a:ext cx="891609" cy="406025"/>
              <a:chOff x="2431753" y="4714463"/>
              <a:chExt cx="891609" cy="406025"/>
            </a:xfrm>
            <a:grpFill/>
          </p:grpSpPr>
          <p:sp>
            <p:nvSpPr>
              <p:cNvPr id="30" name="Right Triangle 29"/>
              <p:cNvSpPr/>
              <p:nvPr/>
            </p:nvSpPr>
            <p:spPr>
              <a:xfrm rot="20219021">
                <a:off x="2444665" y="4714463"/>
                <a:ext cx="873634" cy="65508"/>
              </a:xfrm>
              <a:prstGeom prst="rtTriangle">
                <a:avLst/>
              </a:prstGeom>
              <a:solidFill>
                <a:srgbClr val="000000">
                  <a:alpha val="50196"/>
                </a:srgbClr>
              </a:solidFill>
              <a:ln>
                <a:solidFill>
                  <a:srgbClr val="002060">
                    <a:alpha val="54902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31" name="Right Triangle 30"/>
              <p:cNvSpPr/>
              <p:nvPr/>
            </p:nvSpPr>
            <p:spPr>
              <a:xfrm rot="1391690" flipH="1" flipV="1">
                <a:off x="2431753" y="5074769"/>
                <a:ext cx="891609" cy="45719"/>
              </a:xfrm>
              <a:prstGeom prst="rtTriangl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</p:grpSp>
      <p:sp>
        <p:nvSpPr>
          <p:cNvPr id="34" name="TextBox 33"/>
          <p:cNvSpPr txBox="1"/>
          <p:nvPr/>
        </p:nvSpPr>
        <p:spPr>
          <a:xfrm>
            <a:off x="528932" y="169912"/>
            <a:ext cx="27780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5 regions: </a:t>
            </a:r>
          </a:p>
          <a:p>
            <a:r>
              <a:rPr lang="en-CA" sz="2400" dirty="0" smtClean="0"/>
              <a:t>trigonal bipyramedal</a:t>
            </a:r>
            <a:endParaRPr lang="en-CA" sz="2400" dirty="0"/>
          </a:p>
        </p:txBody>
      </p:sp>
      <p:sp>
        <p:nvSpPr>
          <p:cNvPr id="35" name="TextBox 34"/>
          <p:cNvSpPr txBox="1"/>
          <p:nvPr/>
        </p:nvSpPr>
        <p:spPr>
          <a:xfrm>
            <a:off x="5644399" y="169912"/>
            <a:ext cx="28107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6 regions: octahedral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230148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39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842" y="-2036"/>
            <a:ext cx="5187019" cy="6778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5662" y="143635"/>
            <a:ext cx="18860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solidFill>
                  <a:srgbClr val="FF0000"/>
                </a:solidFill>
              </a:rPr>
              <a:t>All the possible geometries up to six regions.</a:t>
            </a:r>
          </a:p>
          <a:p>
            <a:endParaRPr lang="en-CA" sz="2000" dirty="0">
              <a:solidFill>
                <a:srgbClr val="FF0000"/>
              </a:solidFill>
            </a:endParaRPr>
          </a:p>
          <a:p>
            <a:r>
              <a:rPr lang="en-CA" sz="2000" dirty="0" smtClean="0">
                <a:solidFill>
                  <a:srgbClr val="FF0000"/>
                </a:solidFill>
              </a:rPr>
              <a:t>Reason them out rather than memorizing them!</a:t>
            </a:r>
            <a:endParaRPr lang="en-CA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18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40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675" y="3226"/>
            <a:ext cx="5310590" cy="6772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092280" y="2078850"/>
            <a:ext cx="16289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>
                <a:solidFill>
                  <a:srgbClr val="FF0000"/>
                </a:solidFill>
              </a:rPr>
              <a:t>NOTE:  lone pairs are </a:t>
            </a:r>
            <a:r>
              <a:rPr lang="en-CA" sz="2000" smtClean="0">
                <a:solidFill>
                  <a:srgbClr val="FF0000"/>
                </a:solidFill>
              </a:rPr>
              <a:t>always equatorial </a:t>
            </a:r>
            <a:r>
              <a:rPr lang="en-CA" sz="2000" dirty="0" smtClean="0">
                <a:solidFill>
                  <a:srgbClr val="FF0000"/>
                </a:solidFill>
              </a:rPr>
              <a:t>on the trigonal bipyramid</a:t>
            </a:r>
            <a:endParaRPr lang="en-CA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95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41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691" y="188640"/>
            <a:ext cx="5220580" cy="6521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131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42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>
            <a:off x="521550" y="413665"/>
            <a:ext cx="30275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 smtClean="0">
                <a:solidFill>
                  <a:srgbClr val="002060"/>
                </a:solidFill>
              </a:rPr>
              <a:t>Remember  </a:t>
            </a:r>
            <a:r>
              <a:rPr lang="en-CA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ICl</a:t>
            </a:r>
            <a:r>
              <a:rPr lang="en-CA" sz="32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CA" sz="320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91580" y="1219903"/>
            <a:ext cx="4572000" cy="455509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633413" algn="l"/>
              </a:tabLst>
            </a:pPr>
            <a:r>
              <a:rPr lang="en-CA" sz="2800" dirty="0"/>
              <a:t>1. 	Draw a Lewis Diagram </a:t>
            </a:r>
          </a:p>
          <a:p>
            <a:pPr>
              <a:tabLst>
                <a:tab pos="633413" algn="l"/>
              </a:tabLst>
            </a:pPr>
            <a:r>
              <a:rPr lang="en-CA" sz="2800" dirty="0"/>
              <a:t> </a:t>
            </a:r>
          </a:p>
          <a:p>
            <a:pPr marL="722313" indent="-722313">
              <a:buAutoNum type="arabicPeriod" startAt="2"/>
              <a:tabLst>
                <a:tab pos="633413" algn="l"/>
              </a:tabLst>
            </a:pPr>
            <a:r>
              <a:rPr lang="en-CA" sz="2800" dirty="0" smtClean="0"/>
              <a:t>On </a:t>
            </a:r>
            <a:r>
              <a:rPr lang="en-CA" sz="2800" dirty="0"/>
              <a:t>the </a:t>
            </a:r>
            <a:r>
              <a:rPr lang="en-CA" sz="2800" b="1" i="1" dirty="0"/>
              <a:t>central atom</a:t>
            </a:r>
            <a:r>
              <a:rPr lang="en-CA" sz="2800" dirty="0"/>
              <a:t>, count the number of regions of electron </a:t>
            </a:r>
            <a:r>
              <a:rPr lang="en-CA" sz="2800" dirty="0" smtClean="0"/>
              <a:t>density</a:t>
            </a:r>
          </a:p>
          <a:p>
            <a:pPr>
              <a:tabLst>
                <a:tab pos="633413" algn="l"/>
              </a:tabLst>
            </a:pPr>
            <a:endParaRPr lang="en-CA" sz="1000" dirty="0" smtClean="0"/>
          </a:p>
          <a:p>
            <a:pPr lvl="2">
              <a:tabLst>
                <a:tab pos="633413" algn="l"/>
              </a:tabLst>
            </a:pPr>
            <a:r>
              <a:rPr lang="en-CA" sz="2800" dirty="0" smtClean="0"/>
              <a:t>L.P.:</a:t>
            </a:r>
          </a:p>
          <a:p>
            <a:pPr lvl="2">
              <a:tabLst>
                <a:tab pos="633413" algn="l"/>
              </a:tabLst>
            </a:pPr>
            <a:r>
              <a:rPr lang="en-CA" sz="2800" dirty="0" smtClean="0"/>
              <a:t>T.B.:</a:t>
            </a:r>
          </a:p>
          <a:p>
            <a:pPr lvl="2">
              <a:tabLst>
                <a:tab pos="633413" algn="l"/>
              </a:tabLst>
            </a:pPr>
            <a:r>
              <a:rPr lang="en-CA" sz="2800" dirty="0" smtClean="0"/>
              <a:t>D.B.:</a:t>
            </a:r>
          </a:p>
          <a:p>
            <a:pPr lvl="2">
              <a:tabLst>
                <a:tab pos="633413" algn="l"/>
              </a:tabLst>
            </a:pPr>
            <a:r>
              <a:rPr lang="en-CA" sz="2800" dirty="0" smtClean="0"/>
              <a:t>S.B.: 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78662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43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116505" y="98630"/>
            <a:ext cx="620143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530225" algn="l"/>
              </a:tabLst>
            </a:pPr>
            <a:r>
              <a:rPr lang="en-CA" sz="2800" dirty="0"/>
              <a:t>3.	 Assign the "ideal shape" on which to base the geometry:  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800" dirty="0"/>
              <a:t>2 regions: LINEAR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800" dirty="0"/>
              <a:t>3 regions: TRIANGULAR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800" dirty="0"/>
              <a:t>4 regions: TETRAHEDRAL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800" dirty="0"/>
              <a:t>5 regions: TRIGONAL BIPYRAMEDAL  </a:t>
            </a:r>
          </a:p>
          <a:p>
            <a:pPr marL="1168400" lvl="0" indent="-342900">
              <a:buFont typeface="Arial" panose="020B0604020202020204" pitchFamily="34" charset="0"/>
              <a:buChar char="•"/>
              <a:tabLst>
                <a:tab pos="530225" algn="l"/>
              </a:tabLst>
            </a:pPr>
            <a:r>
              <a:rPr lang="en-CA" sz="2800" dirty="0"/>
              <a:t>6 regions: OCTAHEDRAL  </a:t>
            </a:r>
          </a:p>
        </p:txBody>
      </p:sp>
    </p:spTree>
    <p:extLst>
      <p:ext uri="{BB962C8B-B14F-4D97-AF65-F5344CB8AC3E}">
        <p14:creationId xmlns:p14="http://schemas.microsoft.com/office/powerpoint/2010/main" val="54372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44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06514" y="143635"/>
            <a:ext cx="868596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9750" indent="-539750">
              <a:tabLst>
                <a:tab pos="530225" algn="l"/>
              </a:tabLst>
            </a:pPr>
            <a:r>
              <a:rPr lang="en-CA" sz="2800" dirty="0"/>
              <a:t>4. 	Position the lone pairs (or, if applicable, the lone electron)  </a:t>
            </a:r>
          </a:p>
          <a:p>
            <a:pPr>
              <a:tabLst>
                <a:tab pos="530225" algn="l"/>
              </a:tabLst>
            </a:pPr>
            <a:r>
              <a:rPr lang="en-CA" sz="2800" dirty="0"/>
              <a:t> </a:t>
            </a:r>
          </a:p>
          <a:p>
            <a:pPr>
              <a:tabLst>
                <a:tab pos="530225" algn="l"/>
              </a:tabLst>
            </a:pPr>
            <a:r>
              <a:rPr lang="en-CA" sz="2800" dirty="0"/>
              <a:t>5. 	Position the bonds and the outer atoms  </a:t>
            </a:r>
          </a:p>
        </p:txBody>
      </p:sp>
    </p:spTree>
    <p:extLst>
      <p:ext uri="{BB962C8B-B14F-4D97-AF65-F5344CB8AC3E}">
        <p14:creationId xmlns:p14="http://schemas.microsoft.com/office/powerpoint/2010/main" val="119804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45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206515" y="188640"/>
            <a:ext cx="84609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0225" indent="-530225">
              <a:tabLst>
                <a:tab pos="530225" algn="l"/>
              </a:tabLst>
            </a:pPr>
            <a:r>
              <a:rPr lang="en-CA" sz="2800" dirty="0"/>
              <a:t>6. 	"Collapse" down the lone pairs (these dictate the shape, but are not part of the naming process) </a:t>
            </a:r>
          </a:p>
          <a:p>
            <a:pPr>
              <a:tabLst>
                <a:tab pos="530225" algn="l"/>
              </a:tabLst>
            </a:pPr>
            <a:r>
              <a:rPr lang="en-CA" sz="2800" dirty="0"/>
              <a:t> </a:t>
            </a:r>
          </a:p>
          <a:p>
            <a:pPr>
              <a:tabLst>
                <a:tab pos="530225" algn="l"/>
              </a:tabLst>
            </a:pPr>
            <a:r>
              <a:rPr lang="en-CA" sz="2800" dirty="0"/>
              <a:t>7. 	Name and draw the resulting shape </a:t>
            </a:r>
          </a:p>
        </p:txBody>
      </p:sp>
    </p:spTree>
    <p:extLst>
      <p:ext uri="{BB962C8B-B14F-4D97-AF65-F5344CB8AC3E}">
        <p14:creationId xmlns:p14="http://schemas.microsoft.com/office/powerpoint/2010/main" val="287718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46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9583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CA" sz="1200" dirty="0" smtClean="0">
                <a:solidFill>
                  <a:srgbClr val="FF0000"/>
                </a:solidFill>
              </a:rPr>
              <a:t>The molecule - VSEPR</a:t>
            </a:r>
            <a:endParaRPr lang="en-CA" sz="12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515135C-5FED-42AC-9DB2-A545F89C22DA}" type="slidenum">
              <a:rPr lang="en-CA" smtClean="0"/>
              <a:pPr algn="r"/>
              <a:t>47</a:t>
            </a:fld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CHEM 1101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7371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4834</TotalTime>
  <Words>1696</Words>
  <Application>Microsoft Office PowerPoint</Application>
  <PresentationFormat>On-screen Show (4:3)</PresentationFormat>
  <Paragraphs>510</Paragraphs>
  <Slides>47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Arial</vt:lpstr>
      <vt:lpstr>Calibri</vt:lpstr>
      <vt:lpstr>Symbol</vt:lpstr>
      <vt:lpstr>Times New Roman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Carleton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Pamela_Wolff</dc:creator>
  <cp:lastModifiedBy>Pamela Wolff</cp:lastModifiedBy>
  <cp:revision>189</cp:revision>
  <cp:lastPrinted>2013-09-11T15:47:13Z</cp:lastPrinted>
  <dcterms:created xsi:type="dcterms:W3CDTF">2013-08-29T22:24:38Z</dcterms:created>
  <dcterms:modified xsi:type="dcterms:W3CDTF">2016-02-04T15:27:52Z</dcterms:modified>
</cp:coreProperties>
</file>