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Default Extension="wmv" ContentType="video/x-ms-wmv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7" r:id="rId1"/>
  </p:sldMasterIdLst>
  <p:notesMasterIdLst>
    <p:notesMasterId r:id="rId30"/>
  </p:notesMasterIdLst>
  <p:handoutMasterIdLst>
    <p:handoutMasterId r:id="rId31"/>
  </p:handoutMasterIdLst>
  <p:sldIdLst>
    <p:sldId id="256" r:id="rId2"/>
    <p:sldId id="258" r:id="rId3"/>
    <p:sldId id="265" r:id="rId4"/>
    <p:sldId id="262" r:id="rId5"/>
    <p:sldId id="259" r:id="rId6"/>
    <p:sldId id="323" r:id="rId7"/>
    <p:sldId id="261" r:id="rId8"/>
    <p:sldId id="311" r:id="rId9"/>
    <p:sldId id="388" r:id="rId10"/>
    <p:sldId id="317" r:id="rId11"/>
    <p:sldId id="318" r:id="rId12"/>
    <p:sldId id="319" r:id="rId13"/>
    <p:sldId id="396" r:id="rId14"/>
    <p:sldId id="397" r:id="rId15"/>
    <p:sldId id="320" r:id="rId16"/>
    <p:sldId id="389" r:id="rId17"/>
    <p:sldId id="392" r:id="rId18"/>
    <p:sldId id="391" r:id="rId19"/>
    <p:sldId id="325" r:id="rId20"/>
    <p:sldId id="395" r:id="rId21"/>
    <p:sldId id="322" r:id="rId22"/>
    <p:sldId id="321" r:id="rId23"/>
    <p:sldId id="418" r:id="rId24"/>
    <p:sldId id="399" r:id="rId25"/>
    <p:sldId id="400" r:id="rId26"/>
    <p:sldId id="419" r:id="rId27"/>
    <p:sldId id="401" r:id="rId28"/>
    <p:sldId id="402" r:id="rId29"/>
  </p:sldIdLst>
  <p:sldSz cx="9144000" cy="6858000" type="screen4x3"/>
  <p:notesSz cx="6934200" cy="9220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00"/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4820" cy="461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09" tIns="46154" rIns="92309" bIns="46154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27775" y="0"/>
            <a:ext cx="3004820" cy="461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09" tIns="46154" rIns="92309" bIns="46154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08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57590"/>
            <a:ext cx="3004820" cy="461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09" tIns="46154" rIns="92309" bIns="46154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08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27775" y="8757590"/>
            <a:ext cx="3004820" cy="461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09" tIns="46154" rIns="92309" bIns="4615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73D9D3EB-5296-4B90-B402-018B686561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058280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4820" cy="461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09" tIns="46154" rIns="92309" bIns="46154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27775" y="0"/>
            <a:ext cx="3004820" cy="461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09" tIns="46154" rIns="92309" bIns="46154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71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2050" y="692150"/>
            <a:ext cx="4610100" cy="3457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3420" y="4379595"/>
            <a:ext cx="5547360" cy="4149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09" tIns="46154" rIns="92309" bIns="4615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57590"/>
            <a:ext cx="3004820" cy="461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09" tIns="46154" rIns="92309" bIns="46154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27775" y="8757590"/>
            <a:ext cx="3004820" cy="461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09" tIns="46154" rIns="92309" bIns="4615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48D07408-3DCF-4FB9-9B13-9AB322AFB1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774708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C6740ED-3D5A-4E6C-B4F3-414F68CB7FD1}" type="slidenum">
              <a:rPr lang="en-US" sz="1200">
                <a:latin typeface="Arial" charset="0"/>
              </a:rPr>
              <a:pPr/>
              <a:t>1</a:t>
            </a:fld>
            <a:endParaRPr lang="en-US" sz="1200">
              <a:latin typeface="Arial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64FE9A2-F8B9-49F5-81E0-832050E344B2}" type="slidenum">
              <a:rPr lang="en-US" sz="1200">
                <a:latin typeface="Arial" charset="0"/>
              </a:rPr>
              <a:pPr/>
              <a:t>2</a:t>
            </a:fld>
            <a:endParaRPr lang="en-US" sz="1200">
              <a:latin typeface="Arial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EB6B622-680C-48CA-BF32-1120D295A876}" type="slidenum">
              <a:rPr lang="en-US" sz="1200">
                <a:latin typeface="Arial" charset="0"/>
              </a:rPr>
              <a:pPr/>
              <a:t>3</a:t>
            </a:fld>
            <a:endParaRPr lang="en-US" sz="1200">
              <a:latin typeface="Arial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880278C-A9B7-47C5-86B4-89C84280A5C9}" type="slidenum">
              <a:rPr lang="en-US" sz="1200">
                <a:latin typeface="Arial" charset="0"/>
              </a:rPr>
              <a:pPr/>
              <a:t>4</a:t>
            </a:fld>
            <a:endParaRPr lang="en-US" sz="1200">
              <a:latin typeface="Arial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4C97F4D-5EC5-4078-A58D-0D0FC21FA5AC}" type="slidenum">
              <a:rPr lang="en-US" sz="1200">
                <a:latin typeface="Arial" charset="0"/>
              </a:rPr>
              <a:pPr/>
              <a:t>5</a:t>
            </a:fld>
            <a:endParaRPr lang="en-US" sz="1200">
              <a:latin typeface="Arial" charset="0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43C67B4-1972-4AE4-AB3D-800512E86A7B}" type="slidenum">
              <a:rPr lang="en-US" sz="1200">
                <a:latin typeface="Arial" charset="0"/>
              </a:rPr>
              <a:pPr/>
              <a:t>6</a:t>
            </a:fld>
            <a:endParaRPr lang="en-US" sz="1200">
              <a:latin typeface="Arial" charset="0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03E8B0F-665E-40D7-B474-DB40FF6591E1}" type="slidenum">
              <a:rPr lang="en-US" sz="1200">
                <a:latin typeface="Arial" charset="0"/>
              </a:rPr>
              <a:pPr/>
              <a:t>7</a:t>
            </a:fld>
            <a:endParaRPr lang="en-US" sz="1200">
              <a:latin typeface="Arial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F846B56-E379-4D8B-A1E4-1A9D8A727C95}" type="slidenum">
              <a:rPr lang="en-US" sz="1200">
                <a:latin typeface="Arial" charset="0"/>
              </a:rPr>
              <a:pPr/>
              <a:t>8</a:t>
            </a:fld>
            <a:endParaRPr lang="en-US" sz="1200">
              <a:latin typeface="Arial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CE2018C-766C-4653-9816-B1E582C80012}" type="slidenum">
              <a:rPr lang="en-US" sz="1200">
                <a:latin typeface="Arial" charset="0"/>
              </a:rPr>
              <a:pPr/>
              <a:t>9</a:t>
            </a:fld>
            <a:endParaRPr lang="en-US" sz="1200">
              <a:latin typeface="Arial" charset="0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067BBA7-616E-435E-9E08-8EBC47F1D9E8}" type="slidenum">
              <a:rPr lang="en-US" sz="1200">
                <a:latin typeface="Arial" charset="0"/>
              </a:rPr>
              <a:pPr/>
              <a:t>10</a:t>
            </a:fld>
            <a:endParaRPr lang="en-US" sz="1200">
              <a:latin typeface="Arial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6F6393F-7824-4832-A855-E32A86D9627E}" type="slidenum">
              <a:rPr lang="en-US" sz="1200">
                <a:latin typeface="Arial" charset="0"/>
              </a:rPr>
              <a:pPr/>
              <a:t>11</a:t>
            </a:fld>
            <a:endParaRPr lang="en-US" sz="1200">
              <a:latin typeface="Arial" charset="0"/>
            </a:endParaRPr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01476AC-92CC-4688-9657-0AEF6F2ECAAA}" type="slidenum">
              <a:rPr lang="en-US" sz="1200">
                <a:latin typeface="Arial" charset="0"/>
              </a:rPr>
              <a:pPr/>
              <a:t>12</a:t>
            </a:fld>
            <a:endParaRPr lang="en-US" sz="1200">
              <a:latin typeface="Arial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94954B6-31B1-4EFA-BC46-1BDE035275CC}" type="slidenum">
              <a:rPr lang="en-US" sz="1200">
                <a:latin typeface="Arial" charset="0"/>
              </a:rPr>
              <a:pPr/>
              <a:t>15</a:t>
            </a:fld>
            <a:endParaRPr lang="en-US" sz="1200">
              <a:latin typeface="Arial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C703802-FB7B-443F-9F88-38A0EBEC2EC8}" type="slidenum">
              <a:rPr lang="en-US" sz="1200">
                <a:latin typeface="Arial" charset="0"/>
              </a:rPr>
              <a:pPr/>
              <a:t>16</a:t>
            </a:fld>
            <a:endParaRPr lang="en-US" sz="1200">
              <a:latin typeface="Arial" charset="0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D07408-3DCF-4FB9-9B13-9AB322AFB14A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24290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D07408-3DCF-4FB9-9B13-9AB322AFB14A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300768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3E5565A-5202-4294-A60C-3D01FFD30ACE}" type="slidenum">
              <a:rPr lang="en-US" sz="1200">
                <a:latin typeface="Arial" charset="0"/>
              </a:rPr>
              <a:pPr/>
              <a:t>19</a:t>
            </a:fld>
            <a:endParaRPr lang="en-US" sz="1200">
              <a:latin typeface="Arial" charset="0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D07408-3DCF-4FB9-9B13-9AB322AFB14A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000959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797E76B-6600-4BD3-AD74-640855CC58DF}" type="slidenum">
              <a:rPr lang="en-US" sz="1200">
                <a:latin typeface="Arial" charset="0"/>
              </a:rPr>
              <a:pPr/>
              <a:t>21</a:t>
            </a:fld>
            <a:endParaRPr lang="en-US" sz="1200">
              <a:latin typeface="Arial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E67BC9B-85DA-4235-B063-BF066C17A4E1}" type="slidenum">
              <a:rPr lang="en-US" sz="1200">
                <a:latin typeface="Arial" charset="0"/>
              </a:rPr>
              <a:pPr/>
              <a:t>22</a:t>
            </a:fld>
            <a:endParaRPr lang="en-US" sz="1200">
              <a:latin typeface="Arial" charset="0"/>
            </a:endParaRPr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3420FE9-DCE6-4BC4-A8A2-9E697714C53F}" type="slidenum">
              <a:rPr lang="en-US" sz="1200">
                <a:latin typeface="Arial" charset="0"/>
              </a:rPr>
              <a:pPr/>
              <a:t>24</a:t>
            </a:fld>
            <a:endParaRPr lang="en-US" sz="1200">
              <a:latin typeface="Arial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42AE428-0669-42C5-8589-D56CB7205C1D}" type="slidenum">
              <a:rPr lang="en-US" sz="1200">
                <a:latin typeface="Arial" charset="0"/>
              </a:rPr>
              <a:pPr/>
              <a:t>25</a:t>
            </a:fld>
            <a:endParaRPr lang="en-US" sz="1200">
              <a:latin typeface="Arial" charset="0"/>
            </a:endParaRPr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D6A2A1D-E1DB-4206-9696-0359DA13C6D7}" type="slidenum">
              <a:rPr lang="en-US" sz="1200">
                <a:latin typeface="Arial" charset="0"/>
              </a:rPr>
              <a:pPr/>
              <a:t>27</a:t>
            </a:fld>
            <a:endParaRPr lang="en-US" sz="1200">
              <a:latin typeface="Arial" charset="0"/>
            </a:endParaRPr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50008" indent="-28846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53859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15402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76945" indent="-230772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3848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3000032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61576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923119" indent="-230772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17B5DF3-F8B5-4547-83D8-8BBA1D6618BD}" type="slidenum">
              <a:rPr lang="en-US" sz="1200">
                <a:latin typeface="Arial" charset="0"/>
              </a:rPr>
              <a:pPr/>
              <a:t>28</a:t>
            </a:fld>
            <a:endParaRPr lang="en-US" sz="1200">
              <a:latin typeface="Arial" charset="0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F0D0D5-AB2D-4D10-8682-35551FFC009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C6E6C32-068E-45BF-B98F-0D3E45EE085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8EEFBAA-EA08-47CE-AA4B-49DF0C12939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71999DC-09FF-49D6-BFCF-6222B958F76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3E43042-337F-4105-8684-35882DD163D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ACF1A5B-0189-4D02-931E-BCB8F36A5B0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EAD9865-7B2D-41C5-851A-05552AD64AF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E577B47-2897-4C13-9BB4-5C1B3500C27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pPr>
              <a:defRPr/>
            </a:pPr>
            <a:fld id="{654B5128-D9B5-4659-97A1-1A35AFF345E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15499B7-293B-4E55-94BB-9F61B07E7C4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9E6F682-3DCA-4499-8240-7A8477620F2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9CA4D662-629C-42B7-AD8D-B0CD0D82953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08" r:id="rId1"/>
    <p:sldLayoutId id="2147483909" r:id="rId2"/>
    <p:sldLayoutId id="2147483910" r:id="rId3"/>
    <p:sldLayoutId id="2147483911" r:id="rId4"/>
    <p:sldLayoutId id="2147483912" r:id="rId5"/>
    <p:sldLayoutId id="2147483913" r:id="rId6"/>
    <p:sldLayoutId id="2147483914" r:id="rId7"/>
    <p:sldLayoutId id="2147483915" r:id="rId8"/>
    <p:sldLayoutId id="2147483916" r:id="rId9"/>
    <p:sldLayoutId id="2147483917" r:id="rId10"/>
    <p:sldLayoutId id="2147483918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nature.com/nature/journal/v429/n6990/full/nature02390.html" TargetMode="Externa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23andme.com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K0YAeC4oeEY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losone.org/article/info:doi/10.1371/journal.pone.0047712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video" Target="../media/media1.wmv"/><Relationship Id="rId5" Type="http://schemas.openxmlformats.org/officeDocument/2006/relationships/image" Target="../media/image11.png"/><Relationship Id="rId4" Type="http://schemas.microsoft.com/office/2007/relationships/media" Target="../media/media1.wmv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CaDgC0h8xYw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40632_Ch01_Fig16.jpg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6"/>
          <p:cNvSpPr txBox="1">
            <a:spLocks noChangeArrowheads="1"/>
          </p:cNvSpPr>
          <p:nvPr/>
        </p:nvSpPr>
        <p:spPr bwMode="auto">
          <a:xfrm>
            <a:off x="76200" y="365125"/>
            <a:ext cx="8864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 b="1">
                <a:solidFill>
                  <a:srgbClr val="FFFF00"/>
                </a:solidFill>
              </a:rPr>
              <a:t>55-213: Introductory Molecular Biology</a:t>
            </a:r>
          </a:p>
        </p:txBody>
      </p:sp>
      <p:sp>
        <p:nvSpPr>
          <p:cNvPr id="3075" name="Text Box 8"/>
          <p:cNvSpPr txBox="1">
            <a:spLocks noChangeArrowheads="1"/>
          </p:cNvSpPr>
          <p:nvPr/>
        </p:nvSpPr>
        <p:spPr bwMode="auto">
          <a:xfrm>
            <a:off x="914400" y="1397000"/>
            <a:ext cx="5457391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Professor : Dr. Andrew </a:t>
            </a:r>
            <a:r>
              <a:rPr lang="en-US" dirty="0" err="1"/>
              <a:t>Hubberstey</a:t>
            </a:r>
            <a:endParaRPr lang="en-US" dirty="0"/>
          </a:p>
          <a:p>
            <a:pPr>
              <a:buFontTx/>
              <a:buChar char="•"/>
            </a:pPr>
            <a:endParaRPr lang="en-US" dirty="0"/>
          </a:p>
          <a:p>
            <a:pPr>
              <a:buFontTx/>
              <a:buChar char="•"/>
            </a:pPr>
            <a:r>
              <a:rPr lang="en-US" dirty="0"/>
              <a:t> Office: Biology Building room </a:t>
            </a:r>
            <a:r>
              <a:rPr lang="en-US" dirty="0" smtClean="0"/>
              <a:t>326</a:t>
            </a:r>
            <a:endParaRPr lang="en-US" dirty="0"/>
          </a:p>
          <a:p>
            <a:pPr>
              <a:buFontTx/>
              <a:buChar char="•"/>
            </a:pPr>
            <a:endParaRPr lang="en-US" dirty="0"/>
          </a:p>
          <a:p>
            <a:pPr>
              <a:buFontTx/>
              <a:buChar char="•"/>
            </a:pPr>
            <a:r>
              <a:rPr lang="en-US" dirty="0"/>
              <a:t> Email:  </a:t>
            </a:r>
            <a:r>
              <a:rPr lang="en-US" dirty="0">
                <a:solidFill>
                  <a:srgbClr val="FFFF00"/>
                </a:solidFill>
              </a:rPr>
              <a:t>please use CLEW site!</a:t>
            </a:r>
          </a:p>
        </p:txBody>
      </p:sp>
      <p:sp>
        <p:nvSpPr>
          <p:cNvPr id="3076" name="Text Box 9"/>
          <p:cNvSpPr txBox="1">
            <a:spLocks noChangeArrowheads="1"/>
          </p:cNvSpPr>
          <p:nvPr/>
        </p:nvSpPr>
        <p:spPr bwMode="auto">
          <a:xfrm>
            <a:off x="1143000" y="4114800"/>
            <a:ext cx="5483225" cy="95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b="1" dirty="0"/>
              <a:t>Office Hours: Wednesdays </a:t>
            </a:r>
            <a:r>
              <a:rPr lang="en-US" b="1" dirty="0" smtClean="0"/>
              <a:t>1-3 </a:t>
            </a:r>
            <a:r>
              <a:rPr lang="en-US" b="1" dirty="0"/>
              <a:t>PM</a:t>
            </a:r>
          </a:p>
          <a:p>
            <a:r>
              <a:rPr lang="en-US" b="1" dirty="0"/>
              <a:t>Starts January </a:t>
            </a:r>
            <a:r>
              <a:rPr lang="en-US" b="1" dirty="0" smtClean="0"/>
              <a:t>15, 2014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762000" y="2819400"/>
            <a:ext cx="2530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 b="1">
                <a:solidFill>
                  <a:srgbClr val="FFFF00"/>
                </a:solidFill>
              </a:rPr>
              <a:t>Course Textbook:</a:t>
            </a:r>
          </a:p>
        </p:txBody>
      </p:sp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854075" y="3400425"/>
            <a:ext cx="7620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400" b="1" dirty="0"/>
              <a:t>Text Book:</a:t>
            </a:r>
            <a:r>
              <a:rPr lang="en-US" sz="2400" dirty="0"/>
              <a:t>    	</a:t>
            </a:r>
            <a:r>
              <a:rPr lang="en-US" sz="2400" dirty="0" err="1"/>
              <a:t>Lewin</a:t>
            </a:r>
            <a:r>
              <a:rPr lang="en-US" sz="2400" dirty="0"/>
              <a:t> Genes </a:t>
            </a:r>
            <a:r>
              <a:rPr lang="en-US" sz="2400" dirty="0" smtClean="0"/>
              <a:t>XI </a:t>
            </a:r>
            <a:r>
              <a:rPr lang="en-US" sz="2400" dirty="0"/>
              <a:t>(</a:t>
            </a:r>
            <a:r>
              <a:rPr lang="en-US" sz="2400" dirty="0">
                <a:latin typeface="Arial" charset="0"/>
              </a:rPr>
              <a:t>c</a:t>
            </a:r>
            <a:r>
              <a:rPr lang="en-US" sz="2400" dirty="0"/>
              <a:t> </a:t>
            </a:r>
            <a:r>
              <a:rPr lang="en-US" sz="2400" dirty="0" smtClean="0"/>
              <a:t>2014)</a:t>
            </a:r>
            <a:endParaRPr lang="en-US" sz="2400" dirty="0"/>
          </a:p>
          <a:p>
            <a:r>
              <a:rPr lang="en-US" sz="2400" b="1" dirty="0"/>
              <a:t>Author:</a:t>
            </a:r>
            <a:r>
              <a:rPr lang="en-US" sz="2400" dirty="0"/>
              <a:t>  	Krebs, Goldstein, Kilpatrick</a:t>
            </a:r>
          </a:p>
          <a:p>
            <a:r>
              <a:rPr lang="en-US" sz="2400" b="1" dirty="0"/>
              <a:t>Publisher: 	</a:t>
            </a:r>
            <a:r>
              <a:rPr lang="en-US" sz="2400" dirty="0"/>
              <a:t>Bartlett &amp; Jones</a:t>
            </a:r>
          </a:p>
        </p:txBody>
      </p:sp>
      <p:sp>
        <p:nvSpPr>
          <p:cNvPr id="59402" name="Text Box 10"/>
          <p:cNvSpPr txBox="1">
            <a:spLocks noChangeArrowheads="1"/>
          </p:cNvSpPr>
          <p:nvPr/>
        </p:nvSpPr>
        <p:spPr bwMode="auto">
          <a:xfrm>
            <a:off x="801688" y="473075"/>
            <a:ext cx="2105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 b="1">
                <a:solidFill>
                  <a:srgbClr val="FFFF00"/>
                </a:solidFill>
              </a:rPr>
              <a:t>Lecture Notes:</a:t>
            </a:r>
          </a:p>
        </p:txBody>
      </p:sp>
      <p:sp>
        <p:nvSpPr>
          <p:cNvPr id="59403" name="Text Box 11"/>
          <p:cNvSpPr txBox="1">
            <a:spLocks noChangeArrowheads="1"/>
          </p:cNvSpPr>
          <p:nvPr/>
        </p:nvSpPr>
        <p:spPr bwMode="auto">
          <a:xfrm>
            <a:off x="801688" y="1387475"/>
            <a:ext cx="766921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sz="2400" dirty="0"/>
              <a:t> lecture notes for that week </a:t>
            </a:r>
            <a:r>
              <a:rPr lang="en-US" sz="2400" b="1" dirty="0"/>
              <a:t>will </a:t>
            </a:r>
            <a:r>
              <a:rPr lang="en-US" sz="2400" dirty="0"/>
              <a:t>be available on the web site </a:t>
            </a:r>
          </a:p>
          <a:p>
            <a:r>
              <a:rPr lang="en-US" sz="2400" dirty="0">
                <a:solidFill>
                  <a:srgbClr val="FFFF00"/>
                </a:solidFill>
              </a:rPr>
              <a:t>at the end of that week </a:t>
            </a:r>
            <a:r>
              <a:rPr lang="en-US" sz="2400" dirty="0"/>
              <a:t>of lectures</a:t>
            </a:r>
          </a:p>
        </p:txBody>
      </p:sp>
      <p:sp>
        <p:nvSpPr>
          <p:cNvPr id="59404" name="Text Box 12"/>
          <p:cNvSpPr txBox="1">
            <a:spLocks noChangeArrowheads="1"/>
          </p:cNvSpPr>
          <p:nvPr/>
        </p:nvSpPr>
        <p:spPr bwMode="auto">
          <a:xfrm>
            <a:off x="801688" y="930275"/>
            <a:ext cx="38369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sz="2400" dirty="0"/>
              <a:t> lecture attendance is </a:t>
            </a:r>
            <a:r>
              <a:rPr lang="en-US" sz="2400" b="1" dirty="0">
                <a:solidFill>
                  <a:srgbClr val="FFFF00"/>
                </a:solidFill>
              </a:rPr>
              <a:t>critical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51650" y="4953000"/>
            <a:ext cx="816928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All figures in lecture will be taken from Genes  XI.</a:t>
            </a:r>
          </a:p>
          <a:p>
            <a:r>
              <a:rPr lang="en-US" dirty="0" smtClean="0">
                <a:solidFill>
                  <a:srgbClr val="FFFF00"/>
                </a:solidFill>
              </a:rPr>
              <a:t>However, most are the same as in Genes X, so Genes X</a:t>
            </a:r>
          </a:p>
          <a:p>
            <a:r>
              <a:rPr lang="en-US" dirty="0">
                <a:solidFill>
                  <a:srgbClr val="FFFF00"/>
                </a:solidFill>
              </a:rPr>
              <a:t>s</a:t>
            </a:r>
            <a:r>
              <a:rPr lang="en-US" dirty="0" smtClean="0">
                <a:solidFill>
                  <a:srgbClr val="FFFF00"/>
                </a:solidFill>
              </a:rPr>
              <a:t>hould be fine for this course.</a:t>
            </a:r>
            <a:endParaRPr lang="en-CA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7" grpId="0"/>
      <p:bldP spid="59398" grpId="0"/>
      <p:bldP spid="59402" grpId="0"/>
      <p:bldP spid="59403" grpId="0"/>
      <p:bldP spid="59404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5" descr="data:image/jpeg;base64,/9j/4AAQSkZJRgABAQAAAQABAAD/2wCEAAkGBxQTEhQUExQUFhQXGBYYFBgYFxQdGBwYFxcYFhUXFxcYHCggGhwlHBgcITEhJSkrLy4vFx8zODMsNygtLisBCgoKDg0OGxAQGzQmICQvLDQ0NiwsLCwsNC80LCwsLDQ0LCwsLCwsLCwsLCwsLCwsLCwsLCwsLCwsLCwsLCwsLP/AABEIAP4AxgMBEQACEQEDEQH/xAAcAAABBQEBAQAAAAAAAAAAAAAGAAEEBQcDAgj/xABGEAACAQIEBAQDBgMEBgsBAAABAgMAEQQSITEFBkFREyJhgQcycRQjQpGhsVLB0WJyguEkM0OSwvAIFRY0U1Rjg6Ky0yX/xAAcAQABBQEBAQAAAAAAAAAAAAAFAAECBAYDBwj/xAA4EQABBAEDAgUBBgUEAwEBAAABAAIDBBEFEiExQQYTIlFhcRQygZGhsSNCwdHwBxXh8TNSckMk/9oADAMBAAIRAxEAPwDF6dRTUkk9JJeo4ySAASSbADck7ACkkSAMlXsvJuLVM5itpe1/N+VS2OwqI1KuXbdyoXQgkEWI3B3qKugg9F5tSUkqSZK1SDS7okvQToN+lRII6pZHVfQvBeVcPhoFjyrewzsbXZreYk/WpmWOMepwH4rG2J5rEhd+Sz/4lcFw6jxIiM46KGII9SBauH2qB5wxwz9UW0x9hp2vHCzgiuiOpqSSVJJKmSSpJJUkkqSSVJJKkklSSSpJJUkkqSS9VJMlSSTgUkka/CTDI/EBnAJWKRkv/ECi3/3WapN6oXqznCudvuFt02GBBFqp6lqMdKPLuvYIDToyWH4b090Jcc5Xw+Ul1GvoSSfQAXNZCtet2ZSWcn4WocyKswAuwFk/MPBUif7tiF7OGUj1GYaitZXkmAxM3BTxTteODlU2JwrRsUcEMN6vsjc84AXZsjXDLVJgjW2m/Wt7p1Wr5e1nJ7+6rSOdnKaSKxuANO+3v6VU1XSmOYS0cp2SL6L4GFnw8MwFvEjR7b2LAEi/obj2r59vmSKy+N5yQSiEcTdvAUfi3BldSCorpRkkfK1jOpXG1tiYXu6BZdzB8OpFzSRkd8n9DXpEcLmsAJyUFg1hrjhwQDLEVJUixBsR606NtIcMjuudJOlSSSpkkqSSVJJKkklSSSpJJUkkqSSRpJL3U0ye1MkkBU2Mc84aExOFYcFxjwTxSqxQo4ObsNmuOoyk6V0nqWI2F21cXtZI0sd0K+nsE6SIrxsrowurKQQQdiDXkd+ad87jPnd8q/XgjiZtjGAuGIhBY3G2legeHoGMpMcOruSsbrD3PtOB6DgLOvihisOkfhEZpmF1UfhHRmPT0G5/WtVW02W03IGAlpkUu/fnAH6rNcRK0hDObsFVfZQAP2/WtpT02OCINxyjGQ3hqiyRW1G9crVPZ/Ej4IXVrs8FWPBuFy4t1jiW7Hc/hUdWY9BTT3WGp5j+v9VxlkbFlzui33ljADDxrh1uVRVyk+gCsfc6+5rw7xbWbubYHUnB/cJaJddM97HfVWc60J8N4+3tDvY/nhXdZBNV2PhAnMvPuFhLRqGncXBCWCA9i5/kDXr0WlTvbuIwPlZeHTXv9ROP3WO8bxX2iZpQnh5t1vfX62FQZo08jz2C0dcCGMMJyq54SK52NKlh5PRdxICkYDa9SfpMgj3tOQl5ozhN4DZc2U5QbE9L72PahTmlpwVPe3OM8rnUVJKkklSSSpJJUkkqSSVJJKkkuldMKOUrU+Eyl4OO9zWu8O1GGMyHr0VeZ3KkNHWhmqtcFxDlp3wR4k4OIw7G8YCyIP4WJKuB2B0Nu4Pc14t450VzXiaJuT3x7K9BZYzAecZ6LROPY6OCJ5pGCqo1v1P4QANSSdLChHhbUJnStphhcCe3Ue6p6ppomPmtOCvnHH8ReWRpZLlnJZjfqf5dLele5NsmBga2P0hRZEAA0Fe8CviMqILsxCqOtybAVcivQyRmQHgdfhQkG3krUOF/DiJUBmOeQjXUhR6Adfqf0rK39clmJbHw39UFl1KTPo4C64biK8KHhy/92N8jKt2Vib5TbVlOup1H02Aue7PJypAOu9Pvfop3A/iJgJHa8xiOy+KuVSNCSG2GvQkbVlPEcFqy1rIWZaD26o1pNH7MXPkPJQbzzz5NPI8WGkMeHUlcyHzSdCxcahT0A3GpvfTY+GvA0NeFk9kZkPP/AM+34q3Ysbzjss/a6+o7Vq5GT1DuacjuCuQw5SY1uL0dgLXsDm9DyuLsg4XiVK52YGvaU7SvMKeX3NVKEOK+09ifyUnu9SvOUfEH2gJEsqlUzqxI6taxANjv06Vh/EMsVOZuf5sqMsPmgHOCEN8UhyyMApQX+U9PS/UUMje14y1XIs7Rk5USprqlSSSpkkqSSVJJKkklSSWxYP4XwrGPELPJbzG5Av1sO1WQ0LKyaxIXZbwEC808s/ZZQt7q1yL76W/rRHTNPNmXn7oRard85hPdduOcsnDQYOfxA32pGdVCkFQuS4Jvqbv+laGi9ksr4mN27O6svGBk9175N4A2PxBw4kWMiNpMzKSLKRcEAjv+ldburPpgb25UWRBxyjjk08PwSyf/ANPCO8hW5s48q3yqAfUk39R2rI3r/wBqfu24Ve5p7p8AOwAqr4hYiWbDYTFLL4mFmLeGgW2WRAVIc3vm+YAf2TV7wzBUhnkkDAHEdfjuukcEkUQa52VV858kS8PjgkkbP419AhGRgobI2p8xudv4TR+nq8dtz27cbRn6rq6ItwpifDZhjfsgxKiYQfaGPht5LEWQ2f59b6eneg7rsZiMpj4Jx1XXy+cI1+GuJxM+AMzv4qozIAVPi2WxNzez6NfvoRrvQ3UGsim2AY6fqhFvTGvaXx9fZV/P8C4rC4rw5E/0ZElkFrkhi2VQQdCSvXpVB54XPSKrg4yHhZuOUZH+wCCWKZ8aGyqpt4TplLpIdflDXP0Om14sftcCtAW5RH/2IiLmGLieDfEAlTGc6LmHzKshuCdO1bSLXpNocYjs9xyqxgHvygmZL3AII7jY+o9KMTRmwzjgFch6SrjkrFxxYqNZkV4nIQlhfIW0Vh72v6Gs7eis149rHnaOy422GWI7TgrTuaOUopYzZQrDYgWINAxamB4efzQGvbkjfkoHwvIGJeNXDRBCOrNcWJB0y76d600PiCBsIG05x7IpJqETTytG5a5Zjw+FRVF2cB5GO5YgfkBsB0/Mnw/X9Zlv33vf0BwB8LQQMBiDvdUPMfIiYjzXKkXta361pdFru+zh7j1QCzqfkzljBwFlPMPA3wsmR9QflPf/ADooW7TyitW02duQqmkrSVJJKmSSpJJUkkjSSX1HgcZHNGskbBkYXUjY/wCfpVtYOSN0Z2uGCsT514l9oxkrg3RT4afRNCfdrn3r0DSqogrNHc8laCrH5UQb3R1juVpcdg+DiMDJHA/jHPGGUN4RUBWIJJyn6VmodQFKxO4jknj8yiM4cYxt6ol5W5ajwmJQrEEPhSi5KsT8nzMCdz3NBrdySydzyqNMTsmPmnqD34QLzFyrxKdDCvDuGxKSh8SAYaJ9DsSJSSvcAdqrNIBRVhLhkr18GsRDiYJsHidUglixkJ7FW867dbbbnO1dPMdGdze4wpjnqrjkLmCLij4tMVfKmITHQ3/CEOUR/QKqiw3zNVucsiawwO5LcFRbznKrfh1xU4ri+KxLaeLBOwv0UtGI19lAHtRrUqwhoRMb7j/lcY3Ze5QOFcVmwnA4ZoGKypjyw3sV8IqwdeqHY3/e1U9QhElsgj+UfsuseS3hXn2jCYnhfFcbhl8KaeFRioOiyoWYuncMHJuO19Deg0td7HAe/RTDsrMOUsRKcbhMuJSBo2tHLKw8OMDMxBubZTci3Uv61zcEwK2PDQ4iV2/624dwxcNlcyYtXiGlj5kOYvcnr5euu1SjsSx/ccR+KkWg9VjUwTM3hklMzZCdylzlJ9bWr1Ks5xhaX9SAhj/vHCizjQ1W1AN8ok+ykzqtu4rzlgo4xfExMxAFo2Dm5tckJew63NecPeBys+NPne/huPqiPCYAeGqgjJYWIN7juLd97+tZi94lgZGWxZL+nPGERg0Od8gMvDVQ828+YbBt4VmllHzIlgF7BmOgPoLn6UK0nwnf1Jnn42tPc9/wWlkmYz0hCOL+LQsBHhfN1zyae2Vdf0r0avpxia2GTjAAHss0/SRI8uLupQfzXzOcaqhoQjq17qxItb1FxUptOmDtoGVcp1G1iS1yF2Qiqs1OaLlwRIPBXiqyklSSSpkkqSSVJJWGC4nNFfwpZY77hHZQfqAdavtGSAFWfGx33gCuys1tTXoUDZjE3cecKucZV9yPxYYbEgtGZEkGRlVbvqQQyjqQRt1uaD6pT8yMue8ADnnj9VxsQmZm1vVbVGgdAVgfKdbMmU+6vYj8q8/l1alG4tdIOPblDDplw9Gn81jPxGhY4vzQSRIBlRmjZQzbkqbWPt2o7opp3X/fB+EXqV5a8Xr6lUWA4HLiGKQRNIwFyFsTba9jRzVYaNSMPnIaPlWYy5x9KlnkXiH/AJOY/wCEf1rFSanQDsNlBCsiN/srrhvKWJyKkuAnuL+YL69da0VTxPp0UIjdMOPxVyAQYAkZz7rqOCl2kigizyIWV1SxYFTla+utjReXVqbIBPK8BrhwSiIFdrMswhvi3BpcOQs8TRsQSoYAEi+4Hau2nWad2v8AwHB2OuFmpwWyH2Xbk3l37bifDJIjUZntuRcAKPUk/oayWo7IZHOPAXGeZzGDYMuPA+q0fHfDzCZLCEoQLgkEHTrrvVCvZgmyYiDj2Qh9q7XeDL390KtyrjBIVbCSSR/hlRbadCQDr7Ubq+MIIztlkHHHytVXcydoM0f5KHxPkjGn/V4Wc/4f86lqniShYaGtnGFOerEzmJUXFeXMVhkV8RC8Ss2Vc9gSbZjYdrdazsVuCZxbE4Ox7KuWkdQtp+H3HfF4fEIlZ5IoxEygbPGoABO1iAD70H1PTdPfI2SZ4YSRn5H0Q+OW5FM5jW7mnkfH/SzLiPKePXNJLhpiSSzsAHN2N2JyEnc16jR8SaI5ogimbwAB26Ls+CXOSELz63sNt67Xts7f4Tcj3TNGOql8KwbzuI4kLyW+UWubb2udaeLVKsEObJ2ke/dM5hJ4UzivLOKgQyTYeSNLgZmAAudAN9TXBmr6ZqDvLgkDnHt3U/LezkhV3C+Az4ksMPE0pX5gtrgHY2vWevMq1muMztvOBnuuzNzuiWN5cxUUkcUsLpJIbRo2UM3TQXoNHZhkaXsdkDuF1wQlxblzFYZQ2IgeJSbAvYXNr2GutNDahmJEbgceyRaR1VVXdMlSSXUURYdrgVxKs43BF69GrTtmiD2qm4EFbDybgIOG8NOPlXNK6B7/AIgrkCKJCflvdbnuddALeK+IL1rXdY/26F2GA4+OOpKKwsEUe89UGcR+JXEHcssyxL0RI4yB6EupJ/50raQeANJhhAkbud7kqr9skJyFbvzzip8BJFMFEkgAWRBlPhnR8wvuRoCLaN6ULq+CYILrLETiGjPHz2RmCB8sQc/uoPwiW3EgO0Uv/DVvx8/fo3PUOCGxReVYLUX82cZ4jHipUw/i+EMmTLh841RS1nyG/mJ61k/D2laHPRa+24B5zn1Y+iLxxsc3LihPiXOXF4bGR2RGJVS+HjW7KASAGQE6Hej9HwvoNqwYY/Vx2d0Q+490XLSm+FcrScXeZgAZFndrbZnYMQL9Lml45pMq6U2NnRpaFwqbnOLitC5t4Bh+JrIisBicOcobqpIDBH6lGBvf621BFYPQ9Yt6K9sjh/Ck/Xtn6hW5ImydVl/I8xwPEzh51KNI0cZB3D+Ipj+qnoR/EDWy1KWOxWkmiOQ5pP8An0QyzX/iM29iCtl4rYSkn/wv+Jqz3hNpNd4H/t/RDPEIzIwD2VXzHj8RHwtJcFmaXLBkyJ4hKnLey2Nxl9KF1K1aXWHx2zhmXdThHoS4Vm464CARzVxxsirHPmNgb4QAXPcmOwHqdK2o0Pw0I8lzSf8A7/sk+aQ4wEHczc24vGRKmJZXCMXQhFUi6lSPKACPau7vD8envMkLMA/K5ecX8FbRxuDFYbh2Hj4RGhICgkZCQhUsZFDkKzM1iSb77Hcee1nV7F15vux1xnOOvThXCCGjYgvC818cwzXxEE0ij5g+H8tutpIlGX3v9K2MOk+Hb8flNeI5OxDuD+arGSZhzjIQ/wA78fGOxHiquWMKAi6X2BdmtuS2l+yit/4X0P8A2yn5T3bnE8nr9P0VKebe7ICiclwZuIYYd3IP0yNeueuVY/LOcKtYe4QOI9lt/FOGR4/DvhcR848yPbUMNElX1F7EepGzV49Zjm0S82zB90n/ALBV3TrrbkW133h/mUN8K4bDwHByTzFZMVJ5RY/Md0iS+oX8TNb9gKJWLNjxRdbXhGI28n+pP9FdAEDST1WXLJLisUuKlcPIZ4i663C51ClR/ANhba1HrlSGrG6GDo1pH6KqJ8yAO7o9/wCkGPLg/wC9N+yVkvC//wCv4K7P2WNVrFXSpJLrRLC4p1YjY1ZgtSw/cdhMQD1W7iE8S4BGkBBlWOMZf/Uw5XMhvsTl0v8AxA151DafpWumd/cnn4KvFokiwFmPLXEFwk0jYzDeIvhshhkUC7Z0YZg40tlJ26CvTbpsa3VAryhh3A5B7cqhGWxOwRlajyTisHxASkcNiiWMLZiqMrFs1wDkA0yi/wBa8+1xuo6TIxhuF5cex6IpDZc8IQ+EqOeJiRgAGilNgAACcp0A0A9BWh8YtmbpPr+6S1O6F4f5jlfc6fEOfCY2aBCmRPDy+VSfNGjm9yOrVR8OeE9Pv6e2zMTuOe6gbMbHbXg/ggbmjnSTHiNZcn3ZZlIAX5gAQRcjp+tbHw9o1DTLT3QOPIHU/KqXZWvaAwFFXwphy4qPSx8ObMCLG+m4NDf9QZWv00lpyNw/qiUAaKjQOqjc08xvg+K4iSG+cOuYH5GXw0ujdx+1cdF0ePVNCigkb2OD7HJXGa5GxuzGSjT7HheMLhsXGck8EsTHbMMjh2hkHVTYlT7jqDgLAtaFLJUmG5jgQP6Ef1UGlswDghn4yYkDFRoxcBsMcoUmxYSNYOOot+1a7/Tp0nlva0DBd1PUcKpqDASD3RDjeMyYTgWGmhKh1gwgGYXFmVFOn0NZytpsF/xFLXn+6XP+Fac8shBCBE+K2OzAM0BW/mGS1x1Fw2n1rbO8C6XHI3a4/n0VT7VIR0QpgOH+M6RqfmZUzbgZu/sCbdcprc3DD5BaSOAqDnlgLyFu3DkbBwxxRk5FVRGJbsLW2z7j6dOgrw7U/wDbbG6XncDjjjp/RSryX2uAI4PP0U/CcXluodYmLMB92WBsdzY3233oTFpkUtd87X7dvurzrz2zNiLc57od535PhndmRQkjJmJUW8wPzG29/wCVavwnqdsQkbzhp45Q7V5vs8rSOh6hYxiMK0TkXKuhIuCQQRpcEa16tHWhuV2yEckKTJA4cLYORfHiwv27iMx8NEJhDAZgh/2jn5nZr2Udj1JFvHtfmNu2NNpjcc9evP8AZX6tSKEmbGCp+KweE4zh4sSqlmiLAISQQTYvFIAd9AR7dDQ1s2o+HZ5K2du4DnH5EFWnNbO3IQRzJw1EmgePysJIwQFNspdQVawsPoe1XaD7Do3ueDgg8/gh26MS7M91Y/8ASD+XB/3pv2Sq3hf/APX8ESn7LG61irpqSS60SXFOBUky034KmUSYkxyEKFjuh1RixazEdwFtcW3oXqemwXGBsg57HuqVzUJKm0s7rU8TimIu+HjcjYkj+am1ZxvhuWM4jnIH4rmPEDP5o0D8U54xbTPh1WPDhRoV8zkejMLD2X3rW6Z4Io+W2zM8yE+/A/FaHSrLLh6dlWcL4kcHN45Qu1mHnYqLubszNlNzp+tFtboQajWFQSBgBHz0RKaes/EYkGfqp2L+KrBiDgoidNfFP/51n6/+njnZDLJAHsP+UMtSCFwbjOV3xHxHZEzHAxdBbxO//t07f9PXuOBaP5f8qxYZ5EPmOCEeH80+BxCfHLCXMhkKoz5cviEE3IU32t0rS2/CJtaZHSdJgt6nGc9cIM20GvLsIr5RwEePnxHEJYgCzhVjLZ1DKihnByjcW0O1j30HmCXRaopmXLQMk9OEJ1Sy6R4ZHxlEbYdoZhLBHqAQy5goca2DGx2Ou3vuKydqKTVI8YAZ2J6/UfVcKtoUn+oknuOyEedMM/EJVYp4GIiQqEJzI6XvdTYXsSb7HXan0uzZ8PdOWEoz9sjtjLUT8vcVxP2SJEw0OWNREFeZy33QyDNaK17AH3rkdEguyutiYgvJJwO5691zl1pkLvLLeiqsdz9PFJ4b8PizWvfxdCPQ+HRGv4NZYIDLbvyP90Qp2hbz5LVR8f51fECIHDrC0UyTCzhgwVHBDeUfxDv199Lo3hA0JHvdMXte0t57fquF2V2PLc3BWsYOaQxq3lYOqtZtGAYA2JGh37V4zqbIorksbRgNcRx8K/XLvKbv5OF0Uv8AhjjW/W/8gBeq7HxFwEjjt+FNxdj04yomIjKhmY3Y7n9gB0Fb2lqOmQQBsLwB7d1kL9a5NJl7f7LHuIYbJKcXNAJojI/3efKt1cqA/lN10Bt1vY+u6oXRqGnitDJ5bnA84z+XIwVarSMieI3ckBPzdzq/EI0QxeEqNmssmZWNrDMuQbdNep07N4c8IN0my6Yv3kjuOR7ojYteYMAKV8K8RiI5pjBHnQqokzSFYwb+U2Cks9rgWtoTfpXLxrpUN9jAThw745Vf/cG1G5dz7BFfMEzq/iyQLkJUuqSakqQcyApvpqOu+++QhrGpXML5MjoM9UONqOzMJGtw79PxQl8ReJTcTeKKLDMTFdg6s1rOLEMGQWOg696r6Vp7Ku4xv3Z+EbN9pZmX0rPuJcHmgNpY2Ttfb8xpRjonisxS/cOVAtTruutEwuCQp0yJeSOZzgZy5UtG4CyKLXsDcMvqNfzNM9m7oqlusJ2be46LUZ/iLgfDzCUk2+TI+a/axFv1rj5bsoF/tlguxhC3Ikwx3EpZpFFljLIp6eZVX66En3q4bMscPktPBRKcuqV9kZ5PGVp2K4cjKQVFvpQ8oB6mnIKx7mvARYTE2aMsjeZbE+W24C7EdaPaZdmZGWAZb+q12j3IpGZnbkhU3Ese0tgPKgsQOt+5NadlUuGScZV29qBnO0D0qvDlfUdjXGTza3qByPb/AJVDhy1L4N40sZoPwWEoPY3VCLeot+XrWJ8fvb9jjmaeHEA/TKjDXD5tx6gFaPkqnHt2Db0xws4+PBIPVVXEeHh5IiB5lcG/prm/+Nx70L1tzW0n7vb9VY0zcLIDV1wEYR3Tv5h+x/lQrwxa3tdEfr/dXdYrhrg5AvxXIURZSQ5J2Njl6+17V6LotZ00pPYBcNJlkje4sOEGcEvPLHBITd2CpJ1F+jfxD9a0Mrn02F3UI++yyWM+d1A4P9Ct6wIMaKlyVVVUX3soAH7V5Tqeg17jnSNG17iTke590EravPG718tU9GvtXndqpLVlMcg5C1ME7Jm72HhROJ/Ka5wNLngNU5nBrCT0QpzBho4cGRIARe5GmrO1yovvcm1eu6bXfHGyMH1cfmsUzzLFwbOpKyPGi8jkLlUszKtgLAsSBYaaDSvUq5xE3PXARqWF8J2P6rTvhOV+zSqLZxLdh6MqhT+hHtWH8Y2/sjftDueOPrkofJWdPYaz3CNTw0HVtT3rxCxqE07y955WlgpRxN2tCaLBKl7C162fhey2SFzD1BWe1qtiUP7EKn5n4Mk8LowBuDWncEFhkdDIHNXzjPHlZl7Ej8iRVfGFtmHLQUqLYXNKnwmT0sJlKweEaQ+X3NWq9Z8x9KsQVnzHARVyq0uBf7ULMgYRsnVlYZm+mXKNe5FWG6dvm8l7ucZCoanXa0iFx56rSjz/AIIx5s7Xt8mRs30/h/W1cDolvftwMe+eFn3U5ScLLOauLnFzGQjKNkXew9fU1p6dKKtBtyM9SUUrRCFu0KCi6VfZK2QbmHI+F1K5tAWIVQWY6AAEk/QCmsOaIyXJw7HJRP8ADzH/AGLGr410Vg0Ul/w5iCGPoGA17XrEa7pg1XRnMgOXsOR/ULvBOGyB3Yrc2jB/yryKn4gtU2+U8Z2+/ULvY0yGc7+h+EyxAXPXvVHUdWnunD+B7BdqlCGtktGT7oJ5x4w0DDwiM9juLgAi2o/52rZ+BtIdYlM8gwwcfUru7TmXAd/Qfusr4hjpJ3MkrlnPU/oABoB9K9rrwxws2xDAQIQiLLAMYUbC4swypKtsyMrD/Cb2pXIw+FzXJ9u4YK3Tg/M+GxEYdJFBt5kZgGU9QQT+o0rBWKM0DsObx+iDSQPYcYVXxjnuLDN5FMwINyjDIDfTz6gneqNnwodYjDi8MweuMnCKaZHYrZkc30n90G8T+I+KlcNEEiQbLYOT/eZh+wFGtG8C6dRbvcS9/v0x9ArdmUzja7ohjmDjU+Kt48hYDZbAKD3yjS/qa0x0mu2MhjVwgjZF9wLtw4eNAL/MhK372sRfvoa40nujBY7twtMyD7dV5+83ujP4StabENlJyoq3GwJa9vyFZXxvXOo1mQROwQ7Jz7LPPsNoSfxBk9OFqkcwbavG7+l2KR/iD0+46IlVvRWR6Dz7d16ddKrVLctSQSxnlWJoWTs2PCDOf+MNBh2yAZm8oJ6X0vbqa9O8N6o3VLjIHMx3P4LMy6V5Ugc52QsKmw9emWdIhkxgIgyUjooVqyeF3StSwkntT4TIx5FwyylY+rSKG72awv8AvRarMI6z3DqMlGKkwiqySDq3J/RGfM3NOFwhOHihErro4uAi/wBktYkn0t71Sg0+1Y/jE4J7rEMrzWXedK8jP5qLyLy9Dis+KeIKmbLHFmLKCLFmuQL6nQHbWu2qXp4YxE93OMk9E9yV7MRMPPuimbgsCNmXDhmG1got7nrXnEw1HUXFzHbI+3J5/wC13isw1RtkJc7uo8PCsHi2KyQlZFGqtdWy3tcMh8y3PfS4uBer+hWdQ0ucwvf6XDjuM/j3XS1O18Qkg7HlXeA4Fh8OD4MSIepAux+rG5/WtHYtzT/fcSgs0j3j1FZn8RYFXEi25Xzfmbe9H/DrTseT0yER08PMOSOM4WmcqcZXEYaN0IJChXXqrAWI/mPSsfrXh2u+w7zWc+44ypC7YrO2g8fK5c38e+z4d3zBW2Ta5c7AA796GUfCFSWw1vJGe54XVmrWpnbGgY78LA+ITyOzOzsXb5jc3JPevUbdGGCttiG0AcYRCKVwPBRe/C1IAdbMAAdwdtvWmq2SYwWFadlapeibJjPyFWcR4dGiEga23JJqy9zpm7SoSUK8EZcAqKRL6VedFvZtKyodg5XJoyBYEgdgTb8qHzaWzH8Phdmzu6Z4XvCTGxv03/rXejK57S1/3h+y5yNHZdmObRRc9hVzc0cEpmMc44AU7CYsRxZQPMSST0uf8gKqMq+ok90Uh1NsEHlsbz8rRfg/MpgnX8QlzH6Miga/VTWZ1+MNmbj2/qsvqO50gc7uj1zbUVmbNeOxEWSDIKpNlfC8PZwQpPijKD3F68pfTkMzoomk4OOFuGWW+WJHnHGVm/xVU+HE19PEIt/hJB/T9a9d8A6Saj3vlHrI/IIE++LExa3oFl01q9TaphU1ee4V1OKSS9CnwmUrhuOkhkV4mKsCCD6g3GlWK4JftHfr9FISOYDjuppF7km5OpPcnUk1t2gAYHRUMrQvhdzCkf8Aoshy53vEehZrAoexJAt9TWU8TUHSROnZ7c/T/pVJoC57XtWmCPSsuwNDRt6YQl7Mk5UB8H9/Ew3Ba/8AdKte/wCn6UG15/l03O6EYIPzlW9JBNkM6g9fovHMWKeKJ2QgEKSCRfpvQCj4htyObG7B+ccozZ0iFvqHT2WJ8X4u0wUt5nZUaRj3sDYAV7rpsLmwtLRjhFLU0TK7a7G4wFDwvEniOZGeNu6MR+oq9K2NwxK3IQh0YdweV1w/jY3EIniGSRr5fEfsL2Bbbbah89mnBgDAHwE+BEwnGAtD5V+HpicTYoqzKbpGuqgjZmJGpHQDS/ehGp6yJ2eXEMD3QuxeBYWx91RfE3HGDEJ4TWYqS40Itfy3H50Iq2JYslpRLQbU0Ubtp4VWMI8sal28xAO2mova1bGrK5rAXdStjPUfahG52D+irZ8GYzqBrsRtRJkocOFm7VOWsfX0UeYV1BVTuo8K2ue9VoY8SOcO6m48YXfhbETx26nKfoRr/X2qjeY4SNkCI6a8tnaB3VhxqDXyjXr/AFqZsuiAwMolqNBj/UwYKfl/mWfCJKkIVWkYEufMQFBACja+u5v0qi2i2/IZZM4HGFmrVVpcBJ2UziHPeOkTKZQo6lUUMffp7Wp5dCiaNzOq4MqQB2dqn8rfEPER5EnvJEDZ2OrgHqGvr737UO+wQ2CWtZtk+OGn/tSsafvYXtRJz5jMJisIHjniLoc6gsMzAizLlOt9b2tuKfSorFWxhzDg8FUKsb45MEdVljyD+Gtcd3simFU1gsK4vSinATLWfhvyfE2HXESqHeS5S+oVQSug7m17/Sqc7znAQHUbcm/y2HACk87cow+C8qqFZFLXGmwvY96nRL/PYGHBJXGnbkDwwnOVmSEgV6O1uBhGCmGJKMrD8LK3roQdPWh2pucIHADIx+nddYQ3cC7ot95d5ihxQC5ws4Hnj2J7sqncft+/kF+a3pbjsb5kXYjqPg/Rdbem1Z37o39fb/OqvY4guvXvWM1LVp75DSOPYKxT0+Gplw6nuUIfEV2+xzZNPKbn0629qL6BpEolbNKMAe/dVbWoxmURN5OeVimHa4ua9/0+UPrtIXKTO7leZhV14BbyotyoGchrgkEG4I3BGxBrB3A0TOAVoDI5RZD8S8eqZM8bdMzRgv8AmCAfcGqJjaqbtNgcckfqhXHYx5XaSRi7tqzHc/8APapK6yNrBtaMBF3AOKo8aqSA6gAg9baAjvWhp2mvYGk8haijbY+MNJ5CXGcXGosx3I0Fi1r6kA9atTW2wMLs8qOoSxiIg8laJw/krh8qJKkTMjqGW8kuzC4Ns2+tATrVzGN36BebSWrDXFpPRCnM3IUkN3g+8j7EgOo99GHrv6Ubpa7E4Bs3B/RWYbzXYa/goFgxJRwwAuO4PXQm3XSrzp2WXbWHojld7q7w8hFv2UN6jf61An3WxDWvAKruKcPC+YD6/wBas15APSgWs0/T5rR06qolWroWdCsOC4G8bsRoxsP8N9fzP6UKwGTEhaTTau+u4u/mUUwksFAJa9gBqSfQUR3hrdxKzkrTG4td2RBwjlCSViJT4AC3BZSb62sO3v8A1rM6r4ohpNHltMhJ7dlxZLG84DggGhmERXpacJitZ+GXN8KwjDTuEZCfDZjZWUknLc6AgnruLVUnhOdwQa/UeXeYwZyiHnfjMCYWRWdC0kbBFDC7ZhlBAB1AJvf0rrpkL3WmY91QrQSOlDgOAVjoYV6DnujaLfh/yr9ok8eVfuYzoD+NxsPVRufYd6Aa3fEbPJb94/oFVtWDG0tb1KK+d+X0kiLqLOnmUjQgjXeshBIY5AR7/mO4Q6pYcyQDPCqOWfiYqRiPFCQlRYSLY3A2zgkG/qL3o3a8PxvmL67WjPPQDCJ2K8ruWu/DKp+e+fVxMZggVgh+dmsCR/CACbD1NUn0xDw5wLvjsnp6f5b/ADH9UAxzFdqs1bslY+g8e3ZEy0HqnfEk1cm1qZ7doACYRgLhegriScldE1QTpUxTpU2UkgaYlJaDyP8AEf7LEIMQjPEt8jJbOoOuUhiAy+4t61HaSeENtaf5p3sOCjLjnNCyxlIlbzDVmsNPQAmjFTSyHB8p49kS03wwWyNlsOGBzgLN+L4NRroDR4bGva/oUe1Gux0Zx1XXgXFAv3bnT8J6D0qzPEHHLFT0vUAxvlynjsrLH4tAp1H71yijcSi1i3XazLnAhC8Dgtdluo1y3I07XFXzuI25WQDo2ybg3Iz0VxPx1AllQiwsBoAPe+3tVGSB0bS8o+3WYtmGtx+yJvhHgc8uJmksXURhBb5c+csR/ugfn3rJ3bVo5jkPp64WU1wuLhnvytMkw4PShJas86NfL1GgtinFJJe0HSu9eLzJGs91E9Ff8s8DOKnSIaDUseyLvb9B70ft+VSgMgHI/dUrFjy2FxWycH5RwsCn7tCDa5ksb275tK8P8QeI9Rs3S2N7ht49P/Cu0IwYBLMeSr6DDqqgIFCjYLbL7W0oRB4gv13HzDu/+l0n0yvY9Tf0VDzWkjQSItgWUi/UXHSjMPiaR7h6QENOjiJ4fuzhYRiIWUeYEakX6EqbGxr1ynrFe3AOzsZVrAzwq+gz+pXZMagUkxqBTpqinTUydKmTpVApJUySVJJFvL/Gi6iIjzgWU9CB39f3rQ6fcEmI3dUfoXd4EZ6qdieGBgSdT1JoqWRuGCFdfXa7qFRTYXw2sPaiFYBseFk9Rg8mXA6FeHlFu1dzhoyUPA9l4hOv1taog7vUOim5pztKt8JwRiQ0lgu+W4JP1tpaqk87XDaEcpaQ/cHS9P3VhhOZjw/ECRVDKwyyJe113BB6EHb6nvWY1wtAZ7qOuVGTADuj7hvxIwEpsZGiNr/eKQOmlxcE6/oazEtnyxkNJ+iyn+1zE4JAWDVpMI0npYTL0hsa7QPMcgcOyYhGPInGUw2KV30RlKMf4Q1iG+gIHtej2qV3Wq2GDngobahMjC0LaiqyANoy28p3Fj1H1rzWvQZXc849RJJ90IsTPmw08AcYUV18Fs6aD8a9COuncd6patp0dqF2Rz2K66fckrTDngqXxSMZTXmsOQ7C28uC3KynmDgAWMuRYS+IWHawZo3HrZfyavT9Pa5sDD3WYFrdOWjt/hWbGtGiyamTpjUU6aopJqZOmpk6VRIST1EpJUklbcrwyNiUESF21uB/DaxJJ0Fqs1p/JeHnoukVxlV4leeAj/GYZ49HUr7aex2NaWKxHIMtctNBdrzs3xvBH1QxxOMswyi99tteulFIJGhuSUH1aB8z2lgyon/VpHmm8idiRmb0UU80zXjY3nKoxUHR+uf0j9SoWJJck7DoB0pzWJbjKqzziSQvxhKLFygZBI2X66/QHe3pVOOm5su1xyCuwvSiPYHcKLiIidSST6kn96oalowe3c3quTZ3O+8VxiQmsrHQnlJDG5wujngJqMrmnpJJ1rpFgPB+UxVilbEEFoIVUrSfh7zioWPCShr3ywsATe50VgNRbv23tasrrOmEONhnTuEOtVicyBaFLGG+bRevqO1YPVJp2xFkDC5x4+AqlSOJzw6Z2AFT8Y5mwyA+K7KnfJIQf91Tp61k9I0hrrGLBwQenz8rR3Lj5GBtcZz3WZ8+c6Lifu8OCIx8zEWJ9FHQV6d9j8kgH9EPpUDH65OqBWrphFV4NRTpUxCSaoFOmpkkqinSpJ0qjhJOKWExWs/BLDoY8S1h4mdFPfJluPa9/wAqg/2QPV8ksHZH3GyqQyMRcKpNu56D86lBGZJWsHcofSqunsMiacZKyCfhKm5IFySfz107VsWQxBgZjhepsoxsjDR2VNjcMVbUlu1yTYdhfpV+nC2NuB7rO6oxzJQM5GF5yi1XMoWuKjzUnJ+yacUz8beU7eq6DAlFUkWLC5H7fpVCjCGbne5V25A6KNhPUqqrOYXJKlhJehSKS74cm4F6tRajJA09wFzcAVvPLPI2Fwz+IpeSQXAZ2By30NlUAA+pua8q1bxxqth2C0NZnpg8/iVaFKGZhaTn6FEkuHFA5vE9yVu0YH0/5XFmhV2uyclC3NXC1kiYEdDVelZcJQ7PKsWIw1nHZAvPXJ6xR+LELFQMwGxAGvvXp8MjmYP5rP0bznv2P7rOyKKEI0vJqKcJqYp01QISTU2EkqYhOlTYSTgVJsZc4NHUpZUuPCbbkn9+grTx6JG1mX9VwMq2PkvlObBxEibK8lmdQqEAgEZbkXO/6fnk7BZ5h8vos/cuiV3DeAuXNfMOIhjMU0aOr6eIpIsL3sU183rcD0q7pMTZLA3HBHT5VvSXxssNmB+72VGkystwQRWl2uacFenRzMkbuYcqh4z8wPTXXp+dX654Wd1xji9pA45VZDCzmyC/fsPUmu8kgY3KE16sk7sNC74vCCNgBr39e/0qMby9vK736za72tHPHKnYWTDKMx0YfxEm306Gq03nD73RE6TqDQHD73yovHMXllKOCpW2/qL1Qr6vVyWl2MKjqFltsgxcgIdoXhVE9JJPTEJlc8pYNZcZh43+VpBmHe12t72t71xn4YSq9lxbE5w64X0CkWX5dPpWemrxzN2vGQVmY5JI3B7DgqXDiMwN9xv/ACNea6zpZpTen7p6LbaZqAtx8/eHVVfE5VzKGZRdhuQNtSNfQVLR6r57DQBxnJTalLtgJQb8RuZIVhaJHV5WFrKQbA7liNq9UihLnLL0KkhkD3DACx40QWjXg1EpwmqKdNTEJ01RwklTEJJxTJL1EbEfWrNOQRzte7oCmd0V9w+UJJG5Fwrox9QrAkfpW5mHmROA7gqg4EghfQuHmV0V0IZWAKkbEHavNpGFji13ULPuZt4KBvilOngeFe8rkZFHzaG5b0HrV/TKUkz9w4A7q7pUEj5xtCzY8PkVQRcNbUhmBv7VoZY5nt5OT9VvY6Tomekc/ioo4nJezudNr26d7b1CjaDXGKYYx3/z90Otz2AR6jx2VmnMWgBS/cqbfyq9JFkZj5VqLWXNbhzeVJhkwmKkVfEkwzkWzS5XiJ/vrlyX9Rb1ocdRsVP/ADMyPhBbk80rjIQD8BGPCuSMPhbYjEzo4TzLeyxgjUMbk5rdKH39ddMwsYNoP4oLLbkk/hxNwT+azHm/ii4nFyyp8hNl9QNL+/8ASs6Xco3TgMUIYeqrq1GFJKmwmSpkl2wuIZGV1NmUhlI3BBuDUXAOGCouaHDBWpcL+KcRj/0iJxINzHYq3qASCv01+tDX0nA+lBpdLdn0Hj5VJxD4nT+IxgSNEIAGcFmsOujAD6a1QuaBXuBvnZ49iiVGt9lBweShHi/F5sS2aeRnPS+w+ijQVeqafXqN2wtA/dWi4k5KseTOWzjZ/DuVRRmkYWuBewA9Sf2Ndpn7Gqras+Qzd3WgcQ+GeHKWjzK1tDck+99KHmV+c5QdupzB2XdFnGJ5dEbskuIijcHQOG1HRr2sAf5Gu4meW52o0yyXtDmNzn2VVj8A8TWcDUXUg3Vh3VhoRU45Q/jurEcgeOFFroV0TVEhJK1MllKmwnR7w/kyOPBricTmLOAY4wbfMLrc73tqe3qaevG6eTy2qlFJNbs+RB0HUoz5c5BgSIGVc7t5iDfKt9Qqgnp3PWpPvTszGx52j80IvWpPNLWHgcfX5UXmThc2DiZ8JLJGg1aMHy26lQflP0pU52mYecNwPv1Ua1hsrtsoyUEcNlLz5pGLMQdWJJJ+p9K20rGxxYYMBavRQwWAPjhX8sItVJruVsCEKcbwwz6djVqKux53kLM6yWte0BREi0q80bRhAieVwxEdV7ddssZBCmx2CocsJAHYdO30rJXdG8uMPYrDZASuVZwrsu9a1V0qbCSVLCZKoJJVFJKolOkKZMj74R8WjhxLpIQvjKoUnbMpJC39Qx9wKqW2ZbkIffiL2AjsVsOKlVVLMQqgEsTsANyaHsY55DW9SgjmbuAsD5tx4xOJeUCy7IP7I2J9Tv71vaOnsirhjhz3+qO1WeTGGqheUhDGdVvmT+y2xt2BH7Cs3qVNtaYOHQq+31c91L5e4BLjJPDiGwuzHZRtr/SqcjgwZK5z2GQN3OV5xz4fS4eMyZ1YLvcZf1vXFsricAKpX1Jsz9gBQrhcGzuF+Unvp+Xc+lXY4C94aePqjcVd73bTx9VYYngLKNDf2q9JpbsZY7P1V2TTC0ZByi3i/OscsOHjEUmaNbSXyhc2VVOXW5Gh1sN6jpdSVmTjrwhWmEafJKXjO5aByvzbBiIUzyIkoADoxC6galb7g76VRvaZNBIcDI9ws3ZhdvLsdVD585hgiw0i50eRhlVFYE3OlyBsB61wr1ZS4Oc07QVzq1JJJhxgLGDIwYWJVhqO+natoLLZ/wCGPSflaXy5IHbj1RNw7HyyICVU767ajoR0qBjaw4JWjq27E0edo6Hn5CqMWxzHPoexq/HjHpWZtGV0hMo5UUTW/lUnOG7C5eW7GV6aI3N9LdKluBCiQWnBXDEiuNoAxHKkzqpnLfKGIxgZogoRTbM5IBPUCwN7V5nKwh5BGFOzeir4Dup9lU2rVYUkxFRwnTVFJI1EpJqiUkqgU6VMkjj4T8HSfFM0gDCJQwU7FmawJHWwB/MUM1aV0dZ232KqWnkbGjuf0RD8WePqXXCpmvGQ0pDELdluqFfxECzXO351z/080202ubk7sh/3QeT9fxVu0yIOw0DI7rOpJBXpWQ3qqoBVzy5wOOeDESGRC4UqsYIzgXF5GXe1xYe9eZeMdZP2iOCIHAIJPYn2VprCG5VNw7GzwxskUjxhyC+Q5SbCwuw81vS/WtnU0iMxtdLy4gLhJse7JGcKy4JjJZH8KWWR1ILKruzAMOoDHsTUv9vjrO8xgRfR/L88+kZI9lO4lw1SDpSkYyZu1wWimga8fK5YLiCGPLI4Dpo19L2Ngdd+lV6820+W88hcYrUYbte7kIu5U5IgliE8oz+J5kH4QuwPqTv70Pv6rI13lQ8AfmvP9XvudZcIugUXm7klY0MkF9NWTcEdbX2NcKesTxyAPOQeuVVq3iXbJEEcNwPiSDTyr5mPTTUD3/rWvsPaYxnutPplZ00uew6qVxTAmTVRa2xO/wCVD5o3PwRwQj9usZm4Ck8AxAVfCYWdST6EE9PpUDO58ha8YP6JUMQs8k9R+qtJ5EKkmxANiTawO4BPQ+lSYcu2g8q1LJB/OR+KGOJuHbTYaCisLNo5WU1C0JpfR0CvY8NHPGrkeawuQbG40IPeqJe+J5aCjzKte5E2QjnHbgqo4rgkQWXfuTc1YZmb73RDb9evVj2t+8VpXwkxCthGj/FHI1/o9mB/ce1ZXXYPLsB3YhY7UG5kDj7LFqvFHEiKYpBNUSnTVEpJVFOmqBCSQqKSv+S+YzgcQJcpZCMsijcqSDdfUEaX9R1rhZgEzNpXCeHzG4HUchX0nC2xvEHyEhZiZwxG0TgOpt9CFt306Ubq2I6Wms2/yjGPlVp5yxpe7r/VFOK+G0GSyl81vmv1/agcus2nu64HshjdRla7JHCzHivDpMDiLXOYG6kXGZToRp32I9am1sFyAiTG4HPRHq84nbkd16aHKSDoRWzjduaCPZRkjdG7a4YK8Qz+HIrj8Jv7bEflU5W7mEFdakxila8diiLHcTTL5Tcnp/Wh8UDs8rUWNXga3LTkoTkS73O5N6svqs3NdjostJMZCXHutN+G/NaRqMLOwUAnwXJ01N/DJ6ak2Pt2oBrWmPcfPiH1A/dCrUBcd7UY80Y+OKB2cjUEKvVjbQKOtAK1d8soaPdD4a8ksoawLIeFY8KBGVABNrjTfv3+tbiSvgZB6LeaZqTWbYXN691fNELVUDitPtCF+Z4gFuNDfS1crrHOi3M6hCNTAazPRSuU+P4aHCS4bFQyOskmfPHkuvlUKQGI1BBPvQuOnbhcJ2dVkbML5JA9jug7q1w3JJxCCXCYmGSEm12zq691ZApswvtRJniCNoxIwhyqyWhCdsgwUG4/EPh53jilzKrWJX5WI+aw166X9KFy6tLPYaWDAyOPdGqtiVkWWnbnsvcmKZtSLn1NbFuQ0EBVJHl7suOV6wfEZ4STFI0ZbQ5bagbXqpapunxuPT4US1h4cMquoQV1Xk1Ep0qikmNRKdNUUk1QKdIUyScGmymWi/Dbm1I3jgnC21SKY2BQMc3hsf4S2x6X7bVbEbtp2nj2Qy7VLsvb+IWvta1DBnogzsLEPiHxFMRiT4diiDKGH4j+Ij06D6VttH08RQZkHJ/ZGKMboo/krvggk8SllBYaN3BG+o/P3rq/dC/AK3ldsF6AOe3JCquLYBEHlGt+5P71bgkc88oZqdSCvF6ByVW+LberRHdAAF5g8zaa2F9PyqBlae66CNxHAXQws+iqT9B+/SnL2gclTigke7DWqy4JA3iMJGLFVGS5JABNmAv7frQbJbIW4GDytFp1ERPO4c4Sm4aS5Cmw3+npV8T4byuDtGJmJBw1dRxKWO6NZiNidyOn1phXY/1BRfqlis4xOGcdPoqfiEzSG7H6DpVlsTQ3AQqe3JO7c8ri0VhU2tGMKtnleIuLTwLIkMrosthIFNr2213G51Fqx+u1mseHjuuzY2SYLxnHRV0B8wv3oZprmttMLumV3f8AdKuViuQAK9DL8DJVDIC9zwZfmBX+8LfvXAXIT/OPzCZpDuiqb1n8q0mNRynSpJJqhlJKolOmqJSTVFJKmSThqQKSIMFx7EeF4Xjy5LWKZza3b6elHKFeu9gftG4KpJCwO3YUdm0owAkr74eYUTYsRsSIyjEgG1yo0APpcn2oVrMj44d7OoXUahNTYXRHkq1575cMUymK7I63CndSNCATv396raTf82MiTqO66wG3qTPNPOOPZCx4PIdxlHqRf2Aos6wwjAV2DSJ3HLxgKNAxhfMu6m31HUGp+W17NqqMmdWnJb2P5omi4nG6XBA7gkXH1oc6N0Zw5a2C9DNHuBwuPDuLYFPEacz5yQF8MJbKN9zuT9NhVa62ZhD2FuMdzygVvVJmzf8A8wBHuV34dxKGcuYUZFBsFZszW6Me1+w00rlVndIz1nlFtLmfLF/FILvgLzxTCKw7EbGiEMhaVO/RZZbz1HdCguzNbUKRc/W9rflVtlnc8sxhZV9UtDiDnaukhJ6VaCqKuxidaB65W3wl57KxE7nChisPnCsrZvhFwhThjiHAZ2dlUkaqqeW31Jufyq/LqE80YY88BZ7VCTJsb0RjxHg0UlsyA29KpEoVl7OhXzhWnWvSpJK/4RgML4OaZ0MzFjFH42VSAvyysB91rtci5Fr2N6FWJpt+GDgLs1oxypUvD8ACoWRWQyASs2IKsnnQFY18P71LE/eW1te6214edZ/wKW1q58V4bhbyeAYvI8JVWxMfnitOZdc7Wa6xiwNwCDbWmbYn75/JPtau8WA4YXCeM6r4sQDs4IZCpkkzgDyjXwwwvZkBOjGzCWz1wmw1VyYLDtgomVo/tLX8QvMq5bSMB5C9/kC/hI8xN+lTEsok5zhLaMcKRwjB4Bkw5lks7FDiQXyhUMsqkpbd8ojuptYMCL3JWMks4ccdEg1qkYvBcOMEjxNeSylA8yra8QZiFMl7qxIy+cll7EGuXnWP8CfDVYScM4UJiFmsv3gB8ZCoUOoSQ2c3upY2DZtP9X36xXLcZywlIsaUCHEsRvR//dbDmAFVvLaCpnDuMSQukiGzobqfX1Hboa6nUhJEY5m5BXN8AfwUdcQ+I0GJiQSxSJMp3XKyWOjbkMB12O3WhNU+TKSD6SrOjl1GQgnLD+arpeNwtYK4JYgAa3udBfTSjcdiPjlal9+FwwHZyqmbByXPka/0uPz2ow2VmOqystOwZDlhySoHEeGuqZm09P60L1Z3mRZb2VlunyRRl7+Fx5e4UcViYoFNi7WJ7KBdj+QNZh7yOSqM8oijLz2Woc08nJhsOsuEQqYv9Yd2ZDuzE72OvoCe1XtGtNEpjk6O6fVCqOpzsmJLuT09vogXFY6RhYtp6ACtbHCxp4CNy6lZlGHO4UjlvCgrKSNDZf0JP71XtENeMIpo8Ikjfu5B4UfiWG8K5Py9/wCtdW2G7dzjhDbunSQOyOWqfJyHi3iLlVXqFLAkjf8ADcD86z2satHLH5UJz8oOL8LH7ShIYKTxPCyN4mYKFtqWJsAB61lCUV8xpZvzwvoL4e8CfC4JYpLeJmdmsbjzG4F/QWoBa1f7DbMc49BAIx+qHurtvs8yE8g4RJ4F9zVaz4rgbxC0u/RQj0N7uZDj6cr5WvXqOVfSpFJFXDuVElhw755c0yuTlXyKV8XKpJW1yYwPmv5xpQiS69ryAF3DBhcMNylIfs5cSIJGdZ/KPurMAl7/AMWYHXvUnXeuB06JgwKVDyrBnjV5pAHZUVwIssmaMyGWLzEmNbZTfq6a3uBw+2ynkBS2BVx4XhnGEMckw+0SlGziM5FVgrNZbEnUED0NdRYk5yOibaF6xnLapi0g8QiN9nOXNm8MSGKzFbSG6qA4TV1uBTNtkx5xylsGVO/7IR3IMki7X/1R8FTHn8TE+YEJcEaAHynrYNx+2vI6J9gXmPk20kwYTsiLGYTGqZpM5QMVzHKQua516dKkbjtowOUtgXU8oYdfAviHdZJvBzoqhbkuFdM2jIAlyQzfOL5dAYfa5OeE+wLgnLELwRSo89pUle5VcqBPHyq7Bctz4S7NfzjTa7G3IOyWwKFzLy/HhlLxziUeM8Q2DDIoLZ1voc23QgqRuQO0NhzzghRc0AIevVnKgnVrEEbjUfWpB5BynBwchGvD+ZYnUZzkbqDt7GisVuNw9RwtLX1KN7fWcFVHMHF0kGSPUdT0+grlcuNLPLZzlUb91kjdjFH5U4v9lxUM5F1RvMOpVgVa3rYk+1BX8ghAbEXmxlnutyxfOmCULeXMGUMMqs2jC4vppp0qUNKaQbmhZ/7LJ9Fl3M8GGZ82DfKrXLJIHAU/2LKTb0O1aWvbtsZte0E++URruIGJT+S88LxHhR5C0Z63Hi7nvdK7veX+pwOfw/uj1LWGV2eXtUXiamXTxIwvb739TkqW+Ms2kH9P7rjb1U2DjoEf8vc34eLCRRSsTJGmQ5Vcg5dF1IH4bdKzUumSueS0cLNWavmSFzehQ1gOJRniSYubw1Rc1lQSs2qsFJzIATc+lKTSHYy08q1sDa5ha5aFhOfcEWC+IwuQLsjAD6noKzuu+GJ7dfc0epvIXTTnurPOfulFwNeRyxOicWvGCPdaZrg4ZaV8nV9FEoUlellJX/D+VPFjhk8aMeK6JYKWKGRmSPxAput2XcgDzCxOtDJboa8t2rsGcdV0h5PDeDlxERMzlIwUIPlkaNmYFrgAo2trbC9zXL7a3rtT7Plc5OUmsGjnw8ikTG6yR/7GBJ2GXN52s1rJmtbW1L7c0fypbPld8RyU4eWNJopJI7BlH4mL+GI1a5Ge4NlNibAWuwBb7cP/AFS2Kuk4CFTEkyjNh5TEyCNzma7hLHsTG2+2lTFgZA28FNtUjB8pPJHBJ4kYE1ggsSQS0o84HyC0LEE/NqBfK1ovtBp246Jw1LDcpFpZ43lijEKxs0j6IfEKgasQBbOOtRdabgHHVLaV0HJbr4ZklRFkSVlYJIy/dIZSL2HzRWdT1vbcG0TbHsn2r0/JDZEdJoWzrmUbHXDHFAHU2OS181rZ13BvUftbf/VLamw/JjO8iJMhMVxJeOZdVbK6oCt5D2Vbs21hcXc2x7JbEL/TbpVkOyMrmU1OSkleo5SSpiU6VQJSRTgQpEeckLkS5G/yCtJWJ+zt29cIXKB5pypzxQX0kNtNTmvuLiwTWwvrfcbW1pw+XuP8/NNtZ2TpFh7C8hvYXte2a4zbpoLXtvf06rdKeg/ZLDF1wCQ/i8Mr4pDl2ZWEOlmiFxmb5tACbhdLE1CV0ueM9OMc8/KkwNwpBw+FZXysoeyAKz2GYQSFnDMbWL5BqdGBGxFcRJYBbuH1/McY+P2UtkZ6JJDhLKCyhhGzMcxIZvAXyaHRvFNxbQ2YdqRfZycfH7/26pBrOMqv48sfiOIgoTXLlYMLXNjcO3T1v6CrFbeYfX1+VB+A/hROJ86YwvmGIlQ2AyxuyqAPQH9TrQ/U62mQsax0Yc7qcgE/mrVaEsBDUNVLK7JU2Ul3+3SZVXxJMqHMi52yqw2ZReyn1FcjEzOcKW4r0nEZlXIs0oS98okcLe+a9gbXvr9aj5EZ5wluK4LMwAAZgBmsASLZhla1u6gA9wLUjGz2SyV2n4lM4s80zDoGkc7EEbnuAfaufkMHZPuK5LinBJDuCTmYhmBLa+Ym+p8x19T3pyxp7JZKUeMkX5ZJF0A0dhoCWA0OwJJt3NQMTD2T7iveI4jM65XllZbWytI5WwtYWJtbQfkKYRMHQJbiuf2uTX7x9dT521OUpc66+UlfoSKj5bPZLcUwxT2IzvYgAjM1iApjAIvqAhK/Q22pjGz2S3FdJOJzNbNNKbWteRzbKbra50sQCOxFRMTPZPuKjMxNyTcnUk73O5JqXThRXmmJTpU2Uk9QJSTVElJFXD2UCIuCVCxkgdbIpt6X2v69a0cQe6oAzqQhryBMSfdW7Th1LKrgEkuAoIclVBQstrC4J2/2hsNNarKsrPS854wDnGPn5K6mRp5Ax/VdGkYiQfektbLeNhlHnunlcfxDT5dNqiazyWHA4689fnlLzBzz1+EsTNmDi0l2A0CsPMC1gLubILjym+t7WpQ1pWPaeMA+/b+p+UnyNII/z/pc43PlsJRZQoUR6IwUqXGupLX7HzHqBfo6u/ngHnOc9R7fCiHt/wAHRe5p/KbrJYBs10sHJjVA7XOhDC/U7HcmuIqSk8Y56c/d56fKn5rcc/8AaruL4gSOzKTY3tcMLC5IGrN36aelXqkLoodrxz9crhI4OfkILJrHPcS4kowF2rSqulSymSpspJiaYlOlTJJqinSpkyVQTpqYpJVFOmNMUkqiklTJJqinSqCSeoFOlUT0SRJh/kT+5H/9FrV0/wDwN+iEz/8AkK6Xq1hcsp8xpsBPlNelgJsp81LASyU16fCSZtjUX/dKdvUIVNYB3Uo8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8200" y="457200"/>
            <a:ext cx="3112880" cy="3993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2353" y="680926"/>
            <a:ext cx="3124200" cy="3762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38200" y="5257800"/>
            <a:ext cx="65453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Access code is NOT required for this course</a:t>
            </a:r>
            <a:endParaRPr lang="en-CA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762000" y="914400"/>
            <a:ext cx="7696200" cy="230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Midterm:</a:t>
            </a:r>
            <a:r>
              <a:rPr lang="en-US" sz="2400" dirty="0">
                <a:solidFill>
                  <a:srgbClr val="FFFF00"/>
                </a:solidFill>
              </a:rPr>
              <a:t> 30%</a:t>
            </a:r>
            <a:r>
              <a:rPr lang="en-US" sz="2400" dirty="0"/>
              <a:t> of the final grade	</a:t>
            </a:r>
          </a:p>
          <a:p>
            <a:r>
              <a:rPr lang="en-US" sz="2400" dirty="0" smtClean="0"/>
              <a:t>Tues. </a:t>
            </a:r>
            <a:r>
              <a:rPr lang="en-US" sz="2400" dirty="0"/>
              <a:t>Feb. </a:t>
            </a:r>
            <a:r>
              <a:rPr lang="en-US" sz="2400" dirty="0" smtClean="0"/>
              <a:t>11, 2014</a:t>
            </a:r>
            <a:endParaRPr lang="en-US" sz="2400" dirty="0"/>
          </a:p>
          <a:p>
            <a:r>
              <a:rPr lang="en-US" sz="2400" dirty="0"/>
              <a:t>Place: In </a:t>
            </a:r>
            <a:r>
              <a:rPr lang="en-US" sz="2400" dirty="0" smtClean="0"/>
              <a:t>class (additional rooms will be used)</a:t>
            </a:r>
            <a:endParaRPr lang="en-US" sz="2400" dirty="0"/>
          </a:p>
          <a:p>
            <a:pPr lvl="1"/>
            <a:endParaRPr lang="en-US" sz="2400" dirty="0"/>
          </a:p>
          <a:p>
            <a:r>
              <a:rPr lang="en-US" sz="2400" b="1" dirty="0">
                <a:solidFill>
                  <a:srgbClr val="FFFF00"/>
                </a:solidFill>
              </a:rPr>
              <a:t>Final Exam: </a:t>
            </a:r>
            <a:r>
              <a:rPr lang="en-US" sz="2400" dirty="0">
                <a:solidFill>
                  <a:srgbClr val="FFFF00"/>
                </a:solidFill>
              </a:rPr>
              <a:t>45%</a:t>
            </a:r>
            <a:r>
              <a:rPr lang="en-US" sz="2400" dirty="0"/>
              <a:t> of the final grade</a:t>
            </a:r>
          </a:p>
          <a:p>
            <a:r>
              <a:rPr lang="en-US" sz="2400" dirty="0" smtClean="0"/>
              <a:t>Thursday April 10th</a:t>
            </a:r>
            <a:r>
              <a:rPr lang="en-US" sz="2400" dirty="0"/>
              <a:t>.   </a:t>
            </a:r>
            <a:r>
              <a:rPr lang="en-US" sz="2400" dirty="0" smtClean="0"/>
              <a:t>3:30PM      </a:t>
            </a:r>
            <a:r>
              <a:rPr lang="en-US" sz="2400" dirty="0" err="1"/>
              <a:t>Location:TBA</a:t>
            </a:r>
            <a:endParaRPr lang="en-US" sz="2400" dirty="0"/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3276600" y="254000"/>
            <a:ext cx="26431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b="1">
                <a:solidFill>
                  <a:srgbClr val="FFFF00"/>
                </a:solidFill>
              </a:rPr>
              <a:t>Course Grading</a:t>
            </a: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746125" y="3352800"/>
            <a:ext cx="6451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questions are multiple choice/short answer</a:t>
            </a: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746125" y="5105400"/>
            <a:ext cx="43427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 b="1" dirty="0">
                <a:solidFill>
                  <a:srgbClr val="FFFF00"/>
                </a:solidFill>
              </a:rPr>
              <a:t>Lecture </a:t>
            </a:r>
            <a:r>
              <a:rPr lang="en-US" sz="2400" b="1" dirty="0" smtClean="0">
                <a:solidFill>
                  <a:srgbClr val="FFFF00"/>
                </a:solidFill>
              </a:rPr>
              <a:t>Assignment </a:t>
            </a:r>
            <a:r>
              <a:rPr lang="en-US" sz="2400" b="1" dirty="0">
                <a:solidFill>
                  <a:srgbClr val="FFFF00"/>
                </a:solidFill>
              </a:rPr>
              <a:t>(5% </a:t>
            </a:r>
            <a:r>
              <a:rPr lang="en-US" sz="2400" b="1" dirty="0" smtClean="0">
                <a:solidFill>
                  <a:srgbClr val="FFFF00"/>
                </a:solidFill>
              </a:rPr>
              <a:t>total)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822325" y="6034088"/>
            <a:ext cx="184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/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746125" y="5562600"/>
            <a:ext cx="48641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instructions to be given in class</a:t>
            </a:r>
          </a:p>
        </p:txBody>
      </p:sp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725488" y="3886200"/>
            <a:ext cx="8002512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going over </a:t>
            </a:r>
            <a:r>
              <a:rPr lang="en-US" dirty="0" smtClean="0"/>
              <a:t>mid-term exams </a:t>
            </a:r>
            <a:r>
              <a:rPr lang="en-US" dirty="0"/>
              <a:t>will only be allowed for </a:t>
            </a:r>
            <a:endParaRPr lang="en-US" dirty="0" smtClean="0"/>
          </a:p>
          <a:p>
            <a:r>
              <a:rPr lang="en-US" dirty="0" smtClean="0"/>
              <a:t>two </a:t>
            </a:r>
            <a:r>
              <a:rPr lang="en-US" dirty="0"/>
              <a:t>weeks </a:t>
            </a:r>
            <a:r>
              <a:rPr lang="en-US" dirty="0" smtClean="0"/>
              <a:t>following </a:t>
            </a:r>
            <a:r>
              <a:rPr lang="en-US" dirty="0"/>
              <a:t>the exam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/>
      <p:bldP spid="63493" grpId="0"/>
      <p:bldP spid="63495" grpId="0"/>
      <p:bldP spid="6349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931863" y="76200"/>
            <a:ext cx="2819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Laboratories: 20%</a:t>
            </a:r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839788" y="1676400"/>
            <a:ext cx="711676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sz="2400" dirty="0"/>
              <a:t> due to high students numbers, each lab will run on two </a:t>
            </a:r>
          </a:p>
          <a:p>
            <a:r>
              <a:rPr lang="en-US" sz="2400" dirty="0"/>
              <a:t>successive weeks (</a:t>
            </a:r>
            <a:r>
              <a:rPr lang="en-US" sz="2400" dirty="0">
                <a:solidFill>
                  <a:srgbClr val="FFFF00"/>
                </a:solidFill>
              </a:rPr>
              <a:t>Weeks A and B</a:t>
            </a:r>
            <a:r>
              <a:rPr lang="en-US" sz="2400" dirty="0"/>
              <a:t>)</a:t>
            </a:r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838200" y="2590800"/>
            <a:ext cx="657066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sz="2400" dirty="0"/>
              <a:t> therefore, students will be expected to come to lab </a:t>
            </a:r>
          </a:p>
          <a:p>
            <a:r>
              <a:rPr lang="en-US" sz="2400" dirty="0"/>
              <a:t>every other week</a:t>
            </a:r>
          </a:p>
        </p:txBody>
      </p:sp>
      <p:sp>
        <p:nvSpPr>
          <p:cNvPr id="7174" name="Text Box 65"/>
          <p:cNvSpPr txBox="1">
            <a:spLocks noChangeArrowheads="1"/>
          </p:cNvSpPr>
          <p:nvPr/>
        </p:nvSpPr>
        <p:spPr bwMode="auto">
          <a:xfrm>
            <a:off x="853516" y="1153180"/>
            <a:ext cx="466506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/>
              <a:t>Labs start </a:t>
            </a:r>
            <a:r>
              <a:rPr lang="en-US" dirty="0" smtClean="0"/>
              <a:t>week of January 13</a:t>
            </a:r>
            <a:r>
              <a:rPr lang="en-US" baseline="30000" dirty="0" smtClean="0"/>
              <a:t>th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228600" y="3352802"/>
            <a:ext cx="8766175" cy="954088"/>
            <a:chOff x="228600" y="3352802"/>
            <a:chExt cx="8766175" cy="954088"/>
          </a:xfrm>
        </p:grpSpPr>
        <p:sp>
          <p:nvSpPr>
            <p:cNvPr id="7180" name="Text Box 66"/>
            <p:cNvSpPr txBox="1">
              <a:spLocks noChangeArrowheads="1"/>
            </p:cNvSpPr>
            <p:nvPr/>
          </p:nvSpPr>
          <p:spPr bwMode="auto">
            <a:xfrm>
              <a:off x="365125" y="3352802"/>
              <a:ext cx="8629650" cy="9540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dirty="0">
                  <a:solidFill>
                    <a:srgbClr val="FFFF00"/>
                  </a:solidFill>
                </a:rPr>
                <a:t> sign up for lab weeks (A or B) will be done on CLEW </a:t>
              </a:r>
              <a:r>
                <a:rPr lang="en-US" dirty="0" smtClean="0">
                  <a:solidFill>
                    <a:srgbClr val="FFFF00"/>
                  </a:solidFill>
                </a:rPr>
                <a:t>site</a:t>
              </a:r>
            </a:p>
            <a:p>
              <a:r>
                <a:rPr lang="en-US" dirty="0">
                  <a:solidFill>
                    <a:srgbClr val="FFFF00"/>
                  </a:solidFill>
                </a:rPr>
                <a:t>s</a:t>
              </a:r>
              <a:r>
                <a:rPr lang="en-US" dirty="0" smtClean="0">
                  <a:solidFill>
                    <a:srgbClr val="FFFF00"/>
                  </a:solidFill>
                </a:rPr>
                <a:t>tarting January 8</a:t>
              </a:r>
              <a:r>
                <a:rPr lang="en-US" baseline="30000" dirty="0" smtClean="0">
                  <a:solidFill>
                    <a:srgbClr val="FFFF00"/>
                  </a:solidFill>
                </a:rPr>
                <a:t>th</a:t>
              </a:r>
              <a:r>
                <a:rPr lang="en-US" dirty="0" smtClean="0">
                  <a:solidFill>
                    <a:srgbClr val="FFFF00"/>
                  </a:solidFill>
                </a:rPr>
                <a:t> at 5PM!</a:t>
              </a:r>
              <a:endParaRPr lang="en-US" dirty="0">
                <a:solidFill>
                  <a:srgbClr val="FFFF00"/>
                </a:solidFill>
              </a:endParaRPr>
            </a:p>
          </p:txBody>
        </p:sp>
        <p:sp>
          <p:nvSpPr>
            <p:cNvPr id="7181" name="Rectangle 67"/>
            <p:cNvSpPr>
              <a:spLocks noChangeArrowheads="1"/>
            </p:cNvSpPr>
            <p:nvPr/>
          </p:nvSpPr>
          <p:spPr bwMode="auto">
            <a:xfrm>
              <a:off x="228600" y="3362326"/>
              <a:ext cx="8763000" cy="94456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0488" name="Text Box 72"/>
          <p:cNvSpPr txBox="1">
            <a:spLocks noChangeArrowheads="1"/>
          </p:cNvSpPr>
          <p:nvPr/>
        </p:nvSpPr>
        <p:spPr bwMode="auto">
          <a:xfrm>
            <a:off x="517525" y="4257675"/>
            <a:ext cx="4391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go to </a:t>
            </a:r>
            <a:r>
              <a:rPr lang="en-US" dirty="0">
                <a:solidFill>
                  <a:srgbClr val="FFFF00"/>
                </a:solidFill>
              </a:rPr>
              <a:t>sections</a:t>
            </a:r>
            <a:r>
              <a:rPr lang="en-US" dirty="0"/>
              <a:t> in CLEW site</a:t>
            </a:r>
          </a:p>
        </p:txBody>
      </p:sp>
      <p:sp>
        <p:nvSpPr>
          <p:cNvPr id="60489" name="Text Box 73"/>
          <p:cNvSpPr txBox="1">
            <a:spLocks noChangeArrowheads="1"/>
          </p:cNvSpPr>
          <p:nvPr/>
        </p:nvSpPr>
        <p:spPr bwMode="auto">
          <a:xfrm>
            <a:off x="517525" y="4714875"/>
            <a:ext cx="66087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have to be in the officially signed in section</a:t>
            </a:r>
          </a:p>
        </p:txBody>
      </p:sp>
      <p:sp>
        <p:nvSpPr>
          <p:cNvPr id="60490" name="Text Box 74"/>
          <p:cNvSpPr txBox="1">
            <a:spLocks noChangeArrowheads="1"/>
          </p:cNvSpPr>
          <p:nvPr/>
        </p:nvSpPr>
        <p:spPr bwMode="auto">
          <a:xfrm>
            <a:off x="517525" y="5172075"/>
            <a:ext cx="58950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select either the week A or B section </a:t>
            </a:r>
          </a:p>
        </p:txBody>
      </p:sp>
      <p:sp>
        <p:nvSpPr>
          <p:cNvPr id="60491" name="Text Box 75"/>
          <p:cNvSpPr txBox="1">
            <a:spLocks noChangeArrowheads="1"/>
          </p:cNvSpPr>
          <p:nvPr/>
        </p:nvSpPr>
        <p:spPr bwMode="auto">
          <a:xfrm>
            <a:off x="517525" y="5638800"/>
            <a:ext cx="680256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deadline is </a:t>
            </a:r>
            <a:r>
              <a:rPr lang="en-US" dirty="0" smtClean="0">
                <a:solidFill>
                  <a:srgbClr val="FFFF00"/>
                </a:solidFill>
              </a:rPr>
              <a:t>Friday</a:t>
            </a:r>
            <a:r>
              <a:rPr lang="en-US" dirty="0">
                <a:solidFill>
                  <a:srgbClr val="FFFF00"/>
                </a:solidFill>
              </a:rPr>
              <a:t>, January </a:t>
            </a:r>
            <a:r>
              <a:rPr lang="en-US" dirty="0" smtClean="0">
                <a:solidFill>
                  <a:srgbClr val="FFFF00"/>
                </a:solidFill>
              </a:rPr>
              <a:t>10th</a:t>
            </a:r>
            <a:r>
              <a:rPr lang="en-US" dirty="0" smtClean="0"/>
              <a:t> </a:t>
            </a:r>
            <a:r>
              <a:rPr lang="en-US" dirty="0"/>
              <a:t>by midnight</a:t>
            </a:r>
          </a:p>
        </p:txBody>
      </p:sp>
      <p:sp>
        <p:nvSpPr>
          <p:cNvPr id="15" name="Text Box 63"/>
          <p:cNvSpPr txBox="1">
            <a:spLocks noChangeArrowheads="1"/>
          </p:cNvSpPr>
          <p:nvPr/>
        </p:nvSpPr>
        <p:spPr bwMode="auto">
          <a:xfrm>
            <a:off x="839788" y="600075"/>
            <a:ext cx="801809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dirty="0"/>
              <a:t>Coordinator : </a:t>
            </a:r>
            <a:r>
              <a:rPr lang="en-US" dirty="0" smtClean="0"/>
              <a:t>Janice Tubman (tubmanj@uwindsor.ca</a:t>
            </a:r>
            <a:r>
              <a:rPr lang="en-US" dirty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/>
      <p:bldP spid="60420" grpId="0"/>
      <p:bldP spid="60488" grpId="0"/>
      <p:bldP spid="60489" grpId="0"/>
      <p:bldP spid="60490" grpId="0"/>
      <p:bldP spid="6049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60" name="Text Box 4"/>
          <p:cNvSpPr txBox="1">
            <a:spLocks noChangeArrowheads="1"/>
          </p:cNvSpPr>
          <p:nvPr/>
        </p:nvSpPr>
        <p:spPr bwMode="auto">
          <a:xfrm>
            <a:off x="762000" y="3111500"/>
            <a:ext cx="6695487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lab component worth 20% of final grade</a:t>
            </a:r>
          </a:p>
          <a:p>
            <a:pPr>
              <a:buFontTx/>
              <a:buChar char="•"/>
            </a:pPr>
            <a:r>
              <a:rPr lang="en-US" dirty="0"/>
              <a:t> 10% lab final exam (held in class, </a:t>
            </a:r>
            <a:r>
              <a:rPr lang="en-US" dirty="0" smtClean="0">
                <a:solidFill>
                  <a:srgbClr val="FFFF00"/>
                </a:solidFill>
              </a:rPr>
              <a:t>April 3</a:t>
            </a:r>
            <a:r>
              <a:rPr lang="en-US" baseline="30000" dirty="0" smtClean="0">
                <a:solidFill>
                  <a:srgbClr val="FFFF00"/>
                </a:solidFill>
              </a:rPr>
              <a:t>rd</a:t>
            </a:r>
            <a:r>
              <a:rPr lang="en-US" dirty="0" smtClean="0"/>
              <a:t>)</a:t>
            </a:r>
            <a:endParaRPr lang="en-US" dirty="0"/>
          </a:p>
          <a:p>
            <a:pPr>
              <a:buFontTx/>
              <a:buChar char="•"/>
            </a:pPr>
            <a:r>
              <a:rPr lang="en-US" dirty="0"/>
              <a:t> 10% (quizzes and/or assignments- 1/week)</a:t>
            </a:r>
          </a:p>
        </p:txBody>
      </p:sp>
      <p:sp>
        <p:nvSpPr>
          <p:cNvPr id="198661" name="Text Box 5"/>
          <p:cNvSpPr txBox="1">
            <a:spLocks noChangeArrowheads="1"/>
          </p:cNvSpPr>
          <p:nvPr/>
        </p:nvSpPr>
        <p:spPr bwMode="auto">
          <a:xfrm>
            <a:off x="838200" y="2654300"/>
            <a:ext cx="18319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Lab Marks:</a:t>
            </a:r>
          </a:p>
        </p:txBody>
      </p:sp>
      <p:sp>
        <p:nvSpPr>
          <p:cNvPr id="198662" name="Text Box 6"/>
          <p:cNvSpPr txBox="1">
            <a:spLocks noChangeArrowheads="1"/>
          </p:cNvSpPr>
          <p:nvPr/>
        </p:nvSpPr>
        <p:spPr bwMode="auto">
          <a:xfrm>
            <a:off x="790575" y="228600"/>
            <a:ext cx="65484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sz="2400"/>
              <a:t> 5 labs/semester held in Biology building room 303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90575" y="828675"/>
            <a:ext cx="750410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en-US" dirty="0"/>
              <a:t> </a:t>
            </a:r>
            <a:r>
              <a:rPr lang="en-US" dirty="0">
                <a:solidFill>
                  <a:srgbClr val="FFFF00"/>
                </a:solidFill>
              </a:rPr>
              <a:t>if you cannot make a lab, you have to contact </a:t>
            </a:r>
            <a:endParaRPr lang="en-US" dirty="0" smtClean="0">
              <a:solidFill>
                <a:srgbClr val="FFFF00"/>
              </a:solidFill>
            </a:endParaRPr>
          </a:p>
          <a:p>
            <a:r>
              <a:rPr lang="en-US" dirty="0" smtClean="0">
                <a:solidFill>
                  <a:srgbClr val="FFFF00"/>
                </a:solidFill>
              </a:rPr>
              <a:t>Janice Tubman and </a:t>
            </a:r>
            <a:r>
              <a:rPr lang="en-US" dirty="0">
                <a:solidFill>
                  <a:srgbClr val="FFFF00"/>
                </a:solidFill>
              </a:rPr>
              <a:t>arrange for an alternate time if </a:t>
            </a:r>
            <a:endParaRPr lang="en-US" dirty="0" smtClean="0">
              <a:solidFill>
                <a:srgbClr val="FFFF00"/>
              </a:solidFill>
            </a:endParaRPr>
          </a:p>
          <a:p>
            <a:r>
              <a:rPr lang="en-US" dirty="0" smtClean="0">
                <a:solidFill>
                  <a:srgbClr val="FFFF00"/>
                </a:solidFill>
              </a:rPr>
              <a:t>possible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60" grpId="0"/>
      <p:bldP spid="198661" grpId="0"/>
      <p:bldP spid="19866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600" name="Group 8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7193477"/>
              </p:ext>
            </p:extLst>
          </p:nvPr>
        </p:nvGraphicFramePr>
        <p:xfrm>
          <a:off x="1524000" y="609600"/>
          <a:ext cx="6096000" cy="4145232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</a:tblGrid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Section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# Enrol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Day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Time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51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50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M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2:30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52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35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M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6:30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53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50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T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8:30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54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46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T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6:30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56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50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W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2:30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57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21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W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6:30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58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39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R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6:30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265" name="Text Box 65"/>
          <p:cNvSpPr txBox="1">
            <a:spLocks noChangeArrowheads="1"/>
          </p:cNvSpPr>
          <p:nvPr/>
        </p:nvSpPr>
        <p:spPr bwMode="auto">
          <a:xfrm>
            <a:off x="3581400" y="152400"/>
            <a:ext cx="1765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>
                <a:solidFill>
                  <a:srgbClr val="FFFF00"/>
                </a:solidFill>
              </a:rPr>
              <a:t>Lab Sections</a:t>
            </a:r>
          </a:p>
        </p:txBody>
      </p:sp>
      <p:sp>
        <p:nvSpPr>
          <p:cNvPr id="9266" name="Text Box 89"/>
          <p:cNvSpPr txBox="1">
            <a:spLocks noChangeArrowheads="1"/>
          </p:cNvSpPr>
          <p:nvPr/>
        </p:nvSpPr>
        <p:spPr bwMode="auto">
          <a:xfrm>
            <a:off x="533400" y="4800600"/>
            <a:ext cx="793678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457200" indent="-457200">
              <a:buFont typeface="Arial" charset="0"/>
              <a:buChar char="•"/>
            </a:pPr>
            <a:r>
              <a:rPr lang="en-US" dirty="0" smtClean="0">
                <a:solidFill>
                  <a:srgbClr val="FFFF00"/>
                </a:solidFill>
              </a:rPr>
              <a:t>*You </a:t>
            </a:r>
            <a:r>
              <a:rPr lang="en-US" dirty="0">
                <a:solidFill>
                  <a:srgbClr val="FFFF00"/>
                </a:solidFill>
              </a:rPr>
              <a:t>have to sign up for a laboratory section</a:t>
            </a:r>
            <a:r>
              <a:rPr lang="en-US" dirty="0" smtClean="0">
                <a:solidFill>
                  <a:srgbClr val="FFFF00"/>
                </a:solidFill>
              </a:rPr>
              <a:t>!!</a:t>
            </a:r>
          </a:p>
          <a:p>
            <a:pPr marL="457200" indent="-457200">
              <a:buFont typeface="Arial" charset="0"/>
              <a:buChar char="•"/>
            </a:pPr>
            <a:r>
              <a:rPr lang="en-US" dirty="0" smtClean="0">
                <a:solidFill>
                  <a:srgbClr val="FFFF00"/>
                </a:solidFill>
              </a:rPr>
              <a:t>Use the wait list to try to enroll in another section*</a:t>
            </a:r>
          </a:p>
          <a:p>
            <a:pPr marL="457200" indent="-457200">
              <a:buFont typeface="Arial" charset="0"/>
              <a:buChar char="•"/>
            </a:pPr>
            <a:r>
              <a:rPr lang="en-US" dirty="0" smtClean="0">
                <a:solidFill>
                  <a:srgbClr val="FFFF00"/>
                </a:solidFill>
              </a:rPr>
              <a:t>Deadline for changing sections: </a:t>
            </a:r>
            <a:r>
              <a:rPr lang="en-US" u="sng" dirty="0" smtClean="0">
                <a:solidFill>
                  <a:srgbClr val="FFFF00"/>
                </a:solidFill>
              </a:rPr>
              <a:t>Friday Jan. 10</a:t>
            </a:r>
            <a:endParaRPr lang="en-US" u="sng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4"/>
          <p:cNvSpPr txBox="1">
            <a:spLocks noChangeArrowheads="1"/>
          </p:cNvSpPr>
          <p:nvPr/>
        </p:nvSpPr>
        <p:spPr bwMode="auto">
          <a:xfrm>
            <a:off x="593725" y="371475"/>
            <a:ext cx="30448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Other course issues:</a:t>
            </a:r>
          </a:p>
        </p:txBody>
      </p:sp>
      <p:sp>
        <p:nvSpPr>
          <p:cNvPr id="173061" name="Text Box 5"/>
          <p:cNvSpPr txBox="1">
            <a:spLocks noChangeArrowheads="1"/>
          </p:cNvSpPr>
          <p:nvPr/>
        </p:nvSpPr>
        <p:spPr bwMode="auto">
          <a:xfrm>
            <a:off x="304800" y="1057275"/>
            <a:ext cx="864552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university policy for students to only use their </a:t>
            </a:r>
          </a:p>
          <a:p>
            <a:r>
              <a:rPr lang="en-US"/>
              <a:t>uwindsor email account when contacting professors </a:t>
            </a:r>
          </a:p>
          <a:p>
            <a:r>
              <a:rPr lang="en-US"/>
              <a:t>on course business and please </a:t>
            </a:r>
            <a:r>
              <a:rPr lang="en-US">
                <a:solidFill>
                  <a:srgbClr val="FFFF00"/>
                </a:solidFill>
              </a:rPr>
              <a:t>use course web site for email</a:t>
            </a:r>
          </a:p>
        </p:txBody>
      </p:sp>
      <p:sp>
        <p:nvSpPr>
          <p:cNvPr id="173062" name="Text Box 6"/>
          <p:cNvSpPr txBox="1">
            <a:spLocks noChangeArrowheads="1"/>
          </p:cNvSpPr>
          <p:nvPr/>
        </p:nvSpPr>
        <p:spPr bwMode="auto">
          <a:xfrm>
            <a:off x="320675" y="2514600"/>
            <a:ext cx="79025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it is not permitted to post material from this class on </a:t>
            </a:r>
          </a:p>
          <a:p>
            <a:r>
              <a:rPr lang="en-US"/>
              <a:t>other web sites</a:t>
            </a:r>
          </a:p>
        </p:txBody>
      </p:sp>
      <p:sp>
        <p:nvSpPr>
          <p:cNvPr id="173064" name="Text Box 8"/>
          <p:cNvSpPr txBox="1">
            <a:spLocks noChangeArrowheads="1"/>
          </p:cNvSpPr>
          <p:nvPr/>
        </p:nvSpPr>
        <p:spPr bwMode="auto">
          <a:xfrm>
            <a:off x="320675" y="3429000"/>
            <a:ext cx="72231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please turn </a:t>
            </a:r>
            <a:r>
              <a:rPr lang="en-US" dirty="0" smtClean="0"/>
              <a:t>off </a:t>
            </a:r>
            <a:r>
              <a:rPr lang="en-US" dirty="0"/>
              <a:t>cell phones prior to class starting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313152" y="4038600"/>
            <a:ext cx="7475123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</a:t>
            </a:r>
            <a:r>
              <a:rPr lang="en-US" dirty="0" smtClean="0">
                <a:solidFill>
                  <a:srgbClr val="FFFF00"/>
                </a:solidFill>
              </a:rPr>
              <a:t>using computers for anything other than notes or </a:t>
            </a:r>
          </a:p>
          <a:p>
            <a:r>
              <a:rPr lang="en-US" dirty="0">
                <a:solidFill>
                  <a:srgbClr val="FFFF00"/>
                </a:solidFill>
              </a:rPr>
              <a:t>c</a:t>
            </a:r>
            <a:r>
              <a:rPr lang="en-US" dirty="0" smtClean="0">
                <a:solidFill>
                  <a:srgbClr val="FFFF00"/>
                </a:solidFill>
              </a:rPr>
              <a:t>ourse work during lectures is prohibited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61" grpId="0"/>
      <p:bldP spid="173062" grpId="0"/>
      <p:bldP spid="17306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4"/>
          <p:cNvSpPr txBox="1">
            <a:spLocks noChangeArrowheads="1"/>
          </p:cNvSpPr>
          <p:nvPr/>
        </p:nvSpPr>
        <p:spPr bwMode="auto">
          <a:xfrm>
            <a:off x="441325" y="219075"/>
            <a:ext cx="69135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What I would like you to get out of this course:</a:t>
            </a:r>
          </a:p>
        </p:txBody>
      </p:sp>
      <p:sp>
        <p:nvSpPr>
          <p:cNvPr id="11267" name="Text Box 5"/>
          <p:cNvSpPr txBox="1">
            <a:spLocks noChangeArrowheads="1"/>
          </p:cNvSpPr>
          <p:nvPr/>
        </p:nvSpPr>
        <p:spPr bwMode="auto">
          <a:xfrm>
            <a:off x="517525" y="2224087"/>
            <a:ext cx="79565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understanding of how your genome is organized and </a:t>
            </a:r>
          </a:p>
          <a:p>
            <a:r>
              <a:rPr lang="en-US" dirty="0"/>
              <a:t>functions</a:t>
            </a:r>
          </a:p>
        </p:txBody>
      </p:sp>
      <p:sp>
        <p:nvSpPr>
          <p:cNvPr id="332806" name="Text Box 6"/>
          <p:cNvSpPr txBox="1">
            <a:spLocks noChangeArrowheads="1"/>
          </p:cNvSpPr>
          <p:nvPr/>
        </p:nvSpPr>
        <p:spPr bwMode="auto">
          <a:xfrm>
            <a:off x="517525" y="3214687"/>
            <a:ext cx="82597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how molecular biology processes function in your cells</a:t>
            </a:r>
          </a:p>
        </p:txBody>
      </p:sp>
      <p:sp>
        <p:nvSpPr>
          <p:cNvPr id="332807" name="Text Box 7"/>
          <p:cNvSpPr txBox="1">
            <a:spLocks noChangeArrowheads="1"/>
          </p:cNvSpPr>
          <p:nvPr/>
        </p:nvSpPr>
        <p:spPr bwMode="auto">
          <a:xfrm>
            <a:off x="517525" y="3824287"/>
            <a:ext cx="8613255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appreciation of how amazing these processes </a:t>
            </a:r>
            <a:r>
              <a:rPr lang="en-US" dirty="0" smtClean="0"/>
              <a:t>are and the </a:t>
            </a:r>
          </a:p>
          <a:p>
            <a:r>
              <a:rPr lang="en-US" dirty="0"/>
              <a:t>i</a:t>
            </a:r>
            <a:r>
              <a:rPr lang="en-US" dirty="0" smtClean="0"/>
              <a:t>mpact new molecular biology technology will have on </a:t>
            </a:r>
          </a:p>
          <a:p>
            <a:r>
              <a:rPr lang="en-US" dirty="0" smtClean="0"/>
              <a:t>society</a:t>
            </a:r>
            <a:endParaRPr lang="en-US" dirty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609600" y="1219200"/>
            <a:ext cx="841127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</a:t>
            </a:r>
            <a:r>
              <a:rPr lang="en-US" dirty="0" smtClean="0"/>
              <a:t>why molecular biology is extremely important for your </a:t>
            </a:r>
          </a:p>
          <a:p>
            <a:r>
              <a:rPr lang="en-US" dirty="0" smtClean="0"/>
              <a:t>lives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332806" grpId="0"/>
      <p:bldP spid="332807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"/>
          <p:cNvSpPr txBox="1">
            <a:spLocks noChangeArrowheads="1"/>
          </p:cNvSpPr>
          <p:nvPr/>
        </p:nvSpPr>
        <p:spPr bwMode="auto">
          <a:xfrm>
            <a:off x="762000" y="381000"/>
            <a:ext cx="77993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b="1">
                <a:solidFill>
                  <a:srgbClr val="FFFF00"/>
                </a:solidFill>
              </a:rPr>
              <a:t>Why is molecular biology important to your lives?</a:t>
            </a:r>
          </a:p>
        </p:txBody>
      </p:sp>
      <p:sp>
        <p:nvSpPr>
          <p:cNvPr id="186380" name="Text Box 12"/>
          <p:cNvSpPr txBox="1">
            <a:spLocks noChangeArrowheads="1"/>
          </p:cNvSpPr>
          <p:nvPr/>
        </p:nvSpPr>
        <p:spPr bwMode="auto">
          <a:xfrm>
            <a:off x="593725" y="1362075"/>
            <a:ext cx="784066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molecular technology will revolutionize medicine in</a:t>
            </a:r>
          </a:p>
          <a:p>
            <a:r>
              <a:rPr lang="en-US"/>
              <a:t>the next 10-20 years and will affect everyone</a:t>
            </a:r>
          </a:p>
        </p:txBody>
      </p:sp>
      <p:sp>
        <p:nvSpPr>
          <p:cNvPr id="186381" name="Text Box 13"/>
          <p:cNvSpPr txBox="1">
            <a:spLocks noChangeArrowheads="1"/>
          </p:cNvSpPr>
          <p:nvPr/>
        </p:nvSpPr>
        <p:spPr bwMode="auto">
          <a:xfrm>
            <a:off x="593725" y="2505075"/>
            <a:ext cx="59388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understanding how diseases are caused</a:t>
            </a:r>
          </a:p>
        </p:txBody>
      </p:sp>
      <p:sp>
        <p:nvSpPr>
          <p:cNvPr id="186382" name="Text Box 14"/>
          <p:cNvSpPr txBox="1">
            <a:spLocks noChangeArrowheads="1"/>
          </p:cNvSpPr>
          <p:nvPr/>
        </p:nvSpPr>
        <p:spPr bwMode="auto">
          <a:xfrm>
            <a:off x="593725" y="3190875"/>
            <a:ext cx="777081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susceptibility genes for </a:t>
            </a:r>
            <a:r>
              <a:rPr lang="en-US" dirty="0" err="1"/>
              <a:t>multigenic</a:t>
            </a:r>
            <a:r>
              <a:rPr lang="en-US" dirty="0"/>
              <a:t> diseases (cancer,</a:t>
            </a:r>
          </a:p>
          <a:p>
            <a:r>
              <a:rPr lang="en-US" dirty="0"/>
              <a:t>heart disease, schizophrenia, autism)</a:t>
            </a:r>
          </a:p>
        </p:txBody>
      </p:sp>
      <p:sp>
        <p:nvSpPr>
          <p:cNvPr id="186383" name="Text Box 15"/>
          <p:cNvSpPr txBox="1">
            <a:spLocks noChangeArrowheads="1"/>
          </p:cNvSpPr>
          <p:nvPr/>
        </p:nvSpPr>
        <p:spPr bwMode="auto">
          <a:xfrm>
            <a:off x="669925" y="4257675"/>
            <a:ext cx="714216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everyone will have their own genome sequence</a:t>
            </a:r>
          </a:p>
          <a:p>
            <a:r>
              <a:rPr lang="en-US" dirty="0"/>
              <a:t>in the next </a:t>
            </a:r>
            <a:r>
              <a:rPr lang="en-US" dirty="0" smtClean="0"/>
              <a:t>decade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80" grpId="0"/>
      <p:bldP spid="186381" grpId="0"/>
      <p:bldP spid="186382" grpId="0"/>
      <p:bldP spid="18638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20" name="Text Box 4"/>
          <p:cNvSpPr txBox="1">
            <a:spLocks noChangeArrowheads="1"/>
          </p:cNvSpPr>
          <p:nvPr/>
        </p:nvSpPr>
        <p:spPr bwMode="auto">
          <a:xfrm>
            <a:off x="990600" y="990600"/>
            <a:ext cx="7248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How much DNA does each of your cells contain?</a:t>
            </a:r>
          </a:p>
        </p:txBody>
      </p:sp>
      <p:sp>
        <p:nvSpPr>
          <p:cNvPr id="188422" name="Text Box 6"/>
          <p:cNvSpPr txBox="1">
            <a:spLocks noChangeArrowheads="1"/>
          </p:cNvSpPr>
          <p:nvPr/>
        </p:nvSpPr>
        <p:spPr bwMode="auto">
          <a:xfrm>
            <a:off x="685800" y="2209800"/>
            <a:ext cx="8077200" cy="3567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 b="1"/>
              <a:t>GACGTCTGCGTGGTCAGACT</a:t>
            </a:r>
          </a:p>
          <a:p>
            <a:r>
              <a:rPr lang="en-US" sz="4000" b="1"/>
              <a:t>GTGCCCACATGGGGCCCGGG</a:t>
            </a:r>
          </a:p>
          <a:p>
            <a:r>
              <a:rPr lang="en-US" sz="4000" b="1"/>
              <a:t>ACACCCAACTGCCGCCTGCT</a:t>
            </a:r>
          </a:p>
          <a:p>
            <a:r>
              <a:rPr lang="en-US" sz="4000" b="1"/>
              <a:t>CTACTCATACCTCAATGATA</a:t>
            </a:r>
          </a:p>
          <a:p>
            <a:r>
              <a:rPr lang="en-US" sz="4000" b="1"/>
              <a:t>GGCAGCGCCACGGGCTGGCC</a:t>
            </a:r>
          </a:p>
          <a:p>
            <a:r>
              <a:rPr lang="en-US"/>
              <a:t> </a:t>
            </a:r>
          </a:p>
        </p:txBody>
      </p:sp>
      <p:sp>
        <p:nvSpPr>
          <p:cNvPr id="188423" name="Text Box 7"/>
          <p:cNvSpPr txBox="1">
            <a:spLocks noChangeArrowheads="1"/>
          </p:cNvSpPr>
          <p:nvPr/>
        </p:nvSpPr>
        <p:spPr bwMode="auto">
          <a:xfrm>
            <a:off x="2133600" y="1600200"/>
            <a:ext cx="43656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1 metre- 3 billion nucleotides</a:t>
            </a:r>
          </a:p>
        </p:txBody>
      </p:sp>
      <p:sp>
        <p:nvSpPr>
          <p:cNvPr id="188425" name="Text Box 9"/>
          <p:cNvSpPr txBox="1">
            <a:spLocks noChangeArrowheads="1"/>
          </p:cNvSpPr>
          <p:nvPr/>
        </p:nvSpPr>
        <p:spPr bwMode="auto">
          <a:xfrm>
            <a:off x="3505200" y="6248400"/>
            <a:ext cx="14970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57 years!</a:t>
            </a:r>
          </a:p>
        </p:txBody>
      </p:sp>
      <p:sp>
        <p:nvSpPr>
          <p:cNvPr id="13318" name="Text Box 10"/>
          <p:cNvSpPr txBox="1">
            <a:spLocks noChangeArrowheads="1"/>
          </p:cNvSpPr>
          <p:nvPr/>
        </p:nvSpPr>
        <p:spPr bwMode="auto">
          <a:xfrm>
            <a:off x="3276600" y="228600"/>
            <a:ext cx="26114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>
                <a:solidFill>
                  <a:srgbClr val="FFFF00"/>
                </a:solidFill>
              </a:rPr>
              <a:t>Your Genome:</a:t>
            </a:r>
          </a:p>
        </p:txBody>
      </p:sp>
      <p:sp>
        <p:nvSpPr>
          <p:cNvPr id="188427" name="Text Box 11"/>
          <p:cNvSpPr txBox="1">
            <a:spLocks noChangeArrowheads="1"/>
          </p:cNvSpPr>
          <p:nvPr/>
        </p:nvSpPr>
        <p:spPr bwMode="auto">
          <a:xfrm>
            <a:off x="914400" y="5562600"/>
            <a:ext cx="67167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How long would it take to read your genome?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884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88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88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20" grpId="0"/>
      <p:bldP spid="188422" grpId="0"/>
      <p:bldP spid="188423" grpId="0"/>
      <p:bldP spid="188425" grpId="0"/>
      <p:bldP spid="1884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746125" y="295275"/>
            <a:ext cx="6991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Human Genome project</a:t>
            </a:r>
            <a:r>
              <a:rPr lang="en-US"/>
              <a:t>: completed April, 2003</a:t>
            </a:r>
          </a:p>
        </p:txBody>
      </p:sp>
      <p:sp>
        <p:nvSpPr>
          <p:cNvPr id="189445" name="Text Box 5"/>
          <p:cNvSpPr txBox="1">
            <a:spLocks noChangeArrowheads="1"/>
          </p:cNvSpPr>
          <p:nvPr/>
        </p:nvSpPr>
        <p:spPr bwMode="auto">
          <a:xfrm>
            <a:off x="685800" y="3124200"/>
            <a:ext cx="7172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entire nucleotide sequence of our chromosomes</a:t>
            </a:r>
          </a:p>
        </p:txBody>
      </p:sp>
      <p:pic>
        <p:nvPicPr>
          <p:cNvPr id="16388" name="Picture 6" descr="NEWHGP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8200" y="914400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9447" name="Text Box 7"/>
          <p:cNvSpPr txBox="1">
            <a:spLocks noChangeArrowheads="1"/>
          </p:cNvSpPr>
          <p:nvPr/>
        </p:nvSpPr>
        <p:spPr bwMode="auto">
          <a:xfrm>
            <a:off x="685800" y="3800475"/>
            <a:ext cx="27463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20-25,000 genes</a:t>
            </a:r>
          </a:p>
        </p:txBody>
      </p:sp>
      <p:pic>
        <p:nvPicPr>
          <p:cNvPr id="16390" name="Picture 13" descr="280px-Karyotyp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1400" y="838200"/>
            <a:ext cx="35052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9454" name="Text Box 14"/>
          <p:cNvSpPr txBox="1">
            <a:spLocks noChangeArrowheads="1"/>
          </p:cNvSpPr>
          <p:nvPr/>
        </p:nvSpPr>
        <p:spPr bwMode="auto">
          <a:xfrm>
            <a:off x="669925" y="4410075"/>
            <a:ext cx="33067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cost about $3 billion</a:t>
            </a:r>
          </a:p>
        </p:txBody>
      </p:sp>
      <p:sp>
        <p:nvSpPr>
          <p:cNvPr id="189455" name="Text Box 15"/>
          <p:cNvSpPr txBox="1">
            <a:spLocks noChangeArrowheads="1"/>
          </p:cNvSpPr>
          <p:nvPr/>
        </p:nvSpPr>
        <p:spPr bwMode="auto">
          <a:xfrm>
            <a:off x="669925" y="5019675"/>
            <a:ext cx="815816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</a:t>
            </a:r>
            <a:r>
              <a:rPr lang="en-US">
                <a:hlinkClick r:id="rId5"/>
              </a:rPr>
              <a:t>Human genome: Quality assessment of the human </a:t>
            </a:r>
          </a:p>
          <a:p>
            <a:r>
              <a:rPr lang="en-US">
                <a:hlinkClick r:id="rId5"/>
              </a:rPr>
              <a:t>genome sequence.</a:t>
            </a:r>
            <a:r>
              <a:rPr lang="en-US"/>
              <a:t> </a:t>
            </a:r>
            <a:r>
              <a:rPr lang="en-US" i="1"/>
              <a:t>Nature</a:t>
            </a:r>
            <a:r>
              <a:rPr lang="en-US"/>
              <a:t> </a:t>
            </a:r>
            <a:r>
              <a:rPr lang="en-US" b="1"/>
              <a:t>429</a:t>
            </a:r>
            <a:r>
              <a:rPr lang="en-US"/>
              <a:t>, 365-368 (27 May 2004)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5" grpId="0"/>
      <p:bldP spid="189447" grpId="0"/>
      <p:bldP spid="189454" grpId="0"/>
      <p:bldP spid="1894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200" y="76200"/>
            <a:ext cx="8839200" cy="66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5397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200" y="228600"/>
            <a:ext cx="7551761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632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/>
          <p:cNvSpPr txBox="1">
            <a:spLocks noChangeArrowheads="1"/>
          </p:cNvSpPr>
          <p:nvPr/>
        </p:nvSpPr>
        <p:spPr bwMode="auto">
          <a:xfrm>
            <a:off x="685800" y="409575"/>
            <a:ext cx="39671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 dirty="0">
                <a:solidFill>
                  <a:srgbClr val="FFFF00"/>
                </a:solidFill>
              </a:rPr>
              <a:t>Personalized medicine:</a:t>
            </a: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685800" y="1295400"/>
            <a:ext cx="50466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Your individual genome sequence</a:t>
            </a:r>
          </a:p>
        </p:txBody>
      </p:sp>
      <p:sp>
        <p:nvSpPr>
          <p:cNvPr id="190470" name="Text Box 6"/>
          <p:cNvSpPr txBox="1">
            <a:spLocks noChangeArrowheads="1"/>
          </p:cNvSpPr>
          <p:nvPr/>
        </p:nvSpPr>
        <p:spPr bwMode="auto">
          <a:xfrm>
            <a:off x="838200" y="2062163"/>
            <a:ext cx="373371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~$100 within </a:t>
            </a:r>
            <a:r>
              <a:rPr lang="en-US" dirty="0" smtClean="0"/>
              <a:t>3-5 </a:t>
            </a:r>
            <a:r>
              <a:rPr lang="en-US" dirty="0"/>
              <a:t>years</a:t>
            </a: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838200" y="2671763"/>
            <a:ext cx="53641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determine susceptibility to disease </a:t>
            </a: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838200" y="3281363"/>
            <a:ext cx="75390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which medications you will respond to or react to:</a:t>
            </a: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854075" y="5057775"/>
            <a:ext cx="71358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will be used in doctor’s offices in next 10 years</a:t>
            </a: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533400" y="6034088"/>
            <a:ext cx="79343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>
                <a:solidFill>
                  <a:srgbClr val="FFFF00"/>
                </a:solidFill>
              </a:rPr>
              <a:t> important to understand what this information means</a:t>
            </a:r>
          </a:p>
        </p:txBody>
      </p:sp>
      <p:sp>
        <p:nvSpPr>
          <p:cNvPr id="190476" name="Text Box 12"/>
          <p:cNvSpPr txBox="1">
            <a:spLocks noChangeArrowheads="1"/>
          </p:cNvSpPr>
          <p:nvPr/>
        </p:nvSpPr>
        <p:spPr bwMode="auto">
          <a:xfrm>
            <a:off x="1447800" y="3930650"/>
            <a:ext cx="717708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32,000 deaths/year due to adverse side effects of </a:t>
            </a:r>
          </a:p>
          <a:p>
            <a:r>
              <a:rPr lang="en-US"/>
              <a:t>prescription drugs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9" grpId="0"/>
      <p:bldP spid="190470" grpId="0"/>
      <p:bldP spid="190471" grpId="0"/>
      <p:bldP spid="190472" grpId="0"/>
      <p:bldP spid="190474" grpId="0"/>
      <p:bldP spid="190475" grpId="0"/>
      <p:bldP spid="1904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81200" y="881575"/>
            <a:ext cx="48862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What can you get today for $99?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14400" y="1447800"/>
            <a:ext cx="5314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dirty="0" smtClean="0"/>
              <a:t>Not complete genomic sequence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14400" y="2057400"/>
            <a:ext cx="692208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dirty="0" smtClean="0"/>
              <a:t>Sequences of thousands of genetic markers,</a:t>
            </a:r>
          </a:p>
          <a:p>
            <a:r>
              <a:rPr lang="en-US" dirty="0" smtClean="0"/>
              <a:t>&gt;1,000,000 base pairs</a:t>
            </a:r>
            <a:endParaRPr lang="en-US" dirty="0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2368550" y="3352800"/>
            <a:ext cx="41306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FF00"/>
                </a:solidFill>
                <a:hlinkClick r:id="rId3"/>
              </a:rPr>
              <a:t>https://www.23andme.com/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1981200" y="3733800"/>
            <a:ext cx="4959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(Anne Wojcicki and Linda Avey)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3955" y="2600980"/>
            <a:ext cx="75578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3"/>
              </a:rPr>
              <a:t>http://www.youtube.com/watch?v=K0YAeC4oeEY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93955" y="1229380"/>
            <a:ext cx="805534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Using genomic information for disease discovery,</a:t>
            </a:r>
          </a:p>
          <a:p>
            <a:r>
              <a:rPr lang="en-US" dirty="0" smtClean="0"/>
              <a:t>treatment and drug effectiveness (</a:t>
            </a:r>
            <a:r>
              <a:rPr lang="en-US" dirty="0" smtClean="0">
                <a:solidFill>
                  <a:srgbClr val="FFFF00"/>
                </a:solidFill>
              </a:rPr>
              <a:t>pharmacogenomics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85800" y="409575"/>
            <a:ext cx="39671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 dirty="0">
                <a:solidFill>
                  <a:srgbClr val="FFFF00"/>
                </a:solidFill>
              </a:rPr>
              <a:t>Personalized medicine:</a:t>
            </a:r>
          </a:p>
        </p:txBody>
      </p:sp>
    </p:spTree>
    <p:extLst>
      <p:ext uri="{BB962C8B-B14F-4D97-AF65-F5344CB8AC3E}">
        <p14:creationId xmlns:p14="http://schemas.microsoft.com/office/powerpoint/2010/main" xmlns="" val="835008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457200" y="540360"/>
            <a:ext cx="2717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u="sng"/>
              <a:t>Ethical questions:</a:t>
            </a: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304800" y="1378560"/>
            <a:ext cx="79597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What to do with this information without treatment for</a:t>
            </a:r>
          </a:p>
          <a:p>
            <a:r>
              <a:rPr lang="en-US"/>
              <a:t>some diseases?</a:t>
            </a: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304800" y="2445360"/>
            <a:ext cx="895790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 smtClean="0"/>
              <a:t>Psychological impacts </a:t>
            </a:r>
            <a:r>
              <a:rPr lang="en-US" dirty="0"/>
              <a:t>on individuals and their disease risks</a:t>
            </a: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304800" y="3207360"/>
            <a:ext cx="67516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/>
              <a:t>Impacts on insurance policies and job security</a:t>
            </a:r>
          </a:p>
        </p:txBody>
      </p:sp>
    </p:spTree>
    <p:extLst>
      <p:ext uri="{BB962C8B-B14F-4D97-AF65-F5344CB8AC3E}">
        <p14:creationId xmlns:p14="http://schemas.microsoft.com/office/powerpoint/2010/main" xmlns="" val="237213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6" name="Text Box 4"/>
          <p:cNvSpPr txBox="1">
            <a:spLocks noChangeArrowheads="1"/>
          </p:cNvSpPr>
          <p:nvPr/>
        </p:nvSpPr>
        <p:spPr bwMode="auto">
          <a:xfrm>
            <a:off x="531813" y="1057275"/>
            <a:ext cx="6384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How many of your own cells in your body?</a:t>
            </a:r>
          </a:p>
        </p:txBody>
      </p:sp>
      <p:sp>
        <p:nvSpPr>
          <p:cNvPr id="202757" name="Text Box 5"/>
          <p:cNvSpPr txBox="1">
            <a:spLocks noChangeArrowheads="1"/>
          </p:cNvSpPr>
          <p:nvPr/>
        </p:nvSpPr>
        <p:spPr bwMode="auto">
          <a:xfrm>
            <a:off x="608013" y="1743075"/>
            <a:ext cx="20701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20-30 trillion</a:t>
            </a:r>
          </a:p>
        </p:txBody>
      </p:sp>
      <p:sp>
        <p:nvSpPr>
          <p:cNvPr id="202758" name="Text Box 6"/>
          <p:cNvSpPr txBox="1">
            <a:spLocks noChangeArrowheads="1"/>
          </p:cNvSpPr>
          <p:nvPr/>
        </p:nvSpPr>
        <p:spPr bwMode="auto">
          <a:xfrm>
            <a:off x="533400" y="2428875"/>
            <a:ext cx="57292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How many total cells in/on your body?</a:t>
            </a:r>
          </a:p>
        </p:txBody>
      </p:sp>
      <p:sp>
        <p:nvSpPr>
          <p:cNvPr id="202759" name="Text Box 7"/>
          <p:cNvSpPr txBox="1">
            <a:spLocks noChangeArrowheads="1"/>
          </p:cNvSpPr>
          <p:nvPr/>
        </p:nvSpPr>
        <p:spPr bwMode="auto">
          <a:xfrm>
            <a:off x="609600" y="3062288"/>
            <a:ext cx="17732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150 trillion</a:t>
            </a:r>
          </a:p>
        </p:txBody>
      </p:sp>
      <p:sp>
        <p:nvSpPr>
          <p:cNvPr id="17414" name="Text Box 10"/>
          <p:cNvSpPr txBox="1">
            <a:spLocks noChangeArrowheads="1"/>
          </p:cNvSpPr>
          <p:nvPr/>
        </p:nvSpPr>
        <p:spPr bwMode="auto">
          <a:xfrm>
            <a:off x="2819400" y="95250"/>
            <a:ext cx="38877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>
                <a:solidFill>
                  <a:srgbClr val="FFFF00"/>
                </a:solidFill>
              </a:rPr>
              <a:t>Other genome projects</a:t>
            </a:r>
          </a:p>
        </p:txBody>
      </p:sp>
      <p:pic>
        <p:nvPicPr>
          <p:cNvPr id="202765" name="Picture 13" descr="hmp_img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971800"/>
            <a:ext cx="2779713" cy="369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2766" name="Picture 14" descr="hmplogo_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10200" y="4953000"/>
            <a:ext cx="2667000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2767" name="Text Box 15"/>
          <p:cNvSpPr txBox="1">
            <a:spLocks noChangeArrowheads="1"/>
          </p:cNvSpPr>
          <p:nvPr/>
        </p:nvSpPr>
        <p:spPr bwMode="auto">
          <a:xfrm>
            <a:off x="5334000" y="3048000"/>
            <a:ext cx="193992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Human</a:t>
            </a:r>
          </a:p>
          <a:p>
            <a:r>
              <a:rPr lang="en-US">
                <a:solidFill>
                  <a:srgbClr val="FFFF00"/>
                </a:solidFill>
              </a:rPr>
              <a:t>Microbiome</a:t>
            </a:r>
          </a:p>
          <a:p>
            <a:r>
              <a:rPr lang="en-US">
                <a:solidFill>
                  <a:srgbClr val="FFFF00"/>
                </a:solidFill>
              </a:rPr>
              <a:t>Project</a:t>
            </a:r>
          </a:p>
        </p:txBody>
      </p:sp>
      <p:sp>
        <p:nvSpPr>
          <p:cNvPr id="202768" name="Text Box 16"/>
          <p:cNvSpPr txBox="1">
            <a:spLocks noChangeArrowheads="1"/>
          </p:cNvSpPr>
          <p:nvPr/>
        </p:nvSpPr>
        <p:spPr bwMode="auto">
          <a:xfrm>
            <a:off x="5334000" y="4519613"/>
            <a:ext cx="3421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http://nihroadmap.nih.gov/hmp/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6" grpId="0"/>
      <p:bldP spid="202757" grpId="0"/>
      <p:bldP spid="202758" grpId="0"/>
      <p:bldP spid="202759" grpId="0"/>
      <p:bldP spid="202767" grpId="0"/>
      <p:bldP spid="20276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5000" y="533400"/>
            <a:ext cx="56717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Bacterial diversity on the human body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9600" y="3465493"/>
            <a:ext cx="7924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http://www.plosone.org/article/info%3Adoi%2F10.1371%2Fjournal.pone.0047712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89101" y="1279210"/>
            <a:ext cx="87657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dirty="0" smtClean="0"/>
              <a:t>Very few bacterial species can be cultured in lab (&lt;10%)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24501" y="1816253"/>
            <a:ext cx="827765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dirty="0" smtClean="0"/>
              <a:t>New DNA sequencing technologies can now identify</a:t>
            </a:r>
          </a:p>
          <a:p>
            <a:r>
              <a:rPr lang="en-US" dirty="0"/>
              <a:t>m</a:t>
            </a:r>
            <a:r>
              <a:rPr lang="en-US" dirty="0" smtClean="0"/>
              <a:t>any unknown bacterial species without culturing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08928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2651125" y="295275"/>
            <a:ext cx="36179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Genomes and Evolution</a:t>
            </a:r>
          </a:p>
        </p:txBody>
      </p:sp>
      <p:pic>
        <p:nvPicPr>
          <p:cNvPr id="196613" name="Picture 5" descr="800px-Humanchimpchromosom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" y="990600"/>
            <a:ext cx="8763000" cy="234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6614" name="Text Box 6"/>
          <p:cNvSpPr txBox="1">
            <a:spLocks noChangeArrowheads="1"/>
          </p:cNvSpPr>
          <p:nvPr/>
        </p:nvSpPr>
        <p:spPr bwMode="auto">
          <a:xfrm>
            <a:off x="381000" y="4191000"/>
            <a:ext cx="67452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some genes have been mutated or duplicated</a:t>
            </a:r>
          </a:p>
        </p:txBody>
      </p:sp>
      <p:sp>
        <p:nvSpPr>
          <p:cNvPr id="196615" name="Text Box 7"/>
          <p:cNvSpPr txBox="1">
            <a:spLocks noChangeArrowheads="1"/>
          </p:cNvSpPr>
          <p:nvPr/>
        </p:nvSpPr>
        <p:spPr bwMode="auto">
          <a:xfrm>
            <a:off x="365125" y="3648075"/>
            <a:ext cx="47101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2.7% of genomes are different</a:t>
            </a:r>
          </a:p>
        </p:txBody>
      </p:sp>
      <p:sp>
        <p:nvSpPr>
          <p:cNvPr id="196616" name="Text Box 8"/>
          <p:cNvSpPr txBox="1">
            <a:spLocks noChangeArrowheads="1"/>
          </p:cNvSpPr>
          <p:nvPr/>
        </p:nvSpPr>
        <p:spPr bwMode="auto">
          <a:xfrm>
            <a:off x="669925" y="4943475"/>
            <a:ext cx="50911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FoxP2</a:t>
            </a:r>
            <a:r>
              <a:rPr lang="en-US"/>
              <a:t>: differs by two amino acids</a:t>
            </a:r>
          </a:p>
        </p:txBody>
      </p:sp>
      <p:sp>
        <p:nvSpPr>
          <p:cNvPr id="196617" name="Text Box 9"/>
          <p:cNvSpPr txBox="1">
            <a:spLocks noChangeArrowheads="1"/>
          </p:cNvSpPr>
          <p:nvPr/>
        </p:nvSpPr>
        <p:spPr bwMode="auto">
          <a:xfrm>
            <a:off x="685800" y="5486400"/>
            <a:ext cx="50704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involved in speech development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4" grpId="0"/>
      <p:bldP spid="196615" grpId="0"/>
      <p:bldP spid="196616" grpId="0"/>
      <p:bldP spid="1966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4" name="Text Box 4"/>
          <p:cNvSpPr txBox="1">
            <a:spLocks noChangeArrowheads="1"/>
          </p:cNvSpPr>
          <p:nvPr/>
        </p:nvSpPr>
        <p:spPr bwMode="auto">
          <a:xfrm>
            <a:off x="914400" y="990600"/>
            <a:ext cx="75739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How do our cells respond to environmental signals?</a:t>
            </a:r>
          </a:p>
        </p:txBody>
      </p:sp>
      <p:sp>
        <p:nvSpPr>
          <p:cNvPr id="19459" name="Text Box 12"/>
          <p:cNvSpPr txBox="1">
            <a:spLocks noChangeArrowheads="1"/>
          </p:cNvSpPr>
          <p:nvPr/>
        </p:nvSpPr>
        <p:spPr bwMode="auto">
          <a:xfrm>
            <a:off x="2673350" y="76200"/>
            <a:ext cx="3575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600">
                <a:solidFill>
                  <a:srgbClr val="FFFF00"/>
                </a:solidFill>
              </a:rPr>
              <a:t>Molecular signals:</a:t>
            </a:r>
          </a:p>
        </p:txBody>
      </p:sp>
      <p:pic>
        <p:nvPicPr>
          <p:cNvPr id="194573" name="Chase.avi">
            <a:hlinkClick r:id="" action="ppaction://media"/>
          </p:cNvPr>
          <p:cNvPicPr>
            <a:picLocks noChangeAspect="1" noChangeArrowheads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67000" y="2362200"/>
            <a:ext cx="3581400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0" dur="1" fill="hold"/>
                                        <p:tgtEl>
                                          <p:spTgt spid="1945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94573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45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8332" fill="hold"/>
                                        <p:tgtEl>
                                          <p:spTgt spid="1945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573"/>
                  </p:tgtEl>
                </p:cond>
              </p:nextCondLst>
            </p:seq>
          </p:childTnLst>
        </p:cTn>
      </p:par>
    </p:tnLst>
    <p:bldLst>
      <p:bldP spid="19456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47800" y="1371600"/>
            <a:ext cx="61432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>
                <a:hlinkClick r:id="rId2"/>
              </a:rPr>
              <a:t>http://www.youtube.com/watch?v=CaDgC0h8xYw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2465457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01_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4879975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5775325" y="5934075"/>
            <a:ext cx="11922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Fig 1.1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5546725" y="219075"/>
            <a:ext cx="32734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History of Molecular </a:t>
            </a:r>
          </a:p>
          <a:p>
            <a:r>
              <a:rPr lang="en-US"/>
              <a:t>Biology</a:t>
            </a:r>
          </a:p>
        </p:txBody>
      </p:sp>
    </p:spTree>
    <p:extLst>
      <p:ext uri="{BB962C8B-B14F-4D97-AF65-F5344CB8AC3E}">
        <p14:creationId xmlns:p14="http://schemas.microsoft.com/office/powerpoint/2010/main" xmlns="" val="42061984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2879725" y="66675"/>
            <a:ext cx="3911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Other genomes sequenced</a:t>
            </a:r>
          </a:p>
        </p:txBody>
      </p:sp>
      <p:pic>
        <p:nvPicPr>
          <p:cNvPr id="23555" name="Picture 5" descr="180px-Ornithorhynchidae-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600200"/>
            <a:ext cx="2895600" cy="194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6" descr="Canis_familiari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219200"/>
            <a:ext cx="1912938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7" descr="greymuzzles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962400"/>
            <a:ext cx="3171825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8" descr="grizzley1_small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0600" y="4191000"/>
            <a:ext cx="17272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9" descr="180px-Oranguta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" y="685800"/>
            <a:ext cx="2193925" cy="320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10" descr="120px-Zoo_Dortmund_Faulti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4343400"/>
            <a:ext cx="1981200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06085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762000"/>
            <a:ext cx="2462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What is a gene?</a:t>
            </a:r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838200" y="1838980"/>
            <a:ext cx="27398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What is an allele?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838200" y="2981980"/>
            <a:ext cx="3350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What is transcription?</a:t>
            </a:r>
            <a:endParaRPr lang="en-CA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4124980"/>
            <a:ext cx="30508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What is translation?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5344180"/>
            <a:ext cx="64075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What is a single nucleotide polymorphism?</a:t>
            </a:r>
            <a:endParaRPr lang="en-CA" dirty="0"/>
          </a:p>
        </p:txBody>
      </p:sp>
      <p:sp>
        <p:nvSpPr>
          <p:cNvPr id="7" name="TextBox 6"/>
          <p:cNvSpPr txBox="1"/>
          <p:nvPr/>
        </p:nvSpPr>
        <p:spPr>
          <a:xfrm>
            <a:off x="4191000" y="152400"/>
            <a:ext cx="18085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5 questions</a:t>
            </a:r>
            <a:endParaRPr lang="en-CA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7357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295400" y="5334000"/>
            <a:ext cx="13700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Fig 1.19</a:t>
            </a:r>
          </a:p>
        </p:txBody>
      </p:sp>
      <p:grpSp>
        <p:nvGrpSpPr>
          <p:cNvPr id="330755" name="Group 3"/>
          <p:cNvGrpSpPr>
            <a:grpSpLocks/>
          </p:cNvGrpSpPr>
          <p:nvPr/>
        </p:nvGrpSpPr>
        <p:grpSpPr bwMode="auto">
          <a:xfrm>
            <a:off x="4708525" y="219075"/>
            <a:ext cx="3444875" cy="1595438"/>
            <a:chOff x="2966" y="138"/>
            <a:chExt cx="2170" cy="1005"/>
          </a:xfrm>
        </p:grpSpPr>
        <p:sp>
          <p:nvSpPr>
            <p:cNvPr id="24593" name="Text Box 4"/>
            <p:cNvSpPr txBox="1">
              <a:spLocks noChangeArrowheads="1"/>
            </p:cNvSpPr>
            <p:nvPr/>
          </p:nvSpPr>
          <p:spPr bwMode="auto">
            <a:xfrm>
              <a:off x="3264" y="480"/>
              <a:ext cx="168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DNA polymerase</a:t>
              </a:r>
            </a:p>
          </p:txBody>
        </p:sp>
        <p:sp>
          <p:nvSpPr>
            <p:cNvPr id="24594" name="Text Box 5"/>
            <p:cNvSpPr txBox="1">
              <a:spLocks noChangeArrowheads="1"/>
            </p:cNvSpPr>
            <p:nvPr/>
          </p:nvSpPr>
          <p:spPr bwMode="auto">
            <a:xfrm>
              <a:off x="3062" y="810"/>
              <a:ext cx="80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dsDNA</a:t>
              </a:r>
            </a:p>
          </p:txBody>
        </p:sp>
        <p:sp>
          <p:nvSpPr>
            <p:cNvPr id="24595" name="Line 6"/>
            <p:cNvSpPr>
              <a:spLocks noChangeShapeType="1"/>
            </p:cNvSpPr>
            <p:nvPr/>
          </p:nvSpPr>
          <p:spPr bwMode="auto">
            <a:xfrm>
              <a:off x="3888" y="960"/>
              <a:ext cx="43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596" name="Text Box 7"/>
            <p:cNvSpPr txBox="1">
              <a:spLocks noChangeArrowheads="1"/>
            </p:cNvSpPr>
            <p:nvPr/>
          </p:nvSpPr>
          <p:spPr bwMode="auto">
            <a:xfrm>
              <a:off x="4335" y="816"/>
              <a:ext cx="80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dsDNA</a:t>
              </a:r>
            </a:p>
          </p:txBody>
        </p:sp>
        <p:sp>
          <p:nvSpPr>
            <p:cNvPr id="24597" name="Text Box 8"/>
            <p:cNvSpPr txBox="1">
              <a:spLocks noChangeArrowheads="1"/>
            </p:cNvSpPr>
            <p:nvPr/>
          </p:nvSpPr>
          <p:spPr bwMode="auto">
            <a:xfrm>
              <a:off x="2966" y="138"/>
              <a:ext cx="16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>
                  <a:solidFill>
                    <a:srgbClr val="FFFF00"/>
                  </a:solidFill>
                </a:rPr>
                <a:t>DNA replication:</a:t>
              </a:r>
            </a:p>
          </p:txBody>
        </p:sp>
      </p:grpSp>
      <p:grpSp>
        <p:nvGrpSpPr>
          <p:cNvPr id="330761" name="Group 9"/>
          <p:cNvGrpSpPr>
            <a:grpSpLocks/>
          </p:cNvGrpSpPr>
          <p:nvPr/>
        </p:nvGrpSpPr>
        <p:grpSpPr bwMode="auto">
          <a:xfrm>
            <a:off x="4860925" y="2519363"/>
            <a:ext cx="3384550" cy="1595437"/>
            <a:chOff x="3062" y="1587"/>
            <a:chExt cx="2132" cy="1005"/>
          </a:xfrm>
        </p:grpSpPr>
        <p:sp>
          <p:nvSpPr>
            <p:cNvPr id="24588" name="Text Box 10"/>
            <p:cNvSpPr txBox="1">
              <a:spLocks noChangeArrowheads="1"/>
            </p:cNvSpPr>
            <p:nvPr/>
          </p:nvSpPr>
          <p:spPr bwMode="auto">
            <a:xfrm>
              <a:off x="3360" y="1929"/>
              <a:ext cx="16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RNA polymerase</a:t>
              </a:r>
            </a:p>
          </p:txBody>
        </p:sp>
        <p:sp>
          <p:nvSpPr>
            <p:cNvPr id="24589" name="Text Box 11"/>
            <p:cNvSpPr txBox="1">
              <a:spLocks noChangeArrowheads="1"/>
            </p:cNvSpPr>
            <p:nvPr/>
          </p:nvSpPr>
          <p:spPr bwMode="auto">
            <a:xfrm>
              <a:off x="3158" y="2259"/>
              <a:ext cx="80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dsDNA</a:t>
              </a:r>
            </a:p>
          </p:txBody>
        </p:sp>
        <p:sp>
          <p:nvSpPr>
            <p:cNvPr id="24590" name="Line 12"/>
            <p:cNvSpPr>
              <a:spLocks noChangeShapeType="1"/>
            </p:cNvSpPr>
            <p:nvPr/>
          </p:nvSpPr>
          <p:spPr bwMode="auto">
            <a:xfrm>
              <a:off x="3984" y="2409"/>
              <a:ext cx="43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591" name="Text Box 13"/>
            <p:cNvSpPr txBox="1">
              <a:spLocks noChangeArrowheads="1"/>
            </p:cNvSpPr>
            <p:nvPr/>
          </p:nvSpPr>
          <p:spPr bwMode="auto">
            <a:xfrm>
              <a:off x="4431" y="2265"/>
              <a:ext cx="76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ssRNA</a:t>
              </a:r>
            </a:p>
          </p:txBody>
        </p:sp>
        <p:sp>
          <p:nvSpPr>
            <p:cNvPr id="24592" name="Text Box 14"/>
            <p:cNvSpPr txBox="1">
              <a:spLocks noChangeArrowheads="1"/>
            </p:cNvSpPr>
            <p:nvPr/>
          </p:nvSpPr>
          <p:spPr bwMode="auto">
            <a:xfrm>
              <a:off x="3062" y="1587"/>
              <a:ext cx="138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>
                  <a:solidFill>
                    <a:srgbClr val="FFFF00"/>
                  </a:solidFill>
                </a:rPr>
                <a:t>Transcription:</a:t>
              </a:r>
            </a:p>
          </p:txBody>
        </p:sp>
      </p:grpSp>
      <p:grpSp>
        <p:nvGrpSpPr>
          <p:cNvPr id="330767" name="Group 15"/>
          <p:cNvGrpSpPr>
            <a:grpSpLocks/>
          </p:cNvGrpSpPr>
          <p:nvPr/>
        </p:nvGrpSpPr>
        <p:grpSpPr bwMode="auto">
          <a:xfrm>
            <a:off x="4800600" y="4662488"/>
            <a:ext cx="3667125" cy="1647825"/>
            <a:chOff x="3024" y="2937"/>
            <a:chExt cx="2310" cy="1038"/>
          </a:xfrm>
        </p:grpSpPr>
        <p:sp>
          <p:nvSpPr>
            <p:cNvPr id="24583" name="Text Box 16"/>
            <p:cNvSpPr txBox="1">
              <a:spLocks noChangeArrowheads="1"/>
            </p:cNvSpPr>
            <p:nvPr/>
          </p:nvSpPr>
          <p:spPr bwMode="auto">
            <a:xfrm>
              <a:off x="3024" y="2937"/>
              <a:ext cx="216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>
                  <a:solidFill>
                    <a:srgbClr val="FFFF00"/>
                  </a:solidFill>
                </a:rPr>
                <a:t>Reverse Transcription</a:t>
              </a:r>
              <a:r>
                <a:rPr lang="en-US"/>
                <a:t>:</a:t>
              </a:r>
            </a:p>
          </p:txBody>
        </p:sp>
        <p:sp>
          <p:nvSpPr>
            <p:cNvPr id="24584" name="Text Box 17"/>
            <p:cNvSpPr txBox="1">
              <a:spLocks noChangeArrowheads="1"/>
            </p:cNvSpPr>
            <p:nvPr/>
          </p:nvSpPr>
          <p:spPr bwMode="auto">
            <a:xfrm>
              <a:off x="3312" y="3312"/>
              <a:ext cx="202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Reverse transcriptase</a:t>
              </a:r>
            </a:p>
          </p:txBody>
        </p:sp>
        <p:sp>
          <p:nvSpPr>
            <p:cNvPr id="24585" name="Text Box 18"/>
            <p:cNvSpPr txBox="1">
              <a:spLocks noChangeArrowheads="1"/>
            </p:cNvSpPr>
            <p:nvPr/>
          </p:nvSpPr>
          <p:spPr bwMode="auto">
            <a:xfrm>
              <a:off x="3254" y="3642"/>
              <a:ext cx="76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ssRNA</a:t>
              </a:r>
            </a:p>
          </p:txBody>
        </p:sp>
        <p:sp>
          <p:nvSpPr>
            <p:cNvPr id="24586" name="Line 19"/>
            <p:cNvSpPr>
              <a:spLocks noChangeShapeType="1"/>
            </p:cNvSpPr>
            <p:nvPr/>
          </p:nvSpPr>
          <p:spPr bwMode="auto">
            <a:xfrm>
              <a:off x="4080" y="3792"/>
              <a:ext cx="43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587" name="Text Box 20"/>
            <p:cNvSpPr txBox="1">
              <a:spLocks noChangeArrowheads="1"/>
            </p:cNvSpPr>
            <p:nvPr/>
          </p:nvSpPr>
          <p:spPr bwMode="auto">
            <a:xfrm>
              <a:off x="4527" y="3648"/>
              <a:ext cx="80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dsDNA</a:t>
              </a:r>
            </a:p>
          </p:txBody>
        </p:sp>
      </p:grpSp>
      <p:pic>
        <p:nvPicPr>
          <p:cNvPr id="24582" name="Picture 21" descr="Macintosh HD:Applications:Microsoft Office 2004:Office:PPT_IB_SupportFiles:Images:40632_Ch01_Fig16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4495800" cy="417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5156968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4"/>
          <p:cNvSpPr txBox="1">
            <a:spLocks noChangeArrowheads="1"/>
          </p:cNvSpPr>
          <p:nvPr/>
        </p:nvSpPr>
        <p:spPr bwMode="auto">
          <a:xfrm>
            <a:off x="822325" y="371475"/>
            <a:ext cx="51323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What is the definition of a gene???</a:t>
            </a:r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152400" y="990600"/>
            <a:ext cx="8897938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</a:t>
            </a:r>
            <a:r>
              <a:rPr lang="en-US" u="sng"/>
              <a:t>sequence of DNA that encodes a functional RNA molecule;</a:t>
            </a:r>
          </a:p>
          <a:p>
            <a:r>
              <a:rPr lang="en-US"/>
              <a:t>In protein coding genes, the RNA in turn codes for </a:t>
            </a:r>
          </a:p>
          <a:p>
            <a:r>
              <a:rPr lang="en-US"/>
              <a:t>protein</a:t>
            </a:r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838200" y="2362200"/>
            <a:ext cx="76644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some genes encode RNA that is not translated into </a:t>
            </a:r>
          </a:p>
          <a:p>
            <a:r>
              <a:rPr lang="en-US"/>
              <a:t>protein</a:t>
            </a:r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2535238" y="3276600"/>
            <a:ext cx="10112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e.g.??</a:t>
            </a:r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3738563" y="3276600"/>
            <a:ext cx="3759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Ribosomal RNA (rRNA)</a:t>
            </a:r>
          </a:p>
        </p:txBody>
      </p:sp>
      <p:sp>
        <p:nvSpPr>
          <p:cNvPr id="88073" name="Text Box 9"/>
          <p:cNvSpPr txBox="1">
            <a:spLocks noChangeArrowheads="1"/>
          </p:cNvSpPr>
          <p:nvPr/>
        </p:nvSpPr>
        <p:spPr bwMode="auto">
          <a:xfrm>
            <a:off x="3738563" y="3810000"/>
            <a:ext cx="34051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Transfer RNA (tRNA)</a:t>
            </a:r>
          </a:p>
        </p:txBody>
      </p:sp>
      <p:sp>
        <p:nvSpPr>
          <p:cNvPr id="88074" name="Text Box 10"/>
          <p:cNvSpPr txBox="1">
            <a:spLocks noChangeArrowheads="1"/>
          </p:cNvSpPr>
          <p:nvPr/>
        </p:nvSpPr>
        <p:spPr bwMode="auto">
          <a:xfrm>
            <a:off x="3754438" y="4352925"/>
            <a:ext cx="53101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Micro RNAs (miRNA- 26-31 nucl.)</a:t>
            </a:r>
          </a:p>
        </p:txBody>
      </p:sp>
      <p:sp>
        <p:nvSpPr>
          <p:cNvPr id="88076" name="Text Box 12"/>
          <p:cNvSpPr txBox="1">
            <a:spLocks noChangeArrowheads="1"/>
          </p:cNvSpPr>
          <p:nvPr/>
        </p:nvSpPr>
        <p:spPr bwMode="auto">
          <a:xfrm>
            <a:off x="152400" y="4624388"/>
            <a:ext cx="29019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>
                <a:solidFill>
                  <a:srgbClr val="FFFF00"/>
                </a:solidFill>
              </a:rPr>
              <a:t>much more numerous than</a:t>
            </a:r>
          </a:p>
          <a:p>
            <a:r>
              <a:rPr lang="en-US" sz="2000">
                <a:solidFill>
                  <a:srgbClr val="FFFF00"/>
                </a:solidFill>
              </a:rPr>
              <a:t>first thought- play roles in</a:t>
            </a:r>
          </a:p>
          <a:p>
            <a:r>
              <a:rPr lang="en-US" sz="2000">
                <a:solidFill>
                  <a:srgbClr val="FFFF00"/>
                </a:solidFill>
              </a:rPr>
              <a:t>regulating gene expression</a:t>
            </a:r>
          </a:p>
        </p:txBody>
      </p:sp>
      <p:sp>
        <p:nvSpPr>
          <p:cNvPr id="88077" name="Text Box 13"/>
          <p:cNvSpPr txBox="1">
            <a:spLocks noChangeArrowheads="1"/>
          </p:cNvSpPr>
          <p:nvPr/>
        </p:nvSpPr>
        <p:spPr bwMode="auto">
          <a:xfrm>
            <a:off x="3751263" y="4891088"/>
            <a:ext cx="51149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PIWI RNAs (piRNA- 21-24 nucl.)</a:t>
            </a:r>
          </a:p>
        </p:txBody>
      </p:sp>
      <p:sp>
        <p:nvSpPr>
          <p:cNvPr id="88078" name="Text Box 14"/>
          <p:cNvSpPr txBox="1">
            <a:spLocks noChangeArrowheads="1"/>
          </p:cNvSpPr>
          <p:nvPr/>
        </p:nvSpPr>
        <p:spPr bwMode="auto">
          <a:xfrm>
            <a:off x="3754438" y="5410200"/>
            <a:ext cx="48561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Small inhibitory RNAS (siRNA)</a:t>
            </a:r>
          </a:p>
        </p:txBody>
      </p:sp>
      <p:sp>
        <p:nvSpPr>
          <p:cNvPr id="88079" name="AutoShape 15"/>
          <p:cNvSpPr>
            <a:spLocks/>
          </p:cNvSpPr>
          <p:nvPr/>
        </p:nvSpPr>
        <p:spPr bwMode="auto">
          <a:xfrm>
            <a:off x="2992438" y="4419600"/>
            <a:ext cx="685800" cy="1524000"/>
          </a:xfrm>
          <a:prstGeom prst="leftBrace">
            <a:avLst>
              <a:gd name="adj1" fmla="val 18519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77876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9" grpId="0"/>
      <p:bldP spid="88070" grpId="0"/>
      <p:bldP spid="88071" grpId="0"/>
      <p:bldP spid="88072" grpId="0"/>
      <p:bldP spid="88073" grpId="0"/>
      <p:bldP spid="88074" grpId="0"/>
      <p:bldP spid="88076" grpId="0"/>
      <p:bldP spid="88076" grpId="1"/>
      <p:bldP spid="88077" grpId="0"/>
      <p:bldP spid="88078" grpId="0"/>
      <p:bldP spid="88079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7286</TotalTime>
  <Words>1093</Words>
  <Application>Microsoft Office PowerPoint</Application>
  <PresentationFormat>On-screen Show (4:3)</PresentationFormat>
  <Paragraphs>240</Paragraphs>
  <Slides>28</Slides>
  <Notes>24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Metro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</vt:vector>
  </TitlesOfParts>
  <Company>University of Windsor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Andrew Hubberstey</dc:creator>
  <cp:lastModifiedBy>Sue</cp:lastModifiedBy>
  <cp:revision>182</cp:revision>
  <cp:lastPrinted>2014-01-07T18:58:45Z</cp:lastPrinted>
  <dcterms:created xsi:type="dcterms:W3CDTF">2006-01-07T21:57:56Z</dcterms:created>
  <dcterms:modified xsi:type="dcterms:W3CDTF">2014-01-11T05:52:27Z</dcterms:modified>
</cp:coreProperties>
</file>