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57" r:id="rId2"/>
    <p:sldId id="258" r:id="rId3"/>
    <p:sldId id="259" r:id="rId4"/>
  </p:sldIdLst>
  <p:sldSz cx="9144000" cy="6858000" type="screen4x3"/>
  <p:notesSz cx="6858000" cy="994568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9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28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FB2BE7-BA9C-4E9F-B7A3-009E7EA9D29C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46677"/>
            <a:ext cx="2971800" cy="4972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9446677"/>
            <a:ext cx="2971800" cy="4972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98E678-9FA3-4BC9-A35F-53570FEE23C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7747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DF546-8944-477B-BA07-8EFD0EE87FEC}" type="datetimeFigureOut">
              <a:rPr lang="fr-CA" smtClean="0"/>
              <a:t>2018-10-15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6677"/>
            <a:ext cx="2971800" cy="4972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9446677"/>
            <a:ext cx="2971800" cy="4972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E68432-3BC7-491B-909B-2FC241EA8E9D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57694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274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30171" indent="-280835" defTabSz="914274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23340" indent="-224668" defTabSz="914274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72677" indent="-224668" defTabSz="914274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22013" indent="-224668" defTabSz="914274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471349" indent="-224668" defTabSz="9142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20685" indent="-224668" defTabSz="9142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370021" indent="-224668" defTabSz="9142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19357" indent="-224668" defTabSz="9142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2950FDE-5F6B-4378-A9F9-C2068BABA093}" type="slidenum">
              <a:rPr lang="en-CA">
                <a:solidFill>
                  <a:prstClr val="black"/>
                </a:solidFill>
              </a:rPr>
              <a:pPr eaLnBrk="1" hangingPunct="1"/>
              <a:t>1</a:t>
            </a:fld>
            <a:endParaRPr lang="en-CA">
              <a:solidFill>
                <a:prstClr val="black"/>
              </a:solidFill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CA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10/4/2007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Multinational Business Policy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5EFC75-0F97-41FE-B01C-E44231CD40B4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61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10/4/2007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Multinational Business Policy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20237E-DE34-4DAB-B0A7-E72DA87A0ACC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854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43000"/>
            <a:ext cx="2057400" cy="4983163"/>
          </a:xfrm>
        </p:spPr>
        <p:txBody>
          <a:bodyPr vert="eaVert"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019800" cy="4983163"/>
          </a:xfrm>
        </p:spPr>
        <p:txBody>
          <a:bodyPr vert="eaVert"/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10/4/2007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Multinational Business Policy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1647B-D212-4D31-AAE9-75F2EA6EA59B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600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</p:spPr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2286000"/>
            <a:ext cx="4038600" cy="3840163"/>
          </a:xfrm>
        </p:spPr>
        <p:txBody>
          <a:bodyPr/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6000"/>
            <a:ext cx="4038600" cy="3840163"/>
          </a:xfrm>
        </p:spPr>
        <p:txBody>
          <a:bodyPr/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10/4/2007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Multinational Business Policy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D86F8-80CA-4EB9-B2F0-DB65B7F279C3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1012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</p:spPr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2286000"/>
            <a:ext cx="8229600" cy="1843088"/>
          </a:xfrm>
        </p:spPr>
        <p:txBody>
          <a:bodyPr/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281488"/>
            <a:ext cx="8229600" cy="1844675"/>
          </a:xfrm>
        </p:spPr>
        <p:txBody>
          <a:bodyPr/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10/4/2007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Multinational Business Policy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11A37F-FBD9-4F58-8807-19F5BC62C7D8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936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10/4/2007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Multinational Business Policy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064BD1-22CA-4155-A9BC-6E2EB7AF5E18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679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10/4/2007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Multinational Business Policy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1FEB0-2143-42A3-BA45-ADB9B0CCC47B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251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6000"/>
            <a:ext cx="4038600" cy="3840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6000"/>
            <a:ext cx="4038600" cy="3840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10/4/2007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Multinational Business Policy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12FF5-1B46-4510-BE3B-2CFF8E532E9E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13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10/4/2007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Multinational Business Policy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82759-D0DF-420C-AB5E-E328BE4E33B1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563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10/4/2007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Multinational Business Policy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8915F-A8C4-4AD7-AC07-674522751E3D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044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10/4/2007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Multinational Business Policy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5EBD1-4091-430B-9730-1EE90C20A933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891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10/4/2007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Multinational Business Policy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7F7514-DB42-4900-9861-756084BD8DD8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69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10/4/2007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Multinational Business Policy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75EC6C-9E97-4639-A259-44F418D42B1D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631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1430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286000"/>
            <a:ext cx="8229600" cy="384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74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Courier New" pitchFamily="-109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  <a:cs typeface="Arial" charset="0"/>
              </a:rPr>
              <a:t>10/4/2007</a:t>
            </a:r>
          </a:p>
        </p:txBody>
      </p:sp>
      <p:sp>
        <p:nvSpPr>
          <p:cNvPr id="6174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Courier New" pitchFamily="-109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  <a:cs typeface="Arial" charset="0"/>
              </a:rPr>
              <a:t>Multinational Business Policy</a:t>
            </a:r>
          </a:p>
        </p:txBody>
      </p:sp>
      <p:sp>
        <p:nvSpPr>
          <p:cNvPr id="6174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Courier New" pitchFamily="-109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91DF19-F27B-497E-A919-51227FEA5A3C}" type="slidenum">
              <a:rPr lang="en-US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3079" name="Picture 7" descr="04_TelferPPTSlide-1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71"/>
          <a:stretch>
            <a:fillRect/>
          </a:stretch>
        </p:blipFill>
        <p:spPr bwMode="auto">
          <a:xfrm>
            <a:off x="0" y="0"/>
            <a:ext cx="914400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2894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78101A"/>
          </a:solidFill>
          <a:latin typeface="+mj-lt"/>
          <a:ea typeface="ＭＳ Ｐゴシック" pitchFamily="-109" charset="-128"/>
          <a:cs typeface="ＭＳ Ｐゴシック" pitchFamily="-109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78101A"/>
          </a:solidFill>
          <a:latin typeface="Courier New" pitchFamily="-109" charset="0"/>
          <a:ea typeface="ＭＳ Ｐゴシック" pitchFamily="-109" charset="-128"/>
          <a:cs typeface="ＭＳ Ｐゴシック" pitchFamily="-109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78101A"/>
          </a:solidFill>
          <a:latin typeface="Courier New" pitchFamily="-109" charset="0"/>
          <a:ea typeface="ＭＳ Ｐゴシック" pitchFamily="-109" charset="-128"/>
          <a:cs typeface="ＭＳ Ｐゴシック" pitchFamily="-109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78101A"/>
          </a:solidFill>
          <a:latin typeface="Courier New" pitchFamily="-109" charset="0"/>
          <a:ea typeface="ＭＳ Ｐゴシック" pitchFamily="-109" charset="-128"/>
          <a:cs typeface="ＭＳ Ｐゴシック" pitchFamily="-109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78101A"/>
          </a:solidFill>
          <a:latin typeface="Courier New" pitchFamily="-109" charset="0"/>
          <a:ea typeface="ＭＳ Ｐゴシック" pitchFamily="-109" charset="-128"/>
          <a:cs typeface="ＭＳ Ｐゴシック" pitchFamily="-109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78101A"/>
          </a:solidFill>
          <a:latin typeface="Courier New" pitchFamily="-109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78101A"/>
          </a:solidFill>
          <a:latin typeface="Courier New" pitchFamily="-109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78101A"/>
          </a:solidFill>
          <a:latin typeface="Courier New" pitchFamily="-109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78101A"/>
          </a:solidFill>
          <a:latin typeface="Courier New" pitchFamily="-109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9" charset="-128"/>
          <a:cs typeface="ＭＳ Ｐゴシック" pitchFamily="-109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9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9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9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130425"/>
            <a:ext cx="9144000" cy="2882751"/>
          </a:xfrm>
        </p:spPr>
        <p:txBody>
          <a:bodyPr/>
          <a:lstStyle/>
          <a:p>
            <a:pPr eaLnBrk="1" hangingPunct="1"/>
            <a:r>
              <a:rPr lang="fr-CA" sz="3400" dirty="0" smtClean="0">
                <a:latin typeface="Arial" charset="0"/>
              </a:rPr>
              <a:t>Contexte social du monde des affaires</a:t>
            </a:r>
            <a:br>
              <a:rPr lang="fr-CA" sz="3400" dirty="0" smtClean="0">
                <a:latin typeface="Arial" charset="0"/>
              </a:rPr>
            </a:br>
            <a:r>
              <a:rPr lang="fr-CA" sz="3200" dirty="0" smtClean="0">
                <a:latin typeface="Arial" charset="0"/>
              </a:rPr>
              <a:t/>
            </a:r>
            <a:br>
              <a:rPr lang="fr-CA" sz="3200" dirty="0" smtClean="0">
                <a:latin typeface="Arial" charset="0"/>
              </a:rPr>
            </a:br>
            <a:r>
              <a:rPr lang="fr-CA" sz="3600" i="1" dirty="0" smtClean="0">
                <a:solidFill>
                  <a:srgbClr val="FF0000"/>
                </a:solidFill>
                <a:latin typeface="Arial" charset="0"/>
              </a:rPr>
              <a:t>Examen de </a:t>
            </a:r>
            <a:r>
              <a:rPr lang="fr-CA" sz="3600" i="1" dirty="0" err="1" smtClean="0">
                <a:solidFill>
                  <a:srgbClr val="FF0000"/>
                </a:solidFill>
                <a:latin typeface="Arial" charset="0"/>
              </a:rPr>
              <a:t>Mi-Session</a:t>
            </a:r>
            <a:r>
              <a:rPr lang="fr-CA" sz="3600" i="1" dirty="0" smtClean="0">
                <a:solidFill>
                  <a:srgbClr val="FF0000"/>
                </a:solidFill>
                <a:latin typeface="Arial" charset="0"/>
              </a:rPr>
              <a:t/>
            </a:r>
            <a:br>
              <a:rPr lang="fr-CA" sz="3600" i="1" dirty="0" smtClean="0">
                <a:solidFill>
                  <a:srgbClr val="FF0000"/>
                </a:solidFill>
                <a:latin typeface="Arial" charset="0"/>
              </a:rPr>
            </a:br>
            <a:r>
              <a:rPr lang="fr-CA" sz="3600" i="1" dirty="0" smtClean="0">
                <a:solidFill>
                  <a:srgbClr val="FF0000"/>
                </a:solidFill>
                <a:latin typeface="Arial" charset="0"/>
              </a:rPr>
              <a:t>du lundi 29 octobre</a:t>
            </a:r>
            <a:br>
              <a:rPr lang="fr-CA" sz="3600" i="1" dirty="0" smtClean="0">
                <a:solidFill>
                  <a:srgbClr val="FF0000"/>
                </a:solidFill>
                <a:latin typeface="Arial" charset="0"/>
              </a:rPr>
            </a:br>
            <a:r>
              <a:rPr lang="fr-CA" sz="3600" dirty="0" smtClean="0">
                <a:solidFill>
                  <a:srgbClr val="FF0000"/>
                </a:solidFill>
                <a:latin typeface="Arial" charset="0"/>
              </a:rPr>
              <a:t>Durée: 80 minutes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fr-CA" sz="2400" dirty="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fr-CA" sz="2800" b="1" dirty="0" smtClean="0">
                <a:latin typeface="Arial" charset="0"/>
              </a:rPr>
              <a:t>ADM 1701A - 2018</a:t>
            </a:r>
          </a:p>
          <a:p>
            <a:pPr eaLnBrk="1" hangingPunct="1">
              <a:lnSpc>
                <a:spcPct val="80000"/>
              </a:lnSpc>
            </a:pPr>
            <a:r>
              <a:rPr lang="fr-CA" sz="2800" b="1" dirty="0" smtClean="0">
                <a:latin typeface="Arial" charset="0"/>
              </a:rPr>
              <a:t>Prof. Abdenour </a:t>
            </a:r>
            <a:r>
              <a:rPr lang="fr-CA" sz="2800" b="1" dirty="0" err="1" smtClean="0">
                <a:latin typeface="Arial" charset="0"/>
              </a:rPr>
              <a:t>Slaouti</a:t>
            </a:r>
            <a:r>
              <a:rPr lang="fr-CA" sz="2800" b="1" dirty="0" smtClean="0">
                <a:latin typeface="Arial" charset="0"/>
              </a:rPr>
              <a:t>, PhD</a:t>
            </a:r>
          </a:p>
        </p:txBody>
      </p:sp>
      <p:pic>
        <p:nvPicPr>
          <p:cNvPr id="5" name="Picture 2" descr="Telfer_Tagline_Bil_Centered_K_RG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218"/>
            <a:ext cx="9144000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849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62880"/>
            <a:ext cx="8229600" cy="413792"/>
          </a:xfrm>
        </p:spPr>
        <p:txBody>
          <a:bodyPr/>
          <a:lstStyle/>
          <a:p>
            <a:r>
              <a:rPr lang="fr-CA" sz="2800" dirty="0" smtClean="0">
                <a:solidFill>
                  <a:schemeClr val="tx1"/>
                </a:solidFill>
              </a:rPr>
              <a:t>Programme d’examen</a:t>
            </a:r>
            <a:endParaRPr lang="fr-CA" sz="2800" dirty="0">
              <a:solidFill>
                <a:schemeClr val="tx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6453336"/>
          </a:xfrm>
        </p:spPr>
        <p:txBody>
          <a:bodyPr/>
          <a:lstStyle/>
          <a:p>
            <a:r>
              <a:rPr lang="fr-CA" sz="2000" b="1" dirty="0" smtClean="0">
                <a:latin typeface="Arial Narrow" pitchFamily="34" charset="0"/>
              </a:rPr>
              <a:t>Cours 1: Introduction au cours: </a:t>
            </a:r>
          </a:p>
          <a:p>
            <a:pPr lvl="1"/>
            <a:r>
              <a:rPr lang="en-US" sz="1600" b="1" dirty="0" err="1">
                <a:latin typeface="Arial" charset="0"/>
              </a:rPr>
              <a:t>Pourquoi</a:t>
            </a:r>
            <a:r>
              <a:rPr lang="en-US" sz="1600" b="1" dirty="0">
                <a:latin typeface="Arial" charset="0"/>
              </a:rPr>
              <a:t> </a:t>
            </a:r>
            <a:r>
              <a:rPr lang="en-US" sz="1600" b="1" dirty="0" smtClean="0">
                <a:latin typeface="Arial" charset="0"/>
              </a:rPr>
              <a:t> </a:t>
            </a:r>
            <a:r>
              <a:rPr lang="en-US" sz="1600" b="1" dirty="0" err="1" smtClean="0">
                <a:latin typeface="Arial" charset="0"/>
              </a:rPr>
              <a:t>s’intéresser</a:t>
            </a:r>
            <a:r>
              <a:rPr lang="en-US" sz="1600" b="1" dirty="0" smtClean="0">
                <a:latin typeface="Arial" charset="0"/>
              </a:rPr>
              <a:t> </a:t>
            </a:r>
            <a:r>
              <a:rPr lang="en-US" sz="1600" b="1" dirty="0">
                <a:latin typeface="Arial" charset="0"/>
              </a:rPr>
              <a:t>à </a:t>
            </a:r>
            <a:r>
              <a:rPr lang="en-US" sz="1600" b="1" dirty="0" err="1">
                <a:latin typeface="Arial" charset="0"/>
              </a:rPr>
              <a:t>l’environnement</a:t>
            </a:r>
            <a:r>
              <a:rPr lang="en-US" sz="1600" b="1" dirty="0">
                <a:latin typeface="Arial" charset="0"/>
              </a:rPr>
              <a:t> </a:t>
            </a:r>
            <a:r>
              <a:rPr lang="en-US" sz="1600" b="1" dirty="0" err="1">
                <a:latin typeface="Arial" charset="0"/>
              </a:rPr>
              <a:t>externe</a:t>
            </a:r>
            <a:r>
              <a:rPr lang="en-US" sz="1600" b="1" dirty="0">
                <a:latin typeface="Arial" charset="0"/>
              </a:rPr>
              <a:t> de </a:t>
            </a:r>
            <a:r>
              <a:rPr lang="en-US" sz="1600" b="1" dirty="0" err="1">
                <a:latin typeface="Arial" charset="0"/>
              </a:rPr>
              <a:t>l’entreprise</a:t>
            </a:r>
            <a:r>
              <a:rPr lang="en-US" sz="1600" b="1" dirty="0">
                <a:latin typeface="Arial" charset="0"/>
              </a:rPr>
              <a:t>?</a:t>
            </a:r>
            <a:endParaRPr lang="fr-CA" sz="1600" b="1" dirty="0">
              <a:latin typeface="Arial" charset="0"/>
            </a:endParaRPr>
          </a:p>
          <a:p>
            <a:pPr lvl="1"/>
            <a:r>
              <a:rPr lang="fr-CA" sz="1600" b="1" dirty="0">
                <a:latin typeface="Arial" charset="0"/>
              </a:rPr>
              <a:t>Principes essentiels pour comprendre le fonctionnement économique d’une nation</a:t>
            </a:r>
          </a:p>
          <a:p>
            <a:r>
              <a:rPr lang="fr-CA" sz="2000" b="1" dirty="0" smtClean="0">
                <a:latin typeface="Arial Narrow" pitchFamily="34" charset="0"/>
              </a:rPr>
              <a:t>Cours 2 : Environnement social et économique</a:t>
            </a:r>
          </a:p>
          <a:p>
            <a:pPr lvl="1"/>
            <a:r>
              <a:rPr lang="fr-CA" sz="2000" dirty="0" smtClean="0">
                <a:latin typeface="Arial Narrow" pitchFamily="34" charset="0"/>
              </a:rPr>
              <a:t>Perspectives Provinciales RBC 2018</a:t>
            </a:r>
          </a:p>
          <a:p>
            <a:pPr lvl="1"/>
            <a:r>
              <a:rPr lang="fr-CA" sz="2000" dirty="0" smtClean="0">
                <a:latin typeface="Arial Narrow" pitchFamily="34" charset="0"/>
              </a:rPr>
              <a:t>Perspectives Canada et Monde Document RBC 2018</a:t>
            </a:r>
            <a:endParaRPr lang="fr-CA" sz="2000" u="sng" dirty="0" smtClean="0">
              <a:latin typeface="Arial Narrow" pitchFamily="34" charset="0"/>
            </a:endParaRPr>
          </a:p>
          <a:p>
            <a:r>
              <a:rPr lang="fr-CA" sz="2000" b="1" dirty="0" smtClean="0">
                <a:latin typeface="Arial Narrow" pitchFamily="34" charset="0"/>
              </a:rPr>
              <a:t>Cours 3 partie 1: Environnement politique, Gouvernance et RSE</a:t>
            </a:r>
            <a:endParaRPr lang="fr-CA" sz="2000" b="1" i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 lvl="1"/>
            <a:r>
              <a:rPr lang="fr-CA" sz="2000" dirty="0" smtClean="0">
                <a:latin typeface="Arial Narrow" pitchFamily="34" charset="0"/>
              </a:rPr>
              <a:t>Les quatre formes de capitalisme: « </a:t>
            </a:r>
            <a:r>
              <a:rPr lang="fr-CA" sz="2000" i="1" dirty="0" smtClean="0">
                <a:latin typeface="Arial Narrow" pitchFamily="34" charset="0"/>
              </a:rPr>
              <a:t>Pourquoi tous les capitalismes ne se ressemblent-ils pas?</a:t>
            </a:r>
            <a:r>
              <a:rPr lang="fr-CA" sz="2000" dirty="0" smtClean="0">
                <a:latin typeface="Arial Narrow" pitchFamily="34" charset="0"/>
              </a:rPr>
              <a:t> » (R. Boyer - 2006)</a:t>
            </a:r>
          </a:p>
          <a:p>
            <a:pPr lvl="0"/>
            <a:r>
              <a:rPr lang="fr-CA" sz="2000" b="1" dirty="0" smtClean="0">
                <a:latin typeface="Arial Narrow" pitchFamily="34" charset="0"/>
              </a:rPr>
              <a:t>Cours </a:t>
            </a:r>
            <a:r>
              <a:rPr lang="fr-CA" sz="2000" b="1" dirty="0">
                <a:latin typeface="Arial Narrow" pitchFamily="34" charset="0"/>
              </a:rPr>
              <a:t>3 partie </a:t>
            </a:r>
            <a:r>
              <a:rPr lang="fr-CA" sz="2000" b="1" dirty="0" smtClean="0">
                <a:latin typeface="Arial Narrow" pitchFamily="34" charset="0"/>
              </a:rPr>
              <a:t>2: Lobbying </a:t>
            </a:r>
            <a:endParaRPr lang="fr-CA" sz="2000" b="1" i="1" dirty="0">
              <a:latin typeface="Arial Narrow" pitchFamily="34" charset="0"/>
            </a:endParaRPr>
          </a:p>
          <a:p>
            <a:pPr lvl="1"/>
            <a:r>
              <a:rPr lang="fr-CA" sz="2000">
                <a:solidFill>
                  <a:srgbClr val="000000"/>
                </a:solidFill>
                <a:latin typeface="Arial Narrow" pitchFamily="34" charset="0"/>
              </a:rPr>
              <a:t>Vidéo « Lobbying dans l’Union Européenne » </a:t>
            </a:r>
          </a:p>
          <a:p>
            <a:pPr lvl="1"/>
            <a:r>
              <a:rPr lang="fr-CA" sz="2000" smtClean="0">
                <a:solidFill>
                  <a:srgbClr val="000000"/>
                </a:solidFill>
                <a:latin typeface="Arial Narrow" pitchFamily="34" charset="0"/>
              </a:rPr>
              <a:t>Lobbying</a:t>
            </a:r>
            <a:r>
              <a:rPr lang="fr-CA" sz="2000" dirty="0">
                <a:solidFill>
                  <a:srgbClr val="000000"/>
                </a:solidFill>
                <a:latin typeface="Arial Narrow" pitchFamily="34" charset="0"/>
              </a:rPr>
              <a:t>: Cas « </a:t>
            </a:r>
            <a:r>
              <a:rPr lang="fr-CA" sz="2000" i="1" dirty="0">
                <a:solidFill>
                  <a:srgbClr val="000000"/>
                </a:solidFill>
                <a:latin typeface="Arial Narrow" pitchFamily="34" charset="0"/>
              </a:rPr>
              <a:t>La société de pneus </a:t>
            </a:r>
            <a:r>
              <a:rPr lang="fr-CA" sz="2000" i="1" dirty="0" err="1">
                <a:solidFill>
                  <a:srgbClr val="000000"/>
                </a:solidFill>
                <a:latin typeface="Arial Narrow" pitchFamily="34" charset="0"/>
              </a:rPr>
              <a:t>Bonroulant</a:t>
            </a:r>
            <a:r>
              <a:rPr lang="fr-CA" sz="2000" dirty="0">
                <a:solidFill>
                  <a:srgbClr val="000000"/>
                </a:solidFill>
                <a:latin typeface="Arial Narrow" pitchFamily="34" charset="0"/>
              </a:rPr>
              <a:t> » et discussions en cours</a:t>
            </a:r>
          </a:p>
          <a:p>
            <a:r>
              <a:rPr lang="fr-CA" sz="2000" b="1" dirty="0" smtClean="0">
                <a:latin typeface="Arial Narrow" pitchFamily="34" charset="0"/>
              </a:rPr>
              <a:t>Cours4 : RSE et Éthique</a:t>
            </a:r>
          </a:p>
          <a:p>
            <a:pPr lvl="1"/>
            <a:r>
              <a:rPr lang="fr-CA" sz="2000" dirty="0" smtClean="0">
                <a:latin typeface="Arial Narrow" pitchFamily="34" charset="0"/>
              </a:rPr>
              <a:t>Avec analyse des cas « </a:t>
            </a:r>
            <a:r>
              <a:rPr lang="fr-CA" sz="2000" dirty="0" err="1" smtClean="0">
                <a:latin typeface="Arial Narrow" pitchFamily="34" charset="0"/>
              </a:rPr>
              <a:t>Merck</a:t>
            </a:r>
            <a:r>
              <a:rPr lang="fr-CA" sz="2000" dirty="0" smtClean="0">
                <a:latin typeface="Arial Narrow" pitchFamily="34" charset="0"/>
              </a:rPr>
              <a:t> » et cas « Natures et Découvertes »</a:t>
            </a:r>
          </a:p>
        </p:txBody>
      </p:sp>
    </p:spTree>
    <p:extLst>
      <p:ext uri="{BB962C8B-B14F-4D97-AF65-F5344CB8AC3E}">
        <p14:creationId xmlns:p14="http://schemas.microsoft.com/office/powerpoint/2010/main" val="133068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-9128"/>
            <a:ext cx="9144000" cy="701824"/>
          </a:xfrm>
        </p:spPr>
        <p:txBody>
          <a:bodyPr/>
          <a:lstStyle/>
          <a:p>
            <a:r>
              <a:rPr lang="fr-CA" sz="2800" dirty="0" smtClean="0"/>
              <a:t>Format de l’examen </a:t>
            </a:r>
            <a:r>
              <a:rPr lang="fr-CA" sz="2800" smtClean="0"/>
              <a:t>– Deux </a:t>
            </a:r>
            <a:r>
              <a:rPr lang="fr-CA" sz="2800" dirty="0" smtClean="0"/>
              <a:t>Parties</a:t>
            </a:r>
            <a:endParaRPr lang="fr-CA" sz="2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</p:spPr>
        <p:txBody>
          <a:bodyPr/>
          <a:lstStyle/>
          <a:p>
            <a:pPr marL="0" indent="0">
              <a:buNone/>
            </a:pPr>
            <a:r>
              <a:rPr lang="fr-CA" sz="2400" b="1" dirty="0" smtClean="0">
                <a:latin typeface="Arial Narrow" pitchFamily="34" charset="0"/>
              </a:rPr>
              <a:t>Partie 1: Définitions, citations  ou simples explications           40% environ</a:t>
            </a:r>
          </a:p>
          <a:p>
            <a:pPr marL="0" indent="0">
              <a:buNone/>
            </a:pPr>
            <a:r>
              <a:rPr lang="fr-CA" sz="2400" b="1" dirty="0" smtClean="0">
                <a:latin typeface="Arial Narrow" pitchFamily="34" charset="0"/>
              </a:rPr>
              <a:t>                                 (</a:t>
            </a:r>
            <a:r>
              <a:rPr lang="fr-CA" sz="2400" b="1" i="1" dirty="0" smtClean="0">
                <a:latin typeface="Arial Narrow" pitchFamily="34" charset="0"/>
              </a:rPr>
              <a:t>citations</a:t>
            </a:r>
            <a:r>
              <a:rPr lang="fr-CA" sz="2400" b="1" dirty="0" smtClean="0">
                <a:latin typeface="Arial Narrow" pitchFamily="34" charset="0"/>
              </a:rPr>
              <a:t> ou </a:t>
            </a:r>
            <a:r>
              <a:rPr lang="fr-CA" sz="2400" b="1" i="1" dirty="0" smtClean="0">
                <a:latin typeface="Arial Narrow" pitchFamily="34" charset="0"/>
              </a:rPr>
              <a:t>quelques lignes maximum</a:t>
            </a:r>
            <a:r>
              <a:rPr lang="fr-CA" sz="2400" b="1" dirty="0" smtClean="0">
                <a:latin typeface="Arial Narrow" pitchFamily="34" charset="0"/>
              </a:rPr>
              <a:t>)</a:t>
            </a:r>
            <a:endParaRPr lang="fr-CA" sz="2400" b="1" dirty="0">
              <a:latin typeface="Arial Narrow" pitchFamily="34" charset="0"/>
            </a:endParaRPr>
          </a:p>
          <a:p>
            <a:pPr marL="0" indent="0" algn="ctr">
              <a:buNone/>
            </a:pPr>
            <a:r>
              <a:rPr lang="fr-CA" sz="2400" b="1" dirty="0" smtClean="0">
                <a:solidFill>
                  <a:srgbClr val="FF0000"/>
                </a:solidFill>
                <a:latin typeface="Arial Narrow" pitchFamily="34" charset="0"/>
              </a:rPr>
              <a:t>Exemple en cours</a:t>
            </a:r>
          </a:p>
          <a:p>
            <a:pPr marL="0" lvl="0" indent="0">
              <a:buNone/>
            </a:pPr>
            <a:endParaRPr lang="fr-CA" sz="2400" b="1" dirty="0" smtClean="0">
              <a:solidFill>
                <a:srgbClr val="000000"/>
              </a:solidFill>
              <a:latin typeface="Arial Narrow" pitchFamily="34" charset="0"/>
            </a:endParaRPr>
          </a:p>
          <a:p>
            <a:pPr marL="0" lvl="0" indent="0">
              <a:buNone/>
            </a:pPr>
            <a:r>
              <a:rPr lang="fr-CA" sz="2400" b="1" dirty="0" smtClean="0">
                <a:solidFill>
                  <a:srgbClr val="000000"/>
                </a:solidFill>
                <a:latin typeface="Arial Narrow" pitchFamily="34" charset="0"/>
              </a:rPr>
              <a:t>Partie 2: Questions à développement</a:t>
            </a:r>
          </a:p>
          <a:p>
            <a:pPr marL="0" lvl="0" indent="0">
              <a:buNone/>
            </a:pPr>
            <a:r>
              <a:rPr lang="fr-CA" sz="2400" b="1" dirty="0">
                <a:solidFill>
                  <a:srgbClr val="000000"/>
                </a:solidFill>
                <a:latin typeface="Arial Narrow" pitchFamily="34" charset="0"/>
              </a:rPr>
              <a:t>	</a:t>
            </a:r>
            <a:r>
              <a:rPr lang="fr-CA" sz="2400" b="1" dirty="0" smtClean="0">
                <a:solidFill>
                  <a:srgbClr val="000000"/>
                </a:solidFill>
                <a:latin typeface="Arial Narrow" pitchFamily="34" charset="0"/>
              </a:rPr>
              <a:t>		(</a:t>
            </a:r>
            <a:r>
              <a:rPr lang="fr-CA" sz="2400" b="1" i="1" dirty="0" smtClean="0">
                <a:solidFill>
                  <a:srgbClr val="000000"/>
                </a:solidFill>
                <a:latin typeface="Arial Narrow" pitchFamily="34" charset="0"/>
              </a:rPr>
              <a:t>1/2 page à 1 page </a:t>
            </a:r>
            <a:r>
              <a:rPr lang="fr-CA" sz="2400" b="1" dirty="0" smtClean="0">
                <a:solidFill>
                  <a:srgbClr val="000000"/>
                </a:solidFill>
                <a:latin typeface="Arial Narrow" pitchFamily="34" charset="0"/>
              </a:rPr>
              <a:t>)       	      	 60% </a:t>
            </a:r>
            <a:r>
              <a:rPr lang="fr-CA" sz="2400" b="1" dirty="0">
                <a:solidFill>
                  <a:srgbClr val="000000"/>
                </a:solidFill>
                <a:latin typeface="Arial Narrow" pitchFamily="34" charset="0"/>
              </a:rPr>
              <a:t>environ</a:t>
            </a:r>
          </a:p>
          <a:p>
            <a:pPr marL="0" lvl="0" indent="0" algn="ctr">
              <a:buNone/>
            </a:pPr>
            <a:r>
              <a:rPr lang="fr-CA" sz="2400" b="1" dirty="0">
                <a:solidFill>
                  <a:srgbClr val="FF0000"/>
                </a:solidFill>
                <a:latin typeface="Arial Narrow" pitchFamily="34" charset="0"/>
              </a:rPr>
              <a:t>Exemple en cours</a:t>
            </a:r>
          </a:p>
          <a:p>
            <a:pPr marL="0" lvl="0" indent="0">
              <a:buNone/>
            </a:pPr>
            <a:endParaRPr lang="fr-CA" sz="2400" b="1" dirty="0">
              <a:solidFill>
                <a:srgbClr val="000000"/>
              </a:solidFill>
              <a:latin typeface="Arial Narrow" pitchFamily="34" charset="0"/>
            </a:endParaRPr>
          </a:p>
          <a:p>
            <a:pPr marL="0" indent="0">
              <a:buNone/>
            </a:pPr>
            <a:endParaRPr lang="fr-CA" sz="2400" b="1" dirty="0" smtClean="0">
              <a:latin typeface="Arial Narrow" pitchFamily="34" charset="0"/>
            </a:endParaRPr>
          </a:p>
          <a:p>
            <a:pPr marL="0" indent="0">
              <a:buNone/>
            </a:pPr>
            <a:endParaRPr lang="fr-CA" sz="2800" b="1" dirty="0" smtClean="0">
              <a:latin typeface="Arial Narrow" pitchFamily="34" charset="0"/>
            </a:endParaRPr>
          </a:p>
          <a:p>
            <a:pPr marL="0" indent="0">
              <a:buNone/>
            </a:pPr>
            <a:endParaRPr lang="fr-CA" sz="2800" b="1" dirty="0">
              <a:latin typeface="Arial Narrow" pitchFamily="34" charset="0"/>
            </a:endParaRPr>
          </a:p>
          <a:p>
            <a:pPr marL="0" indent="0">
              <a:buNone/>
            </a:pPr>
            <a:endParaRPr lang="fr-CA" sz="2800" b="1" dirty="0">
              <a:latin typeface="Arial Narrow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064BD1-22CA-4155-A9BC-6E2EB7AF5E18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79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Courier New"/>
        <a:ea typeface=""/>
        <a:cs typeface=""/>
      </a:majorFont>
      <a:minorFont>
        <a:latin typeface="Courier N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115</Words>
  <Application>Microsoft Office PowerPoint</Application>
  <PresentationFormat>Affichage à l'écran (4:3)</PresentationFormat>
  <Paragraphs>31</Paragraphs>
  <Slides>3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Custom Design</vt:lpstr>
      <vt:lpstr>Contexte social du monde des affaires  Examen de Mi-Session du lundi 29 octobre Durée: 80 minutes</vt:lpstr>
      <vt:lpstr>Programme d’examen</vt:lpstr>
      <vt:lpstr>Format de l’examen – Deux Parties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Contexte social du monde des affaires  Examen de Mi-Session du Jeudi 18 octobre 2012 19h à 21h</dc:title>
  <dc:creator>slaouti</dc:creator>
  <cp:lastModifiedBy>ASUS</cp:lastModifiedBy>
  <cp:revision>44</cp:revision>
  <cp:lastPrinted>2018-02-12T04:38:16Z</cp:lastPrinted>
  <dcterms:created xsi:type="dcterms:W3CDTF">2012-10-03T22:12:57Z</dcterms:created>
  <dcterms:modified xsi:type="dcterms:W3CDTF">2018-10-15T19:11:55Z</dcterms:modified>
</cp:coreProperties>
</file>