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14" r:id="rId2"/>
    <p:sldId id="287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15" r:id="rId23"/>
    <p:sldId id="308" r:id="rId24"/>
    <p:sldId id="309" r:id="rId25"/>
    <p:sldId id="310" r:id="rId26"/>
    <p:sldId id="311" r:id="rId27"/>
    <p:sldId id="312" r:id="rId28"/>
    <p:sldId id="316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FA3"/>
    <a:srgbClr val="D4EAE4"/>
    <a:srgbClr val="0015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E4FE45-6F50-487A-AC61-AD99675C7575}" v="2" dt="2018-11-16T15:07:41.234"/>
  </p1510:revLst>
</p1510:revInfo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36" autoAdjust="0"/>
    <p:restoredTop sz="75144" autoAdjust="0"/>
  </p:normalViewPr>
  <p:slideViewPr>
    <p:cSldViewPr>
      <p:cViewPr varScale="1">
        <p:scale>
          <a:sx n="62" d="100"/>
          <a:sy n="62" d="100"/>
        </p:scale>
        <p:origin x="13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40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408"/>
    </p:cViewPr>
  </p:sorterViewPr>
  <p:notesViewPr>
    <p:cSldViewPr>
      <p:cViewPr varScale="1">
        <p:scale>
          <a:sx n="54" d="100"/>
          <a:sy n="54" d="100"/>
        </p:scale>
        <p:origin x="1794" y="7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evor Tombe" userId="6b8b3b46-be9d-4e4e-97f5-c5e1931c5a35" providerId="ADAL" clId="{A1C26D9F-A211-4D31-868C-9B7F0FBC9950}"/>
    <pc:docChg chg="custSel modSld modMainMaster">
      <pc:chgData name="Trevor Tombe" userId="6b8b3b46-be9d-4e4e-97f5-c5e1931c5a35" providerId="ADAL" clId="{A1C26D9F-A211-4D31-868C-9B7F0FBC9950}" dt="2018-11-04T20:53:19.575" v="141" actId="1076"/>
      <pc:docMkLst>
        <pc:docMk/>
      </pc:docMkLst>
      <pc:sldChg chg="modSp">
        <pc:chgData name="Trevor Tombe" userId="6b8b3b46-be9d-4e4e-97f5-c5e1931c5a35" providerId="ADAL" clId="{A1C26D9F-A211-4D31-868C-9B7F0FBC9950}" dt="2018-11-04T20:49:42.990" v="28" actId="20577"/>
        <pc:sldMkLst>
          <pc:docMk/>
          <pc:sldMk cId="3283884308" sldId="262"/>
        </pc:sldMkLst>
        <pc:spChg chg="mod">
          <ac:chgData name="Trevor Tombe" userId="6b8b3b46-be9d-4e4e-97f5-c5e1931c5a35" providerId="ADAL" clId="{A1C26D9F-A211-4D31-868C-9B7F0FBC9950}" dt="2018-11-04T20:49:42.990" v="28" actId="20577"/>
          <ac:spMkLst>
            <pc:docMk/>
            <pc:sldMk cId="3283884308" sldId="262"/>
            <ac:spMk id="3" creationId="{00000000-0000-0000-0000-000000000000}"/>
          </ac:spMkLst>
        </pc:spChg>
      </pc:sldChg>
      <pc:sldChg chg="addSp delSp modSp">
        <pc:chgData name="Trevor Tombe" userId="6b8b3b46-be9d-4e4e-97f5-c5e1931c5a35" providerId="ADAL" clId="{A1C26D9F-A211-4D31-868C-9B7F0FBC9950}" dt="2018-11-04T20:50:57.882" v="66" actId="1076"/>
        <pc:sldMkLst>
          <pc:docMk/>
          <pc:sldMk cId="3283884308" sldId="269"/>
        </pc:sldMkLst>
        <pc:spChg chg="del">
          <ac:chgData name="Trevor Tombe" userId="6b8b3b46-be9d-4e4e-97f5-c5e1931c5a35" providerId="ADAL" clId="{A1C26D9F-A211-4D31-868C-9B7F0FBC9950}" dt="2018-11-04T20:50:39.254" v="29" actId="478"/>
          <ac:spMkLst>
            <pc:docMk/>
            <pc:sldMk cId="3283884308" sldId="269"/>
            <ac:spMk id="3" creationId="{00000000-0000-0000-0000-000000000000}"/>
          </ac:spMkLst>
        </pc:spChg>
        <pc:spChg chg="add del mod">
          <ac:chgData name="Trevor Tombe" userId="6b8b3b46-be9d-4e4e-97f5-c5e1931c5a35" providerId="ADAL" clId="{A1C26D9F-A211-4D31-868C-9B7F0FBC9950}" dt="2018-11-04T20:50:41.035" v="30" actId="478"/>
          <ac:spMkLst>
            <pc:docMk/>
            <pc:sldMk cId="3283884308" sldId="269"/>
            <ac:spMk id="6" creationId="{97EC7093-A86E-4735-8638-ED1E15FC941D}"/>
          </ac:spMkLst>
        </pc:spChg>
        <pc:spChg chg="add mod">
          <ac:chgData name="Trevor Tombe" userId="6b8b3b46-be9d-4e4e-97f5-c5e1931c5a35" providerId="ADAL" clId="{A1C26D9F-A211-4D31-868C-9B7F0FBC9950}" dt="2018-11-04T20:50:57.882" v="66" actId="1076"/>
          <ac:spMkLst>
            <pc:docMk/>
            <pc:sldMk cId="3283884308" sldId="269"/>
            <ac:spMk id="7" creationId="{75953360-7C70-45DE-BCBE-F6EFC98E8E25}"/>
          </ac:spMkLst>
        </pc:spChg>
        <pc:graphicFrameChg chg="del">
          <ac:chgData name="Trevor Tombe" userId="6b8b3b46-be9d-4e4e-97f5-c5e1931c5a35" providerId="ADAL" clId="{A1C26D9F-A211-4D31-868C-9B7F0FBC9950}" dt="2018-11-04T20:50:41.863" v="31" actId="478"/>
          <ac:graphicFrameMkLst>
            <pc:docMk/>
            <pc:sldMk cId="3283884308" sldId="269"/>
            <ac:graphicFrameMk id="4" creationId="{00000000-0000-0000-0000-000000000000}"/>
          </ac:graphicFrameMkLst>
        </pc:graphicFrameChg>
      </pc:sldChg>
      <pc:sldChg chg="modSp">
        <pc:chgData name="Trevor Tombe" userId="6b8b3b46-be9d-4e4e-97f5-c5e1931c5a35" providerId="ADAL" clId="{A1C26D9F-A211-4D31-868C-9B7F0FBC9950}" dt="2018-11-04T20:51:35.873" v="68" actId="113"/>
        <pc:sldMkLst>
          <pc:docMk/>
          <pc:sldMk cId="946156801" sldId="273"/>
        </pc:sldMkLst>
        <pc:spChg chg="mod">
          <ac:chgData name="Trevor Tombe" userId="6b8b3b46-be9d-4e4e-97f5-c5e1931c5a35" providerId="ADAL" clId="{A1C26D9F-A211-4D31-868C-9B7F0FBC9950}" dt="2018-11-04T20:51:35.873" v="68" actId="113"/>
          <ac:spMkLst>
            <pc:docMk/>
            <pc:sldMk cId="946156801" sldId="273"/>
            <ac:spMk id="3" creationId="{00000000-0000-0000-0000-000000000000}"/>
          </ac:spMkLst>
        </pc:spChg>
      </pc:sldChg>
      <pc:sldChg chg="addSp delSp modSp">
        <pc:chgData name="Trevor Tombe" userId="6b8b3b46-be9d-4e4e-97f5-c5e1931c5a35" providerId="ADAL" clId="{A1C26D9F-A211-4D31-868C-9B7F0FBC9950}" dt="2018-11-04T20:52:28.907" v="106" actId="478"/>
        <pc:sldMkLst>
          <pc:docMk/>
          <pc:sldMk cId="946156801" sldId="276"/>
        </pc:sldMkLst>
        <pc:spChg chg="del">
          <ac:chgData name="Trevor Tombe" userId="6b8b3b46-be9d-4e4e-97f5-c5e1931c5a35" providerId="ADAL" clId="{A1C26D9F-A211-4D31-868C-9B7F0FBC9950}" dt="2018-11-04T20:52:07.778" v="70" actId="478"/>
          <ac:spMkLst>
            <pc:docMk/>
            <pc:sldMk cId="946156801" sldId="276"/>
            <ac:spMk id="4" creationId="{00000000-0000-0000-0000-000000000000}"/>
          </ac:spMkLst>
        </pc:spChg>
        <pc:spChg chg="del">
          <ac:chgData name="Trevor Tombe" userId="6b8b3b46-be9d-4e4e-97f5-c5e1931c5a35" providerId="ADAL" clId="{A1C26D9F-A211-4D31-868C-9B7F0FBC9950}" dt="2018-11-04T20:52:25.975" v="105" actId="478"/>
          <ac:spMkLst>
            <pc:docMk/>
            <pc:sldMk cId="946156801" sldId="276"/>
            <ac:spMk id="5" creationId="{00000000-0000-0000-0000-000000000000}"/>
          </ac:spMkLst>
        </pc:spChg>
        <pc:spChg chg="add del mod">
          <ac:chgData name="Trevor Tombe" userId="6b8b3b46-be9d-4e4e-97f5-c5e1931c5a35" providerId="ADAL" clId="{A1C26D9F-A211-4D31-868C-9B7F0FBC9950}" dt="2018-11-04T20:52:08.575" v="71" actId="478"/>
          <ac:spMkLst>
            <pc:docMk/>
            <pc:sldMk cId="946156801" sldId="276"/>
            <ac:spMk id="7" creationId="{F1194479-54BE-49D3-80AB-A6C03046FABF}"/>
          </ac:spMkLst>
        </pc:spChg>
        <pc:spChg chg="add mod">
          <ac:chgData name="Trevor Tombe" userId="6b8b3b46-be9d-4e4e-97f5-c5e1931c5a35" providerId="ADAL" clId="{A1C26D9F-A211-4D31-868C-9B7F0FBC9950}" dt="2018-11-04T20:52:23.711" v="104" actId="1076"/>
          <ac:spMkLst>
            <pc:docMk/>
            <pc:sldMk cId="946156801" sldId="276"/>
            <ac:spMk id="8" creationId="{6F6D2F9A-2292-4170-9200-75320043BEED}"/>
          </ac:spMkLst>
        </pc:spChg>
        <pc:spChg chg="add del mod">
          <ac:chgData name="Trevor Tombe" userId="6b8b3b46-be9d-4e4e-97f5-c5e1931c5a35" providerId="ADAL" clId="{A1C26D9F-A211-4D31-868C-9B7F0FBC9950}" dt="2018-11-04T20:52:28.907" v="106" actId="478"/>
          <ac:spMkLst>
            <pc:docMk/>
            <pc:sldMk cId="946156801" sldId="276"/>
            <ac:spMk id="10" creationId="{5A6AC98D-A9A6-4CDF-84AC-F285EBBB367C}"/>
          </ac:spMkLst>
        </pc:spChg>
        <pc:graphicFrameChg chg="del">
          <ac:chgData name="Trevor Tombe" userId="6b8b3b46-be9d-4e4e-97f5-c5e1931c5a35" providerId="ADAL" clId="{A1C26D9F-A211-4D31-868C-9B7F0FBC9950}" dt="2018-11-04T20:52:06.476" v="69" actId="478"/>
          <ac:graphicFrameMkLst>
            <pc:docMk/>
            <pc:sldMk cId="946156801" sldId="276"/>
            <ac:graphicFrameMk id="6" creationId="{00000000-0000-0000-0000-000000000000}"/>
          </ac:graphicFrameMkLst>
        </pc:graphicFrameChg>
      </pc:sldChg>
      <pc:sldChg chg="addSp delSp modSp">
        <pc:chgData name="Trevor Tombe" userId="6b8b3b46-be9d-4e4e-97f5-c5e1931c5a35" providerId="ADAL" clId="{A1C26D9F-A211-4D31-868C-9B7F0FBC9950}" dt="2018-11-04T20:53:19.575" v="141" actId="1076"/>
        <pc:sldMkLst>
          <pc:docMk/>
          <pc:sldMk cId="946156801" sldId="281"/>
        </pc:sldMkLst>
        <pc:spChg chg="add mod">
          <ac:chgData name="Trevor Tombe" userId="6b8b3b46-be9d-4e4e-97f5-c5e1931c5a35" providerId="ADAL" clId="{A1C26D9F-A211-4D31-868C-9B7F0FBC9950}" dt="2018-11-04T20:53:19.575" v="141" actId="1076"/>
          <ac:spMkLst>
            <pc:docMk/>
            <pc:sldMk cId="946156801" sldId="281"/>
            <ac:spMk id="3" creationId="{D9B28B83-5F7A-4458-BB24-3A6CAFDDA855}"/>
          </ac:spMkLst>
        </pc:spChg>
        <pc:picChg chg="del">
          <ac:chgData name="Trevor Tombe" userId="6b8b3b46-be9d-4e4e-97f5-c5e1931c5a35" providerId="ADAL" clId="{A1C26D9F-A211-4D31-868C-9B7F0FBC9950}" dt="2018-11-04T20:53:07.336" v="107" actId="478"/>
          <ac:picMkLst>
            <pc:docMk/>
            <pc:sldMk cId="946156801" sldId="281"/>
            <ac:picMk id="4" creationId="{00000000-0000-0000-0000-000000000000}"/>
          </ac:picMkLst>
        </pc:picChg>
      </pc:sldChg>
      <pc:sldChg chg="addSp delSp modSp">
        <pc:chgData name="Trevor Tombe" userId="6b8b3b46-be9d-4e4e-97f5-c5e1931c5a35" providerId="ADAL" clId="{A1C26D9F-A211-4D31-868C-9B7F0FBC9950}" dt="2018-11-04T20:48:42.095" v="25" actId="20577"/>
        <pc:sldMkLst>
          <pc:docMk/>
          <pc:sldMk cId="1765271211" sldId="282"/>
        </pc:sldMkLst>
        <pc:spChg chg="mod">
          <ac:chgData name="Trevor Tombe" userId="6b8b3b46-be9d-4e4e-97f5-c5e1931c5a35" providerId="ADAL" clId="{A1C26D9F-A211-4D31-868C-9B7F0FBC9950}" dt="2018-11-04T20:48:02.840" v="21"/>
          <ac:spMkLst>
            <pc:docMk/>
            <pc:sldMk cId="1765271211" sldId="282"/>
            <ac:spMk id="3" creationId="{00000000-0000-0000-0000-000000000000}"/>
          </ac:spMkLst>
        </pc:spChg>
        <pc:spChg chg="mod">
          <ac:chgData name="Trevor Tombe" userId="6b8b3b46-be9d-4e4e-97f5-c5e1931c5a35" providerId="ADAL" clId="{A1C26D9F-A211-4D31-868C-9B7F0FBC9950}" dt="2018-11-04T20:48:42.095" v="25" actId="20577"/>
          <ac:spMkLst>
            <pc:docMk/>
            <pc:sldMk cId="1765271211" sldId="282"/>
            <ac:spMk id="6" creationId="{00000000-0000-0000-0000-000000000000}"/>
          </ac:spMkLst>
        </pc:spChg>
        <pc:spChg chg="add mod">
          <ac:chgData name="Trevor Tombe" userId="6b8b3b46-be9d-4e4e-97f5-c5e1931c5a35" providerId="ADAL" clId="{A1C26D9F-A211-4D31-868C-9B7F0FBC9950}" dt="2018-11-04T20:48:08.131" v="23" actId="1076"/>
          <ac:spMkLst>
            <pc:docMk/>
            <pc:sldMk cId="1765271211" sldId="282"/>
            <ac:spMk id="7" creationId="{B05FCA01-659A-4E67-A671-8FEEF300C697}"/>
          </ac:spMkLst>
        </pc:spChg>
        <pc:picChg chg="del">
          <ac:chgData name="Trevor Tombe" userId="6b8b3b46-be9d-4e4e-97f5-c5e1931c5a35" providerId="ADAL" clId="{A1C26D9F-A211-4D31-868C-9B7F0FBC9950}" dt="2018-11-04T20:47:56.466" v="20" actId="478"/>
          <ac:picMkLst>
            <pc:docMk/>
            <pc:sldMk cId="1765271211" sldId="282"/>
            <ac:picMk id="8" creationId="{00000000-0000-0000-0000-000000000000}"/>
          </ac:picMkLst>
        </pc:picChg>
      </pc:sldChg>
      <pc:sldMasterChg chg="modSp modSldLayout">
        <pc:chgData name="Trevor Tombe" userId="6b8b3b46-be9d-4e4e-97f5-c5e1931c5a35" providerId="ADAL" clId="{A1C26D9F-A211-4D31-868C-9B7F0FBC9950}" dt="2018-11-04T20:47:51" v="19" actId="20577"/>
        <pc:sldMasterMkLst>
          <pc:docMk/>
          <pc:sldMasterMk cId="3691570016" sldId="2147483648"/>
        </pc:sldMasterMkLst>
        <pc:spChg chg="mod">
          <ac:chgData name="Trevor Tombe" userId="6b8b3b46-be9d-4e4e-97f5-c5e1931c5a35" providerId="ADAL" clId="{A1C26D9F-A211-4D31-868C-9B7F0FBC9950}" dt="2018-11-04T20:47:26.596" v="3" actId="20577"/>
          <ac:spMkLst>
            <pc:docMk/>
            <pc:sldMasterMk cId="3691570016" sldId="2147483648"/>
            <ac:spMk id="8" creationId="{00000000-0000-0000-0000-000000000000}"/>
          </ac:spMkLst>
        </pc:spChg>
        <pc:sldLayoutChg chg="modSp">
          <pc:chgData name="Trevor Tombe" userId="6b8b3b46-be9d-4e4e-97f5-c5e1931c5a35" providerId="ADAL" clId="{A1C26D9F-A211-4D31-868C-9B7F0FBC9950}" dt="2018-11-04T20:47:30.382" v="5" actId="20577"/>
          <pc:sldLayoutMkLst>
            <pc:docMk/>
            <pc:sldMasterMk cId="3691570016" sldId="2147483648"/>
            <pc:sldLayoutMk cId="887980693" sldId="2147483649"/>
          </pc:sldLayoutMkLst>
          <pc:spChg chg="mod">
            <ac:chgData name="Trevor Tombe" userId="6b8b3b46-be9d-4e4e-97f5-c5e1931c5a35" providerId="ADAL" clId="{A1C26D9F-A211-4D31-868C-9B7F0FBC9950}" dt="2018-11-04T20:47:30.382" v="5" actId="20577"/>
            <ac:spMkLst>
              <pc:docMk/>
              <pc:sldMasterMk cId="3691570016" sldId="2147483648"/>
              <pc:sldLayoutMk cId="887980693" sldId="2147483649"/>
              <ac:spMk id="13" creationId="{00000000-0000-0000-0000-000000000000}"/>
            </ac:spMkLst>
          </pc:spChg>
        </pc:sldLayoutChg>
        <pc:sldLayoutChg chg="modSp">
          <pc:chgData name="Trevor Tombe" userId="6b8b3b46-be9d-4e4e-97f5-c5e1931c5a35" providerId="ADAL" clId="{A1C26D9F-A211-4D31-868C-9B7F0FBC9950}" dt="2018-11-04T20:47:41.466" v="15" actId="20577"/>
          <pc:sldLayoutMkLst>
            <pc:docMk/>
            <pc:sldMasterMk cId="3691570016" sldId="2147483648"/>
            <pc:sldLayoutMk cId="3711136687" sldId="2147483655"/>
          </pc:sldLayoutMkLst>
          <pc:spChg chg="mod">
            <ac:chgData name="Trevor Tombe" userId="6b8b3b46-be9d-4e4e-97f5-c5e1931c5a35" providerId="ADAL" clId="{A1C26D9F-A211-4D31-868C-9B7F0FBC9950}" dt="2018-11-04T20:47:41.466" v="15" actId="20577"/>
            <ac:spMkLst>
              <pc:docMk/>
              <pc:sldMasterMk cId="3691570016" sldId="2147483648"/>
              <pc:sldLayoutMk cId="3711136687" sldId="2147483655"/>
              <ac:spMk id="10" creationId="{00000000-0000-0000-0000-000000000000}"/>
            </ac:spMkLst>
          </pc:spChg>
        </pc:sldLayoutChg>
        <pc:sldLayoutChg chg="modSp">
          <pc:chgData name="Trevor Tombe" userId="6b8b3b46-be9d-4e4e-97f5-c5e1931c5a35" providerId="ADAL" clId="{A1C26D9F-A211-4D31-868C-9B7F0FBC9950}" dt="2018-11-04T20:47:32.511" v="7" actId="20577"/>
          <pc:sldLayoutMkLst>
            <pc:docMk/>
            <pc:sldMasterMk cId="3691570016" sldId="2147483648"/>
            <pc:sldLayoutMk cId="2981062836" sldId="2147483657"/>
          </pc:sldLayoutMkLst>
          <pc:spChg chg="mod">
            <ac:chgData name="Trevor Tombe" userId="6b8b3b46-be9d-4e4e-97f5-c5e1931c5a35" providerId="ADAL" clId="{A1C26D9F-A211-4D31-868C-9B7F0FBC9950}" dt="2018-11-04T20:47:32.511" v="7" actId="20577"/>
            <ac:spMkLst>
              <pc:docMk/>
              <pc:sldMasterMk cId="3691570016" sldId="2147483648"/>
              <pc:sldLayoutMk cId="2981062836" sldId="2147483657"/>
              <ac:spMk id="15" creationId="{00000000-0000-0000-0000-000000000000}"/>
            </ac:spMkLst>
          </pc:spChg>
        </pc:sldLayoutChg>
        <pc:sldLayoutChg chg="modSp">
          <pc:chgData name="Trevor Tombe" userId="6b8b3b46-be9d-4e4e-97f5-c5e1931c5a35" providerId="ADAL" clId="{A1C26D9F-A211-4D31-868C-9B7F0FBC9950}" dt="2018-11-04T20:47:37.406" v="13" actId="20577"/>
          <pc:sldLayoutMkLst>
            <pc:docMk/>
            <pc:sldMasterMk cId="3691570016" sldId="2147483648"/>
            <pc:sldLayoutMk cId="2203796096" sldId="2147483658"/>
          </pc:sldLayoutMkLst>
          <pc:spChg chg="mod">
            <ac:chgData name="Trevor Tombe" userId="6b8b3b46-be9d-4e4e-97f5-c5e1931c5a35" providerId="ADAL" clId="{A1C26D9F-A211-4D31-868C-9B7F0FBC9950}" dt="2018-11-04T20:47:37.406" v="13" actId="20577"/>
            <ac:spMkLst>
              <pc:docMk/>
              <pc:sldMasterMk cId="3691570016" sldId="2147483648"/>
              <pc:sldLayoutMk cId="2203796096" sldId="2147483658"/>
              <ac:spMk id="13" creationId="{00000000-0000-0000-0000-000000000000}"/>
            </ac:spMkLst>
          </pc:spChg>
        </pc:sldLayoutChg>
        <pc:sldLayoutChg chg="modSp">
          <pc:chgData name="Trevor Tombe" userId="6b8b3b46-be9d-4e4e-97f5-c5e1931c5a35" providerId="ADAL" clId="{A1C26D9F-A211-4D31-868C-9B7F0FBC9950}" dt="2018-11-04T20:47:46.386" v="17" actId="20577"/>
          <pc:sldLayoutMkLst>
            <pc:docMk/>
            <pc:sldMasterMk cId="3691570016" sldId="2147483648"/>
            <pc:sldLayoutMk cId="2203796096" sldId="2147483665"/>
          </pc:sldLayoutMkLst>
          <pc:spChg chg="mod">
            <ac:chgData name="Trevor Tombe" userId="6b8b3b46-be9d-4e4e-97f5-c5e1931c5a35" providerId="ADAL" clId="{A1C26D9F-A211-4D31-868C-9B7F0FBC9950}" dt="2018-11-04T20:47:46.386" v="17" actId="20577"/>
            <ac:spMkLst>
              <pc:docMk/>
              <pc:sldMasterMk cId="3691570016" sldId="2147483648"/>
              <pc:sldLayoutMk cId="2203796096" sldId="2147483665"/>
              <ac:spMk id="14" creationId="{00000000-0000-0000-0000-000000000000}"/>
            </ac:spMkLst>
          </pc:spChg>
        </pc:sldLayoutChg>
        <pc:sldLayoutChg chg="modSp">
          <pc:chgData name="Trevor Tombe" userId="6b8b3b46-be9d-4e4e-97f5-c5e1931c5a35" providerId="ADAL" clId="{A1C26D9F-A211-4D31-868C-9B7F0FBC9950}" dt="2018-11-04T20:47:51" v="19" actId="20577"/>
          <pc:sldLayoutMkLst>
            <pc:docMk/>
            <pc:sldMasterMk cId="3691570016" sldId="2147483648"/>
            <pc:sldLayoutMk cId="2907478314" sldId="2147483671"/>
          </pc:sldLayoutMkLst>
          <pc:spChg chg="mod">
            <ac:chgData name="Trevor Tombe" userId="6b8b3b46-be9d-4e4e-97f5-c5e1931c5a35" providerId="ADAL" clId="{A1C26D9F-A211-4D31-868C-9B7F0FBC9950}" dt="2018-11-04T20:47:51" v="19" actId="20577"/>
            <ac:spMkLst>
              <pc:docMk/>
              <pc:sldMasterMk cId="3691570016" sldId="2147483648"/>
              <pc:sldLayoutMk cId="2907478314" sldId="2147483671"/>
              <ac:spMk id="17" creationId="{00000000-0000-0000-0000-000000000000}"/>
            </ac:spMkLst>
          </pc:spChg>
        </pc:sldLayoutChg>
      </pc:sldMasterChg>
    </pc:docChg>
  </pc:docChgLst>
  <pc:docChgLst>
    <pc:chgData name="Trevor Tombe" userId="6b8b3b46-be9d-4e4e-97f5-c5e1931c5a35" providerId="ADAL" clId="{25E4FE45-6F50-487A-AC61-AD99675C7575}"/>
    <pc:docChg chg="custSel modSld">
      <pc:chgData name="Trevor Tombe" userId="6b8b3b46-be9d-4e4e-97f5-c5e1931c5a35" providerId="ADAL" clId="{25E4FE45-6F50-487A-AC61-AD99675C7575}" dt="2018-11-16T15:07:41.234" v="3"/>
      <pc:docMkLst>
        <pc:docMk/>
      </pc:docMkLst>
      <pc:sldChg chg="addSp delSp">
        <pc:chgData name="Trevor Tombe" userId="6b8b3b46-be9d-4e4e-97f5-c5e1931c5a35" providerId="ADAL" clId="{25E4FE45-6F50-487A-AC61-AD99675C7575}" dt="2018-11-16T15:07:01.951" v="1"/>
        <pc:sldMkLst>
          <pc:docMk/>
          <pc:sldMk cId="3283884308" sldId="269"/>
        </pc:sldMkLst>
        <pc:spChg chg="add">
          <ac:chgData name="Trevor Tombe" userId="6b8b3b46-be9d-4e4e-97f5-c5e1931c5a35" providerId="ADAL" clId="{25E4FE45-6F50-487A-AC61-AD99675C7575}" dt="2018-11-16T15:07:01.951" v="1"/>
          <ac:spMkLst>
            <pc:docMk/>
            <pc:sldMk cId="3283884308" sldId="269"/>
            <ac:spMk id="4" creationId="{3FA7B0A9-5DA7-4DDD-89BB-BFE4E628B462}"/>
          </ac:spMkLst>
        </pc:spChg>
        <pc:spChg chg="del">
          <ac:chgData name="Trevor Tombe" userId="6b8b3b46-be9d-4e4e-97f5-c5e1931c5a35" providerId="ADAL" clId="{25E4FE45-6F50-487A-AC61-AD99675C7575}" dt="2018-11-16T15:07:01.641" v="0" actId="478"/>
          <ac:spMkLst>
            <pc:docMk/>
            <pc:sldMk cId="3283884308" sldId="269"/>
            <ac:spMk id="7" creationId="{75953360-7C70-45DE-BCBE-F6EFC98E8E25}"/>
          </ac:spMkLst>
        </pc:spChg>
        <pc:graphicFrameChg chg="add">
          <ac:chgData name="Trevor Tombe" userId="6b8b3b46-be9d-4e4e-97f5-c5e1931c5a35" providerId="ADAL" clId="{25E4FE45-6F50-487A-AC61-AD99675C7575}" dt="2018-11-16T15:07:01.951" v="1"/>
          <ac:graphicFrameMkLst>
            <pc:docMk/>
            <pc:sldMk cId="3283884308" sldId="269"/>
            <ac:graphicFrameMk id="5" creationId="{3D9F5EDF-99BD-4C37-817D-715392C37194}"/>
          </ac:graphicFrameMkLst>
        </pc:graphicFrameChg>
      </pc:sldChg>
      <pc:sldChg chg="addSp delSp">
        <pc:chgData name="Trevor Tombe" userId="6b8b3b46-be9d-4e4e-97f5-c5e1931c5a35" providerId="ADAL" clId="{25E4FE45-6F50-487A-AC61-AD99675C7575}" dt="2018-11-16T15:07:41.234" v="3"/>
        <pc:sldMkLst>
          <pc:docMk/>
          <pc:sldMk cId="946156801" sldId="276"/>
        </pc:sldMkLst>
        <pc:spChg chg="add">
          <ac:chgData name="Trevor Tombe" userId="6b8b3b46-be9d-4e4e-97f5-c5e1931c5a35" providerId="ADAL" clId="{25E4FE45-6F50-487A-AC61-AD99675C7575}" dt="2018-11-16T15:07:41.234" v="3"/>
          <ac:spMkLst>
            <pc:docMk/>
            <pc:sldMk cId="946156801" sldId="276"/>
            <ac:spMk id="4" creationId="{15AC4A28-3CD9-4069-9DEF-A86395579959}"/>
          </ac:spMkLst>
        </pc:spChg>
        <pc:spChg chg="add">
          <ac:chgData name="Trevor Tombe" userId="6b8b3b46-be9d-4e4e-97f5-c5e1931c5a35" providerId="ADAL" clId="{25E4FE45-6F50-487A-AC61-AD99675C7575}" dt="2018-11-16T15:07:41.234" v="3"/>
          <ac:spMkLst>
            <pc:docMk/>
            <pc:sldMk cId="946156801" sldId="276"/>
            <ac:spMk id="6" creationId="{0756228E-2F48-46E8-8A27-DCA99C13CC70}"/>
          </ac:spMkLst>
        </pc:spChg>
        <pc:spChg chg="del">
          <ac:chgData name="Trevor Tombe" userId="6b8b3b46-be9d-4e4e-97f5-c5e1931c5a35" providerId="ADAL" clId="{25E4FE45-6F50-487A-AC61-AD99675C7575}" dt="2018-11-16T15:07:40.906" v="2" actId="478"/>
          <ac:spMkLst>
            <pc:docMk/>
            <pc:sldMk cId="946156801" sldId="276"/>
            <ac:spMk id="8" creationId="{6F6D2F9A-2292-4170-9200-75320043BEED}"/>
          </ac:spMkLst>
        </pc:spChg>
        <pc:graphicFrameChg chg="add">
          <ac:chgData name="Trevor Tombe" userId="6b8b3b46-be9d-4e4e-97f5-c5e1931c5a35" providerId="ADAL" clId="{25E4FE45-6F50-487A-AC61-AD99675C7575}" dt="2018-11-16T15:07:41.234" v="3"/>
          <ac:graphicFrameMkLst>
            <pc:docMk/>
            <pc:sldMk cId="946156801" sldId="276"/>
            <ac:graphicFrameMk id="5" creationId="{2B2F4737-C654-4640-8E9E-57D324618A35}"/>
          </ac:graphicFrameMkLst>
        </pc:graphicFrame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D874E-E9D5-433B-A149-BDF6BFDD40A8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CAA22-461C-45B4-A301-BFCA580174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1922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051F04-9E25-42C3-8BC5-EC2E8469D95E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3D6722-9B4D-4E29-B226-C325925A811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59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6024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195062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09945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32423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8408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93965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white">
          <a:xfrm>
            <a:off x="0" y="0"/>
            <a:ext cx="9144000" cy="3886200"/>
          </a:xfrm>
          <a:prstGeom prst="rect">
            <a:avLst/>
          </a:prstGeom>
          <a:solidFill>
            <a:srgbClr val="007FA3"/>
          </a:solidFill>
          <a:ln>
            <a:solidFill>
              <a:srgbClr val="007F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2838451"/>
          </a:xfrm>
        </p:spPr>
        <p:txBody>
          <a:bodyPr anchor="b">
            <a:no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4687" y="3962400"/>
            <a:ext cx="7794626" cy="175260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14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980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903514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007FA3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Add edition here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5029200" y="1447800"/>
            <a:ext cx="36576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30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/>
              <a:t>Chapter ##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3200400"/>
            <a:ext cx="36576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200"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6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93969" y="6165337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</p:spTree>
    <p:extLst>
      <p:ext uri="{BB962C8B-B14F-4D97-AF65-F5344CB8AC3E}">
        <p14:creationId xmlns:p14="http://schemas.microsoft.com/office/powerpoint/2010/main" val="2981062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Learning Objectives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Learning Objectives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027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rgbClr val="007FA3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Click to add Learning Objective(s)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463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007FA3"/>
              </a:buClr>
              <a:buSzPct val="100000"/>
              <a:defRPr sz="2800"/>
            </a:lvl1pPr>
            <a:lvl2pPr>
              <a:buClr>
                <a:srgbClr val="007FA3"/>
              </a:buClr>
              <a:defRPr sz="2400"/>
            </a:lvl2pPr>
            <a:lvl3pPr>
              <a:buClr>
                <a:srgbClr val="007FA3"/>
              </a:buClr>
              <a:defRPr sz="2000"/>
            </a:lvl3pPr>
            <a:lvl4pPr>
              <a:buClr>
                <a:srgbClr val="007FA3"/>
              </a:buClr>
              <a:defRPr sz="2000"/>
            </a:lvl4pPr>
            <a:lvl5pPr>
              <a:buClr>
                <a:srgbClr val="007FA3"/>
              </a:buClr>
              <a:defRPr sz="2000"/>
            </a:lvl5pPr>
            <a:lvl6pPr>
              <a:buClr>
                <a:srgbClr val="007FA3"/>
              </a:buClr>
              <a:defRPr sz="2000"/>
            </a:lvl6pPr>
            <a:lvl7pPr>
              <a:buClr>
                <a:srgbClr val="007FA3"/>
              </a:buClr>
              <a:defRPr sz="2000"/>
            </a:lvl7pPr>
            <a:lvl8pPr>
              <a:buClr>
                <a:srgbClr val="007FA3"/>
              </a:buClr>
              <a:defRPr sz="2000"/>
            </a:lvl8pPr>
            <a:lvl9pPr>
              <a:buClr>
                <a:srgbClr val="007FA3"/>
              </a:buCl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335713" y="113072"/>
            <a:ext cx="2133600" cy="182880"/>
          </a:xfrm>
        </p:spPr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69312" y="113072"/>
            <a:ext cx="551783" cy="182880"/>
          </a:xfrm>
        </p:spPr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909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18872" indent="-118872">
              <a:buClr>
                <a:srgbClr val="007FA3"/>
              </a:buClr>
              <a:buSzPct val="25000"/>
              <a:def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9913" indent="-285750">
              <a:buClr>
                <a:srgbClr val="007FA3"/>
              </a:buClr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Clr>
                <a:srgbClr val="007FA3"/>
              </a:buClr>
              <a:defRPr sz="2000"/>
            </a:lvl3pPr>
            <a:lvl4pPr>
              <a:buClr>
                <a:srgbClr val="007FA3"/>
              </a:buClr>
              <a:defRPr sz="2000"/>
            </a:lvl4pPr>
            <a:lvl5pPr>
              <a:buClr>
                <a:srgbClr val="007FA3"/>
              </a:buClr>
              <a:defRPr sz="2000"/>
            </a:lvl5pPr>
            <a:lvl6pPr>
              <a:buClr>
                <a:srgbClr val="007FA3"/>
              </a:buClr>
              <a:defRPr sz="2000"/>
            </a:lvl6pPr>
            <a:lvl7pPr>
              <a:buClr>
                <a:srgbClr val="007FA3"/>
              </a:buClr>
              <a:defRPr sz="2000"/>
            </a:lvl7pPr>
            <a:lvl8pPr>
              <a:buClr>
                <a:srgbClr val="007FA3"/>
              </a:buClr>
              <a:defRPr sz="2000"/>
            </a:lvl8pPr>
            <a:lvl9pPr>
              <a:buClr>
                <a:srgbClr val="007FA3"/>
              </a:buClr>
              <a:defRPr sz="2000"/>
            </a:lvl9pPr>
          </a:lstStyle>
          <a:p>
            <a:pPr marL="256032" lvl="0" indent="-256032" algn="l" defTabSz="914400" rtl="0" eaLnBrk="1" latinLnBrk="0" hangingPunct="1">
              <a:spcBef>
                <a:spcPts val="1500"/>
              </a:spcBef>
              <a:buClr>
                <a:srgbClr val="007FA3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Click to edit Master text styles</a:t>
            </a:r>
          </a:p>
          <a:p>
            <a:pPr marL="742950" lvl="1" indent="-285750" algn="l" defTabSz="914400" rtl="0" eaLnBrk="1" latinLnBrk="0" hangingPunct="1">
              <a:spcBef>
                <a:spcPts val="600"/>
              </a:spcBef>
              <a:buClr>
                <a:srgbClr val="007FA3"/>
              </a:buClr>
              <a:buFont typeface="Arial" panose="020B0604020202020204" pitchFamily="34" charset="0"/>
              <a:buChar char="–"/>
            </a:pPr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00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1066800"/>
          </a:xfrm>
        </p:spPr>
        <p:txBody>
          <a:bodyPr anchor="t"/>
          <a:lstStyle>
            <a:lvl1pPr>
              <a:defRPr sz="3400">
                <a:solidFill>
                  <a:srgbClr val="007FA3"/>
                </a:solidFill>
              </a:defRPr>
            </a:lvl1pPr>
          </a:lstStyle>
          <a:p>
            <a:r>
              <a:rPr lang="en-US" dirty="0"/>
              <a:t>Click to add figure number and title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368160"/>
            <a:ext cx="82296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8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14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796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63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457200" y="3962400"/>
            <a:ext cx="8229600" cy="2163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799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447800"/>
            <a:ext cx="7772400" cy="2152651"/>
          </a:xfrm>
        </p:spPr>
        <p:txBody>
          <a:bodyPr anchor="b">
            <a:noAutofit/>
          </a:bodyPr>
          <a:lstStyle>
            <a:lvl1pPr algn="l">
              <a:defRPr sz="3400" b="1" cap="none" baseline="0">
                <a:solidFill>
                  <a:srgbClr val="007FA3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4687" y="3962400"/>
            <a:ext cx="7794627" cy="175260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rgbClr val="007FA3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704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126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11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136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"/>
            <a:ext cx="8229600" cy="10972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457200" y="1457450"/>
            <a:ext cx="8229600" cy="91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3291114" y="160194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2648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57200" y="317565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3300984" y="317565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1" name="Content Placeholder 5"/>
          <p:cNvSpPr>
            <a:spLocks noGrp="1"/>
          </p:cNvSpPr>
          <p:nvPr>
            <p:ph sz="quarter" idx="14" hasCustomPrompt="1"/>
          </p:nvPr>
        </p:nvSpPr>
        <p:spPr>
          <a:xfrm>
            <a:off x="6128658" y="3171876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2" name="Content Placeholder 5"/>
          <p:cNvSpPr>
            <a:spLocks noGrp="1"/>
          </p:cNvSpPr>
          <p:nvPr>
            <p:ph sz="quarter" idx="15" hasCustomPrompt="1"/>
          </p:nvPr>
        </p:nvSpPr>
        <p:spPr>
          <a:xfrm>
            <a:off x="457200" y="4761264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6" hasCustomPrompt="1"/>
          </p:nvPr>
        </p:nvSpPr>
        <p:spPr>
          <a:xfrm>
            <a:off x="3299388" y="4761264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Content Placeholder 5"/>
          <p:cNvSpPr>
            <a:spLocks noGrp="1"/>
          </p:cNvSpPr>
          <p:nvPr>
            <p:ph sz="quarter" idx="17" hasCustomPrompt="1"/>
          </p:nvPr>
        </p:nvSpPr>
        <p:spPr>
          <a:xfrm>
            <a:off x="6128658" y="4764312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C1D4-5704-45BB-BA8B-9B7E98161C8B}" type="datetimeFigureOut">
              <a:rPr lang="en-US" smtClean="0"/>
              <a:pPr/>
              <a:t>5/16/2019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04A2B-EE51-41D7-B879-F8E5E9C510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7165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007FA3"/>
              </a:buClr>
              <a:buSzPct val="100000"/>
              <a:defRPr sz="2800"/>
            </a:lvl1pPr>
            <a:lvl2pPr>
              <a:buClr>
                <a:srgbClr val="007FA3"/>
              </a:buClr>
              <a:defRPr sz="2400"/>
            </a:lvl2pPr>
            <a:lvl3pPr>
              <a:buClr>
                <a:srgbClr val="007FA3"/>
              </a:buClr>
              <a:defRPr sz="2000"/>
            </a:lvl3pPr>
            <a:lvl4pPr>
              <a:buClr>
                <a:srgbClr val="007FA3"/>
              </a:buClr>
              <a:defRPr sz="2000"/>
            </a:lvl4pPr>
            <a:lvl5pPr>
              <a:buClr>
                <a:srgbClr val="007FA3"/>
              </a:buClr>
              <a:defRPr sz="2000"/>
            </a:lvl5pPr>
            <a:lvl6pPr>
              <a:buClr>
                <a:srgbClr val="007FA3"/>
              </a:buClr>
              <a:defRPr sz="2000"/>
            </a:lvl6pPr>
            <a:lvl7pPr>
              <a:buClr>
                <a:srgbClr val="007FA3"/>
              </a:buClr>
              <a:defRPr sz="2000"/>
            </a:lvl7pPr>
            <a:lvl8pPr>
              <a:buClr>
                <a:srgbClr val="007FA3"/>
              </a:buClr>
              <a:defRPr sz="2000"/>
            </a:lvl8pPr>
            <a:lvl9pPr>
              <a:buClr>
                <a:srgbClr val="007FA3"/>
              </a:buCl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335713" y="113072"/>
            <a:ext cx="2133600" cy="182880"/>
          </a:xfrm>
        </p:spPr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69312" y="113072"/>
            <a:ext cx="551783" cy="182880"/>
          </a:xfrm>
        </p:spPr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12648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29184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210909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63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457200" y="3962400"/>
            <a:ext cx="8229600" cy="2163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612648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29184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1547999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1066800"/>
          </a:xfrm>
        </p:spPr>
        <p:txBody>
          <a:bodyPr anchor="t"/>
          <a:lstStyle>
            <a:lvl1pPr>
              <a:defRPr sz="3400">
                <a:solidFill>
                  <a:srgbClr val="007FA3"/>
                </a:solidFill>
              </a:defRPr>
            </a:lvl1pPr>
          </a:lstStyle>
          <a:p>
            <a:r>
              <a:rPr lang="en-US" dirty="0"/>
              <a:t>Click to add figure number and title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368160"/>
            <a:ext cx="82296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8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 dirty="0"/>
              <a:t>Click to add caption</a:t>
            </a: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612648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60020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algn="ctr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291840" y="1599180"/>
            <a:ext cx="2560320" cy="1463040"/>
          </a:xfrm>
          <a:solidFill>
            <a:srgbClr val="C5F3FF"/>
          </a:solidFill>
          <a:ln>
            <a:solidFill>
              <a:srgbClr val="007FA3"/>
            </a:solidFill>
          </a:ln>
        </p:spPr>
        <p:txBody>
          <a:bodyPr lIns="91440" tIns="91440" rIns="91440" bIns="91440" anchor="ctr" anchorCtr="0"/>
          <a:lstStyle>
            <a:lvl1pPr marL="0" indent="0" algn="ctr">
              <a:buFont typeface="Arial" pitchFamily="34" charset="0"/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15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796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+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256"/>
            <a:ext cx="8229600" cy="10972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69149"/>
            <a:ext cx="8229600" cy="4248459"/>
          </a:xfrm>
        </p:spPr>
        <p:txBody>
          <a:bodyPr/>
          <a:lstStyle>
            <a:lvl1pPr>
              <a:buClr>
                <a:srgbClr val="007FA3"/>
              </a:buClr>
              <a:buSzPct val="100000"/>
              <a:defRPr/>
            </a:lvl1pPr>
            <a:lvl2pPr>
              <a:buClr>
                <a:srgbClr val="007FA3"/>
              </a:buClr>
              <a:defRPr/>
            </a:lvl2pPr>
            <a:lvl3pPr>
              <a:buClr>
                <a:srgbClr val="007FA3"/>
              </a:buClr>
              <a:defRPr/>
            </a:lvl3pPr>
            <a:lvl4pPr>
              <a:buClr>
                <a:srgbClr val="007FA3"/>
              </a:buClr>
              <a:defRPr/>
            </a:lvl4pPr>
            <a:lvl5pPr>
              <a:buClr>
                <a:srgbClr val="007FA3"/>
              </a:buClr>
              <a:defRPr/>
            </a:lvl5pPr>
            <a:lvl6pPr>
              <a:buClr>
                <a:srgbClr val="007FA3"/>
              </a:buClr>
              <a:defRPr/>
            </a:lvl6pPr>
            <a:lvl7pPr>
              <a:buClr>
                <a:srgbClr val="007FA3"/>
              </a:buClr>
              <a:defRPr/>
            </a:lvl7pPr>
            <a:lvl8pPr>
              <a:buClr>
                <a:srgbClr val="007FA3"/>
              </a:buClr>
              <a:defRPr/>
            </a:lvl8pPr>
            <a:lvl9pPr>
              <a:buClr>
                <a:srgbClr val="007FA3"/>
              </a:buCl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3969" y="6172200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335713" y="113072"/>
            <a:ext cx="2133600" cy="182880"/>
          </a:xfrm>
        </p:spPr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69312" y="113072"/>
            <a:ext cx="551783" cy="182880"/>
          </a:xfrm>
        </p:spPr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1183944"/>
            <a:ext cx="8229600" cy="457200"/>
          </a:xfr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400" b="1" kern="1200" dirty="0">
                <a:solidFill>
                  <a:srgbClr val="007FA3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228600" y="1641144"/>
            <a:ext cx="457200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 err="1"/>
          </a:p>
        </p:txBody>
      </p:sp>
    </p:spTree>
    <p:extLst>
      <p:ext uri="{BB962C8B-B14F-4D97-AF65-F5344CB8AC3E}">
        <p14:creationId xmlns:p14="http://schemas.microsoft.com/office/powerpoint/2010/main" val="12109093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"/>
            <a:ext cx="8229600" cy="10972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3288" y="1447800"/>
            <a:ext cx="3966312" cy="823912"/>
          </a:xfrm>
        </p:spPr>
        <p:txBody>
          <a:bodyPr anchor="ctr" anchorCtr="0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288" y="2271712"/>
            <a:ext cx="3966312" cy="36845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1" y="1447800"/>
            <a:ext cx="3962400" cy="823912"/>
          </a:xfrm>
        </p:spPr>
        <p:txBody>
          <a:bodyPr anchor="ctr" anchorCtr="0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1" y="2271712"/>
            <a:ext cx="3962400" cy="36845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C1D4-5704-45BB-BA8B-9B7E98161C8B}" type="datetimeFigureOut">
              <a:rPr lang="en-US" smtClean="0"/>
              <a:pPr/>
              <a:t>5/16/2019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04A2B-EE51-41D7-B879-F8E5E9C510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598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"/>
            <a:ext cx="8229600" cy="10972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3962400" cy="823912"/>
          </a:xfrm>
        </p:spPr>
        <p:txBody>
          <a:bodyPr anchor="ctr" anchorCtr="0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71712"/>
            <a:ext cx="3962400" cy="160972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1" y="1447800"/>
            <a:ext cx="3965124" cy="823912"/>
          </a:xfrm>
        </p:spPr>
        <p:txBody>
          <a:bodyPr anchor="ctr" anchorCtr="0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1" y="2271712"/>
            <a:ext cx="3965124" cy="160972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C1D4-5704-45BB-BA8B-9B7E98161C8B}" type="datetimeFigureOut">
              <a:rPr lang="en-US" smtClean="0"/>
              <a:pPr/>
              <a:t>5/16/2019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04A2B-EE51-41D7-B879-F8E5E9C510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458730" y="4044721"/>
            <a:ext cx="3962400" cy="18557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5"/>
          <p:cNvSpPr>
            <a:spLocks noGrp="1"/>
          </p:cNvSpPr>
          <p:nvPr>
            <p:ph sz="quarter" idx="14"/>
          </p:nvPr>
        </p:nvSpPr>
        <p:spPr>
          <a:xfrm>
            <a:off x="4732563" y="4055609"/>
            <a:ext cx="3965124" cy="185578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651039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903514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007FA3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Add edition here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5029200" y="1447800"/>
            <a:ext cx="36576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30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/>
              <a:t>Chapter ##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3200400"/>
            <a:ext cx="36576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200"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6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93969" y="6165337"/>
            <a:ext cx="859536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Shape 15" descr="Pearson Logo"/>
          <p:cNvPicPr preferRelativeResize="0"/>
          <p:nvPr userDrawn="1"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Text Placehold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1499616" y="6428232"/>
            <a:ext cx="6172200" cy="274320"/>
          </a:xfrm>
        </p:spPr>
        <p:txBody>
          <a:bodyPr lIns="91440" tIns="45720" rIns="91440" bIns="45720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altLang="en-US" sz="1200" b="0" kern="120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</p:spTree>
    <p:extLst>
      <p:ext uri="{BB962C8B-B14F-4D97-AF65-F5344CB8AC3E}">
        <p14:creationId xmlns:p14="http://schemas.microsoft.com/office/powerpoint/2010/main" val="2907478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109728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</a:t>
            </a:r>
          </a:p>
          <a:p>
            <a:pPr lvl="6"/>
            <a:r>
              <a:rPr lang="en-US" dirty="0"/>
              <a:t>Seventh</a:t>
            </a:r>
          </a:p>
          <a:p>
            <a:pPr lvl="7"/>
            <a:r>
              <a:rPr lang="en-US" dirty="0"/>
              <a:t>Eighth</a:t>
            </a:r>
          </a:p>
          <a:p>
            <a:pPr lvl="8"/>
            <a:r>
              <a:rPr lang="en-US" dirty="0"/>
              <a:t>Ninth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3969" y="6172200"/>
            <a:ext cx="8595360" cy="23546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35713" y="113072"/>
            <a:ext cx="2133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A9DF6EFB-3F44-496C-A842-1E0B3D3B975A}" type="datetimeFigureOut">
              <a:rPr lang="en-US" smtClean="0"/>
              <a:pPr/>
              <a:t>5/16/2019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69312" y="113072"/>
            <a:ext cx="551783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1502228" y="6429974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kern="1200" dirty="0">
                <a:solidFill>
                  <a:schemeClr val="tx1"/>
                </a:solidFill>
                <a:latin typeface="Verdana"/>
                <a:ea typeface="Verdana" panose="020B0604030504040204" pitchFamily="34" charset="0"/>
                <a:cs typeface="Verdana" panose="020B0604030504040204" pitchFamily="34" charset="0"/>
              </a:rPr>
              <a:t>Copyright © 2020 Pearson Canada Inc.</a:t>
            </a:r>
          </a:p>
        </p:txBody>
      </p:sp>
      <p:pic>
        <p:nvPicPr>
          <p:cNvPr id="9" name="Shape 15" descr="Pearson Logo"/>
          <p:cNvPicPr preferRelativeResize="0"/>
          <p:nvPr userDrawn="1"/>
        </p:nvPicPr>
        <p:blipFill rotWithShape="1">
          <a:blip r:embed="rId20" cstate="print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7881256" y="6428232"/>
            <a:ext cx="914400" cy="20116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altLang="en-US" sz="1200" b="0" kern="1200" noProof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4 - </a:t>
            </a:r>
            <a:fld id="{876BFF75-7A20-4B22-803D-E5D1449082FD}" type="slidenum">
              <a:rPr lang="en-US" altLang="en-US" sz="1200" b="0" kern="1200" noProof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en-US" sz="1200" b="0" kern="1200" noProof="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570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6" r:id="rId3"/>
    <p:sldLayoutId id="2147483650" r:id="rId4"/>
    <p:sldLayoutId id="2147483659" r:id="rId5"/>
    <p:sldLayoutId id="2147483658" r:id="rId6"/>
    <p:sldLayoutId id="2147483660" r:id="rId7"/>
    <p:sldLayoutId id="2147483651" r:id="rId8"/>
    <p:sldLayoutId id="2147483654" r:id="rId9"/>
    <p:sldLayoutId id="2147483655" r:id="rId10"/>
    <p:sldLayoutId id="2147483662" r:id="rId11"/>
    <p:sldLayoutId id="2147483663" r:id="rId12"/>
    <p:sldLayoutId id="2147483664" r:id="rId13"/>
    <p:sldLayoutId id="2147483665" r:id="rId14"/>
    <p:sldLayoutId id="2147483668" r:id="rId15"/>
    <p:sldLayoutId id="2147483669" r:id="rId16"/>
    <p:sldLayoutId id="2147483670" r:id="rId17"/>
    <p:sldLayoutId id="2147483671" r:id="rId18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400" b="1" kern="1200">
          <a:solidFill>
            <a:srgbClr val="007FA3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56032" indent="-256032" algn="l" defTabSz="914400" rtl="0" eaLnBrk="1" latinLnBrk="0" hangingPunct="1">
        <a:spcBef>
          <a:spcPts val="1500"/>
        </a:spcBef>
        <a:buClr>
          <a:srgbClr val="007FA3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Clr>
          <a:srgbClr val="007FA3"/>
        </a:buClr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Clr>
          <a:srgbClr val="007FA3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Clr>
          <a:srgbClr val="007FA3"/>
        </a:buClr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3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3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3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300"/>
        </a:spcBef>
        <a:buClr>
          <a:srgbClr val="007FA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6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3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7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3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5371"/>
            <a:ext cx="8229600" cy="1013353"/>
          </a:xfrm>
        </p:spPr>
        <p:txBody>
          <a:bodyPr/>
          <a:lstStyle/>
          <a:p>
            <a:r>
              <a:rPr lang="en-US" dirty="0"/>
              <a:t>The Economics of Money, Banking, and Financial Markets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1301632"/>
            <a:ext cx="8229600" cy="327143"/>
          </a:xfrm>
        </p:spPr>
        <p:txBody>
          <a:bodyPr/>
          <a:lstStyle/>
          <a:p>
            <a:r>
              <a:rPr lang="en-US" dirty="0"/>
              <a:t>Seventh Canadian Edition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4572000" y="1447800"/>
            <a:ext cx="4114800" cy="1600199"/>
          </a:xfrm>
        </p:spPr>
        <p:txBody>
          <a:bodyPr/>
          <a:lstStyle/>
          <a:p>
            <a:r>
              <a:rPr lang="en-US" dirty="0"/>
              <a:t>Chapter 4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2000" y="3200400"/>
            <a:ext cx="4114800" cy="2925763"/>
          </a:xfrm>
        </p:spPr>
        <p:txBody>
          <a:bodyPr/>
          <a:lstStyle/>
          <a:p>
            <a:r>
              <a:rPr lang="en-US" dirty="0"/>
              <a:t>The Meaning of Interest Rates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en-US" dirty="0"/>
              <a:t>Copyright © 2020 Pearson Canada Inc.</a:t>
            </a:r>
          </a:p>
        </p:txBody>
      </p:sp>
      <p:pic>
        <p:nvPicPr>
          <p:cNvPr id="9" name="Picture 8" descr="The Economics of Money, Banking, and Financial Markets, Seventh Canadian Edition, Frederic S. Mishkin&#10;">
            <a:extLst>
              <a:ext uri="{FF2B5EF4-FFF2-40B4-BE49-F238E27FC236}">
                <a16:creationId xmlns:a16="http://schemas.microsoft.com/office/drawing/2014/main" id="{90785792-54AB-984C-A6D9-C4F0DA3D9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06163"/>
            <a:ext cx="3456000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57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ea typeface="ヒラギノ角ゴ Pro W3" charset="-128"/>
              </a:rPr>
              <a:t>Learning Objectives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Calibri" panose="020F0502020204030204" pitchFamily="34" charset="0"/>
              <a:buAutoNum type="arabicPeriod"/>
            </a:pPr>
            <a:r>
              <a:rPr lang="en-CA" altLang="en-US" dirty="0" smtClean="0">
                <a:ea typeface="ヒラギノ角ゴ Pro W3" charset="-128"/>
              </a:rPr>
              <a:t>Calculate the present value of future cash flows and the yield to maturity on the </a:t>
            </a:r>
            <a:r>
              <a:rPr lang="en-CA" altLang="en-US" b="1" dirty="0" smtClean="0">
                <a:solidFill>
                  <a:srgbClr val="C00000"/>
                </a:solidFill>
                <a:ea typeface="ヒラギノ角ゴ Pro W3" charset="-128"/>
              </a:rPr>
              <a:t>four types of credit market instruments</a:t>
            </a:r>
          </a:p>
          <a:p>
            <a:pPr marL="514350" indent="-514350" eaLnBrk="1" hangingPunct="1">
              <a:buFont typeface="Calibri" panose="020F0502020204030204" pitchFamily="34" charset="0"/>
              <a:buAutoNum type="arabicPeriod"/>
            </a:pPr>
            <a:r>
              <a:rPr lang="en-CA" altLang="en-US" dirty="0" smtClean="0">
                <a:ea typeface="ヒラギノ角ゴ Pro W3" charset="-128"/>
              </a:rPr>
              <a:t>Recognize </a:t>
            </a:r>
            <a:r>
              <a:rPr lang="en-CA" altLang="en-US" dirty="0" smtClean="0">
                <a:ea typeface="ヒラギノ角ゴ Pro W3" charset="-128"/>
              </a:rPr>
              <a:t>the distinctions among </a:t>
            </a:r>
            <a:r>
              <a:rPr lang="en-CA" altLang="en-US" b="1" dirty="0" smtClean="0">
                <a:solidFill>
                  <a:srgbClr val="C00000"/>
                </a:solidFill>
                <a:ea typeface="ヒラギノ角ゴ Pro W3" charset="-128"/>
              </a:rPr>
              <a:t>yield to maturity</a:t>
            </a:r>
            <a:r>
              <a:rPr lang="en-CA" altLang="en-US" dirty="0" smtClean="0">
                <a:ea typeface="ヒラギノ角ゴ Pro W3" charset="-128"/>
              </a:rPr>
              <a:t>, </a:t>
            </a:r>
            <a:r>
              <a:rPr lang="en-CA" altLang="en-US" b="1" dirty="0" smtClean="0">
                <a:solidFill>
                  <a:srgbClr val="C00000"/>
                </a:solidFill>
                <a:ea typeface="ヒラギノ角ゴ Pro W3" charset="-128"/>
              </a:rPr>
              <a:t>current yield</a:t>
            </a:r>
            <a:r>
              <a:rPr lang="en-CA" altLang="en-US" dirty="0" smtClean="0">
                <a:ea typeface="ヒラギノ角ゴ Pro W3" charset="-128"/>
              </a:rPr>
              <a:t>, </a:t>
            </a:r>
            <a:r>
              <a:rPr lang="en-CA" altLang="en-US" b="1" dirty="0" smtClean="0">
                <a:solidFill>
                  <a:srgbClr val="C00000"/>
                </a:solidFill>
                <a:ea typeface="ヒラギノ角ゴ Pro W3" charset="-128"/>
              </a:rPr>
              <a:t>rate of return</a:t>
            </a:r>
            <a:r>
              <a:rPr lang="en-CA" altLang="en-US" dirty="0" smtClean="0">
                <a:ea typeface="ヒラギノ角ゴ Pro W3" charset="-128"/>
              </a:rPr>
              <a:t>, and </a:t>
            </a:r>
            <a:r>
              <a:rPr lang="en-CA" altLang="en-US" b="1" dirty="0" smtClean="0">
                <a:solidFill>
                  <a:srgbClr val="C00000"/>
                </a:solidFill>
                <a:ea typeface="ヒラギノ角ゴ Pro W3" charset="-128"/>
              </a:rPr>
              <a:t>rate of capital gain</a:t>
            </a:r>
          </a:p>
          <a:p>
            <a:pPr marL="514350" indent="-514350" eaLnBrk="1" hangingPunct="1">
              <a:buFont typeface="Calibri" panose="020F0502020204030204" pitchFamily="34" charset="0"/>
              <a:buAutoNum type="arabicPeriod"/>
            </a:pPr>
            <a:r>
              <a:rPr lang="en-CA" altLang="en-US" dirty="0" smtClean="0">
                <a:ea typeface="ヒラギノ角ゴ Pro W3" charset="-128"/>
              </a:rPr>
              <a:t>Interpret </a:t>
            </a:r>
            <a:r>
              <a:rPr lang="en-CA" altLang="en-US" dirty="0" smtClean="0">
                <a:ea typeface="ヒラギノ角ゴ Pro W3" charset="-128"/>
              </a:rPr>
              <a:t>the distinction between real and nominal </a:t>
            </a:r>
            <a:r>
              <a:rPr lang="en-CA" altLang="en-US" b="1" dirty="0" smtClean="0">
                <a:solidFill>
                  <a:srgbClr val="C00000"/>
                </a:solidFill>
                <a:ea typeface="ヒラギノ角ゴ Pro W3" charset="-128"/>
              </a:rPr>
              <a:t>interest rates</a:t>
            </a:r>
          </a:p>
        </p:txBody>
      </p:sp>
    </p:spTree>
    <p:extLst>
      <p:ext uri="{BB962C8B-B14F-4D97-AF65-F5344CB8AC3E}">
        <p14:creationId xmlns:p14="http://schemas.microsoft.com/office/powerpoint/2010/main" val="411693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Time Value of Money (TVM)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28750"/>
            <a:ext cx="8367713" cy="51244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mtClean="0">
                <a:ea typeface="ヒラギノ角ゴ Pro W3" charset="-128"/>
              </a:rPr>
              <a:t>Basic Definitions: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mtClean="0">
                <a:ea typeface="ヒラギノ角ゴ Pro W3" charset="-128"/>
              </a:rPr>
              <a:t>Present Value (PV)</a:t>
            </a:r>
          </a:p>
          <a:p>
            <a:pPr lvl="2" eaLnBrk="1" hangingPunct="1">
              <a:buFont typeface="Arial" panose="020B0604020202020204" pitchFamily="34" charset="0"/>
              <a:buChar char="–"/>
            </a:pPr>
            <a:r>
              <a:rPr lang="en-US" altLang="en-US" i="1" smtClean="0">
                <a:ea typeface="ヒラギノ角ゴ Pro W3" charset="-128"/>
              </a:rPr>
              <a:t>earlier money on a timeline</a:t>
            </a:r>
          </a:p>
          <a:p>
            <a:pPr lvl="2" eaLnBrk="1" hangingPunct="1">
              <a:buFont typeface="Arial" panose="020B0604020202020204" pitchFamily="34" charset="0"/>
              <a:buChar char="–"/>
            </a:pPr>
            <a:r>
              <a:rPr lang="en-US" altLang="en-US" i="1" smtClean="0">
                <a:ea typeface="ヒラギノ角ゴ Pro W3" charset="-128"/>
              </a:rPr>
              <a:t>a dollar paid to you later is less valuable than a dollar paid to you today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smtClean="0">
                <a:ea typeface="ヒラギノ角ゴ Pro W3" charset="-128"/>
              </a:rPr>
              <a:t>Future Value (FV)</a:t>
            </a:r>
          </a:p>
          <a:p>
            <a:pPr lvl="2" eaLnBrk="1" hangingPunct="1">
              <a:buFont typeface="Arial" panose="020B0604020202020204" pitchFamily="34" charset="0"/>
              <a:buChar char="–"/>
            </a:pPr>
            <a:r>
              <a:rPr lang="en-US" altLang="en-US" i="1" smtClean="0">
                <a:ea typeface="ヒラギノ角ゴ Pro W3" charset="-128"/>
              </a:rPr>
              <a:t>later money of a timeline</a:t>
            </a:r>
          </a:p>
          <a:p>
            <a:pPr lvl="2" eaLnBrk="1" hangingPunct="1">
              <a:buFont typeface="Arial" panose="020B0604020202020204" pitchFamily="34" charset="0"/>
              <a:buChar char="–"/>
            </a:pPr>
            <a:r>
              <a:rPr lang="en-US" altLang="en-US" i="1" smtClean="0">
                <a:ea typeface="ヒラギノ角ゴ Pro W3" charset="-128"/>
              </a:rPr>
              <a:t>a dollar paid to you today is worth more than a dollar paid to you later</a:t>
            </a:r>
          </a:p>
        </p:txBody>
      </p:sp>
      <p:cxnSp>
        <p:nvCxnSpPr>
          <p:cNvPr id="6148" name="Straight Connector 6"/>
          <p:cNvCxnSpPr>
            <a:cxnSpLocks noChangeShapeType="1"/>
          </p:cNvCxnSpPr>
          <p:nvPr/>
        </p:nvCxnSpPr>
        <p:spPr bwMode="auto">
          <a:xfrm>
            <a:off x="1285875" y="5257800"/>
            <a:ext cx="6572250" cy="158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49" name="TextBox 7"/>
          <p:cNvSpPr txBox="1">
            <a:spLocks noChangeArrowheads="1"/>
          </p:cNvSpPr>
          <p:nvPr/>
        </p:nvSpPr>
        <p:spPr bwMode="auto">
          <a:xfrm>
            <a:off x="1000125" y="5487988"/>
            <a:ext cx="785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PV</a:t>
            </a:r>
          </a:p>
        </p:txBody>
      </p:sp>
      <p:sp>
        <p:nvSpPr>
          <p:cNvPr id="6150" name="TextBox 8"/>
          <p:cNvSpPr txBox="1">
            <a:spLocks noChangeArrowheads="1"/>
          </p:cNvSpPr>
          <p:nvPr/>
        </p:nvSpPr>
        <p:spPr bwMode="auto">
          <a:xfrm>
            <a:off x="7392988" y="5513388"/>
            <a:ext cx="9286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t>FV</a:t>
            </a:r>
          </a:p>
        </p:txBody>
      </p:sp>
    </p:spTree>
    <p:extLst>
      <p:ext uri="{BB962C8B-B14F-4D97-AF65-F5344CB8AC3E}">
        <p14:creationId xmlns:p14="http://schemas.microsoft.com/office/powerpoint/2010/main" val="350158618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Simple vs Compound Interest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Application Question:</a:t>
            </a:r>
          </a:p>
          <a:p>
            <a:pPr>
              <a:buFontTx/>
              <a:buNone/>
            </a:pPr>
            <a:endParaRPr lang="en-US" altLang="en-US" smtClean="0">
              <a:ea typeface="ヒラギノ角ゴ Pro W3" charset="-128"/>
            </a:endParaRP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   How much additional interest income is generated over three years from an initial $500 investment earning 4% simple interest as opposed to 4% annually compounded interest?</a:t>
            </a:r>
          </a:p>
        </p:txBody>
      </p:sp>
      <p:graphicFrame>
        <p:nvGraphicFramePr>
          <p:cNvPr id="3" name="Object 2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2531223"/>
              </p:ext>
            </p:extLst>
          </p:nvPr>
        </p:nvGraphicFramePr>
        <p:xfrm>
          <a:off x="7086600" y="5029200"/>
          <a:ext cx="11049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Worksheet" showAsIcon="1" r:id="rId3" imgW="381000" imgH="714375" progId="Excel.Sheet.8">
                  <p:embed/>
                </p:oleObj>
              </mc:Choice>
              <mc:Fallback>
                <p:oleObj name="Worksheet" showAsIcon="1" r:id="rId3" imgW="381000" imgH="714375" progId="Excel.Sheet.8">
                  <p:embed/>
                  <p:pic>
                    <p:nvPicPr>
                      <p:cNvPr id="3" name="Object 2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1210"/>
                      <a:stretch>
                        <a:fillRect/>
                      </a:stretch>
                    </p:blipFill>
                    <p:spPr bwMode="auto">
                      <a:xfrm>
                        <a:off x="7086600" y="5029200"/>
                        <a:ext cx="11049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2880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Yield to Maturity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28750"/>
            <a:ext cx="8367713" cy="4800600"/>
          </a:xfrm>
        </p:spPr>
        <p:txBody>
          <a:bodyPr anchorCtr="1"/>
          <a:lstStyle/>
          <a:p>
            <a:pPr eaLnBrk="1" hangingPunct="1">
              <a:buFontTx/>
              <a:buNone/>
            </a:pPr>
            <a:r>
              <a:rPr lang="en-US" altLang="en-US" smtClean="0">
                <a:ea typeface="ヒラギノ角ゴ Pro W3" charset="-128"/>
              </a:rPr>
              <a:t>Yield to Maturity (YTM):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i="1" smtClean="0">
                <a:ea typeface="ヒラギノ角ゴ Pro W3" charset="-128"/>
              </a:rPr>
              <a:t>Closest financial concept to the idea of an ‘interest rate’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i="1" smtClean="0">
                <a:ea typeface="ヒラギノ角ゴ Pro W3" charset="-128"/>
              </a:rPr>
              <a:t>The yield to maturity is the interest rate that equates the present value of future cash flow payments received from a debt instrument with its value today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US" i="1" smtClean="0">
                <a:ea typeface="ヒラギノ角ゴ Pro W3" charset="-128"/>
              </a:rPr>
              <a:t>Considered the most ‘appropriate’ measurement (that which is most accurate) of the interest rate</a:t>
            </a:r>
          </a:p>
        </p:txBody>
      </p:sp>
    </p:spTree>
    <p:extLst>
      <p:ext uri="{BB962C8B-B14F-4D97-AF65-F5344CB8AC3E}">
        <p14:creationId xmlns:p14="http://schemas.microsoft.com/office/powerpoint/2010/main" val="31595298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Simple Present Value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Application Question: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How much would you pay for an investment that was designed to pay you $500 in 3 years if the interest rate was 6%/compounded annually?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Would you pay more or less if the interest rate was 6%/compounded quarterly?  Why?</a:t>
            </a:r>
          </a:p>
        </p:txBody>
      </p:sp>
      <p:graphicFrame>
        <p:nvGraphicFramePr>
          <p:cNvPr id="3" name="Object 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7086600" y="5029200"/>
          <a:ext cx="11049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7" name="Worksheet" showAsIcon="1" r:id="rId3" imgW="381000" imgH="714375" progId="Excel.Sheet.8">
                  <p:embed/>
                </p:oleObj>
              </mc:Choice>
              <mc:Fallback>
                <p:oleObj name="Worksheet" showAsIcon="1" r:id="rId3" imgW="381000" imgH="714375" progId="Excel.Sheet.8">
                  <p:embed/>
                  <p:pic>
                    <p:nvPicPr>
                      <p:cNvPr id="3" name="Object 2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1210"/>
                      <a:stretch>
                        <a:fillRect/>
                      </a:stretch>
                    </p:blipFill>
                    <p:spPr bwMode="auto">
                      <a:xfrm>
                        <a:off x="7086600" y="5029200"/>
                        <a:ext cx="11049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96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Calculating Term 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Application Question: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How long would it take a $2000 investment to accumulate to $2612.10 if its YTM is 9% compounded quarterly?</a:t>
            </a:r>
          </a:p>
        </p:txBody>
      </p:sp>
      <p:graphicFrame>
        <p:nvGraphicFramePr>
          <p:cNvPr id="3" name="Object 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7086600" y="5013325"/>
          <a:ext cx="11049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" name="Worksheet" showAsIcon="1" r:id="rId3" imgW="381000" imgH="714375" progId="Excel.Sheet.8">
                  <p:embed/>
                </p:oleObj>
              </mc:Choice>
              <mc:Fallback>
                <p:oleObj name="Worksheet" showAsIcon="1" r:id="rId3" imgW="381000" imgH="714375" progId="Excel.Sheet.8">
                  <p:embed/>
                  <p:pic>
                    <p:nvPicPr>
                      <p:cNvPr id="3" name="Object 2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1210"/>
                      <a:stretch>
                        <a:fillRect/>
                      </a:stretch>
                    </p:blipFill>
                    <p:spPr bwMode="auto">
                      <a:xfrm>
                        <a:off x="7086600" y="5013325"/>
                        <a:ext cx="11049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0776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26852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ヒラギノ角ゴ Pro W3" charset="-128"/>
              </a:rPr>
              <a:t>Four Types of Credit Market Instruments</a:t>
            </a:r>
            <a:endParaRPr lang="en-CA" altLang="en-US" dirty="0" smtClean="0">
              <a:ea typeface="ヒラギノ角ゴ Pro W3" charset="-128"/>
            </a:endParaRP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153400" cy="5257800"/>
          </a:xfrm>
        </p:spPr>
        <p:txBody>
          <a:bodyPr/>
          <a:lstStyle/>
          <a:p>
            <a:pPr marL="514350" indent="-514350" eaLnBrk="1" hangingPunct="1">
              <a:buFont typeface="Calibri" panose="020F0502020204030204" pitchFamily="34" charset="0"/>
              <a:buAutoNum type="arabicPeriod"/>
            </a:pPr>
            <a:r>
              <a:rPr lang="en-US" altLang="en-US" b="1" dirty="0" smtClean="0">
                <a:solidFill>
                  <a:srgbClr val="C00000"/>
                </a:solidFill>
                <a:ea typeface="ヒラギノ角ゴ Pro W3" charset="-128"/>
              </a:rPr>
              <a:t>Simple Loan </a:t>
            </a:r>
          </a:p>
          <a:p>
            <a:pPr lvl="1" eaLnBrk="1" hangingPunct="1"/>
            <a:r>
              <a:rPr lang="en-US" altLang="en-US" i="1" dirty="0" smtClean="0">
                <a:ea typeface="ヒラギノ角ゴ Pro W3" charset="-128"/>
              </a:rPr>
              <a:t>One payment at the maturity date</a:t>
            </a:r>
          </a:p>
          <a:p>
            <a:pPr marL="514350" indent="-514350" eaLnBrk="1" hangingPunct="1">
              <a:buFont typeface="Calibri" panose="020F0502020204030204" pitchFamily="34" charset="0"/>
              <a:buAutoNum type="arabicPeriod"/>
            </a:pPr>
            <a:r>
              <a:rPr lang="en-US" altLang="en-US" b="1" dirty="0" smtClean="0">
                <a:solidFill>
                  <a:srgbClr val="C00000"/>
                </a:solidFill>
                <a:ea typeface="ヒラギノ角ゴ Pro W3" charset="-128"/>
              </a:rPr>
              <a:t>Fixed Payment Loan</a:t>
            </a:r>
          </a:p>
          <a:p>
            <a:pPr lvl="1" eaLnBrk="1" hangingPunct="1"/>
            <a:r>
              <a:rPr lang="en-US" altLang="en-US" i="1" dirty="0" smtClean="0">
                <a:ea typeface="ヒラギノ角ゴ Pro W3" charset="-128"/>
              </a:rPr>
              <a:t>Multiple fixed payments at pre-specified dates</a:t>
            </a:r>
          </a:p>
          <a:p>
            <a:pPr marL="514350" indent="-514350" eaLnBrk="1" hangingPunct="1">
              <a:buFont typeface="Calibri" panose="020F0502020204030204" pitchFamily="34" charset="0"/>
              <a:buAutoNum type="arabicPeriod" startAt="3"/>
            </a:pPr>
            <a:r>
              <a:rPr lang="en-US" altLang="en-US" b="1" dirty="0" smtClean="0">
                <a:solidFill>
                  <a:srgbClr val="C00000"/>
                </a:solidFill>
                <a:ea typeface="ヒラギノ角ゴ Pro W3" charset="-128"/>
              </a:rPr>
              <a:t>Coupon Bond</a:t>
            </a:r>
          </a:p>
          <a:p>
            <a:pPr lvl="1" eaLnBrk="1" hangingPunct="1"/>
            <a:r>
              <a:rPr lang="en-US" altLang="en-US" i="1" dirty="0" smtClean="0">
                <a:ea typeface="ヒラギノ角ゴ Pro W3" charset="-128"/>
              </a:rPr>
              <a:t>A bond that pays fixed amounts (the coupons) at fixed dates, plus a final payment (the face value) at maturity</a:t>
            </a:r>
          </a:p>
          <a:p>
            <a:pPr marL="514350" indent="-514350" eaLnBrk="1" hangingPunct="1">
              <a:buFont typeface="Calibri" panose="020F0502020204030204" pitchFamily="34" charset="0"/>
              <a:buAutoNum type="arabicPeriod" startAt="3"/>
            </a:pPr>
            <a:r>
              <a:rPr lang="en-US" altLang="en-US" b="1" dirty="0" smtClean="0">
                <a:solidFill>
                  <a:srgbClr val="C00000"/>
                </a:solidFill>
                <a:ea typeface="ヒラギノ角ゴ Pro W3" charset="-128"/>
              </a:rPr>
              <a:t>Discount Bond</a:t>
            </a:r>
          </a:p>
          <a:p>
            <a:pPr lvl="1" eaLnBrk="1" hangingPunct="1"/>
            <a:r>
              <a:rPr lang="en-US" altLang="en-US" i="1" dirty="0" smtClean="0">
                <a:ea typeface="ヒラギノ角ゴ Pro W3" charset="-128"/>
              </a:rPr>
              <a:t>A bond that pays zero coupons, only a final payment at maturity. “Discount” since price typically less than face value.</a:t>
            </a:r>
          </a:p>
          <a:p>
            <a:pPr marL="514350" indent="-514350" eaLnBrk="1" hangingPunct="1"/>
            <a:endParaRPr lang="en-US" altLang="en-US" i="1" dirty="0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2110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686800" cy="1143000"/>
          </a:xfrm>
        </p:spPr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Simple Loan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428750"/>
            <a:ext cx="8686800" cy="4438650"/>
          </a:xfrm>
        </p:spPr>
        <p:txBody>
          <a:bodyPr/>
          <a:lstStyle/>
          <a:p>
            <a:pPr marL="514350" indent="-514350" eaLnBrk="1" hangingPunct="1">
              <a:buFont typeface="Arial Black" pitchFamily="34" charset="0"/>
              <a:buAutoNum type="arabicPeriod"/>
              <a:defRPr/>
            </a:pPr>
            <a:r>
              <a:rPr lang="en-US" altLang="en-US" b="1" dirty="0" smtClean="0">
                <a:solidFill>
                  <a:srgbClr val="FF0000"/>
                </a:solidFill>
              </a:rPr>
              <a:t>Simple Loan</a:t>
            </a:r>
          </a:p>
          <a:p>
            <a:pPr marL="400050" lvl="1" indent="0" eaLnBrk="1" hangingPunct="1">
              <a:buFontTx/>
              <a:buNone/>
              <a:defRPr/>
            </a:pPr>
            <a:r>
              <a:rPr lang="en-US" altLang="en-US" i="1" dirty="0" smtClean="0"/>
              <a:t>- borrower repays the original principle plus all additional interest at date of maturity</a:t>
            </a:r>
          </a:p>
          <a:p>
            <a:pPr marL="400050" lvl="1" indent="0" eaLnBrk="1" hangingPunct="1">
              <a:buFontTx/>
              <a:buNone/>
              <a:defRPr/>
            </a:pPr>
            <a:r>
              <a:rPr lang="en-US" altLang="en-US" i="1" dirty="0" smtClean="0"/>
              <a:t>- loan repayment is a ‘lump-sum’ payment</a:t>
            </a:r>
          </a:p>
          <a:p>
            <a:pPr marL="400050" lvl="1" indent="0" eaLnBrk="1" hangingPunct="1">
              <a:buFontTx/>
              <a:buNone/>
              <a:defRPr/>
            </a:pPr>
            <a:r>
              <a:rPr lang="en-US" altLang="en-US" i="1" dirty="0" smtClean="0"/>
              <a:t>- common for commercial loans</a:t>
            </a:r>
          </a:p>
          <a:p>
            <a:pPr marL="914400" lvl="1" indent="-514350" eaLnBrk="1" hangingPunct="1">
              <a:buFont typeface="Arial" pitchFamily="34" charset="0"/>
              <a:buChar char="•"/>
              <a:defRPr/>
            </a:pPr>
            <a:endParaRPr lang="en-US" altLang="en-US" dirty="0" smtClean="0"/>
          </a:p>
          <a:p>
            <a:pPr marL="800100" lvl="2" indent="0" eaLnBrk="1" hangingPunct="1">
              <a:buFontTx/>
              <a:buNone/>
              <a:defRPr/>
            </a:pPr>
            <a:r>
              <a:rPr lang="en-US" altLang="en-US" dirty="0" smtClean="0"/>
              <a:t>LV = loan value</a:t>
            </a:r>
          </a:p>
          <a:p>
            <a:pPr marL="800100" lvl="2" indent="0" eaLnBrk="1" hangingPunct="1">
              <a:buFontTx/>
              <a:buNone/>
              <a:defRPr/>
            </a:pPr>
            <a:r>
              <a:rPr lang="en-US" altLang="en-US" dirty="0" smtClean="0"/>
              <a:t>FV = final repayment value</a:t>
            </a:r>
          </a:p>
          <a:p>
            <a:pPr marL="800100" lvl="2" indent="0" eaLnBrk="1" hangingPunct="1">
              <a:buFontTx/>
              <a:buNone/>
              <a:defRPr/>
            </a:pPr>
            <a:r>
              <a:rPr lang="en-US" altLang="en-US" dirty="0" err="1" smtClean="0"/>
              <a:t>i</a:t>
            </a:r>
            <a:r>
              <a:rPr lang="en-US" altLang="en-US" dirty="0" smtClean="0"/>
              <a:t> = interest rate</a:t>
            </a:r>
          </a:p>
          <a:p>
            <a:pPr marL="800100" lvl="2" indent="0" eaLnBrk="1" hangingPunct="1">
              <a:buFontTx/>
              <a:buNone/>
              <a:defRPr/>
            </a:pPr>
            <a:r>
              <a:rPr lang="en-US" altLang="en-US" dirty="0" smtClean="0"/>
              <a:t>n = number of period to maturity</a:t>
            </a:r>
          </a:p>
          <a:p>
            <a:pPr marL="1314450" lvl="2" indent="-514350" eaLnBrk="1" hangingPunct="1">
              <a:buFontTx/>
              <a:buNone/>
              <a:defRPr/>
            </a:pPr>
            <a:endParaRPr lang="en-US" altLang="en-US" dirty="0" smtClean="0"/>
          </a:p>
          <a:p>
            <a:pPr marL="914400" lvl="1" indent="-514350" eaLnBrk="1" hangingPunct="1">
              <a:buFontTx/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12292" name="Object 6"/>
          <p:cNvGraphicFramePr>
            <a:graphicFrameLocks noChangeAspect="1"/>
          </p:cNvGraphicFramePr>
          <p:nvPr/>
        </p:nvGraphicFramePr>
        <p:xfrm>
          <a:off x="5029200" y="3886200"/>
          <a:ext cx="2643188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5" name="Equation" r:id="rId4" imgW="850531" imgH="418918" progId="Equation.3">
                  <p:embed/>
                </p:oleObj>
              </mc:Choice>
              <mc:Fallback>
                <p:oleObj name="Equation" r:id="rId4" imgW="850531" imgH="418918" progId="Equation.3">
                  <p:embed/>
                  <p:pic>
                    <p:nvPicPr>
                      <p:cNvPr id="1229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3886200"/>
                        <a:ext cx="2643188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470484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Simple Loan—Yield to Maturity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228600" y="1484313"/>
            <a:ext cx="8686800" cy="48006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Application Question: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Suppose you borrow $1000 today and agree to repay $1,218.40 in eight years time.  What is the implied yield to maturity on this loan?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(assume money is compounded annually) </a:t>
            </a:r>
          </a:p>
        </p:txBody>
      </p:sp>
      <p:sp>
        <p:nvSpPr>
          <p:cNvPr id="13316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28600" y="6400800"/>
            <a:ext cx="5334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</a:rPr>
              <a:t>4.</a:t>
            </a:r>
            <a:fld id="{1AD84DCC-6B96-4A37-8E70-C5D32F1424D6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graphicFrame>
        <p:nvGraphicFramePr>
          <p:cNvPr id="3" name="Object 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7086600" y="5084763"/>
          <a:ext cx="11049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9" name="Worksheet" showAsIcon="1" r:id="rId3" imgW="381000" imgH="714375" progId="Excel.Sheet.8">
                  <p:embed/>
                </p:oleObj>
              </mc:Choice>
              <mc:Fallback>
                <p:oleObj name="Worksheet" showAsIcon="1" r:id="rId3" imgW="381000" imgH="714375" progId="Excel.Sheet.8">
                  <p:embed/>
                  <p:pic>
                    <p:nvPicPr>
                      <p:cNvPr id="3" name="Object 2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1210"/>
                      <a:stretch>
                        <a:fillRect/>
                      </a:stretch>
                    </p:blipFill>
                    <p:spPr bwMode="auto">
                      <a:xfrm>
                        <a:off x="7086600" y="5084763"/>
                        <a:ext cx="11049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110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Fixed Payment Loan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285750" y="1500188"/>
            <a:ext cx="8686800" cy="4672012"/>
          </a:xfrm>
        </p:spPr>
        <p:txBody>
          <a:bodyPr/>
          <a:lstStyle/>
          <a:p>
            <a:pPr marL="514350" indent="-514350">
              <a:buFontTx/>
              <a:buAutoNum type="arabicPeriod" startAt="2"/>
            </a:pPr>
            <a:r>
              <a:rPr lang="en-US" altLang="en-US" b="1" smtClean="0">
                <a:solidFill>
                  <a:srgbClr val="FF0000"/>
                </a:solidFill>
                <a:ea typeface="ヒラギノ角ゴ Pro W3" charset="-128"/>
              </a:rPr>
              <a:t>Fixed Payment Loan - fully amortized loan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altLang="en-US" i="1" smtClean="0">
                <a:ea typeface="ヒラギノ角ゴ Pro W3" charset="-128"/>
              </a:rPr>
              <a:t>loan where the principle of the loan is paid down over the life of the loan, according to some </a:t>
            </a:r>
            <a:r>
              <a:rPr lang="en-US" altLang="en-US" b="1" i="1" smtClean="0">
                <a:ea typeface="ヒラギノ角ゴ Pro W3" charset="-128"/>
              </a:rPr>
              <a:t>amortization schedule</a:t>
            </a:r>
            <a:r>
              <a:rPr lang="en-US" altLang="en-US" i="1" smtClean="0">
                <a:ea typeface="ヒラギノ角ゴ Pro W3" charset="-128"/>
              </a:rPr>
              <a:t>;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altLang="en-US" i="1" smtClean="0">
                <a:ea typeface="ヒラギノ角ゴ Pro W3" charset="-128"/>
              </a:rPr>
              <a:t>payments are typically equal;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altLang="en-US" i="1" smtClean="0">
                <a:ea typeface="ヒラギノ角ゴ Pro W3" charset="-128"/>
              </a:rPr>
              <a:t>payments consist of a portion of interest and a portion of principal;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altLang="en-US" i="1" smtClean="0">
                <a:ea typeface="ヒラギノ角ゴ Pro W3" charset="-128"/>
              </a:rPr>
              <a:t>mortgage loans are typical amortizing loans.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endParaRPr lang="en-US" altLang="en-US" smtClean="0">
              <a:ea typeface="ヒラギノ角ゴ Pro W3" charset="-128"/>
            </a:endParaRPr>
          </a:p>
          <a:p>
            <a:pPr marL="914400" lvl="1" indent="-514350" algn="ctr">
              <a:buFontTx/>
              <a:buNone/>
            </a:pPr>
            <a:endParaRPr lang="en-US" altLang="en-US" smtClean="0">
              <a:ea typeface="ヒラギノ角ゴ Pro W3" charset="-128"/>
            </a:endParaRPr>
          </a:p>
        </p:txBody>
      </p:sp>
      <p:graphicFrame>
        <p:nvGraphicFramePr>
          <p:cNvPr id="14340" name="Object 2"/>
          <p:cNvGraphicFramePr>
            <a:graphicFrameLocks noChangeAspect="1"/>
          </p:cNvGraphicFramePr>
          <p:nvPr/>
        </p:nvGraphicFramePr>
        <p:xfrm>
          <a:off x="2438400" y="4953000"/>
          <a:ext cx="4457700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3" name="Equation" r:id="rId3" imgW="1981200" imgH="419100" progId="Equation.3">
                  <p:embed/>
                </p:oleObj>
              </mc:Choice>
              <mc:Fallback>
                <p:oleObj name="Equation" r:id="rId3" imgW="1981200" imgH="419100" progId="Equation.3">
                  <p:embed/>
                  <p:pic>
                    <p:nvPicPr>
                      <p:cNvPr id="1434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4953000"/>
                        <a:ext cx="4457700" cy="857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7071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Fixed Payment Loan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382000" cy="4767263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Application Question: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You take-out a $100,000 loan for 25 years at 4 % compounded semi-annually.  What will your payments be if you repay the loan semi-annually?</a:t>
            </a:r>
          </a:p>
          <a:p>
            <a:pPr>
              <a:buFontTx/>
              <a:buNone/>
            </a:pPr>
            <a:endParaRPr lang="en-US" altLang="en-US" smtClean="0">
              <a:ea typeface="ヒラギノ角ゴ Pro W3" charset="-128"/>
            </a:endParaRPr>
          </a:p>
          <a:p>
            <a:pPr>
              <a:buFontTx/>
              <a:buNone/>
            </a:pPr>
            <a:endParaRPr lang="en-US" altLang="en-US" smtClean="0">
              <a:ea typeface="ヒラギノ角ゴ Pro W3" charset="-128"/>
            </a:endParaRPr>
          </a:p>
          <a:p>
            <a:pPr>
              <a:buFontTx/>
              <a:buNone/>
            </a:pPr>
            <a:endParaRPr lang="en-US" altLang="en-US" smtClean="0">
              <a:ea typeface="ヒラギノ角ゴ Pro W3" charset="-128"/>
            </a:endParaRP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</a:t>
            </a:r>
          </a:p>
        </p:txBody>
      </p:sp>
      <p:graphicFrame>
        <p:nvGraphicFramePr>
          <p:cNvPr id="6" name="Object 6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7086600" y="5029200"/>
          <a:ext cx="11049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7" name="Worksheet" showAsIcon="1" r:id="rId3" imgW="381000" imgH="714375" progId="Excel.Sheet.8">
                  <p:embed/>
                </p:oleObj>
              </mc:Choice>
              <mc:Fallback>
                <p:oleObj name="Worksheet" showAsIcon="1" r:id="rId3" imgW="381000" imgH="714375" progId="Excel.Sheet.8">
                  <p:embed/>
                  <p:pic>
                    <p:nvPicPr>
                      <p:cNvPr id="6" name="Object 6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1210"/>
                      <a:stretch>
                        <a:fillRect/>
                      </a:stretch>
                    </p:blipFill>
                    <p:spPr bwMode="auto">
                      <a:xfrm>
                        <a:off x="7086600" y="5029200"/>
                        <a:ext cx="11049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9074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Fixed Payment Loan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8001000" cy="46482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Application Question: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You decide to purchase a new home and need a $250,000 mortgage.  Your friendly neighborhood bank will lend you the money if you agree to pay $1,511.46 monthly for the next 25 years.  What is the implied yield to maturity on this loan?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(the loan is compounded semi-annually) </a:t>
            </a:r>
          </a:p>
        </p:txBody>
      </p:sp>
      <p:graphicFrame>
        <p:nvGraphicFramePr>
          <p:cNvPr id="3" name="Object 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7086600" y="5316538"/>
          <a:ext cx="11049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1" name="Worksheet" showAsIcon="1" r:id="rId3" imgW="381000" imgH="714375" progId="Excel.Sheet.8">
                  <p:embed/>
                </p:oleObj>
              </mc:Choice>
              <mc:Fallback>
                <p:oleObj name="Worksheet" showAsIcon="1" r:id="rId3" imgW="381000" imgH="714375" progId="Excel.Sheet.8">
                  <p:embed/>
                  <p:pic>
                    <p:nvPicPr>
                      <p:cNvPr id="3" name="Object 2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1210"/>
                      <a:stretch>
                        <a:fillRect/>
                      </a:stretch>
                    </p:blipFill>
                    <p:spPr bwMode="auto">
                      <a:xfrm>
                        <a:off x="7086600" y="5316538"/>
                        <a:ext cx="11049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616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Coupon Bond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86800" cy="4572000"/>
          </a:xfrm>
        </p:spPr>
        <p:txBody>
          <a:bodyPr/>
          <a:lstStyle/>
          <a:p>
            <a:pPr marL="514350" indent="-514350" eaLnBrk="1" hangingPunct="1">
              <a:buFontTx/>
              <a:buAutoNum type="arabicPeriod" startAt="3"/>
              <a:defRPr/>
            </a:pPr>
            <a:r>
              <a:rPr lang="en-US" altLang="en-US" b="1" dirty="0" smtClean="0">
                <a:solidFill>
                  <a:srgbClr val="FF0000"/>
                </a:solidFill>
              </a:rPr>
              <a:t>Coupon Bond</a:t>
            </a:r>
          </a:p>
          <a:p>
            <a:pPr marL="400050" lvl="1" indent="0" eaLnBrk="1" hangingPunct="1">
              <a:buFontTx/>
              <a:buNone/>
              <a:defRPr/>
            </a:pPr>
            <a:r>
              <a:rPr lang="en-US" altLang="en-US" i="1" dirty="0" smtClean="0"/>
              <a:t>- a debt security that requires the issuer to pay interest (coupon) payments and a principle amount at maturity.</a:t>
            </a:r>
          </a:p>
          <a:p>
            <a:pPr marL="914400" lvl="1" indent="-514350" eaLnBrk="1" hangingPunct="1">
              <a:buFont typeface="Arial" pitchFamily="34" charset="0"/>
              <a:buChar char="•"/>
              <a:defRPr/>
            </a:pPr>
            <a:endParaRPr lang="en-US" altLang="en-US" sz="1100" i="1" dirty="0" smtClean="0"/>
          </a:p>
          <a:p>
            <a:pPr marL="800100" lvl="2" indent="0" eaLnBrk="1" hangingPunct="1">
              <a:buFontTx/>
              <a:buNone/>
              <a:defRPr/>
            </a:pPr>
            <a:r>
              <a:rPr lang="en-US" altLang="en-US" dirty="0" smtClean="0"/>
              <a:t>P = price of coupon bond</a:t>
            </a:r>
          </a:p>
          <a:p>
            <a:pPr marL="800100" lvl="2" indent="0" eaLnBrk="1" hangingPunct="1">
              <a:buFontTx/>
              <a:buNone/>
              <a:defRPr/>
            </a:pPr>
            <a:r>
              <a:rPr lang="en-US" altLang="en-US" dirty="0" smtClean="0"/>
              <a:t>C = yearly coupon payment (calculated as a percentage of the face value)</a:t>
            </a:r>
          </a:p>
          <a:p>
            <a:pPr marL="800100" lvl="2" indent="0" eaLnBrk="1" hangingPunct="1">
              <a:buFontTx/>
              <a:buNone/>
              <a:defRPr/>
            </a:pPr>
            <a:r>
              <a:rPr lang="en-US" altLang="en-US" dirty="0" smtClean="0"/>
              <a:t>F = face value</a:t>
            </a:r>
          </a:p>
          <a:p>
            <a:pPr marL="800100" lvl="2" indent="0" eaLnBrk="1" hangingPunct="1">
              <a:buFontTx/>
              <a:buNone/>
              <a:defRPr/>
            </a:pPr>
            <a:r>
              <a:rPr lang="en-US" altLang="en-US" dirty="0" smtClean="0"/>
              <a:t>n = periods to maturity</a:t>
            </a:r>
          </a:p>
          <a:p>
            <a:pPr marL="914400" lvl="1" indent="-514350" eaLnBrk="1" hangingPunct="1">
              <a:buFontTx/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17412" name="Object 2"/>
          <p:cNvGraphicFramePr>
            <a:graphicFrameLocks noChangeAspect="1"/>
          </p:cNvGraphicFramePr>
          <p:nvPr/>
        </p:nvGraphicFramePr>
        <p:xfrm>
          <a:off x="1828800" y="4648200"/>
          <a:ext cx="5572125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5" name="Equation" r:id="rId3" imgW="2476500" imgH="419100" progId="Equation.3">
                  <p:embed/>
                </p:oleObj>
              </mc:Choice>
              <mc:Fallback>
                <p:oleObj name="Equation" r:id="rId3" imgW="2476500" imgH="419100" progId="Equation.3">
                  <p:embed/>
                  <p:pic>
                    <p:nvPicPr>
                      <p:cNvPr id="1741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648200"/>
                        <a:ext cx="5572125" cy="857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90765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Coupon Bond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Application Question: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A semi-annual bond with a price of 108.18 will mature in 10 years.   If the coupon rate of this bond is 5 %, what is the implied yield to maturity?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</a:t>
            </a: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What ‘type’ of bond is this, based on the relationship between price and face value?</a:t>
            </a:r>
          </a:p>
          <a:p>
            <a:pPr>
              <a:buFontTx/>
              <a:buNone/>
            </a:pPr>
            <a:endParaRPr lang="en-US" altLang="en-US" smtClean="0">
              <a:ea typeface="ヒラギノ角ゴ Pro W3" charset="-128"/>
            </a:endParaRP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</a:t>
            </a:r>
          </a:p>
        </p:txBody>
      </p:sp>
      <p:graphicFrame>
        <p:nvGraphicFramePr>
          <p:cNvPr id="3" name="Object 2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8965132"/>
              </p:ext>
            </p:extLst>
          </p:nvPr>
        </p:nvGraphicFramePr>
        <p:xfrm>
          <a:off x="7086600" y="5205413"/>
          <a:ext cx="11049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9" name="Worksheet" showAsIcon="1" r:id="rId3" imgW="381000" imgH="714375" progId="Excel.Sheet.8">
                  <p:embed/>
                </p:oleObj>
              </mc:Choice>
              <mc:Fallback>
                <p:oleObj name="Worksheet" showAsIcon="1" r:id="rId3" imgW="381000" imgH="714375" progId="Excel.Sheet.8">
                  <p:embed/>
                  <p:pic>
                    <p:nvPicPr>
                      <p:cNvPr id="3" name="Object 2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1210"/>
                      <a:stretch>
                        <a:fillRect/>
                      </a:stretch>
                    </p:blipFill>
                    <p:spPr bwMode="auto">
                      <a:xfrm>
                        <a:off x="7086600" y="5205413"/>
                        <a:ext cx="11049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476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Three Facts About Coupon Bonds</a:t>
            </a:r>
            <a:endParaRPr lang="en-CA" altLang="en-US" smtClean="0">
              <a:ea typeface="ヒラギノ角ゴ Pro W3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dirty="0" smtClean="0">
                <a:ea typeface="ヒラギノ角ゴ Pro W3"/>
                <a:cs typeface="ヒラギノ角ゴ Pro W3"/>
              </a:rPr>
              <a:t>When the coupon bond is priced at its face value, the yield to maturity equals the coupon rate</a:t>
            </a:r>
          </a:p>
          <a:p>
            <a:pPr marL="514350" indent="-514350" eaLnBrk="1" hangingPunct="1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dirty="0" smtClean="0">
                <a:ea typeface="ヒラギノ角ゴ Pro W3"/>
                <a:cs typeface="ヒラギノ角ゴ Pro W3"/>
              </a:rPr>
              <a:t>The </a:t>
            </a:r>
            <a:r>
              <a:rPr lang="en-US" dirty="0" smtClean="0">
                <a:ea typeface="ヒラギノ角ゴ Pro W3"/>
                <a:cs typeface="ヒラギノ角ゴ Pro W3"/>
              </a:rPr>
              <a:t>price of a coupon bond and the yield to maturity are negatively related</a:t>
            </a:r>
          </a:p>
          <a:p>
            <a:pPr marL="914400" lvl="1" indent="-514350" eaLnBrk="1" hangingPunct="1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i="1" dirty="0" smtClean="0">
                <a:ea typeface="ヒラギノ角ゴ Pro W3"/>
              </a:rPr>
              <a:t>As the yield to maturity rises, the price of the bond falls</a:t>
            </a:r>
          </a:p>
          <a:p>
            <a:pPr marL="514350" indent="-514350" eaLnBrk="1" hangingPunct="1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dirty="0" smtClean="0">
                <a:ea typeface="ヒラギノ角ゴ Pro W3"/>
                <a:cs typeface="ヒラギノ角ゴ Pro W3"/>
              </a:rPr>
              <a:t>The </a:t>
            </a:r>
            <a:r>
              <a:rPr lang="en-US" dirty="0" smtClean="0">
                <a:ea typeface="ヒラギノ角ゴ Pro W3"/>
                <a:cs typeface="ヒラギノ角ゴ Pro W3"/>
              </a:rPr>
              <a:t>yield to maturity is greater than the coupon rate when the bond price is below its face value</a:t>
            </a:r>
          </a:p>
          <a:p>
            <a:pPr eaLnBrk="1" hangingPunct="1">
              <a:defRPr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5986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Coupon Bond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609600" y="1428750"/>
            <a:ext cx="8291513" cy="466725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en-US" dirty="0" smtClean="0"/>
              <a:t>Bond Yield Curve – additional properties</a:t>
            </a:r>
          </a:p>
          <a:p>
            <a:pPr marL="514350" indent="-514350">
              <a:buFont typeface="+mj-lt"/>
              <a:buAutoNum type="alphaUcPeriod"/>
              <a:defRPr/>
            </a:pPr>
            <a:r>
              <a:rPr lang="en-US" dirty="0" smtClean="0"/>
              <a:t>For </a:t>
            </a:r>
            <a:r>
              <a:rPr lang="en-US" dirty="0" smtClean="0"/>
              <a:t>a given change in interest rates, bond price will change more when rates decrease that they will decrease when rates increase.</a:t>
            </a:r>
          </a:p>
          <a:p>
            <a:pPr marL="514350" indent="-514350">
              <a:buFont typeface="+mj-lt"/>
              <a:buAutoNum type="alphaUcPeriod"/>
              <a:defRPr/>
            </a:pPr>
            <a:endParaRPr lang="en-US" dirty="0" smtClean="0"/>
          </a:p>
          <a:p>
            <a:pPr marL="514350" indent="-514350">
              <a:buFont typeface="+mj-lt"/>
              <a:buAutoNum type="alphaUcPeriod"/>
              <a:defRPr/>
            </a:pPr>
            <a:r>
              <a:rPr lang="en-US" dirty="0" smtClean="0"/>
              <a:t>The longer the time to maturity, the more sensitive the bond price to changes in the yield to maturity.</a:t>
            </a:r>
          </a:p>
        </p:txBody>
      </p:sp>
      <p:graphicFrame>
        <p:nvGraphicFramePr>
          <p:cNvPr id="7" name="Object 6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6929438" y="5357813"/>
          <a:ext cx="11049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" name="Worksheet" showAsIcon="1" r:id="rId3" imgW="381000" imgH="714375" progId="Excel.Sheet.8">
                  <p:embed/>
                </p:oleObj>
              </mc:Choice>
              <mc:Fallback>
                <p:oleObj name="Worksheet" showAsIcon="1" r:id="rId3" imgW="381000" imgH="714375" progId="Excel.Sheet.8">
                  <p:embed/>
                  <p:pic>
                    <p:nvPicPr>
                      <p:cNvPr id="7" name="Object 6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1210"/>
                      <a:stretch>
                        <a:fillRect/>
                      </a:stretch>
                    </p:blipFill>
                    <p:spPr bwMode="auto">
                      <a:xfrm>
                        <a:off x="6929438" y="5357813"/>
                        <a:ext cx="11049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698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Discount Bond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1" indent="-514350">
              <a:buFontTx/>
              <a:buAutoNum type="arabicPeriod" startAt="4"/>
            </a:pPr>
            <a:r>
              <a:rPr lang="en-US" altLang="en-US" sz="3200" b="1" smtClean="0">
                <a:solidFill>
                  <a:srgbClr val="FF0000"/>
                </a:solidFill>
                <a:ea typeface="ヒラギノ角ゴ Pro W3" charset="-128"/>
              </a:rPr>
              <a:t>Discount Bond – Deep Discount Bond</a:t>
            </a:r>
          </a:p>
          <a:p>
            <a:pPr marL="914400" lvl="2" indent="-514350"/>
            <a:r>
              <a:rPr lang="en-US" altLang="en-US" sz="2800" smtClean="0">
                <a:ea typeface="ヒラギノ角ゴ Pro W3" charset="-128"/>
              </a:rPr>
              <a:t>zero coupon bond (strip-bond)</a:t>
            </a:r>
          </a:p>
          <a:p>
            <a:pPr marL="914400" lvl="2" indent="-514350"/>
            <a:r>
              <a:rPr lang="en-US" altLang="en-US" sz="2800" smtClean="0">
                <a:ea typeface="ヒラギノ角ゴ Pro W3" charset="-128"/>
              </a:rPr>
              <a:t>bond that is sold well below its face value</a:t>
            </a:r>
          </a:p>
          <a:p>
            <a:pPr marL="914400" lvl="2" indent="-514350"/>
            <a:r>
              <a:rPr lang="en-US" altLang="en-US" sz="2800" smtClean="0">
                <a:ea typeface="ヒラギノ角ゴ Pro W3" charset="-128"/>
              </a:rPr>
              <a:t>debt security where the face value is repaid at maturity.</a:t>
            </a:r>
          </a:p>
          <a:p>
            <a:pPr marL="1371600" lvl="3" indent="-514350"/>
            <a:r>
              <a:rPr lang="en-US" altLang="en-US" sz="2400" smtClean="0">
                <a:ea typeface="ヒラギノ角ゴ Pro W3" charset="-128"/>
              </a:rPr>
              <a:t>F = face value of the discount bond</a:t>
            </a:r>
          </a:p>
          <a:p>
            <a:pPr marL="1371600" lvl="3" indent="-514350"/>
            <a:r>
              <a:rPr lang="en-US" altLang="en-US" sz="2400" smtClean="0">
                <a:ea typeface="ヒラギノ角ゴ Pro W3" charset="-128"/>
              </a:rPr>
              <a:t>P = current price of the discount bond</a:t>
            </a:r>
          </a:p>
          <a:p>
            <a:pPr marL="1371600" lvl="3" indent="-514350">
              <a:buFontTx/>
              <a:buNone/>
            </a:pPr>
            <a:endParaRPr lang="en-US" altLang="en-US" sz="2400" smtClean="0">
              <a:ea typeface="ヒラギノ角ゴ Pro W3" charset="-128"/>
            </a:endParaRPr>
          </a:p>
          <a:p>
            <a:pPr marL="914400" lvl="2" indent="-514350"/>
            <a:endParaRPr lang="en-US" altLang="en-US" sz="2800" smtClean="0">
              <a:ea typeface="ヒラギノ角ゴ Pro W3" charset="-128"/>
            </a:endParaRPr>
          </a:p>
          <a:p>
            <a:endParaRPr lang="en-US" altLang="en-US" smtClean="0">
              <a:ea typeface="ヒラギノ角ゴ Pro W3" charset="-128"/>
            </a:endParaRPr>
          </a:p>
        </p:txBody>
      </p:sp>
      <p:graphicFrame>
        <p:nvGraphicFramePr>
          <p:cNvPr id="21508" name="Object 2"/>
          <p:cNvGraphicFramePr>
            <a:graphicFrameLocks noChangeAspect="1"/>
          </p:cNvGraphicFramePr>
          <p:nvPr/>
        </p:nvGraphicFramePr>
        <p:xfrm>
          <a:off x="3429000" y="5072063"/>
          <a:ext cx="185737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7" name="Equation" r:id="rId3" imgW="634725" imgH="393529" progId="Equation.3">
                  <p:embed/>
                </p:oleObj>
              </mc:Choice>
              <mc:Fallback>
                <p:oleObj name="Equation" r:id="rId3" imgW="634725" imgH="393529" progId="Equation.3">
                  <p:embed/>
                  <p:pic>
                    <p:nvPicPr>
                      <p:cNvPr id="2150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5072063"/>
                        <a:ext cx="1857375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83933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ea typeface="ヒラギノ角ゴ Pro W3" charset="-128"/>
              </a:rPr>
              <a:t>Discount Bond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Application Question:</a:t>
            </a:r>
          </a:p>
          <a:p>
            <a:pPr>
              <a:buFontTx/>
              <a:buNone/>
            </a:pPr>
            <a:endParaRPr lang="en-US" altLang="en-US" smtClean="0">
              <a:ea typeface="ヒラギノ角ゴ Pro W3" charset="-128"/>
            </a:endParaRPr>
          </a:p>
          <a:p>
            <a:pPr>
              <a:buFontTx/>
              <a:buNone/>
            </a:pPr>
            <a:r>
              <a:rPr lang="en-US" altLang="en-US" smtClean="0">
                <a:ea typeface="ヒラギノ角ゴ Pro W3" charset="-128"/>
              </a:rPr>
              <a:t>	A discounted bond with a face value of $1000 is selling for $900.  With a maturity of 1 year, what is the implied yield to maturity?</a:t>
            </a:r>
          </a:p>
        </p:txBody>
      </p:sp>
      <p:graphicFrame>
        <p:nvGraphicFramePr>
          <p:cNvPr id="3" name="Object 2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7067550" y="4740275"/>
          <a:ext cx="1104900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" name="Worksheet" showAsIcon="1" r:id="rId3" imgW="381000" imgH="714375" progId="Excel.Sheet.8">
                  <p:embed/>
                </p:oleObj>
              </mc:Choice>
              <mc:Fallback>
                <p:oleObj name="Worksheet" showAsIcon="1" r:id="rId3" imgW="381000" imgH="714375" progId="Excel.Sheet.8">
                  <p:embed/>
                  <p:pic>
                    <p:nvPicPr>
                      <p:cNvPr id="3" name="Object 2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1210"/>
                      <a:stretch>
                        <a:fillRect/>
                      </a:stretch>
                    </p:blipFill>
                    <p:spPr bwMode="auto">
                      <a:xfrm>
                        <a:off x="7067550" y="4740275"/>
                        <a:ext cx="1104900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685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Consol or Perpetuity</a:t>
            </a:r>
            <a:endParaRPr lang="en-CA" altLang="en-US" smtClean="0">
              <a:ea typeface="ヒラギノ角ゴ Pro W3" charset="-128"/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i="1" dirty="0" smtClean="0">
                <a:ea typeface="ヒラギノ角ゴ Pro W3" charset="-128"/>
              </a:rPr>
              <a:t>P</a:t>
            </a:r>
            <a:r>
              <a:rPr lang="en-US" altLang="en-US" i="1" baseline="-25000" dirty="0" smtClean="0">
                <a:ea typeface="ヒラギノ角ゴ Pro W3" charset="-128"/>
              </a:rPr>
              <a:t>c</a:t>
            </a:r>
            <a:r>
              <a:rPr lang="en-US" altLang="en-US" dirty="0" smtClean="0">
                <a:ea typeface="ヒラギノ角ゴ Pro W3" charset="-128"/>
              </a:rPr>
              <a:t> = price of the </a:t>
            </a:r>
            <a:r>
              <a:rPr lang="en-US" altLang="en-US" dirty="0" err="1" smtClean="0">
                <a:ea typeface="ヒラギノ角ゴ Pro W3" charset="-128"/>
              </a:rPr>
              <a:t>consol</a:t>
            </a:r>
            <a:endParaRPr lang="en-US" altLang="en-US" dirty="0" smtClean="0">
              <a:ea typeface="ヒラギノ角ゴ Pro W3" charset="-128"/>
            </a:endParaRPr>
          </a:p>
          <a:p>
            <a:pPr eaLnBrk="1" hangingPunct="1">
              <a:buFontTx/>
              <a:buNone/>
            </a:pPr>
            <a:r>
              <a:rPr lang="en-US" altLang="en-US" i="1" dirty="0" smtClean="0">
                <a:ea typeface="ヒラギノ角ゴ Pro W3" charset="-128"/>
              </a:rPr>
              <a:t>C</a:t>
            </a:r>
            <a:r>
              <a:rPr lang="en-US" altLang="en-US" dirty="0" smtClean="0">
                <a:ea typeface="ヒラギノ角ゴ Pro W3" charset="-128"/>
              </a:rPr>
              <a:t> = yearly interest payment</a:t>
            </a:r>
          </a:p>
          <a:p>
            <a:pPr eaLnBrk="1" hangingPunct="1">
              <a:buFontTx/>
              <a:buNone/>
            </a:pPr>
            <a:r>
              <a:rPr lang="en-US" altLang="en-US" i="1" dirty="0" err="1" smtClean="0">
                <a:ea typeface="ヒラギノ角ゴ Pro W3" charset="-128"/>
              </a:rPr>
              <a:t>i</a:t>
            </a:r>
            <a:r>
              <a:rPr lang="en-US" altLang="en-US" i="1" baseline="-25000" dirty="0" err="1" smtClean="0">
                <a:ea typeface="ヒラギノ角ゴ Pro W3" charset="-128"/>
              </a:rPr>
              <a:t>c</a:t>
            </a:r>
            <a:r>
              <a:rPr lang="en-US" altLang="en-US" dirty="0" smtClean="0">
                <a:ea typeface="ヒラギノ角ゴ Pro W3" charset="-128"/>
              </a:rPr>
              <a:t> = yield to maturity of the </a:t>
            </a:r>
            <a:r>
              <a:rPr lang="en-US" altLang="en-US" dirty="0" err="1" smtClean="0">
                <a:ea typeface="ヒラギノ角ゴ Pro W3" charset="-128"/>
              </a:rPr>
              <a:t>consol</a:t>
            </a:r>
            <a:endParaRPr lang="en-US" altLang="en-US" dirty="0" smtClean="0">
              <a:ea typeface="ヒラギノ角ゴ Pro W3" charset="-128"/>
            </a:endParaRPr>
          </a:p>
          <a:p>
            <a:pPr eaLnBrk="1" hangingPunct="1"/>
            <a:endParaRPr lang="en-US" altLang="en-US" dirty="0" smtClean="0">
              <a:ea typeface="ヒラギノ角ゴ Pro W3" charset="-128"/>
            </a:endParaRPr>
          </a:p>
          <a:p>
            <a:pPr eaLnBrk="1" hangingPunct="1"/>
            <a:endParaRPr lang="en-US" altLang="en-US" dirty="0" smtClean="0">
              <a:ea typeface="ヒラギノ角ゴ Pro W3" charset="-128"/>
            </a:endParaRPr>
          </a:p>
          <a:p>
            <a:pPr eaLnBrk="1" hangingPunct="1"/>
            <a:r>
              <a:rPr lang="en-US" altLang="en-US" i="1" dirty="0" smtClean="0">
                <a:ea typeface="ヒラギノ角ゴ Pro W3" charset="-128"/>
              </a:rPr>
              <a:t>A </a:t>
            </a:r>
            <a:r>
              <a:rPr lang="en-US" altLang="en-US" i="1" dirty="0" smtClean="0">
                <a:ea typeface="ヒラギノ角ゴ Pro W3" charset="-128"/>
              </a:rPr>
              <a:t>bond with no maturity date that does not repay principal but pays fixed coupon payments forever</a:t>
            </a:r>
            <a:endParaRPr lang="en-CA" altLang="en-US" i="1" dirty="0" smtClean="0">
              <a:ea typeface="ヒラギノ角ゴ Pro W3" charset="-128"/>
            </a:endParaRPr>
          </a:p>
          <a:p>
            <a:pPr eaLnBrk="1" hangingPunct="1"/>
            <a:endParaRPr lang="en-CA" altLang="en-US" dirty="0" smtClean="0">
              <a:ea typeface="ヒラギノ角ゴ Pro W3" charset="-128"/>
            </a:endParaRPr>
          </a:p>
        </p:txBody>
      </p:sp>
      <p:graphicFrame>
        <p:nvGraphicFramePr>
          <p:cNvPr id="2355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4143878"/>
              </p:ext>
            </p:extLst>
          </p:nvPr>
        </p:nvGraphicFramePr>
        <p:xfrm>
          <a:off x="3429000" y="3581400"/>
          <a:ext cx="984250" cy="81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5" name="Equation" r:id="rId3" imgW="457280" imgH="352533" progId="Equation.3">
                  <p:embed/>
                </p:oleObj>
              </mc:Choice>
              <mc:Fallback>
                <p:oleObj name="Equation" r:id="rId3" imgW="457280" imgH="352533" progId="Equation.3">
                  <p:embed/>
                  <p:pic>
                    <p:nvPicPr>
                      <p:cNvPr id="2355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3581400"/>
                        <a:ext cx="984250" cy="814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847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The Distinction Between Interest Rates and Returns</a:t>
            </a:r>
            <a:endParaRPr lang="en-CA" altLang="en-US" smtClean="0">
              <a:ea typeface="ヒラギノ角ゴ Pro W3" charset="-128"/>
            </a:endParaRPr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2209800" y="3352800"/>
          <a:ext cx="4189413" cy="2706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9" name="Equation" r:id="rId3" imgW="1990814" imgH="1266798" progId="Equation.3">
                  <p:embed/>
                </p:oleObj>
              </mc:Choice>
              <mc:Fallback>
                <p:oleObj name="Equation" r:id="rId3" imgW="1990814" imgH="1266798" progId="Equation.3">
                  <p:embed/>
                  <p:pic>
                    <p:nvPicPr>
                      <p:cNvPr id="2457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3352800"/>
                        <a:ext cx="4189413" cy="2706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0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382000" cy="12192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FontTx/>
              <a:buNone/>
            </a:pPr>
            <a:r>
              <a:rPr lang="en-US" altLang="en-US" smtClean="0">
                <a:ea typeface="ヒラギノ角ゴ Pro W3" charset="-128"/>
              </a:rPr>
              <a:t>How well a person does financially by holding a bond for some period of time is the </a:t>
            </a:r>
            <a:r>
              <a:rPr lang="en-US" altLang="en-US" b="1" smtClean="0">
                <a:solidFill>
                  <a:srgbClr val="C00000"/>
                </a:solidFill>
                <a:ea typeface="ヒラギノ角ゴ Pro W3" charset="-128"/>
              </a:rPr>
              <a:t>rate of return</a:t>
            </a:r>
          </a:p>
          <a:p>
            <a:pPr lvl="1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altLang="en-US" i="1" smtClean="0">
                <a:ea typeface="ヒラギノ角ゴ Pro W3" charset="-128"/>
              </a:rPr>
              <a:t>The return (R) depends on coupons received (C) and the price for which the bond is eventually sold: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FontTx/>
              <a:buNone/>
            </a:pPr>
            <a:endParaRPr lang="en-US" altLang="en-US" b="1" smtClean="0">
              <a:solidFill>
                <a:srgbClr val="C00000"/>
              </a:solidFill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7225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12652"/>
          </a:xfrm>
        </p:spPr>
        <p:txBody>
          <a:bodyPr/>
          <a:lstStyle/>
          <a:p>
            <a:r>
              <a:rPr lang="en-US" altLang="en-US" sz="2800" dirty="0"/>
              <a:t>One-Year Returns on Different-Maturity 10%-Coupon-Rate Bonds When Interest Rates Rise from 10% to 20%</a:t>
            </a:r>
            <a:endParaRPr lang="en-IN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AC4A28-3CD9-4069-9DEF-A863955799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800"/>
          </a:xfrm>
        </p:spPr>
        <p:txBody>
          <a:bodyPr/>
          <a:lstStyle/>
          <a:p>
            <a:pPr marL="0" indent="0">
              <a:buNone/>
            </a:pPr>
            <a:r>
              <a:rPr lang="en-US" sz="2200" b="1" dirty="0"/>
              <a:t>Table 4-2</a:t>
            </a:r>
            <a:r>
              <a:rPr lang="en-US" sz="2200" dirty="0"/>
              <a:t> </a:t>
            </a:r>
            <a:r>
              <a:rPr lang="en-IN" sz="2200" dirty="0"/>
              <a:t>One-Year Returns on Different-Maturity 10%-Coupon-Rate Bonds When Interest Rates Rise from 10% to 20%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B2F4737-C654-4640-8E9E-57D324618A3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1000" y="2575560"/>
          <a:ext cx="8382000" cy="33467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lack"/>
                        </a:rPr>
                        <a:t>(1) Years to Maturity when Bond is Purchased</a:t>
                      </a:r>
                      <a:endParaRPr lang="en-IN" sz="16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lack"/>
                        </a:rPr>
                        <a:t>(2) Initial Current Yield (%)</a:t>
                      </a:r>
                      <a:endParaRPr lang="en-IN" sz="16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lack"/>
                        </a:rPr>
                        <a:t>(3) Initial Price ($)</a:t>
                      </a:r>
                      <a:endParaRPr lang="en-IN" sz="16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lack"/>
                        </a:rPr>
                        <a:t>(4) Price Next Year* ($)</a:t>
                      </a:r>
                      <a:endParaRPr lang="en-IN" sz="16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lack"/>
                        </a:rPr>
                        <a:t>(5) Rate of Capital Gain (%)</a:t>
                      </a:r>
                      <a:endParaRPr lang="en-IN" sz="16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lack"/>
                        </a:rPr>
                        <a:t>(6) Rate of Return [col (2) </a:t>
                      </a:r>
                      <a:r>
                        <a:rPr lang="en-IN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4"/>
                        </a:rPr>
                        <a:t>+ </a:t>
                      </a:r>
                      <a:r>
                        <a:rPr lang="en-IN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lack"/>
                        </a:rPr>
                        <a:t>col (5)] (%)</a:t>
                      </a:r>
                      <a:endParaRPr lang="en-IN" sz="16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30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1000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503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−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49.7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−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39.7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73152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20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1000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516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−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48.4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−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38.4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73152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</a:t>
                      </a:r>
                      <a:endParaRPr lang="en-IN" sz="160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1000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597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−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40.3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−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30.3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73152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5</a:t>
                      </a:r>
                      <a:endParaRPr lang="en-IN" sz="160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</a:t>
                      </a:r>
                      <a:endParaRPr lang="en-IN" sz="160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1000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741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−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25.9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−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15.9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73152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2</a:t>
                      </a:r>
                      <a:endParaRPr lang="en-IN" sz="160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</a:t>
                      </a:r>
                      <a:endParaRPr lang="en-IN" sz="160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1000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917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−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8.3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+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1.7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73152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</a:t>
                      </a:r>
                      <a:endParaRPr lang="en-IN" sz="160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6400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1000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1000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0.0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4572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MathematicalPiLTStd-1"/>
                        </a:rPr>
                        <a:t>+</a:t>
                      </a:r>
                      <a:r>
                        <a:rPr lang="en-IN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BerkeleyPro-Book"/>
                        </a:rPr>
                        <a:t>10.0</a:t>
                      </a:r>
                      <a:endParaRPr lang="en-IN" sz="16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0" marR="73152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0756228E-2F48-46E8-8A27-DCA99C13CC7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7200" y="6019800"/>
            <a:ext cx="8229600" cy="258763"/>
          </a:xfrm>
        </p:spPr>
        <p:txBody>
          <a:bodyPr/>
          <a:lstStyle/>
          <a:p>
            <a:pPr marL="0" indent="0">
              <a:buNone/>
            </a:pPr>
            <a:r>
              <a:rPr lang="en-IN" sz="1200" dirty="0"/>
              <a:t>*Calculated with a financial calculator, using Equation 3.</a:t>
            </a:r>
          </a:p>
        </p:txBody>
      </p:sp>
    </p:spTree>
    <p:extLst>
      <p:ext uri="{BB962C8B-B14F-4D97-AF65-F5344CB8AC3E}">
        <p14:creationId xmlns:p14="http://schemas.microsoft.com/office/powerpoint/2010/main" val="3020917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26852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ヒラギノ角ゴ Pro W3" charset="-128"/>
              </a:rPr>
              <a:t>Rate of Return and Interest Rates</a:t>
            </a:r>
          </a:p>
        </p:txBody>
      </p:sp>
      <p:sp>
        <p:nvSpPr>
          <p:cNvPr id="389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43000"/>
            <a:ext cx="8642350" cy="4764087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None/>
              <a:defRPr/>
            </a:pPr>
            <a:r>
              <a:rPr lang="en-US" dirty="0" smtClean="0"/>
              <a:t>Findings that are generally true for </a:t>
            </a:r>
            <a:r>
              <a:rPr lang="en-US" u="sng" dirty="0" smtClean="0"/>
              <a:t>all</a:t>
            </a:r>
            <a:r>
              <a:rPr lang="en-US" dirty="0" smtClean="0"/>
              <a:t> bonds</a:t>
            </a:r>
          </a:p>
          <a:p>
            <a:pPr marL="514350" indent="-514350" eaLnBrk="1" hangingPunct="1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dirty="0" smtClean="0"/>
              <a:t>The return equals the yield to maturity only if the holding period equals the time to maturity.</a:t>
            </a:r>
          </a:p>
          <a:p>
            <a:pPr marL="514350" indent="-514350" eaLnBrk="1" hangingPunct="1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dirty="0" smtClean="0"/>
              <a:t>A rise in interest rates is associated with a fall in bond prices, resulting in a capital loss if time to maturity is longer than the holding period.</a:t>
            </a:r>
          </a:p>
          <a:p>
            <a:pPr marL="514350" indent="-514350" eaLnBrk="1" hangingPunct="1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dirty="0" smtClean="0"/>
              <a:t>The more distant a bond’s maturity, the greater the size of the percentage price change associated with an interest-rate change.</a:t>
            </a:r>
          </a:p>
        </p:txBody>
      </p:sp>
    </p:spTree>
    <p:extLst>
      <p:ext uri="{BB962C8B-B14F-4D97-AF65-F5344CB8AC3E}">
        <p14:creationId xmlns:p14="http://schemas.microsoft.com/office/powerpoint/2010/main" val="321078168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28600" y="6400800"/>
            <a:ext cx="5334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400">
                <a:solidFill>
                  <a:srgbClr val="FFFF66"/>
                </a:solidFill>
                <a:latin typeface="Times New Roman" panose="02020603050405020304" pitchFamily="18" charset="0"/>
              </a:rPr>
              <a:t>4.</a:t>
            </a:r>
            <a:fld id="{4E7A9CB0-F3E2-4598-8C1D-71342DB6A400}" type="slidenum">
              <a:rPr lang="en-US" altLang="en-US" sz="1400">
                <a:solidFill>
                  <a:srgbClr val="FFFF66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400">
              <a:solidFill>
                <a:srgbClr val="FFFF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610600" cy="1143000"/>
          </a:xfrm>
        </p:spPr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Rate of Return and Interest Rates </a:t>
            </a:r>
            <a:r>
              <a:rPr lang="en-US" altLang="en-US" sz="2400" smtClean="0">
                <a:ea typeface="ヒラギノ角ゴ Pro W3" charset="-128"/>
              </a:rPr>
              <a:t>(cont’d)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 eaLnBrk="1" hangingPunct="1">
              <a:spcBef>
                <a:spcPct val="40000"/>
              </a:spcBef>
              <a:buFont typeface="Arial Black" panose="020B0A04020102020204" pitchFamily="34" charset="0"/>
              <a:buAutoNum type="arabicPeriod" startAt="4"/>
            </a:pPr>
            <a:r>
              <a:rPr lang="en-US" altLang="en-US" smtClean="0">
                <a:ea typeface="ヒラギノ角ゴ Pro W3" charset="-128"/>
              </a:rPr>
              <a:t>The more distant a bond’s maturity, the lower the rate of return that occurs as a result of an increase in the interest rate.</a:t>
            </a:r>
          </a:p>
          <a:p>
            <a:pPr marL="514350" indent="-514350" eaLnBrk="1" hangingPunct="1">
              <a:spcBef>
                <a:spcPct val="40000"/>
              </a:spcBef>
              <a:buFont typeface="Arial Black" panose="020B0A04020102020204" pitchFamily="34" charset="0"/>
              <a:buAutoNum type="arabicPeriod" startAt="4"/>
            </a:pPr>
            <a:r>
              <a:rPr lang="en-US" altLang="en-US" smtClean="0">
                <a:ea typeface="ヒラギノ角ゴ Pro W3" charset="-128"/>
              </a:rPr>
              <a:t>Even if a bond has a substantial initial </a:t>
            </a:r>
            <a:br>
              <a:rPr lang="en-US" altLang="en-US" smtClean="0">
                <a:ea typeface="ヒラギノ角ゴ Pro W3" charset="-128"/>
              </a:rPr>
            </a:br>
            <a:r>
              <a:rPr lang="en-US" altLang="en-US" smtClean="0">
                <a:ea typeface="ヒラギノ角ゴ Pro W3" charset="-128"/>
              </a:rPr>
              <a:t>interest rate, its return can be negative if interest rates rise.</a:t>
            </a:r>
          </a:p>
        </p:txBody>
      </p:sp>
    </p:spTree>
    <p:extLst>
      <p:ext uri="{BB962C8B-B14F-4D97-AF65-F5344CB8AC3E}">
        <p14:creationId xmlns:p14="http://schemas.microsoft.com/office/powerpoint/2010/main" val="229357196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28600" y="6400800"/>
            <a:ext cx="5334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400">
                <a:solidFill>
                  <a:srgbClr val="FFFF66"/>
                </a:solidFill>
                <a:latin typeface="Times New Roman" panose="02020603050405020304" pitchFamily="18" charset="0"/>
              </a:rPr>
              <a:t>4.</a:t>
            </a:r>
            <a:fld id="{975D181E-7C39-4D63-BE9F-51C3BB0183B8}" type="slidenum">
              <a:rPr lang="en-US" altLang="en-US" sz="1400">
                <a:solidFill>
                  <a:srgbClr val="FFFF66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1400">
              <a:solidFill>
                <a:srgbClr val="FFFF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ヒラギノ角ゴ Pro W3" charset="-128"/>
              </a:rPr>
              <a:t>Interest-Rate Risk</a:t>
            </a:r>
          </a:p>
        </p:txBody>
      </p:sp>
      <p:sp>
        <p:nvSpPr>
          <p:cNvPr id="419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  <a:buFontTx/>
              <a:buNone/>
              <a:defRPr/>
            </a:pPr>
            <a:r>
              <a:rPr lang="en-US" dirty="0" smtClean="0"/>
              <a:t>Two Key Conclusions:</a:t>
            </a:r>
          </a:p>
          <a:p>
            <a:pPr marL="514350" indent="-514350" eaLnBrk="1" hangingPunct="1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dirty="0" smtClean="0"/>
              <a:t>Prices and returns for long-term </a:t>
            </a:r>
            <a:br>
              <a:rPr lang="en-US" dirty="0" smtClean="0"/>
            </a:br>
            <a:r>
              <a:rPr lang="en-US" dirty="0" smtClean="0"/>
              <a:t>bonds are more volatile than those for </a:t>
            </a:r>
            <a:br>
              <a:rPr lang="en-US" dirty="0" smtClean="0"/>
            </a:br>
            <a:r>
              <a:rPr lang="en-US" dirty="0" smtClean="0"/>
              <a:t>shorter-term bonds.</a:t>
            </a:r>
          </a:p>
          <a:p>
            <a:pPr marL="514350" indent="-514350" eaLnBrk="1" hangingPunct="1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dirty="0" smtClean="0"/>
              <a:t>There is no interest-rate risk for any bond whose time to maturity matches the holding period.</a:t>
            </a:r>
          </a:p>
        </p:txBody>
      </p:sp>
    </p:spTree>
    <p:extLst>
      <p:ext uri="{BB962C8B-B14F-4D97-AF65-F5344CB8AC3E}">
        <p14:creationId xmlns:p14="http://schemas.microsoft.com/office/powerpoint/2010/main" val="359663451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550652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ea typeface="ヒラギノ角ゴ Pro W3" charset="-128"/>
              </a:rPr>
              <a:t>Real and Nominal Interest Rates</a:t>
            </a:r>
            <a:endParaRPr lang="en-CA" altLang="en-US" dirty="0" smtClean="0">
              <a:ea typeface="ヒラギノ角ゴ Pro W3" charset="-128"/>
            </a:endParaRP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05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b="1" dirty="0" smtClean="0">
                <a:solidFill>
                  <a:srgbClr val="C00000"/>
                </a:solidFill>
                <a:ea typeface="ヒラギノ角ゴ Pro W3" charset="-128"/>
              </a:rPr>
              <a:t>Nominal interest rates</a:t>
            </a:r>
            <a:r>
              <a:rPr lang="en-US" altLang="en-US" dirty="0" smtClean="0">
                <a:ea typeface="ヒラギノ角ゴ Pro W3" charset="-128"/>
              </a:rPr>
              <a:t> make no allowance for inflation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b="1" dirty="0" smtClean="0">
                <a:solidFill>
                  <a:srgbClr val="C00000"/>
                </a:solidFill>
                <a:ea typeface="ヒラギノ角ゴ Pro W3" charset="-128"/>
              </a:rPr>
              <a:t>Real interest rates</a:t>
            </a:r>
            <a:r>
              <a:rPr lang="en-US" altLang="en-US" dirty="0" smtClean="0">
                <a:ea typeface="ヒラギノ角ゴ Pro W3" charset="-128"/>
              </a:rPr>
              <a:t> adjust for changes in price level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i="1" dirty="0" smtClean="0">
                <a:ea typeface="ヒラギノ角ゴ Pro W3" charset="-128"/>
              </a:rPr>
              <a:t>more accurately reflects the cost of borrowing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endParaRPr lang="en-US" altLang="en-US" dirty="0" smtClean="0">
              <a:ea typeface="ヒラギノ角ゴ Pro W3" charset="-128"/>
            </a:endParaRP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dirty="0" smtClean="0">
                <a:ea typeface="ヒラギノ角ゴ Pro W3" charset="-128"/>
              </a:rPr>
              <a:t>Ex ante real interest rate is adjusted for expected changes in the price level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altLang="en-US" dirty="0" smtClean="0">
                <a:ea typeface="ヒラギノ角ゴ Pro W3" charset="-128"/>
              </a:rPr>
              <a:t>Ex post real interest rate is adjusted for actual changes in the price level</a:t>
            </a:r>
          </a:p>
          <a:p>
            <a:pPr eaLnBrk="1" hangingPunct="1"/>
            <a:endParaRPr lang="en-CA" altLang="en-US" dirty="0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0116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457200" y="357187"/>
            <a:ext cx="8229600" cy="626852"/>
          </a:xfrm>
        </p:spPr>
        <p:txBody>
          <a:bodyPr/>
          <a:lstStyle/>
          <a:p>
            <a:r>
              <a:rPr lang="en-US" altLang="en-US" dirty="0" smtClean="0">
                <a:ea typeface="ヒラギノ角ゴ Pro W3" charset="-128"/>
              </a:rPr>
              <a:t>Fisher Equation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442784" y="1143000"/>
            <a:ext cx="8167816" cy="518160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en-US" altLang="en-US" dirty="0" smtClean="0"/>
              <a:t>	When the real interest rate is low, there are greater incentives to borrow and fewer incentives to lend.</a:t>
            </a:r>
          </a:p>
          <a:p>
            <a:pPr>
              <a:buFontTx/>
              <a:buNone/>
              <a:defRPr/>
            </a:pPr>
            <a:endParaRPr lang="en-US" altLang="en-US" sz="1050" dirty="0" smtClean="0"/>
          </a:p>
          <a:p>
            <a:pPr>
              <a:buFontTx/>
              <a:buNone/>
              <a:defRPr/>
            </a:pPr>
            <a:r>
              <a:rPr lang="en-US" altLang="en-US" dirty="0" smtClean="0"/>
              <a:t>	The real interest rate is a better indicator of the incentives to borrow and lend.</a:t>
            </a:r>
          </a:p>
          <a:p>
            <a:pPr eaLnBrk="1" hangingPunct="1">
              <a:buFontTx/>
              <a:buNone/>
              <a:defRPr/>
            </a:pPr>
            <a:r>
              <a:rPr lang="en-US" altLang="en-US" i="1" dirty="0" smtClean="0">
                <a:solidFill>
                  <a:schemeClr val="accent2"/>
                </a:solidFill>
                <a:ea typeface="ヒラギノ角ゴ Pro W3" charset="-128"/>
              </a:rPr>
              <a:t>   </a:t>
            </a:r>
            <a:r>
              <a:rPr lang="en-US" altLang="en-US" i="1" dirty="0" err="1" smtClean="0">
                <a:solidFill>
                  <a:schemeClr val="accent2"/>
                </a:solidFill>
                <a:ea typeface="ヒラギノ角ゴ Pro W3" charset="-128"/>
              </a:rPr>
              <a:t>i</a:t>
            </a:r>
            <a:r>
              <a:rPr lang="en-US" altLang="en-US" dirty="0" smtClean="0">
                <a:solidFill>
                  <a:schemeClr val="accent2"/>
                </a:solidFill>
                <a:ea typeface="ヒラギノ角ゴ Pro W3" charset="-128"/>
              </a:rPr>
              <a:t> = nominal interest rate</a:t>
            </a:r>
          </a:p>
          <a:p>
            <a:pPr eaLnBrk="1" hangingPunct="1">
              <a:buFontTx/>
              <a:buNone/>
              <a:defRPr/>
            </a:pPr>
            <a:r>
              <a:rPr lang="en-US" altLang="en-US" i="1" dirty="0" smtClean="0">
                <a:solidFill>
                  <a:schemeClr val="accent2"/>
                </a:solidFill>
                <a:ea typeface="ヒラギノ角ゴ Pro W3" charset="-128"/>
              </a:rPr>
              <a:t>   r  </a:t>
            </a:r>
            <a:r>
              <a:rPr lang="en-US" altLang="en-US" dirty="0" smtClean="0">
                <a:solidFill>
                  <a:schemeClr val="accent2"/>
                </a:solidFill>
                <a:ea typeface="ヒラギノ角ゴ Pro W3" charset="-128"/>
              </a:rPr>
              <a:t> = real interest rate</a:t>
            </a:r>
          </a:p>
          <a:p>
            <a:pPr eaLnBrk="1" hangingPunct="1">
              <a:buFontTx/>
              <a:buNone/>
              <a:defRPr/>
            </a:pPr>
            <a:r>
              <a:rPr lang="en-CA" altLang="en-US" i="1" dirty="0" smtClean="0">
                <a:solidFill>
                  <a:schemeClr val="accent2"/>
                </a:solidFill>
                <a:ea typeface="ヒラギノ角ゴ Pro W3" charset="-128"/>
                <a:cs typeface="Times New Roman" pitchFamily="18" charset="0"/>
              </a:rPr>
              <a:t>   </a:t>
            </a:r>
            <a:r>
              <a:rPr lang="el-GR" altLang="en-US" i="1" dirty="0" smtClean="0">
                <a:solidFill>
                  <a:schemeClr val="accent2"/>
                </a:solidFill>
                <a:ea typeface="ヒラギノ角ゴ Pro W3" charset="-128"/>
                <a:cs typeface="Times New Roman" pitchFamily="18" charset="0"/>
              </a:rPr>
              <a:t>π</a:t>
            </a:r>
            <a:r>
              <a:rPr lang="el-GR" altLang="en-US" i="1" baseline="30000" dirty="0" smtClean="0">
                <a:solidFill>
                  <a:schemeClr val="accent2"/>
                </a:solidFill>
                <a:ea typeface="ヒラギノ角ゴ Pro W3" charset="-128"/>
                <a:cs typeface="Times New Roman" pitchFamily="18" charset="0"/>
              </a:rPr>
              <a:t>e</a:t>
            </a:r>
            <a:r>
              <a:rPr lang="en-US" altLang="en-US" dirty="0" smtClean="0">
                <a:solidFill>
                  <a:schemeClr val="accent2"/>
                </a:solidFill>
                <a:ea typeface="ヒラギノ角ゴ Pro W3" charset="-128"/>
                <a:cs typeface="Times New Roman" pitchFamily="18" charset="0"/>
              </a:rPr>
              <a:t> = expected inflation rate</a:t>
            </a:r>
          </a:p>
          <a:p>
            <a:pPr>
              <a:buFontTx/>
              <a:buNone/>
              <a:defRPr/>
            </a:pPr>
            <a:r>
              <a:rPr lang="en-US" altLang="en-US" dirty="0" smtClean="0"/>
              <a:t> </a:t>
            </a:r>
          </a:p>
        </p:txBody>
      </p:sp>
      <p:sp>
        <p:nvSpPr>
          <p:cNvPr id="30724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228600" y="6400800"/>
            <a:ext cx="5334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</a:rPr>
              <a:t>4.</a:t>
            </a:r>
            <a:fld id="{933F87BA-BB5E-4399-9B2F-DEFFDDCE6A86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graphicFrame>
        <p:nvGraphicFramePr>
          <p:cNvPr id="3072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8547815"/>
              </p:ext>
            </p:extLst>
          </p:nvPr>
        </p:nvGraphicFramePr>
        <p:xfrm>
          <a:off x="5486400" y="4495800"/>
          <a:ext cx="1781175" cy="72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name="Equation" r:id="rId3" imgW="533403" imgH="180855" progId="Equation.3">
                  <p:embed/>
                </p:oleObj>
              </mc:Choice>
              <mc:Fallback>
                <p:oleObj name="Equation" r:id="rId3" imgW="533403" imgH="180855" progId="Equation.3">
                  <p:embed/>
                  <p:pic>
                    <p:nvPicPr>
                      <p:cNvPr id="3072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495800"/>
                        <a:ext cx="1781175" cy="726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236188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Figure 4-1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4876800"/>
            <a:ext cx="8229600" cy="1408216"/>
          </a:xfrm>
        </p:spPr>
        <p:txBody>
          <a:bodyPr/>
          <a:lstStyle/>
          <a:p>
            <a:r>
              <a:rPr lang="en-US" sz="1200" dirty="0"/>
              <a:t>Real and Nominal Interest Rates (Three-Month Treasury Bill), 1953–2017 Nominal and real interest rates often do not move together. When nominal rates were high in the 1970s, real rates were actually extremely low—often negative. Sources: Nominal rates from Federal Reserve Bank of St. Louis FRED database: fred.stlouisfed.org/series/TB3MS and fred.stlouisfed.org/series/CPIAUCSL. The real rate is constructed using the procedure outlined in Frederic S. </a:t>
            </a:r>
            <a:r>
              <a:rPr lang="en-US" sz="1200" dirty="0" err="1"/>
              <a:t>Mishkin</a:t>
            </a:r>
            <a:r>
              <a:rPr lang="en-US" sz="1200" dirty="0"/>
              <a:t>, “The Real Interest Rate: An Empirical Investigation,” Carnegie-Rochester Conference Series on Public Policy 15 (1981): 151–200. This procedure involves estimating expected inflation as a function of past interest rates, inflation, and time trends, and then subtracting the expected inflation measure from the nominal interest rate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4" name="Picture 3" descr="The graph plots years from 1955 to 2015 on the x axis and interest rate in annual percentage rate on the y axis. The nominal rate was 2 in 1953, 5 in 1960, 8 in 1970, 15 in 1980, 8 in 1990, 4 in 2000, and 0 in 2010. The real rate was 1 in 1953, 2 in 1960, 1 in 1970, negative 6 in 1980, 4 in 1990, 3 in 2000, and negative 2 in 2010. Values are approximate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762" y="1371600"/>
            <a:ext cx="5606477" cy="294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562227"/>
      </p:ext>
    </p:extLst>
  </p:cSld>
  <p:clrMapOvr>
    <a:masterClrMapping/>
  </p:clrMapOvr>
</p:sld>
</file>

<file path=ppt/theme/theme1.xml><?xml version="1.0" encoding="utf-8"?>
<a:theme xmlns:a="http://schemas.openxmlformats.org/drawingml/2006/main" name="508 Lecture">
  <a:themeElements>
    <a:clrScheme name="Custom 7">
      <a:dk1>
        <a:sysClr val="windowText" lastClr="000000"/>
      </a:dk1>
      <a:lt1>
        <a:sysClr val="window" lastClr="FFFFFF"/>
      </a:lt1>
      <a:dk2>
        <a:srgbClr val="000000"/>
      </a:dk2>
      <a:lt2>
        <a:srgbClr val="007FA3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000"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Pearson 508">
      <a:dk1>
        <a:sysClr val="windowText" lastClr="000000"/>
      </a:dk1>
      <a:lt1>
        <a:sysClr val="window" lastClr="FFFFFF"/>
      </a:lt1>
      <a:dk2>
        <a:srgbClr val="000000"/>
      </a:dk2>
      <a:lt2>
        <a:srgbClr val="EEEEEE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Pearson 508">
      <a:dk1>
        <a:sysClr val="windowText" lastClr="000000"/>
      </a:dk1>
      <a:lt1>
        <a:sysClr val="window" lastClr="FFFFFF"/>
      </a:lt1>
      <a:dk2>
        <a:srgbClr val="000000"/>
      </a:dk2>
      <a:lt2>
        <a:srgbClr val="EEEEEE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8277</TotalTime>
  <Words>1275</Words>
  <Application>Microsoft Office PowerPoint</Application>
  <PresentationFormat>On-screen Show (4:3)</PresentationFormat>
  <Paragraphs>204</Paragraphs>
  <Slides>28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43" baseType="lpstr">
      <vt:lpstr>Arial</vt:lpstr>
      <vt:lpstr>Arial Black</vt:lpstr>
      <vt:lpstr>BerkeleyPro-Black</vt:lpstr>
      <vt:lpstr>BerkeleyPro-Book</vt:lpstr>
      <vt:lpstr>Calibri</vt:lpstr>
      <vt:lpstr>MathematicalPiLTStd-1</vt:lpstr>
      <vt:lpstr>MathematicalPiLTStd-4</vt:lpstr>
      <vt:lpstr>Times New Roman</vt:lpstr>
      <vt:lpstr>Verdana</vt:lpstr>
      <vt:lpstr>Wingdings</vt:lpstr>
      <vt:lpstr>ヒラギノ角ゴ Pro W3</vt:lpstr>
      <vt:lpstr>508 Lecture</vt:lpstr>
      <vt:lpstr>Microsoft Excel 97-2003 Worksheet</vt:lpstr>
      <vt:lpstr>Microsoft Equation 3.0</vt:lpstr>
      <vt:lpstr>Microsoft Office Excel 97-2003 Worksheet</vt:lpstr>
      <vt:lpstr>The Economics of Money, Banking, and Financial Markets</vt:lpstr>
      <vt:lpstr>Learning Objectives</vt:lpstr>
      <vt:lpstr>Time Value of Money (TVM)</vt:lpstr>
      <vt:lpstr>Simple vs Compound Interest</vt:lpstr>
      <vt:lpstr>Yield to Maturity</vt:lpstr>
      <vt:lpstr>Simple Present Value</vt:lpstr>
      <vt:lpstr>Calculating Term </vt:lpstr>
      <vt:lpstr>Four Types of Credit Market Instruments</vt:lpstr>
      <vt:lpstr>Simple Loan</vt:lpstr>
      <vt:lpstr>Simple Loan—Yield to Maturity</vt:lpstr>
      <vt:lpstr>Fixed Payment Loan</vt:lpstr>
      <vt:lpstr>Fixed Payment Loan</vt:lpstr>
      <vt:lpstr>Fixed Payment Loan</vt:lpstr>
      <vt:lpstr>Coupon Bond</vt:lpstr>
      <vt:lpstr>Coupon Bond</vt:lpstr>
      <vt:lpstr>Three Facts About Coupon Bonds</vt:lpstr>
      <vt:lpstr>Coupon Bond</vt:lpstr>
      <vt:lpstr>Discount Bond</vt:lpstr>
      <vt:lpstr>Discount Bond</vt:lpstr>
      <vt:lpstr>Consol or Perpetuity</vt:lpstr>
      <vt:lpstr>The Distinction Between Interest Rates and Returns</vt:lpstr>
      <vt:lpstr>One-Year Returns on Different-Maturity 10%-Coupon-Rate Bonds When Interest Rates Rise from 10% to 20%</vt:lpstr>
      <vt:lpstr>Rate of Return and Interest Rates</vt:lpstr>
      <vt:lpstr>Rate of Return and Interest Rates (cont’d)</vt:lpstr>
      <vt:lpstr>Interest-Rate Risk</vt:lpstr>
      <vt:lpstr>Real and Nominal Interest Rates</vt:lpstr>
      <vt:lpstr>Fisher Equation</vt:lpstr>
      <vt:lpstr>Figure 4-1</vt:lpstr>
    </vt:vector>
  </TitlesOfParts>
  <Company>Pearson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Economics of Money, Banking, and Financial Markets, Sixth Canadian Edition</dc:title>
  <dc:subject>Economics</dc:subject>
  <dc:creator>Frederic S. Mishkin and Apostolos Serletis</dc:creator>
  <cp:keywords>Money, Banking, Finance</cp:keywords>
  <cp:lastModifiedBy>Colin Kovacs</cp:lastModifiedBy>
  <cp:revision>614</cp:revision>
  <dcterms:created xsi:type="dcterms:W3CDTF">2014-07-14T20:04:21Z</dcterms:created>
  <dcterms:modified xsi:type="dcterms:W3CDTF">2019-05-16T17:39:58Z</dcterms:modified>
  <cp:category>Business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ffisync_UniqueId">
    <vt:lpwstr>682740</vt:lpwstr>
  </property>
  <property fmtid="{D5CDD505-2E9C-101B-9397-08002B2CF9AE}" pid="3" name="Offisync_UpdateToken">
    <vt:lpwstr>1</vt:lpwstr>
  </property>
  <property fmtid="{D5CDD505-2E9C-101B-9397-08002B2CF9AE}" pid="4" name="Jive_VersionGuid">
    <vt:lpwstr>7b502893-ac4a-4309-967d-6eb652f6b574</vt:lpwstr>
  </property>
  <property fmtid="{D5CDD505-2E9C-101B-9397-08002B2CF9AE}" pid="5" name="Offisync_ProviderInitializationData">
    <vt:lpwstr>https://neo.pearson.com</vt:lpwstr>
  </property>
  <property fmtid="{D5CDD505-2E9C-101B-9397-08002B2CF9AE}" pid="6" name="Offisync_ServerID">
    <vt:lpwstr>7e960520-0e88-4f05-9fa0-24079b61e486</vt:lpwstr>
  </property>
  <property fmtid="{D5CDD505-2E9C-101B-9397-08002B2CF9AE}" pid="7" name="Jive_LatestUserAccountName">
    <vt:lpwstr>sumit.gupta</vt:lpwstr>
  </property>
</Properties>
</file>