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788" r:id="rId4"/>
    <p:sldMasterId id="2147483790" r:id="rId5"/>
  </p:sldMasterIdLst>
  <p:notesMasterIdLst>
    <p:notesMasterId r:id="rId51"/>
  </p:notesMasterIdLst>
  <p:sldIdLst>
    <p:sldId id="271" r:id="rId6"/>
    <p:sldId id="273" r:id="rId7"/>
    <p:sldId id="323" r:id="rId8"/>
    <p:sldId id="325" r:id="rId9"/>
    <p:sldId id="277" r:id="rId10"/>
    <p:sldId id="326" r:id="rId11"/>
    <p:sldId id="278" r:id="rId12"/>
    <p:sldId id="280" r:id="rId13"/>
    <p:sldId id="282" r:id="rId14"/>
    <p:sldId id="283" r:id="rId15"/>
    <p:sldId id="284" r:id="rId16"/>
    <p:sldId id="285" r:id="rId17"/>
    <p:sldId id="324" r:id="rId18"/>
    <p:sldId id="286" r:id="rId19"/>
    <p:sldId id="287" r:id="rId20"/>
    <p:sldId id="331" r:id="rId21"/>
    <p:sldId id="289" r:id="rId22"/>
    <p:sldId id="290" r:id="rId23"/>
    <p:sldId id="292" r:id="rId24"/>
    <p:sldId id="293" r:id="rId25"/>
    <p:sldId id="294" r:id="rId26"/>
    <p:sldId id="295" r:id="rId27"/>
    <p:sldId id="296" r:id="rId28"/>
    <p:sldId id="297" r:id="rId29"/>
    <p:sldId id="332" r:id="rId30"/>
    <p:sldId id="299" r:id="rId31"/>
    <p:sldId id="301" r:id="rId32"/>
    <p:sldId id="303" r:id="rId33"/>
    <p:sldId id="305" r:id="rId34"/>
    <p:sldId id="308" r:id="rId35"/>
    <p:sldId id="310" r:id="rId36"/>
    <p:sldId id="312" r:id="rId37"/>
    <p:sldId id="314" r:id="rId38"/>
    <p:sldId id="315" r:id="rId39"/>
    <p:sldId id="334" r:id="rId40"/>
    <p:sldId id="327" r:id="rId41"/>
    <p:sldId id="328" r:id="rId42"/>
    <p:sldId id="329" r:id="rId43"/>
    <p:sldId id="330" r:id="rId44"/>
    <p:sldId id="335" r:id="rId45"/>
    <p:sldId id="336" r:id="rId46"/>
    <p:sldId id="319" r:id="rId47"/>
    <p:sldId id="320" r:id="rId48"/>
    <p:sldId id="321" r:id="rId49"/>
    <p:sldId id="322" r:id="rId5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FF9933"/>
    <a:srgbClr val="003366"/>
    <a:srgbClr val="003399"/>
    <a:srgbClr val="FF9900"/>
    <a:srgbClr val="FF0000"/>
    <a:srgbClr val="FFCC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75" autoAdjust="0"/>
    <p:restoredTop sz="95560" autoAdjust="0"/>
  </p:normalViewPr>
  <p:slideViewPr>
    <p:cSldViewPr>
      <p:cViewPr varScale="1">
        <p:scale>
          <a:sx n="70" d="100"/>
          <a:sy n="70" d="100"/>
        </p:scale>
        <p:origin x="-158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8" Type="http://schemas.openxmlformats.org/officeDocument/2006/relationships/slide" Target="slides/slide3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8DDCE33-8703-4B33-914E-B01AC3F49DD3}" type="datetimeFigureOut">
              <a:rPr lang="en-US"/>
              <a:pPr>
                <a:defRPr/>
              </a:pPr>
              <a:t>10/23/2013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FECF15B-315A-4BC1-AEA2-0939B50A37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3817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BB9DBDA-60C5-481C-9D49-5239AC87A433}" type="slidenum">
              <a:rPr lang="en-US" sz="1200" smtClean="0"/>
              <a:pPr/>
              <a:t>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AE3BA53-CB31-42B3-B2F4-69CC0B787180}" type="slidenum">
              <a:rPr lang="en-US" sz="1200" smtClean="0"/>
              <a:pPr/>
              <a:t>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14E77A6-92C1-46E9-B5B6-6EE565457CAD}" type="slidenum">
              <a:rPr lang="en-US" sz="1200" smtClean="0"/>
              <a:pPr/>
              <a:t>3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C1B9B80B-8959-4A0B-B83A-13C39DCD2A02}" type="slidenum">
              <a:rPr lang="en-US" sz="1200" smtClean="0"/>
              <a:pPr/>
              <a:t>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91B02DC-0617-43E1-A185-3DD7470ADAF2}" type="slidenum">
              <a:rPr lang="en-US" sz="1200" smtClean="0"/>
              <a:pPr/>
              <a:t>7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859A26A-693D-4F7F-8F47-93AB16B96598}" type="slidenum">
              <a:rPr lang="en-US" sz="1200" smtClean="0"/>
              <a:pPr/>
              <a:t>8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3A3EC1CA-4B0F-40B3-B2F8-74BB6209D59F}" type="slidenum">
              <a:rPr lang="en-US" sz="1200" smtClean="0"/>
              <a:pPr/>
              <a:t>9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F5C063BF-E3D2-4617-B9C1-E06C0CE11945}" type="slidenum">
              <a:rPr lang="en-US" sz="1200" smtClean="0"/>
              <a:pPr/>
              <a:t>10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96D22B7-7CD9-4BA1-9077-90DBE1FF153D}" type="slidenum">
              <a:rPr lang="en-US" sz="1200" smtClean="0"/>
              <a:pPr/>
              <a:t>11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3053CDE5-1462-43C6-9F66-F76E78A078B2}" type="slidenum">
              <a:rPr lang="en-US" sz="1200" smtClean="0"/>
              <a:pPr/>
              <a:t>12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4BFBA2BA-1033-4B06-AE09-FFD05A591C66}" type="slidenum">
              <a:rPr lang="en-US" sz="1200" smtClean="0"/>
              <a:pPr/>
              <a:t>13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293E0EC6-FF80-411D-81CD-8E7A4235E302}" type="slidenum">
              <a:rPr lang="en-US" sz="1200" smtClean="0"/>
              <a:pPr/>
              <a:t>14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1742177-8F6D-4696-B4DC-999989E42336}" type="slidenum">
              <a:rPr lang="en-US" sz="1200" smtClean="0"/>
              <a:pPr/>
              <a:t>15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DE4BC0A-3B46-462C-9F6F-571379EF44A9}" type="slidenum">
              <a:rPr lang="en-US" sz="1200" smtClean="0"/>
              <a:pPr/>
              <a:t>17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8A24620-CBA4-4A10-B2F7-077BBFF9B810}" type="slidenum">
              <a:rPr lang="en-US" sz="1200" smtClean="0"/>
              <a:pPr/>
              <a:t>18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C6E0D29B-6310-4B66-B5D1-A017B0AC348C}" type="slidenum">
              <a:rPr lang="en-US" sz="1200" smtClean="0"/>
              <a:pPr/>
              <a:t>19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3CEDC1FA-92EF-40B0-9D39-735BB5C564EA}" type="slidenum">
              <a:rPr lang="en-US" sz="1200" smtClean="0"/>
              <a:pPr/>
              <a:t>20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D49EE4B-5BE1-4BF3-9101-8869358DD18B}" type="slidenum">
              <a:rPr lang="en-US" sz="1200" smtClean="0"/>
              <a:pPr/>
              <a:t>21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CF8B4EE7-238E-49B2-8066-3ECDE87F0E7C}" type="slidenum">
              <a:rPr lang="en-US" sz="1200" smtClean="0"/>
              <a:pPr/>
              <a:t>22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335B482B-585B-46AB-8676-344173CF121E}" type="slidenum">
              <a:rPr lang="en-US" sz="1200" smtClean="0"/>
              <a:pPr/>
              <a:t>23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FF46ED1-0F6E-473D-90B3-04FCA343E896}" type="slidenum">
              <a:rPr lang="en-US" sz="1200" smtClean="0"/>
              <a:pPr/>
              <a:t>24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6D6C096-B1E3-407A-837E-6297E6F39B68}" type="slidenum">
              <a:rPr lang="en-US" sz="1200" smtClean="0"/>
              <a:pPr/>
              <a:t>26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5F61ECB-A0A2-487A-AC84-C863ACE9260E}" type="slidenum">
              <a:rPr lang="en-US" sz="1200" smtClean="0"/>
              <a:pPr/>
              <a:t>27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4276983E-DFF4-4204-8A54-ECF0598569EA}" type="slidenum">
              <a:rPr lang="en-US" sz="1200" smtClean="0"/>
              <a:pPr/>
              <a:t>28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D2DF36E8-0BF6-4242-B5F2-F5AA48053C51}" type="slidenum">
              <a:rPr lang="en-US" sz="1200" smtClean="0"/>
              <a:pPr/>
              <a:t>29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9507D647-4486-4C57-A3C8-8CC1B2D28B21}" type="slidenum">
              <a:rPr lang="en-US" sz="1200" smtClean="0"/>
              <a:pPr/>
              <a:t>30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243735AE-DF03-4980-A6C9-CA9257E1B22F}" type="slidenum">
              <a:rPr lang="en-US" sz="1200" smtClean="0"/>
              <a:pPr/>
              <a:t>31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553589F7-3E15-4B2D-8A85-3F036D58E29B}" type="slidenum">
              <a:rPr lang="en-US" sz="1200" smtClean="0"/>
              <a:pPr/>
              <a:t>32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8CDE144-BE36-4696-BDCF-7BA86A39929E}" type="slidenum">
              <a:rPr lang="en-US" sz="1200" smtClean="0"/>
              <a:pPr/>
              <a:t>33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9717794-9D33-4244-885C-2761CC16E5E6}" type="slidenum">
              <a:rPr lang="en-US" sz="1200" smtClean="0"/>
              <a:pPr/>
              <a:t>34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CF15B-315A-4BC1-AEA2-0939B50A3763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83325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179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E5093E6-6F99-4B56-A490-8089EA1F62FE}" type="slidenum">
              <a:rPr lang="en-US" sz="1200" smtClean="0"/>
              <a:pPr/>
              <a:t>42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80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941E3D6C-72DF-44E4-8CB2-BA897E4EF9DC}" type="slidenum">
              <a:rPr lang="en-US" sz="1200" smtClean="0"/>
              <a:pPr/>
              <a:t>43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63E3EE9-0B19-4E40-B0EC-F7EAFFCA34C0}" type="slidenum">
              <a:rPr lang="en-US" sz="1200" smtClean="0"/>
              <a:pPr/>
              <a:t>44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C8844AF9-E38B-4D26-85D5-1B1D7AADCE77}" type="slidenum">
              <a:rPr lang="en-US" sz="1200" smtClean="0"/>
              <a:pPr/>
              <a:t>45</a:t>
            </a:fld>
            <a:endParaRPr 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633F7-600D-40D2-85BE-D6E539C2E3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553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915E59-E1F0-453F-B87D-6D5692FDE7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420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162B1-BB02-4280-8D12-84719E9F10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615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C5AC5-61D0-4BE9-A06A-061BF75CB1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049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8786F-3E93-48F9-99C9-69865AC0A9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830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F5C804-C59C-4EE5-96E1-DE553964A3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328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01907-B9AB-4331-A6FD-DEC110540B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749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33DFC0-5F0E-4135-BE89-6BDBADD1F1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183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C981F1-8BAF-4988-902E-05908F6A5D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714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D4912-3772-4E97-BD6A-84B67AD84E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557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29236E-FA9C-4553-8FE4-82FCE12609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41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ACBC87-F9C5-41C9-A70B-9EA9C620C9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6047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E74824-3DBC-4C36-B8E8-10C76F5122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5738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5D7601-33B0-42D8-A9AE-73D289311C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7775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74D93B-3E17-4E65-A211-0165E84F49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14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C05132-5B28-42D2-AB44-AF3A7005E6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3874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ABA3B4-A94F-468F-8ED9-C78B38501C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5015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7DD30E-FCCA-474E-804F-EECF2CE102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5104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EB66F5-55D6-413B-B960-F8E4265FAF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7721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0AD2E9-0591-4D01-9A08-5A3E1458BD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7438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487F42-3AFB-4089-9D4F-25B80289C7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966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B75150-D1D5-457B-97B6-25C4BFBA34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8851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F7EF8-7B82-415F-B5FE-AAF16183C1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3088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C5D30-1299-4467-8A89-D7459B4A41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9564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E934AB-A304-42BE-ADEA-3AEB105DCB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5374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CF486A-FEB8-4E68-99D2-96F3D964BF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043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B17732-8478-4A0D-9A90-593C7496D6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0883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EE9DED-6C1B-4EA1-AEB7-2161EF9425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8529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B5983-8693-4BC4-82EA-A967E5BC9D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996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AB0DA8-0E06-4320-AB13-3B7FB30433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4696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7F01C-F312-49EC-A90A-73120224DD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3408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EEF0A-E901-4FFE-90EF-3C2CB4B8A9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3214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2E06CE-D7BE-4EEC-B1E2-6F9C1B6193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1191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14233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4234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B4B8F587-D1BA-424C-8A15-420EEB8E6729}" type="datetimeFigureOut">
              <a:rPr lang="en-US"/>
              <a:pPr/>
              <a:t>10/23/2013</a:t>
            </a:fld>
            <a:endParaRPr lang="en-US" altLang="en-US"/>
          </a:p>
        </p:txBody>
      </p:sp>
      <p:sp>
        <p:nvSpPr>
          <p:cNvPr id="14234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14234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FD2EAE1-4137-4F07-A5F9-6A14388857C3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42343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2344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709E1FD-C5A4-451F-896A-C886E5E89FA8}" type="datetimeFigureOut">
              <a:rPr lang="en-US"/>
              <a:pPr/>
              <a:t>10/23/2013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E73516-79E9-4F04-93DF-0086B9090A9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8159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F8A5184-A12E-467E-866F-04E460B6065A}" type="datetimeFigureOut">
              <a:rPr lang="en-US"/>
              <a:pPr/>
              <a:t>10/23/2013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3DE911-D963-4BDF-BEA6-B1393A286D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81231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E09ADBA-C6ED-43CF-9328-F23917497D52}" type="datetimeFigureOut">
              <a:rPr lang="en-US"/>
              <a:pPr/>
              <a:t>10/23/2013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0CFA72-75A3-44EE-90A9-DDFA5806596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24302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9195C2-4278-42E0-849D-48B9EDF0EBA5}" type="datetimeFigureOut">
              <a:rPr lang="en-US"/>
              <a:pPr/>
              <a:t>10/23/2013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6B1AAE-289B-454E-9FBF-9F20E9B041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67261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26BB25-DA81-46A1-A0D7-009EF11B08BB}" type="datetimeFigureOut">
              <a:rPr lang="en-US"/>
              <a:pPr/>
              <a:t>10/23/2013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3650B8-1527-4FCD-8600-B928A4B7BE4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167691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70611A6-DB97-43CD-A668-3BE71F69BD85}" type="datetimeFigureOut">
              <a:rPr lang="en-US"/>
              <a:pPr/>
              <a:t>10/23/2013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1817A-DAF6-48D0-8A37-1444BBEFE11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688270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0DACFA-748F-4654-8E75-5FCEADC17E08}" type="datetimeFigureOut">
              <a:rPr lang="en-US"/>
              <a:pPr/>
              <a:t>10/23/2013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37CE9-2812-4745-8A3A-65FAE86FE8C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326972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98D978-F957-4006-91A6-F841898E110A}" type="datetimeFigureOut">
              <a:rPr lang="en-US"/>
              <a:pPr/>
              <a:t>10/23/2013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6E029B-89A5-4BCD-9AFD-0ABBE66D239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472827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D81C13A-4809-4D4D-9EC6-BE06B8BF5F29}" type="datetimeFigureOut">
              <a:rPr lang="en-US"/>
              <a:pPr/>
              <a:t>10/23/2013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8C163C-2173-42E1-B218-D186B696D45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008565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5973B3-464C-423F-97FE-653717227B9F}" type="datetimeFigureOut">
              <a:rPr lang="en-US"/>
              <a:pPr/>
              <a:t>10/23/2013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4129EE-0C44-4AA7-9FF3-E6D41C30307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757497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50EE63-44E0-4441-857B-F588E1D9B25A}" type="datetimeFigureOut">
              <a:rPr lang="en-US"/>
              <a:pPr/>
              <a:t>10/23/2013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589B58-8D5F-4470-9C55-ABEBE09A851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1601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817B2B-4582-4F1C-85A7-6FB2161A1821}" type="datetimeFigureOut">
              <a:rPr lang="en-US"/>
              <a:pPr/>
              <a:t>10/23/2013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E5ECB6-D380-42C8-A86B-3512A3C5237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52792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F7CB33C-6CBE-47B3-B39B-8216FA13A2F7}" type="datetimeFigureOut">
              <a:rPr lang="en-US"/>
              <a:pPr/>
              <a:t>10/23/2013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696431-C4C3-46B9-B319-1FF6E52DCCB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62659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E6747F-413D-42EA-A56F-436F4B55C3BF}" type="datetimeFigureOut">
              <a:rPr lang="en-US"/>
              <a:pPr/>
              <a:t>10/23/2013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AE155-42B9-44AA-B140-8594D8284F2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57754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BBC7441-55A5-4F57-8613-A355B0D92C5B}" type="datetimeFigureOut">
              <a:rPr lang="en-US"/>
              <a:pPr/>
              <a:t>10/23/2013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3E3123-3EA1-47A5-8BCE-9077630BE50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71647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188B6A-9F18-4D3C-93E2-70442A3022AB}" type="datetimeFigureOut">
              <a:rPr lang="en-US"/>
              <a:pPr/>
              <a:t>10/23/2013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60BFAC-B80D-4609-A78B-EAF3BE05410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04285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B0B231-070A-4822-BB9D-8B1AC26CE175}" type="datetimeFigureOut">
              <a:rPr lang="en-US"/>
              <a:pPr/>
              <a:t>10/23/2013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A2D9EC-6BE8-4E3D-A384-46C9D11E9BE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2322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6FEBA9-64E7-4219-9717-27F313F07AEB}" type="datetimeFigureOut">
              <a:rPr lang="en-US"/>
              <a:pPr/>
              <a:t>10/23/2013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3A038D-2AFF-4949-9B6B-5A12497CBBA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53659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85E73C-AEE2-488F-B913-C8B3FBA45BAA}" type="datetimeFigureOut">
              <a:rPr lang="en-US"/>
              <a:pPr/>
              <a:t>10/23/2013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FE3380-EFAD-4590-8873-082AB0FA6C9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02593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E2F3C9-702D-4E8E-8616-E1BC6F880935}" type="datetimeFigureOut">
              <a:rPr lang="en-US"/>
              <a:pPr/>
              <a:t>10/23/2013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35815E-7C85-431E-B94C-2C5020B214C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24660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E4035B-DF95-437A-A277-F0FA3561ED74}" type="datetimeFigureOut">
              <a:rPr lang="en-US"/>
              <a:pPr/>
              <a:t>10/23/2013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FC5CC4-0C92-411D-963F-41A1E7BBBDB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58609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F9FEEE8-5D09-4324-B2CE-072A6AEB6981}" type="datetimeFigureOut">
              <a:rPr lang="en-US"/>
              <a:pPr/>
              <a:t>10/23/2013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D5D5A5E-A3C3-47F7-955F-2D2045E2535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674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WarrenSurveyPPT5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E2BF6F7-129F-486F-A1FF-E73F927C49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0" r:id="rId2"/>
    <p:sldLayoutId id="2147483799" r:id="rId3"/>
    <p:sldLayoutId id="2147483798" r:id="rId4"/>
    <p:sldLayoutId id="2147483797" r:id="rId5"/>
    <p:sldLayoutId id="2147483796" r:id="rId6"/>
    <p:sldLayoutId id="2147483795" r:id="rId7"/>
    <p:sldLayoutId id="2147483794" r:id="rId8"/>
    <p:sldLayoutId id="2147483793" r:id="rId9"/>
    <p:sldLayoutId id="2147483792" r:id="rId10"/>
    <p:sldLayoutId id="214748379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C30A181-A364-4D76-BFD3-2A5CE3BFD2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1" r:id="rId2"/>
    <p:sldLayoutId id="2147483810" r:id="rId3"/>
    <p:sldLayoutId id="2147483809" r:id="rId4"/>
    <p:sldLayoutId id="2147483808" r:id="rId5"/>
    <p:sldLayoutId id="2147483807" r:id="rId6"/>
    <p:sldLayoutId id="2147483806" r:id="rId7"/>
    <p:sldLayoutId id="2147483805" r:id="rId8"/>
    <p:sldLayoutId id="2147483804" r:id="rId9"/>
    <p:sldLayoutId id="2147483803" r:id="rId10"/>
    <p:sldLayoutId id="214748380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WarrenSurveyPPT5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D354C96-635F-4889-8EC5-A121EBDA64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2" r:id="rId2"/>
    <p:sldLayoutId id="2147483821" r:id="rId3"/>
    <p:sldLayoutId id="2147483820" r:id="rId4"/>
    <p:sldLayoutId id="2147483819" r:id="rId5"/>
    <p:sldLayoutId id="2147483818" r:id="rId6"/>
    <p:sldLayoutId id="2147483817" r:id="rId7"/>
    <p:sldLayoutId id="2147483816" r:id="rId8"/>
    <p:sldLayoutId id="2147483815" r:id="rId9"/>
    <p:sldLayoutId id="2147483814" r:id="rId10"/>
    <p:sldLayoutId id="214748381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413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j-lt"/>
              </a:defRPr>
            </a:lvl1pPr>
          </a:lstStyle>
          <a:p>
            <a:fld id="{A030ADEA-A132-4564-B493-57651BC06167}" type="datetimeFigureOut">
              <a:rPr lang="en-US"/>
              <a:pPr/>
              <a:t>10/23/2013</a:t>
            </a:fld>
            <a:endParaRPr lang="en-US" altLang="en-US"/>
          </a:p>
        </p:txBody>
      </p:sp>
      <p:sp>
        <p:nvSpPr>
          <p:cNvPr id="1413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j-lt"/>
              </a:defRPr>
            </a:lvl1pPr>
          </a:lstStyle>
          <a:p>
            <a:endParaRPr lang="en-US" altLang="en-US"/>
          </a:p>
        </p:txBody>
      </p:sp>
      <p:sp>
        <p:nvSpPr>
          <p:cNvPr id="1413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+mj-lt"/>
              </a:defRPr>
            </a:lvl1pPr>
          </a:lstStyle>
          <a:p>
            <a:fld id="{11FE2902-235C-45A6-9A37-526FB1835F35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41319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1320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566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cs typeface="+mn-cs"/>
              </a:defRPr>
            </a:lvl1pPr>
          </a:lstStyle>
          <a:p>
            <a:fld id="{C64947C4-E883-46B1-8B5A-0848156D6B13}" type="datetimeFigureOut">
              <a:rPr lang="en-US"/>
              <a:pPr/>
              <a:t>10/23/2013</a:t>
            </a:fld>
            <a:endParaRPr lang="en-US"/>
          </a:p>
        </p:txBody>
      </p:sp>
      <p:sp>
        <p:nvSpPr>
          <p:cNvPr id="1566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566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cs typeface="+mn-cs"/>
              </a:defRPr>
            </a:lvl1pPr>
          </a:lstStyle>
          <a:p>
            <a:fld id="{A75B3C0A-5C5A-4E4D-B57D-0068D7DC437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3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4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5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5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Oval 6"/>
          <p:cNvSpPr>
            <a:spLocks noChangeArrowheads="1"/>
          </p:cNvSpPr>
          <p:nvPr/>
        </p:nvSpPr>
        <p:spPr bwMode="auto">
          <a:xfrm>
            <a:off x="685800" y="3124200"/>
            <a:ext cx="7467600" cy="1143000"/>
          </a:xfrm>
          <a:prstGeom prst="ellipse">
            <a:avLst/>
          </a:prstGeom>
          <a:solidFill>
            <a:schemeClr val="accent1">
              <a:alpha val="61176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>
              <a:cs typeface="Arial" charset="0"/>
            </a:endParaRPr>
          </a:p>
        </p:txBody>
      </p:sp>
      <p:sp>
        <p:nvSpPr>
          <p:cNvPr id="304132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1219200"/>
            <a:ext cx="7772400" cy="1470025"/>
          </a:xfrm>
        </p:spPr>
        <p:txBody>
          <a:bodyPr anchor="ctr"/>
          <a:lstStyle/>
          <a:p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Chapter 9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219200" y="3352800"/>
            <a:ext cx="64008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sz="3200"/>
              <a:t>Financial Statement Analysis</a:t>
            </a:r>
          </a:p>
        </p:txBody>
      </p:sp>
      <p:pic>
        <p:nvPicPr>
          <p:cNvPr id="6150" name="Picture 6" descr="MC900442163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72440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5" name="Rectangle 3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</a:t>
            </a:r>
          </a:p>
        </p:txBody>
      </p:sp>
      <p:sp>
        <p:nvSpPr>
          <p:cNvPr id="7171" name="Rectangle 6"/>
          <p:cNvSpPr>
            <a:spLocks noGrp="1" noChangeArrowheads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pPr marL="571500" indent="-571500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3200" dirty="0"/>
              <a:t>Describe basic financial statement analytical methods.</a:t>
            </a:r>
          </a:p>
          <a:p>
            <a:pPr marL="571500" indent="-571500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3200" dirty="0"/>
              <a:t>Use financial statement analysis to assess the </a:t>
            </a:r>
            <a:r>
              <a:rPr lang="en-US" sz="3200" dirty="0" smtClean="0"/>
              <a:t>liquidity and solvency </a:t>
            </a:r>
            <a:r>
              <a:rPr lang="en-US" sz="3200" dirty="0"/>
              <a:t>of a business.</a:t>
            </a:r>
          </a:p>
          <a:p>
            <a:pPr marL="571500" indent="-571500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3200" dirty="0"/>
              <a:t>Use financial statement analysis to assess the profitability of a business.</a:t>
            </a:r>
          </a:p>
          <a:p>
            <a:pPr marL="571500" indent="-571500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3200" dirty="0"/>
              <a:t>Describe the contents of corporate annual reports.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636587"/>
          </a:xfrm>
        </p:spPr>
        <p:txBody>
          <a:bodyPr anchor="ctr"/>
          <a:lstStyle/>
          <a:p>
            <a:r>
              <a:rPr lang="en-US" sz="3800"/>
              <a:t>Horizontal Analysis</a:t>
            </a:r>
          </a:p>
        </p:txBody>
      </p:sp>
      <p:sp>
        <p:nvSpPr>
          <p:cNvPr id="9219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066800"/>
            <a:ext cx="8229600" cy="838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>
                <a:ea typeface="ＭＳ Ｐゴシック" pitchFamily="1" charset="-128"/>
              </a:rPr>
              <a:t>The percentage analysis of increases and decreases in related items in comparative financial statements</a:t>
            </a:r>
          </a:p>
        </p:txBody>
      </p:sp>
      <p:graphicFrame>
        <p:nvGraphicFramePr>
          <p:cNvPr id="9571" name="Group 3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3796712"/>
              </p:ext>
            </p:extLst>
          </p:nvPr>
        </p:nvGraphicFramePr>
        <p:xfrm>
          <a:off x="228600" y="1981200"/>
          <a:ext cx="8844915" cy="4800600"/>
        </p:xfrm>
        <a:graphic>
          <a:graphicData uri="http://schemas.openxmlformats.org/drawingml/2006/table">
            <a:tbl>
              <a:tblPr/>
              <a:tblGrid>
                <a:gridCol w="3505200"/>
                <a:gridCol w="1170305"/>
                <a:gridCol w="1517967"/>
                <a:gridCol w="1371600"/>
                <a:gridCol w="1279843"/>
              </a:tblGrid>
              <a:tr h="261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Increase (Decrease)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Assets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2011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Amount $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Percent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Current Assets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457200" marR="0" lvl="1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 &amp; cash equiv.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   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73.3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      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255.5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($182.2)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(71%)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457200" marR="0" lvl="1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receivable,net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332.8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300.3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32.5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11%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457200" marR="0" lvl="1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Inventories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784.4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728.3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56.1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8%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457200" marR="0" lvl="1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Other current assets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20.5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13.9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6.6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47%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Fixed Assets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1,280.3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1,226.1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54.2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Goodwill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1,859.5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1,649.1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210.4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13%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Intangible Assets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373.1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297.2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75.9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26%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Investments &amp; Other Assets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426.5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356.7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69.8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Total Assets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$5,150.4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$4,827.1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323.3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248400" y="2716465"/>
            <a:ext cx="2891118" cy="40011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182.2</a:t>
            </a:r>
            <a:r>
              <a:rPr lang="en-CA" sz="2000" dirty="0" smtClean="0"/>
              <a:t> ÷255.5 </a:t>
            </a:r>
            <a:r>
              <a:rPr lang="en-CA" sz="2000" dirty="0" smtClean="0"/>
              <a:t>= </a:t>
            </a:r>
            <a:r>
              <a:rPr lang="en-CA" sz="2000" dirty="0" smtClean="0"/>
              <a:t>71</a:t>
            </a:r>
            <a:r>
              <a:rPr lang="en-CA" sz="2000" dirty="0" smtClean="0"/>
              <a:t>%</a:t>
            </a:r>
            <a:endParaRPr lang="en-CA" sz="2000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8065" name="Group 115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0382902"/>
              </p:ext>
            </p:extLst>
          </p:nvPr>
        </p:nvGraphicFramePr>
        <p:xfrm>
          <a:off x="228598" y="228600"/>
          <a:ext cx="8458390" cy="4572000"/>
        </p:xfrm>
        <a:graphic>
          <a:graphicData uri="http://schemas.openxmlformats.org/drawingml/2006/table">
            <a:tbl>
              <a:tblPr/>
              <a:tblGrid>
                <a:gridCol w="3924618"/>
                <a:gridCol w="1381442"/>
                <a:gridCol w="1362583"/>
                <a:gridCol w="887730"/>
                <a:gridCol w="902017"/>
              </a:tblGrid>
              <a:tr h="180975">
                <a:tc rowSpan="2"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3400" b="1" dirty="0" smtClean="0">
                          <a:solidFill>
                            <a:srgbClr val="669900"/>
                          </a:solidFill>
                          <a:latin typeface="Garamond" pitchFamily="18" charset="0"/>
                        </a:rPr>
                        <a:t>Horizontal Analysis</a:t>
                      </a:r>
                      <a:endParaRPr kumimoji="0" lang="en-US" sz="3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Increase (Decrease)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98438">
                <a:tc vMerge="1"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Amount $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Percent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Sales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$12,010.8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$11,396.4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614.4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Cost of Sales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(9,800.3)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(9,333.6)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466.7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Operating Expenses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(1,388.8)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(1,318.4)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70.4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Depreciation &amp; Amortization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(183.9)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(179.3)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Other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income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72.6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21.9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50.7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232%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Operating Income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710.4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587.0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123.4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21%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Financial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costs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(46.4)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(41.5)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4.9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12%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Earnings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before Income Taxes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664.0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545.5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118.5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22%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Income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Taxes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(174.7)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(152.8)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21.9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14%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Net earnings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$489.3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$392.7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$96.6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25%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9413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Vertical Analysis</a:t>
            </a:r>
          </a:p>
        </p:txBody>
      </p:sp>
      <p:sp>
        <p:nvSpPr>
          <p:cNvPr id="10243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752600"/>
            <a:ext cx="8610600" cy="38862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>
                <a:ea typeface="ＭＳ Ｐゴシック" pitchFamily="1" charset="-128"/>
              </a:rPr>
              <a:t>A percentage analysis used to show the relationship of each component to the total within a single statement</a:t>
            </a:r>
          </a:p>
          <a:p>
            <a:pPr>
              <a:lnSpc>
                <a:spcPct val="90000"/>
              </a:lnSpc>
            </a:pPr>
            <a:r>
              <a:rPr lang="en-US" sz="2800">
                <a:ea typeface="ＭＳ Ｐゴシック" pitchFamily="1" charset="-128"/>
              </a:rPr>
              <a:t>On the Balance Sheet, Total Assets is used:</a:t>
            </a:r>
          </a:p>
          <a:p>
            <a:pPr lvl="1">
              <a:lnSpc>
                <a:spcPct val="90000"/>
              </a:lnSpc>
            </a:pPr>
            <a:r>
              <a:rPr lang="en-US" sz="2800">
                <a:ea typeface="ＭＳ Ｐゴシック" pitchFamily="1" charset="-128"/>
              </a:rPr>
              <a:t>Example: Cash is expressed as a percentage of total assets</a:t>
            </a:r>
          </a:p>
          <a:p>
            <a:pPr>
              <a:lnSpc>
                <a:spcPct val="90000"/>
              </a:lnSpc>
            </a:pPr>
            <a:r>
              <a:rPr lang="en-US" sz="2800">
                <a:ea typeface="ＭＳ Ｐゴシック" pitchFamily="1" charset="-128"/>
              </a:rPr>
              <a:t>On the Income Statement, Total Sales is used:</a:t>
            </a:r>
          </a:p>
          <a:p>
            <a:pPr lvl="1">
              <a:lnSpc>
                <a:spcPct val="90000"/>
              </a:lnSpc>
            </a:pPr>
            <a:r>
              <a:rPr lang="en-US" sz="2800">
                <a:ea typeface="ＭＳ Ｐゴシック" pitchFamily="1" charset="-128"/>
              </a:rPr>
              <a:t>Example: Cost of Merchandise Sold is expressed as a percentage of total sales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endParaRPr lang="en-US" sz="2800">
              <a:ea typeface="ＭＳ Ｐゴシック" pitchFamily="1" charset="-128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115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4235871"/>
              </p:ext>
            </p:extLst>
          </p:nvPr>
        </p:nvGraphicFramePr>
        <p:xfrm>
          <a:off x="228598" y="228600"/>
          <a:ext cx="8534402" cy="4907280"/>
        </p:xfrm>
        <a:graphic>
          <a:graphicData uri="http://schemas.openxmlformats.org/drawingml/2006/table">
            <a:tbl>
              <a:tblPr/>
              <a:tblGrid>
                <a:gridCol w="3352802"/>
                <a:gridCol w="1371600"/>
                <a:gridCol w="1295400"/>
                <a:gridCol w="1371600"/>
                <a:gridCol w="1143000"/>
              </a:tblGrid>
              <a:tr h="3794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3400" b="1" dirty="0" smtClean="0">
                          <a:solidFill>
                            <a:srgbClr val="669900"/>
                          </a:solidFill>
                          <a:latin typeface="Garamond" pitchFamily="18" charset="0"/>
                        </a:rPr>
                        <a:t>Vertical </a:t>
                      </a:r>
                      <a:r>
                        <a:rPr lang="en-US" sz="3400" b="1" dirty="0" smtClean="0">
                          <a:solidFill>
                            <a:srgbClr val="669900"/>
                          </a:solidFill>
                          <a:latin typeface="Garamond" pitchFamily="18" charset="0"/>
                        </a:rPr>
                        <a:t>Analysis</a:t>
                      </a:r>
                      <a:endParaRPr kumimoji="0" lang="en-US" sz="3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As a % of Sales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As a % of Sales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Sales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$12,010.8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100%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$11,396.4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100%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Cost of Sales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(9,800.3)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82%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(9,333.6)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82%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Operating Expenses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(1,388.8)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12%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(1,318.4)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12%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Depreciation &amp; Amortization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(183.9)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(179.3)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Other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income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72.6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0%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21.9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0%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Operating Income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710.4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587.0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Financial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costs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(46.4)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0%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(41.5)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0%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Earnings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before Income Taxes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664.0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545.5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Income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Taxes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(174.7)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(152.8)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Net earnings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$489.3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4%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$392.7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4%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Benefits of Analysis</a:t>
            </a:r>
          </a:p>
        </p:txBody>
      </p:sp>
      <p:sp>
        <p:nvSpPr>
          <p:cNvPr id="315395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Horizontal and vertical analysis are useful in assessing relationships and trends in financial conditions and operations of a business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Vertical analysis is useful for comparing one company with another or with industry averages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Both are made easier with common-size financial statements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304800" y="76200"/>
            <a:ext cx="8229600" cy="868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000" dirty="0">
                <a:solidFill>
                  <a:schemeClr val="tx2"/>
                </a:solidFill>
                <a:latin typeface="Times New Roman" pitchFamily="18" charset="0"/>
              </a:rPr>
              <a:t>Common-Size Statements</a:t>
            </a:r>
          </a:p>
        </p:txBody>
      </p:sp>
      <p:graphicFrame>
        <p:nvGraphicFramePr>
          <p:cNvPr id="4" name="Group 115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43794352"/>
              </p:ext>
            </p:extLst>
          </p:nvPr>
        </p:nvGraphicFramePr>
        <p:xfrm>
          <a:off x="1219200" y="1295400"/>
          <a:ext cx="5791202" cy="4389120"/>
        </p:xfrm>
        <a:graphic>
          <a:graphicData uri="http://schemas.openxmlformats.org/drawingml/2006/table">
            <a:tbl>
              <a:tblPr/>
              <a:tblGrid>
                <a:gridCol w="3352802"/>
                <a:gridCol w="1295400"/>
                <a:gridCol w="1143000"/>
              </a:tblGrid>
              <a:tr h="3794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Metro Inc.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Loblaws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Sales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100%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100%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Cost of Sales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82%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76%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Operating Exp.,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Deprec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.&amp;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Amort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13%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Operating Income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Financial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costs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0%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Earnings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before Income Taxes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3%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Income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Taxes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Net earnings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4%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2%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Liquidity and Solvency Analysis</a:t>
            </a:r>
            <a:endParaRPr lang="en-US" dirty="0"/>
          </a:p>
        </p:txBody>
      </p:sp>
      <p:sp>
        <p:nvSpPr>
          <p:cNvPr id="3194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7924800" cy="45307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b="1" dirty="0" smtClean="0">
                <a:ea typeface="ＭＳ Ｐゴシック" pitchFamily="1" charset="-128"/>
              </a:rPr>
              <a:t>Liquidity – </a:t>
            </a:r>
            <a:r>
              <a:rPr lang="en-US" dirty="0" smtClean="0">
                <a:ea typeface="ＭＳ Ｐゴシック" pitchFamily="1" charset="-128"/>
              </a:rPr>
              <a:t>the ability to convert assets into cash (or the ability to pay short term obligations as they come due)</a:t>
            </a:r>
            <a:endParaRPr lang="en-US" b="1" dirty="0" smtClean="0">
              <a:ea typeface="ＭＳ Ｐゴシック" pitchFamily="1" charset="-128"/>
            </a:endParaRPr>
          </a:p>
          <a:p>
            <a:pPr>
              <a:lnSpc>
                <a:spcPct val="90000"/>
              </a:lnSpc>
            </a:pPr>
            <a:r>
              <a:rPr lang="en-US" b="1" dirty="0" smtClean="0">
                <a:ea typeface="ＭＳ Ｐゴシック" pitchFamily="1" charset="-128"/>
              </a:rPr>
              <a:t>Solvency</a:t>
            </a:r>
            <a:r>
              <a:rPr lang="en-US" dirty="0" smtClean="0">
                <a:ea typeface="ＭＳ Ｐゴシック" pitchFamily="1" charset="-128"/>
              </a:rPr>
              <a:t> </a:t>
            </a:r>
            <a:r>
              <a:rPr lang="en-US" dirty="0">
                <a:ea typeface="ＭＳ Ｐゴシック" pitchFamily="1" charset="-128"/>
              </a:rPr>
              <a:t>– the ability to meet debt obligations as they become due</a:t>
            </a:r>
          </a:p>
          <a:p>
            <a:pPr>
              <a:lnSpc>
                <a:spcPct val="90000"/>
              </a:lnSpc>
            </a:pPr>
            <a:endParaRPr lang="en-US" dirty="0">
              <a:ea typeface="ＭＳ Ｐゴシック" pitchFamily="1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Liquidity &amp; Solvency </a:t>
            </a:r>
            <a:r>
              <a:rPr lang="en-US" dirty="0"/>
              <a:t>Analysis</a:t>
            </a:r>
          </a:p>
        </p:txBody>
      </p:sp>
      <p:sp>
        <p:nvSpPr>
          <p:cNvPr id="3205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371600"/>
            <a:ext cx="8229600" cy="45307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>
                <a:ea typeface="ＭＳ Ｐゴシック" pitchFamily="1" charset="-128"/>
              </a:rPr>
              <a:t>Normally assessed by examining balance sheet relationships, using the following major analyses:</a:t>
            </a:r>
          </a:p>
          <a:p>
            <a:pPr marL="858837" lvl="1" indent="-514350">
              <a:lnSpc>
                <a:spcPct val="90000"/>
              </a:lnSpc>
              <a:buFont typeface="+mj-lt"/>
              <a:buAutoNum type="arabicPeriod"/>
            </a:pPr>
            <a:r>
              <a:rPr lang="en-US" sz="3000" dirty="0">
                <a:ea typeface="ＭＳ Ｐゴシック" pitchFamily="1" charset="-128"/>
              </a:rPr>
              <a:t>Current position analysis</a:t>
            </a:r>
          </a:p>
          <a:p>
            <a:pPr marL="858837" lvl="1" indent="-514350">
              <a:lnSpc>
                <a:spcPct val="90000"/>
              </a:lnSpc>
              <a:buFont typeface="+mj-lt"/>
              <a:buAutoNum type="arabicPeriod"/>
            </a:pPr>
            <a:r>
              <a:rPr lang="en-US" sz="3000" dirty="0">
                <a:ea typeface="ＭＳ Ｐゴシック" pitchFamily="1" charset="-128"/>
              </a:rPr>
              <a:t>Accounts receivable analysis</a:t>
            </a:r>
          </a:p>
          <a:p>
            <a:pPr marL="858837" lvl="1" indent="-514350">
              <a:lnSpc>
                <a:spcPct val="90000"/>
              </a:lnSpc>
              <a:buFont typeface="+mj-lt"/>
              <a:buAutoNum type="arabicPeriod"/>
            </a:pPr>
            <a:r>
              <a:rPr lang="en-US" sz="3000" dirty="0">
                <a:ea typeface="ＭＳ Ｐゴシック" pitchFamily="1" charset="-128"/>
              </a:rPr>
              <a:t>Inventory analysis</a:t>
            </a:r>
          </a:p>
          <a:p>
            <a:pPr marL="858837" lvl="1" indent="-514350">
              <a:lnSpc>
                <a:spcPct val="90000"/>
              </a:lnSpc>
              <a:buFont typeface="+mj-lt"/>
              <a:buAutoNum type="arabicPeriod"/>
            </a:pPr>
            <a:r>
              <a:rPr lang="en-US" sz="3000" dirty="0">
                <a:ea typeface="ＭＳ Ｐゴシック" pitchFamily="1" charset="-128"/>
              </a:rPr>
              <a:t>Ratio of fixed assets to long-term liabilities</a:t>
            </a:r>
          </a:p>
          <a:p>
            <a:pPr marL="858837" lvl="1" indent="-514350">
              <a:lnSpc>
                <a:spcPct val="90000"/>
              </a:lnSpc>
              <a:buFont typeface="+mj-lt"/>
              <a:buAutoNum type="arabicPeriod"/>
            </a:pPr>
            <a:r>
              <a:rPr lang="en-US" sz="3000" dirty="0">
                <a:ea typeface="ＭＳ Ｐゴシック" pitchFamily="1" charset="-128"/>
              </a:rPr>
              <a:t>Ratio of liabilities to stockholders’ equity</a:t>
            </a:r>
          </a:p>
          <a:p>
            <a:pPr marL="858837" lvl="1" indent="-514350">
              <a:lnSpc>
                <a:spcPct val="90000"/>
              </a:lnSpc>
              <a:buFont typeface="+mj-lt"/>
              <a:buAutoNum type="arabicPeriod"/>
            </a:pPr>
            <a:r>
              <a:rPr lang="en-US" sz="3000" dirty="0">
                <a:ea typeface="ＭＳ Ｐゴシック" pitchFamily="1" charset="-128"/>
              </a:rPr>
              <a:t>Number of times interest charges are earned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9413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1. Current </a:t>
            </a:r>
            <a:r>
              <a:rPr lang="en-US" dirty="0"/>
              <a:t>Position Analysis</a:t>
            </a:r>
          </a:p>
        </p:txBody>
      </p:sp>
      <p:sp>
        <p:nvSpPr>
          <p:cNvPr id="3215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534400" cy="45307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600">
                <a:ea typeface="ＭＳ Ｐゴシック" pitchFamily="1" charset="-128"/>
              </a:rPr>
              <a:t>Using measures to assess a business’s ability to pay its current liabilities </a:t>
            </a:r>
          </a:p>
          <a:p>
            <a:pPr lvl="1"/>
            <a:r>
              <a:rPr lang="en-US" b="1">
                <a:solidFill>
                  <a:schemeClr val="tx2"/>
                </a:solidFill>
                <a:ea typeface="ＭＳ Ｐゴシック" pitchFamily="1" charset="-128"/>
              </a:rPr>
              <a:t>Working capital </a:t>
            </a:r>
          </a:p>
          <a:p>
            <a:pPr lvl="2">
              <a:buFont typeface="Wingdings" pitchFamily="2" charset="2"/>
              <a:buNone/>
            </a:pPr>
            <a:r>
              <a:rPr lang="en-US" sz="2700">
                <a:ea typeface="ＭＳ Ｐゴシック" pitchFamily="1" charset="-128"/>
              </a:rPr>
              <a:t>= current assets - current liabilities</a:t>
            </a:r>
          </a:p>
          <a:p>
            <a:pPr lvl="1"/>
            <a:r>
              <a:rPr lang="en-US" b="1">
                <a:solidFill>
                  <a:schemeClr val="tx2"/>
                </a:solidFill>
                <a:ea typeface="ＭＳ Ｐゴシック" pitchFamily="1" charset="-128"/>
              </a:rPr>
              <a:t>Current ratio </a:t>
            </a:r>
          </a:p>
          <a:p>
            <a:pPr lvl="1">
              <a:buFont typeface="Wingdings" pitchFamily="2" charset="2"/>
              <a:buNone/>
            </a:pPr>
            <a:r>
              <a:rPr lang="en-US">
                <a:ea typeface="ＭＳ Ｐゴシック" pitchFamily="1" charset="-128"/>
              </a:rPr>
              <a:t>   = current assets ÷ current liabilities</a:t>
            </a:r>
          </a:p>
          <a:p>
            <a:pPr lvl="1"/>
            <a:r>
              <a:rPr lang="en-US" b="1">
                <a:solidFill>
                  <a:schemeClr val="tx2"/>
                </a:solidFill>
                <a:ea typeface="ＭＳ Ｐゴシック" pitchFamily="1" charset="-128"/>
              </a:rPr>
              <a:t>Quick ratio </a:t>
            </a:r>
          </a:p>
          <a:p>
            <a:pPr lvl="1">
              <a:buFont typeface="Wingdings" pitchFamily="2" charset="2"/>
              <a:buNone/>
            </a:pPr>
            <a:r>
              <a:rPr lang="en-US">
                <a:ea typeface="ＭＳ Ｐゴシック" pitchFamily="1" charset="-128"/>
              </a:rPr>
              <a:t>   = </a:t>
            </a:r>
            <a:r>
              <a:rPr lang="en-US" u="sng">
                <a:ea typeface="ＭＳ Ｐゴシック" pitchFamily="1" charset="-128"/>
              </a:rPr>
              <a:t>Cash + temporary investments + receivables</a:t>
            </a:r>
            <a:r>
              <a:rPr lang="en-US">
                <a:ea typeface="ＭＳ Ｐゴシック" pitchFamily="1" charset="-128"/>
              </a:rPr>
              <a:t>  </a:t>
            </a:r>
          </a:p>
          <a:p>
            <a:pPr lvl="1" algn="ctr">
              <a:buFont typeface="Wingdings" pitchFamily="2" charset="2"/>
              <a:buNone/>
            </a:pPr>
            <a:r>
              <a:rPr lang="en-US">
                <a:ea typeface="ＭＳ Ｐゴシック" pitchFamily="1" charset="-128"/>
              </a:rPr>
              <a:t>current liabilities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200" dirty="0" smtClean="0">
                <a:solidFill>
                  <a:schemeClr val="tx2"/>
                </a:solidFill>
                <a:latin typeface="Garamond" pitchFamily="18" charset="0"/>
              </a:rPr>
              <a:t>1. Current </a:t>
            </a:r>
            <a:r>
              <a:rPr lang="en-US" sz="4200" dirty="0">
                <a:solidFill>
                  <a:schemeClr val="tx2"/>
                </a:solidFill>
                <a:latin typeface="Garamond" pitchFamily="18" charset="0"/>
              </a:rPr>
              <a:t>Position Analysis </a:t>
            </a:r>
          </a:p>
        </p:txBody>
      </p:sp>
      <p:sp>
        <p:nvSpPr>
          <p:cNvPr id="17418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4911725"/>
          </a:xfrm>
        </p:spPr>
        <p:txBody>
          <a:bodyPr/>
          <a:lstStyle/>
          <a:p>
            <a:pPr lvl="1"/>
            <a:r>
              <a:rPr lang="en-US" sz="3000" b="1" dirty="0">
                <a:solidFill>
                  <a:schemeClr val="tx2"/>
                </a:solidFill>
              </a:rPr>
              <a:t>Working capital</a:t>
            </a:r>
            <a:r>
              <a:rPr lang="en-US" sz="3000" b="1" dirty="0"/>
              <a:t> </a:t>
            </a:r>
          </a:p>
          <a:p>
            <a:pPr lvl="2">
              <a:buFont typeface="Wingdings" pitchFamily="2" charset="2"/>
              <a:buNone/>
            </a:pPr>
            <a:r>
              <a:rPr lang="en-US" sz="3000" dirty="0"/>
              <a:t>= current assets - current liabilities</a:t>
            </a:r>
          </a:p>
          <a:p>
            <a:pPr lvl="2">
              <a:buNone/>
            </a:pPr>
            <a:r>
              <a:rPr lang="en-US" sz="3000" dirty="0" smtClean="0"/>
              <a:t>= </a:t>
            </a:r>
            <a:r>
              <a:rPr lang="en-US" sz="3000" dirty="0" smtClean="0"/>
              <a:t>$1,211.6 </a:t>
            </a:r>
            <a:r>
              <a:rPr lang="en-US" sz="3000" dirty="0" smtClean="0"/>
              <a:t>- </a:t>
            </a:r>
            <a:r>
              <a:rPr lang="en-US" sz="3000" dirty="0" smtClean="0"/>
              <a:t>$1,170.5 </a:t>
            </a:r>
            <a:r>
              <a:rPr lang="en-US" sz="3000" dirty="0" smtClean="0"/>
              <a:t>= </a:t>
            </a:r>
            <a:r>
              <a:rPr lang="en-US" sz="3000" dirty="0" smtClean="0">
                <a:solidFill>
                  <a:schemeClr val="tx2"/>
                </a:solidFill>
              </a:rPr>
              <a:t>$41.1 </a:t>
            </a:r>
            <a:r>
              <a:rPr lang="en-US" dirty="0" smtClean="0">
                <a:solidFill>
                  <a:schemeClr val="tx2"/>
                </a:solidFill>
              </a:rPr>
              <a:t>(in 2012)</a:t>
            </a:r>
          </a:p>
          <a:p>
            <a:pPr lvl="2">
              <a:buFont typeface="Wingdings" pitchFamily="2" charset="2"/>
              <a:buNone/>
            </a:pPr>
            <a:r>
              <a:rPr lang="en-US" sz="3000" dirty="0" smtClean="0"/>
              <a:t>= </a:t>
            </a:r>
            <a:r>
              <a:rPr lang="en-US" sz="3000" dirty="0" smtClean="0"/>
              <a:t>$1,304.6 </a:t>
            </a:r>
            <a:r>
              <a:rPr lang="en-US" sz="3000" dirty="0"/>
              <a:t>- </a:t>
            </a:r>
            <a:r>
              <a:rPr lang="en-US" sz="3000" dirty="0" smtClean="0"/>
              <a:t>$1,503 </a:t>
            </a:r>
            <a:r>
              <a:rPr lang="en-US" sz="3000" dirty="0"/>
              <a:t>= </a:t>
            </a:r>
            <a:r>
              <a:rPr lang="en-US" sz="3000" dirty="0" smtClean="0">
                <a:solidFill>
                  <a:schemeClr val="tx2"/>
                </a:solidFill>
              </a:rPr>
              <a:t>$(198.4) </a:t>
            </a:r>
            <a:r>
              <a:rPr lang="en-US" dirty="0">
                <a:solidFill>
                  <a:schemeClr val="tx2"/>
                </a:solidFill>
              </a:rPr>
              <a:t>(in 2011</a:t>
            </a:r>
            <a:r>
              <a:rPr lang="en-US" dirty="0" smtClean="0">
                <a:solidFill>
                  <a:schemeClr val="tx2"/>
                </a:solidFill>
              </a:rPr>
              <a:t>)</a:t>
            </a:r>
          </a:p>
          <a:p>
            <a:pPr lvl="2">
              <a:buFont typeface="Wingdings" pitchFamily="2" charset="2"/>
              <a:buNone/>
            </a:pPr>
            <a:endParaRPr lang="en-US" sz="1000" dirty="0"/>
          </a:p>
          <a:p>
            <a:pPr lvl="1"/>
            <a:r>
              <a:rPr lang="en-US" sz="3000" b="1" dirty="0">
                <a:solidFill>
                  <a:schemeClr val="tx2"/>
                </a:solidFill>
              </a:rPr>
              <a:t>Current ratio</a:t>
            </a:r>
            <a:r>
              <a:rPr lang="en-US" sz="3000" dirty="0"/>
              <a:t> </a:t>
            </a:r>
          </a:p>
          <a:p>
            <a:pPr lvl="1">
              <a:buFont typeface="Wingdings" pitchFamily="2" charset="2"/>
              <a:buNone/>
            </a:pPr>
            <a:r>
              <a:rPr lang="en-US" sz="3000" dirty="0"/>
              <a:t>   = current assets ÷ current </a:t>
            </a:r>
            <a:r>
              <a:rPr lang="en-US" sz="3000" dirty="0" smtClean="0"/>
              <a:t>liabilities</a:t>
            </a:r>
          </a:p>
          <a:p>
            <a:pPr lvl="2">
              <a:buFont typeface="Wingdings" pitchFamily="2" charset="2"/>
              <a:buNone/>
            </a:pPr>
            <a:r>
              <a:rPr lang="en-US" sz="3000" dirty="0" smtClean="0"/>
              <a:t>= </a:t>
            </a:r>
            <a:r>
              <a:rPr lang="en-US" sz="3000" dirty="0" smtClean="0"/>
              <a:t>$1,211.6 </a:t>
            </a:r>
            <a:r>
              <a:rPr lang="en-US" sz="3000" dirty="0" smtClean="0"/>
              <a:t>÷ </a:t>
            </a:r>
            <a:r>
              <a:rPr lang="en-US" sz="3000" dirty="0" smtClean="0"/>
              <a:t>$1,170.5 </a:t>
            </a:r>
            <a:r>
              <a:rPr lang="en-US" sz="3000" dirty="0" smtClean="0"/>
              <a:t>= </a:t>
            </a:r>
            <a:r>
              <a:rPr lang="en-US" sz="3000" dirty="0" smtClean="0">
                <a:solidFill>
                  <a:schemeClr val="accent6">
                    <a:lumMod val="75000"/>
                  </a:schemeClr>
                </a:solidFill>
              </a:rPr>
              <a:t>1.04</a:t>
            </a:r>
            <a:r>
              <a:rPr lang="en-US" sz="3000" dirty="0" smtClean="0"/>
              <a:t> </a:t>
            </a:r>
            <a:r>
              <a:rPr lang="en-US" dirty="0" smtClean="0">
                <a:solidFill>
                  <a:schemeClr val="tx2"/>
                </a:solidFill>
              </a:rPr>
              <a:t>(in 2012)</a:t>
            </a:r>
            <a:endParaRPr lang="en-US" dirty="0">
              <a:solidFill>
                <a:schemeClr val="tx2"/>
              </a:solidFill>
            </a:endParaRPr>
          </a:p>
          <a:p>
            <a:pPr lvl="1">
              <a:buFont typeface="Wingdings" pitchFamily="2" charset="2"/>
              <a:buNone/>
            </a:pPr>
            <a:r>
              <a:rPr lang="en-US" sz="3000" dirty="0"/>
              <a:t>   </a:t>
            </a:r>
            <a:r>
              <a:rPr lang="en-US" sz="3000" dirty="0" smtClean="0"/>
              <a:t>= </a:t>
            </a:r>
            <a:r>
              <a:rPr lang="en-US" sz="3000" dirty="0" smtClean="0"/>
              <a:t>$1,304.6 </a:t>
            </a:r>
            <a:r>
              <a:rPr lang="en-US" sz="3000" dirty="0"/>
              <a:t>÷ </a:t>
            </a:r>
            <a:r>
              <a:rPr lang="en-US" sz="3000" dirty="0" smtClean="0"/>
              <a:t>$1,503 </a:t>
            </a:r>
            <a:r>
              <a:rPr lang="en-US" sz="3000" dirty="0"/>
              <a:t>= </a:t>
            </a:r>
            <a:r>
              <a:rPr lang="en-US" sz="3000" dirty="0" smtClean="0">
                <a:solidFill>
                  <a:schemeClr val="tx2"/>
                </a:solidFill>
              </a:rPr>
              <a:t>0.87 </a:t>
            </a:r>
            <a:r>
              <a:rPr lang="en-US" sz="2200" dirty="0">
                <a:solidFill>
                  <a:schemeClr val="tx2"/>
                </a:solidFill>
              </a:rPr>
              <a:t>(in 2011</a:t>
            </a:r>
            <a:r>
              <a:rPr lang="en-US" sz="2200" dirty="0" smtClean="0">
                <a:solidFill>
                  <a:schemeClr val="tx2"/>
                </a:solidFill>
              </a:rPr>
              <a:t>)</a:t>
            </a:r>
            <a:endParaRPr lang="en-US" sz="2200" dirty="0">
              <a:solidFill>
                <a:schemeClr val="tx2"/>
              </a:solidFill>
            </a:endParaRP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4953000" y="5715000"/>
            <a:ext cx="3886200" cy="8604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Loblaw’s </a:t>
            </a:r>
            <a:r>
              <a:rPr lang="en-US" dirty="0"/>
              <a:t>Current Ratio in </a:t>
            </a:r>
            <a:r>
              <a:rPr lang="en-US" dirty="0" smtClean="0"/>
              <a:t>2012 </a:t>
            </a:r>
            <a:r>
              <a:rPr lang="en-US" dirty="0"/>
              <a:t>= </a:t>
            </a:r>
            <a:r>
              <a:rPr lang="en-US" dirty="0" smtClean="0"/>
              <a:t>1.24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200" dirty="0" smtClean="0">
                <a:solidFill>
                  <a:schemeClr val="tx2"/>
                </a:solidFill>
                <a:latin typeface="Garamond" pitchFamily="18" charset="0"/>
              </a:rPr>
              <a:t>1. Current </a:t>
            </a:r>
            <a:r>
              <a:rPr lang="en-US" sz="4200" dirty="0">
                <a:solidFill>
                  <a:schemeClr val="tx2"/>
                </a:solidFill>
                <a:latin typeface="Garamond" pitchFamily="18" charset="0"/>
              </a:rPr>
              <a:t>Position Analysis</a:t>
            </a:r>
          </a:p>
        </p:txBody>
      </p:sp>
      <p:sp>
        <p:nvSpPr>
          <p:cNvPr id="18445" name="Rectangle 1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34400" cy="4530725"/>
          </a:xfrm>
        </p:spPr>
        <p:txBody>
          <a:bodyPr/>
          <a:lstStyle/>
          <a:p>
            <a:pPr lvl="1">
              <a:lnSpc>
                <a:spcPct val="90000"/>
              </a:lnSpc>
            </a:pPr>
            <a:r>
              <a:rPr lang="en-US" sz="3000" b="1" dirty="0">
                <a:solidFill>
                  <a:schemeClr val="tx2"/>
                </a:solidFill>
              </a:rPr>
              <a:t>Quick ratio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en-US" sz="3000" dirty="0"/>
              <a:t>   = </a:t>
            </a:r>
            <a:r>
              <a:rPr lang="en-US" sz="3000" u="sng" dirty="0"/>
              <a:t>Cash + temporary investment + receivables</a:t>
            </a:r>
            <a:r>
              <a:rPr lang="en-US" sz="3000" dirty="0"/>
              <a:t>  </a:t>
            </a:r>
          </a:p>
          <a:p>
            <a:pPr lvl="1" algn="ctr">
              <a:lnSpc>
                <a:spcPct val="90000"/>
              </a:lnSpc>
              <a:buFont typeface="Wingdings" pitchFamily="2" charset="2"/>
              <a:buNone/>
            </a:pPr>
            <a:r>
              <a:rPr lang="en-US" sz="3000" dirty="0"/>
              <a:t>current liabilities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en-US" sz="3000" dirty="0"/>
              <a:t>   = </a:t>
            </a:r>
            <a:r>
              <a:rPr lang="en-US" sz="3000" u="sng" dirty="0" smtClean="0"/>
              <a:t>$73.3 </a:t>
            </a:r>
            <a:r>
              <a:rPr lang="en-US" sz="3000" u="sng" dirty="0"/>
              <a:t>+ </a:t>
            </a:r>
            <a:r>
              <a:rPr lang="en-US" sz="3000" u="sng" dirty="0" smtClean="0"/>
              <a:t>$</a:t>
            </a:r>
            <a:r>
              <a:rPr lang="en-US" sz="3000" u="sng" dirty="0"/>
              <a:t>0</a:t>
            </a:r>
            <a:r>
              <a:rPr lang="en-US" sz="3000" u="sng" dirty="0" smtClean="0"/>
              <a:t> </a:t>
            </a:r>
            <a:r>
              <a:rPr lang="en-US" sz="3000" u="sng" dirty="0"/>
              <a:t>+ </a:t>
            </a:r>
            <a:r>
              <a:rPr lang="en-US" sz="3000" u="sng" dirty="0" smtClean="0"/>
              <a:t>$332.8</a:t>
            </a:r>
            <a:endParaRPr lang="en-US" sz="3000" u="sng" dirty="0"/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en-US" sz="3000" dirty="0"/>
              <a:t>			</a:t>
            </a:r>
            <a:r>
              <a:rPr lang="en-US" sz="3000" dirty="0" smtClean="0"/>
              <a:t>1,170.5</a:t>
            </a:r>
            <a:endParaRPr lang="en-US" sz="3000" dirty="0"/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en-US" sz="3000" dirty="0"/>
              <a:t>	</a:t>
            </a:r>
            <a:r>
              <a:rPr lang="en-US" sz="3000" dirty="0" smtClean="0"/>
              <a:t>= </a:t>
            </a:r>
            <a:r>
              <a:rPr lang="en-US" sz="3000" dirty="0" smtClean="0">
                <a:solidFill>
                  <a:schemeClr val="tx2"/>
                </a:solidFill>
              </a:rPr>
              <a:t>0.35 </a:t>
            </a:r>
            <a:r>
              <a:rPr lang="en-US" sz="1800" dirty="0" smtClean="0">
                <a:solidFill>
                  <a:schemeClr val="tx2"/>
                </a:solidFill>
              </a:rPr>
              <a:t>(in 2012)</a:t>
            </a:r>
          </a:p>
          <a:p>
            <a:pPr lvl="2">
              <a:lnSpc>
                <a:spcPct val="90000"/>
              </a:lnSpc>
              <a:buFont typeface="Wingdings" pitchFamily="2" charset="2"/>
              <a:buNone/>
            </a:pPr>
            <a:r>
              <a:rPr lang="en-US" sz="3000" dirty="0" smtClean="0"/>
              <a:t>= </a:t>
            </a:r>
            <a:r>
              <a:rPr lang="en-US" sz="3000" dirty="0" smtClean="0">
                <a:solidFill>
                  <a:schemeClr val="tx2"/>
                </a:solidFill>
              </a:rPr>
              <a:t>0</a:t>
            </a:r>
            <a:r>
              <a:rPr lang="en-US" sz="3000" dirty="0" smtClean="0">
                <a:solidFill>
                  <a:schemeClr val="tx2"/>
                </a:solidFill>
              </a:rPr>
              <a:t>.37 </a:t>
            </a:r>
            <a:r>
              <a:rPr lang="en-US" sz="1800" dirty="0">
                <a:solidFill>
                  <a:schemeClr val="tx2"/>
                </a:solidFill>
              </a:rPr>
              <a:t>(in 2011)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dirty="0"/>
              <a:t>			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dirty="0"/>
              <a:t>		</a:t>
            </a:r>
          </a:p>
        </p:txBody>
      </p:sp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5257800" y="5181600"/>
            <a:ext cx="3352800" cy="8604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Loblaw’s </a:t>
            </a:r>
            <a:r>
              <a:rPr lang="en-US" dirty="0"/>
              <a:t>Quick ratio in </a:t>
            </a:r>
            <a:r>
              <a:rPr lang="en-US" dirty="0" smtClean="0"/>
              <a:t>2012 </a:t>
            </a:r>
            <a:r>
              <a:rPr lang="en-US" dirty="0"/>
              <a:t>= </a:t>
            </a:r>
            <a:r>
              <a:rPr lang="en-US" dirty="0" smtClean="0"/>
              <a:t>0.42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9413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2.Accounts </a:t>
            </a:r>
            <a:r>
              <a:rPr lang="en-US" dirty="0"/>
              <a:t>Receivable Analysis</a:t>
            </a:r>
          </a:p>
        </p:txBody>
      </p:sp>
      <p:sp>
        <p:nvSpPr>
          <p:cNvPr id="323587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Measures efficiency of collection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Reflects liquidity</a:t>
            </a:r>
          </a:p>
          <a:p>
            <a:pPr>
              <a:lnSpc>
                <a:spcPct val="90000"/>
              </a:lnSpc>
            </a:pPr>
            <a:endParaRPr lang="en-US">
              <a:ea typeface="ＭＳ Ｐゴシック" pitchFamily="1" charset="-128"/>
            </a:endParaRPr>
          </a:p>
        </p:txBody>
      </p:sp>
      <p:sp>
        <p:nvSpPr>
          <p:cNvPr id="323588" name="Text Box 4"/>
          <p:cNvSpPr txBox="1">
            <a:spLocks noChangeArrowheads="1"/>
          </p:cNvSpPr>
          <p:nvPr/>
        </p:nvSpPr>
        <p:spPr bwMode="auto">
          <a:xfrm>
            <a:off x="533400" y="2971800"/>
            <a:ext cx="8077200" cy="1279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buFont typeface="Wingdings" pitchFamily="2" charset="2"/>
              <a:buChar char="ú"/>
            </a:pPr>
            <a:r>
              <a:rPr lang="en-US" sz="3000" b="1">
                <a:solidFill>
                  <a:schemeClr val="tx2"/>
                </a:solidFill>
              </a:rPr>
              <a:t> Accounts receivable turnover</a:t>
            </a:r>
            <a:r>
              <a:rPr lang="en-US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eaLnBrk="1" hangingPunct="1"/>
            <a:r>
              <a:rPr lang="en-US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en-US" b="1"/>
              <a:t>= </a:t>
            </a:r>
            <a:r>
              <a:rPr lang="en-US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u="sng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en-US" u="sng"/>
              <a:t>Net Sales			</a:t>
            </a:r>
            <a:r>
              <a:rPr lang="en-US"/>
              <a:t> </a:t>
            </a:r>
          </a:p>
          <a:p>
            <a:pPr eaLnBrk="1" hangingPunct="1"/>
            <a:r>
              <a:rPr lang="en-US"/>
              <a:t>	    Avg. Accounts Receivable</a:t>
            </a:r>
          </a:p>
        </p:txBody>
      </p:sp>
      <p:sp>
        <p:nvSpPr>
          <p:cNvPr id="323589" name="Text Box 5"/>
          <p:cNvSpPr txBox="1">
            <a:spLocks noChangeArrowheads="1"/>
          </p:cNvSpPr>
          <p:nvPr/>
        </p:nvSpPr>
        <p:spPr bwMode="auto">
          <a:xfrm>
            <a:off x="533400" y="4572000"/>
            <a:ext cx="8077200" cy="914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buClr>
                <a:schemeClr val="tx2"/>
              </a:buClr>
              <a:buFont typeface="Wingdings" pitchFamily="2" charset="2"/>
              <a:buChar char="ú"/>
            </a:pPr>
            <a:r>
              <a:rPr lang="en-US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3000" b="1" dirty="0">
                <a:solidFill>
                  <a:schemeClr val="tx2"/>
                </a:solidFill>
              </a:rPr>
              <a:t>Number of</a:t>
            </a:r>
            <a:r>
              <a:rPr lang="en-US" b="1" dirty="0">
                <a:solidFill>
                  <a:srgbClr val="990000"/>
                </a:solidFill>
              </a:rPr>
              <a:t> </a:t>
            </a:r>
            <a:r>
              <a:rPr lang="en-US" sz="3000" b="1" dirty="0">
                <a:solidFill>
                  <a:schemeClr val="tx2"/>
                </a:solidFill>
              </a:rPr>
              <a:t>Days’ Sales in Receivables</a:t>
            </a:r>
            <a:r>
              <a:rPr lang="en-US" dirty="0">
                <a:solidFill>
                  <a:srgbClr val="990000"/>
                </a:solidFill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>
                <a:solidFill>
                  <a:srgbClr val="990000"/>
                </a:solidFill>
              </a:rPr>
              <a:t>	</a:t>
            </a:r>
            <a:r>
              <a:rPr lang="en-US" dirty="0"/>
              <a:t>=   365 </a:t>
            </a:r>
            <a:r>
              <a:rPr lang="en-US" dirty="0">
                <a:cs typeface="Arial" charset="0"/>
              </a:rPr>
              <a:t>÷ A/R Turnover</a:t>
            </a: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1219200" y="5638800"/>
            <a:ext cx="7467600" cy="495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Also referred to as Average Collection Period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6365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3600" dirty="0" smtClean="0"/>
              <a:t>2. Accounts </a:t>
            </a:r>
            <a:r>
              <a:rPr lang="en-US" sz="3600" dirty="0"/>
              <a:t>Receivable Analysis</a:t>
            </a: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609600" y="990600"/>
            <a:ext cx="7848600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1" dirty="0">
                <a:solidFill>
                  <a:schemeClr val="tx2"/>
                </a:solidFill>
              </a:rPr>
              <a:t>Accounts receivable turnover </a:t>
            </a:r>
          </a:p>
          <a:p>
            <a:r>
              <a:rPr lang="en-US" sz="3200" b="1" dirty="0">
                <a:solidFill>
                  <a:schemeClr val="tx2"/>
                </a:solidFill>
              </a:rPr>
              <a:t>=  </a:t>
            </a:r>
            <a:r>
              <a:rPr lang="en-US" sz="3200" b="1" u="sng" dirty="0">
                <a:solidFill>
                  <a:schemeClr val="tx2"/>
                </a:solidFill>
              </a:rPr>
              <a:t>		Net Sales		</a:t>
            </a:r>
            <a:r>
              <a:rPr lang="en-US" sz="3200" b="1" dirty="0">
                <a:solidFill>
                  <a:schemeClr val="tx2"/>
                </a:solidFill>
              </a:rPr>
              <a:t> </a:t>
            </a:r>
          </a:p>
          <a:p>
            <a:r>
              <a:rPr lang="en-US" sz="3200" b="1" dirty="0">
                <a:solidFill>
                  <a:schemeClr val="tx2"/>
                </a:solidFill>
              </a:rPr>
              <a:t>    Avg. Accounts Receivable</a:t>
            </a:r>
          </a:p>
          <a:p>
            <a:endParaRPr lang="en-US" sz="32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n-US" sz="2800" dirty="0" smtClean="0"/>
              <a:t>In 2012 =</a:t>
            </a:r>
            <a:r>
              <a:rPr lang="en-US" sz="2800" u="sng" dirty="0" smtClean="0"/>
              <a:t>       $</a:t>
            </a:r>
            <a:r>
              <a:rPr lang="en-US" sz="2800" u="sng" dirty="0" smtClean="0"/>
              <a:t>12,010.8</a:t>
            </a:r>
            <a:r>
              <a:rPr lang="en-US" sz="2800" u="sng" dirty="0" smtClean="0"/>
              <a:t>		</a:t>
            </a:r>
          </a:p>
          <a:p>
            <a:r>
              <a:rPr lang="en-US" sz="2800" dirty="0" smtClean="0"/>
              <a:t>	      </a:t>
            </a:r>
            <a:r>
              <a:rPr lang="en-US" sz="2800" dirty="0" smtClean="0"/>
              <a:t>(332.8 + 300.3)/</a:t>
            </a:r>
            <a:r>
              <a:rPr lang="en-US" sz="2800" dirty="0" smtClean="0"/>
              <a:t>2</a:t>
            </a:r>
          </a:p>
          <a:p>
            <a:r>
              <a:rPr lang="en-US" sz="2800" dirty="0" smtClean="0"/>
              <a:t>	   </a:t>
            </a:r>
            <a:r>
              <a:rPr lang="en-US" sz="2800" dirty="0" smtClean="0">
                <a:solidFill>
                  <a:schemeClr val="tx2"/>
                </a:solidFill>
              </a:rPr>
              <a:t>= </a:t>
            </a:r>
            <a:r>
              <a:rPr lang="en-US" sz="2800" dirty="0" smtClean="0">
                <a:solidFill>
                  <a:schemeClr val="tx2"/>
                </a:solidFill>
              </a:rPr>
              <a:t>37.9 </a:t>
            </a:r>
            <a:r>
              <a:rPr lang="en-US" sz="2800" dirty="0" smtClean="0">
                <a:solidFill>
                  <a:schemeClr val="tx2"/>
                </a:solidFill>
              </a:rPr>
              <a:t>times</a:t>
            </a:r>
            <a:endParaRPr lang="en-US" sz="2800" dirty="0" smtClean="0"/>
          </a:p>
          <a:p>
            <a:endParaRPr lang="en-US" sz="2800" dirty="0"/>
          </a:p>
          <a:p>
            <a:r>
              <a:rPr lang="en-US" sz="2800" dirty="0" smtClean="0"/>
              <a:t>In </a:t>
            </a:r>
            <a:r>
              <a:rPr lang="en-US" sz="2800" dirty="0"/>
              <a:t>2011 = </a:t>
            </a:r>
            <a:r>
              <a:rPr lang="en-US" sz="2800" u="sng" dirty="0"/>
              <a:t>        $</a:t>
            </a:r>
            <a:r>
              <a:rPr lang="en-US" sz="2800" u="sng" dirty="0" smtClean="0"/>
              <a:t>11,396.4</a:t>
            </a:r>
            <a:r>
              <a:rPr lang="en-US" sz="2800" u="sng" dirty="0" smtClean="0"/>
              <a:t>	</a:t>
            </a:r>
            <a:endParaRPr lang="en-US" sz="2800" dirty="0"/>
          </a:p>
          <a:p>
            <a:r>
              <a:rPr lang="en-US" sz="2800" dirty="0"/>
              <a:t>    	       </a:t>
            </a:r>
            <a:r>
              <a:rPr lang="en-US" sz="2800" dirty="0" smtClean="0"/>
              <a:t>(300.3 </a:t>
            </a:r>
            <a:r>
              <a:rPr lang="en-US" sz="2800" dirty="0"/>
              <a:t>+ </a:t>
            </a:r>
            <a:r>
              <a:rPr lang="en-US" sz="2800" dirty="0" smtClean="0"/>
              <a:t>311.3)/</a:t>
            </a:r>
            <a:r>
              <a:rPr lang="en-US" sz="2800" dirty="0"/>
              <a:t>2</a:t>
            </a:r>
          </a:p>
          <a:p>
            <a:r>
              <a:rPr lang="en-US" sz="2800" dirty="0"/>
              <a:t>	    </a:t>
            </a:r>
            <a:r>
              <a:rPr lang="en-US" sz="2800" dirty="0">
                <a:solidFill>
                  <a:schemeClr val="tx2"/>
                </a:solidFill>
              </a:rPr>
              <a:t>= </a:t>
            </a:r>
            <a:r>
              <a:rPr lang="en-US" sz="2800" dirty="0" smtClean="0">
                <a:solidFill>
                  <a:schemeClr val="tx2"/>
                </a:solidFill>
              </a:rPr>
              <a:t>37.3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>
                <a:solidFill>
                  <a:schemeClr val="tx2"/>
                </a:solidFill>
              </a:rPr>
              <a:t>times</a:t>
            </a:r>
          </a:p>
          <a:p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5970494" y="4745832"/>
            <a:ext cx="2895600" cy="14081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Loblaw’s </a:t>
            </a:r>
            <a:r>
              <a:rPr lang="en-US" dirty="0"/>
              <a:t>A/R Turnover in </a:t>
            </a:r>
            <a:r>
              <a:rPr lang="en-US" dirty="0" smtClean="0"/>
              <a:t>2012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= </a:t>
            </a:r>
            <a:r>
              <a:rPr lang="en-US" dirty="0" smtClean="0"/>
              <a:t>68.5 times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Accounts </a:t>
            </a:r>
            <a:r>
              <a:rPr lang="en-US" dirty="0"/>
              <a:t>Receivable Analysis</a:t>
            </a: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19200"/>
            <a:ext cx="8229600" cy="4530725"/>
          </a:xfrm>
        </p:spPr>
        <p:txBody>
          <a:bodyPr/>
          <a:lstStyle/>
          <a:p>
            <a:r>
              <a:rPr lang="en-US" b="1" dirty="0">
                <a:solidFill>
                  <a:schemeClr val="tx2"/>
                </a:solidFill>
              </a:rPr>
              <a:t>Number of Days’ Sales in Receivables </a:t>
            </a:r>
          </a:p>
          <a:p>
            <a:pPr>
              <a:buFont typeface="Wingdings" pitchFamily="2" charset="2"/>
              <a:buNone/>
            </a:pPr>
            <a:r>
              <a:rPr lang="en-US" b="1" dirty="0">
                <a:solidFill>
                  <a:schemeClr val="tx2"/>
                </a:solidFill>
              </a:rPr>
              <a:t>	= 365 ÷ A/R Turnover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In 2012 = 365 ÷ </a:t>
            </a:r>
            <a:r>
              <a:rPr lang="en-US" dirty="0" smtClean="0"/>
              <a:t>37.9 </a:t>
            </a:r>
            <a:r>
              <a:rPr lang="en-US" dirty="0" smtClean="0"/>
              <a:t>times</a:t>
            </a:r>
          </a:p>
          <a:p>
            <a:pPr>
              <a:buNone/>
            </a:pPr>
            <a:r>
              <a:rPr lang="en-US" dirty="0" smtClean="0"/>
              <a:t>		    </a:t>
            </a:r>
            <a:r>
              <a:rPr lang="en-US" dirty="0" smtClean="0">
                <a:solidFill>
                  <a:schemeClr val="tx2"/>
                </a:solidFill>
              </a:rPr>
              <a:t>= </a:t>
            </a:r>
            <a:r>
              <a:rPr lang="en-US" dirty="0" smtClean="0">
                <a:solidFill>
                  <a:schemeClr val="tx2"/>
                </a:solidFill>
              </a:rPr>
              <a:t>10 </a:t>
            </a:r>
            <a:r>
              <a:rPr lang="en-US" dirty="0" smtClean="0">
                <a:solidFill>
                  <a:schemeClr val="tx2"/>
                </a:solidFill>
              </a:rPr>
              <a:t>days</a:t>
            </a:r>
          </a:p>
          <a:p>
            <a:pPr>
              <a:buFont typeface="Wingdings" pitchFamily="2" charset="2"/>
              <a:buNone/>
            </a:pPr>
            <a:endParaRPr lang="en-US" dirty="0"/>
          </a:p>
          <a:p>
            <a:pPr>
              <a:buFont typeface="Wingdings" pitchFamily="2" charset="2"/>
              <a:buNone/>
            </a:pPr>
            <a:r>
              <a:rPr lang="en-US" dirty="0"/>
              <a:t>In 2011 = 365 ÷ </a:t>
            </a:r>
            <a:r>
              <a:rPr lang="en-US" dirty="0" smtClean="0"/>
              <a:t>37.3 </a:t>
            </a:r>
            <a:r>
              <a:rPr lang="en-US" dirty="0"/>
              <a:t>times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		    = </a:t>
            </a:r>
            <a:r>
              <a:rPr lang="en-US" dirty="0" smtClean="0">
                <a:solidFill>
                  <a:schemeClr val="tx2"/>
                </a:solidFill>
              </a:rPr>
              <a:t>10 </a:t>
            </a:r>
            <a:r>
              <a:rPr lang="en-US" dirty="0">
                <a:solidFill>
                  <a:schemeClr val="tx2"/>
                </a:solidFill>
              </a:rPr>
              <a:t>days</a:t>
            </a:r>
          </a:p>
          <a:p>
            <a:pPr>
              <a:buFont typeface="Wingdings" pitchFamily="2" charset="2"/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168964" name="Text Box 4"/>
          <p:cNvSpPr txBox="1">
            <a:spLocks noChangeArrowheads="1"/>
          </p:cNvSpPr>
          <p:nvPr/>
        </p:nvSpPr>
        <p:spPr bwMode="auto">
          <a:xfrm>
            <a:off x="5486400" y="5257799"/>
            <a:ext cx="2819400" cy="8794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"/>
              </a:spcBef>
            </a:pPr>
            <a:r>
              <a:rPr lang="en-US" dirty="0" smtClean="0"/>
              <a:t>Loblaw’s</a:t>
            </a:r>
            <a:endParaRPr lang="en-US" dirty="0"/>
          </a:p>
          <a:p>
            <a:pPr>
              <a:spcBef>
                <a:spcPct val="5000"/>
              </a:spcBef>
            </a:pPr>
            <a:r>
              <a:rPr lang="en-US" dirty="0"/>
              <a:t>= </a:t>
            </a:r>
            <a:r>
              <a:rPr lang="en-US" dirty="0" smtClean="0"/>
              <a:t>5 </a:t>
            </a:r>
            <a:r>
              <a:rPr lang="en-US" dirty="0"/>
              <a:t>days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3. Inventory </a:t>
            </a:r>
            <a:r>
              <a:rPr lang="en-US" dirty="0"/>
              <a:t>Analysis</a:t>
            </a:r>
          </a:p>
        </p:txBody>
      </p:sp>
      <p:sp>
        <p:nvSpPr>
          <p:cNvPr id="3266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371600"/>
            <a:ext cx="8229600" cy="47593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Measures inventory efficiency</a:t>
            </a:r>
          </a:p>
          <a:p>
            <a:pPr lvl="1">
              <a:lnSpc>
                <a:spcPct val="90000"/>
              </a:lnSpc>
            </a:pPr>
            <a:r>
              <a:rPr lang="en-US" sz="3000">
                <a:ea typeface="ＭＳ Ｐゴシック" pitchFamily="1" charset="-128"/>
              </a:rPr>
              <a:t>Avoid tying up funds in inventory.</a:t>
            </a:r>
          </a:p>
          <a:p>
            <a:pPr lvl="1">
              <a:lnSpc>
                <a:spcPct val="90000"/>
              </a:lnSpc>
            </a:pPr>
            <a:r>
              <a:rPr lang="en-US" sz="3000">
                <a:ea typeface="ＭＳ Ｐゴシック" pitchFamily="1" charset="-128"/>
              </a:rPr>
              <a:t>Avoid obsolescence. 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Reflects liquidity</a:t>
            </a:r>
          </a:p>
          <a:p>
            <a:pPr>
              <a:lnSpc>
                <a:spcPct val="90000"/>
              </a:lnSpc>
            </a:pPr>
            <a:endParaRPr lang="en-US">
              <a:ea typeface="ＭＳ Ｐゴシック" pitchFamily="1" charset="-128"/>
            </a:endParaRPr>
          </a:p>
        </p:txBody>
      </p:sp>
      <p:sp>
        <p:nvSpPr>
          <p:cNvPr id="326660" name="Text Box 4"/>
          <p:cNvSpPr txBox="1">
            <a:spLocks noChangeArrowheads="1"/>
          </p:cNvSpPr>
          <p:nvPr/>
        </p:nvSpPr>
        <p:spPr bwMode="auto">
          <a:xfrm>
            <a:off x="533400" y="3597275"/>
            <a:ext cx="8077200" cy="9763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Inventory turnover</a:t>
            </a:r>
            <a:r>
              <a:rPr lang="en-US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= </a:t>
            </a:r>
            <a:r>
              <a:rPr lang="en-US" sz="2800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Cost of </a:t>
            </a:r>
            <a:r>
              <a:rPr lang="en-US" sz="2800" u="sng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Goods Sold</a:t>
            </a:r>
            <a:endParaRPr lang="en-US" sz="2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/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		                    Avg. Inventory</a:t>
            </a:r>
          </a:p>
        </p:txBody>
      </p:sp>
      <p:sp>
        <p:nvSpPr>
          <p:cNvPr id="326661" name="Text Box 5"/>
          <p:cNvSpPr txBox="1">
            <a:spLocks noChangeArrowheads="1"/>
          </p:cNvSpPr>
          <p:nvPr/>
        </p:nvSpPr>
        <p:spPr bwMode="auto">
          <a:xfrm>
            <a:off x="533400" y="4876800"/>
            <a:ext cx="8077200" cy="9763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3000" b="1">
                <a:solidFill>
                  <a:schemeClr val="tx2"/>
                </a:solidFill>
              </a:rPr>
              <a:t>Number of Days’ Sales in Inventory</a:t>
            </a:r>
            <a:r>
              <a:rPr lang="en-US" b="1">
                <a:solidFill>
                  <a:schemeClr val="tx2"/>
                </a:solidFill>
              </a:rPr>
              <a:t> </a:t>
            </a:r>
          </a:p>
          <a:p>
            <a:pPr eaLnBrk="1" hangingPunct="1"/>
            <a:r>
              <a:rPr lang="en-US" sz="2800"/>
              <a:t>=    365 </a:t>
            </a:r>
            <a:r>
              <a:rPr lang="en-US" sz="2800">
                <a:cs typeface="Times New Roman" pitchFamily="18" charset="0"/>
              </a:rPr>
              <a:t>÷ Inventory turnover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3. Inventory </a:t>
            </a:r>
            <a:r>
              <a:rPr lang="en-US" dirty="0"/>
              <a:t>Analysis</a:t>
            </a: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152400" y="1066800"/>
            <a:ext cx="8229600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tx2"/>
                </a:solidFill>
              </a:rPr>
              <a:t>Inventory turnover =  </a:t>
            </a:r>
            <a:r>
              <a:rPr lang="en-US" sz="2800" b="1" u="sng" dirty="0">
                <a:solidFill>
                  <a:schemeClr val="tx2"/>
                </a:solidFill>
              </a:rPr>
              <a:t>Cost of </a:t>
            </a:r>
            <a:r>
              <a:rPr lang="en-US" sz="2800" b="1" u="sng" dirty="0" smtClean="0">
                <a:solidFill>
                  <a:schemeClr val="tx2"/>
                </a:solidFill>
              </a:rPr>
              <a:t>Goods Sold</a:t>
            </a:r>
            <a:endParaRPr lang="en-US" sz="2800" b="1" u="sng" dirty="0">
              <a:solidFill>
                <a:schemeClr val="tx2"/>
              </a:solidFill>
            </a:endParaRPr>
          </a:p>
          <a:p>
            <a:r>
              <a:rPr lang="en-US" sz="2800" b="1" dirty="0">
                <a:solidFill>
                  <a:schemeClr val="tx2"/>
                </a:solidFill>
              </a:rPr>
              <a:t>		                  Avg. Inventory</a:t>
            </a:r>
          </a:p>
          <a:p>
            <a:r>
              <a:rPr lang="en-US" dirty="0" smtClean="0"/>
              <a:t>In 2012: =  </a:t>
            </a:r>
            <a:r>
              <a:rPr lang="en-US" u="sng" dirty="0" smtClean="0"/>
              <a:t>    $</a:t>
            </a:r>
            <a:r>
              <a:rPr lang="en-US" u="sng" dirty="0" smtClean="0"/>
              <a:t>12,010.8</a:t>
            </a:r>
            <a:r>
              <a:rPr lang="en-US" u="sng" dirty="0" smtClean="0"/>
              <a:t>	</a:t>
            </a:r>
          </a:p>
          <a:p>
            <a:r>
              <a:rPr lang="en-US" dirty="0" smtClean="0"/>
              <a:t>                </a:t>
            </a:r>
            <a:r>
              <a:rPr lang="en-US" dirty="0" smtClean="0"/>
              <a:t>(784.4+ 728.3)/</a:t>
            </a:r>
            <a:r>
              <a:rPr lang="en-US" dirty="0" smtClean="0"/>
              <a:t>2</a:t>
            </a:r>
          </a:p>
          <a:p>
            <a:r>
              <a:rPr lang="en-US" dirty="0" smtClean="0">
                <a:solidFill>
                  <a:srgbClr val="990000"/>
                </a:solidFill>
              </a:rPr>
              <a:t>	   </a:t>
            </a:r>
            <a:r>
              <a:rPr lang="en-US" dirty="0" smtClean="0">
                <a:solidFill>
                  <a:schemeClr val="tx2"/>
                </a:solidFill>
              </a:rPr>
              <a:t>= </a:t>
            </a:r>
            <a:r>
              <a:rPr lang="en-US" dirty="0" smtClean="0">
                <a:solidFill>
                  <a:schemeClr val="tx2"/>
                </a:solidFill>
              </a:rPr>
              <a:t>15.9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smtClean="0">
                <a:solidFill>
                  <a:schemeClr val="tx2"/>
                </a:solidFill>
              </a:rPr>
              <a:t>times</a:t>
            </a:r>
          </a:p>
          <a:p>
            <a:endParaRPr lang="en-US" dirty="0" smtClean="0"/>
          </a:p>
          <a:p>
            <a:r>
              <a:rPr lang="en-US" dirty="0" smtClean="0"/>
              <a:t>In 2011</a:t>
            </a:r>
            <a:r>
              <a:rPr lang="en-US" dirty="0"/>
              <a:t>: =</a:t>
            </a:r>
            <a:r>
              <a:rPr lang="en-US" u="sng" dirty="0"/>
              <a:t>       $</a:t>
            </a:r>
            <a:r>
              <a:rPr lang="en-US" u="sng" dirty="0" smtClean="0"/>
              <a:t>11,396.4</a:t>
            </a:r>
            <a:r>
              <a:rPr lang="en-US" u="sng" dirty="0"/>
              <a:t>	</a:t>
            </a:r>
          </a:p>
          <a:p>
            <a:r>
              <a:rPr lang="en-US" dirty="0"/>
              <a:t>                </a:t>
            </a:r>
            <a:r>
              <a:rPr lang="en-US" dirty="0" smtClean="0"/>
              <a:t>(</a:t>
            </a:r>
            <a:r>
              <a:rPr lang="en-US" dirty="0" smtClean="0"/>
              <a:t>72</a:t>
            </a:r>
            <a:r>
              <a:rPr lang="en-US" dirty="0" smtClean="0"/>
              <a:t>8.3 </a:t>
            </a:r>
            <a:r>
              <a:rPr lang="en-US" dirty="0"/>
              <a:t>+ </a:t>
            </a:r>
            <a:r>
              <a:rPr lang="en-US" dirty="0" smtClean="0"/>
              <a:t>699.3)/</a:t>
            </a:r>
            <a:r>
              <a:rPr lang="en-US" dirty="0"/>
              <a:t>2</a:t>
            </a:r>
          </a:p>
          <a:p>
            <a:r>
              <a:rPr lang="en-US" dirty="0">
                <a:solidFill>
                  <a:srgbClr val="990000"/>
                </a:solidFill>
              </a:rPr>
              <a:t>	    </a:t>
            </a:r>
            <a:r>
              <a:rPr lang="en-US" dirty="0">
                <a:solidFill>
                  <a:schemeClr val="tx2"/>
                </a:solidFill>
              </a:rPr>
              <a:t>= </a:t>
            </a:r>
            <a:r>
              <a:rPr lang="en-US" dirty="0" smtClean="0">
                <a:solidFill>
                  <a:schemeClr val="tx2"/>
                </a:solidFill>
              </a:rPr>
              <a:t>16.0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smtClean="0">
                <a:solidFill>
                  <a:schemeClr val="tx2"/>
                </a:solidFill>
              </a:rPr>
              <a:t>times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26661" name="Text Box 5"/>
          <p:cNvSpPr txBox="1">
            <a:spLocks noChangeArrowheads="1"/>
          </p:cNvSpPr>
          <p:nvPr/>
        </p:nvSpPr>
        <p:spPr bwMode="auto">
          <a:xfrm>
            <a:off x="0" y="4800600"/>
            <a:ext cx="8839200" cy="126188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2800" b="1" dirty="0">
                <a:solidFill>
                  <a:schemeClr val="tx2"/>
                </a:solidFill>
              </a:rPr>
              <a:t>Days’ Sales in Inventory = 365 </a:t>
            </a:r>
            <a:r>
              <a:rPr lang="en-US" sz="2800" b="1" dirty="0">
                <a:solidFill>
                  <a:schemeClr val="tx2"/>
                </a:solidFill>
                <a:cs typeface="Times New Roman" pitchFamily="18" charset="0"/>
              </a:rPr>
              <a:t>÷ Inv. turnover</a:t>
            </a:r>
          </a:p>
          <a:p>
            <a:pPr eaLnBrk="1" hangingPunct="1"/>
            <a:r>
              <a:rPr lang="en-US" dirty="0" smtClean="0">
                <a:cs typeface="Times New Roman" pitchFamily="18" charset="0"/>
              </a:rPr>
              <a:t>In 2012: = 365 ÷</a:t>
            </a:r>
            <a:r>
              <a:rPr lang="en-US" dirty="0" smtClean="0">
                <a:cs typeface="Times New Roman" pitchFamily="18" charset="0"/>
              </a:rPr>
              <a:t>15.9 </a:t>
            </a:r>
            <a:r>
              <a:rPr lang="en-US" dirty="0" smtClean="0">
                <a:cs typeface="Times New Roman" pitchFamily="18" charset="0"/>
              </a:rPr>
              <a:t>times</a:t>
            </a:r>
            <a:r>
              <a:rPr lang="en-US" dirty="0" smtClean="0">
                <a:solidFill>
                  <a:srgbClr val="990000"/>
                </a:solidFill>
                <a:cs typeface="Times New Roman" pitchFamily="18" charset="0"/>
              </a:rPr>
              <a:t> </a:t>
            </a:r>
            <a:r>
              <a:rPr lang="en-US" dirty="0" smtClean="0">
                <a:cs typeface="Times New Roman" pitchFamily="18" charset="0"/>
              </a:rPr>
              <a:t>= </a:t>
            </a:r>
            <a:r>
              <a:rPr lang="en-US" dirty="0" smtClean="0">
                <a:solidFill>
                  <a:schemeClr val="tx2"/>
                </a:solidFill>
                <a:cs typeface="Times New Roman" pitchFamily="18" charset="0"/>
              </a:rPr>
              <a:t>23 days</a:t>
            </a:r>
            <a:endParaRPr lang="en-US" dirty="0" smtClean="0">
              <a:cs typeface="Times New Roman" pitchFamily="18" charset="0"/>
            </a:endParaRPr>
          </a:p>
          <a:p>
            <a:pPr eaLnBrk="1" hangingPunct="1"/>
            <a:r>
              <a:rPr lang="en-US" dirty="0" smtClean="0">
                <a:cs typeface="Times New Roman" pitchFamily="18" charset="0"/>
              </a:rPr>
              <a:t>In </a:t>
            </a:r>
            <a:r>
              <a:rPr lang="en-US" dirty="0">
                <a:cs typeface="Times New Roman" pitchFamily="18" charset="0"/>
              </a:rPr>
              <a:t>2011: = 365 ÷</a:t>
            </a:r>
            <a:r>
              <a:rPr lang="en-US" dirty="0" smtClean="0">
                <a:cs typeface="Times New Roman" pitchFamily="18" charset="0"/>
              </a:rPr>
              <a:t>16.0 </a:t>
            </a:r>
            <a:r>
              <a:rPr lang="en-US" dirty="0">
                <a:cs typeface="Times New Roman" pitchFamily="18" charset="0"/>
              </a:rPr>
              <a:t>times =</a:t>
            </a:r>
            <a:r>
              <a:rPr lang="en-US" dirty="0">
                <a:solidFill>
                  <a:srgbClr val="990000"/>
                </a:solidFill>
                <a:cs typeface="Times New Roman" pitchFamily="18" charset="0"/>
              </a:rPr>
              <a:t> </a:t>
            </a:r>
            <a:r>
              <a:rPr lang="en-US" dirty="0" smtClean="0">
                <a:solidFill>
                  <a:schemeClr val="tx2"/>
                </a:solidFill>
                <a:cs typeface="Times New Roman" pitchFamily="18" charset="0"/>
              </a:rPr>
              <a:t>23 </a:t>
            </a:r>
            <a:r>
              <a:rPr lang="en-US" dirty="0" smtClean="0">
                <a:solidFill>
                  <a:schemeClr val="tx2"/>
                </a:solidFill>
                <a:cs typeface="Times New Roman" pitchFamily="18" charset="0"/>
              </a:rPr>
              <a:t>days</a:t>
            </a:r>
            <a:endParaRPr lang="en-US" dirty="0">
              <a:solidFill>
                <a:schemeClr val="tx2"/>
              </a:solidFill>
              <a:cs typeface="Times New Roman" pitchFamily="18" charset="0"/>
            </a:endParaRP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5867400" y="5486400"/>
            <a:ext cx="2971800" cy="46166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Loblaw’s </a:t>
            </a:r>
            <a:r>
              <a:rPr lang="en-US" dirty="0" smtClean="0"/>
              <a:t>= </a:t>
            </a:r>
            <a:r>
              <a:rPr lang="en-US" dirty="0" smtClean="0"/>
              <a:t>16 </a:t>
            </a:r>
            <a:r>
              <a:rPr lang="en-US" dirty="0" smtClean="0"/>
              <a:t>days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4. Ratio </a:t>
            </a:r>
            <a:r>
              <a:rPr lang="en-US" dirty="0"/>
              <a:t>of Fixed Assets to Long-Term Liabilities</a:t>
            </a:r>
          </a:p>
        </p:txBody>
      </p:sp>
      <p:sp>
        <p:nvSpPr>
          <p:cNvPr id="329731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Provides a measure of whether note-holders or bondholders will be paid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Indicates the ability to borrow additional  funds on a long-term basis as fixed assets are often pledged as security for long term notes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Shows how many times over fixed assets can cover long-term liabilities</a:t>
            </a:r>
          </a:p>
          <a:p>
            <a:pPr>
              <a:lnSpc>
                <a:spcPct val="90000"/>
              </a:lnSpc>
            </a:pPr>
            <a:endParaRPr lang="en-US">
              <a:ea typeface="ＭＳ Ｐゴシック" pitchFamily="1" charset="-128"/>
            </a:endParaRPr>
          </a:p>
        </p:txBody>
      </p:sp>
      <p:sp>
        <p:nvSpPr>
          <p:cNvPr id="329732" name="Text Box 4"/>
          <p:cNvSpPr txBox="1">
            <a:spLocks noChangeArrowheads="1"/>
          </p:cNvSpPr>
          <p:nvPr/>
        </p:nvSpPr>
        <p:spPr bwMode="auto">
          <a:xfrm>
            <a:off x="304800" y="5334000"/>
            <a:ext cx="80772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2800" b="1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Fixed Assets (net)</a:t>
            </a: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algn="ctr" eaLnBrk="1" hangingPunct="1"/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Long-term Liabilities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 dirty="0" smtClean="0"/>
              <a:t>4. Ratio </a:t>
            </a:r>
            <a:r>
              <a:rPr lang="en-US" sz="4600" dirty="0"/>
              <a:t>of Fixed Assets to Long-Term Liabilities</a:t>
            </a:r>
          </a:p>
        </p:txBody>
      </p:sp>
      <p:sp>
        <p:nvSpPr>
          <p:cNvPr id="329732" name="Text Box 4"/>
          <p:cNvSpPr txBox="1">
            <a:spLocks noChangeArrowheads="1"/>
          </p:cNvSpPr>
          <p:nvPr/>
        </p:nvSpPr>
        <p:spPr bwMode="auto">
          <a:xfrm>
            <a:off x="685800" y="1828800"/>
            <a:ext cx="7391400" cy="31085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28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Fixed Assets (net)</a:t>
            </a:r>
            <a:r>
              <a:rPr lang="en-US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eaLnBrk="1" hangingPunct="1"/>
            <a:r>
              <a:rPr lang="en-US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Long-term Liabilities</a:t>
            </a:r>
          </a:p>
          <a:p>
            <a:pPr eaLnBrk="1" hangingPunct="1"/>
            <a:endParaRPr lang="en-US" sz="2800" dirty="0" smtClean="0">
              <a:solidFill>
                <a:schemeClr val="tx2"/>
              </a:solidFill>
            </a:endParaRPr>
          </a:p>
          <a:p>
            <a:pPr eaLnBrk="1" hangingPunct="1"/>
            <a:r>
              <a:rPr lang="en-US" sz="2800" dirty="0" smtClean="0">
                <a:cs typeface="Arial" charset="0"/>
              </a:rPr>
              <a:t>In 2012: </a:t>
            </a:r>
            <a:r>
              <a:rPr lang="en-US" sz="2800" dirty="0" smtClean="0">
                <a:cs typeface="Arial" charset="0"/>
              </a:rPr>
              <a:t>$</a:t>
            </a:r>
            <a:r>
              <a:rPr lang="en-US" sz="2800" dirty="0" smtClean="0">
                <a:cs typeface="Arial" charset="0"/>
              </a:rPr>
              <a:t>1,280.3</a:t>
            </a:r>
            <a:r>
              <a:rPr lang="en-US" sz="2800" dirty="0" smtClean="0">
                <a:cs typeface="Arial" charset="0"/>
              </a:rPr>
              <a:t> </a:t>
            </a:r>
            <a:r>
              <a:rPr lang="en-US" sz="2800" dirty="0" smtClean="0">
                <a:cs typeface="Arial" charset="0"/>
              </a:rPr>
              <a:t>÷ </a:t>
            </a:r>
            <a:r>
              <a:rPr lang="en-US" sz="2800" dirty="0" smtClean="0">
                <a:cs typeface="Arial" charset="0"/>
              </a:rPr>
              <a:t>$</a:t>
            </a:r>
            <a:r>
              <a:rPr lang="en-US" sz="2800" dirty="0" smtClean="0">
                <a:cs typeface="Arial" charset="0"/>
              </a:rPr>
              <a:t>1</a:t>
            </a:r>
            <a:r>
              <a:rPr lang="en-US" sz="2800" dirty="0" smtClean="0">
                <a:cs typeface="Arial" charset="0"/>
              </a:rPr>
              <a:t>,434.8 </a:t>
            </a:r>
            <a:r>
              <a:rPr lang="en-US" sz="2800" dirty="0" smtClean="0">
                <a:cs typeface="Arial" charset="0"/>
              </a:rPr>
              <a:t>=</a:t>
            </a:r>
            <a:r>
              <a:rPr lang="en-US" sz="2800" dirty="0" smtClean="0">
                <a:solidFill>
                  <a:srgbClr val="990000"/>
                </a:solidFill>
                <a:cs typeface="Arial" charset="0"/>
              </a:rPr>
              <a:t> </a:t>
            </a:r>
            <a:r>
              <a:rPr lang="en-US" sz="2800" dirty="0" smtClean="0">
                <a:solidFill>
                  <a:schemeClr val="tx2"/>
                </a:solidFill>
                <a:cs typeface="Arial" charset="0"/>
              </a:rPr>
              <a:t>0.89</a:t>
            </a:r>
            <a:r>
              <a:rPr lang="en-US" sz="2800" dirty="0" smtClean="0">
                <a:solidFill>
                  <a:schemeClr val="tx2"/>
                </a:solidFill>
                <a:cs typeface="Arial" charset="0"/>
              </a:rPr>
              <a:t> </a:t>
            </a:r>
            <a:r>
              <a:rPr lang="en-US" sz="2800" dirty="0" smtClean="0">
                <a:solidFill>
                  <a:schemeClr val="tx2"/>
                </a:solidFill>
                <a:cs typeface="Arial" charset="0"/>
              </a:rPr>
              <a:t>times</a:t>
            </a:r>
            <a:endParaRPr lang="en-US" sz="2800" dirty="0" smtClean="0">
              <a:solidFill>
                <a:srgbClr val="990000"/>
              </a:solidFill>
              <a:cs typeface="Arial" charset="0"/>
            </a:endParaRPr>
          </a:p>
          <a:p>
            <a:pPr eaLnBrk="1" hangingPunct="1"/>
            <a:endParaRPr lang="en-US" sz="2800" dirty="0">
              <a:solidFill>
                <a:schemeClr val="tx2"/>
              </a:solidFill>
            </a:endParaRPr>
          </a:p>
          <a:p>
            <a:pPr eaLnBrk="1" hangingPunct="1"/>
            <a:r>
              <a:rPr lang="en-US" sz="2800" dirty="0"/>
              <a:t>In 2011: </a:t>
            </a:r>
            <a:r>
              <a:rPr lang="en-US" sz="2800" dirty="0" smtClean="0"/>
              <a:t>$1,226.1 </a:t>
            </a:r>
            <a:r>
              <a:rPr lang="en-US" sz="2800" dirty="0">
                <a:cs typeface="Arial" charset="0"/>
              </a:rPr>
              <a:t>÷ </a:t>
            </a:r>
            <a:r>
              <a:rPr lang="en-US" sz="2800" dirty="0" smtClean="0">
                <a:cs typeface="Arial" charset="0"/>
              </a:rPr>
              <a:t>$924.8 </a:t>
            </a:r>
            <a:r>
              <a:rPr lang="en-US" sz="2800" dirty="0">
                <a:cs typeface="Arial" charset="0"/>
              </a:rPr>
              <a:t>=</a:t>
            </a:r>
            <a:r>
              <a:rPr lang="en-US" sz="2800" dirty="0">
                <a:solidFill>
                  <a:srgbClr val="990000"/>
                </a:solidFill>
                <a:cs typeface="Arial" charset="0"/>
              </a:rPr>
              <a:t> </a:t>
            </a:r>
            <a:r>
              <a:rPr lang="en-US" sz="2800" dirty="0" smtClean="0">
                <a:solidFill>
                  <a:schemeClr val="tx2"/>
                </a:solidFill>
                <a:cs typeface="Arial" charset="0"/>
              </a:rPr>
              <a:t>1.33 </a:t>
            </a:r>
            <a:r>
              <a:rPr lang="en-US" sz="2800" dirty="0">
                <a:solidFill>
                  <a:schemeClr val="tx2"/>
                </a:solidFill>
                <a:cs typeface="Arial" charset="0"/>
              </a:rPr>
              <a:t>times</a:t>
            </a:r>
          </a:p>
          <a:p>
            <a:pPr eaLnBrk="1" hangingPunct="1"/>
            <a:endParaRPr lang="en-US" sz="2800" dirty="0">
              <a:solidFill>
                <a:srgbClr val="990000"/>
              </a:solidFill>
              <a:cs typeface="Arial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5. Ratio </a:t>
            </a:r>
            <a:r>
              <a:rPr lang="en-US" dirty="0"/>
              <a:t>of Liabilities to Stockholders’ Equity</a:t>
            </a:r>
          </a:p>
        </p:txBody>
      </p:sp>
      <p:sp>
        <p:nvSpPr>
          <p:cNvPr id="331779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Indicates the margin of safety for creditors.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Indicates the ability to withstand adverse business conditions.</a:t>
            </a:r>
          </a:p>
        </p:txBody>
      </p:sp>
      <p:sp>
        <p:nvSpPr>
          <p:cNvPr id="331780" name="Text Box 4"/>
          <p:cNvSpPr txBox="1">
            <a:spLocks noChangeArrowheads="1"/>
          </p:cNvSpPr>
          <p:nvPr/>
        </p:nvSpPr>
        <p:spPr bwMode="auto">
          <a:xfrm>
            <a:off x="228600" y="3657600"/>
            <a:ext cx="80772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2800" b="1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         </a:t>
            </a:r>
            <a:r>
              <a:rPr lang="en-US" sz="2800" b="1" u="sng">
                <a:solidFill>
                  <a:schemeClr val="tx2"/>
                </a:solidFill>
              </a:rPr>
              <a:t>Total Liabilities		</a:t>
            </a:r>
            <a:r>
              <a:rPr lang="en-US" sz="2800" b="1">
                <a:solidFill>
                  <a:schemeClr val="tx2"/>
                </a:solidFill>
              </a:rPr>
              <a:t>	 </a:t>
            </a:r>
          </a:p>
          <a:p>
            <a:pPr algn="ctr" eaLnBrk="1" hangingPunct="1"/>
            <a:r>
              <a:rPr lang="en-US" sz="2800" b="1">
                <a:solidFill>
                  <a:schemeClr val="tx2"/>
                </a:solidFill>
              </a:rPr>
              <a:t>Total Stockholders’ Equity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 dirty="0" smtClean="0"/>
              <a:t>5. Ratio </a:t>
            </a:r>
            <a:r>
              <a:rPr lang="en-US" sz="4600" dirty="0"/>
              <a:t>of Liabilities to Stockholders’ Equity</a:t>
            </a:r>
          </a:p>
        </p:txBody>
      </p:sp>
      <p:sp>
        <p:nvSpPr>
          <p:cNvPr id="331780" name="Text Box 4"/>
          <p:cNvSpPr txBox="1">
            <a:spLocks noChangeArrowheads="1"/>
          </p:cNvSpPr>
          <p:nvPr/>
        </p:nvSpPr>
        <p:spPr bwMode="auto">
          <a:xfrm>
            <a:off x="228600" y="1828800"/>
            <a:ext cx="8077200" cy="329320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          </a:t>
            </a:r>
            <a:r>
              <a:rPr lang="en-US" sz="32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Total Liabilities	</a:t>
            </a:r>
            <a:r>
              <a:rPr 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 </a:t>
            </a:r>
          </a:p>
          <a:p>
            <a:pPr algn="ctr" eaLnBrk="1" hangingPunct="1"/>
            <a:r>
              <a:rPr 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Total Stockholders’ Equity</a:t>
            </a:r>
          </a:p>
          <a:p>
            <a:pPr eaLnBrk="1" hangingPunct="1"/>
            <a:endParaRPr lang="en-US" sz="3200" dirty="0" smtClean="0">
              <a:solidFill>
                <a:schemeClr val="tx2"/>
              </a:solidFill>
            </a:endParaRPr>
          </a:p>
          <a:p>
            <a:pPr eaLnBrk="1" hangingPunct="1"/>
            <a:r>
              <a:rPr lang="en-US" sz="2800" dirty="0" smtClean="0"/>
              <a:t>In 2012: = </a:t>
            </a:r>
            <a:r>
              <a:rPr lang="en-US" sz="2800" dirty="0" smtClean="0"/>
              <a:t>$</a:t>
            </a:r>
            <a:r>
              <a:rPr lang="en-US" sz="2800" dirty="0" smtClean="0"/>
              <a:t>2,605.3</a:t>
            </a:r>
            <a:r>
              <a:rPr lang="en-US" sz="2800" dirty="0" smtClean="0"/>
              <a:t> </a:t>
            </a:r>
            <a:r>
              <a:rPr lang="en-US" sz="2800" dirty="0" smtClean="0"/>
              <a:t>÷ </a:t>
            </a:r>
            <a:r>
              <a:rPr lang="en-US" sz="2800" dirty="0" smtClean="0"/>
              <a:t>$2,545.1 </a:t>
            </a:r>
            <a:r>
              <a:rPr lang="en-US" sz="2800" dirty="0" smtClean="0"/>
              <a:t>=</a:t>
            </a:r>
            <a:r>
              <a:rPr lang="en-US" sz="2800" dirty="0" smtClean="0">
                <a:solidFill>
                  <a:srgbClr val="990000"/>
                </a:solidFill>
              </a:rPr>
              <a:t> </a:t>
            </a:r>
            <a:r>
              <a:rPr lang="en-US" sz="2800" dirty="0" smtClean="0">
                <a:solidFill>
                  <a:schemeClr val="tx2"/>
                </a:solidFill>
              </a:rPr>
              <a:t>1.02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smtClean="0">
                <a:solidFill>
                  <a:schemeClr val="tx2"/>
                </a:solidFill>
              </a:rPr>
              <a:t>: 1</a:t>
            </a:r>
            <a:endParaRPr lang="en-US" sz="2800" dirty="0" smtClean="0">
              <a:solidFill>
                <a:srgbClr val="990000"/>
              </a:solidFill>
            </a:endParaRPr>
          </a:p>
          <a:p>
            <a:pPr eaLnBrk="1" hangingPunct="1"/>
            <a:endParaRPr lang="en-US" sz="2800" dirty="0" smtClean="0"/>
          </a:p>
          <a:p>
            <a:pPr eaLnBrk="1" hangingPunct="1"/>
            <a:r>
              <a:rPr lang="en-US" sz="2800" dirty="0" smtClean="0"/>
              <a:t>In </a:t>
            </a:r>
            <a:r>
              <a:rPr lang="en-US" sz="2800" dirty="0"/>
              <a:t>2011: = </a:t>
            </a:r>
            <a:r>
              <a:rPr lang="en-US" sz="2800" dirty="0" smtClean="0"/>
              <a:t>$</a:t>
            </a:r>
            <a:r>
              <a:rPr lang="en-US" sz="2800" dirty="0" smtClean="0"/>
              <a:t>2,427.8</a:t>
            </a:r>
            <a:r>
              <a:rPr lang="en-US" sz="2800" dirty="0" smtClean="0"/>
              <a:t> </a:t>
            </a:r>
            <a:r>
              <a:rPr lang="en-US" sz="2800" dirty="0">
                <a:cs typeface="Arial" charset="0"/>
              </a:rPr>
              <a:t>÷ </a:t>
            </a:r>
            <a:r>
              <a:rPr lang="en-US" sz="2800" dirty="0" smtClean="0">
                <a:cs typeface="Arial" charset="0"/>
              </a:rPr>
              <a:t>$2,399.3</a:t>
            </a:r>
            <a:r>
              <a:rPr lang="en-US" sz="2800" dirty="0" smtClean="0">
                <a:solidFill>
                  <a:srgbClr val="990000"/>
                </a:solidFill>
                <a:cs typeface="Arial" charset="0"/>
              </a:rPr>
              <a:t> </a:t>
            </a:r>
            <a:r>
              <a:rPr lang="en-US" sz="2800" dirty="0">
                <a:cs typeface="Arial" charset="0"/>
              </a:rPr>
              <a:t>=</a:t>
            </a:r>
            <a:r>
              <a:rPr lang="en-US" sz="2800" dirty="0">
                <a:solidFill>
                  <a:srgbClr val="990000"/>
                </a:solidFill>
                <a:cs typeface="Arial" charset="0"/>
              </a:rPr>
              <a:t> </a:t>
            </a:r>
            <a:r>
              <a:rPr lang="en-US" sz="2800" dirty="0" smtClean="0">
                <a:solidFill>
                  <a:schemeClr val="tx2"/>
                </a:solidFill>
                <a:cs typeface="Arial" charset="0"/>
              </a:rPr>
              <a:t>1.01</a:t>
            </a:r>
            <a:r>
              <a:rPr lang="en-US" sz="2800" dirty="0" smtClean="0">
                <a:solidFill>
                  <a:schemeClr val="tx2"/>
                </a:solidFill>
                <a:cs typeface="Arial" charset="0"/>
              </a:rPr>
              <a:t> </a:t>
            </a:r>
            <a:r>
              <a:rPr lang="en-US" sz="2800" dirty="0" smtClean="0">
                <a:solidFill>
                  <a:schemeClr val="tx2"/>
                </a:solidFill>
                <a:cs typeface="Arial" charset="0"/>
              </a:rPr>
              <a:t>: 1</a:t>
            </a:r>
            <a:endParaRPr lang="en-US" sz="2800" dirty="0">
              <a:solidFill>
                <a:schemeClr val="tx2"/>
              </a:solidFill>
              <a:cs typeface="Arial" charset="0"/>
            </a:endParaRPr>
          </a:p>
          <a:p>
            <a:pPr eaLnBrk="1" hangingPunct="1"/>
            <a:endParaRPr lang="en-US" sz="2800" dirty="0">
              <a:solidFill>
                <a:schemeClr val="tx2"/>
              </a:solidFill>
              <a:cs typeface="Arial" charset="0"/>
            </a:endParaRP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5638800" y="5105400"/>
            <a:ext cx="2362200" cy="104298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Loblaw’s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= </a:t>
            </a:r>
            <a:r>
              <a:rPr lang="en-US" dirty="0" smtClean="0"/>
              <a:t>1.80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6. Number </a:t>
            </a:r>
            <a:r>
              <a:rPr lang="en-US" dirty="0"/>
              <a:t>of Times Interest Charges Earned</a:t>
            </a:r>
          </a:p>
        </p:txBody>
      </p:sp>
      <p:sp>
        <p:nvSpPr>
          <p:cNvPr id="333827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Indicates the general financial strength of the business. 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Indicates the ability to withstand adverse business conditions.</a:t>
            </a:r>
          </a:p>
        </p:txBody>
      </p:sp>
      <p:sp>
        <p:nvSpPr>
          <p:cNvPr id="333828" name="Text Box 4"/>
          <p:cNvSpPr txBox="1">
            <a:spLocks noChangeArrowheads="1"/>
          </p:cNvSpPr>
          <p:nvPr/>
        </p:nvSpPr>
        <p:spPr bwMode="auto">
          <a:xfrm>
            <a:off x="457200" y="4343400"/>
            <a:ext cx="8077200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3200" b="1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Income before Taxes + Interest Expense </a:t>
            </a:r>
          </a:p>
          <a:p>
            <a:pPr algn="ctr" eaLnBrk="1" hangingPunct="1"/>
            <a:r>
              <a:rPr lang="en-US" sz="3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Interest Expense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 dirty="0" smtClean="0"/>
              <a:t>6. Number </a:t>
            </a:r>
            <a:r>
              <a:rPr lang="en-US" sz="4600" dirty="0"/>
              <a:t>of Times Interest Charges Earned</a:t>
            </a:r>
          </a:p>
        </p:txBody>
      </p:sp>
      <p:sp>
        <p:nvSpPr>
          <p:cNvPr id="333828" name="Text Box 4"/>
          <p:cNvSpPr txBox="1">
            <a:spLocks noChangeArrowheads="1"/>
          </p:cNvSpPr>
          <p:nvPr/>
        </p:nvSpPr>
        <p:spPr bwMode="auto">
          <a:xfrm>
            <a:off x="228600" y="1752600"/>
            <a:ext cx="8077200" cy="48320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28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Income before Taxes + Interest Expense </a:t>
            </a:r>
          </a:p>
          <a:p>
            <a:pPr algn="ctr" eaLnBrk="1" hangingPunct="1"/>
            <a:r>
              <a:rPr lang="en-US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Interest Expense</a:t>
            </a:r>
          </a:p>
          <a:p>
            <a:pPr algn="ctr" eaLnBrk="1" hangingPunct="1"/>
            <a:endParaRPr lang="en-US" sz="28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/>
            <a:r>
              <a:rPr lang="en-US" sz="2800" dirty="0" smtClean="0"/>
              <a:t>In 2012: </a:t>
            </a:r>
            <a:r>
              <a:rPr lang="en-US" sz="2800" dirty="0" smtClean="0"/>
              <a:t>=</a:t>
            </a:r>
            <a:r>
              <a:rPr lang="en-US" sz="2800" u="sng" dirty="0" smtClean="0"/>
              <a:t>$664 </a:t>
            </a:r>
            <a:r>
              <a:rPr lang="en-US" sz="2800" u="sng" dirty="0" smtClean="0"/>
              <a:t>+ </a:t>
            </a:r>
            <a:r>
              <a:rPr lang="en-US" sz="2800" u="sng" dirty="0" smtClean="0"/>
              <a:t>$46.4</a:t>
            </a:r>
            <a:endParaRPr lang="en-US" sz="2800" u="sng" dirty="0" smtClean="0"/>
          </a:p>
          <a:p>
            <a:pPr eaLnBrk="1" hangingPunct="1"/>
            <a:r>
              <a:rPr lang="en-US" sz="2800" dirty="0" smtClean="0"/>
              <a:t>			</a:t>
            </a:r>
            <a:r>
              <a:rPr lang="en-US" sz="2800" dirty="0" smtClean="0"/>
              <a:t>46.4</a:t>
            </a:r>
            <a:endParaRPr lang="en-US" sz="2800" dirty="0" smtClean="0"/>
          </a:p>
          <a:p>
            <a:pPr eaLnBrk="1" hangingPunct="1"/>
            <a:r>
              <a:rPr lang="en-US" sz="2800" dirty="0" smtClean="0">
                <a:solidFill>
                  <a:schemeClr val="tx2"/>
                </a:solidFill>
              </a:rPr>
              <a:t>	     = </a:t>
            </a:r>
            <a:r>
              <a:rPr lang="en-US" sz="2800" dirty="0" smtClean="0">
                <a:solidFill>
                  <a:schemeClr val="tx2"/>
                </a:solidFill>
              </a:rPr>
              <a:t>15.3 times</a:t>
            </a:r>
            <a:endParaRPr lang="en-US" sz="2800" u="sng" dirty="0" smtClean="0">
              <a:solidFill>
                <a:schemeClr val="tx2"/>
              </a:solidFill>
            </a:endParaRPr>
          </a:p>
          <a:p>
            <a:pPr eaLnBrk="1" hangingPunct="1"/>
            <a:endParaRPr lang="en-US" sz="2800" dirty="0" smtClean="0"/>
          </a:p>
          <a:p>
            <a:pPr eaLnBrk="1" hangingPunct="1"/>
            <a:r>
              <a:rPr lang="en-US" sz="2800" dirty="0" smtClean="0"/>
              <a:t>In </a:t>
            </a:r>
            <a:r>
              <a:rPr lang="en-US" sz="2800" dirty="0"/>
              <a:t>2011: = </a:t>
            </a:r>
            <a:r>
              <a:rPr lang="en-US" sz="2800" u="sng" dirty="0" smtClean="0"/>
              <a:t>$</a:t>
            </a:r>
            <a:r>
              <a:rPr lang="en-US" sz="2800" u="sng" dirty="0" smtClean="0"/>
              <a:t>5</a:t>
            </a:r>
            <a:r>
              <a:rPr lang="en-US" sz="2800" u="sng" dirty="0" smtClean="0"/>
              <a:t>45.5 </a:t>
            </a:r>
            <a:r>
              <a:rPr lang="en-US" sz="2800" u="sng" dirty="0"/>
              <a:t>+ </a:t>
            </a:r>
            <a:r>
              <a:rPr lang="en-US" sz="2800" u="sng" dirty="0" smtClean="0"/>
              <a:t>$41.5</a:t>
            </a:r>
            <a:endParaRPr lang="en-US" sz="2800" dirty="0"/>
          </a:p>
          <a:p>
            <a:pPr eaLnBrk="1" hangingPunct="1"/>
            <a:r>
              <a:rPr lang="en-US" sz="2800" dirty="0"/>
              <a:t>                		</a:t>
            </a:r>
            <a:r>
              <a:rPr lang="en-US" sz="2800" dirty="0" smtClean="0"/>
              <a:t>41.5</a:t>
            </a:r>
            <a:endParaRPr lang="en-US" sz="2800" dirty="0"/>
          </a:p>
          <a:p>
            <a:pPr eaLnBrk="1" hangingPunct="1"/>
            <a:r>
              <a:rPr lang="en-US" sz="2800" dirty="0">
                <a:solidFill>
                  <a:srgbClr val="990000"/>
                </a:solidFill>
              </a:rPr>
              <a:t>             </a:t>
            </a:r>
            <a:r>
              <a:rPr lang="en-US" sz="2800" dirty="0">
                <a:solidFill>
                  <a:schemeClr val="tx2"/>
                </a:solidFill>
              </a:rPr>
              <a:t>= </a:t>
            </a:r>
            <a:r>
              <a:rPr lang="en-US" sz="2800" dirty="0" smtClean="0">
                <a:solidFill>
                  <a:schemeClr val="tx2"/>
                </a:solidFill>
              </a:rPr>
              <a:t>14.1 times</a:t>
            </a:r>
            <a:endParaRPr lang="en-US" sz="2800" dirty="0">
              <a:solidFill>
                <a:schemeClr val="tx2"/>
              </a:solidFill>
            </a:endParaRPr>
          </a:p>
          <a:p>
            <a:pPr eaLnBrk="1" hangingPunct="1"/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5638800" y="5105400"/>
            <a:ext cx="2362200" cy="104298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Loblaw’s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= </a:t>
            </a:r>
            <a:r>
              <a:rPr lang="en-US" dirty="0" smtClean="0"/>
              <a:t>3.6 times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Liquidity &amp; Solvency Analysis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Would you lend money to </a:t>
            </a:r>
            <a:r>
              <a:rPr lang="en-CA" dirty="0" smtClean="0"/>
              <a:t>Metro Inc. </a:t>
            </a:r>
            <a:r>
              <a:rPr lang="en-CA" dirty="0" smtClean="0"/>
              <a:t>in the short term? </a:t>
            </a:r>
          </a:p>
          <a:p>
            <a:r>
              <a:rPr lang="en-CA" dirty="0" smtClean="0"/>
              <a:t>Would you lend money to </a:t>
            </a:r>
            <a:r>
              <a:rPr lang="en-CA" dirty="0" smtClean="0"/>
              <a:t>Metro Inc. </a:t>
            </a:r>
            <a:r>
              <a:rPr lang="en-CA" dirty="0" smtClean="0"/>
              <a:t>in </a:t>
            </a:r>
            <a:r>
              <a:rPr lang="en-CA" dirty="0" smtClean="0"/>
              <a:t>the long term?</a:t>
            </a:r>
            <a:endParaRPr lang="en-CA" dirty="0"/>
          </a:p>
        </p:txBody>
      </p:sp>
      <p:pic>
        <p:nvPicPr>
          <p:cNvPr id="171010" name="Picture 2" descr="C:\Users\Patti\AppData\Local\Microsoft\Windows\Temporary Internet Files\Content.IE5\4KS3QDI8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3464858"/>
            <a:ext cx="136207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61734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127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3800"/>
              <a:t>Profitability Analysis</a:t>
            </a:r>
          </a:p>
        </p:txBody>
      </p:sp>
      <p:sp>
        <p:nvSpPr>
          <p:cNvPr id="3368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143000"/>
            <a:ext cx="8305800" cy="48768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571500" indent="-571500"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Normally assessed by examining the income statement and balance sheet resources, using the following major analyses:</a:t>
            </a:r>
          </a:p>
          <a:p>
            <a:pPr marL="839788" lvl="1" indent="-4953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>
                <a:ea typeface="ＭＳ Ｐゴシック" pitchFamily="1" charset="-128"/>
              </a:rPr>
              <a:t>Ratio of net sales to assets</a:t>
            </a:r>
          </a:p>
          <a:p>
            <a:pPr marL="839788" lvl="1" indent="-4953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>
                <a:ea typeface="ＭＳ Ｐゴシック" pitchFamily="1" charset="-128"/>
              </a:rPr>
              <a:t>Rate earned on total assets</a:t>
            </a:r>
          </a:p>
          <a:p>
            <a:pPr marL="839788" lvl="1" indent="-4953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>
                <a:ea typeface="ＭＳ Ｐゴシック" pitchFamily="1" charset="-128"/>
              </a:rPr>
              <a:t>Rate earned on stockholders’ equity</a:t>
            </a:r>
          </a:p>
          <a:p>
            <a:pPr marL="839788" lvl="1" indent="-4953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>
                <a:ea typeface="ＭＳ Ｐゴシック" pitchFamily="1" charset="-128"/>
              </a:rPr>
              <a:t>Rate earned on common stockholders’ equity</a:t>
            </a:r>
          </a:p>
          <a:p>
            <a:pPr marL="839788" lvl="1" indent="-4953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>
                <a:ea typeface="ＭＳ Ｐゴシック" pitchFamily="1" charset="-128"/>
              </a:rPr>
              <a:t>Earnings per share on common stock</a:t>
            </a:r>
          </a:p>
          <a:p>
            <a:pPr marL="839788" lvl="1" indent="-4953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>
                <a:ea typeface="ＭＳ Ｐゴシック" pitchFamily="1" charset="-128"/>
              </a:rPr>
              <a:t>Price-earnings ratio</a:t>
            </a:r>
          </a:p>
          <a:p>
            <a:pPr marL="839788" lvl="1" indent="-4953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>
                <a:ea typeface="ＭＳ Ｐゴシック" pitchFamily="1" charset="-128"/>
              </a:rPr>
              <a:t>Dividends per share</a:t>
            </a:r>
          </a:p>
          <a:p>
            <a:pPr marL="839788" lvl="1" indent="-4953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>
                <a:ea typeface="ＭＳ Ｐゴシック" pitchFamily="1" charset="-128"/>
              </a:rPr>
              <a:t>Dividend yield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127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Ratio of Net Sales to Assets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81000" y="1447800"/>
            <a:ext cx="8305800" cy="457200"/>
          </a:xfrm>
          <a:prstGeom prst="rect">
            <a:avLst/>
          </a:prstGeom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</a:rPr>
              <a:t>Shows how effectively a firm utilizes its assets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33400" y="2209800"/>
            <a:ext cx="8229600" cy="427809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2800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		Net Sales			</a:t>
            </a:r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 </a:t>
            </a:r>
          </a:p>
          <a:p>
            <a:pPr eaLnBrk="1" hangingPunct="1"/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Avg. Total Assets (excluding L-T Investments)</a:t>
            </a:r>
          </a:p>
          <a:p>
            <a:pPr eaLnBrk="1" hangingPunct="1"/>
            <a:endParaRPr lang="en-US" b="1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2012:</a:t>
            </a:r>
            <a:r>
              <a:rPr lang="en-US" u="sng" dirty="0" smtClean="0">
                <a:solidFill>
                  <a:srgbClr val="990000"/>
                </a:solidFill>
              </a:rPr>
              <a:t> 		$</a:t>
            </a:r>
            <a:r>
              <a:rPr lang="en-US" u="sng" dirty="0" smtClean="0">
                <a:solidFill>
                  <a:srgbClr val="990000"/>
                </a:solidFill>
              </a:rPr>
              <a:t>12,010.8</a:t>
            </a:r>
            <a:r>
              <a:rPr lang="en-US" u="sng" dirty="0" smtClean="0">
                <a:solidFill>
                  <a:srgbClr val="990000"/>
                </a:solidFill>
              </a:rPr>
              <a:t>				</a:t>
            </a: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	     </a:t>
            </a:r>
            <a:r>
              <a:rPr lang="en-US" dirty="0" smtClean="0">
                <a:solidFill>
                  <a:srgbClr val="990000"/>
                </a:solidFill>
              </a:rPr>
              <a:t>[($</a:t>
            </a:r>
            <a:r>
              <a:rPr lang="en-US" dirty="0" smtClean="0">
                <a:solidFill>
                  <a:srgbClr val="990000"/>
                </a:solidFill>
              </a:rPr>
              <a:t>5,</a:t>
            </a:r>
            <a:r>
              <a:rPr lang="en-US" dirty="0" smtClean="0">
                <a:solidFill>
                  <a:srgbClr val="990000"/>
                </a:solidFill>
              </a:rPr>
              <a:t>150.4 </a:t>
            </a:r>
            <a:r>
              <a:rPr lang="en-US" dirty="0" smtClean="0">
                <a:solidFill>
                  <a:srgbClr val="990000"/>
                </a:solidFill>
              </a:rPr>
              <a:t>- $</a:t>
            </a:r>
            <a:r>
              <a:rPr lang="en-US" dirty="0" smtClean="0">
                <a:solidFill>
                  <a:srgbClr val="990000"/>
                </a:solidFill>
              </a:rPr>
              <a:t>324.5) </a:t>
            </a:r>
            <a:r>
              <a:rPr lang="en-US" dirty="0" smtClean="0">
                <a:solidFill>
                  <a:srgbClr val="990000"/>
                </a:solidFill>
              </a:rPr>
              <a:t>+ </a:t>
            </a:r>
            <a:r>
              <a:rPr lang="en-US" dirty="0" smtClean="0">
                <a:solidFill>
                  <a:srgbClr val="990000"/>
                </a:solidFill>
              </a:rPr>
              <a:t>($4,827.1 </a:t>
            </a:r>
            <a:r>
              <a:rPr lang="en-US" dirty="0" smtClean="0">
                <a:solidFill>
                  <a:srgbClr val="990000"/>
                </a:solidFill>
              </a:rPr>
              <a:t>- </a:t>
            </a:r>
            <a:r>
              <a:rPr lang="en-US" dirty="0" smtClean="0">
                <a:solidFill>
                  <a:srgbClr val="990000"/>
                </a:solidFill>
              </a:rPr>
              <a:t>$258.7)] </a:t>
            </a:r>
            <a:r>
              <a:rPr lang="en-US" dirty="0" smtClean="0">
                <a:solidFill>
                  <a:srgbClr val="990000"/>
                </a:solidFill>
                <a:cs typeface="Arial" charset="0"/>
              </a:rPr>
              <a:t>÷</a:t>
            </a:r>
            <a:r>
              <a:rPr lang="en-US" dirty="0" smtClean="0">
                <a:solidFill>
                  <a:srgbClr val="990000"/>
                </a:solidFill>
              </a:rPr>
              <a:t>2</a:t>
            </a:r>
          </a:p>
          <a:p>
            <a:pPr eaLnBrk="1" hangingPunct="1"/>
            <a:r>
              <a:rPr lang="en-US" dirty="0" smtClean="0">
                <a:solidFill>
                  <a:schemeClr val="tx2"/>
                </a:solidFill>
              </a:rPr>
              <a:t>	   = </a:t>
            </a:r>
            <a:r>
              <a:rPr lang="en-US" dirty="0" smtClean="0">
                <a:solidFill>
                  <a:schemeClr val="tx2"/>
                </a:solidFill>
              </a:rPr>
              <a:t>2.56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 smtClean="0">
                <a:solidFill>
                  <a:schemeClr val="tx2"/>
                </a:solidFill>
              </a:rPr>
              <a:t>times</a:t>
            </a:r>
          </a:p>
          <a:p>
            <a:pPr eaLnBrk="1" hangingPunct="1"/>
            <a:endParaRPr lang="en-US" dirty="0" smtClean="0">
              <a:solidFill>
                <a:srgbClr val="990000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</a:t>
            </a:r>
            <a:r>
              <a:rPr lang="en-US" dirty="0">
                <a:solidFill>
                  <a:srgbClr val="990000"/>
                </a:solidFill>
              </a:rPr>
              <a:t>2011: = </a:t>
            </a:r>
            <a:r>
              <a:rPr lang="en-US" u="sng" dirty="0">
                <a:solidFill>
                  <a:srgbClr val="990000"/>
                </a:solidFill>
              </a:rPr>
              <a:t>			$</a:t>
            </a:r>
            <a:r>
              <a:rPr lang="en-US" u="sng" dirty="0" smtClean="0">
                <a:solidFill>
                  <a:srgbClr val="990000"/>
                </a:solidFill>
              </a:rPr>
              <a:t>11,396.4</a:t>
            </a:r>
            <a:r>
              <a:rPr lang="en-US" u="sng" dirty="0">
                <a:solidFill>
                  <a:srgbClr val="990000"/>
                </a:solidFill>
              </a:rPr>
              <a:t>		</a:t>
            </a:r>
          </a:p>
          <a:p>
            <a:pPr eaLnBrk="1" hangingPunct="1"/>
            <a:r>
              <a:rPr lang="en-US" dirty="0">
                <a:solidFill>
                  <a:srgbClr val="990000"/>
                </a:solidFill>
              </a:rPr>
              <a:t>                 </a:t>
            </a:r>
            <a:r>
              <a:rPr lang="en-US" dirty="0" smtClean="0">
                <a:solidFill>
                  <a:srgbClr val="990000"/>
                </a:solidFill>
              </a:rPr>
              <a:t>[($</a:t>
            </a:r>
            <a:r>
              <a:rPr lang="en-US" dirty="0" smtClean="0">
                <a:solidFill>
                  <a:srgbClr val="990000"/>
                </a:solidFill>
              </a:rPr>
              <a:t>4</a:t>
            </a:r>
            <a:r>
              <a:rPr lang="en-US" dirty="0" smtClean="0">
                <a:solidFill>
                  <a:srgbClr val="990000"/>
                </a:solidFill>
              </a:rPr>
              <a:t>,827.1 </a:t>
            </a:r>
            <a:r>
              <a:rPr lang="en-US" dirty="0">
                <a:solidFill>
                  <a:srgbClr val="990000"/>
                </a:solidFill>
              </a:rPr>
              <a:t>- </a:t>
            </a:r>
            <a:r>
              <a:rPr lang="en-US" dirty="0" smtClean="0">
                <a:solidFill>
                  <a:srgbClr val="990000"/>
                </a:solidFill>
              </a:rPr>
              <a:t>$258.7) </a:t>
            </a:r>
            <a:r>
              <a:rPr lang="en-US" dirty="0">
                <a:solidFill>
                  <a:srgbClr val="990000"/>
                </a:solidFill>
              </a:rPr>
              <a:t>+ </a:t>
            </a:r>
            <a:r>
              <a:rPr lang="en-US" dirty="0" smtClean="0">
                <a:solidFill>
                  <a:srgbClr val="990000"/>
                </a:solidFill>
              </a:rPr>
              <a:t>($4,695.2 </a:t>
            </a:r>
            <a:r>
              <a:rPr lang="en-US" dirty="0">
                <a:solidFill>
                  <a:srgbClr val="990000"/>
                </a:solidFill>
              </a:rPr>
              <a:t>– </a:t>
            </a:r>
            <a:r>
              <a:rPr lang="en-US" dirty="0" smtClean="0">
                <a:solidFill>
                  <a:srgbClr val="990000"/>
                </a:solidFill>
              </a:rPr>
              <a:t>$</a:t>
            </a:r>
            <a:r>
              <a:rPr lang="en-US" dirty="0" smtClean="0">
                <a:solidFill>
                  <a:srgbClr val="990000"/>
                </a:solidFill>
              </a:rPr>
              <a:t>220.9</a:t>
            </a:r>
            <a:r>
              <a:rPr lang="en-US" dirty="0" smtClean="0">
                <a:solidFill>
                  <a:srgbClr val="990000"/>
                </a:solidFill>
              </a:rPr>
              <a:t>)] </a:t>
            </a:r>
            <a:r>
              <a:rPr lang="en-US" dirty="0">
                <a:solidFill>
                  <a:srgbClr val="990000"/>
                </a:solidFill>
                <a:cs typeface="Arial" charset="0"/>
              </a:rPr>
              <a:t>÷</a:t>
            </a:r>
            <a:r>
              <a:rPr lang="en-US" dirty="0">
                <a:solidFill>
                  <a:srgbClr val="990000"/>
                </a:solidFill>
              </a:rPr>
              <a:t>2</a:t>
            </a:r>
          </a:p>
          <a:p>
            <a:pPr eaLnBrk="1" hangingPunct="1"/>
            <a:r>
              <a:rPr lang="en-US" dirty="0">
                <a:solidFill>
                  <a:srgbClr val="990000"/>
                </a:solidFill>
              </a:rPr>
              <a:t> 	   </a:t>
            </a:r>
            <a:r>
              <a:rPr lang="en-US" dirty="0">
                <a:solidFill>
                  <a:schemeClr val="tx2"/>
                </a:solidFill>
              </a:rPr>
              <a:t>= </a:t>
            </a:r>
            <a:r>
              <a:rPr lang="en-US" dirty="0" smtClean="0">
                <a:solidFill>
                  <a:schemeClr val="tx2"/>
                </a:solidFill>
              </a:rPr>
              <a:t>2.52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>
                <a:solidFill>
                  <a:schemeClr val="tx2"/>
                </a:solidFill>
              </a:rPr>
              <a:t>times</a:t>
            </a:r>
          </a:p>
          <a:p>
            <a:pPr eaLnBrk="1" hangingPunct="1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6477000" y="5715000"/>
            <a:ext cx="2057400" cy="104298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Loblaw’s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= </a:t>
            </a:r>
            <a:r>
              <a:rPr lang="en-US" dirty="0" smtClean="0"/>
              <a:t>1.79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Rate Earned on Total Assets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2362200"/>
            <a:ext cx="6019800" cy="4339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/>
            <a:r>
              <a:rPr lang="en-US" sz="2800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Interest Expense + Net Income</a:t>
            </a:r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 </a:t>
            </a:r>
          </a:p>
          <a:p>
            <a:pPr algn="ctr" eaLnBrk="1" hangingPunct="1"/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Avg. Total Assets</a:t>
            </a:r>
          </a:p>
          <a:p>
            <a:pPr algn="ctr" eaLnBrk="1" hangingPunct="1"/>
            <a:endParaRPr lang="en-US" sz="2800" b="1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2012: </a:t>
            </a:r>
            <a:r>
              <a:rPr lang="en-US" u="sng" dirty="0" smtClean="0">
                <a:solidFill>
                  <a:srgbClr val="990000"/>
                </a:solidFill>
              </a:rPr>
              <a:t>	</a:t>
            </a:r>
            <a:r>
              <a:rPr lang="en-US" u="sng" dirty="0" smtClean="0">
                <a:solidFill>
                  <a:srgbClr val="990000"/>
                </a:solidFill>
              </a:rPr>
              <a:t>$46.4+ $489.3</a:t>
            </a:r>
            <a:r>
              <a:rPr lang="en-US" u="sng" dirty="0" smtClean="0">
                <a:solidFill>
                  <a:srgbClr val="990000"/>
                </a:solidFill>
              </a:rPr>
              <a:t>	</a:t>
            </a: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	  </a:t>
            </a:r>
            <a:r>
              <a:rPr lang="en-US" dirty="0" smtClean="0">
                <a:solidFill>
                  <a:srgbClr val="990000"/>
                </a:solidFill>
              </a:rPr>
              <a:t>($</a:t>
            </a:r>
            <a:r>
              <a:rPr lang="en-US" dirty="0" smtClean="0">
                <a:solidFill>
                  <a:srgbClr val="990000"/>
                </a:solidFill>
              </a:rPr>
              <a:t>5,150.4</a:t>
            </a:r>
            <a:r>
              <a:rPr lang="en-US" dirty="0" smtClean="0">
                <a:solidFill>
                  <a:srgbClr val="990000"/>
                </a:solidFill>
              </a:rPr>
              <a:t> </a:t>
            </a:r>
            <a:r>
              <a:rPr lang="en-US" dirty="0" smtClean="0">
                <a:solidFill>
                  <a:srgbClr val="990000"/>
                </a:solidFill>
              </a:rPr>
              <a:t>+ </a:t>
            </a:r>
            <a:r>
              <a:rPr lang="en-US" dirty="0" smtClean="0">
                <a:solidFill>
                  <a:srgbClr val="990000"/>
                </a:solidFill>
              </a:rPr>
              <a:t>4,827.1) </a:t>
            </a:r>
            <a:r>
              <a:rPr lang="en-US" dirty="0" smtClean="0">
                <a:solidFill>
                  <a:srgbClr val="990000"/>
                </a:solidFill>
                <a:cs typeface="Arial" charset="0"/>
              </a:rPr>
              <a:t>÷ 2</a:t>
            </a:r>
          </a:p>
          <a:p>
            <a:pPr eaLnBrk="1" hangingPunct="1"/>
            <a:r>
              <a:rPr lang="en-US" dirty="0" smtClean="0">
                <a:solidFill>
                  <a:schemeClr val="tx2"/>
                </a:solidFill>
              </a:rPr>
              <a:t>	= </a:t>
            </a:r>
            <a:r>
              <a:rPr lang="en-US" dirty="0" smtClean="0">
                <a:solidFill>
                  <a:schemeClr val="tx2"/>
                </a:solidFill>
              </a:rPr>
              <a:t>11 </a:t>
            </a:r>
            <a:r>
              <a:rPr lang="en-US" dirty="0" smtClean="0">
                <a:solidFill>
                  <a:schemeClr val="tx2"/>
                </a:solidFill>
              </a:rPr>
              <a:t>%</a:t>
            </a:r>
            <a:endParaRPr lang="en-US" dirty="0" smtClean="0">
              <a:solidFill>
                <a:schemeClr val="tx2"/>
              </a:solidFill>
            </a:endParaRPr>
          </a:p>
          <a:p>
            <a:pPr eaLnBrk="1" hangingPunct="1"/>
            <a:endParaRPr lang="en-US" dirty="0" smtClean="0">
              <a:solidFill>
                <a:srgbClr val="990000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</a:t>
            </a:r>
            <a:r>
              <a:rPr lang="en-US" dirty="0">
                <a:solidFill>
                  <a:srgbClr val="990000"/>
                </a:solidFill>
              </a:rPr>
              <a:t>2011: </a:t>
            </a:r>
            <a:r>
              <a:rPr lang="en-US" u="sng" dirty="0">
                <a:solidFill>
                  <a:srgbClr val="990000"/>
                </a:solidFill>
              </a:rPr>
              <a:t>	</a:t>
            </a:r>
            <a:r>
              <a:rPr lang="en-US" u="sng" dirty="0" smtClean="0">
                <a:solidFill>
                  <a:srgbClr val="990000"/>
                </a:solidFill>
              </a:rPr>
              <a:t>$41.5 </a:t>
            </a:r>
            <a:r>
              <a:rPr lang="en-US" u="sng" dirty="0">
                <a:solidFill>
                  <a:srgbClr val="990000"/>
                </a:solidFill>
              </a:rPr>
              <a:t>+ </a:t>
            </a:r>
            <a:r>
              <a:rPr lang="en-US" u="sng" dirty="0" smtClean="0">
                <a:solidFill>
                  <a:srgbClr val="990000"/>
                </a:solidFill>
              </a:rPr>
              <a:t>$392.7</a:t>
            </a:r>
            <a:r>
              <a:rPr lang="en-US" u="sng" dirty="0">
                <a:solidFill>
                  <a:srgbClr val="990000"/>
                </a:solidFill>
              </a:rPr>
              <a:t>		</a:t>
            </a:r>
          </a:p>
          <a:p>
            <a:pPr eaLnBrk="1" hangingPunct="1"/>
            <a:r>
              <a:rPr lang="en-US" dirty="0">
                <a:solidFill>
                  <a:srgbClr val="990000"/>
                </a:solidFill>
              </a:rPr>
              <a:t>	     </a:t>
            </a:r>
            <a:r>
              <a:rPr lang="en-US" dirty="0" smtClean="0">
                <a:solidFill>
                  <a:srgbClr val="990000"/>
                </a:solidFill>
              </a:rPr>
              <a:t>($</a:t>
            </a:r>
            <a:r>
              <a:rPr lang="en-US" dirty="0" smtClean="0">
                <a:solidFill>
                  <a:srgbClr val="990000"/>
                </a:solidFill>
              </a:rPr>
              <a:t>4,827.1</a:t>
            </a:r>
            <a:r>
              <a:rPr lang="en-US" dirty="0" smtClean="0">
                <a:solidFill>
                  <a:srgbClr val="990000"/>
                </a:solidFill>
              </a:rPr>
              <a:t> </a:t>
            </a:r>
            <a:r>
              <a:rPr lang="en-US" dirty="0">
                <a:solidFill>
                  <a:srgbClr val="990000"/>
                </a:solidFill>
              </a:rPr>
              <a:t>+ </a:t>
            </a:r>
            <a:r>
              <a:rPr lang="en-US" dirty="0" smtClean="0">
                <a:solidFill>
                  <a:srgbClr val="990000"/>
                </a:solidFill>
              </a:rPr>
              <a:t>$4,695.2) </a:t>
            </a:r>
            <a:r>
              <a:rPr lang="en-US" dirty="0">
                <a:solidFill>
                  <a:srgbClr val="990000"/>
                </a:solidFill>
                <a:cs typeface="Arial" charset="0"/>
              </a:rPr>
              <a:t>÷</a:t>
            </a:r>
            <a:r>
              <a:rPr lang="en-US" dirty="0">
                <a:solidFill>
                  <a:srgbClr val="990000"/>
                </a:solidFill>
              </a:rPr>
              <a:t>2</a:t>
            </a:r>
          </a:p>
          <a:p>
            <a:pPr eaLnBrk="1" hangingPunct="1"/>
            <a:r>
              <a:rPr lang="en-US" dirty="0">
                <a:solidFill>
                  <a:schemeClr val="tx2"/>
                </a:solidFill>
              </a:rPr>
              <a:t>	= </a:t>
            </a:r>
            <a:r>
              <a:rPr lang="en-US" dirty="0" smtClean="0">
                <a:solidFill>
                  <a:schemeClr val="tx2"/>
                </a:solidFill>
              </a:rPr>
              <a:t>9.1 </a:t>
            </a:r>
            <a:r>
              <a:rPr lang="en-US" dirty="0" smtClean="0">
                <a:solidFill>
                  <a:schemeClr val="tx2"/>
                </a:solidFill>
              </a:rPr>
              <a:t>%</a:t>
            </a:r>
            <a:endParaRPr lang="en-US" dirty="0">
              <a:solidFill>
                <a:schemeClr val="tx2"/>
              </a:solidFill>
            </a:endParaRPr>
          </a:p>
          <a:p>
            <a:pPr eaLnBrk="1" hangingPunct="1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04800" y="1371600"/>
            <a:ext cx="8305800" cy="838200"/>
          </a:xfrm>
          <a:prstGeom prst="rect">
            <a:avLst/>
          </a:prstGeom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</a:rPr>
              <a:t>Measures the profitability of total assets without considering how the assets are financed.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7162800" y="4953000"/>
            <a:ext cx="1676400" cy="104298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Loblaw’s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= </a:t>
            </a:r>
            <a:r>
              <a:rPr lang="en-US" dirty="0" smtClean="0"/>
              <a:t>5.5 </a:t>
            </a:r>
            <a:r>
              <a:rPr lang="en-US" dirty="0" smtClean="0"/>
              <a:t>%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458200" cy="7889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400"/>
              <a:t>Rate Earned on Stockholders’ Equity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33400" y="2362200"/>
            <a:ext cx="7010400" cy="427809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   </a:t>
            </a:r>
            <a:r>
              <a:rPr lang="en-US" sz="2800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Net Income		 </a:t>
            </a:r>
          </a:p>
          <a:p>
            <a:pPr algn="ctr" eaLnBrk="1" hangingPunct="1"/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Avg. Stockholders’ Equity</a:t>
            </a:r>
          </a:p>
          <a:p>
            <a:pPr eaLnBrk="1" hangingPunct="1"/>
            <a:endParaRPr lang="en-US" dirty="0">
              <a:solidFill>
                <a:srgbClr val="990000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2012:</a:t>
            </a:r>
            <a:r>
              <a:rPr lang="en-US" u="sng" dirty="0" smtClean="0">
                <a:solidFill>
                  <a:srgbClr val="990000"/>
                </a:solidFill>
              </a:rPr>
              <a:t> 	</a:t>
            </a:r>
            <a:r>
              <a:rPr lang="en-US" u="sng" dirty="0" smtClean="0">
                <a:solidFill>
                  <a:srgbClr val="990000"/>
                </a:solidFill>
              </a:rPr>
              <a:t>$489.3</a:t>
            </a:r>
            <a:r>
              <a:rPr lang="en-US" u="sng" dirty="0" smtClean="0">
                <a:solidFill>
                  <a:srgbClr val="990000"/>
                </a:solidFill>
              </a:rPr>
              <a:t>	</a:t>
            </a: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	  </a:t>
            </a:r>
            <a:r>
              <a:rPr lang="en-US" dirty="0" smtClean="0">
                <a:solidFill>
                  <a:srgbClr val="990000"/>
                </a:solidFill>
              </a:rPr>
              <a:t>($</a:t>
            </a:r>
            <a:r>
              <a:rPr lang="en-US" dirty="0" smtClean="0">
                <a:solidFill>
                  <a:srgbClr val="990000"/>
                </a:solidFill>
              </a:rPr>
              <a:t>2,545.1</a:t>
            </a:r>
            <a:r>
              <a:rPr lang="en-US" dirty="0" smtClean="0">
                <a:solidFill>
                  <a:srgbClr val="990000"/>
                </a:solidFill>
              </a:rPr>
              <a:t>+ $2,399.3) </a:t>
            </a:r>
            <a:r>
              <a:rPr lang="en-US" dirty="0" smtClean="0">
                <a:solidFill>
                  <a:srgbClr val="990000"/>
                </a:solidFill>
                <a:cs typeface="Arial" charset="0"/>
              </a:rPr>
              <a:t>÷</a:t>
            </a:r>
            <a:r>
              <a:rPr lang="en-US" dirty="0" smtClean="0">
                <a:solidFill>
                  <a:srgbClr val="990000"/>
                </a:solidFill>
              </a:rPr>
              <a:t>2</a:t>
            </a:r>
          </a:p>
          <a:p>
            <a:pPr eaLnBrk="1" hangingPunct="1"/>
            <a:r>
              <a:rPr lang="en-US" dirty="0" smtClean="0">
                <a:solidFill>
                  <a:schemeClr val="tx2"/>
                </a:solidFill>
              </a:rPr>
              <a:t>	= </a:t>
            </a:r>
            <a:r>
              <a:rPr lang="en-US" dirty="0" smtClean="0">
                <a:solidFill>
                  <a:schemeClr val="tx2"/>
                </a:solidFill>
              </a:rPr>
              <a:t>19.8 </a:t>
            </a:r>
            <a:r>
              <a:rPr lang="en-US" dirty="0" smtClean="0">
                <a:solidFill>
                  <a:schemeClr val="tx2"/>
                </a:solidFill>
              </a:rPr>
              <a:t>%</a:t>
            </a:r>
            <a:r>
              <a:rPr lang="en-US" dirty="0" smtClean="0">
                <a:solidFill>
                  <a:srgbClr val="990000"/>
                </a:solidFill>
              </a:rPr>
              <a:t>	</a:t>
            </a:r>
          </a:p>
          <a:p>
            <a:pPr eaLnBrk="1" hangingPunct="1"/>
            <a:endParaRPr lang="en-US" dirty="0" smtClean="0">
              <a:solidFill>
                <a:srgbClr val="990000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</a:t>
            </a:r>
            <a:r>
              <a:rPr lang="en-US" dirty="0">
                <a:solidFill>
                  <a:srgbClr val="990000"/>
                </a:solidFill>
              </a:rPr>
              <a:t>2011: </a:t>
            </a:r>
            <a:r>
              <a:rPr lang="en-US" u="sng" dirty="0">
                <a:solidFill>
                  <a:srgbClr val="990000"/>
                </a:solidFill>
              </a:rPr>
              <a:t>	</a:t>
            </a:r>
            <a:r>
              <a:rPr lang="en-US" u="sng" dirty="0" smtClean="0">
                <a:solidFill>
                  <a:srgbClr val="990000"/>
                </a:solidFill>
              </a:rPr>
              <a:t>$392.7 </a:t>
            </a:r>
            <a:r>
              <a:rPr lang="en-US" u="sng" dirty="0">
                <a:solidFill>
                  <a:srgbClr val="990000"/>
                </a:solidFill>
              </a:rPr>
              <a:t>		</a:t>
            </a:r>
          </a:p>
          <a:p>
            <a:pPr eaLnBrk="1" hangingPunct="1"/>
            <a:r>
              <a:rPr lang="en-US" dirty="0">
                <a:solidFill>
                  <a:srgbClr val="990000"/>
                </a:solidFill>
              </a:rPr>
              <a:t>	 </a:t>
            </a:r>
            <a:r>
              <a:rPr lang="en-US" dirty="0" smtClean="0">
                <a:solidFill>
                  <a:srgbClr val="990000"/>
                </a:solidFill>
              </a:rPr>
              <a:t>($2,399.3 </a:t>
            </a:r>
            <a:r>
              <a:rPr lang="en-US" dirty="0">
                <a:solidFill>
                  <a:srgbClr val="990000"/>
                </a:solidFill>
              </a:rPr>
              <a:t>+ </a:t>
            </a:r>
            <a:r>
              <a:rPr lang="en-US" dirty="0" smtClean="0">
                <a:solidFill>
                  <a:srgbClr val="990000"/>
                </a:solidFill>
              </a:rPr>
              <a:t>$2,318.9) </a:t>
            </a:r>
            <a:r>
              <a:rPr lang="en-US" dirty="0">
                <a:solidFill>
                  <a:srgbClr val="990000"/>
                </a:solidFill>
                <a:cs typeface="Arial" charset="0"/>
              </a:rPr>
              <a:t>÷</a:t>
            </a:r>
            <a:r>
              <a:rPr lang="en-US" dirty="0">
                <a:solidFill>
                  <a:srgbClr val="990000"/>
                </a:solidFill>
              </a:rPr>
              <a:t>2</a:t>
            </a:r>
          </a:p>
          <a:p>
            <a:pPr eaLnBrk="1" hangingPunct="1"/>
            <a:r>
              <a:rPr lang="en-US" dirty="0">
                <a:solidFill>
                  <a:srgbClr val="990000"/>
                </a:solidFill>
              </a:rPr>
              <a:t>	</a:t>
            </a:r>
            <a:r>
              <a:rPr lang="en-US" dirty="0">
                <a:solidFill>
                  <a:schemeClr val="tx2"/>
                </a:solidFill>
              </a:rPr>
              <a:t>= </a:t>
            </a:r>
            <a:r>
              <a:rPr lang="en-US" dirty="0" smtClean="0">
                <a:solidFill>
                  <a:schemeClr val="tx2"/>
                </a:solidFill>
              </a:rPr>
              <a:t>16.6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>
                <a:solidFill>
                  <a:schemeClr val="tx2"/>
                </a:solidFill>
              </a:rPr>
              <a:t>%</a:t>
            </a:r>
          </a:p>
          <a:p>
            <a:pPr eaLnBrk="1" hangingPunct="1"/>
            <a:endParaRPr lang="en-US" dirty="0">
              <a:solidFill>
                <a:srgbClr val="990000"/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81000" y="1371600"/>
            <a:ext cx="8305800" cy="762000"/>
          </a:xfrm>
          <a:prstGeom prst="rect">
            <a:avLst/>
          </a:prstGeom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</a:rPr>
              <a:t>Emphasizes the rate of income earned on the amount invested by the stockholders.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>
              <a:solidFill>
                <a:schemeClr val="accent2"/>
              </a:solidFill>
            </a:endParaRPr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6934200" y="4876800"/>
            <a:ext cx="1981200" cy="104298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 smtClean="0"/>
              <a:t>Loblaws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 smtClean="0"/>
              <a:t>=</a:t>
            </a:r>
            <a:r>
              <a:rPr lang="en-US" dirty="0" smtClean="0"/>
              <a:t>10.4 </a:t>
            </a:r>
            <a:r>
              <a:rPr lang="en-US" dirty="0" smtClean="0"/>
              <a:t>%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Rate Earned on Common Stockholders’ Equity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2819400"/>
            <a:ext cx="8077200" cy="3908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2800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Net Income – Preferred Dividends</a:t>
            </a:r>
          </a:p>
          <a:p>
            <a:pPr algn="ctr" eaLnBrk="1" hangingPunct="1"/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Avg. Common Stockholders’ Equity</a:t>
            </a:r>
          </a:p>
          <a:p>
            <a:r>
              <a:rPr lang="en-US" dirty="0" smtClean="0">
                <a:solidFill>
                  <a:srgbClr val="990000"/>
                </a:solidFill>
              </a:rPr>
              <a:t>In 2012:</a:t>
            </a:r>
            <a:r>
              <a:rPr lang="en-US" u="sng" dirty="0" smtClean="0">
                <a:solidFill>
                  <a:srgbClr val="990000"/>
                </a:solidFill>
              </a:rPr>
              <a:t> 	</a:t>
            </a:r>
            <a:r>
              <a:rPr lang="en-US" u="sng" dirty="0" smtClean="0">
                <a:solidFill>
                  <a:srgbClr val="990000"/>
                </a:solidFill>
              </a:rPr>
              <a:t>$489.3 </a:t>
            </a:r>
            <a:r>
              <a:rPr lang="en-US" u="sng" dirty="0" smtClean="0">
                <a:solidFill>
                  <a:srgbClr val="990000"/>
                </a:solidFill>
              </a:rPr>
              <a:t>- $0		</a:t>
            </a: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	</a:t>
            </a:r>
            <a:r>
              <a:rPr lang="en-US" dirty="0">
                <a:solidFill>
                  <a:srgbClr val="990000"/>
                </a:solidFill>
              </a:rPr>
              <a:t> ($2,545.1+ $2,399.3) </a:t>
            </a:r>
            <a:r>
              <a:rPr lang="en-US" dirty="0">
                <a:solidFill>
                  <a:srgbClr val="990000"/>
                </a:solidFill>
                <a:cs typeface="Arial" charset="0"/>
              </a:rPr>
              <a:t>÷</a:t>
            </a:r>
            <a:r>
              <a:rPr lang="en-US" dirty="0" smtClean="0">
                <a:solidFill>
                  <a:srgbClr val="990000"/>
                </a:solidFill>
              </a:rPr>
              <a:t>2</a:t>
            </a:r>
          </a:p>
          <a:p>
            <a:pPr eaLnBrk="1" hangingPunct="1"/>
            <a:r>
              <a:rPr lang="en-US" dirty="0" smtClean="0">
                <a:solidFill>
                  <a:schemeClr val="tx2"/>
                </a:solidFill>
              </a:rPr>
              <a:t>	= </a:t>
            </a:r>
            <a:r>
              <a:rPr lang="en-US" dirty="0" smtClean="0">
                <a:solidFill>
                  <a:schemeClr val="tx2"/>
                </a:solidFill>
              </a:rPr>
              <a:t>19.8 </a:t>
            </a:r>
            <a:r>
              <a:rPr lang="en-US" dirty="0" smtClean="0">
                <a:solidFill>
                  <a:schemeClr val="tx2"/>
                </a:solidFill>
              </a:rPr>
              <a:t>%</a:t>
            </a:r>
            <a:r>
              <a:rPr lang="en-US" dirty="0" smtClean="0">
                <a:solidFill>
                  <a:srgbClr val="990000"/>
                </a:solidFill>
              </a:rPr>
              <a:t>	</a:t>
            </a:r>
          </a:p>
          <a:p>
            <a:endParaRPr lang="en-US" dirty="0" smtClean="0">
              <a:solidFill>
                <a:srgbClr val="990000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</a:t>
            </a:r>
            <a:r>
              <a:rPr lang="en-US" dirty="0">
                <a:solidFill>
                  <a:srgbClr val="990000"/>
                </a:solidFill>
              </a:rPr>
              <a:t>2011: </a:t>
            </a:r>
            <a:r>
              <a:rPr lang="en-US" u="sng" dirty="0">
                <a:solidFill>
                  <a:srgbClr val="990000"/>
                </a:solidFill>
              </a:rPr>
              <a:t>	</a:t>
            </a:r>
            <a:r>
              <a:rPr lang="en-US" u="sng" dirty="0">
                <a:solidFill>
                  <a:srgbClr val="990000"/>
                </a:solidFill>
              </a:rPr>
              <a:t>	$392.7 		</a:t>
            </a:r>
          </a:p>
          <a:p>
            <a:pPr eaLnBrk="1" hangingPunct="1"/>
            <a:r>
              <a:rPr lang="en-US" dirty="0">
                <a:solidFill>
                  <a:srgbClr val="990000"/>
                </a:solidFill>
              </a:rPr>
              <a:t>	 ($2,399.3 + $2,318.9) </a:t>
            </a:r>
            <a:r>
              <a:rPr lang="en-US" dirty="0">
                <a:solidFill>
                  <a:srgbClr val="990000"/>
                </a:solidFill>
                <a:cs typeface="Arial" charset="0"/>
              </a:rPr>
              <a:t>÷</a:t>
            </a:r>
            <a:r>
              <a:rPr lang="en-US" dirty="0">
                <a:solidFill>
                  <a:srgbClr val="990000"/>
                </a:solidFill>
              </a:rPr>
              <a:t>2</a:t>
            </a:r>
          </a:p>
          <a:p>
            <a:r>
              <a:rPr lang="en-US" dirty="0">
                <a:solidFill>
                  <a:srgbClr val="990000"/>
                </a:solidFill>
              </a:rPr>
              <a:t>	</a:t>
            </a:r>
            <a:r>
              <a:rPr lang="en-US" dirty="0">
                <a:solidFill>
                  <a:schemeClr val="tx2"/>
                </a:solidFill>
              </a:rPr>
              <a:t>= </a:t>
            </a:r>
            <a:r>
              <a:rPr lang="en-US" dirty="0" smtClean="0">
                <a:solidFill>
                  <a:schemeClr val="tx2"/>
                </a:solidFill>
              </a:rPr>
              <a:t>16.6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en-US" dirty="0">
                <a:solidFill>
                  <a:schemeClr val="tx2"/>
                </a:solidFill>
              </a:rPr>
              <a:t>%</a:t>
            </a:r>
          </a:p>
          <a:p>
            <a:endParaRPr lang="en-US" dirty="0">
              <a:solidFill>
                <a:srgbClr val="990000"/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762000" y="1905000"/>
            <a:ext cx="7924800" cy="685800"/>
          </a:xfrm>
          <a:prstGeom prst="rect">
            <a:avLst/>
          </a:prstGeom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</a:rPr>
              <a:t>Focuses on the rate of profits earned on the amounts invested by the common stockholders.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Earnings Per Share on Common Stock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04800" y="2743200"/>
            <a:ext cx="8077200" cy="28623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2800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Net Income – Preferred Dividends</a:t>
            </a:r>
          </a:p>
          <a:p>
            <a:pPr algn="ctr" eaLnBrk="1" hangingPunct="1"/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Common Shares Outstanding</a:t>
            </a:r>
          </a:p>
          <a:p>
            <a:pPr eaLnBrk="1" hangingPunct="1"/>
            <a:endParaRPr lang="en-US" sz="2800" dirty="0" smtClean="0">
              <a:solidFill>
                <a:srgbClr val="990000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2012: </a:t>
            </a:r>
            <a:r>
              <a:rPr lang="en-US" dirty="0" smtClean="0">
                <a:solidFill>
                  <a:schemeClr val="tx2"/>
                </a:solidFill>
              </a:rPr>
              <a:t>$</a:t>
            </a:r>
            <a:r>
              <a:rPr lang="en-US" dirty="0" smtClean="0">
                <a:solidFill>
                  <a:schemeClr val="tx2"/>
                </a:solidFill>
              </a:rPr>
              <a:t>4.87</a:t>
            </a:r>
            <a:endParaRPr lang="en-US" dirty="0" smtClean="0">
              <a:solidFill>
                <a:schemeClr val="tx2"/>
              </a:solidFill>
            </a:endParaRPr>
          </a:p>
          <a:p>
            <a:pPr eaLnBrk="1" hangingPunct="1"/>
            <a:endParaRPr lang="en-US" dirty="0" smtClean="0">
              <a:solidFill>
                <a:srgbClr val="990000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</a:t>
            </a:r>
            <a:r>
              <a:rPr lang="en-US" dirty="0">
                <a:solidFill>
                  <a:srgbClr val="990000"/>
                </a:solidFill>
              </a:rPr>
              <a:t>2011</a:t>
            </a:r>
            <a:r>
              <a:rPr lang="en-US" dirty="0" smtClean="0">
                <a:solidFill>
                  <a:schemeClr val="tx2"/>
                </a:solidFill>
              </a:rPr>
              <a:t>: </a:t>
            </a:r>
            <a:r>
              <a:rPr lang="en-US" dirty="0" smtClean="0">
                <a:solidFill>
                  <a:schemeClr val="tx2"/>
                </a:solidFill>
              </a:rPr>
              <a:t>$</a:t>
            </a:r>
            <a:r>
              <a:rPr lang="en-US" dirty="0" smtClean="0">
                <a:solidFill>
                  <a:schemeClr val="tx2"/>
                </a:solidFill>
              </a:rPr>
              <a:t>3.81</a:t>
            </a:r>
            <a:endParaRPr lang="en-US" dirty="0">
              <a:solidFill>
                <a:schemeClr val="tx2"/>
              </a:solidFill>
            </a:endParaRPr>
          </a:p>
          <a:p>
            <a:pPr eaLnBrk="1" hangingPunct="1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57200" y="2133600"/>
            <a:ext cx="8305800" cy="762000"/>
          </a:xfrm>
          <a:prstGeom prst="rect">
            <a:avLst/>
          </a:prstGeom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</a:rPr>
              <a:t>The income earned for each share of common stock.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Price-Earnings Ratio</a:t>
            </a: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762000" y="4419600"/>
            <a:ext cx="78263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endParaRPr lang="en-US" sz="20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04800" y="2819400"/>
            <a:ext cx="8077200" cy="1311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2800" b="1" u="sng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Market Price Per Share of Common Stock</a:t>
            </a:r>
          </a:p>
          <a:p>
            <a:pPr algn="ctr" eaLnBrk="1" hangingPunct="1"/>
            <a:r>
              <a:rPr lang="en-US" sz="2800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Annual Earnings Per Share</a:t>
            </a:r>
          </a:p>
          <a:p>
            <a:pPr eaLnBrk="1" hangingPunct="1"/>
            <a:endParaRPr lang="en-US">
              <a:solidFill>
                <a:srgbClr val="990000"/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381000" y="21336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</a:rPr>
              <a:t>Indicator of the firm’s future earnings prospects.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686800" cy="7127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3600"/>
              <a:t>Dividends per Share and Earnings per Share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33400" y="1219200"/>
            <a:ext cx="8077200" cy="19389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Dividends per Share </a:t>
            </a:r>
            <a:r>
              <a:rPr lang="en-US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  Common Dividends </a:t>
            </a:r>
          </a:p>
          <a:p>
            <a:pPr algn="ctr" eaLnBrk="1" hangingPunct="1"/>
            <a:r>
              <a:rPr lang="en-US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</a:t>
            </a:r>
            <a:r>
              <a:rPr lang="en-US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# of Common </a:t>
            </a:r>
            <a:r>
              <a:rPr lang="en-US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Shares</a:t>
            </a: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2012: </a:t>
            </a:r>
            <a:r>
              <a:rPr lang="en-US" dirty="0" smtClean="0">
                <a:solidFill>
                  <a:srgbClr val="990000"/>
                </a:solidFill>
              </a:rPr>
              <a:t>$82.9/</a:t>
            </a:r>
            <a:r>
              <a:rPr lang="en-CA" dirty="0" smtClean="0">
                <a:solidFill>
                  <a:srgbClr val="990000"/>
                </a:solidFill>
              </a:rPr>
              <a:t>97.186 = $0.85</a:t>
            </a:r>
            <a:endParaRPr lang="en-US" dirty="0" smtClean="0">
              <a:solidFill>
                <a:srgbClr val="990000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</a:t>
            </a:r>
            <a:r>
              <a:rPr lang="en-US" dirty="0">
                <a:solidFill>
                  <a:srgbClr val="990000"/>
                </a:solidFill>
              </a:rPr>
              <a:t>2011: </a:t>
            </a:r>
            <a:r>
              <a:rPr lang="en-US" dirty="0" smtClean="0">
                <a:solidFill>
                  <a:srgbClr val="990000"/>
                </a:solidFill>
              </a:rPr>
              <a:t>$77.1/</a:t>
            </a:r>
            <a:r>
              <a:rPr lang="en-CA" dirty="0" smtClean="0">
                <a:solidFill>
                  <a:srgbClr val="990000"/>
                </a:solidFill>
              </a:rPr>
              <a:t>101.084= $0.76</a:t>
            </a:r>
            <a:endParaRPr lang="en-US" dirty="0">
              <a:solidFill>
                <a:srgbClr val="990000"/>
              </a:solidFill>
            </a:endParaRPr>
          </a:p>
          <a:p>
            <a:pPr eaLnBrk="1" hangingPunct="1"/>
            <a:endParaRPr lang="en-US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Dividends Per Share and Dividend Yield</a:t>
            </a:r>
          </a:p>
        </p:txBody>
      </p:sp>
      <p:sp>
        <p:nvSpPr>
          <p:cNvPr id="41987" name="Text Box 4"/>
          <p:cNvSpPr txBox="1">
            <a:spLocks noChangeArrowheads="1"/>
          </p:cNvSpPr>
          <p:nvPr/>
        </p:nvSpPr>
        <p:spPr bwMode="auto">
          <a:xfrm>
            <a:off x="762000" y="4648200"/>
            <a:ext cx="78263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endParaRPr lang="en-US" sz="20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28600" y="3048000"/>
            <a:ext cx="8077200" cy="26776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Dividend Yield   =</a:t>
            </a:r>
            <a:r>
              <a:rPr lang="en-US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Common Dividend/Share</a:t>
            </a:r>
          </a:p>
          <a:p>
            <a:pPr algn="ctr" eaLnBrk="1" hangingPunct="1"/>
            <a:r>
              <a:rPr lang="en-US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	          Market Price/Share</a:t>
            </a:r>
          </a:p>
          <a:p>
            <a:pPr algn="ctr" eaLnBrk="1" hangingPunct="1"/>
            <a:endParaRPr lang="en-US" b="1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/>
            <a:r>
              <a:rPr lang="en-US" dirty="0">
                <a:solidFill>
                  <a:srgbClr val="990000"/>
                </a:solidFill>
              </a:rPr>
              <a:t>In </a:t>
            </a:r>
            <a:r>
              <a:rPr lang="en-US" dirty="0" smtClean="0">
                <a:solidFill>
                  <a:srgbClr val="990000"/>
                </a:solidFill>
              </a:rPr>
              <a:t>2012: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CA" dirty="0">
                <a:solidFill>
                  <a:schemeClr val="accent6">
                    <a:lumMod val="50000"/>
                  </a:schemeClr>
                </a:solidFill>
              </a:rPr>
              <a:t>1.537</a:t>
            </a:r>
            <a:r>
              <a:rPr lang="en-US" dirty="0" smtClean="0">
                <a:solidFill>
                  <a:schemeClr val="tx2"/>
                </a:solidFill>
                <a:cs typeface="Times New Roman" pitchFamily="18" charset="0"/>
              </a:rPr>
              <a:t>%</a:t>
            </a:r>
          </a:p>
          <a:p>
            <a:pPr eaLnBrk="1" hangingPunct="1"/>
            <a:endParaRPr lang="en-US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eaLnBrk="1" hangingPunct="1"/>
            <a:r>
              <a:rPr lang="en-US" dirty="0" smtClean="0">
                <a:solidFill>
                  <a:schemeClr val="tx2"/>
                </a:solidFill>
                <a:cs typeface="Times New Roman" pitchFamily="18" charset="0"/>
              </a:rPr>
              <a:t>Dividend Yield is readily available from tmx.com</a:t>
            </a:r>
          </a:p>
          <a:p>
            <a:pPr eaLnBrk="1" hangingPunct="1"/>
            <a:endParaRPr lang="en-US" dirty="0">
              <a:solidFill>
                <a:schemeClr val="tx2"/>
              </a:solidFill>
              <a:cs typeface="Times New Roman" pitchFamily="18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533400" y="1981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  <a:latin typeface="Times New Roman" pitchFamily="18" charset="0"/>
              </a:rPr>
              <a:t>Dividend yield shows the rate of return to common stockholders in terms of cash dividends.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Profitability Analysis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Would you buy </a:t>
            </a:r>
            <a:r>
              <a:rPr lang="en-CA" dirty="0" smtClean="0"/>
              <a:t>Metro’s </a:t>
            </a:r>
            <a:r>
              <a:rPr lang="en-CA" dirty="0" smtClean="0"/>
              <a:t>shares?</a:t>
            </a:r>
            <a:endParaRPr lang="en-CA" dirty="0"/>
          </a:p>
        </p:txBody>
      </p:sp>
      <p:pic>
        <p:nvPicPr>
          <p:cNvPr id="169987" name="Picture 3" descr="C:\Users\Patti\AppData\Local\Microsoft\Windows\Temporary Internet Files\Content.IE5\8WN89Z2O\MC9003839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962400"/>
            <a:ext cx="1954073" cy="1585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00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18" t="10391" r="26024" b="13396"/>
          <a:stretch/>
        </p:blipFill>
        <p:spPr>
          <a:xfrm>
            <a:off x="0" y="228600"/>
            <a:ext cx="9067800" cy="6324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2" t="10937" r="15000" b="14488"/>
          <a:stretch/>
        </p:blipFill>
        <p:spPr>
          <a:xfrm>
            <a:off x="304800" y="533400"/>
            <a:ext cx="8686800" cy="57911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65" t="11757" r="8676" b="12303"/>
          <a:stretch/>
        </p:blipFill>
        <p:spPr>
          <a:xfrm>
            <a:off x="381000" y="381000"/>
            <a:ext cx="8763000" cy="6019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4" t="10936" r="4264" b="10665"/>
          <a:stretch/>
        </p:blipFill>
        <p:spPr>
          <a:xfrm>
            <a:off x="121024" y="381000"/>
            <a:ext cx="8946776" cy="6095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6" t="10391" r="6618" b="9571"/>
          <a:stretch/>
        </p:blipFill>
        <p:spPr>
          <a:xfrm>
            <a:off x="76200" y="152400"/>
            <a:ext cx="8839200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726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7" t="17766" r="2795" b="16128"/>
          <a:stretch/>
        </p:blipFill>
        <p:spPr>
          <a:xfrm>
            <a:off x="564776" y="1842247"/>
            <a:ext cx="8323730" cy="3254188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762000" y="4800600"/>
            <a:ext cx="3657600" cy="0"/>
          </a:xfrm>
          <a:prstGeom prst="line">
            <a:avLst/>
          </a:prstGeom>
          <a:ln w="349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914400" y="4343400"/>
            <a:ext cx="6629400" cy="0"/>
          </a:xfrm>
          <a:prstGeom prst="line">
            <a:avLst/>
          </a:prstGeom>
          <a:ln w="349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914400" y="3886200"/>
            <a:ext cx="3657600" cy="0"/>
          </a:xfrm>
          <a:prstGeom prst="line">
            <a:avLst/>
          </a:prstGeom>
          <a:ln w="349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914400" y="3429000"/>
            <a:ext cx="6629400" cy="0"/>
          </a:xfrm>
          <a:prstGeom prst="line">
            <a:avLst/>
          </a:prstGeom>
          <a:ln w="349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972159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Corporate Annual Reports</a:t>
            </a:r>
          </a:p>
        </p:txBody>
      </p:sp>
      <p:sp>
        <p:nvSpPr>
          <p:cNvPr id="357379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Summarize operating activities for the past year and plans for the future. 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Many variations in the order and form, but all include:</a:t>
            </a:r>
          </a:p>
          <a:p>
            <a:pPr lvl="1">
              <a:lnSpc>
                <a:spcPct val="90000"/>
              </a:lnSpc>
            </a:pPr>
            <a:r>
              <a:rPr lang="en-US" sz="3000">
                <a:ea typeface="ＭＳ Ｐゴシック" pitchFamily="1" charset="-128"/>
              </a:rPr>
              <a:t>Financial statements and notes</a:t>
            </a:r>
          </a:p>
          <a:p>
            <a:pPr lvl="1">
              <a:lnSpc>
                <a:spcPct val="90000"/>
              </a:lnSpc>
            </a:pPr>
            <a:r>
              <a:rPr lang="en-US" sz="3000">
                <a:ea typeface="ＭＳ Ｐゴシック" pitchFamily="1" charset="-128"/>
              </a:rPr>
              <a:t>Management discussion and analysis</a:t>
            </a:r>
          </a:p>
          <a:p>
            <a:pPr lvl="1">
              <a:lnSpc>
                <a:spcPct val="90000"/>
              </a:lnSpc>
            </a:pPr>
            <a:r>
              <a:rPr lang="en-US" sz="3000">
                <a:ea typeface="ＭＳ Ｐゴシック" pitchFamily="1" charset="-128"/>
              </a:rPr>
              <a:t>Independent auditors’ report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Management Discussion and Analysis (MDA)</a:t>
            </a:r>
          </a:p>
        </p:txBody>
      </p:sp>
      <p:sp>
        <p:nvSpPr>
          <p:cNvPr id="358403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Provides critical information in interpreting the financial statements and assessing the future of the company.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Includes an analysis about past performance and financial condition.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Discusses management’s opinion about future performance. 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Discusses significant risk exposure.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Independent Auditors’ Report</a:t>
            </a:r>
          </a:p>
        </p:txBody>
      </p:sp>
      <p:sp>
        <p:nvSpPr>
          <p:cNvPr id="359427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Publicly traded companies must get an independent opinion on the fairness of the financial statements. 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This opinion must be included in the annual report along with an opinion on the accuracy of management’s internal control assertion.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914400" y="4191000"/>
            <a:ext cx="7772400" cy="1470025"/>
          </a:xfrm>
        </p:spPr>
        <p:txBody>
          <a:bodyPr anchor="ctr"/>
          <a:lstStyle/>
          <a:p>
            <a:pPr algn="ctr"/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End of Chapter 9</a:t>
            </a:r>
          </a:p>
        </p:txBody>
      </p:sp>
      <p:pic>
        <p:nvPicPr>
          <p:cNvPr id="47108" name="Picture 4" descr="MC900232114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990600"/>
            <a:ext cx="2746375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1773</TotalTime>
  <Words>1640</Words>
  <Application>Microsoft Office PowerPoint</Application>
  <PresentationFormat>On-screen Show (4:3)</PresentationFormat>
  <Paragraphs>497</Paragraphs>
  <Slides>45</Slides>
  <Notes>36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45</vt:i4>
      </vt:variant>
    </vt:vector>
  </HeadingPairs>
  <TitlesOfParts>
    <vt:vector size="50" baseType="lpstr">
      <vt:lpstr>2_Custom Design</vt:lpstr>
      <vt:lpstr>Custom Design</vt:lpstr>
      <vt:lpstr>1_Custom Design</vt:lpstr>
      <vt:lpstr>Edge</vt:lpstr>
      <vt:lpstr>Default Design</vt:lpstr>
      <vt:lpstr>Chapter 9</vt:lpstr>
      <vt:lpstr>Learning Objectives</vt:lpstr>
      <vt:lpstr>Horizontal Analysis</vt:lpstr>
      <vt:lpstr>PowerPoint Presentation</vt:lpstr>
      <vt:lpstr>Vertical Analysis</vt:lpstr>
      <vt:lpstr>PowerPoint Presentation</vt:lpstr>
      <vt:lpstr>Benefits of Analysis</vt:lpstr>
      <vt:lpstr>PowerPoint Presentation</vt:lpstr>
      <vt:lpstr>Liquidity and Solvency Analysis</vt:lpstr>
      <vt:lpstr>Liquidity &amp; Solvency Analysis</vt:lpstr>
      <vt:lpstr>1. Current Position Analysis</vt:lpstr>
      <vt:lpstr>PowerPoint Presentation</vt:lpstr>
      <vt:lpstr>PowerPoint Presentation</vt:lpstr>
      <vt:lpstr>2.Accounts Receivable Analysis</vt:lpstr>
      <vt:lpstr>2. Accounts Receivable Analysis</vt:lpstr>
      <vt:lpstr>2. Accounts Receivable Analysis</vt:lpstr>
      <vt:lpstr>3. Inventory Analysis</vt:lpstr>
      <vt:lpstr>3. Inventory Analysis</vt:lpstr>
      <vt:lpstr>4. Ratio of Fixed Assets to Long-Term Liabilities</vt:lpstr>
      <vt:lpstr>4. Ratio of Fixed Assets to Long-Term Liabilities</vt:lpstr>
      <vt:lpstr>5. Ratio of Liabilities to Stockholders’ Equity</vt:lpstr>
      <vt:lpstr>5. Ratio of Liabilities to Stockholders’ Equity</vt:lpstr>
      <vt:lpstr>6. Number of Times Interest Charges Earned</vt:lpstr>
      <vt:lpstr>6. Number of Times Interest Charges Earned</vt:lpstr>
      <vt:lpstr>Liquidity &amp; Solvency Analysis</vt:lpstr>
      <vt:lpstr>Profitability Analysis</vt:lpstr>
      <vt:lpstr>Ratio of Net Sales to Assets</vt:lpstr>
      <vt:lpstr>Rate Earned on Total Assets</vt:lpstr>
      <vt:lpstr>Rate Earned on Stockholders’ Equity</vt:lpstr>
      <vt:lpstr>Rate Earned on Common Stockholders’ Equity</vt:lpstr>
      <vt:lpstr>Earnings Per Share on Common Stock</vt:lpstr>
      <vt:lpstr>Price-Earnings Ratio</vt:lpstr>
      <vt:lpstr>Dividends per Share and Earnings per Share</vt:lpstr>
      <vt:lpstr>Dividends Per Share and Dividend Yield</vt:lpstr>
      <vt:lpstr>Profitability Analysis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Corporate Annual Reports</vt:lpstr>
      <vt:lpstr>Management Discussion and Analysis (MDA)</vt:lpstr>
      <vt:lpstr>Independent Auditors’ Report</vt:lpstr>
      <vt:lpstr>End of Chapter 9</vt:lpstr>
    </vt:vector>
  </TitlesOfParts>
  <Company>Cengage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</dc:title>
  <dc:creator>TL User</dc:creator>
  <cp:lastModifiedBy>Patti</cp:lastModifiedBy>
  <cp:revision>221</cp:revision>
  <dcterms:created xsi:type="dcterms:W3CDTF">2009-07-15T18:36:45Z</dcterms:created>
  <dcterms:modified xsi:type="dcterms:W3CDTF">2013-10-23T17:46:41Z</dcterms:modified>
</cp:coreProperties>
</file>