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removePersonalInfoOnSave="1" saveSubsetFonts="1">
  <p:sldMasterIdLst>
    <p:sldMasterId id="2147483740" r:id="rId1"/>
  </p:sldMasterIdLst>
  <p:notesMasterIdLst>
    <p:notesMasterId r:id="rId24"/>
  </p:notesMasterIdLst>
  <p:sldIdLst>
    <p:sldId id="374" r:id="rId2"/>
    <p:sldId id="408" r:id="rId3"/>
    <p:sldId id="409" r:id="rId4"/>
    <p:sldId id="411" r:id="rId5"/>
    <p:sldId id="413" r:id="rId6"/>
    <p:sldId id="415" r:id="rId7"/>
    <p:sldId id="416" r:id="rId8"/>
    <p:sldId id="417" r:id="rId9"/>
    <p:sldId id="418" r:id="rId10"/>
    <p:sldId id="420" r:id="rId11"/>
    <p:sldId id="421" r:id="rId12"/>
    <p:sldId id="422" r:id="rId13"/>
    <p:sldId id="423" r:id="rId14"/>
    <p:sldId id="424" r:id="rId15"/>
    <p:sldId id="425" r:id="rId16"/>
    <p:sldId id="405" r:id="rId17"/>
    <p:sldId id="427" r:id="rId18"/>
    <p:sldId id="428" r:id="rId19"/>
    <p:sldId id="429" r:id="rId20"/>
    <p:sldId id="430" r:id="rId21"/>
    <p:sldId id="378" r:id="rId22"/>
    <p:sldId id="435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172">
          <p15:clr>
            <a:srgbClr val="A4A3A4"/>
          </p15:clr>
        </p15:guide>
        <p15:guide id="2" pos="49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5229"/>
    <a:srgbClr val="043333"/>
    <a:srgbClr val="198A46"/>
    <a:srgbClr val="22B35B"/>
    <a:srgbClr val="00006E"/>
    <a:srgbClr val="FFEAD5"/>
    <a:srgbClr val="E41F07"/>
    <a:srgbClr val="CCCCCC"/>
    <a:srgbClr val="13545B"/>
    <a:srgbClr val="2393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8" autoAdjust="0"/>
    <p:restoredTop sz="84014" autoAdjust="0"/>
  </p:normalViewPr>
  <p:slideViewPr>
    <p:cSldViewPr snapToGrid="0">
      <p:cViewPr varScale="1">
        <p:scale>
          <a:sx n="86" d="100"/>
          <a:sy n="86" d="100"/>
        </p:scale>
        <p:origin x="1686" y="90"/>
      </p:cViewPr>
      <p:guideLst>
        <p:guide orient="horz" pos="3172"/>
        <p:guide pos="4969"/>
      </p:guideLst>
    </p:cSldViewPr>
  </p:slideViewPr>
  <p:outlineViewPr>
    <p:cViewPr>
      <p:scale>
        <a:sx n="33" d="100"/>
        <a:sy n="33" d="100"/>
      </p:scale>
      <p:origin x="42" y="26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872"/>
    </p:cViewPr>
  </p:sorterViewPr>
  <p:notesViewPr>
    <p:cSldViewPr snapToGrid="0">
      <p:cViewPr>
        <p:scale>
          <a:sx n="80" d="100"/>
          <a:sy n="80" d="100"/>
        </p:scale>
        <p:origin x="-1368" y="-72"/>
      </p:cViewPr>
      <p:guideLst>
        <p:guide orient="horz" pos="2880"/>
        <p:guide pos="2160"/>
      </p:guideLst>
    </p:cSldViewPr>
  </p:notesViewPr>
  <p:gridSpacing cx="45720" cy="4572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Sebastian\Desktop\Powerpoints\Data%20Files\Chapter%201\U.S.%20Inflation%20Rate%20(2014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436770315837098E-2"/>
          <c:y val="2.2402178541241699E-2"/>
          <c:w val="0.94145309494485396"/>
          <c:h val="0.84312422075289395"/>
        </c:manualLayout>
      </c:layout>
      <c:scatterChart>
        <c:scatterStyle val="line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86114688"/>
        <c:axId val="86116224"/>
      </c:scatterChart>
      <c:valAx>
        <c:axId val="86114688"/>
        <c:scaling>
          <c:orientation val="minMax"/>
          <c:max val="2014"/>
          <c:min val="1900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5400000" vert="horz"/>
          <a:lstStyle/>
          <a:p>
            <a:pPr>
              <a:defRPr sz="18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86116224"/>
        <c:crossesAt val="-10000"/>
        <c:crossBetween val="midCat"/>
        <c:majorUnit val="10"/>
        <c:minorUnit val="5"/>
      </c:valAx>
      <c:valAx>
        <c:axId val="86116224"/>
        <c:scaling>
          <c:orientation val="minMax"/>
          <c:max val="25"/>
          <c:min val="-15"/>
        </c:scaling>
        <c:delete val="0"/>
        <c:axPos val="l"/>
        <c:majorGridlines>
          <c:spPr>
            <a:ln>
              <a:noFill/>
            </a:ln>
          </c:spPr>
        </c:majorGridlines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8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86114688"/>
        <c:crossesAt val="1880"/>
        <c:crossBetween val="midCat"/>
        <c:majorUnit val="5"/>
        <c:minorUnit val="1"/>
      </c:valAx>
      <c:spPr>
        <a:solidFill>
          <a:schemeClr val="bg1"/>
        </a:solidFill>
        <a:ln>
          <a:solidFill>
            <a:schemeClr val="tx1"/>
          </a:solidFill>
        </a:ln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0.01607</cdr:y>
    </cdr:from>
    <cdr:to>
      <cdr:x>1</cdr:x>
      <cdr:y>0.98393</cdr:y>
    </cdr:to>
    <cdr:pic>
      <cdr:nvPicPr>
        <cdr:cNvPr id="2" name="Picture 1">
          <a:extLst xmlns:a="http://schemas.openxmlformats.org/drawingml/2006/main">
            <a:ext uri="{FF2B5EF4-FFF2-40B4-BE49-F238E27FC236}">
              <a16:creationId xmlns:a16="http://schemas.microsoft.com/office/drawing/2014/main" id="{EFCA60B7-91F6-4F50-A205-A091732C4900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>
          <a:extLst>
            <a:ext uri="{28A0092B-C50C-407E-A947-70E740481C1C}">
              <a14:useLocalDpi xmlns:a14="http://schemas.microsoft.com/office/drawing/2010/main" val="0"/>
            </a:ext>
          </a:extLst>
        </a:blip>
        <a:stretch xmlns:a="http://schemas.openxmlformats.org/drawingml/2006/main">
          <a:fillRect/>
        </a:stretch>
      </cdr:blipFill>
      <cdr:spPr>
        <a:xfrm xmlns:a="http://schemas.openxmlformats.org/drawingml/2006/main">
          <a:off x="-365760" y="84328"/>
          <a:ext cx="8567928" cy="5080000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F67D070-B369-4BEA-91A4-C0F09C415F4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917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114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A5D0CC4F-A534-4E23-BF62-AD70E7B4D1CB}" type="slidenum">
              <a:rPr lang="en-US" sz="1200"/>
              <a:pPr algn="r" eaLnBrk="1" hangingPunct="1"/>
              <a:t>1</a:t>
            </a:fld>
            <a:endParaRPr lang="en-US" sz="1200" dirty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122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95E2AC79-5C1E-47EE-BD26-80A725A5AE95}" type="slidenum">
              <a:rPr lang="en-US" sz="1200"/>
              <a:pPr algn="r" eaLnBrk="1" hangingPunct="1"/>
              <a:t>2</a:t>
            </a:fld>
            <a:endParaRPr lang="en-US" sz="1200" dirty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53145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8543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1062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4360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A4B9B0E7-9555-43F4-BD14-074A99B89534}" type="slidenum">
              <a:rPr lang="en-US" sz="1200"/>
              <a:pPr algn="r" eaLnBrk="1" hangingPunct="1"/>
              <a:t>6</a:t>
            </a:fld>
            <a:endParaRPr lang="en-US" sz="1200" dirty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503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CB2EAE9B-903F-43D7-8F0B-7542EEE47776}" type="slidenum">
              <a:rPr lang="en-US" sz="1200"/>
              <a:pPr algn="r" eaLnBrk="1" hangingPunct="1"/>
              <a:t>7</a:t>
            </a:fld>
            <a:endParaRPr lang="en-US" sz="1200" dirty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472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E38B4E40-239A-45CA-96AF-EF66E3422D48}" type="slidenum">
              <a:rPr lang="en-US" sz="1200"/>
              <a:pPr algn="r" eaLnBrk="1" hangingPunct="1"/>
              <a:t>8</a:t>
            </a:fld>
            <a:endParaRPr lang="en-US" sz="1200" dirty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27007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A341C617-8866-4863-A003-C5A1FFE1B777}" type="slidenum">
              <a:rPr lang="en-US" sz="1200"/>
              <a:pPr algn="r" eaLnBrk="1" hangingPunct="1"/>
              <a:t>9</a:t>
            </a:fld>
            <a:endParaRPr lang="en-US" sz="1200" dirty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3131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DB2E828E-86A1-460B-A6DF-BDC82796C9F1}" type="slidenum">
              <a:rPr lang="en-US" sz="1200"/>
              <a:pPr algn="r" eaLnBrk="1" hangingPunct="1"/>
              <a:t>10</a:t>
            </a:fld>
            <a:endParaRPr lang="en-US" sz="1200" dirty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9452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1082ED8D-BBB8-47B8-80DD-B33DC13C5A58}" type="slidenum">
              <a:rPr lang="en-US" sz="1200"/>
              <a:pPr algn="r" eaLnBrk="1" hangingPunct="1"/>
              <a:t>11</a:t>
            </a:fld>
            <a:endParaRPr lang="en-US" sz="1200" dirty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7709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06285546-6E01-4D1C-A14C-DE08119F5F44}" type="slidenum">
              <a:rPr lang="en-US" sz="1200"/>
              <a:pPr algn="r" eaLnBrk="1" hangingPunct="1"/>
              <a:t>12</a:t>
            </a:fld>
            <a:endParaRPr lang="en-US" sz="1200" dirty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0097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11B73166-B8D7-4BC9-AF0C-3E334CF3106B}" type="slidenum">
              <a:rPr lang="en-US" sz="1200"/>
              <a:pPr algn="r" eaLnBrk="1" hangingPunct="1"/>
              <a:t>13</a:t>
            </a:fld>
            <a:endParaRPr lang="en-US" sz="1200" dirty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8552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17A18AF6-4432-4F64-AF31-209A6BDFF96F}" type="slidenum">
              <a:rPr lang="en-US" sz="1200"/>
              <a:pPr algn="r" eaLnBrk="1" hangingPunct="1"/>
              <a:t>14</a:t>
            </a:fld>
            <a:endParaRPr lang="en-US" sz="1200" dirty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4976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7B66E39C-4B74-46D7-8929-5125B7FB7227}" type="slidenum">
              <a:rPr lang="en-US" sz="1200"/>
              <a:pPr algn="r" eaLnBrk="1" hangingPunct="1"/>
              <a:t>16</a:t>
            </a:fld>
            <a:endParaRPr lang="en-US" sz="1200" dirty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3914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3D2A1D0D-C44C-4BAE-8969-25A96BDDCCEE}" type="slidenum">
              <a:rPr lang="en-US" sz="1200"/>
              <a:pPr algn="r" eaLnBrk="1" hangingPunct="1"/>
              <a:t>17</a:t>
            </a:fld>
            <a:endParaRPr lang="en-US" sz="1200" dirty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9141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33F32248-D8DE-4CF8-9352-821A4D9E090A}" type="slidenum">
              <a:rPr lang="en-US" sz="1200"/>
              <a:pPr algn="r" eaLnBrk="1" hangingPunct="1"/>
              <a:t>18</a:t>
            </a:fld>
            <a:endParaRPr lang="en-US" sz="1200" dirty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1018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C24A7293-6D2C-4076-A720-15AE7AFCB293}" type="slidenum">
              <a:rPr lang="en-US" sz="1200"/>
              <a:pPr algn="r" eaLnBrk="1" hangingPunct="1"/>
              <a:t>19</a:t>
            </a:fld>
            <a:endParaRPr lang="en-US" sz="1200" dirty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3271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254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25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solidFill>
          <a:srgbClr val="04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2"/>
          <p:cNvSpPr txBox="1">
            <a:spLocks noChangeArrowheads="1"/>
          </p:cNvSpPr>
          <p:nvPr userDrawn="1"/>
        </p:nvSpPr>
        <p:spPr bwMode="auto">
          <a:xfrm>
            <a:off x="4965700" y="6498597"/>
            <a:ext cx="41783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600" i="1" dirty="0">
                <a:solidFill>
                  <a:srgbClr val="FFEAD5"/>
                </a:solidFill>
                <a:latin typeface="Times New Roman" pitchFamily="18" charset="0"/>
                <a:cs typeface="Arial"/>
              </a:rPr>
              <a:t>© 2015 Worth Publishers, all rights reserved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733056" y="3577166"/>
            <a:ext cx="8280400" cy="738664"/>
          </a:xfrm>
          <a:prstGeom prst="rect">
            <a:avLst/>
          </a:prstGeom>
          <a:noFill/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The Science of Macroeconomics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7581900" y="138348"/>
            <a:ext cx="12926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5854700" y="570149"/>
            <a:ext cx="18415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CHAPTER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6781"/>
            <a:ext cx="9143999" cy="1950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436367"/>
      </p:ext>
    </p:extLst>
  </p:cSld>
  <p:clrMapOvr>
    <a:masterClrMapping/>
  </p:clrMapOvr>
  <p:transition>
    <p:wipe dir="r"/>
  </p:transition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400">
                <a:solidFill>
                  <a:srgbClr val="00006E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260987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6250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7725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00391982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75507646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73570663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0233721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8890610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3862596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07439191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1625" y="236538"/>
            <a:ext cx="2060575" cy="58896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6725" y="236538"/>
            <a:ext cx="6032500" cy="58896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8474600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198A46"/>
                </a:solidFill>
                <a:cs typeface="+mn-cs"/>
              </a:rPr>
              <a:pPr algn="r">
                <a:defRPr/>
              </a:pPr>
              <a:t>‹#›</a:t>
            </a:fld>
            <a:endParaRPr lang="en-US" sz="1600" dirty="0">
              <a:solidFill>
                <a:srgbClr val="198A46"/>
              </a:solidFill>
              <a:cs typeface="+mn-cs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6725" y="236538"/>
            <a:ext cx="8245475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6250" y="1241425"/>
            <a:ext cx="8210550" cy="488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162" name="Rectangle 10"/>
          <p:cNvSpPr>
            <a:spLocks noChangeArrowheads="1"/>
          </p:cNvSpPr>
          <p:nvPr userDrawn="1"/>
        </p:nvSpPr>
        <p:spPr bwMode="auto">
          <a:xfrm>
            <a:off x="122238" y="6305550"/>
            <a:ext cx="74803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1700" b="1" dirty="0">
                <a:solidFill>
                  <a:srgbClr val="198A46"/>
                </a:solidFill>
                <a:cs typeface="+mn-cs"/>
              </a:rPr>
              <a:t>CHAPTER 1</a:t>
            </a:r>
            <a:r>
              <a:rPr lang="en-US" sz="1700" dirty="0">
                <a:solidFill>
                  <a:srgbClr val="198A46"/>
                </a:solidFill>
                <a:cs typeface="+mn-cs"/>
              </a:rPr>
              <a:t>  </a:t>
            </a:r>
            <a:r>
              <a:rPr lang="en-US" sz="2100" dirty="0">
                <a:solidFill>
                  <a:srgbClr val="198A46"/>
                </a:solidFill>
                <a:cs typeface="+mn-cs"/>
              </a:rPr>
              <a:t>The Science of Macroeconomics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790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</p:sldLayoutIdLst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00006E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2pPr>
      <a:lvl3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3pPr>
      <a:lvl4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4pPr>
      <a:lvl5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5pPr>
      <a:lvl6pPr marL="4572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6pPr>
      <a:lvl7pPr marL="9144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7pPr>
      <a:lvl8pPr marL="13716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8pPr>
      <a:lvl9pPr marL="18288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ct val="105000"/>
        </a:lnSpc>
        <a:spcBef>
          <a:spcPct val="45000"/>
        </a:spcBef>
        <a:spcAft>
          <a:spcPct val="0"/>
        </a:spcAft>
        <a:buClr>
          <a:srgbClr val="996633"/>
        </a:buClr>
        <a:buSzPct val="120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SzPct val="120000"/>
        <a:buFont typeface="Wingdings" pitchFamily="2" charset="2"/>
        <a:buChar char="§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0085291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Important issues in macroeconomics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5364" y="2384778"/>
            <a:ext cx="8210550" cy="4122626"/>
          </a:xfrm>
        </p:spPr>
        <p:txBody>
          <a:bodyPr/>
          <a:lstStyle/>
          <a:p>
            <a:pPr eaLnBrk="1" hangingPunct="1"/>
            <a:r>
              <a:rPr lang="en-US" sz="2700" dirty="0"/>
              <a:t>What causes </a:t>
            </a:r>
            <a:r>
              <a:rPr lang="en-US" sz="2700" b="1" dirty="0"/>
              <a:t>recessions</a:t>
            </a:r>
            <a:r>
              <a:rPr lang="en-US" sz="2700" dirty="0"/>
              <a:t>? </a:t>
            </a:r>
          </a:p>
          <a:p>
            <a:pPr eaLnBrk="1" hangingPunct="1"/>
            <a:r>
              <a:rPr lang="en-US" sz="2700" dirty="0"/>
              <a:t>How can problems in the </a:t>
            </a:r>
            <a:r>
              <a:rPr lang="en-US" sz="2700" b="1" dirty="0"/>
              <a:t>housing market </a:t>
            </a:r>
            <a:r>
              <a:rPr lang="en-US" sz="2700" dirty="0"/>
              <a:t>spread to the rest of the economy?</a:t>
            </a:r>
          </a:p>
          <a:p>
            <a:pPr eaLnBrk="1" hangingPunct="1"/>
            <a:r>
              <a:rPr lang="en-US" sz="2700" dirty="0"/>
              <a:t>What is the government </a:t>
            </a:r>
            <a:r>
              <a:rPr lang="en-US" sz="2700" b="1" dirty="0"/>
              <a:t>budget deficit</a:t>
            </a:r>
            <a:r>
              <a:rPr lang="en-US" sz="2700" dirty="0"/>
              <a:t>? </a:t>
            </a:r>
            <a:br>
              <a:rPr lang="en-US" sz="2700" dirty="0"/>
            </a:br>
            <a:r>
              <a:rPr lang="en-US" sz="2700" dirty="0"/>
              <a:t>How does it affect workers, consumers, businesses, and taxpayers? </a:t>
            </a:r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558800" y="1220788"/>
            <a:ext cx="8034867" cy="993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45000"/>
              </a:spcBef>
            </a:pPr>
            <a:r>
              <a:rPr lang="en-US" sz="2800" b="1" dirty="0">
                <a:solidFill>
                  <a:srgbClr val="C00000"/>
                </a:solidFill>
              </a:rPr>
              <a:t>Macroeconomics</a:t>
            </a:r>
            <a:r>
              <a:rPr lang="en-US" sz="2800" dirty="0"/>
              <a:t>—the study of the economy as a whole—addresses many topical issues, </a:t>
            </a:r>
            <a:r>
              <a:rPr lang="en-US" sz="2800" i="1" dirty="0"/>
              <a:t>e.g</a:t>
            </a:r>
            <a:r>
              <a:rPr lang="en-US" sz="2800" dirty="0"/>
              <a:t>.: </a:t>
            </a:r>
          </a:p>
        </p:txBody>
      </p:sp>
    </p:spTree>
    <p:extLst>
      <p:ext uri="{BB962C8B-B14F-4D97-AF65-F5344CB8AC3E}">
        <p14:creationId xmlns:p14="http://schemas.microsoft.com/office/powerpoint/2010/main" val="111685939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 bldLvl="5"/>
      <p:bldP spid="10138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Important issues in macroeconomics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3593" y="2356556"/>
            <a:ext cx="8210550" cy="3565274"/>
          </a:xfrm>
        </p:spPr>
        <p:txBody>
          <a:bodyPr/>
          <a:lstStyle/>
          <a:p>
            <a:pPr eaLnBrk="1" hangingPunct="1"/>
            <a:r>
              <a:rPr lang="en-US" sz="2700" dirty="0"/>
              <a:t>Why does the </a:t>
            </a:r>
            <a:r>
              <a:rPr lang="en-US" sz="2700" b="1" dirty="0"/>
              <a:t>cost of living </a:t>
            </a:r>
            <a:r>
              <a:rPr lang="en-US" sz="2700" dirty="0"/>
              <a:t>keep rising?</a:t>
            </a:r>
          </a:p>
          <a:p>
            <a:pPr eaLnBrk="1" hangingPunct="1"/>
            <a:r>
              <a:rPr lang="en-US" sz="2700" dirty="0"/>
              <a:t>Why are so many countries poor? What policies might help them grow out of </a:t>
            </a:r>
            <a:r>
              <a:rPr lang="en-US" sz="2700" b="1" dirty="0"/>
              <a:t>poverty</a:t>
            </a:r>
            <a:r>
              <a:rPr lang="en-US" sz="2700" dirty="0"/>
              <a:t>? </a:t>
            </a:r>
          </a:p>
          <a:p>
            <a:pPr eaLnBrk="1" hangingPunct="1"/>
            <a:r>
              <a:rPr lang="en-US" sz="2700" dirty="0"/>
              <a:t>What is the </a:t>
            </a:r>
            <a:r>
              <a:rPr lang="en-US" sz="2700" b="1" dirty="0"/>
              <a:t>trade deficit</a:t>
            </a:r>
            <a:r>
              <a:rPr lang="en-US" sz="2700" dirty="0"/>
              <a:t>? How does it affect a country’s well-being? 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58800" y="1220788"/>
            <a:ext cx="7950200" cy="993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45000"/>
              </a:spcBef>
            </a:pPr>
            <a:r>
              <a:rPr lang="en-US" sz="2800" b="1" dirty="0">
                <a:solidFill>
                  <a:srgbClr val="C00000"/>
                </a:solidFill>
              </a:rPr>
              <a:t>Macroeconomics</a:t>
            </a:r>
            <a:r>
              <a:rPr lang="en-US" sz="2800" dirty="0"/>
              <a:t>—the study of the economy as a whole—addresses many topical issues, </a:t>
            </a:r>
            <a:r>
              <a:rPr lang="en-US" sz="2800" i="1" dirty="0"/>
              <a:t>e.g.</a:t>
            </a:r>
            <a:r>
              <a:rPr lang="en-US" sz="2800" dirty="0"/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126104451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 bldLvl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8" y="1374775"/>
            <a:ext cx="8636000" cy="5080000"/>
          </a:xfrm>
          <a:prstGeom prst="rect">
            <a:avLst/>
          </a:prstGeom>
        </p:spPr>
      </p:pic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>
          <a:xfrm>
            <a:off x="481013" y="262888"/>
            <a:ext cx="8245475" cy="829643"/>
          </a:xfrm>
        </p:spPr>
        <p:txBody>
          <a:bodyPr/>
          <a:lstStyle/>
          <a:p>
            <a:pPr eaLnBrk="1" hangingPunct="1"/>
            <a:r>
              <a:rPr lang="en-US" sz="3000" dirty="0">
                <a:solidFill>
                  <a:srgbClr val="336699"/>
                </a:solidFill>
              </a:rPr>
              <a:t>Canadian Real GDP per capita </a:t>
            </a:r>
            <a:br>
              <a:rPr lang="en-US" sz="3200" dirty="0">
                <a:solidFill>
                  <a:srgbClr val="336699"/>
                </a:solidFill>
              </a:rPr>
            </a:br>
            <a:r>
              <a:rPr lang="en-US" sz="2400" dirty="0">
                <a:solidFill>
                  <a:srgbClr val="336699"/>
                </a:solidFill>
              </a:rPr>
              <a:t>(2007 dollars)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57375" y="4694515"/>
            <a:ext cx="144303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World War I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527696" y="5074026"/>
            <a:ext cx="658417" cy="2225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449513" y="4092476"/>
            <a:ext cx="212883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Great depression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3513931" y="4461808"/>
            <a:ext cx="702867" cy="8347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216798" y="2883040"/>
            <a:ext cx="2028825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Oil price shocks</a:t>
            </a:r>
          </a:p>
        </p:txBody>
      </p:sp>
      <p:cxnSp>
        <p:nvCxnSpPr>
          <p:cNvPr id="14" name="Straight Connector 13"/>
          <p:cNvCxnSpPr/>
          <p:nvPr/>
        </p:nvCxnSpPr>
        <p:spPr>
          <a:xfrm flipH="1" flipV="1">
            <a:off x="5400676" y="3278984"/>
            <a:ext cx="657224" cy="5072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 flipV="1">
            <a:off x="5429252" y="3300415"/>
            <a:ext cx="834230" cy="2321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400800" y="3914775"/>
            <a:ext cx="1885949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1980s recession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6686550" y="3300415"/>
            <a:ext cx="657224" cy="614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886325" y="2228850"/>
            <a:ext cx="1960563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1990s recession</a:t>
            </a:r>
          </a:p>
        </p:txBody>
      </p:sp>
      <p:cxnSp>
        <p:nvCxnSpPr>
          <p:cNvPr id="45" name="Straight Connector 44"/>
          <p:cNvCxnSpPr/>
          <p:nvPr/>
        </p:nvCxnSpPr>
        <p:spPr>
          <a:xfrm>
            <a:off x="6057900" y="2629438"/>
            <a:ext cx="846138" cy="1096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578350" y="1764020"/>
            <a:ext cx="2516981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2008-2009 recession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V="1">
            <a:off x="7095331" y="1866038"/>
            <a:ext cx="815578" cy="82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7050863"/>
      </p:ext>
    </p:extLst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Chart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625023"/>
              </p:ext>
            </p:extLst>
          </p:nvPr>
        </p:nvGraphicFramePr>
        <p:xfrm>
          <a:off x="365760" y="1316736"/>
          <a:ext cx="8567928" cy="5248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290" name="Rectangle 3"/>
          <p:cNvSpPr>
            <a:spLocks noGrp="1" noChangeArrowheads="1"/>
          </p:cNvSpPr>
          <p:nvPr>
            <p:ph type="title"/>
          </p:nvPr>
        </p:nvSpPr>
        <p:spPr>
          <a:xfrm>
            <a:off x="481013" y="215388"/>
            <a:ext cx="8245475" cy="939800"/>
          </a:xfrm>
        </p:spPr>
        <p:txBody>
          <a:bodyPr/>
          <a:lstStyle/>
          <a:p>
            <a:pPr eaLnBrk="1" hangingPunct="1"/>
            <a:r>
              <a:rPr lang="en-US" sz="3000" dirty="0">
                <a:solidFill>
                  <a:srgbClr val="336699"/>
                </a:solidFill>
              </a:rPr>
              <a:t>Canada Inflation Rate, 1915-2015</a:t>
            </a:r>
            <a:br>
              <a:rPr lang="en-US" sz="3200" dirty="0">
                <a:solidFill>
                  <a:srgbClr val="336699"/>
                </a:solidFill>
              </a:rPr>
            </a:br>
            <a:r>
              <a:rPr lang="en-US" sz="2400" dirty="0">
                <a:solidFill>
                  <a:srgbClr val="336699"/>
                </a:solidFill>
              </a:rPr>
              <a:t>(% per year)</a:t>
            </a:r>
          </a:p>
        </p:txBody>
      </p:sp>
      <p:sp>
        <p:nvSpPr>
          <p:cNvPr id="6" name="Line 28"/>
          <p:cNvSpPr>
            <a:spLocks noChangeShapeType="1"/>
          </p:cNvSpPr>
          <p:nvPr/>
        </p:nvSpPr>
        <p:spPr bwMode="auto">
          <a:xfrm flipH="1">
            <a:off x="2512274" y="5086726"/>
            <a:ext cx="429838" cy="13645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7" name="Text Box 29"/>
          <p:cNvSpPr txBox="1">
            <a:spLocks noChangeArrowheads="1"/>
          </p:cNvSpPr>
          <p:nvPr/>
        </p:nvSpPr>
        <p:spPr bwMode="auto">
          <a:xfrm>
            <a:off x="2933309" y="4800942"/>
            <a:ext cx="1566863" cy="7080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i="1" dirty="0">
                <a:solidFill>
                  <a:srgbClr val="000000"/>
                </a:solidFill>
              </a:rPr>
              <a:t>Great Depression</a:t>
            </a:r>
          </a:p>
        </p:txBody>
      </p:sp>
      <p:sp>
        <p:nvSpPr>
          <p:cNvPr id="8" name="Line 34"/>
          <p:cNvSpPr>
            <a:spLocks noChangeShapeType="1"/>
          </p:cNvSpPr>
          <p:nvPr/>
        </p:nvSpPr>
        <p:spPr bwMode="auto">
          <a:xfrm flipH="1" flipV="1">
            <a:off x="4935845" y="2109488"/>
            <a:ext cx="636279" cy="67902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9" name="Text Box 35"/>
          <p:cNvSpPr txBox="1">
            <a:spLocks noChangeArrowheads="1"/>
          </p:cNvSpPr>
          <p:nvPr/>
        </p:nvSpPr>
        <p:spPr bwMode="auto">
          <a:xfrm>
            <a:off x="3950775" y="1662097"/>
            <a:ext cx="1126650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i="1" dirty="0">
                <a:solidFill>
                  <a:srgbClr val="000000"/>
                </a:solidFill>
              </a:rPr>
              <a:t>First </a:t>
            </a:r>
            <a:br>
              <a:rPr lang="en-US" sz="2000" i="1" dirty="0">
                <a:solidFill>
                  <a:srgbClr val="000000"/>
                </a:solidFill>
              </a:rPr>
            </a:br>
            <a:r>
              <a:rPr lang="en-US" sz="2000" i="1" dirty="0">
                <a:solidFill>
                  <a:srgbClr val="000000"/>
                </a:solidFill>
              </a:rPr>
              <a:t>oil price shock</a:t>
            </a:r>
          </a:p>
        </p:txBody>
      </p:sp>
      <p:sp>
        <p:nvSpPr>
          <p:cNvPr id="10" name="Line 37"/>
          <p:cNvSpPr>
            <a:spLocks noChangeShapeType="1"/>
          </p:cNvSpPr>
          <p:nvPr/>
        </p:nvSpPr>
        <p:spPr bwMode="auto">
          <a:xfrm flipH="1">
            <a:off x="6045009" y="1939292"/>
            <a:ext cx="413164" cy="54813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1" name="Text Box 38"/>
          <p:cNvSpPr txBox="1">
            <a:spLocks noChangeArrowheads="1"/>
          </p:cNvSpPr>
          <p:nvPr/>
        </p:nvSpPr>
        <p:spPr bwMode="auto">
          <a:xfrm>
            <a:off x="6388848" y="1662097"/>
            <a:ext cx="1216230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i="1" dirty="0">
                <a:solidFill>
                  <a:srgbClr val="000000"/>
                </a:solidFill>
              </a:rPr>
              <a:t>Second </a:t>
            </a:r>
            <a:br>
              <a:rPr lang="en-US" sz="2000" i="1" dirty="0">
                <a:solidFill>
                  <a:srgbClr val="000000"/>
                </a:solidFill>
              </a:rPr>
            </a:br>
            <a:r>
              <a:rPr lang="en-US" sz="2000" i="1" dirty="0">
                <a:solidFill>
                  <a:srgbClr val="000000"/>
                </a:solidFill>
              </a:rPr>
              <a:t>oil price shock</a:t>
            </a:r>
          </a:p>
        </p:txBody>
      </p:sp>
      <p:sp>
        <p:nvSpPr>
          <p:cNvPr id="12" name="Text Box 35"/>
          <p:cNvSpPr txBox="1">
            <a:spLocks noChangeArrowheads="1"/>
          </p:cNvSpPr>
          <p:nvPr/>
        </p:nvSpPr>
        <p:spPr bwMode="auto">
          <a:xfrm>
            <a:off x="7067721" y="4726937"/>
            <a:ext cx="1562173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i="1" dirty="0">
                <a:solidFill>
                  <a:srgbClr val="000000"/>
                </a:solidFill>
              </a:rPr>
              <a:t>2008-2009 recession</a:t>
            </a:r>
          </a:p>
        </p:txBody>
      </p:sp>
      <p:sp>
        <p:nvSpPr>
          <p:cNvPr id="13" name="Line 28"/>
          <p:cNvSpPr>
            <a:spLocks noChangeShapeType="1"/>
          </p:cNvSpPr>
          <p:nvPr/>
        </p:nvSpPr>
        <p:spPr bwMode="auto">
          <a:xfrm flipV="1">
            <a:off x="7879144" y="4095484"/>
            <a:ext cx="135511" cy="55067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4" name="Line 28"/>
          <p:cNvSpPr>
            <a:spLocks noChangeShapeType="1"/>
          </p:cNvSpPr>
          <p:nvPr/>
        </p:nvSpPr>
        <p:spPr bwMode="auto">
          <a:xfrm flipH="1">
            <a:off x="1400296" y="2980053"/>
            <a:ext cx="613849" cy="50278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5" name="Text Box 29"/>
          <p:cNvSpPr txBox="1">
            <a:spLocks noChangeArrowheads="1"/>
          </p:cNvSpPr>
          <p:nvPr/>
        </p:nvSpPr>
        <p:spPr bwMode="auto">
          <a:xfrm>
            <a:off x="2014146" y="2242044"/>
            <a:ext cx="919163" cy="7080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i="1" dirty="0">
                <a:solidFill>
                  <a:srgbClr val="000000"/>
                </a:solidFill>
              </a:rPr>
              <a:t>World War I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914400" y="4206240"/>
            <a:ext cx="795528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3233633"/>
      </p:ext>
    </p:extLst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title"/>
          </p:nvPr>
        </p:nvSpPr>
        <p:spPr>
          <a:xfrm>
            <a:off x="342901" y="215388"/>
            <a:ext cx="8522122" cy="939800"/>
          </a:xfrm>
        </p:spPr>
        <p:txBody>
          <a:bodyPr/>
          <a:lstStyle/>
          <a:p>
            <a:pPr eaLnBrk="1" hangingPunct="1"/>
            <a:r>
              <a:rPr lang="en-US" sz="3000" dirty="0">
                <a:solidFill>
                  <a:srgbClr val="336699"/>
                </a:solidFill>
              </a:rPr>
              <a:t>Canada Unemployment Rate,</a:t>
            </a:r>
            <a:r>
              <a:rPr lang="en-US" sz="3200" dirty="0">
                <a:solidFill>
                  <a:srgbClr val="336699"/>
                </a:solidFill>
              </a:rPr>
              <a:t> 1921-2015 </a:t>
            </a:r>
            <a:r>
              <a:rPr lang="en-US" sz="2400" dirty="0">
                <a:solidFill>
                  <a:srgbClr val="336699"/>
                </a:solidFill>
              </a:rPr>
              <a:t>(% of labour force)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50" y="1155188"/>
            <a:ext cx="8636000" cy="50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783626" y="1697778"/>
            <a:ext cx="206491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Great depression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2321189" y="1736611"/>
            <a:ext cx="462437" cy="72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417356" y="2581827"/>
            <a:ext cx="190023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Oil price shocks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4603962" y="2962915"/>
            <a:ext cx="1079077" cy="8341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88" name="Straight Connector 12287"/>
          <p:cNvCxnSpPr/>
          <p:nvPr/>
        </p:nvCxnSpPr>
        <p:spPr>
          <a:xfrm>
            <a:off x="4573130" y="2962915"/>
            <a:ext cx="570370" cy="11390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89" name="TextBox 12288"/>
          <p:cNvSpPr txBox="1"/>
          <p:nvPr/>
        </p:nvSpPr>
        <p:spPr>
          <a:xfrm>
            <a:off x="3051703" y="3631684"/>
            <a:ext cx="152876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World War II</a:t>
            </a:r>
          </a:p>
        </p:txBody>
      </p:sp>
      <p:cxnSp>
        <p:nvCxnSpPr>
          <p:cNvPr id="12292" name="Straight Connector 12291"/>
          <p:cNvCxnSpPr/>
          <p:nvPr/>
        </p:nvCxnSpPr>
        <p:spPr>
          <a:xfrm flipV="1">
            <a:off x="2988731" y="4073280"/>
            <a:ext cx="428625" cy="914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8" name="TextBox 12297"/>
          <p:cNvSpPr txBox="1"/>
          <p:nvPr/>
        </p:nvSpPr>
        <p:spPr>
          <a:xfrm>
            <a:off x="6357938" y="4878722"/>
            <a:ext cx="201453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2008 recession</a:t>
            </a:r>
          </a:p>
        </p:txBody>
      </p:sp>
      <p:cxnSp>
        <p:nvCxnSpPr>
          <p:cNvPr id="12300" name="Straight Connector 12299"/>
          <p:cNvCxnSpPr/>
          <p:nvPr/>
        </p:nvCxnSpPr>
        <p:spPr>
          <a:xfrm flipV="1">
            <a:off x="7365206" y="4408555"/>
            <a:ext cx="435769" cy="470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05" name="TextBox 12304"/>
          <p:cNvSpPr txBox="1"/>
          <p:nvPr/>
        </p:nvSpPr>
        <p:spPr>
          <a:xfrm>
            <a:off x="5364956" y="4345814"/>
            <a:ext cx="200025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1980s recession</a:t>
            </a:r>
          </a:p>
        </p:txBody>
      </p:sp>
      <p:cxnSp>
        <p:nvCxnSpPr>
          <p:cNvPr id="53" name="Straight Connector 52"/>
          <p:cNvCxnSpPr/>
          <p:nvPr/>
        </p:nvCxnSpPr>
        <p:spPr>
          <a:xfrm>
            <a:off x="5900738" y="3816350"/>
            <a:ext cx="68163" cy="4832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12" name="TextBox 12311"/>
          <p:cNvSpPr txBox="1"/>
          <p:nvPr/>
        </p:nvSpPr>
        <p:spPr>
          <a:xfrm>
            <a:off x="5843588" y="2067110"/>
            <a:ext cx="252888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1990s recession</a:t>
            </a:r>
          </a:p>
        </p:txBody>
      </p:sp>
      <p:cxnSp>
        <p:nvCxnSpPr>
          <p:cNvPr id="58" name="Straight Connector 57"/>
          <p:cNvCxnSpPr>
            <a:stCxn id="12312" idx="2"/>
          </p:cNvCxnSpPr>
          <p:nvPr/>
        </p:nvCxnSpPr>
        <p:spPr>
          <a:xfrm flipH="1">
            <a:off x="6547796" y="2436442"/>
            <a:ext cx="560236" cy="10692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5971815"/>
      </p:ext>
    </p:extLst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dirty="0"/>
              <a:t>Economic models</a:t>
            </a:r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None/>
            </a:pPr>
            <a:r>
              <a:rPr lang="en-US" dirty="0"/>
              <a:t>…are simplified frameworks to illustrate complex processes, mostly using mathematical techniques. </a:t>
            </a:r>
          </a:p>
          <a:p>
            <a:pPr lvl="1" eaLnBrk="1" hangingPunct="1">
              <a:buClr>
                <a:srgbClr val="996633"/>
              </a:buClr>
            </a:pPr>
            <a:r>
              <a:rPr lang="en-US" dirty="0"/>
              <a:t>irrelevant details are stripped away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/>
              <a:t>…are used to: </a:t>
            </a:r>
          </a:p>
          <a:p>
            <a:pPr lvl="1" eaLnBrk="1" hangingPunct="1">
              <a:buClr>
                <a:srgbClr val="996633"/>
              </a:buClr>
            </a:pPr>
            <a:r>
              <a:rPr lang="en-US" dirty="0"/>
              <a:t>show relationships between variables</a:t>
            </a:r>
          </a:p>
          <a:p>
            <a:pPr lvl="1" eaLnBrk="1" hangingPunct="1">
              <a:buClr>
                <a:srgbClr val="996633"/>
              </a:buClr>
            </a:pPr>
            <a:r>
              <a:rPr lang="en-US" dirty="0"/>
              <a:t>explain the economy’s behavior</a:t>
            </a:r>
          </a:p>
          <a:p>
            <a:pPr lvl="1" eaLnBrk="1" hangingPunct="1">
              <a:buClr>
                <a:srgbClr val="996633"/>
              </a:buClr>
            </a:pPr>
            <a:r>
              <a:rPr lang="en-US" dirty="0"/>
              <a:t>devise policies to improve economic performance</a:t>
            </a:r>
          </a:p>
        </p:txBody>
      </p:sp>
    </p:spTree>
    <p:extLst>
      <p:ext uri="{BB962C8B-B14F-4D97-AF65-F5344CB8AC3E}">
        <p14:creationId xmlns:p14="http://schemas.microsoft.com/office/powerpoint/2010/main" val="318759433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99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99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99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9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build="p" bldLvl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000" dirty="0"/>
              <a:t>Example of a model: </a:t>
            </a:r>
            <a:br>
              <a:rPr lang="en-US" sz="3000" dirty="0"/>
            </a:br>
            <a:r>
              <a:rPr lang="en-US" dirty="0"/>
              <a:t>Supply &amp; demand for new cars</a:t>
            </a:r>
          </a:p>
        </p:txBody>
      </p:sp>
      <p:sp>
        <p:nvSpPr>
          <p:cNvPr id="18435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76250" y="1284288"/>
            <a:ext cx="8210550" cy="4884737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dirty="0"/>
              <a:t>Shows how various events affect price and quantity of cars</a:t>
            </a:r>
          </a:p>
          <a:p>
            <a:pPr eaLnBrk="1" hangingPunct="1">
              <a:spcBef>
                <a:spcPct val="40000"/>
              </a:spcBef>
            </a:pPr>
            <a:r>
              <a:rPr lang="en-US" dirty="0"/>
              <a:t>Assumes the market is competitive: each buyer and seller is too small to affect the market price</a:t>
            </a:r>
          </a:p>
          <a:p>
            <a:pPr eaLnBrk="1" hangingPunct="1">
              <a:spcBef>
                <a:spcPct val="40000"/>
              </a:spcBef>
              <a:buFont typeface="Wingdings" pitchFamily="2" charset="2"/>
              <a:buNone/>
            </a:pPr>
            <a:r>
              <a:rPr lang="en-US" u="sng" dirty="0"/>
              <a:t>Variables</a:t>
            </a:r>
          </a:p>
          <a:p>
            <a:pPr marL="858838" lvl="1" eaLnBrk="1" hangingPunct="1">
              <a:spcBef>
                <a:spcPct val="15000"/>
              </a:spcBef>
              <a:buFont typeface="Wingdings" pitchFamily="2" charset="2"/>
              <a:buNone/>
            </a:pPr>
            <a:r>
              <a:rPr lang="en-US" b="1" i="1" dirty="0"/>
              <a:t>Q</a:t>
            </a:r>
            <a:r>
              <a:rPr lang="en-US" b="1" i="1" baseline="30000" dirty="0"/>
              <a:t>d</a:t>
            </a:r>
            <a:r>
              <a:rPr lang="en-US" dirty="0"/>
              <a:t> = quantity of cars that buyers demand</a:t>
            </a:r>
          </a:p>
          <a:p>
            <a:pPr marL="858838" lvl="1" eaLnBrk="1" hangingPunct="1">
              <a:spcBef>
                <a:spcPct val="15000"/>
              </a:spcBef>
              <a:buFont typeface="Wingdings" pitchFamily="2" charset="2"/>
              <a:buNone/>
            </a:pPr>
            <a:r>
              <a:rPr lang="en-US" b="1" i="1" dirty="0"/>
              <a:t>Q</a:t>
            </a:r>
            <a:r>
              <a:rPr lang="en-US" b="1" i="1" baseline="30000" dirty="0"/>
              <a:t>s</a:t>
            </a:r>
            <a:r>
              <a:rPr lang="en-US" dirty="0"/>
              <a:t> = quantity that producers supply</a:t>
            </a:r>
          </a:p>
          <a:p>
            <a:pPr marL="858838" lvl="1" eaLnBrk="1" hangingPunct="1">
              <a:spcBef>
                <a:spcPct val="15000"/>
              </a:spcBef>
              <a:buFont typeface="Wingdings" pitchFamily="2" charset="2"/>
              <a:buNone/>
            </a:pPr>
            <a:r>
              <a:rPr lang="en-US" b="1" i="1" dirty="0"/>
              <a:t>P</a:t>
            </a:r>
            <a:r>
              <a:rPr lang="en-US" dirty="0"/>
              <a:t> = price of new cars</a:t>
            </a:r>
          </a:p>
          <a:p>
            <a:pPr marL="858838" lvl="1" eaLnBrk="1" hangingPunct="1">
              <a:spcBef>
                <a:spcPct val="15000"/>
              </a:spcBef>
              <a:buFont typeface="Wingdings" pitchFamily="2" charset="2"/>
              <a:buNone/>
            </a:pPr>
            <a:r>
              <a:rPr lang="en-US" b="1" i="1" dirty="0"/>
              <a:t>Y</a:t>
            </a:r>
            <a:r>
              <a:rPr lang="en-US" dirty="0"/>
              <a:t> = aggregate income</a:t>
            </a:r>
          </a:p>
          <a:p>
            <a:pPr marL="858838" lvl="1" eaLnBrk="1" hangingPunct="1">
              <a:spcBef>
                <a:spcPct val="15000"/>
              </a:spcBef>
              <a:buFont typeface="Wingdings" pitchFamily="2" charset="2"/>
              <a:buNone/>
            </a:pPr>
            <a:r>
              <a:rPr lang="en-US" b="1" i="1" dirty="0"/>
              <a:t>P</a:t>
            </a:r>
            <a:r>
              <a:rPr lang="en-US" b="1" i="1" baseline="-25000" dirty="0"/>
              <a:t>s</a:t>
            </a:r>
            <a:r>
              <a:rPr lang="en-US" dirty="0"/>
              <a:t> = price of steel (an input)</a:t>
            </a:r>
          </a:p>
        </p:txBody>
      </p:sp>
    </p:spTree>
    <p:extLst>
      <p:ext uri="{BB962C8B-B14F-4D97-AF65-F5344CB8AC3E}">
        <p14:creationId xmlns:p14="http://schemas.microsoft.com/office/powerpoint/2010/main" val="638896181"/>
      </p:ext>
    </p:extLst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demand for cars</a:t>
            </a:r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520700" y="1241425"/>
            <a:ext cx="8126413" cy="4884738"/>
          </a:xfrm>
        </p:spPr>
        <p:txBody>
          <a:bodyPr/>
          <a:lstStyle/>
          <a:p>
            <a:pPr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dirty="0"/>
              <a:t>Demand equation:  </a:t>
            </a:r>
            <a:r>
              <a:rPr lang="en-US" b="1" i="1" dirty="0">
                <a:latin typeface="Tahoma" pitchFamily="34" charset="0"/>
              </a:rPr>
              <a:t>Q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b="1" i="1" baseline="30000" dirty="0">
                <a:latin typeface="Tahoma" pitchFamily="34" charset="0"/>
              </a:rPr>
              <a:t>d</a:t>
            </a:r>
            <a:r>
              <a:rPr lang="en-US" dirty="0"/>
              <a:t> = </a:t>
            </a:r>
            <a:r>
              <a:rPr lang="en-US" b="1" i="1" dirty="0">
                <a:latin typeface="Tahoma" pitchFamily="34" charset="0"/>
              </a:rPr>
              <a:t>D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dirty="0"/>
              <a:t>(</a:t>
            </a:r>
            <a:r>
              <a:rPr lang="en-US" b="1" i="1" dirty="0">
                <a:latin typeface="Tahoma" pitchFamily="34" charset="0"/>
              </a:rPr>
              <a:t>P,Y</a:t>
            </a:r>
            <a:r>
              <a:rPr lang="en-US" dirty="0"/>
              <a:t> )</a:t>
            </a:r>
          </a:p>
          <a:p>
            <a:pPr eaLnBrk="1" hangingPunct="1"/>
            <a:r>
              <a:rPr lang="en-US" dirty="0"/>
              <a:t>Shows that the quantity of cars consumers demand is related to the price of cars and aggregate income</a:t>
            </a:r>
          </a:p>
        </p:txBody>
      </p:sp>
    </p:spTree>
    <p:extLst>
      <p:ext uri="{BB962C8B-B14F-4D97-AF65-F5344CB8AC3E}">
        <p14:creationId xmlns:p14="http://schemas.microsoft.com/office/powerpoint/2010/main" val="343200968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40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3200" dirty="0"/>
              <a:t>The market for cars: </a:t>
            </a:r>
            <a:r>
              <a:rPr lang="en-US" sz="3200" dirty="0">
                <a:solidFill>
                  <a:srgbClr val="C00000"/>
                </a:solidFill>
              </a:rPr>
              <a:t>Demand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724400" y="1828800"/>
            <a:ext cx="3124200" cy="2895600"/>
            <a:chOff x="2976" y="1152"/>
            <a:chExt cx="1968" cy="1824"/>
          </a:xfrm>
        </p:grpSpPr>
        <p:sp>
          <p:nvSpPr>
            <p:cNvPr id="21515" name="Line 4"/>
            <p:cNvSpPr>
              <a:spLocks noChangeShapeType="1"/>
            </p:cNvSpPr>
            <p:nvPr/>
          </p:nvSpPr>
          <p:spPr bwMode="auto">
            <a:xfrm>
              <a:off x="2976" y="1152"/>
              <a:ext cx="0" cy="18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516" name="Line 5"/>
            <p:cNvSpPr>
              <a:spLocks noChangeShapeType="1"/>
            </p:cNvSpPr>
            <p:nvPr/>
          </p:nvSpPr>
          <p:spPr bwMode="auto">
            <a:xfrm>
              <a:off x="2976" y="2976"/>
              <a:ext cx="19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7391400" y="4435475"/>
            <a:ext cx="1295400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Q</a:t>
            </a:r>
            <a:r>
              <a:rPr lang="en-US" sz="2200" dirty="0">
                <a:latin typeface="Tahoma" pitchFamily="34" charset="0"/>
              </a:rPr>
              <a:t> Quantity of cars</a:t>
            </a: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3581400" y="1371600"/>
            <a:ext cx="1143000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P </a:t>
            </a:r>
            <a:r>
              <a:rPr lang="en-US" sz="2200" dirty="0">
                <a:latin typeface="Tahoma" pitchFamily="34" charset="0"/>
              </a:rPr>
              <a:t> </a:t>
            </a:r>
            <a:br>
              <a:rPr lang="en-US" sz="2200" dirty="0">
                <a:latin typeface="Tahoma" pitchFamily="34" charset="0"/>
              </a:rPr>
            </a:br>
            <a:r>
              <a:rPr lang="en-US" sz="2200" dirty="0">
                <a:latin typeface="Tahoma" pitchFamily="34" charset="0"/>
              </a:rPr>
              <a:t>Price </a:t>
            </a:r>
            <a:br>
              <a:rPr lang="en-US" sz="2200" dirty="0">
                <a:latin typeface="Tahoma" pitchFamily="34" charset="0"/>
              </a:rPr>
            </a:br>
            <a:r>
              <a:rPr lang="en-US" sz="2200" dirty="0">
                <a:latin typeface="Tahoma" pitchFamily="34" charset="0"/>
              </a:rPr>
              <a:t>of cars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5029200" y="2239963"/>
            <a:ext cx="2819400" cy="2179637"/>
            <a:chOff x="3168" y="1411"/>
            <a:chExt cx="1776" cy="1373"/>
          </a:xfrm>
        </p:grpSpPr>
        <p:sp>
          <p:nvSpPr>
            <p:cNvPr id="21513" name="Freeform 9"/>
            <p:cNvSpPr>
              <a:spLocks/>
            </p:cNvSpPr>
            <p:nvPr/>
          </p:nvSpPr>
          <p:spPr bwMode="auto">
            <a:xfrm>
              <a:off x="3168" y="1411"/>
              <a:ext cx="1488" cy="1248"/>
            </a:xfrm>
            <a:custGeom>
              <a:avLst/>
              <a:gdLst>
                <a:gd name="T0" fmla="*/ 0 w 672"/>
                <a:gd name="T1" fmla="*/ 0 h 960"/>
                <a:gd name="T2" fmla="*/ 16155 w 672"/>
                <a:gd name="T3" fmla="*/ 2742 h 960"/>
                <a:gd name="T4" fmla="*/ 0 60000 65536"/>
                <a:gd name="T5" fmla="*/ 0 60000 65536"/>
                <a:gd name="T6" fmla="*/ 0 w 672"/>
                <a:gd name="T7" fmla="*/ 0 h 960"/>
                <a:gd name="T8" fmla="*/ 672 w 672"/>
                <a:gd name="T9" fmla="*/ 960 h 9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72" h="960">
                  <a:moveTo>
                    <a:pt x="0" y="0"/>
                  </a:moveTo>
                  <a:cubicBezTo>
                    <a:pt x="172" y="372"/>
                    <a:pt x="344" y="744"/>
                    <a:pt x="672" y="960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514" name="Text Box 10"/>
            <p:cNvSpPr txBox="1">
              <a:spLocks noChangeArrowheads="1"/>
            </p:cNvSpPr>
            <p:nvPr/>
          </p:nvSpPr>
          <p:spPr bwMode="auto">
            <a:xfrm>
              <a:off x="4656" y="2515"/>
              <a:ext cx="28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solidFill>
                    <a:srgbClr val="FF0000"/>
                  </a:solidFill>
                  <a:latin typeface="Tahoma" pitchFamily="34" charset="0"/>
                </a:rPr>
                <a:t>D</a:t>
              </a:r>
            </a:p>
          </p:txBody>
        </p:sp>
      </p:grp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609600" y="3276600"/>
            <a:ext cx="3276600" cy="193899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/>
              <a:t>The </a:t>
            </a:r>
            <a:r>
              <a:rPr lang="en-US" sz="2400" b="1" dirty="0">
                <a:solidFill>
                  <a:srgbClr val="C00000"/>
                </a:solidFill>
              </a:rPr>
              <a:t>demand curve</a:t>
            </a:r>
            <a:r>
              <a:rPr lang="en-US" sz="2400" dirty="0"/>
              <a:t> shows the relationship between quantity demanded and price, other things equal. </a:t>
            </a:r>
          </a:p>
        </p:txBody>
      </p:sp>
      <p:sp>
        <p:nvSpPr>
          <p:cNvPr id="98319" name="Rectangle 15"/>
          <p:cNvSpPr>
            <a:spLocks noChangeArrowheads="1"/>
          </p:cNvSpPr>
          <p:nvPr/>
        </p:nvSpPr>
        <p:spPr bwMode="auto">
          <a:xfrm>
            <a:off x="231775" y="1431925"/>
            <a:ext cx="3060700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5000"/>
              </a:lnSpc>
              <a:spcBef>
                <a:spcPct val="25000"/>
              </a:spcBef>
            </a:pPr>
            <a:r>
              <a:rPr lang="en-US" sz="2600" dirty="0"/>
              <a:t>Demand equation:</a:t>
            </a:r>
          </a:p>
          <a:p>
            <a:pPr algn="ctr">
              <a:lnSpc>
                <a:spcPct val="105000"/>
              </a:lnSpc>
              <a:spcBef>
                <a:spcPct val="25000"/>
              </a:spcBef>
            </a:pPr>
            <a:r>
              <a:rPr lang="en-US" sz="2600" b="1" i="1" dirty="0">
                <a:latin typeface="Tahoma" pitchFamily="34" charset="0"/>
              </a:rPr>
              <a:t>Q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sz="2600" b="1" i="1" baseline="30000" dirty="0">
                <a:latin typeface="Tahoma" pitchFamily="34" charset="0"/>
              </a:rPr>
              <a:t>d</a:t>
            </a:r>
            <a:r>
              <a:rPr lang="en-US" sz="2600" dirty="0"/>
              <a:t> = </a:t>
            </a:r>
            <a:r>
              <a:rPr lang="en-US" sz="2600" b="1" i="1" dirty="0">
                <a:latin typeface="Tahoma" pitchFamily="34" charset="0"/>
              </a:rPr>
              <a:t>D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sz="2600" dirty="0"/>
              <a:t>(</a:t>
            </a:r>
            <a:r>
              <a:rPr lang="en-US" sz="2600" b="1" i="1" dirty="0">
                <a:latin typeface="Tahoma" pitchFamily="34" charset="0"/>
              </a:rPr>
              <a:t>P</a:t>
            </a:r>
            <a:r>
              <a:rPr lang="en-US" sz="2600" dirty="0">
                <a:latin typeface="Tahoma" pitchFamily="34" charset="0"/>
              </a:rPr>
              <a:t>,</a:t>
            </a:r>
            <a:r>
              <a:rPr lang="en-US" sz="2600" b="1" i="1" dirty="0">
                <a:latin typeface="Tahoma" pitchFamily="34" charset="0"/>
              </a:rPr>
              <a:t>Y</a:t>
            </a:r>
            <a:r>
              <a:rPr lang="en-US" sz="2600" dirty="0"/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111349003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8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 autoUpdateAnimBg="0"/>
      <p:bldP spid="50183" grpId="0" autoUpdateAnimBg="0"/>
      <p:bldP spid="50187" grpId="0" animBg="1" autoUpdateAnimBg="0"/>
      <p:bldP spid="983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3200" dirty="0"/>
              <a:t>The market for cars: </a:t>
            </a:r>
            <a:r>
              <a:rPr lang="en-US" sz="3200" dirty="0">
                <a:solidFill>
                  <a:srgbClr val="C00000"/>
                </a:solidFill>
              </a:rPr>
              <a:t>Supply</a:t>
            </a:r>
          </a:p>
        </p:txBody>
      </p:sp>
      <p:grpSp>
        <p:nvGrpSpPr>
          <p:cNvPr id="22531" name="Group 3"/>
          <p:cNvGrpSpPr>
            <a:grpSpLocks/>
          </p:cNvGrpSpPr>
          <p:nvPr/>
        </p:nvGrpSpPr>
        <p:grpSpPr bwMode="auto">
          <a:xfrm>
            <a:off x="3581400" y="1371600"/>
            <a:ext cx="5105400" cy="4191000"/>
            <a:chOff x="2256" y="864"/>
            <a:chExt cx="3216" cy="2640"/>
          </a:xfrm>
        </p:grpSpPr>
        <p:sp>
          <p:nvSpPr>
            <p:cNvPr id="22541" name="Line 4"/>
            <p:cNvSpPr>
              <a:spLocks noChangeShapeType="1"/>
            </p:cNvSpPr>
            <p:nvPr/>
          </p:nvSpPr>
          <p:spPr bwMode="auto">
            <a:xfrm>
              <a:off x="2976" y="1152"/>
              <a:ext cx="0" cy="18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2542" name="Line 5"/>
            <p:cNvSpPr>
              <a:spLocks noChangeShapeType="1"/>
            </p:cNvSpPr>
            <p:nvPr/>
          </p:nvSpPr>
          <p:spPr bwMode="auto">
            <a:xfrm>
              <a:off x="2976" y="2976"/>
              <a:ext cx="19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2543" name="Text Box 6"/>
            <p:cNvSpPr txBox="1">
              <a:spLocks noChangeArrowheads="1"/>
            </p:cNvSpPr>
            <p:nvPr/>
          </p:nvSpPr>
          <p:spPr bwMode="auto">
            <a:xfrm>
              <a:off x="4656" y="2794"/>
              <a:ext cx="816" cy="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Q</a:t>
              </a:r>
              <a:r>
                <a:rPr lang="en-US" sz="2200" dirty="0">
                  <a:latin typeface="Tahoma" pitchFamily="34" charset="0"/>
                </a:rPr>
                <a:t> Quantity of cars</a:t>
              </a:r>
            </a:p>
          </p:txBody>
        </p:sp>
        <p:sp>
          <p:nvSpPr>
            <p:cNvPr id="22544" name="Text Box 7"/>
            <p:cNvSpPr txBox="1">
              <a:spLocks noChangeArrowheads="1"/>
            </p:cNvSpPr>
            <p:nvPr/>
          </p:nvSpPr>
          <p:spPr bwMode="auto">
            <a:xfrm>
              <a:off x="2256" y="864"/>
              <a:ext cx="720" cy="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P </a:t>
              </a:r>
              <a:r>
                <a:rPr lang="en-US" sz="2200" dirty="0">
                  <a:latin typeface="Tahoma" pitchFamily="34" charset="0"/>
                </a:rPr>
                <a:t> </a:t>
              </a:r>
              <a:br>
                <a:rPr lang="en-US" sz="2200" dirty="0">
                  <a:latin typeface="Tahoma" pitchFamily="34" charset="0"/>
                </a:rPr>
              </a:br>
              <a:r>
                <a:rPr lang="en-US" sz="2200" dirty="0">
                  <a:latin typeface="Tahoma" pitchFamily="34" charset="0"/>
                </a:rPr>
                <a:t>Price </a:t>
              </a:r>
              <a:br>
                <a:rPr lang="en-US" sz="2200" dirty="0">
                  <a:latin typeface="Tahoma" pitchFamily="34" charset="0"/>
                </a:rPr>
              </a:br>
              <a:r>
                <a:rPr lang="en-US" sz="2200" dirty="0">
                  <a:latin typeface="Tahoma" pitchFamily="34" charset="0"/>
                </a:rPr>
                <a:t>of cars</a:t>
              </a:r>
            </a:p>
          </p:txBody>
        </p:sp>
      </p:grpSp>
      <p:grpSp>
        <p:nvGrpSpPr>
          <p:cNvPr id="22532" name="Group 8"/>
          <p:cNvGrpSpPr>
            <a:grpSpLocks/>
          </p:cNvGrpSpPr>
          <p:nvPr/>
        </p:nvGrpSpPr>
        <p:grpSpPr bwMode="auto">
          <a:xfrm>
            <a:off x="5029200" y="2239963"/>
            <a:ext cx="2819400" cy="2179637"/>
            <a:chOff x="3168" y="1411"/>
            <a:chExt cx="1776" cy="1373"/>
          </a:xfrm>
        </p:grpSpPr>
        <p:sp>
          <p:nvSpPr>
            <p:cNvPr id="22539" name="Freeform 9"/>
            <p:cNvSpPr>
              <a:spLocks/>
            </p:cNvSpPr>
            <p:nvPr/>
          </p:nvSpPr>
          <p:spPr bwMode="auto">
            <a:xfrm>
              <a:off x="3168" y="1411"/>
              <a:ext cx="1488" cy="1248"/>
            </a:xfrm>
            <a:custGeom>
              <a:avLst/>
              <a:gdLst>
                <a:gd name="T0" fmla="*/ 0 w 672"/>
                <a:gd name="T1" fmla="*/ 0 h 960"/>
                <a:gd name="T2" fmla="*/ 16155 w 672"/>
                <a:gd name="T3" fmla="*/ 2742 h 960"/>
                <a:gd name="T4" fmla="*/ 0 60000 65536"/>
                <a:gd name="T5" fmla="*/ 0 60000 65536"/>
                <a:gd name="T6" fmla="*/ 0 w 672"/>
                <a:gd name="T7" fmla="*/ 0 h 960"/>
                <a:gd name="T8" fmla="*/ 672 w 672"/>
                <a:gd name="T9" fmla="*/ 960 h 9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72" h="960">
                  <a:moveTo>
                    <a:pt x="0" y="0"/>
                  </a:moveTo>
                  <a:cubicBezTo>
                    <a:pt x="172" y="372"/>
                    <a:pt x="344" y="744"/>
                    <a:pt x="672" y="960"/>
                  </a:cubicBezTo>
                </a:path>
              </a:pathLst>
            </a:custGeom>
            <a:noFill/>
            <a:ln w="28575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2540" name="Text Box 10"/>
            <p:cNvSpPr txBox="1">
              <a:spLocks noChangeArrowheads="1"/>
            </p:cNvSpPr>
            <p:nvPr/>
          </p:nvSpPr>
          <p:spPr bwMode="auto">
            <a:xfrm>
              <a:off x="4656" y="2515"/>
              <a:ext cx="28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solidFill>
                    <a:srgbClr val="969696"/>
                  </a:solidFill>
                  <a:latin typeface="Tahoma" pitchFamily="34" charset="0"/>
                </a:rPr>
                <a:t>D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609600" y="1981200"/>
            <a:ext cx="7086600" cy="3233738"/>
            <a:chOff x="384" y="1248"/>
            <a:chExt cx="4464" cy="2037"/>
          </a:xfrm>
        </p:grpSpPr>
        <p:grpSp>
          <p:nvGrpSpPr>
            <p:cNvPr id="22535" name="Group 13"/>
            <p:cNvGrpSpPr>
              <a:grpSpLocks/>
            </p:cNvGrpSpPr>
            <p:nvPr/>
          </p:nvGrpSpPr>
          <p:grpSpPr bwMode="auto">
            <a:xfrm>
              <a:off x="3264" y="1248"/>
              <a:ext cx="1584" cy="1488"/>
              <a:chOff x="3264" y="1248"/>
              <a:chExt cx="1584" cy="1488"/>
            </a:xfrm>
          </p:grpSpPr>
          <p:sp>
            <p:nvSpPr>
              <p:cNvPr id="22537" name="Freeform 14"/>
              <p:cNvSpPr>
                <a:spLocks/>
              </p:cNvSpPr>
              <p:nvPr/>
            </p:nvSpPr>
            <p:spPr bwMode="auto">
              <a:xfrm flipH="1">
                <a:off x="3264" y="1464"/>
                <a:ext cx="1387" cy="1272"/>
              </a:xfrm>
              <a:custGeom>
                <a:avLst/>
                <a:gdLst>
                  <a:gd name="T0" fmla="*/ 0 w 672"/>
                  <a:gd name="T1" fmla="*/ 0 h 960"/>
                  <a:gd name="T2" fmla="*/ 12196 w 672"/>
                  <a:gd name="T3" fmla="*/ 2959 h 960"/>
                  <a:gd name="T4" fmla="*/ 0 60000 65536"/>
                  <a:gd name="T5" fmla="*/ 0 60000 65536"/>
                  <a:gd name="T6" fmla="*/ 0 w 672"/>
                  <a:gd name="T7" fmla="*/ 0 h 960"/>
                  <a:gd name="T8" fmla="*/ 672 w 672"/>
                  <a:gd name="T9" fmla="*/ 960 h 96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72" h="960">
                    <a:moveTo>
                      <a:pt x="0" y="0"/>
                    </a:moveTo>
                    <a:cubicBezTo>
                      <a:pt x="172" y="372"/>
                      <a:pt x="344" y="744"/>
                      <a:pt x="672" y="960"/>
                    </a:cubicBezTo>
                  </a:path>
                </a:pathLst>
              </a:cu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2538" name="Text Box 15"/>
              <p:cNvSpPr txBox="1">
                <a:spLocks noChangeArrowheads="1"/>
              </p:cNvSpPr>
              <p:nvPr/>
            </p:nvSpPr>
            <p:spPr bwMode="auto">
              <a:xfrm flipH="1">
                <a:off x="4563" y="1248"/>
                <a:ext cx="285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200" b="1" i="1" dirty="0">
                    <a:solidFill>
                      <a:srgbClr val="FF0000"/>
                    </a:solidFill>
                    <a:latin typeface="Tahoma" pitchFamily="34" charset="0"/>
                  </a:rPr>
                  <a:t>S</a:t>
                </a:r>
              </a:p>
            </p:txBody>
          </p:sp>
        </p:grpSp>
        <p:sp>
          <p:nvSpPr>
            <p:cNvPr id="22536" name="Text Box 16"/>
            <p:cNvSpPr txBox="1">
              <a:spLocks noChangeArrowheads="1"/>
            </p:cNvSpPr>
            <p:nvPr/>
          </p:nvSpPr>
          <p:spPr bwMode="auto">
            <a:xfrm>
              <a:off x="384" y="2064"/>
              <a:ext cx="2064" cy="122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dirty="0"/>
                <a:t>The </a:t>
              </a:r>
              <a:r>
                <a:rPr lang="en-US" sz="2400" b="1" dirty="0">
                  <a:solidFill>
                    <a:srgbClr val="C00000"/>
                  </a:solidFill>
                </a:rPr>
                <a:t>supply curve</a:t>
              </a:r>
              <a:r>
                <a:rPr lang="en-US" sz="2400" b="1" dirty="0">
                  <a:solidFill>
                    <a:srgbClr val="FF0000"/>
                  </a:solidFill>
                </a:rPr>
                <a:t> </a:t>
              </a:r>
              <a:r>
                <a:rPr lang="en-US" sz="2400" dirty="0"/>
                <a:t>shows the relationship between quantity supplied and price, other things equal. </a:t>
              </a:r>
            </a:p>
          </p:txBody>
        </p:sp>
      </p:grpSp>
      <p:sp>
        <p:nvSpPr>
          <p:cNvPr id="100370" name="Rectangle 18"/>
          <p:cNvSpPr>
            <a:spLocks noChangeArrowheads="1"/>
          </p:cNvSpPr>
          <p:nvPr/>
        </p:nvSpPr>
        <p:spPr bwMode="auto">
          <a:xfrm>
            <a:off x="231775" y="1431925"/>
            <a:ext cx="3060700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5000"/>
              </a:lnSpc>
              <a:spcBef>
                <a:spcPct val="25000"/>
              </a:spcBef>
            </a:pPr>
            <a:r>
              <a:rPr lang="en-US" sz="2600" dirty="0"/>
              <a:t>Supply equation:</a:t>
            </a:r>
          </a:p>
          <a:p>
            <a:pPr algn="ctr">
              <a:lnSpc>
                <a:spcPct val="105000"/>
              </a:lnSpc>
              <a:spcBef>
                <a:spcPct val="25000"/>
              </a:spcBef>
            </a:pPr>
            <a:r>
              <a:rPr lang="en-US" sz="2600" b="1" i="1" dirty="0">
                <a:latin typeface="Tahoma" pitchFamily="34" charset="0"/>
              </a:rPr>
              <a:t>Q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sz="2600" b="1" i="1" baseline="30000" dirty="0">
                <a:latin typeface="Tahoma" pitchFamily="34" charset="0"/>
              </a:rPr>
              <a:t>s</a:t>
            </a:r>
            <a:r>
              <a:rPr lang="en-US" sz="2600" dirty="0"/>
              <a:t> = </a:t>
            </a:r>
            <a:r>
              <a:rPr lang="en-US" sz="2600" b="1" i="1" dirty="0">
                <a:latin typeface="Tahoma" pitchFamily="34" charset="0"/>
              </a:rPr>
              <a:t>S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sz="2600" dirty="0"/>
              <a:t>(</a:t>
            </a:r>
            <a:r>
              <a:rPr lang="en-US" sz="2600" b="1" i="1" dirty="0">
                <a:latin typeface="Tahoma" pitchFamily="34" charset="0"/>
              </a:rPr>
              <a:t>P</a:t>
            </a:r>
            <a:r>
              <a:rPr lang="en-US" sz="2600" dirty="0">
                <a:latin typeface="Tahoma" pitchFamily="34" charset="0"/>
              </a:rPr>
              <a:t>,</a:t>
            </a:r>
            <a:r>
              <a:rPr lang="en-US" sz="2600" b="1" i="1" dirty="0">
                <a:latin typeface="Tahoma" pitchFamily="34" charset="0"/>
              </a:rPr>
              <a:t>P</a:t>
            </a:r>
            <a:r>
              <a:rPr lang="en-US" sz="2600" b="1" i="1" baseline="-25000" dirty="0">
                <a:latin typeface="Tahoma" pitchFamily="34" charset="0"/>
              </a:rPr>
              <a:t>S</a:t>
            </a:r>
            <a:r>
              <a:rPr lang="en-US" sz="2600" dirty="0"/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10093882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0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7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3200" dirty="0"/>
              <a:t>The market for cars: </a:t>
            </a:r>
            <a:r>
              <a:rPr lang="en-US" sz="3200" dirty="0">
                <a:solidFill>
                  <a:srgbClr val="C00000"/>
                </a:solidFill>
              </a:rPr>
              <a:t>Equilibrium</a:t>
            </a:r>
          </a:p>
        </p:txBody>
      </p:sp>
      <p:grpSp>
        <p:nvGrpSpPr>
          <p:cNvPr id="23555" name="Group 3"/>
          <p:cNvGrpSpPr>
            <a:grpSpLocks/>
          </p:cNvGrpSpPr>
          <p:nvPr/>
        </p:nvGrpSpPr>
        <p:grpSpPr bwMode="auto">
          <a:xfrm>
            <a:off x="3581400" y="1371600"/>
            <a:ext cx="5105400" cy="4191000"/>
            <a:chOff x="2256" y="864"/>
            <a:chExt cx="3216" cy="2640"/>
          </a:xfrm>
        </p:grpSpPr>
        <p:sp>
          <p:nvSpPr>
            <p:cNvPr id="23570" name="Line 4"/>
            <p:cNvSpPr>
              <a:spLocks noChangeShapeType="1"/>
            </p:cNvSpPr>
            <p:nvPr/>
          </p:nvSpPr>
          <p:spPr bwMode="auto">
            <a:xfrm>
              <a:off x="2976" y="1152"/>
              <a:ext cx="0" cy="18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71" name="Line 5"/>
            <p:cNvSpPr>
              <a:spLocks noChangeShapeType="1"/>
            </p:cNvSpPr>
            <p:nvPr/>
          </p:nvSpPr>
          <p:spPr bwMode="auto">
            <a:xfrm>
              <a:off x="2976" y="2976"/>
              <a:ext cx="19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72" name="Text Box 6"/>
            <p:cNvSpPr txBox="1">
              <a:spLocks noChangeArrowheads="1"/>
            </p:cNvSpPr>
            <p:nvPr/>
          </p:nvSpPr>
          <p:spPr bwMode="auto">
            <a:xfrm>
              <a:off x="4656" y="2794"/>
              <a:ext cx="816" cy="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Q</a:t>
              </a:r>
              <a:r>
                <a:rPr lang="en-US" sz="2200" dirty="0">
                  <a:latin typeface="Tahoma" pitchFamily="34" charset="0"/>
                </a:rPr>
                <a:t> Quantity of cars</a:t>
              </a:r>
            </a:p>
          </p:txBody>
        </p:sp>
        <p:sp>
          <p:nvSpPr>
            <p:cNvPr id="23573" name="Text Box 7"/>
            <p:cNvSpPr txBox="1">
              <a:spLocks noChangeArrowheads="1"/>
            </p:cNvSpPr>
            <p:nvPr/>
          </p:nvSpPr>
          <p:spPr bwMode="auto">
            <a:xfrm>
              <a:off x="2256" y="864"/>
              <a:ext cx="720" cy="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P </a:t>
              </a:r>
              <a:r>
                <a:rPr lang="en-US" sz="2200" dirty="0">
                  <a:latin typeface="Tahoma" pitchFamily="34" charset="0"/>
                </a:rPr>
                <a:t> </a:t>
              </a:r>
              <a:br>
                <a:rPr lang="en-US" sz="2200" dirty="0">
                  <a:latin typeface="Tahoma" pitchFamily="34" charset="0"/>
                </a:rPr>
              </a:br>
              <a:r>
                <a:rPr lang="en-US" sz="2200" dirty="0">
                  <a:latin typeface="Tahoma" pitchFamily="34" charset="0"/>
                </a:rPr>
                <a:t>Price </a:t>
              </a:r>
              <a:br>
                <a:rPr lang="en-US" sz="2200" dirty="0">
                  <a:latin typeface="Tahoma" pitchFamily="34" charset="0"/>
                </a:rPr>
              </a:br>
              <a:r>
                <a:rPr lang="en-US" sz="2200" dirty="0">
                  <a:latin typeface="Tahoma" pitchFamily="34" charset="0"/>
                </a:rPr>
                <a:t>of cars</a:t>
              </a:r>
            </a:p>
          </p:txBody>
        </p:sp>
      </p:grpSp>
      <p:grpSp>
        <p:nvGrpSpPr>
          <p:cNvPr id="23556" name="Group 8"/>
          <p:cNvGrpSpPr>
            <a:grpSpLocks/>
          </p:cNvGrpSpPr>
          <p:nvPr/>
        </p:nvGrpSpPr>
        <p:grpSpPr bwMode="auto">
          <a:xfrm>
            <a:off x="5181600" y="1981200"/>
            <a:ext cx="2514600" cy="2362200"/>
            <a:chOff x="3072" y="1680"/>
            <a:chExt cx="1584" cy="1488"/>
          </a:xfrm>
        </p:grpSpPr>
        <p:sp>
          <p:nvSpPr>
            <p:cNvPr id="23568" name="Freeform 9"/>
            <p:cNvSpPr>
              <a:spLocks/>
            </p:cNvSpPr>
            <p:nvPr/>
          </p:nvSpPr>
          <p:spPr bwMode="auto">
            <a:xfrm flipH="1">
              <a:off x="3072" y="1896"/>
              <a:ext cx="1387" cy="1272"/>
            </a:xfrm>
            <a:custGeom>
              <a:avLst/>
              <a:gdLst>
                <a:gd name="T0" fmla="*/ 0 w 672"/>
                <a:gd name="T1" fmla="*/ 0 h 960"/>
                <a:gd name="T2" fmla="*/ 12196 w 672"/>
                <a:gd name="T3" fmla="*/ 2959 h 960"/>
                <a:gd name="T4" fmla="*/ 0 60000 65536"/>
                <a:gd name="T5" fmla="*/ 0 60000 65536"/>
                <a:gd name="T6" fmla="*/ 0 w 672"/>
                <a:gd name="T7" fmla="*/ 0 h 960"/>
                <a:gd name="T8" fmla="*/ 672 w 672"/>
                <a:gd name="T9" fmla="*/ 960 h 9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72" h="960">
                  <a:moveTo>
                    <a:pt x="0" y="0"/>
                  </a:moveTo>
                  <a:cubicBezTo>
                    <a:pt x="172" y="372"/>
                    <a:pt x="344" y="744"/>
                    <a:pt x="672" y="96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69" name="Text Box 10"/>
            <p:cNvSpPr txBox="1">
              <a:spLocks noChangeArrowheads="1"/>
            </p:cNvSpPr>
            <p:nvPr/>
          </p:nvSpPr>
          <p:spPr bwMode="auto">
            <a:xfrm flipH="1">
              <a:off x="4371" y="1680"/>
              <a:ext cx="285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latin typeface="Tahoma" pitchFamily="34" charset="0"/>
                </a:rPr>
                <a:t>S</a:t>
              </a:r>
            </a:p>
          </p:txBody>
        </p:sp>
      </p:grpSp>
      <p:grpSp>
        <p:nvGrpSpPr>
          <p:cNvPr id="23557" name="Group 11"/>
          <p:cNvGrpSpPr>
            <a:grpSpLocks/>
          </p:cNvGrpSpPr>
          <p:nvPr/>
        </p:nvGrpSpPr>
        <p:grpSpPr bwMode="auto">
          <a:xfrm>
            <a:off x="5029200" y="2239963"/>
            <a:ext cx="2819400" cy="2179637"/>
            <a:chOff x="3216" y="1872"/>
            <a:chExt cx="1776" cy="1373"/>
          </a:xfrm>
        </p:grpSpPr>
        <p:sp>
          <p:nvSpPr>
            <p:cNvPr id="23566" name="Freeform 12"/>
            <p:cNvSpPr>
              <a:spLocks/>
            </p:cNvSpPr>
            <p:nvPr/>
          </p:nvSpPr>
          <p:spPr bwMode="auto">
            <a:xfrm>
              <a:off x="3216" y="1872"/>
              <a:ext cx="1488" cy="1248"/>
            </a:xfrm>
            <a:custGeom>
              <a:avLst/>
              <a:gdLst>
                <a:gd name="T0" fmla="*/ 0 w 672"/>
                <a:gd name="T1" fmla="*/ 0 h 960"/>
                <a:gd name="T2" fmla="*/ 16155 w 672"/>
                <a:gd name="T3" fmla="*/ 2742 h 960"/>
                <a:gd name="T4" fmla="*/ 0 60000 65536"/>
                <a:gd name="T5" fmla="*/ 0 60000 65536"/>
                <a:gd name="T6" fmla="*/ 0 w 672"/>
                <a:gd name="T7" fmla="*/ 0 h 960"/>
                <a:gd name="T8" fmla="*/ 672 w 672"/>
                <a:gd name="T9" fmla="*/ 960 h 9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72" h="960">
                  <a:moveTo>
                    <a:pt x="0" y="0"/>
                  </a:moveTo>
                  <a:cubicBezTo>
                    <a:pt x="172" y="372"/>
                    <a:pt x="344" y="744"/>
                    <a:pt x="672" y="96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67" name="Text Box 13"/>
            <p:cNvSpPr txBox="1">
              <a:spLocks noChangeArrowheads="1"/>
            </p:cNvSpPr>
            <p:nvPr/>
          </p:nvSpPr>
          <p:spPr bwMode="auto">
            <a:xfrm>
              <a:off x="4704" y="2976"/>
              <a:ext cx="28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latin typeface="Tahoma" pitchFamily="34" charset="0"/>
                </a:rPr>
                <a:t>D</a:t>
              </a: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057400" y="3359150"/>
            <a:ext cx="4251325" cy="803275"/>
            <a:chOff x="1296" y="2116"/>
            <a:chExt cx="2678" cy="506"/>
          </a:xfrm>
        </p:grpSpPr>
        <p:sp>
          <p:nvSpPr>
            <p:cNvPr id="23563" name="Text Box 15"/>
            <p:cNvSpPr txBox="1">
              <a:spLocks noChangeArrowheads="1"/>
            </p:cNvSpPr>
            <p:nvPr/>
          </p:nvSpPr>
          <p:spPr bwMode="auto">
            <a:xfrm>
              <a:off x="1296" y="2116"/>
              <a:ext cx="1056" cy="50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 eaLnBrk="1" hangingPunct="1">
                <a:spcBef>
                  <a:spcPct val="50000"/>
                </a:spcBef>
              </a:pPr>
              <a:r>
                <a:rPr lang="en-US" sz="2300" dirty="0"/>
                <a:t>equilibrium price</a:t>
              </a:r>
            </a:p>
          </p:txBody>
        </p:sp>
        <p:sp>
          <p:nvSpPr>
            <p:cNvPr id="23564" name="Line 16"/>
            <p:cNvSpPr>
              <a:spLocks noChangeShapeType="1"/>
            </p:cNvSpPr>
            <p:nvPr/>
          </p:nvSpPr>
          <p:spPr bwMode="auto">
            <a:xfrm flipH="1">
              <a:off x="2966" y="2276"/>
              <a:ext cx="1008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cxnSp>
          <p:nvCxnSpPr>
            <p:cNvPr id="23565" name="AutoShape 17"/>
            <p:cNvCxnSpPr>
              <a:cxnSpLocks noChangeShapeType="1"/>
              <a:stCxn id="23563" idx="3"/>
            </p:cNvCxnSpPr>
            <p:nvPr/>
          </p:nvCxnSpPr>
          <p:spPr bwMode="auto">
            <a:xfrm flipV="1">
              <a:off x="2352" y="2266"/>
              <a:ext cx="566" cy="103"/>
            </a:xfrm>
            <a:prstGeom prst="straightConnector1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5181600" y="3581400"/>
            <a:ext cx="1676400" cy="2555875"/>
            <a:chOff x="3264" y="2256"/>
            <a:chExt cx="1056" cy="1610"/>
          </a:xfrm>
        </p:grpSpPr>
        <p:sp>
          <p:nvSpPr>
            <p:cNvPr id="23560" name="Text Box 19"/>
            <p:cNvSpPr txBox="1">
              <a:spLocks noChangeArrowheads="1"/>
            </p:cNvSpPr>
            <p:nvPr/>
          </p:nvSpPr>
          <p:spPr bwMode="auto">
            <a:xfrm>
              <a:off x="3264" y="3360"/>
              <a:ext cx="1056" cy="50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300" dirty="0"/>
                <a:t>equilibrium</a:t>
              </a:r>
              <a:br>
                <a:rPr lang="en-US" sz="2300" dirty="0"/>
              </a:br>
              <a:r>
                <a:rPr lang="en-US" sz="2300" dirty="0"/>
                <a:t>quantity</a:t>
              </a:r>
            </a:p>
          </p:txBody>
        </p:sp>
        <p:sp>
          <p:nvSpPr>
            <p:cNvPr id="23561" name="Line 20"/>
            <p:cNvSpPr>
              <a:spLocks noChangeShapeType="1"/>
            </p:cNvSpPr>
            <p:nvPr/>
          </p:nvSpPr>
          <p:spPr bwMode="auto">
            <a:xfrm>
              <a:off x="3984" y="2256"/>
              <a:ext cx="0" cy="72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cxnSp>
          <p:nvCxnSpPr>
            <p:cNvPr id="23562" name="AutoShape 21"/>
            <p:cNvCxnSpPr>
              <a:cxnSpLocks noChangeShapeType="1"/>
              <a:endCxn id="23561" idx="1"/>
            </p:cNvCxnSpPr>
            <p:nvPr/>
          </p:nvCxnSpPr>
          <p:spPr bwMode="auto">
            <a:xfrm flipV="1">
              <a:off x="3792" y="2976"/>
              <a:ext cx="192" cy="391"/>
            </a:xfrm>
            <a:prstGeom prst="straightConnector1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18644054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3200" dirty="0"/>
              <a:t>The effects of an increase in income</a:t>
            </a:r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4579" name="Group 6"/>
          <p:cNvGrpSpPr>
            <a:grpSpLocks/>
          </p:cNvGrpSpPr>
          <p:nvPr/>
        </p:nvGrpSpPr>
        <p:grpSpPr bwMode="auto">
          <a:xfrm>
            <a:off x="3581400" y="1371600"/>
            <a:ext cx="5105400" cy="4191000"/>
            <a:chOff x="2256" y="864"/>
            <a:chExt cx="3216" cy="2640"/>
          </a:xfrm>
        </p:grpSpPr>
        <p:grpSp>
          <p:nvGrpSpPr>
            <p:cNvPr id="24596" name="Group 7"/>
            <p:cNvGrpSpPr>
              <a:grpSpLocks/>
            </p:cNvGrpSpPr>
            <p:nvPr/>
          </p:nvGrpSpPr>
          <p:grpSpPr bwMode="auto">
            <a:xfrm>
              <a:off x="2256" y="864"/>
              <a:ext cx="3216" cy="2640"/>
              <a:chOff x="2256" y="864"/>
              <a:chExt cx="3216" cy="2640"/>
            </a:xfrm>
          </p:grpSpPr>
          <p:sp>
            <p:nvSpPr>
              <p:cNvPr id="24607" name="Line 8"/>
              <p:cNvSpPr>
                <a:spLocks noChangeShapeType="1"/>
              </p:cNvSpPr>
              <p:nvPr/>
            </p:nvSpPr>
            <p:spPr bwMode="auto">
              <a:xfrm>
                <a:off x="2976" y="1152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4608" name="Line 9"/>
              <p:cNvSpPr>
                <a:spLocks noChangeShapeType="1"/>
              </p:cNvSpPr>
              <p:nvPr/>
            </p:nvSpPr>
            <p:spPr bwMode="auto">
              <a:xfrm>
                <a:off x="2976" y="2976"/>
                <a:ext cx="196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4609" name="Text Box 10"/>
              <p:cNvSpPr txBox="1">
                <a:spLocks noChangeArrowheads="1"/>
              </p:cNvSpPr>
              <p:nvPr/>
            </p:nvSpPr>
            <p:spPr bwMode="auto">
              <a:xfrm>
                <a:off x="4656" y="2794"/>
                <a:ext cx="816" cy="7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US" sz="2400" b="1" i="1" dirty="0">
                    <a:latin typeface="Tahoma" pitchFamily="34" charset="0"/>
                  </a:rPr>
                  <a:t>Q</a:t>
                </a:r>
                <a:r>
                  <a:rPr lang="en-US" sz="2200" dirty="0">
                    <a:latin typeface="Tahoma" pitchFamily="34" charset="0"/>
                  </a:rPr>
                  <a:t> Quantity of cars</a:t>
                </a:r>
              </a:p>
            </p:txBody>
          </p:sp>
          <p:sp>
            <p:nvSpPr>
              <p:cNvPr id="24610" name="Text Box 11"/>
              <p:cNvSpPr txBox="1">
                <a:spLocks noChangeArrowheads="1"/>
              </p:cNvSpPr>
              <p:nvPr/>
            </p:nvSpPr>
            <p:spPr bwMode="auto">
              <a:xfrm>
                <a:off x="2256" y="864"/>
                <a:ext cx="720" cy="7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eaLnBrk="1" hangingPunct="1">
                  <a:spcBef>
                    <a:spcPct val="50000"/>
                  </a:spcBef>
                </a:pPr>
                <a:r>
                  <a:rPr lang="en-US" sz="2400" b="1" i="1" dirty="0">
                    <a:latin typeface="Tahoma" pitchFamily="34" charset="0"/>
                  </a:rPr>
                  <a:t>P </a:t>
                </a:r>
                <a:r>
                  <a:rPr lang="en-US" sz="2200" dirty="0">
                    <a:latin typeface="Tahoma" pitchFamily="34" charset="0"/>
                  </a:rPr>
                  <a:t> </a:t>
                </a:r>
                <a:br>
                  <a:rPr lang="en-US" sz="2200" dirty="0">
                    <a:latin typeface="Tahoma" pitchFamily="34" charset="0"/>
                  </a:rPr>
                </a:br>
                <a:r>
                  <a:rPr lang="en-US" sz="2200" dirty="0">
                    <a:latin typeface="Tahoma" pitchFamily="34" charset="0"/>
                  </a:rPr>
                  <a:t>Price </a:t>
                </a:r>
                <a:br>
                  <a:rPr lang="en-US" sz="2200" dirty="0">
                    <a:latin typeface="Tahoma" pitchFamily="34" charset="0"/>
                  </a:rPr>
                </a:br>
                <a:r>
                  <a:rPr lang="en-US" sz="2200" dirty="0">
                    <a:latin typeface="Tahoma" pitchFamily="34" charset="0"/>
                  </a:rPr>
                  <a:t>of cars</a:t>
                </a:r>
              </a:p>
            </p:txBody>
          </p:sp>
        </p:grpSp>
        <p:grpSp>
          <p:nvGrpSpPr>
            <p:cNvPr id="24597" name="Group 12"/>
            <p:cNvGrpSpPr>
              <a:grpSpLocks/>
            </p:cNvGrpSpPr>
            <p:nvPr/>
          </p:nvGrpSpPr>
          <p:grpSpPr bwMode="auto">
            <a:xfrm>
              <a:off x="3264" y="1248"/>
              <a:ext cx="1584" cy="1488"/>
              <a:chOff x="3072" y="1680"/>
              <a:chExt cx="1584" cy="1488"/>
            </a:xfrm>
          </p:grpSpPr>
          <p:sp>
            <p:nvSpPr>
              <p:cNvPr id="24605" name="Freeform 13"/>
              <p:cNvSpPr>
                <a:spLocks/>
              </p:cNvSpPr>
              <p:nvPr/>
            </p:nvSpPr>
            <p:spPr bwMode="auto">
              <a:xfrm flipH="1">
                <a:off x="3072" y="1896"/>
                <a:ext cx="1387" cy="1272"/>
              </a:xfrm>
              <a:custGeom>
                <a:avLst/>
                <a:gdLst>
                  <a:gd name="T0" fmla="*/ 0 w 672"/>
                  <a:gd name="T1" fmla="*/ 0 h 960"/>
                  <a:gd name="T2" fmla="*/ 12196 w 672"/>
                  <a:gd name="T3" fmla="*/ 2959 h 960"/>
                  <a:gd name="T4" fmla="*/ 0 60000 65536"/>
                  <a:gd name="T5" fmla="*/ 0 60000 65536"/>
                  <a:gd name="T6" fmla="*/ 0 w 672"/>
                  <a:gd name="T7" fmla="*/ 0 h 960"/>
                  <a:gd name="T8" fmla="*/ 672 w 672"/>
                  <a:gd name="T9" fmla="*/ 960 h 96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72" h="960">
                    <a:moveTo>
                      <a:pt x="0" y="0"/>
                    </a:moveTo>
                    <a:cubicBezTo>
                      <a:pt x="172" y="372"/>
                      <a:pt x="344" y="744"/>
                      <a:pt x="672" y="960"/>
                    </a:cubicBez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4606" name="Text Box 14"/>
              <p:cNvSpPr txBox="1">
                <a:spLocks noChangeArrowheads="1"/>
              </p:cNvSpPr>
              <p:nvPr/>
            </p:nvSpPr>
            <p:spPr bwMode="auto">
              <a:xfrm flipH="1">
                <a:off x="4371" y="1680"/>
                <a:ext cx="285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S</a:t>
                </a:r>
              </a:p>
            </p:txBody>
          </p:sp>
        </p:grpSp>
        <p:grpSp>
          <p:nvGrpSpPr>
            <p:cNvPr id="24598" name="Group 15"/>
            <p:cNvGrpSpPr>
              <a:grpSpLocks/>
            </p:cNvGrpSpPr>
            <p:nvPr/>
          </p:nvGrpSpPr>
          <p:grpSpPr bwMode="auto">
            <a:xfrm>
              <a:off x="3168" y="1411"/>
              <a:ext cx="1824" cy="1373"/>
              <a:chOff x="3168" y="1411"/>
              <a:chExt cx="1824" cy="1373"/>
            </a:xfrm>
          </p:grpSpPr>
          <p:sp>
            <p:nvSpPr>
              <p:cNvPr id="24603" name="Freeform 16"/>
              <p:cNvSpPr>
                <a:spLocks/>
              </p:cNvSpPr>
              <p:nvPr/>
            </p:nvSpPr>
            <p:spPr bwMode="auto">
              <a:xfrm>
                <a:off x="3168" y="1411"/>
                <a:ext cx="1488" cy="1248"/>
              </a:xfrm>
              <a:custGeom>
                <a:avLst/>
                <a:gdLst>
                  <a:gd name="T0" fmla="*/ 0 w 672"/>
                  <a:gd name="T1" fmla="*/ 0 h 960"/>
                  <a:gd name="T2" fmla="*/ 16155 w 672"/>
                  <a:gd name="T3" fmla="*/ 2742 h 960"/>
                  <a:gd name="T4" fmla="*/ 0 60000 65536"/>
                  <a:gd name="T5" fmla="*/ 0 60000 65536"/>
                  <a:gd name="T6" fmla="*/ 0 w 672"/>
                  <a:gd name="T7" fmla="*/ 0 h 960"/>
                  <a:gd name="T8" fmla="*/ 672 w 672"/>
                  <a:gd name="T9" fmla="*/ 960 h 96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72" h="960">
                    <a:moveTo>
                      <a:pt x="0" y="0"/>
                    </a:moveTo>
                    <a:cubicBezTo>
                      <a:pt x="172" y="372"/>
                      <a:pt x="344" y="744"/>
                      <a:pt x="672" y="960"/>
                    </a:cubicBez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4604" name="Text Box 17"/>
              <p:cNvSpPr txBox="1">
                <a:spLocks noChangeArrowheads="1"/>
              </p:cNvSpPr>
              <p:nvPr/>
            </p:nvSpPr>
            <p:spPr bwMode="auto">
              <a:xfrm>
                <a:off x="4656" y="2515"/>
                <a:ext cx="336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D</a:t>
                </a:r>
                <a:r>
                  <a:rPr lang="en-US" sz="2200" baseline="-25000" dirty="0">
                    <a:latin typeface="Tahoma" pitchFamily="34" charset="0"/>
                  </a:rPr>
                  <a:t>1</a:t>
                </a:r>
              </a:p>
            </p:txBody>
          </p:sp>
        </p:grpSp>
        <p:sp>
          <p:nvSpPr>
            <p:cNvPr id="24599" name="Line 18"/>
            <p:cNvSpPr>
              <a:spLocks noChangeShapeType="1"/>
            </p:cNvSpPr>
            <p:nvPr/>
          </p:nvSpPr>
          <p:spPr bwMode="auto">
            <a:xfrm flipH="1">
              <a:off x="2966" y="2276"/>
              <a:ext cx="10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4600" name="Line 19"/>
            <p:cNvSpPr>
              <a:spLocks noChangeShapeType="1"/>
            </p:cNvSpPr>
            <p:nvPr/>
          </p:nvSpPr>
          <p:spPr bwMode="auto">
            <a:xfrm>
              <a:off x="3984" y="2256"/>
              <a:ext cx="0" cy="72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4601" name="Text Box 20"/>
            <p:cNvSpPr txBox="1">
              <a:spLocks noChangeArrowheads="1"/>
            </p:cNvSpPr>
            <p:nvPr/>
          </p:nvSpPr>
          <p:spPr bwMode="auto">
            <a:xfrm>
              <a:off x="3888" y="2957"/>
              <a:ext cx="240" cy="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latin typeface="Tahoma" pitchFamily="34" charset="0"/>
                </a:rPr>
                <a:t>Q</a:t>
              </a:r>
              <a:r>
                <a:rPr lang="en-US" sz="2200" baseline="-25000" dirty="0">
                  <a:latin typeface="Tahoma" pitchFamily="34" charset="0"/>
                </a:rPr>
                <a:t>1</a:t>
              </a:r>
            </a:p>
          </p:txBody>
        </p:sp>
        <p:sp>
          <p:nvSpPr>
            <p:cNvPr id="24602" name="Text Box 21"/>
            <p:cNvSpPr txBox="1">
              <a:spLocks noChangeArrowheads="1"/>
            </p:cNvSpPr>
            <p:nvPr/>
          </p:nvSpPr>
          <p:spPr bwMode="auto">
            <a:xfrm>
              <a:off x="2784" y="2160"/>
              <a:ext cx="240" cy="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latin typeface="Tahoma" pitchFamily="34" charset="0"/>
                </a:rPr>
                <a:t>P</a:t>
              </a:r>
              <a:r>
                <a:rPr lang="en-US" sz="2200" baseline="-25000" dirty="0">
                  <a:latin typeface="Tahoma" pitchFamily="34" charset="0"/>
                </a:rPr>
                <a:t>1</a:t>
              </a:r>
            </a:p>
          </p:txBody>
        </p:sp>
      </p:grpSp>
      <p:sp>
        <p:nvSpPr>
          <p:cNvPr id="56342" name="Text Box 22"/>
          <p:cNvSpPr txBox="1">
            <a:spLocks noChangeArrowheads="1"/>
          </p:cNvSpPr>
          <p:nvPr/>
        </p:nvSpPr>
        <p:spPr bwMode="auto">
          <a:xfrm>
            <a:off x="381000" y="2590800"/>
            <a:ext cx="3276600" cy="15049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Ins="4572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dirty="0"/>
              <a:t>An increase in income increases the quantity </a:t>
            </a:r>
            <a:br>
              <a:rPr lang="en-US" sz="2300" dirty="0"/>
            </a:br>
            <a:r>
              <a:rPr lang="en-US" sz="2300" dirty="0"/>
              <a:t>of cars consumers demand at each price…</a:t>
            </a:r>
          </a:p>
        </p:txBody>
      </p:sp>
      <p:sp>
        <p:nvSpPr>
          <p:cNvPr id="56343" name="Text Box 23"/>
          <p:cNvSpPr txBox="1">
            <a:spLocks noChangeArrowheads="1"/>
          </p:cNvSpPr>
          <p:nvPr/>
        </p:nvSpPr>
        <p:spPr bwMode="auto">
          <a:xfrm>
            <a:off x="990600" y="4637088"/>
            <a:ext cx="2971800" cy="11541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dirty="0"/>
              <a:t>…which increases the equilibrium price and quantity.</a:t>
            </a:r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4419600" y="2971800"/>
            <a:ext cx="2590800" cy="2149475"/>
            <a:chOff x="2784" y="1872"/>
            <a:chExt cx="1632" cy="1354"/>
          </a:xfrm>
        </p:grpSpPr>
        <p:grpSp>
          <p:nvGrpSpPr>
            <p:cNvPr id="24588" name="Group 25"/>
            <p:cNvGrpSpPr>
              <a:grpSpLocks/>
            </p:cNvGrpSpPr>
            <p:nvPr/>
          </p:nvGrpSpPr>
          <p:grpSpPr bwMode="auto">
            <a:xfrm>
              <a:off x="2784" y="1872"/>
              <a:ext cx="1439" cy="384"/>
              <a:chOff x="2784" y="1872"/>
              <a:chExt cx="1439" cy="384"/>
            </a:xfrm>
          </p:grpSpPr>
          <p:sp>
            <p:nvSpPr>
              <p:cNvPr id="24593" name="Text Box 26"/>
              <p:cNvSpPr txBox="1">
                <a:spLocks noChangeArrowheads="1"/>
              </p:cNvSpPr>
              <p:nvPr/>
            </p:nvSpPr>
            <p:spPr bwMode="auto">
              <a:xfrm>
                <a:off x="2784" y="1872"/>
                <a:ext cx="240" cy="2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P</a:t>
                </a:r>
                <a:r>
                  <a:rPr lang="en-US" sz="2200" baseline="-25000" dirty="0">
                    <a:latin typeface="Tahoma" pitchFamily="34" charset="0"/>
                  </a:rPr>
                  <a:t>2</a:t>
                </a:r>
              </a:p>
            </p:txBody>
          </p:sp>
          <p:sp>
            <p:nvSpPr>
              <p:cNvPr id="24594" name="Line 27"/>
              <p:cNvSpPr>
                <a:spLocks noChangeShapeType="1"/>
              </p:cNvSpPr>
              <p:nvPr/>
            </p:nvSpPr>
            <p:spPr bwMode="auto">
              <a:xfrm flipH="1">
                <a:off x="2985" y="1997"/>
                <a:ext cx="123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4595" name="Line 28"/>
              <p:cNvSpPr>
                <a:spLocks noChangeShapeType="1"/>
              </p:cNvSpPr>
              <p:nvPr/>
            </p:nvSpPr>
            <p:spPr bwMode="auto">
              <a:xfrm flipV="1">
                <a:off x="3024" y="1997"/>
                <a:ext cx="0" cy="259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 type="triangle" w="lg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24589" name="Group 29"/>
            <p:cNvGrpSpPr>
              <a:grpSpLocks/>
            </p:cNvGrpSpPr>
            <p:nvPr/>
          </p:nvGrpSpPr>
          <p:grpSpPr bwMode="auto">
            <a:xfrm>
              <a:off x="4003" y="2006"/>
              <a:ext cx="413" cy="1220"/>
              <a:chOff x="4003" y="2006"/>
              <a:chExt cx="413" cy="1220"/>
            </a:xfrm>
          </p:grpSpPr>
          <p:sp>
            <p:nvSpPr>
              <p:cNvPr id="24590" name="Text Box 30"/>
              <p:cNvSpPr txBox="1">
                <a:spLocks noChangeArrowheads="1"/>
              </p:cNvSpPr>
              <p:nvPr/>
            </p:nvSpPr>
            <p:spPr bwMode="auto">
              <a:xfrm>
                <a:off x="4176" y="2957"/>
                <a:ext cx="240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9144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Q</a:t>
                </a:r>
                <a:r>
                  <a:rPr lang="en-US" sz="2200" baseline="-25000" dirty="0">
                    <a:latin typeface="Tahoma" pitchFamily="34" charset="0"/>
                  </a:rPr>
                  <a:t>2</a:t>
                </a:r>
              </a:p>
            </p:txBody>
          </p:sp>
          <p:sp>
            <p:nvSpPr>
              <p:cNvPr id="24591" name="Line 31"/>
              <p:cNvSpPr>
                <a:spLocks noChangeShapeType="1"/>
              </p:cNvSpPr>
              <p:nvPr/>
            </p:nvSpPr>
            <p:spPr bwMode="auto">
              <a:xfrm>
                <a:off x="4253" y="2006"/>
                <a:ext cx="0" cy="96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bIns="91440"/>
              <a:lstStyle/>
              <a:p>
                <a:endParaRPr lang="en-US" dirty="0"/>
              </a:p>
            </p:txBody>
          </p:sp>
          <p:sp>
            <p:nvSpPr>
              <p:cNvPr id="24592" name="Line 32"/>
              <p:cNvSpPr>
                <a:spLocks noChangeShapeType="1"/>
              </p:cNvSpPr>
              <p:nvPr/>
            </p:nvSpPr>
            <p:spPr bwMode="auto">
              <a:xfrm flipV="1">
                <a:off x="4003" y="2918"/>
                <a:ext cx="240" cy="0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 type="triangle" w="lg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bIns="91440"/>
              <a:lstStyle/>
              <a:p>
                <a:endParaRPr lang="en-US" dirty="0"/>
              </a:p>
            </p:txBody>
          </p:sp>
        </p:grpSp>
      </p:grpSp>
      <p:sp>
        <p:nvSpPr>
          <p:cNvPr id="56354" name="Line 34"/>
          <p:cNvSpPr>
            <a:spLocks noChangeShapeType="1"/>
          </p:cNvSpPr>
          <p:nvPr/>
        </p:nvSpPr>
        <p:spPr bwMode="auto">
          <a:xfrm>
            <a:off x="5380038" y="2487613"/>
            <a:ext cx="5524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9" name="Group 3"/>
          <p:cNvGrpSpPr>
            <a:grpSpLocks/>
          </p:cNvGrpSpPr>
          <p:nvPr/>
        </p:nvGrpSpPr>
        <p:grpSpPr bwMode="auto">
          <a:xfrm>
            <a:off x="5715000" y="2011363"/>
            <a:ext cx="2895600" cy="2179637"/>
            <a:chOff x="3600" y="1267"/>
            <a:chExt cx="1824" cy="1373"/>
          </a:xfrm>
        </p:grpSpPr>
        <p:sp>
          <p:nvSpPr>
            <p:cNvPr id="24586" name="Freeform 4"/>
            <p:cNvSpPr>
              <a:spLocks/>
            </p:cNvSpPr>
            <p:nvPr/>
          </p:nvSpPr>
          <p:spPr bwMode="auto">
            <a:xfrm>
              <a:off x="3600" y="1267"/>
              <a:ext cx="1488" cy="1248"/>
            </a:xfrm>
            <a:custGeom>
              <a:avLst/>
              <a:gdLst>
                <a:gd name="T0" fmla="*/ 0 w 672"/>
                <a:gd name="T1" fmla="*/ 0 h 960"/>
                <a:gd name="T2" fmla="*/ 16155 w 672"/>
                <a:gd name="T3" fmla="*/ 2742 h 960"/>
                <a:gd name="T4" fmla="*/ 0 60000 65536"/>
                <a:gd name="T5" fmla="*/ 0 60000 65536"/>
                <a:gd name="T6" fmla="*/ 0 w 672"/>
                <a:gd name="T7" fmla="*/ 0 h 960"/>
                <a:gd name="T8" fmla="*/ 672 w 672"/>
                <a:gd name="T9" fmla="*/ 960 h 9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72" h="960">
                  <a:moveTo>
                    <a:pt x="0" y="0"/>
                  </a:moveTo>
                  <a:cubicBezTo>
                    <a:pt x="172" y="372"/>
                    <a:pt x="344" y="744"/>
                    <a:pt x="672" y="960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4587" name="Text Box 5"/>
            <p:cNvSpPr txBox="1">
              <a:spLocks noChangeArrowheads="1"/>
            </p:cNvSpPr>
            <p:nvPr/>
          </p:nvSpPr>
          <p:spPr bwMode="auto">
            <a:xfrm>
              <a:off x="5040" y="2371"/>
              <a:ext cx="38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solidFill>
                    <a:srgbClr val="FF0000"/>
                  </a:solidFill>
                  <a:latin typeface="Tahoma" pitchFamily="34" charset="0"/>
                </a:rPr>
                <a:t>D</a:t>
              </a:r>
              <a:r>
                <a:rPr lang="en-US" sz="2200" baseline="-25000" dirty="0">
                  <a:solidFill>
                    <a:srgbClr val="FF0000"/>
                  </a:solidFill>
                  <a:latin typeface="Tahoma" pitchFamily="34" charset="0"/>
                </a:rPr>
                <a:t>2</a:t>
              </a:r>
            </a:p>
          </p:txBody>
        </p:sp>
      </p:grpSp>
      <p:sp>
        <p:nvSpPr>
          <p:cNvPr id="24585" name="Rectangle 36"/>
          <p:cNvSpPr>
            <a:spLocks noChangeArrowheads="1"/>
          </p:cNvSpPr>
          <p:nvPr/>
        </p:nvSpPr>
        <p:spPr bwMode="auto">
          <a:xfrm>
            <a:off x="522288" y="1125538"/>
            <a:ext cx="3060700" cy="102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5000"/>
              </a:lnSpc>
              <a:spcBef>
                <a:spcPct val="25000"/>
              </a:spcBef>
            </a:pPr>
            <a:r>
              <a:rPr lang="en-US" sz="2600" dirty="0"/>
              <a:t>Demand equation:</a:t>
            </a:r>
          </a:p>
          <a:p>
            <a:pPr algn="ctr">
              <a:lnSpc>
                <a:spcPct val="105000"/>
              </a:lnSpc>
              <a:spcBef>
                <a:spcPct val="25000"/>
              </a:spcBef>
            </a:pPr>
            <a:r>
              <a:rPr lang="en-US" sz="2600" b="1" i="1" dirty="0">
                <a:latin typeface="Tahoma" pitchFamily="34" charset="0"/>
              </a:rPr>
              <a:t>Q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sz="2600" b="1" i="1" baseline="30000" dirty="0">
                <a:latin typeface="Tahoma" pitchFamily="34" charset="0"/>
              </a:rPr>
              <a:t>d</a:t>
            </a:r>
            <a:r>
              <a:rPr lang="en-US" sz="2600" dirty="0"/>
              <a:t> = </a:t>
            </a:r>
            <a:r>
              <a:rPr lang="en-US" sz="2600" b="1" i="1" dirty="0">
                <a:latin typeface="Tahoma" pitchFamily="34" charset="0"/>
              </a:rPr>
              <a:t>D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sz="2600" dirty="0"/>
              <a:t>(</a:t>
            </a:r>
            <a:r>
              <a:rPr lang="en-US" sz="2600" b="1" i="1" dirty="0">
                <a:latin typeface="Tahoma" pitchFamily="34" charset="0"/>
              </a:rPr>
              <a:t>P</a:t>
            </a:r>
            <a:r>
              <a:rPr lang="en-US" sz="2600" dirty="0">
                <a:latin typeface="Tahoma" pitchFamily="34" charset="0"/>
              </a:rPr>
              <a:t>,</a:t>
            </a:r>
            <a:r>
              <a:rPr lang="en-US" sz="2600" b="1" i="1" dirty="0">
                <a:latin typeface="Tahoma" pitchFamily="34" charset="0"/>
              </a:rPr>
              <a:t>Y</a:t>
            </a:r>
            <a:r>
              <a:rPr lang="en-US" sz="2600" dirty="0"/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375803951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6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42" grpId="0" animBg="1" autoUpdateAnimBg="0"/>
      <p:bldP spid="56343" grpId="0" animBg="1" autoUpdateAnimBg="0"/>
      <p:bldP spid="5635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3200" dirty="0"/>
              <a:t>The effects of a steel price increase</a:t>
            </a:r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3581400" y="1371600"/>
            <a:ext cx="5105400" cy="4191000"/>
            <a:chOff x="2256" y="864"/>
            <a:chExt cx="3216" cy="2640"/>
          </a:xfrm>
        </p:grpSpPr>
        <p:grpSp>
          <p:nvGrpSpPr>
            <p:cNvPr id="25620" name="Group 4"/>
            <p:cNvGrpSpPr>
              <a:grpSpLocks/>
            </p:cNvGrpSpPr>
            <p:nvPr/>
          </p:nvGrpSpPr>
          <p:grpSpPr bwMode="auto">
            <a:xfrm>
              <a:off x="2256" y="864"/>
              <a:ext cx="3216" cy="2640"/>
              <a:chOff x="2256" y="864"/>
              <a:chExt cx="3216" cy="2640"/>
            </a:xfrm>
          </p:grpSpPr>
          <p:sp>
            <p:nvSpPr>
              <p:cNvPr id="25631" name="Line 5"/>
              <p:cNvSpPr>
                <a:spLocks noChangeShapeType="1"/>
              </p:cNvSpPr>
              <p:nvPr/>
            </p:nvSpPr>
            <p:spPr bwMode="auto">
              <a:xfrm>
                <a:off x="2976" y="1152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5632" name="Line 6"/>
              <p:cNvSpPr>
                <a:spLocks noChangeShapeType="1"/>
              </p:cNvSpPr>
              <p:nvPr/>
            </p:nvSpPr>
            <p:spPr bwMode="auto">
              <a:xfrm>
                <a:off x="2976" y="2976"/>
                <a:ext cx="196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5633" name="Text Box 7"/>
              <p:cNvSpPr txBox="1">
                <a:spLocks noChangeArrowheads="1"/>
              </p:cNvSpPr>
              <p:nvPr/>
            </p:nvSpPr>
            <p:spPr bwMode="auto">
              <a:xfrm>
                <a:off x="4656" y="2794"/>
                <a:ext cx="816" cy="7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US" sz="2400" b="1" i="1" dirty="0">
                    <a:latin typeface="Tahoma" pitchFamily="34" charset="0"/>
                  </a:rPr>
                  <a:t>Q</a:t>
                </a:r>
                <a:r>
                  <a:rPr lang="en-US" sz="2200" dirty="0">
                    <a:latin typeface="Tahoma" pitchFamily="34" charset="0"/>
                  </a:rPr>
                  <a:t> Quantity of cars</a:t>
                </a:r>
              </a:p>
            </p:txBody>
          </p:sp>
          <p:sp>
            <p:nvSpPr>
              <p:cNvPr id="25634" name="Text Box 8"/>
              <p:cNvSpPr txBox="1">
                <a:spLocks noChangeArrowheads="1"/>
              </p:cNvSpPr>
              <p:nvPr/>
            </p:nvSpPr>
            <p:spPr bwMode="auto">
              <a:xfrm>
                <a:off x="2256" y="864"/>
                <a:ext cx="720" cy="7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eaLnBrk="1" hangingPunct="1">
                  <a:spcBef>
                    <a:spcPct val="50000"/>
                  </a:spcBef>
                </a:pPr>
                <a:r>
                  <a:rPr lang="en-US" sz="2400" b="1" i="1" dirty="0">
                    <a:latin typeface="Tahoma" pitchFamily="34" charset="0"/>
                  </a:rPr>
                  <a:t>P </a:t>
                </a:r>
                <a:r>
                  <a:rPr lang="en-US" sz="2200" dirty="0">
                    <a:latin typeface="Tahoma" pitchFamily="34" charset="0"/>
                  </a:rPr>
                  <a:t> </a:t>
                </a:r>
                <a:br>
                  <a:rPr lang="en-US" sz="2200" dirty="0">
                    <a:latin typeface="Tahoma" pitchFamily="34" charset="0"/>
                  </a:rPr>
                </a:br>
                <a:r>
                  <a:rPr lang="en-US" sz="2200" dirty="0">
                    <a:latin typeface="Tahoma" pitchFamily="34" charset="0"/>
                  </a:rPr>
                  <a:t>Price </a:t>
                </a:r>
                <a:br>
                  <a:rPr lang="en-US" sz="2200" dirty="0">
                    <a:latin typeface="Tahoma" pitchFamily="34" charset="0"/>
                  </a:rPr>
                </a:br>
                <a:r>
                  <a:rPr lang="en-US" sz="2200" dirty="0">
                    <a:latin typeface="Tahoma" pitchFamily="34" charset="0"/>
                  </a:rPr>
                  <a:t>of cars</a:t>
                </a:r>
              </a:p>
            </p:txBody>
          </p:sp>
        </p:grpSp>
        <p:grpSp>
          <p:nvGrpSpPr>
            <p:cNvPr id="25621" name="Group 9"/>
            <p:cNvGrpSpPr>
              <a:grpSpLocks/>
            </p:cNvGrpSpPr>
            <p:nvPr/>
          </p:nvGrpSpPr>
          <p:grpSpPr bwMode="auto">
            <a:xfrm>
              <a:off x="3264" y="1248"/>
              <a:ext cx="1589" cy="1488"/>
              <a:chOff x="3072" y="1680"/>
              <a:chExt cx="1589" cy="1488"/>
            </a:xfrm>
          </p:grpSpPr>
          <p:sp>
            <p:nvSpPr>
              <p:cNvPr id="25629" name="Freeform 10"/>
              <p:cNvSpPr>
                <a:spLocks/>
              </p:cNvSpPr>
              <p:nvPr/>
            </p:nvSpPr>
            <p:spPr bwMode="auto">
              <a:xfrm flipH="1">
                <a:off x="3072" y="1896"/>
                <a:ext cx="1387" cy="1272"/>
              </a:xfrm>
              <a:custGeom>
                <a:avLst/>
                <a:gdLst>
                  <a:gd name="T0" fmla="*/ 0 w 672"/>
                  <a:gd name="T1" fmla="*/ 0 h 960"/>
                  <a:gd name="T2" fmla="*/ 12196 w 672"/>
                  <a:gd name="T3" fmla="*/ 2959 h 960"/>
                  <a:gd name="T4" fmla="*/ 0 60000 65536"/>
                  <a:gd name="T5" fmla="*/ 0 60000 65536"/>
                  <a:gd name="T6" fmla="*/ 0 w 672"/>
                  <a:gd name="T7" fmla="*/ 0 h 960"/>
                  <a:gd name="T8" fmla="*/ 672 w 672"/>
                  <a:gd name="T9" fmla="*/ 960 h 96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72" h="960">
                    <a:moveTo>
                      <a:pt x="0" y="0"/>
                    </a:moveTo>
                    <a:cubicBezTo>
                      <a:pt x="172" y="372"/>
                      <a:pt x="344" y="744"/>
                      <a:pt x="672" y="960"/>
                    </a:cubicBez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Ins="0" bIns="91440"/>
              <a:lstStyle/>
              <a:p>
                <a:endParaRPr lang="en-US" dirty="0"/>
              </a:p>
            </p:txBody>
          </p:sp>
          <p:sp>
            <p:nvSpPr>
              <p:cNvPr id="25630" name="Text Box 11"/>
              <p:cNvSpPr txBox="1">
                <a:spLocks noChangeArrowheads="1"/>
              </p:cNvSpPr>
              <p:nvPr/>
            </p:nvSpPr>
            <p:spPr bwMode="auto">
              <a:xfrm flipH="1">
                <a:off x="4376" y="1680"/>
                <a:ext cx="285" cy="2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Ins="0" bIns="9144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S</a:t>
                </a:r>
                <a:r>
                  <a:rPr lang="en-US" sz="2200" baseline="-25000" dirty="0">
                    <a:latin typeface="Tahoma" pitchFamily="34" charset="0"/>
                  </a:rPr>
                  <a:t>1</a:t>
                </a:r>
                <a:endParaRPr lang="en-US" sz="2200" b="1" i="1" dirty="0">
                  <a:latin typeface="Tahoma" pitchFamily="34" charset="0"/>
                </a:endParaRPr>
              </a:p>
            </p:txBody>
          </p:sp>
        </p:grpSp>
        <p:grpSp>
          <p:nvGrpSpPr>
            <p:cNvPr id="25622" name="Group 12"/>
            <p:cNvGrpSpPr>
              <a:grpSpLocks/>
            </p:cNvGrpSpPr>
            <p:nvPr/>
          </p:nvGrpSpPr>
          <p:grpSpPr bwMode="auto">
            <a:xfrm>
              <a:off x="3168" y="1411"/>
              <a:ext cx="1824" cy="1373"/>
              <a:chOff x="3168" y="1411"/>
              <a:chExt cx="1824" cy="1373"/>
            </a:xfrm>
          </p:grpSpPr>
          <p:sp>
            <p:nvSpPr>
              <p:cNvPr id="25627" name="Freeform 13"/>
              <p:cNvSpPr>
                <a:spLocks/>
              </p:cNvSpPr>
              <p:nvPr/>
            </p:nvSpPr>
            <p:spPr bwMode="auto">
              <a:xfrm>
                <a:off x="3168" y="1411"/>
                <a:ext cx="1488" cy="1248"/>
              </a:xfrm>
              <a:custGeom>
                <a:avLst/>
                <a:gdLst>
                  <a:gd name="T0" fmla="*/ 0 w 672"/>
                  <a:gd name="T1" fmla="*/ 0 h 960"/>
                  <a:gd name="T2" fmla="*/ 16155 w 672"/>
                  <a:gd name="T3" fmla="*/ 2742 h 960"/>
                  <a:gd name="T4" fmla="*/ 0 60000 65536"/>
                  <a:gd name="T5" fmla="*/ 0 60000 65536"/>
                  <a:gd name="T6" fmla="*/ 0 w 672"/>
                  <a:gd name="T7" fmla="*/ 0 h 960"/>
                  <a:gd name="T8" fmla="*/ 672 w 672"/>
                  <a:gd name="T9" fmla="*/ 960 h 96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72" h="960">
                    <a:moveTo>
                      <a:pt x="0" y="0"/>
                    </a:moveTo>
                    <a:cubicBezTo>
                      <a:pt x="172" y="372"/>
                      <a:pt x="344" y="744"/>
                      <a:pt x="672" y="960"/>
                    </a:cubicBez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5628" name="Text Box 14"/>
              <p:cNvSpPr txBox="1">
                <a:spLocks noChangeArrowheads="1"/>
              </p:cNvSpPr>
              <p:nvPr/>
            </p:nvSpPr>
            <p:spPr bwMode="auto">
              <a:xfrm>
                <a:off x="4656" y="2515"/>
                <a:ext cx="336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D</a:t>
                </a:r>
                <a:endParaRPr lang="en-US" sz="2200" baseline="-25000" dirty="0">
                  <a:latin typeface="Tahoma" pitchFamily="34" charset="0"/>
                </a:endParaRPr>
              </a:p>
            </p:txBody>
          </p:sp>
        </p:grpSp>
        <p:sp>
          <p:nvSpPr>
            <p:cNvPr id="25623" name="Line 15"/>
            <p:cNvSpPr>
              <a:spLocks noChangeShapeType="1"/>
            </p:cNvSpPr>
            <p:nvPr/>
          </p:nvSpPr>
          <p:spPr bwMode="auto">
            <a:xfrm flipH="1">
              <a:off x="2966" y="2276"/>
              <a:ext cx="10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5624" name="Line 16"/>
            <p:cNvSpPr>
              <a:spLocks noChangeShapeType="1"/>
            </p:cNvSpPr>
            <p:nvPr/>
          </p:nvSpPr>
          <p:spPr bwMode="auto">
            <a:xfrm>
              <a:off x="3984" y="2256"/>
              <a:ext cx="0" cy="72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5625" name="Text Box 17"/>
            <p:cNvSpPr txBox="1">
              <a:spLocks noChangeArrowheads="1"/>
            </p:cNvSpPr>
            <p:nvPr/>
          </p:nvSpPr>
          <p:spPr bwMode="auto">
            <a:xfrm>
              <a:off x="3888" y="2957"/>
              <a:ext cx="240" cy="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latin typeface="Tahoma" pitchFamily="34" charset="0"/>
                </a:rPr>
                <a:t>Q</a:t>
              </a:r>
              <a:r>
                <a:rPr lang="en-US" sz="2200" baseline="-25000" dirty="0">
                  <a:latin typeface="Tahoma" pitchFamily="34" charset="0"/>
                </a:rPr>
                <a:t>1</a:t>
              </a:r>
            </a:p>
          </p:txBody>
        </p:sp>
        <p:sp>
          <p:nvSpPr>
            <p:cNvPr id="25626" name="Text Box 18"/>
            <p:cNvSpPr txBox="1">
              <a:spLocks noChangeArrowheads="1"/>
            </p:cNvSpPr>
            <p:nvPr/>
          </p:nvSpPr>
          <p:spPr bwMode="auto">
            <a:xfrm>
              <a:off x="2784" y="2160"/>
              <a:ext cx="240" cy="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latin typeface="Tahoma" pitchFamily="34" charset="0"/>
                </a:rPr>
                <a:t>P</a:t>
              </a:r>
              <a:r>
                <a:rPr lang="en-US" sz="2200" baseline="-25000" dirty="0">
                  <a:latin typeface="Tahoma" pitchFamily="34" charset="0"/>
                </a:rPr>
                <a:t>1</a:t>
              </a:r>
            </a:p>
          </p:txBody>
        </p:sp>
      </p:grpSp>
      <p:sp>
        <p:nvSpPr>
          <p:cNvPr id="58387" name="Text Box 19"/>
          <p:cNvSpPr txBox="1">
            <a:spLocks noChangeArrowheads="1"/>
          </p:cNvSpPr>
          <p:nvPr/>
        </p:nvSpPr>
        <p:spPr bwMode="auto">
          <a:xfrm>
            <a:off x="381000" y="2590800"/>
            <a:ext cx="3276600" cy="15049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dirty="0"/>
              <a:t>An increase in </a:t>
            </a:r>
            <a:r>
              <a:rPr lang="en-US" sz="2300" b="1" i="1" dirty="0">
                <a:latin typeface="Tahoma" pitchFamily="34" charset="0"/>
              </a:rPr>
              <a:t>P</a:t>
            </a:r>
            <a:r>
              <a:rPr lang="en-US" sz="2300" baseline="-25000" dirty="0">
                <a:latin typeface="Tahoma" pitchFamily="34" charset="0"/>
              </a:rPr>
              <a:t>s</a:t>
            </a:r>
            <a:r>
              <a:rPr lang="en-US" sz="2300" dirty="0"/>
              <a:t> reduces the quantity of cars producers supply at each price…</a:t>
            </a:r>
          </a:p>
        </p:txBody>
      </p:sp>
      <p:sp>
        <p:nvSpPr>
          <p:cNvPr id="58388" name="Text Box 20"/>
          <p:cNvSpPr txBox="1">
            <a:spLocks noChangeArrowheads="1"/>
          </p:cNvSpPr>
          <p:nvPr/>
        </p:nvSpPr>
        <p:spPr bwMode="auto">
          <a:xfrm>
            <a:off x="914400" y="4572000"/>
            <a:ext cx="3048000" cy="11541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dirty="0"/>
              <a:t>…which increases the market price and reduces the quantity.</a:t>
            </a:r>
          </a:p>
        </p:txBody>
      </p: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4419600" y="3017838"/>
            <a:ext cx="1874838" cy="2087562"/>
            <a:chOff x="2784" y="1901"/>
            <a:chExt cx="1181" cy="1315"/>
          </a:xfrm>
        </p:grpSpPr>
        <p:grpSp>
          <p:nvGrpSpPr>
            <p:cNvPr id="25612" name="Group 22"/>
            <p:cNvGrpSpPr>
              <a:grpSpLocks/>
            </p:cNvGrpSpPr>
            <p:nvPr/>
          </p:nvGrpSpPr>
          <p:grpSpPr bwMode="auto">
            <a:xfrm>
              <a:off x="2784" y="1901"/>
              <a:ext cx="911" cy="384"/>
              <a:chOff x="2784" y="1901"/>
              <a:chExt cx="911" cy="384"/>
            </a:xfrm>
          </p:grpSpPr>
          <p:sp>
            <p:nvSpPr>
              <p:cNvPr id="25617" name="Text Box 23"/>
              <p:cNvSpPr txBox="1">
                <a:spLocks noChangeArrowheads="1"/>
              </p:cNvSpPr>
              <p:nvPr/>
            </p:nvSpPr>
            <p:spPr bwMode="auto">
              <a:xfrm>
                <a:off x="2784" y="1901"/>
                <a:ext cx="240" cy="2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P</a:t>
                </a:r>
                <a:r>
                  <a:rPr lang="en-US" sz="2200" baseline="-25000" dirty="0">
                    <a:latin typeface="Tahoma" pitchFamily="34" charset="0"/>
                  </a:rPr>
                  <a:t>2</a:t>
                </a:r>
              </a:p>
            </p:txBody>
          </p:sp>
          <p:sp>
            <p:nvSpPr>
              <p:cNvPr id="25618" name="Line 24"/>
              <p:cNvSpPr>
                <a:spLocks noChangeShapeType="1"/>
              </p:cNvSpPr>
              <p:nvPr/>
            </p:nvSpPr>
            <p:spPr bwMode="auto">
              <a:xfrm flipH="1">
                <a:off x="2985" y="2026"/>
                <a:ext cx="71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5619" name="Line 25"/>
              <p:cNvSpPr>
                <a:spLocks noChangeShapeType="1"/>
              </p:cNvSpPr>
              <p:nvPr/>
            </p:nvSpPr>
            <p:spPr bwMode="auto">
              <a:xfrm flipV="1">
                <a:off x="3024" y="2026"/>
                <a:ext cx="0" cy="259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 type="triangle" w="lg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25613" name="Group 26"/>
            <p:cNvGrpSpPr>
              <a:grpSpLocks/>
            </p:cNvGrpSpPr>
            <p:nvPr/>
          </p:nvGrpSpPr>
          <p:grpSpPr bwMode="auto">
            <a:xfrm>
              <a:off x="3600" y="2016"/>
              <a:ext cx="365" cy="1200"/>
              <a:chOff x="3600" y="2016"/>
              <a:chExt cx="365" cy="1200"/>
            </a:xfrm>
          </p:grpSpPr>
          <p:sp>
            <p:nvSpPr>
              <p:cNvPr id="25614" name="Text Box 27"/>
              <p:cNvSpPr txBox="1">
                <a:spLocks noChangeArrowheads="1"/>
              </p:cNvSpPr>
              <p:nvPr/>
            </p:nvSpPr>
            <p:spPr bwMode="auto">
              <a:xfrm>
                <a:off x="3600" y="2947"/>
                <a:ext cx="240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9144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Q</a:t>
                </a:r>
                <a:r>
                  <a:rPr lang="en-US" sz="2200" baseline="-25000" dirty="0">
                    <a:latin typeface="Tahoma" pitchFamily="34" charset="0"/>
                  </a:rPr>
                  <a:t>2</a:t>
                </a:r>
              </a:p>
            </p:txBody>
          </p:sp>
          <p:sp>
            <p:nvSpPr>
              <p:cNvPr id="25615" name="Line 28"/>
              <p:cNvSpPr>
                <a:spLocks noChangeShapeType="1"/>
              </p:cNvSpPr>
              <p:nvPr/>
            </p:nvSpPr>
            <p:spPr bwMode="auto">
              <a:xfrm>
                <a:off x="3696" y="2016"/>
                <a:ext cx="0" cy="96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bIns="91440"/>
              <a:lstStyle/>
              <a:p>
                <a:endParaRPr lang="en-US" dirty="0"/>
              </a:p>
            </p:txBody>
          </p:sp>
          <p:sp>
            <p:nvSpPr>
              <p:cNvPr id="25616" name="Line 29"/>
              <p:cNvSpPr>
                <a:spLocks noChangeShapeType="1"/>
              </p:cNvSpPr>
              <p:nvPr/>
            </p:nvSpPr>
            <p:spPr bwMode="auto">
              <a:xfrm flipH="1" flipV="1">
                <a:off x="3687" y="2900"/>
                <a:ext cx="278" cy="0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 type="triangle" w="lg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bIns="91440"/>
              <a:lstStyle/>
              <a:p>
                <a:endParaRPr lang="en-US" dirty="0"/>
              </a:p>
            </p:txBody>
          </p:sp>
        </p:grpSp>
      </p:grpSp>
      <p:grpSp>
        <p:nvGrpSpPr>
          <p:cNvPr id="9" name="Group 30"/>
          <p:cNvGrpSpPr>
            <a:grpSpLocks/>
          </p:cNvGrpSpPr>
          <p:nvPr/>
        </p:nvGrpSpPr>
        <p:grpSpPr bwMode="auto">
          <a:xfrm>
            <a:off x="4800600" y="1524000"/>
            <a:ext cx="2517775" cy="2362200"/>
            <a:chOff x="3264" y="1248"/>
            <a:chExt cx="1586" cy="1488"/>
          </a:xfrm>
        </p:grpSpPr>
        <p:sp>
          <p:nvSpPr>
            <p:cNvPr id="25610" name="Freeform 31"/>
            <p:cNvSpPr>
              <a:spLocks/>
            </p:cNvSpPr>
            <p:nvPr/>
          </p:nvSpPr>
          <p:spPr bwMode="auto">
            <a:xfrm flipH="1">
              <a:off x="3264" y="1464"/>
              <a:ext cx="1387" cy="1272"/>
            </a:xfrm>
            <a:custGeom>
              <a:avLst/>
              <a:gdLst>
                <a:gd name="T0" fmla="*/ 0 w 672"/>
                <a:gd name="T1" fmla="*/ 0 h 960"/>
                <a:gd name="T2" fmla="*/ 12196 w 672"/>
                <a:gd name="T3" fmla="*/ 2959 h 960"/>
                <a:gd name="T4" fmla="*/ 0 60000 65536"/>
                <a:gd name="T5" fmla="*/ 0 60000 65536"/>
                <a:gd name="T6" fmla="*/ 0 w 672"/>
                <a:gd name="T7" fmla="*/ 0 h 960"/>
                <a:gd name="T8" fmla="*/ 672 w 672"/>
                <a:gd name="T9" fmla="*/ 960 h 9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72" h="960">
                  <a:moveTo>
                    <a:pt x="0" y="0"/>
                  </a:moveTo>
                  <a:cubicBezTo>
                    <a:pt x="172" y="372"/>
                    <a:pt x="344" y="744"/>
                    <a:pt x="672" y="960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Ins="0" bIns="91440"/>
            <a:lstStyle/>
            <a:p>
              <a:endParaRPr lang="en-US" dirty="0"/>
            </a:p>
          </p:txBody>
        </p:sp>
        <p:sp>
          <p:nvSpPr>
            <p:cNvPr id="25611" name="Text Box 32"/>
            <p:cNvSpPr txBox="1">
              <a:spLocks noChangeArrowheads="1"/>
            </p:cNvSpPr>
            <p:nvPr/>
          </p:nvSpPr>
          <p:spPr bwMode="auto">
            <a:xfrm flipH="1">
              <a:off x="4565" y="1248"/>
              <a:ext cx="285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0" bIns="9144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solidFill>
                    <a:srgbClr val="FF0000"/>
                  </a:solidFill>
                  <a:latin typeface="Tahoma" pitchFamily="34" charset="0"/>
                </a:rPr>
                <a:t>S</a:t>
              </a:r>
              <a:r>
                <a:rPr lang="en-US" sz="2200" baseline="-25000" dirty="0">
                  <a:solidFill>
                    <a:srgbClr val="FF0000"/>
                  </a:solidFill>
                  <a:latin typeface="Tahoma" pitchFamily="34" charset="0"/>
                </a:rPr>
                <a:t>2</a:t>
              </a:r>
            </a:p>
          </p:txBody>
        </p:sp>
      </p:grpSp>
      <p:sp>
        <p:nvSpPr>
          <p:cNvPr id="58402" name="Line 34"/>
          <p:cNvSpPr>
            <a:spLocks noChangeShapeType="1"/>
          </p:cNvSpPr>
          <p:nvPr/>
        </p:nvSpPr>
        <p:spPr bwMode="auto">
          <a:xfrm rot="10800000">
            <a:off x="6507163" y="2636838"/>
            <a:ext cx="5524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5609" name="Rectangle 36"/>
          <p:cNvSpPr>
            <a:spLocks noChangeArrowheads="1"/>
          </p:cNvSpPr>
          <p:nvPr/>
        </p:nvSpPr>
        <p:spPr bwMode="auto">
          <a:xfrm>
            <a:off x="419100" y="1141413"/>
            <a:ext cx="3060700" cy="102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5000"/>
              </a:lnSpc>
              <a:spcBef>
                <a:spcPct val="25000"/>
              </a:spcBef>
            </a:pPr>
            <a:r>
              <a:rPr lang="en-US" sz="2600" dirty="0"/>
              <a:t>Supply equation:</a:t>
            </a:r>
          </a:p>
          <a:p>
            <a:pPr algn="ctr">
              <a:lnSpc>
                <a:spcPct val="105000"/>
              </a:lnSpc>
              <a:spcBef>
                <a:spcPct val="25000"/>
              </a:spcBef>
            </a:pPr>
            <a:r>
              <a:rPr lang="en-US" sz="2600" b="1" i="1" dirty="0">
                <a:latin typeface="Tahoma" pitchFamily="34" charset="0"/>
              </a:rPr>
              <a:t>Q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sz="2600" b="1" i="1" baseline="30000" dirty="0">
                <a:latin typeface="Tahoma" pitchFamily="34" charset="0"/>
              </a:rPr>
              <a:t>s</a:t>
            </a:r>
            <a:r>
              <a:rPr lang="en-US" sz="2600" dirty="0"/>
              <a:t> = </a:t>
            </a:r>
            <a:r>
              <a:rPr lang="en-US" sz="2600" b="1" i="1" dirty="0">
                <a:latin typeface="Tahoma" pitchFamily="34" charset="0"/>
              </a:rPr>
              <a:t>S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sz="2600" dirty="0"/>
              <a:t>(</a:t>
            </a:r>
            <a:r>
              <a:rPr lang="en-US" sz="2600" b="1" i="1" dirty="0">
                <a:latin typeface="Tahoma" pitchFamily="34" charset="0"/>
              </a:rPr>
              <a:t>P</a:t>
            </a:r>
            <a:r>
              <a:rPr lang="en-US" sz="2600" dirty="0">
                <a:latin typeface="Tahoma" pitchFamily="34" charset="0"/>
              </a:rPr>
              <a:t>,</a:t>
            </a:r>
            <a:r>
              <a:rPr lang="en-US" sz="2600" b="1" i="1" dirty="0">
                <a:latin typeface="Tahoma" pitchFamily="34" charset="0"/>
              </a:rPr>
              <a:t>P</a:t>
            </a:r>
            <a:r>
              <a:rPr lang="en-US" sz="2600" b="1" i="1" baseline="-25000" dirty="0">
                <a:latin typeface="Tahoma" pitchFamily="34" charset="0"/>
              </a:rPr>
              <a:t>S</a:t>
            </a:r>
            <a:r>
              <a:rPr lang="en-US" sz="2600" dirty="0"/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306840735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8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7" grpId="0" animBg="1" autoUpdateAnimBg="0"/>
      <p:bldP spid="58388" grpId="0" animBg="1" autoUpdateAnimBg="0"/>
      <p:bldP spid="5840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dirty="0"/>
              <a:t>Endogenous vs. exogenous variables</a:t>
            </a:r>
          </a:p>
        </p:txBody>
      </p:sp>
      <p:sp>
        <p:nvSpPr>
          <p:cNvPr id="24579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392238"/>
            <a:ext cx="8229600" cy="4918075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dirty="0"/>
              <a:t>The values of </a:t>
            </a:r>
            <a:r>
              <a:rPr lang="en-US" b="1" dirty="0">
                <a:solidFill>
                  <a:srgbClr val="C00000"/>
                </a:solidFill>
              </a:rPr>
              <a:t>endogenous</a:t>
            </a:r>
            <a:r>
              <a:rPr lang="en-US" dirty="0"/>
              <a:t> </a:t>
            </a:r>
            <a:r>
              <a:rPr lang="en-US" b="1" dirty="0">
                <a:solidFill>
                  <a:srgbClr val="C00000"/>
                </a:solidFill>
              </a:rPr>
              <a:t>variables</a:t>
            </a:r>
            <a:r>
              <a:rPr lang="en-US" dirty="0">
                <a:solidFill>
                  <a:srgbClr val="C00000"/>
                </a:solidFill>
              </a:rPr>
              <a:t> </a:t>
            </a:r>
            <a:br>
              <a:rPr lang="en-US" dirty="0"/>
            </a:br>
            <a:r>
              <a:rPr lang="en-US" dirty="0"/>
              <a:t>are determined in the model.</a:t>
            </a:r>
          </a:p>
          <a:p>
            <a:pPr eaLnBrk="1" hangingPunct="1">
              <a:spcBef>
                <a:spcPct val="40000"/>
              </a:spcBef>
            </a:pPr>
            <a:r>
              <a:rPr lang="en-US" dirty="0"/>
              <a:t>The values of </a:t>
            </a:r>
            <a:r>
              <a:rPr lang="en-US" b="1" dirty="0">
                <a:solidFill>
                  <a:srgbClr val="C00000"/>
                </a:solidFill>
              </a:rPr>
              <a:t>exogenous</a:t>
            </a:r>
            <a:r>
              <a:rPr lang="en-US" dirty="0"/>
              <a:t> </a:t>
            </a:r>
            <a:r>
              <a:rPr lang="en-US" b="1" dirty="0">
                <a:solidFill>
                  <a:srgbClr val="C00000"/>
                </a:solidFill>
              </a:rPr>
              <a:t>variables </a:t>
            </a:r>
            <a:br>
              <a:rPr lang="en-US" dirty="0"/>
            </a:br>
            <a:r>
              <a:rPr lang="en-US" dirty="0"/>
              <a:t>are determined outside the model: </a:t>
            </a:r>
            <a:br>
              <a:rPr lang="en-US" dirty="0"/>
            </a:br>
            <a:r>
              <a:rPr lang="en-US" dirty="0"/>
              <a:t>The model takes their values and behavior </a:t>
            </a:r>
            <a:br>
              <a:rPr lang="en-US" dirty="0"/>
            </a:br>
            <a:r>
              <a:rPr lang="en-US" dirty="0"/>
              <a:t>as given.</a:t>
            </a:r>
          </a:p>
          <a:p>
            <a:pPr eaLnBrk="1" hangingPunct="1">
              <a:spcBef>
                <a:spcPct val="40000"/>
              </a:spcBef>
            </a:pPr>
            <a:r>
              <a:rPr lang="en-US" dirty="0"/>
              <a:t>In the model of supply &amp; demand for cars,</a:t>
            </a:r>
          </a:p>
          <a:p>
            <a:pPr lvl="1" eaLnBrk="1" hangingPunct="1">
              <a:spcBef>
                <a:spcPct val="40000"/>
              </a:spcBef>
              <a:buNone/>
            </a:pPr>
            <a:r>
              <a:rPr lang="en-US" dirty="0"/>
              <a:t>endogenous:	</a:t>
            </a:r>
            <a:r>
              <a:rPr lang="en-US" b="1" i="1" dirty="0">
                <a:latin typeface="Tahoma" pitchFamily="34" charset="0"/>
              </a:rPr>
              <a:t>P</a:t>
            </a:r>
            <a:r>
              <a:rPr lang="en-US" dirty="0"/>
              <a:t>, </a:t>
            </a:r>
            <a:r>
              <a:rPr lang="en-US" b="1" i="1" dirty="0">
                <a:latin typeface="Tahoma" pitchFamily="34" charset="0"/>
              </a:rPr>
              <a:t>Q</a:t>
            </a:r>
            <a:r>
              <a:rPr lang="en-US" sz="600" b="1" i="1" dirty="0">
                <a:latin typeface="Tahoma" pitchFamily="34" charset="0"/>
              </a:rPr>
              <a:t> </a:t>
            </a:r>
            <a:r>
              <a:rPr lang="en-US" b="1" i="1" baseline="30000" dirty="0">
                <a:latin typeface="Tahoma" pitchFamily="34" charset="0"/>
              </a:rPr>
              <a:t>d</a:t>
            </a:r>
            <a:r>
              <a:rPr lang="en-US" dirty="0"/>
              <a:t>, </a:t>
            </a:r>
            <a:r>
              <a:rPr lang="en-US" b="1" i="1" dirty="0">
                <a:latin typeface="Tahoma" pitchFamily="34" charset="0"/>
              </a:rPr>
              <a:t>Q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b="1" i="1" baseline="30000" dirty="0">
                <a:latin typeface="Tahoma" pitchFamily="34" charset="0"/>
              </a:rPr>
              <a:t>s</a:t>
            </a:r>
            <a:endParaRPr lang="en-US" dirty="0">
              <a:latin typeface="Tahoma" pitchFamily="34" charset="0"/>
            </a:endParaRPr>
          </a:p>
          <a:p>
            <a:pPr lvl="1" eaLnBrk="1" hangingPunct="1">
              <a:spcBef>
                <a:spcPct val="40000"/>
              </a:spcBef>
              <a:buFont typeface="Wingdings" pitchFamily="2" charset="2"/>
              <a:buNone/>
            </a:pPr>
            <a:r>
              <a:rPr lang="en-US" dirty="0"/>
              <a:t>exogenous:	</a:t>
            </a:r>
            <a:r>
              <a:rPr lang="en-US" b="1" i="1" dirty="0">
                <a:latin typeface="Tahoma" pitchFamily="34" charset="0"/>
              </a:rPr>
              <a:t>Y</a:t>
            </a:r>
            <a:r>
              <a:rPr lang="en-US" dirty="0"/>
              <a:t>,</a:t>
            </a:r>
            <a:r>
              <a:rPr lang="en-US" dirty="0">
                <a:latin typeface="Tahoma" pitchFamily="34" charset="0"/>
              </a:rPr>
              <a:t> </a:t>
            </a:r>
            <a:r>
              <a:rPr lang="en-US" b="1" i="1" dirty="0">
                <a:latin typeface="Tahoma" pitchFamily="34" charset="0"/>
              </a:rPr>
              <a:t>P</a:t>
            </a:r>
            <a:r>
              <a:rPr lang="en-US" b="1" i="1" baseline="-25000" dirty="0">
                <a:latin typeface="Tahoma" pitchFamily="34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285290077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 bldLvl="5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Supply and Demand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8210550" cy="4641747"/>
          </a:xfrm>
        </p:spPr>
        <p:txBody>
          <a:bodyPr/>
          <a:lstStyle/>
          <a:p>
            <a:pPr marL="533400" indent="-533400" eaLnBrk="1" hangingPunct="1">
              <a:lnSpc>
                <a:spcPct val="100000"/>
              </a:lnSpc>
              <a:spcBef>
                <a:spcPct val="50000"/>
              </a:spcBef>
              <a:buClr>
                <a:schemeClr val="accent2"/>
              </a:buClr>
              <a:buSzPct val="85000"/>
              <a:buNone/>
            </a:pPr>
            <a:r>
              <a:rPr lang="en-US" sz="2400" b="1" dirty="0">
                <a:solidFill>
                  <a:schemeClr val="accent2"/>
                </a:solidFill>
              </a:rPr>
              <a:t>1.	</a:t>
            </a:r>
            <a:r>
              <a:rPr lang="en-US" dirty="0"/>
              <a:t>Write down demand and supply equations for smartphones, include two exogenous variables in each equation.  </a:t>
            </a:r>
          </a:p>
          <a:p>
            <a:pPr marL="533400" lvl="0" indent="-533400" eaLnBrk="1" hangingPunct="1">
              <a:lnSpc>
                <a:spcPct val="100000"/>
              </a:lnSpc>
              <a:spcBef>
                <a:spcPct val="50000"/>
              </a:spcBef>
              <a:buClr>
                <a:schemeClr val="accent2"/>
              </a:buClr>
              <a:buSzPct val="85000"/>
              <a:buNone/>
            </a:pPr>
            <a:r>
              <a:rPr lang="en-US" sz="2400" b="1" dirty="0">
                <a:solidFill>
                  <a:schemeClr val="accent2"/>
                </a:solidFill>
              </a:rPr>
              <a:t>2.	</a:t>
            </a:r>
            <a:r>
              <a:rPr lang="en-US" dirty="0"/>
              <a:t>Draw a supply–demand graph for smartphones.</a:t>
            </a:r>
          </a:p>
          <a:p>
            <a:pPr marL="533400" indent="-533400" eaLnBrk="1" hangingPunct="1">
              <a:lnSpc>
                <a:spcPct val="100000"/>
              </a:lnSpc>
              <a:spcBef>
                <a:spcPct val="50000"/>
              </a:spcBef>
              <a:buClr>
                <a:schemeClr val="accent2"/>
              </a:buClr>
              <a:buSzPct val="85000"/>
              <a:buNone/>
            </a:pPr>
            <a:r>
              <a:rPr lang="en-US" sz="2400" b="1" dirty="0">
                <a:solidFill>
                  <a:schemeClr val="accent2"/>
                </a:solidFill>
              </a:rPr>
              <a:t>3.	</a:t>
            </a:r>
            <a:r>
              <a:rPr lang="en-US" dirty="0"/>
              <a:t>Use your graph to show how a change in one of your exogenous variables affects the model’s endogenous variables.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15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93754203"/>
      </p:ext>
    </p:extLst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use of multiple models</a:t>
            </a:r>
          </a:p>
        </p:txBody>
      </p:sp>
      <p:sp>
        <p:nvSpPr>
          <p:cNvPr id="26627" name="Rectangle 5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dirty="0"/>
              <a:t>No one model can address all the issues we care about. </a:t>
            </a:r>
          </a:p>
          <a:p>
            <a:pPr eaLnBrk="1" hangingPunct="1"/>
            <a:r>
              <a:rPr lang="en-US" i="1" dirty="0"/>
              <a:t>E.g.</a:t>
            </a:r>
            <a:r>
              <a:rPr lang="en-US" dirty="0"/>
              <a:t>, our supply–demand model of the car market… 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i="1" dirty="0"/>
              <a:t>can</a:t>
            </a:r>
            <a:r>
              <a:rPr lang="en-US" dirty="0"/>
              <a:t> tell us how a fall in aggregate income affects price &amp; quantity of cars.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i="1" dirty="0"/>
              <a:t>cannot</a:t>
            </a:r>
            <a:r>
              <a:rPr lang="en-US" dirty="0"/>
              <a:t> tell us </a:t>
            </a:r>
            <a:r>
              <a:rPr lang="en-US" i="1" dirty="0"/>
              <a:t>why</a:t>
            </a:r>
            <a:r>
              <a:rPr lang="en-US" dirty="0"/>
              <a:t> aggregate income falls.</a:t>
            </a:r>
          </a:p>
        </p:txBody>
      </p:sp>
    </p:spTree>
    <p:extLst>
      <p:ext uri="{BB962C8B-B14F-4D97-AF65-F5344CB8AC3E}">
        <p14:creationId xmlns:p14="http://schemas.microsoft.com/office/powerpoint/2010/main" val="1619904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 bldLvl="5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use of multiple models</a:t>
            </a:r>
          </a:p>
        </p:txBody>
      </p:sp>
      <p:sp>
        <p:nvSpPr>
          <p:cNvPr id="27651" name="Rectangle 5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dirty="0"/>
              <a:t>So we will learn different models for studying different issues (</a:t>
            </a:r>
            <a:r>
              <a:rPr lang="en-US" i="1" dirty="0"/>
              <a:t>e.g</a:t>
            </a:r>
            <a:r>
              <a:rPr lang="en-US" dirty="0"/>
              <a:t>., unemployment, inflation, long-run growth). </a:t>
            </a:r>
          </a:p>
          <a:p>
            <a:pPr eaLnBrk="1" hangingPunct="1"/>
            <a:r>
              <a:rPr lang="en-US" dirty="0"/>
              <a:t>For each new model, you should keep track of: </a:t>
            </a:r>
          </a:p>
          <a:p>
            <a:pPr lvl="1" eaLnBrk="1" hangingPunct="1"/>
            <a:r>
              <a:rPr lang="en-US" dirty="0"/>
              <a:t>its assumptions </a:t>
            </a:r>
          </a:p>
          <a:p>
            <a:pPr lvl="1" eaLnBrk="1" hangingPunct="1"/>
            <a:r>
              <a:rPr lang="en-US" dirty="0"/>
              <a:t>which variables are endogenous, </a:t>
            </a:r>
            <a:br>
              <a:rPr lang="en-US" dirty="0"/>
            </a:br>
            <a:r>
              <a:rPr lang="en-US" dirty="0"/>
              <a:t>which are exogenous</a:t>
            </a:r>
          </a:p>
          <a:p>
            <a:pPr lvl="1" eaLnBrk="1" hangingPunct="1"/>
            <a:r>
              <a:rPr lang="en-US" dirty="0"/>
              <a:t>the questions it can help us understand, </a:t>
            </a:r>
            <a:br>
              <a:rPr lang="en-US" dirty="0"/>
            </a:br>
            <a:r>
              <a:rPr lang="en-US" dirty="0"/>
              <a:t>those it cannot</a:t>
            </a:r>
          </a:p>
        </p:txBody>
      </p:sp>
    </p:spTree>
    <p:extLst>
      <p:ext uri="{BB962C8B-B14F-4D97-AF65-F5344CB8AC3E}">
        <p14:creationId xmlns:p14="http://schemas.microsoft.com/office/powerpoint/2010/main" val="271480266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bldLvl="5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dirty="0"/>
              <a:t>Prices: flexible vs. sticky</a:t>
            </a:r>
          </a:p>
        </p:txBody>
      </p:sp>
      <p:sp>
        <p:nvSpPr>
          <p:cNvPr id="28675" name="Rectangle 9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398588"/>
            <a:ext cx="8229600" cy="4994275"/>
          </a:xfrm>
        </p:spPr>
        <p:txBody>
          <a:bodyPr/>
          <a:lstStyle/>
          <a:p>
            <a:pPr eaLnBrk="1" hangingPunct="1"/>
            <a:r>
              <a:rPr lang="en-US" b="1" dirty="0">
                <a:solidFill>
                  <a:srgbClr val="C00000"/>
                </a:solidFill>
              </a:rPr>
              <a:t>Market clearing</a:t>
            </a:r>
            <a:r>
              <a:rPr lang="en-US" dirty="0"/>
              <a:t>: An assumption that prices are flexible, adjust to equate supply and demand. </a:t>
            </a:r>
          </a:p>
          <a:p>
            <a:pPr eaLnBrk="1" hangingPunct="1"/>
            <a:r>
              <a:rPr lang="en-US" dirty="0"/>
              <a:t>In the short run, many prices are </a:t>
            </a:r>
            <a:r>
              <a:rPr lang="en-US" b="1" dirty="0">
                <a:solidFill>
                  <a:srgbClr val="C00000"/>
                </a:solidFill>
              </a:rPr>
              <a:t>sticky</a:t>
            </a:r>
            <a:r>
              <a:rPr lang="en-US" dirty="0"/>
              <a:t>—</a:t>
            </a:r>
            <a:br>
              <a:rPr lang="en-US" dirty="0"/>
            </a:br>
            <a:r>
              <a:rPr lang="en-US" dirty="0"/>
              <a:t>adjust sluggishly in response to changes in supply or demand. For example:  </a:t>
            </a:r>
          </a:p>
          <a:p>
            <a:pPr lvl="1" eaLnBrk="1" hangingPunct="1"/>
            <a:r>
              <a:rPr lang="en-US" dirty="0"/>
              <a:t>many labour contracts fix the nominal wage </a:t>
            </a:r>
            <a:br>
              <a:rPr lang="en-US" dirty="0"/>
            </a:br>
            <a:r>
              <a:rPr lang="en-US" dirty="0"/>
              <a:t>for a year or longer</a:t>
            </a:r>
          </a:p>
          <a:p>
            <a:pPr lvl="1" eaLnBrk="1" hangingPunct="1"/>
            <a:r>
              <a:rPr lang="en-US" dirty="0"/>
              <a:t>many magazine publishers change prices </a:t>
            </a:r>
            <a:br>
              <a:rPr lang="en-US" dirty="0"/>
            </a:br>
            <a:r>
              <a:rPr lang="en-US" dirty="0"/>
              <a:t>only once every 3 to 4 years</a:t>
            </a:r>
          </a:p>
        </p:txBody>
      </p:sp>
    </p:spTree>
    <p:extLst>
      <p:ext uri="{BB962C8B-B14F-4D97-AF65-F5344CB8AC3E}">
        <p14:creationId xmlns:p14="http://schemas.microsoft.com/office/powerpoint/2010/main" val="361065839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bldLvl="5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dirty="0"/>
              <a:t>Prices: flexible vs. sticky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484313"/>
            <a:ext cx="8229600" cy="4706937"/>
          </a:xfrm>
        </p:spPr>
        <p:txBody>
          <a:bodyPr/>
          <a:lstStyle/>
          <a:p>
            <a:pPr eaLnBrk="1" hangingPunct="1"/>
            <a:r>
              <a:rPr lang="en-US" dirty="0"/>
              <a:t>The economy’s behavior depends partly on whether prices are sticky or flexible:</a:t>
            </a:r>
          </a:p>
          <a:p>
            <a:pPr lvl="1" eaLnBrk="1" hangingPunct="1"/>
            <a:r>
              <a:rPr lang="en-US" dirty="0"/>
              <a:t>If prices are sticky (short run), </a:t>
            </a:r>
            <a:br>
              <a:rPr lang="en-US" dirty="0"/>
            </a:br>
            <a:r>
              <a:rPr lang="en-US" dirty="0"/>
              <a:t>demand may not equal supply, which explains:</a:t>
            </a:r>
          </a:p>
          <a:p>
            <a:pPr lvl="2" eaLnBrk="1" hangingPunct="1">
              <a:spcBef>
                <a:spcPts val="900"/>
              </a:spcBef>
            </a:pPr>
            <a:r>
              <a:rPr lang="en-US" dirty="0"/>
              <a:t>unemployment (excess supply of labour)</a:t>
            </a:r>
          </a:p>
          <a:p>
            <a:pPr lvl="2" eaLnBrk="1" hangingPunct="1">
              <a:spcBef>
                <a:spcPts val="900"/>
              </a:spcBef>
            </a:pPr>
            <a:r>
              <a:rPr lang="en-US" dirty="0"/>
              <a:t>why firms cannot always sell all the goods </a:t>
            </a:r>
            <a:br>
              <a:rPr lang="en-US" dirty="0"/>
            </a:br>
            <a:r>
              <a:rPr lang="en-US" dirty="0"/>
              <a:t>they produce</a:t>
            </a:r>
          </a:p>
          <a:p>
            <a:pPr lvl="1" eaLnBrk="1" hangingPunct="1">
              <a:spcBef>
                <a:spcPts val="1200"/>
              </a:spcBef>
            </a:pPr>
            <a:r>
              <a:rPr lang="en-US" dirty="0"/>
              <a:t>If prices are flexible (long run), markets clear and economy behaves very differently.</a:t>
            </a:r>
          </a:p>
        </p:txBody>
      </p:sp>
    </p:spTree>
    <p:extLst>
      <p:ext uri="{BB962C8B-B14F-4D97-AF65-F5344CB8AC3E}">
        <p14:creationId xmlns:p14="http://schemas.microsoft.com/office/powerpoint/2010/main" val="381212669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 bldLvl="5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Macroeconomics is the study of the economy as a whole, including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growth in incomes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changes in the overall level of prices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the unemployment rate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Macroeconomists attempt to explain the economy and to devise policies to improve its performance.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20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044635"/>
      </p:ext>
    </p:extLst>
  </p:cSld>
  <p:clrMapOvr>
    <a:masterClrMapping/>
  </p:clrMapOvr>
  <p:transition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Economists use different models to examine different issues.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Models with flexible prices describe the economy in the long run; models with sticky prices describe the economy in the short run.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Macroeconomic events and performance arise from many microeconomic transactions, so macroeconomics uses many of the tools of microeconomics.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21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615822"/>
      </p:ext>
    </p:extLst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14_Default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4_Default Design">
      <a:majorFont>
        <a:latin typeface="Tahoma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4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807</Words>
  <Application>Microsoft Office PowerPoint</Application>
  <PresentationFormat>On-screen Show (4:3)</PresentationFormat>
  <Paragraphs>163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Arial Narrow</vt:lpstr>
      <vt:lpstr>Tahoma</vt:lpstr>
      <vt:lpstr>Times New Roman</vt:lpstr>
      <vt:lpstr>Wingdings</vt:lpstr>
      <vt:lpstr>14_Default Design</vt:lpstr>
      <vt:lpstr>PowerPoint Presentation</vt:lpstr>
      <vt:lpstr>Important issues in macroeconomics</vt:lpstr>
      <vt:lpstr>Important issues in macroeconomics</vt:lpstr>
      <vt:lpstr>Canadian Real GDP per capita  (2007 dollars)</vt:lpstr>
      <vt:lpstr>Canada Inflation Rate, 1915-2015 (% per year)</vt:lpstr>
      <vt:lpstr>Canada Unemployment Rate, 1921-2015 (% of labour force)</vt:lpstr>
      <vt:lpstr>Economic models</vt:lpstr>
      <vt:lpstr>Example of a model:  Supply &amp; demand for new cars</vt:lpstr>
      <vt:lpstr>The demand for cars</vt:lpstr>
      <vt:lpstr>The market for cars: Demand</vt:lpstr>
      <vt:lpstr>The market for cars: Supply</vt:lpstr>
      <vt:lpstr>The market for cars: Equilibrium</vt:lpstr>
      <vt:lpstr>The effects of an increase in income</vt:lpstr>
      <vt:lpstr>The effects of a steel price increase</vt:lpstr>
      <vt:lpstr>Endogenous vs. exogenous variables</vt:lpstr>
      <vt:lpstr>NOW YOU TRY Supply and Demand</vt:lpstr>
      <vt:lpstr>The use of multiple models</vt:lpstr>
      <vt:lpstr>The use of multiple models</vt:lpstr>
      <vt:lpstr>Prices: flexible vs. sticky</vt:lpstr>
      <vt:lpstr>Prices: flexible vs. sticky</vt:lpstr>
      <vt:lpstr>CHAPTER SUMMARY</vt:lpstr>
      <vt:lpstr>CHAPTER 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2017-09-01T23:10:54Z</dcterms:created>
  <dcterms:modified xsi:type="dcterms:W3CDTF">2017-09-12T02:10:33Z</dcterms:modified>
</cp:coreProperties>
</file>