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64" r:id="rId3"/>
    <p:sldId id="304" r:id="rId4"/>
    <p:sldId id="310" r:id="rId5"/>
    <p:sldId id="308" r:id="rId6"/>
    <p:sldId id="307" r:id="rId7"/>
    <p:sldId id="309" r:id="rId8"/>
    <p:sldId id="312" r:id="rId9"/>
    <p:sldId id="311" r:id="rId10"/>
    <p:sldId id="296" r:id="rId11"/>
    <p:sldId id="297" r:id="rId12"/>
    <p:sldId id="278" r:id="rId13"/>
    <p:sldId id="280" r:id="rId14"/>
    <p:sldId id="281" r:id="rId15"/>
    <p:sldId id="282" r:id="rId16"/>
    <p:sldId id="283" r:id="rId17"/>
    <p:sldId id="284" r:id="rId18"/>
    <p:sldId id="285" r:id="rId19"/>
    <p:sldId id="298" r:id="rId20"/>
    <p:sldId id="288" r:id="rId21"/>
    <p:sldId id="289" r:id="rId22"/>
    <p:sldId id="290" r:id="rId23"/>
    <p:sldId id="299" r:id="rId24"/>
    <p:sldId id="294" r:id="rId25"/>
    <p:sldId id="276" r:id="rId26"/>
    <p:sldId id="261" r:id="rId27"/>
    <p:sldId id="263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4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8F1FB2-E5E7-4055-B150-A6B304F5A445}" type="datetimeFigureOut">
              <a:rPr lang="en-US" smtClean="0"/>
              <a:pPr/>
              <a:t>05/01/2014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AE8ED5-2CB4-4F63-9799-8600AF8344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191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9F762-0556-427E-817A-106F62C5006A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DD11AE0-B445-4925-9F1C-DEC615128E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07FC3-CB13-4473-8D8B-3E8C93E3A563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313A8-05EC-4764-AD49-F07B85D205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ABAF1-18BE-4B17-B394-E446F96EDA8A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56BC2AD-6B24-4E94-8199-9A0A33843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D0C42-0C02-49B5-998A-157F2CE3967A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078B5-1FEF-49C2-B257-3CEFB6F366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4EE8B-A9BB-4B31-845D-72A7A6FF65FE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D36E150A-554E-40F0-9CC3-319C1D6B1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B0E23-17DC-4521-80D3-541052400CF6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4C018-49F3-40D5-84E0-13E6502987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54F3F-6D1C-493B-9104-5ABEEE4CFBB3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AF71857-C413-44BA-BD3B-499A5B5DD2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21EA3E6-BB77-432F-AB3B-CE9E8BD2C4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4A819-8290-4243-97F2-3BB9C76A9557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17627B-C89F-4106-AA63-9FA419F890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9DD38-52CD-4B30-AB78-922CA5C748F9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E3541-C2DA-4726-9E60-042F9AB70233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10193-D01D-4AF9-8C30-0CDDD5BFFD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38441-E335-4ACA-B48D-7DE42E994A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5685D-74E7-4538-91BD-197539653A3E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EAB256-C2CC-47B4-A668-289F38A80C6B}" type="datetimeFigureOut">
              <a:rPr lang="en-US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1279CC-D937-4E6E-9D0C-6DEAF501AB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jaffer_sheyholislami@carleton.ca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linchen2@cmail.carleton.ca" TargetMode="External"/><Relationship Id="rId3" Type="http://schemas.openxmlformats.org/officeDocument/2006/relationships/hyperlink" Target="mailto:ChristenRachul@cmail.carleton.ca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WahlPokuDapaah@cmail.carleton.ca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913856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/>
              <a:t>To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/>
              <a:t>ALDS 1001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en-US" sz="20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/>
              <a:t>Introduction to Applied Linguistics and discourse studies </a:t>
            </a:r>
            <a:endParaRPr lang="en-US" sz="2000" dirty="0"/>
          </a:p>
        </p:txBody>
      </p:sp>
      <p:sp>
        <p:nvSpPr>
          <p:cNvPr id="13315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Welcome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Goal for today’s class</a:t>
            </a:r>
            <a:endParaRPr lang="en-CA" smtClean="0">
              <a:solidFill>
                <a:srgbClr val="7B9899"/>
              </a:solidFill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CA" sz="2800" dirty="0" smtClean="0"/>
              <a:t>Introducing myself, your instructor</a:t>
            </a:r>
          </a:p>
          <a:p>
            <a:r>
              <a:rPr lang="en-CA" sz="2800" dirty="0" smtClean="0"/>
              <a:t>TAs</a:t>
            </a:r>
          </a:p>
          <a:p>
            <a:r>
              <a:rPr lang="en-CA" sz="2800" dirty="0" smtClean="0"/>
              <a:t>other people who you’ll see in this class (other than students)</a:t>
            </a:r>
          </a:p>
          <a:p>
            <a:r>
              <a:rPr lang="en-CA" sz="2800" dirty="0" smtClean="0"/>
              <a:t>Syllabus: highlighting some </a:t>
            </a:r>
            <a:r>
              <a:rPr lang="en-CA" sz="2800" dirty="0" smtClean="0"/>
              <a:t>crucial</a:t>
            </a:r>
            <a:r>
              <a:rPr lang="en-CA" sz="2800" dirty="0" smtClean="0"/>
              <a:t> points</a:t>
            </a:r>
            <a:endParaRPr lang="en-CA" sz="2800" dirty="0" smtClean="0"/>
          </a:p>
          <a:p>
            <a:r>
              <a:rPr lang="en-CA" sz="2800" dirty="0" smtClean="0"/>
              <a:t>Some introductory remarks about why language matters and how we study it (as applied linguists)</a:t>
            </a:r>
          </a:p>
          <a:p>
            <a:pPr lvl="1">
              <a:buNone/>
            </a:pPr>
            <a:endParaRPr lang="en-CA" sz="2800" dirty="0" smtClean="0"/>
          </a:p>
          <a:p>
            <a:endParaRPr lang="en-CA" sz="28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Instructor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noFill/>
          <a:ln>
            <a:solidFill>
              <a:srgbClr val="D16349"/>
            </a:solidFill>
          </a:ln>
        </p:spPr>
        <p:txBody>
          <a:bodyPr/>
          <a:lstStyle/>
          <a:p>
            <a:pPr lvl="1"/>
            <a:r>
              <a:rPr lang="en-US" sz="2400" dirty="0" smtClean="0"/>
              <a:t>Jaffer Sheyholislami</a:t>
            </a:r>
          </a:p>
          <a:p>
            <a:pPr lvl="1"/>
            <a:r>
              <a:rPr lang="en-US" sz="2400" dirty="0" smtClean="0"/>
              <a:t>Office: PA 260</a:t>
            </a:r>
          </a:p>
          <a:p>
            <a:pPr lvl="1"/>
            <a:r>
              <a:rPr lang="en-US" sz="2400" dirty="0" smtClean="0"/>
              <a:t>Email </a:t>
            </a:r>
            <a:r>
              <a:rPr lang="en-US" sz="2400" dirty="0" smtClean="0"/>
              <a:t>me</a:t>
            </a:r>
            <a:endParaRPr lang="en-US" sz="2400" dirty="0" smtClean="0"/>
          </a:p>
          <a:p>
            <a:pPr lvl="2"/>
            <a:r>
              <a:rPr lang="en-US" sz="2400" dirty="0" smtClean="0"/>
              <a:t>on </a:t>
            </a:r>
            <a:r>
              <a:rPr lang="en-US" sz="2400" dirty="0" err="1" smtClean="0"/>
              <a:t>CuLearn</a:t>
            </a:r>
            <a:endParaRPr lang="en-US" sz="2400" dirty="0" smtClean="0"/>
          </a:p>
          <a:p>
            <a:pPr lvl="2"/>
            <a:r>
              <a:rPr lang="en-US" sz="2400" dirty="0" smtClean="0"/>
              <a:t>If you have to, can email </a:t>
            </a:r>
            <a:r>
              <a:rPr lang="en-US" sz="2400" dirty="0" smtClean="0">
                <a:hlinkClick r:id="rId2"/>
              </a:rPr>
              <a:t>jaffer_sheyholislami@carleton.ca</a:t>
            </a:r>
            <a:endParaRPr lang="en-US" sz="2400" dirty="0" smtClean="0"/>
          </a:p>
          <a:p>
            <a:pPr lvl="2"/>
            <a:r>
              <a:rPr lang="en-US" sz="2400" dirty="0" smtClean="0"/>
              <a:t>from </a:t>
            </a:r>
            <a:r>
              <a:rPr lang="en-US" sz="2400" u="sng" dirty="0" smtClean="0"/>
              <a:t>your Carleton account</a:t>
            </a:r>
            <a:r>
              <a:rPr lang="en-US" sz="2400" dirty="0" smtClean="0"/>
              <a:t>, or I may not reply (The same goes for the TAs; email them on </a:t>
            </a:r>
            <a:r>
              <a:rPr lang="en-US" sz="2400" dirty="0" err="1" smtClean="0"/>
              <a:t>CuLearn</a:t>
            </a:r>
            <a:r>
              <a:rPr lang="en-US" sz="2400" dirty="0" smtClean="0"/>
              <a:t>)</a:t>
            </a:r>
          </a:p>
          <a:p>
            <a:pPr lvl="1"/>
            <a:r>
              <a:rPr lang="en-US" sz="2400" b="1" dirty="0" smtClean="0"/>
              <a:t>Office hours: </a:t>
            </a:r>
            <a:r>
              <a:rPr lang="en-US" sz="2400" dirty="0" smtClean="0"/>
              <a:t>check the syllabus on </a:t>
            </a:r>
            <a:r>
              <a:rPr lang="en-US" sz="2400" dirty="0" err="1" smtClean="0"/>
              <a:t>CuLearn</a:t>
            </a:r>
            <a:endParaRPr lang="en-US" sz="2400" dirty="0" smtClean="0"/>
          </a:p>
          <a:p>
            <a:pPr marL="0" indent="0">
              <a:buNone/>
            </a:pPr>
            <a:endParaRPr lang="en-US" sz="2800" dirty="0" smtClean="0"/>
          </a:p>
          <a:p>
            <a:pPr lvl="1"/>
            <a:endParaRPr lang="en-US" sz="2400" dirty="0" smtClean="0"/>
          </a:p>
          <a:p>
            <a:pPr lvl="1"/>
            <a:endParaRPr lang="en-US" sz="24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en-GB" sz="2800" dirty="0"/>
              <a:t>Lin Chen: </a:t>
            </a:r>
            <a:endParaRPr lang="en-GB" sz="2800" dirty="0" smtClean="0"/>
          </a:p>
          <a:p>
            <a:pPr marL="0" lvl="0" indent="0">
              <a:buNone/>
            </a:pPr>
            <a:r>
              <a:rPr lang="en-GB" sz="2800" u="sng" dirty="0" smtClean="0">
                <a:hlinkClick r:id="rId2"/>
              </a:rPr>
              <a:t>	linchen2</a:t>
            </a:r>
            <a:r>
              <a:rPr lang="en-GB" sz="2800" u="sng" dirty="0">
                <a:hlinkClick r:id="rId2"/>
              </a:rPr>
              <a:t>@cmail.carleton.ca</a:t>
            </a:r>
            <a:endParaRPr lang="en-US" sz="2800" dirty="0"/>
          </a:p>
          <a:p>
            <a:pPr lvl="0"/>
            <a:endParaRPr lang="en-US" sz="2800" dirty="0" smtClean="0"/>
          </a:p>
          <a:p>
            <a:pPr lvl="0"/>
            <a:r>
              <a:rPr lang="en-US" sz="2800" dirty="0" smtClean="0"/>
              <a:t>Christen </a:t>
            </a:r>
            <a:r>
              <a:rPr lang="en-US" sz="2800" dirty="0" err="1"/>
              <a:t>Rachul</a:t>
            </a:r>
            <a:r>
              <a:rPr lang="en-US" sz="2800" dirty="0"/>
              <a:t>: </a:t>
            </a:r>
            <a:r>
              <a:rPr lang="en-US" sz="2800" dirty="0" smtClean="0"/>
              <a:t>	</a:t>
            </a:r>
            <a:r>
              <a:rPr lang="en-US" sz="2800" u="sng" dirty="0" smtClean="0">
                <a:hlinkClick r:id="rId3"/>
              </a:rPr>
              <a:t>ChristenRachul</a:t>
            </a:r>
            <a:r>
              <a:rPr lang="en-US" sz="2800" u="sng" dirty="0">
                <a:hlinkClick r:id="rId3"/>
              </a:rPr>
              <a:t>@cmail.carleton.ca</a:t>
            </a:r>
            <a:r>
              <a:rPr lang="en-US" sz="2800" dirty="0"/>
              <a:t> 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46468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people you may see in this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/>
            <a:r>
              <a:rPr lang="en-CA" sz="2400" dirty="0" smtClean="0"/>
              <a:t>A </a:t>
            </a:r>
            <a:r>
              <a:rPr lang="en-CA" sz="2400" dirty="0"/>
              <a:t>PhD </a:t>
            </a:r>
            <a:r>
              <a:rPr lang="en-CA" sz="2400" dirty="0" smtClean="0"/>
              <a:t>student</a:t>
            </a:r>
          </a:p>
          <a:p>
            <a:pPr marL="274638" lvl="1" indent="0">
              <a:buNone/>
            </a:pPr>
            <a:r>
              <a:rPr lang="en-CA" sz="2400" dirty="0"/>
              <a:t>	</a:t>
            </a:r>
            <a:r>
              <a:rPr lang="en-CA" sz="2400" dirty="0" smtClean="0"/>
              <a:t>Peggy </a:t>
            </a:r>
            <a:r>
              <a:rPr lang="en-CA" sz="2400" dirty="0" err="1" smtClean="0"/>
              <a:t>Hartwick</a:t>
            </a:r>
            <a:endParaRPr lang="en-CA" sz="2400" dirty="0" smtClean="0"/>
          </a:p>
          <a:p>
            <a:pPr marL="274638" lvl="1" indent="0">
              <a:buNone/>
            </a:pP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2144644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dirty="0"/>
              <a:t>Peer Assisted Study Sessions (PASS) </a:t>
            </a:r>
            <a:r>
              <a:rPr lang="en-US" b="1" dirty="0" smtClean="0"/>
              <a:t>program</a:t>
            </a:r>
          </a:p>
          <a:p>
            <a:endParaRPr lang="en-US" b="1" dirty="0"/>
          </a:p>
          <a:p>
            <a:r>
              <a:rPr lang="en-US" dirty="0" smtClean="0"/>
              <a:t>Facilitator:  </a:t>
            </a:r>
            <a:r>
              <a:rPr lang="en-US" dirty="0" err="1" smtClean="0"/>
              <a:t>Amma</a:t>
            </a:r>
            <a:r>
              <a:rPr lang="en-US" dirty="0" smtClean="0"/>
              <a:t> </a:t>
            </a:r>
            <a:r>
              <a:rPr lang="en-US" dirty="0" err="1"/>
              <a:t>Poku-Dappah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dirty="0">
                <a:hlinkClick r:id="rId2"/>
              </a:rPr>
              <a:t>WahlPokuDapaah@</a:t>
            </a:r>
            <a:r>
              <a:rPr lang="en-US" dirty="0" smtClean="0">
                <a:hlinkClick r:id="rId2"/>
              </a:rPr>
              <a:t>cmail.carleton.ca</a:t>
            </a:r>
            <a:r>
              <a:rPr lang="en-US" dirty="0" smtClean="0"/>
              <a:t> 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51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Syllabus highlights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/>
            <a:r>
              <a:rPr lang="en-CA" sz="2400" dirty="0"/>
              <a:t>The textbook</a:t>
            </a:r>
          </a:p>
          <a:p>
            <a:pPr lvl="1"/>
            <a:r>
              <a:rPr lang="en-CA" sz="2400" dirty="0" err="1"/>
              <a:t>CuLearn</a:t>
            </a:r>
            <a:endParaRPr lang="en-CA" sz="2400" dirty="0"/>
          </a:p>
          <a:p>
            <a:pPr lvl="1"/>
            <a:r>
              <a:rPr lang="en-CA" sz="2400" dirty="0"/>
              <a:t>Evaluation: </a:t>
            </a:r>
          </a:p>
          <a:p>
            <a:pPr lvl="2"/>
            <a:r>
              <a:rPr lang="en-CA" dirty="0"/>
              <a:t>Quizzes</a:t>
            </a:r>
          </a:p>
          <a:p>
            <a:pPr lvl="2"/>
            <a:r>
              <a:rPr lang="en-CA" dirty="0"/>
              <a:t>Online postings </a:t>
            </a:r>
          </a:p>
          <a:p>
            <a:pPr lvl="2"/>
            <a:r>
              <a:rPr lang="en-CA" dirty="0"/>
              <a:t>Group project</a:t>
            </a:r>
          </a:p>
          <a:p>
            <a:pPr lvl="1"/>
            <a:r>
              <a:rPr lang="en-CA" sz="2400" dirty="0"/>
              <a:t>Guest lecturers: </a:t>
            </a:r>
            <a:r>
              <a:rPr lang="en-CA" sz="2400" dirty="0" err="1"/>
              <a:t>SLaLS</a:t>
            </a:r>
            <a:r>
              <a:rPr lang="en-CA" sz="2400" dirty="0"/>
              <a:t>’ short list for Assistant Professor position </a:t>
            </a:r>
            <a:r>
              <a:rPr lang="en-CA" sz="2400" dirty="0" smtClean="0"/>
              <a:t>(and more)</a:t>
            </a:r>
            <a:endParaRPr lang="en-CA" sz="2400" dirty="0"/>
          </a:p>
          <a:p>
            <a:pPr lvl="1"/>
            <a:r>
              <a:rPr lang="en-US" sz="2400" dirty="0"/>
              <a:t>Academic accommodations</a:t>
            </a:r>
          </a:p>
          <a:p>
            <a:pPr lvl="1"/>
            <a:r>
              <a:rPr lang="en-US" sz="2400" dirty="0"/>
              <a:t>Schedule </a:t>
            </a:r>
            <a:r>
              <a:rPr lang="en-US" sz="2400" dirty="0" smtClean="0"/>
              <a:t>(tentative)</a:t>
            </a:r>
            <a:endParaRPr lang="en-CA" sz="28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50098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 smtClean="0"/>
              <a:t>Please note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 smtClean="0"/>
              <a:t>Depending on the topic and reading of the week, </a:t>
            </a:r>
            <a:r>
              <a:rPr lang="en-US" sz="2800" b="1" dirty="0" smtClean="0"/>
              <a:t>lectures</a:t>
            </a:r>
            <a:r>
              <a:rPr lang="en-US" sz="2800" dirty="0" smtClean="0"/>
              <a:t> can be </a:t>
            </a:r>
          </a:p>
          <a:p>
            <a:pPr lvl="1"/>
            <a:r>
              <a:rPr lang="en-US" sz="2400" u="sng" dirty="0" smtClean="0"/>
              <a:t>Very different from the reading</a:t>
            </a:r>
            <a:r>
              <a:rPr lang="en-US" sz="2400" dirty="0" smtClean="0"/>
              <a:t>, or</a:t>
            </a:r>
          </a:p>
          <a:p>
            <a:pPr lvl="1"/>
            <a:r>
              <a:rPr lang="en-US" sz="2400" dirty="0" smtClean="0"/>
              <a:t>A more straightforward reinforcement of the reading, or</a:t>
            </a:r>
          </a:p>
          <a:p>
            <a:pPr lvl="1"/>
            <a:r>
              <a:rPr lang="en-US" sz="2400" dirty="0" smtClean="0"/>
              <a:t>A combination of the two</a:t>
            </a:r>
          </a:p>
          <a:p>
            <a:pPr lvl="1"/>
            <a:endParaRPr lang="en-US" sz="2400" dirty="0" smtClean="0"/>
          </a:p>
          <a:p>
            <a:pPr lvl="1">
              <a:buNone/>
            </a:pPr>
            <a:endParaRPr lang="en-US" sz="2400" dirty="0" smtClean="0"/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763668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do well in this course?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052736"/>
            <a:ext cx="8964488" cy="5805264"/>
          </a:xfrm>
        </p:spPr>
        <p:txBody>
          <a:bodyPr/>
          <a:lstStyle/>
          <a:p>
            <a:pPr lvl="0"/>
            <a:r>
              <a:rPr lang="en-GB" sz="2000" dirty="0"/>
              <a:t>Do assigned readings before class </a:t>
            </a:r>
            <a:endParaRPr lang="en-US" sz="2000" dirty="0"/>
          </a:p>
          <a:p>
            <a:pPr lvl="0"/>
            <a:r>
              <a:rPr lang="en-GB" sz="2000" dirty="0"/>
              <a:t>Be on time for class</a:t>
            </a:r>
            <a:endParaRPr lang="en-US" sz="2000" dirty="0"/>
          </a:p>
          <a:p>
            <a:pPr lvl="0"/>
            <a:r>
              <a:rPr lang="en-GB" sz="2000" dirty="0"/>
              <a:t>Participate in class and online discussions</a:t>
            </a:r>
            <a:endParaRPr lang="en-US" sz="2000" dirty="0"/>
          </a:p>
          <a:p>
            <a:pPr lvl="0"/>
            <a:r>
              <a:rPr lang="en-GB" sz="2000" dirty="0"/>
              <a:t>Take notes of lectures and presentations by me, guest lectures, TAs, etc. (and other materials presented in class, e.g., videos)</a:t>
            </a:r>
            <a:endParaRPr lang="en-US" sz="2000" dirty="0"/>
          </a:p>
          <a:p>
            <a:pPr lvl="0"/>
            <a:r>
              <a:rPr lang="en-GB" sz="2000" dirty="0"/>
              <a:t>Work collaboratively with your classmates and group members </a:t>
            </a:r>
            <a:endParaRPr lang="en-US" sz="2000" dirty="0"/>
          </a:p>
          <a:p>
            <a:pPr lvl="0"/>
            <a:r>
              <a:rPr lang="en-GB" sz="2000" dirty="0"/>
              <a:t>Complete assigned tasks and activities on time</a:t>
            </a:r>
            <a:endParaRPr lang="en-US" sz="2000" dirty="0"/>
          </a:p>
          <a:p>
            <a:pPr lvl="0"/>
            <a:r>
              <a:rPr lang="en-GB" sz="2000" dirty="0"/>
              <a:t>Prepare for quizzes and tests ahead of time; do NOT wait until the night before.</a:t>
            </a:r>
            <a:endParaRPr lang="en-US" sz="2000" dirty="0"/>
          </a:p>
          <a:p>
            <a:pPr lvl="0"/>
            <a:r>
              <a:rPr lang="en-GB" sz="2000" dirty="0"/>
              <a:t>Form study groups</a:t>
            </a:r>
            <a:endParaRPr lang="en-US" sz="2000" dirty="0"/>
          </a:p>
          <a:p>
            <a:pPr lvl="0"/>
            <a:r>
              <a:rPr lang="en-GB" sz="2000" dirty="0"/>
              <a:t>Seek help when you need it (from me, the TAs, the PASS facilitator, SASC, etc.)</a:t>
            </a:r>
            <a:endParaRPr lang="en-US" sz="2000" dirty="0"/>
          </a:p>
          <a:p>
            <a:pPr lvl="0"/>
            <a:r>
              <a:rPr lang="en-GB" sz="2000" dirty="0"/>
              <a:t>Take responsibility for your learning, e.g., discuss any issues relevant to the course with me ASAP</a:t>
            </a:r>
            <a:endParaRPr lang="en-US" sz="2000" dirty="0"/>
          </a:p>
          <a:p>
            <a:pPr lvl="0"/>
            <a:r>
              <a:rPr lang="en-GB" sz="2000" dirty="0"/>
              <a:t>Pursue learning strategies that best suit your learning style and preferences, and which are compatible with the course expectations, at the same time</a:t>
            </a:r>
            <a:endParaRPr lang="en-US" sz="2000" dirty="0"/>
          </a:p>
          <a:p>
            <a:r>
              <a:rPr lang="en-GB" sz="2000" dirty="0"/>
              <a:t>Do not hesitate to ask me or the TAs questions, any question; stay in touch!</a:t>
            </a:r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9211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language?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sz="3200" i="1" dirty="0" smtClean="0"/>
              <a:t>“Language</a:t>
            </a:r>
            <a:r>
              <a:rPr lang="en-GB" sz="3200" b="1" dirty="0" smtClean="0"/>
              <a:t> </a:t>
            </a:r>
            <a:r>
              <a:rPr lang="en-GB" sz="3200" dirty="0" smtClean="0"/>
              <a:t>is the</a:t>
            </a:r>
            <a:r>
              <a:rPr lang="en-GB" sz="3200" b="1" dirty="0" smtClean="0"/>
              <a:t> </a:t>
            </a:r>
            <a:r>
              <a:rPr lang="en-GB" sz="3200" i="1" dirty="0" smtClean="0"/>
              <a:t>medium through which a human being becomes a personality, in consequence of his membership</a:t>
            </a:r>
            <a:r>
              <a:rPr lang="en-GB" sz="3200" b="1" dirty="0" smtClean="0"/>
              <a:t> </a:t>
            </a:r>
            <a:r>
              <a:rPr lang="en-GB" sz="3200" dirty="0" smtClean="0"/>
              <a:t>of society and</a:t>
            </a:r>
            <a:r>
              <a:rPr lang="en-GB" sz="3200" b="1" dirty="0" smtClean="0"/>
              <a:t> </a:t>
            </a:r>
            <a:r>
              <a:rPr lang="en-GB" sz="3200" i="1" dirty="0" smtClean="0"/>
              <a:t>his</a:t>
            </a:r>
            <a:r>
              <a:rPr lang="en-GB" sz="3200" b="1" dirty="0" smtClean="0"/>
              <a:t> </a:t>
            </a:r>
            <a:r>
              <a:rPr lang="en-GB" sz="3200" dirty="0" smtClean="0"/>
              <a:t>occupancy of social roles.” </a:t>
            </a:r>
          </a:p>
          <a:p>
            <a:pPr lvl="1"/>
            <a:r>
              <a:rPr lang="en-GB" dirty="0" smtClean="0"/>
              <a:t>(Halliday, 1978, p. 15)</a:t>
            </a:r>
            <a:r>
              <a:rPr lang="en-GB" b="1" dirty="0" smtClean="0"/>
              <a:t>. </a:t>
            </a:r>
          </a:p>
          <a:p>
            <a:endParaRPr lang="en-US" b="1" dirty="0" smtClean="0"/>
          </a:p>
          <a:p>
            <a:pPr marL="0" indent="0">
              <a:buNone/>
            </a:pPr>
            <a:endParaRPr lang="en-GB" sz="1800" dirty="0" smtClean="0"/>
          </a:p>
          <a:p>
            <a:r>
              <a:rPr lang="en-GB" sz="1800" dirty="0" smtClean="0"/>
              <a:t>Halliday, M. A. K. (1978). </a:t>
            </a:r>
            <a:r>
              <a:rPr lang="en-GB" sz="1800" i="1" dirty="0" smtClean="0"/>
              <a:t>Language as social semiotic: the social interpretations of language and meaning</a:t>
            </a:r>
            <a:r>
              <a:rPr lang="en-GB" sz="1800" dirty="0" smtClean="0"/>
              <a:t>. </a:t>
            </a:r>
            <a:endParaRPr lang="en-US" sz="1800" b="1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968152"/>
          </a:xfrm>
        </p:spPr>
        <p:txBody>
          <a:bodyPr/>
          <a:lstStyle/>
          <a:p>
            <a:r>
              <a:rPr lang="en-US" b="1" dirty="0" smtClean="0"/>
              <a:t>What is language: </a:t>
            </a:r>
            <a:br>
              <a:rPr lang="en-US" b="1" dirty="0" smtClean="0"/>
            </a:br>
            <a:r>
              <a:rPr lang="en-US" b="1" dirty="0" smtClean="0"/>
              <a:t>A comprehensive definition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54280"/>
          </a:xfrm>
        </p:spPr>
        <p:txBody>
          <a:bodyPr/>
          <a:lstStyle/>
          <a:p>
            <a:r>
              <a:rPr lang="en-US" sz="2800" dirty="0" smtClean="0"/>
              <a:t>The system of sounds, words, signs, grammar, and rules for (1) </a:t>
            </a:r>
            <a:r>
              <a:rPr lang="en-US" sz="2800" b="1" dirty="0" smtClean="0"/>
              <a:t>communication</a:t>
            </a:r>
            <a:r>
              <a:rPr lang="en-US" sz="2800" dirty="0" smtClean="0"/>
              <a:t> in a given speech community for spoken, written, or signed interaction; (2) storing, acting out, and developing </a:t>
            </a:r>
            <a:r>
              <a:rPr lang="en-US" sz="2800" b="1" dirty="0" smtClean="0"/>
              <a:t>cultural knowledge and values</a:t>
            </a:r>
            <a:r>
              <a:rPr lang="en-US" sz="2800" dirty="0" smtClean="0"/>
              <a:t>; and (3) displaying, analyzing, structuring, and creating the world and personal and social </a:t>
            </a:r>
            <a:r>
              <a:rPr lang="en-US" sz="2800" b="1" dirty="0" smtClean="0"/>
              <a:t>identity</a:t>
            </a:r>
            <a:r>
              <a:rPr lang="en-US" sz="2800" dirty="0" smtClean="0"/>
              <a:t>. Theoretically, language also can be seen as existing only in practice, when being used, created, and enacted.”</a:t>
            </a:r>
          </a:p>
          <a:p>
            <a:endParaRPr lang="en-US" sz="2800" dirty="0" smtClean="0"/>
          </a:p>
          <a:p>
            <a:r>
              <a:rPr lang="en-US" sz="1800" dirty="0" smtClean="0"/>
              <a:t>(Skutnabb-Kangas &amp; McCarty, p. 5: Enc. Lang. and </a:t>
            </a:r>
            <a:r>
              <a:rPr lang="en-US" sz="1800" dirty="0" err="1" smtClean="0"/>
              <a:t>Edu</a:t>
            </a:r>
            <a:r>
              <a:rPr lang="en-US" sz="1800" dirty="0" smtClean="0"/>
              <a:t>.)</a:t>
            </a:r>
            <a:endParaRPr lang="en-US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Applied Linguistics?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z="3600" dirty="0" smtClean="0"/>
              <a:t>“…the theoretical and empirical investigation of real-world problems in which </a:t>
            </a:r>
            <a:r>
              <a:rPr lang="en-US" sz="4000" dirty="0" smtClean="0"/>
              <a:t>language</a:t>
            </a:r>
            <a:r>
              <a:rPr lang="en-US" sz="3600" dirty="0" smtClean="0"/>
              <a:t> is a central issue” </a:t>
            </a:r>
          </a:p>
          <a:p>
            <a:pPr eaLnBrk="1" hangingPunct="1">
              <a:buNone/>
            </a:pPr>
            <a:endParaRPr lang="en-US" sz="3600" dirty="0" smtClean="0"/>
          </a:p>
          <a:p>
            <a:pPr eaLnBrk="1" hangingPunct="1">
              <a:buNone/>
            </a:pPr>
            <a:r>
              <a:rPr lang="en-US" sz="2400" dirty="0" smtClean="0"/>
              <a:t>		(Groom &amp; Littlemore, 2011: 5)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8A41F2-87BB-4405-8491-A006C4D17ECF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228600"/>
            <a:ext cx="8534400" cy="1040160"/>
          </a:xfrm>
        </p:spPr>
        <p:txBody>
          <a:bodyPr/>
          <a:lstStyle/>
          <a:p>
            <a:pPr eaLnBrk="1" hangingPunct="1"/>
            <a:r>
              <a:rPr lang="en-CA" sz="3200" b="1" dirty="0" smtClean="0"/>
              <a:t>What do you mean by “</a:t>
            </a:r>
            <a:r>
              <a:rPr lang="en-US" sz="2800" dirty="0" smtClean="0"/>
              <a:t>real-world problems in which </a:t>
            </a:r>
            <a:r>
              <a:rPr lang="en-US" sz="3200" dirty="0" smtClean="0"/>
              <a:t>language</a:t>
            </a:r>
            <a:r>
              <a:rPr lang="en-US" sz="2800" dirty="0" smtClean="0"/>
              <a:t> is a central issue</a:t>
            </a:r>
            <a:r>
              <a:rPr lang="en-CA" sz="3200" b="1" dirty="0" smtClean="0"/>
              <a:t>”? </a:t>
            </a:r>
            <a:endParaRPr lang="en-US" sz="3200" b="1" dirty="0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1916832"/>
            <a:ext cx="7632700" cy="4032250"/>
          </a:xfrm>
        </p:spPr>
        <p:txBody>
          <a:bodyPr/>
          <a:lstStyle/>
          <a:p>
            <a:pPr eaLnBrk="1" hangingPunct="1"/>
            <a:r>
              <a:rPr lang="en-US" dirty="0" smtClean="0"/>
              <a:t>Language </a:t>
            </a:r>
            <a:r>
              <a:rPr lang="en-US" b="1" dirty="0" smtClean="0"/>
              <a:t>Teaching and Learning</a:t>
            </a:r>
            <a:r>
              <a:rPr lang="en-US" i="1" dirty="0" smtClean="0"/>
              <a:t>: </a:t>
            </a:r>
            <a:r>
              <a:rPr lang="en-US" dirty="0" smtClean="0"/>
              <a:t>How are languages taught and learned? </a:t>
            </a:r>
          </a:p>
          <a:p>
            <a:pPr lvl="1" eaLnBrk="1" hangingPunct="1"/>
            <a:r>
              <a:rPr lang="en-US" dirty="0" smtClean="0"/>
              <a:t>For instance: What makes French immersion effective?  Or, does it? </a:t>
            </a:r>
          </a:p>
          <a:p>
            <a:pPr lvl="1" eaLnBrk="1" hangingPunct="1"/>
            <a:r>
              <a:rPr lang="en-US" dirty="0" smtClean="0"/>
              <a:t>What makes some language learners more successful than others? </a:t>
            </a:r>
          </a:p>
          <a:p>
            <a:pPr lvl="1" eaLnBrk="1" hangingPunct="1"/>
            <a:r>
              <a:rPr lang="en-US" dirty="0" smtClean="0"/>
              <a:t>Is there a “best” method to teach an additional language?</a:t>
            </a:r>
          </a:p>
          <a:p>
            <a:pPr eaLnBrk="1" hangingPunct="1"/>
            <a:endParaRPr lang="en-US" dirty="0" smtClean="0"/>
          </a:p>
          <a:p>
            <a:pPr eaLnBrk="1" hangingPunct="1">
              <a:buFontTx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1040160"/>
          </a:xfrm>
        </p:spPr>
        <p:txBody>
          <a:bodyPr/>
          <a:lstStyle/>
          <a:p>
            <a:r>
              <a:rPr lang="en-US" smtClean="0"/>
              <a:t>Certificate in the Teaching of English as a Second Language (CTESL)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You can obtain this certificate concurrently with your BA Honours in ALDS (or any other discipline)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1E8001F-3D63-49AA-A37C-0254D3D2DA0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560" y="2780928"/>
            <a:ext cx="7905809" cy="33004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0D9032-05B5-4B59-B4CA-2565E392D31A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0"/>
            <a:ext cx="8534400" cy="1412776"/>
          </a:xfrm>
        </p:spPr>
        <p:txBody>
          <a:bodyPr/>
          <a:lstStyle/>
          <a:p>
            <a:pPr eaLnBrk="1" hangingPunct="1"/>
            <a:r>
              <a:rPr lang="en-CA" sz="2800" b="1" dirty="0" smtClean="0"/>
              <a:t>What do you mean by </a:t>
            </a:r>
            <a:br>
              <a:rPr lang="en-CA" sz="2800" b="1" dirty="0" smtClean="0"/>
            </a:br>
            <a:r>
              <a:rPr lang="en-CA" sz="2800" b="1" dirty="0" smtClean="0"/>
              <a:t>“</a:t>
            </a:r>
            <a:r>
              <a:rPr lang="en-US" sz="2800" b="1" dirty="0" smtClean="0"/>
              <a:t>real-world problems in which </a:t>
            </a:r>
            <a:r>
              <a:rPr lang="en-US" sz="3200" b="1" dirty="0" smtClean="0"/>
              <a:t>language</a:t>
            </a:r>
            <a:r>
              <a:rPr lang="en-US" sz="2800" b="1" dirty="0" smtClean="0"/>
              <a:t> is a central issue</a:t>
            </a:r>
            <a:r>
              <a:rPr lang="en-CA" sz="2800" b="1" dirty="0" smtClean="0"/>
              <a:t>”? </a:t>
            </a:r>
            <a:endParaRPr lang="en-US" sz="2800" b="1" dirty="0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556792"/>
            <a:ext cx="7992120" cy="4967833"/>
          </a:xfrm>
        </p:spPr>
        <p:txBody>
          <a:bodyPr/>
          <a:lstStyle/>
          <a:p>
            <a:pPr eaLnBrk="1" hangingPunct="1"/>
            <a:r>
              <a:rPr lang="en-US" i="1" smtClean="0"/>
              <a:t>Language</a:t>
            </a:r>
            <a:r>
              <a:rPr lang="en-US" smtClean="0"/>
              <a:t> </a:t>
            </a:r>
            <a:r>
              <a:rPr lang="en-US" b="1" smtClean="0"/>
              <a:t>Assessment: </a:t>
            </a:r>
            <a:r>
              <a:rPr lang="en-US" smtClean="0"/>
              <a:t>How are language skills evaluated and language tests designed? </a:t>
            </a:r>
          </a:p>
          <a:p>
            <a:pPr eaLnBrk="1" hangingPunct="1"/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 cstate="email">
            <a:lum contrast="30000"/>
          </a:blip>
          <a:srcRect/>
          <a:stretch>
            <a:fillRect/>
          </a:stretch>
        </p:blipFill>
        <p:spPr bwMode="auto">
          <a:xfrm>
            <a:off x="179512" y="3284984"/>
            <a:ext cx="8389732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6273D5-F290-4568-8602-75BA88D26137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228600"/>
            <a:ext cx="8534400" cy="1112168"/>
          </a:xfrm>
        </p:spPr>
        <p:txBody>
          <a:bodyPr/>
          <a:lstStyle/>
          <a:p>
            <a:pPr eaLnBrk="1" hangingPunct="1"/>
            <a:r>
              <a:rPr lang="en-CA" dirty="0" smtClean="0"/>
              <a:t>What do you mean by “everyday problems involving language”? </a:t>
            </a:r>
            <a:endParaRPr lang="en-US" dirty="0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2133600"/>
            <a:ext cx="7632700" cy="4391025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/>
              <a:t>Writing</a:t>
            </a:r>
            <a:r>
              <a:rPr lang="en-US" dirty="0" smtClean="0"/>
              <a:t>: How do students learn to write and write to learn? How can written communication be made more efficient in the workplace? </a:t>
            </a:r>
          </a:p>
          <a:p>
            <a:pPr eaLnBrk="1" hangingPunct="1">
              <a:buFontTx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87F8BF4-677B-4701-8FA8-917D6A4271D1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228600"/>
            <a:ext cx="8534400" cy="896144"/>
          </a:xfrm>
        </p:spPr>
        <p:txBody>
          <a:bodyPr/>
          <a:lstStyle/>
          <a:p>
            <a:pPr eaLnBrk="1" hangingPunct="1"/>
            <a:r>
              <a:rPr lang="en-CA" sz="2800" dirty="0" smtClean="0"/>
              <a:t>What do you mean by “</a:t>
            </a:r>
            <a:r>
              <a:rPr lang="en-US" sz="2800" b="1" dirty="0" smtClean="0"/>
              <a:t>real-world problems in which </a:t>
            </a:r>
            <a:r>
              <a:rPr lang="en-US" sz="3200" b="1" dirty="0" smtClean="0"/>
              <a:t>language</a:t>
            </a:r>
            <a:r>
              <a:rPr lang="en-US" sz="2800" b="1" dirty="0" smtClean="0"/>
              <a:t> is a central issue</a:t>
            </a:r>
            <a:r>
              <a:rPr lang="en-CA" sz="2800" dirty="0" smtClean="0"/>
              <a:t>”?</a:t>
            </a:r>
            <a:endParaRPr lang="en-US" sz="2800" dirty="0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628800"/>
            <a:ext cx="4464248" cy="4392487"/>
          </a:xfrm>
        </p:spPr>
        <p:txBody>
          <a:bodyPr/>
          <a:lstStyle/>
          <a:p>
            <a:pPr eaLnBrk="1" hangingPunct="1"/>
            <a:r>
              <a:rPr lang="en-US" sz="2400" dirty="0" smtClean="0"/>
              <a:t>Language </a:t>
            </a:r>
            <a:r>
              <a:rPr lang="en-US" sz="2400" b="1" dirty="0" smtClean="0"/>
              <a:t>Policy and Planning</a:t>
            </a:r>
            <a:r>
              <a:rPr lang="en-US" sz="2400" i="1" dirty="0" smtClean="0"/>
              <a:t>:</a:t>
            </a:r>
            <a:r>
              <a:rPr lang="en-US" sz="2400" dirty="0" smtClean="0"/>
              <a:t> How can language policies protect endangered languages, and at the same time make sure everyone has access to the majority languages of a society?</a:t>
            </a:r>
          </a:p>
        </p:txBody>
      </p:sp>
      <p:pic>
        <p:nvPicPr>
          <p:cNvPr id="6" name="Picture 5" descr="mother-tongue-day-post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1773238"/>
            <a:ext cx="3240088" cy="455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113" y="1412775"/>
            <a:ext cx="7848600" cy="5111849"/>
          </a:xfrm>
        </p:spPr>
        <p:txBody>
          <a:bodyPr/>
          <a:lstStyle/>
          <a:p>
            <a:pPr>
              <a:defRPr/>
            </a:pPr>
            <a:r>
              <a:rPr lang="en-US" sz="2000" dirty="0" smtClean="0"/>
              <a:t>How many Aboriginal languages are there in Canada?</a:t>
            </a:r>
          </a:p>
          <a:p>
            <a:pPr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About sixty </a:t>
            </a:r>
          </a:p>
          <a:p>
            <a:pPr>
              <a:defRPr/>
            </a:pPr>
            <a:r>
              <a:rPr lang="en-US" sz="2000" dirty="0" smtClean="0"/>
              <a:t>How many languages are there in the world?</a:t>
            </a:r>
          </a:p>
          <a:p>
            <a:pPr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6000 to 7000</a:t>
            </a:r>
          </a:p>
          <a:p>
            <a:pPr>
              <a:defRPr/>
            </a:pPr>
            <a:r>
              <a:rPr lang="en-US" sz="2000" dirty="0" smtClean="0"/>
              <a:t>How many of these are in danger of extinction?</a:t>
            </a:r>
          </a:p>
          <a:p>
            <a:pPr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1450-1950 half (6000) disappeared; Another half (3000) will disappear by the end of this century</a:t>
            </a:r>
          </a:p>
          <a:p>
            <a:pPr>
              <a:defRPr/>
            </a:pPr>
            <a:r>
              <a:rPr lang="en-US" sz="2000" dirty="0" smtClean="0"/>
              <a:t>Does it matter that languages disappear?</a:t>
            </a:r>
          </a:p>
          <a:p>
            <a:pPr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Identity, culture, world knowledge, human rights </a:t>
            </a:r>
            <a:r>
              <a:rPr lang="en-US" sz="1800" dirty="0" smtClean="0">
                <a:solidFill>
                  <a:srgbClr val="0070C0"/>
                </a:solidFill>
              </a:rPr>
              <a:t>(language rights) </a:t>
            </a:r>
            <a:endParaRPr lang="en-US" sz="2000" dirty="0" smtClean="0">
              <a:solidFill>
                <a:srgbClr val="0070C0"/>
              </a:solidFill>
            </a:endParaRPr>
          </a:p>
          <a:p>
            <a:pPr>
              <a:defRPr/>
            </a:pPr>
            <a:r>
              <a:rPr lang="en-US" sz="2000" dirty="0" smtClean="0"/>
              <a:t>Why languages disappear?</a:t>
            </a:r>
          </a:p>
          <a:p>
            <a:pPr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Many reasons, mostly having to do with the lack of appreciation for what language really is; for not having </a:t>
            </a:r>
            <a:r>
              <a:rPr lang="en-US" sz="2800" b="1" dirty="0" smtClean="0">
                <a:solidFill>
                  <a:srgbClr val="0070C0"/>
                </a:solidFill>
              </a:rPr>
              <a:t>effective language policy and planning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E15411-961D-422D-B2F8-08867E8BDDA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255865"/>
          </a:xfrm>
        </p:spPr>
        <p:txBody>
          <a:bodyPr/>
          <a:lstStyle/>
          <a:p>
            <a:pPr eaLnBrk="1" hangingPunct="1"/>
            <a:r>
              <a:rPr lang="en-US" sz="2400" b="1" dirty="0" smtClean="0"/>
              <a:t>Discourse studies: </a:t>
            </a:r>
            <a:r>
              <a:rPr lang="en-US" sz="2400" dirty="0" smtClean="0"/>
              <a:t>How do we use language and why? What does discourse analysis show about cultural and social processes that lead language-related problems and solutions for our clients?  </a:t>
            </a:r>
          </a:p>
          <a:p>
            <a:pPr eaLnBrk="1" hangingPunct="1"/>
            <a:endParaRPr lang="en-US" sz="2400" b="1" dirty="0" smtClean="0"/>
          </a:p>
          <a:p>
            <a:pPr eaLnBrk="1" hangingPunct="1"/>
            <a:r>
              <a:rPr lang="en-US" sz="2400" b="1" dirty="0" smtClean="0"/>
              <a:t>Forensic Linguistics</a:t>
            </a:r>
            <a:r>
              <a:rPr lang="en-US" sz="2400" dirty="0" smtClean="0"/>
              <a:t>: How is language used in the legal process (by the police, lawyers, judges, etc.)? How is language examined as evidence in the court of law?   </a:t>
            </a:r>
          </a:p>
          <a:p>
            <a:pPr eaLnBrk="1" hangingPunct="1"/>
            <a:endParaRPr lang="en-US" sz="2400" b="1" dirty="0" smtClean="0"/>
          </a:p>
          <a:p>
            <a:pPr eaLnBrk="1" hangingPunct="1"/>
            <a:r>
              <a:rPr lang="en-US" sz="2400" b="1" dirty="0" smtClean="0"/>
              <a:t>Cross-cultural communication</a:t>
            </a:r>
            <a:r>
              <a:rPr lang="en-US" sz="2400" dirty="0" smtClean="0"/>
              <a:t>: To what extent speakers of different languages differ in their communication patterns and </a:t>
            </a:r>
            <a:r>
              <a:rPr lang="en-US" sz="2400" dirty="0" err="1" smtClean="0"/>
              <a:t>behaviours</a:t>
            </a:r>
            <a:r>
              <a:rPr lang="en-US" sz="2400" dirty="0" smtClean="0"/>
              <a:t>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9AFA77-3600-4361-918A-FDDC99BB5879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smtClean="0"/>
              <a:t>Language policy: Bilingualism, monolingualism, multilingualism?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36D26A-CAE4-40F4-BF6E-50A96128057C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755576" y="2008942"/>
            <a:ext cx="7128792" cy="4849058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95EB38-7FE6-458C-B8A0-BE22DE80EC1F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228600"/>
            <a:ext cx="8534400" cy="968152"/>
          </a:xfrm>
        </p:spPr>
        <p:txBody>
          <a:bodyPr/>
          <a:lstStyle/>
          <a:p>
            <a:pPr eaLnBrk="1" hangingPunct="1"/>
            <a:r>
              <a:rPr lang="en-CA" sz="2800" b="1" dirty="0" smtClean="0"/>
              <a:t>What do you mean by “</a:t>
            </a:r>
            <a:r>
              <a:rPr lang="en-US" sz="2800" b="1" dirty="0" smtClean="0"/>
              <a:t>real-world problems in which language is a central issue</a:t>
            </a:r>
            <a:r>
              <a:rPr lang="en-CA" sz="2800" b="1" dirty="0" smtClean="0"/>
              <a:t>”?</a:t>
            </a:r>
            <a:endParaRPr lang="en-US" sz="2800" b="1" dirty="0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060575"/>
            <a:ext cx="7488237" cy="863600"/>
          </a:xfrm>
        </p:spPr>
        <p:txBody>
          <a:bodyPr/>
          <a:lstStyle/>
          <a:p>
            <a:pPr eaLnBrk="1" hangingPunct="1"/>
            <a:r>
              <a:rPr lang="en-US" sz="2800" b="1" smtClean="0"/>
              <a:t>Literacies</a:t>
            </a:r>
            <a:r>
              <a:rPr lang="en-US" sz="2400" smtClean="0"/>
              <a:t>: How can access to literacies be broadened? </a:t>
            </a:r>
            <a:br>
              <a:rPr lang="en-US" sz="2400" smtClean="0"/>
            </a:br>
            <a:endParaRPr lang="en-US" sz="240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3568" y="2780928"/>
            <a:ext cx="8537858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/>
          <a:lstStyle/>
          <a:p>
            <a:r>
              <a:rPr lang="en-CA" sz="2800" b="1" dirty="0" smtClean="0"/>
              <a:t>What do you mean by “</a:t>
            </a:r>
            <a:r>
              <a:rPr lang="en-US" sz="2800" b="1" dirty="0" smtClean="0"/>
              <a:t>real-world problems in which language is a central issue</a:t>
            </a:r>
            <a:r>
              <a:rPr lang="en-CA" sz="2800" b="1" dirty="0" smtClean="0"/>
              <a:t>”?</a:t>
            </a:r>
            <a:endParaRPr lang="en-US" sz="2800" b="1" dirty="0" smtClean="0"/>
          </a:p>
        </p:txBody>
      </p:sp>
      <p:sp>
        <p:nvSpPr>
          <p:cNvPr id="24579" name="Content Placeholder 2"/>
          <p:cNvSpPr>
            <a:spLocks noGrp="1"/>
          </p:cNvSpPr>
          <p:nvPr>
            <p:ph sz="half" idx="1"/>
          </p:nvPr>
        </p:nvSpPr>
        <p:spPr>
          <a:xfrm>
            <a:off x="611561" y="1628800"/>
            <a:ext cx="7992690" cy="1366813"/>
          </a:xfrm>
        </p:spPr>
        <p:txBody>
          <a:bodyPr/>
          <a:lstStyle/>
          <a:p>
            <a:r>
              <a:rPr lang="en-US" sz="2800" i="1" dirty="0" smtClean="0"/>
              <a:t>Language in </a:t>
            </a:r>
            <a:r>
              <a:rPr lang="en-US" sz="2800" b="1" dirty="0" smtClean="0"/>
              <a:t>Society</a:t>
            </a:r>
            <a:r>
              <a:rPr lang="en-US" sz="2800" dirty="0" smtClean="0"/>
              <a:t>: How does language influence society, and how is it influenced by society? </a:t>
            </a:r>
          </a:p>
          <a:p>
            <a:endParaRPr lang="en-US" sz="28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152FBF-AFFD-4AA1-823C-97EFDAFBA871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lum contrast="30000"/>
          </a:blip>
          <a:srcRect l="3053" t="382" r="6107" b="4198"/>
          <a:stretch>
            <a:fillRect/>
          </a:stretch>
        </p:blipFill>
        <p:spPr bwMode="auto">
          <a:xfrm>
            <a:off x="395536" y="3068960"/>
            <a:ext cx="8568952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/>
          <a:lstStyle/>
          <a:p>
            <a:r>
              <a:rPr lang="en-CA" sz="2800" b="1" dirty="0" smtClean="0"/>
              <a:t>What do you mean by “</a:t>
            </a:r>
            <a:r>
              <a:rPr lang="en-US" sz="2800" b="1" dirty="0" smtClean="0"/>
              <a:t>real-world problems in which language is a central issue</a:t>
            </a:r>
            <a:r>
              <a:rPr lang="en-CA" sz="2800" b="1" dirty="0" smtClean="0"/>
              <a:t>”?</a:t>
            </a:r>
            <a:endParaRPr lang="en-US" sz="2800" b="1" dirty="0" smtClean="0"/>
          </a:p>
        </p:txBody>
      </p:sp>
      <p:sp>
        <p:nvSpPr>
          <p:cNvPr id="24579" name="Content Placeholder 2"/>
          <p:cNvSpPr>
            <a:spLocks noGrp="1"/>
          </p:cNvSpPr>
          <p:nvPr>
            <p:ph sz="half" idx="1"/>
          </p:nvPr>
        </p:nvSpPr>
        <p:spPr>
          <a:xfrm>
            <a:off x="323529" y="1628800"/>
            <a:ext cx="4608512" cy="4968552"/>
          </a:xfrm>
        </p:spPr>
        <p:txBody>
          <a:bodyPr/>
          <a:lstStyle/>
          <a:p>
            <a:r>
              <a:rPr lang="en-US" sz="2400" dirty="0" smtClean="0"/>
              <a:t>Do you text more than you talk on the phone?</a:t>
            </a:r>
          </a:p>
          <a:p>
            <a:r>
              <a:rPr lang="en-US" sz="2400" dirty="0" smtClean="0"/>
              <a:t>Do you text the way you talk, or the way you write?</a:t>
            </a:r>
          </a:p>
          <a:p>
            <a:r>
              <a:rPr lang="en-US" sz="2400" dirty="0" smtClean="0"/>
              <a:t>Is texting a unique language?</a:t>
            </a:r>
          </a:p>
          <a:p>
            <a:r>
              <a:rPr lang="en-US" sz="2400" dirty="0" smtClean="0"/>
              <a:t>Does it or will it affect our language? How and in what way?</a:t>
            </a:r>
          </a:p>
          <a:p>
            <a:r>
              <a:rPr lang="en-US" sz="2400" dirty="0" smtClean="0"/>
              <a:t>What are the implications? </a:t>
            </a:r>
          </a:p>
          <a:p>
            <a:endParaRPr lang="en-US" sz="24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152FBF-AFFD-4AA1-823C-97EFDAFBA871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6" name="Content Placeholder 5" descr="texting as a second langaug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60032" y="1387454"/>
            <a:ext cx="4104456" cy="5222088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067175" y="1125538"/>
            <a:ext cx="4608513" cy="914400"/>
          </a:xfrm>
        </p:spPr>
        <p:txBody>
          <a:bodyPr/>
          <a:lstStyle/>
          <a:p>
            <a:r>
              <a:rPr lang="en-US" sz="3200" smtClean="0"/>
              <a:t>All Ads do three things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sz="half" idx="1"/>
          </p:nvPr>
        </p:nvSpPr>
        <p:spPr>
          <a:xfrm>
            <a:off x="4211638" y="1844675"/>
            <a:ext cx="4321175" cy="3960813"/>
          </a:xfrm>
        </p:spPr>
        <p:txBody>
          <a:bodyPr/>
          <a:lstStyle/>
          <a:p>
            <a:endParaRPr lang="en-US" sz="3200" dirty="0" smtClean="0"/>
          </a:p>
          <a:p>
            <a:r>
              <a:rPr lang="en-US" sz="3200" dirty="0" smtClean="0"/>
              <a:t>Building images</a:t>
            </a:r>
          </a:p>
          <a:p>
            <a:r>
              <a:rPr lang="en-US" sz="3200" dirty="0" smtClean="0"/>
              <a:t>Building relations</a:t>
            </a:r>
          </a:p>
          <a:p>
            <a:r>
              <a:rPr lang="en-US" sz="3200" dirty="0" smtClean="0"/>
              <a:t>Building the consumer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2E0E2E-4574-4E84-BDC4-39BBE41830CD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29701" name="Picture 2" descr="http://t1.gstatic.com/images?q=tbn:ANd9GcQBvyDYc1VAtW9VRBKh7bp-MWvf2NvAmACvZu9nZMlR1wQbY_M&amp;t=1&amp;usg=__yxVufF8oSKKlIYeYC4TWRLWcwgA=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15686" t="1961" r="15686"/>
          <a:stretch>
            <a:fillRect/>
          </a:stretch>
        </p:blipFill>
        <p:spPr>
          <a:xfrm>
            <a:off x="1116013" y="1700213"/>
            <a:ext cx="2822575" cy="4032250"/>
          </a:xfrm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301752" y="228600"/>
            <a:ext cx="8534400" cy="8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1" i="0" u="none" strike="noStrike" kern="1200" cap="none" spc="0" normalizeH="0" baseline="0" noProof="0" smtClean="0">
                <a:ln>
                  <a:noFill/>
                </a:ln>
                <a:solidFill>
                  <a:srgbClr val="7B98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do you mean by “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7B98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real-world problems in which language is a central issue</a:t>
            </a:r>
            <a:r>
              <a:rPr kumimoji="0" lang="en-CA" sz="2800" b="1" i="0" u="none" strike="noStrike" kern="1200" cap="none" spc="0" normalizeH="0" baseline="0" noProof="0" smtClean="0">
                <a:ln>
                  <a:noFill/>
                </a:ln>
                <a:solidFill>
                  <a:srgbClr val="7B98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”?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B989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968152"/>
          </a:xfrm>
        </p:spPr>
        <p:txBody>
          <a:bodyPr/>
          <a:lstStyle/>
          <a:p>
            <a:r>
              <a:rPr lang="en-US" sz="4000" b="1" dirty="0" smtClean="0">
                <a:solidFill>
                  <a:srgbClr val="7B9899"/>
                </a:solidFill>
              </a:rPr>
              <a:t>Next session reading</a:t>
            </a:r>
            <a:endParaRPr lang="en-CA" sz="4000" b="1" dirty="0" smtClean="0">
              <a:solidFill>
                <a:srgbClr val="7B9899"/>
              </a:solidFill>
            </a:endParaRPr>
          </a:p>
        </p:txBody>
      </p:sp>
      <p:sp>
        <p:nvSpPr>
          <p:cNvPr id="2969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z="3200" dirty="0" smtClean="0"/>
              <a:t>Chapter 1 of the textbook</a:t>
            </a:r>
          </a:p>
          <a:p>
            <a:endParaRPr lang="en-US" sz="3200" dirty="0" smtClean="0"/>
          </a:p>
          <a:p>
            <a:r>
              <a:rPr lang="en-US" sz="3200" dirty="0" smtClean="0"/>
              <a:t>My lecture will be about:</a:t>
            </a:r>
          </a:p>
          <a:p>
            <a:pPr lvl="1"/>
            <a:r>
              <a:rPr lang="en-US" dirty="0" smtClean="0"/>
              <a:t>Applied Linguistics and Discourse Studies: Theoretical foundations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B9899"/>
                </a:solidFill>
              </a:rPr>
              <a:t>A friendly reminder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dirty="0" smtClean="0"/>
              <a:t>It is YOUR RESPONSIBILITY to read the outline carefully, and let me know if you have any questions. </a:t>
            </a:r>
          </a:p>
          <a:p>
            <a:endParaRPr lang="en-US" dirty="0" smtClean="0"/>
          </a:p>
          <a:p>
            <a:r>
              <a:rPr lang="en-US" dirty="0" smtClean="0"/>
              <a:t>It’s on </a:t>
            </a:r>
            <a:r>
              <a:rPr lang="en-US" dirty="0" err="1" smtClean="0"/>
              <a:t>CuLearn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 will be more than happy to answer your questions</a:t>
            </a:r>
          </a:p>
          <a:p>
            <a:endParaRPr lang="en-US" dirty="0" smtClean="0"/>
          </a:p>
          <a:p>
            <a:r>
              <a:rPr lang="en-US" dirty="0" smtClean="0"/>
              <a:t>The TAs are also here to help you</a:t>
            </a:r>
          </a:p>
          <a:p>
            <a:endParaRPr lang="en-US" dirty="0"/>
          </a:p>
          <a:p>
            <a:r>
              <a:rPr lang="en-US" dirty="0" smtClean="0"/>
              <a:t>And, the PASS facilitator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>
              <a:solidFill>
                <a:srgbClr val="7B9899"/>
              </a:solidFill>
            </a:endParaRPr>
          </a:p>
        </p:txBody>
      </p:sp>
      <p:sp>
        <p:nvSpPr>
          <p:cNvPr id="31747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sz="3600" dirty="0" smtClean="0"/>
              <a:t>Again, welcome to ALDS 1001</a:t>
            </a:r>
          </a:p>
          <a:p>
            <a:pPr>
              <a:buFont typeface="Wingdings 2" pitchFamily="18" charset="2"/>
              <a:buNone/>
            </a:pPr>
            <a:endParaRPr lang="en-US" sz="3600" dirty="0" smtClean="0"/>
          </a:p>
          <a:p>
            <a:pPr>
              <a:buFont typeface="Wingdings 2" pitchFamily="18" charset="2"/>
              <a:buNone/>
            </a:pPr>
            <a:r>
              <a:rPr lang="en-US" sz="3600" dirty="0" smtClean="0"/>
              <a:t>I’m looking forward to a very productive semester. </a:t>
            </a:r>
          </a:p>
          <a:p>
            <a:pPr>
              <a:buFont typeface="Wingdings 2" pitchFamily="18" charset="2"/>
              <a:buNone/>
            </a:pPr>
            <a:endParaRPr lang="en-US" sz="3600" dirty="0" smtClean="0"/>
          </a:p>
          <a:p>
            <a:pPr algn="ctr">
              <a:buFont typeface="Wingdings 2" pitchFamily="18" charset="2"/>
              <a:buNone/>
            </a:pPr>
            <a:r>
              <a:rPr lang="en-US" sz="6000" dirty="0" smtClean="0">
                <a:solidFill>
                  <a:srgbClr val="0070C0"/>
                </a:solidFill>
              </a:rPr>
              <a:t>Questions?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4098</TotalTime>
  <Words>1265</Words>
  <Application>Microsoft Macintosh PowerPoint</Application>
  <PresentationFormat>On-screen Show (4:3)</PresentationFormat>
  <Paragraphs>156</Paragraphs>
  <Slides>27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Civic</vt:lpstr>
      <vt:lpstr>Welcome</vt:lpstr>
      <vt:lpstr>Goal for today’s class</vt:lpstr>
      <vt:lpstr>Instructor</vt:lpstr>
      <vt:lpstr>TA</vt:lpstr>
      <vt:lpstr>Other people you may see in this class</vt:lpstr>
      <vt:lpstr>PASS</vt:lpstr>
      <vt:lpstr>Syllabus highlights</vt:lpstr>
      <vt:lpstr>Please note</vt:lpstr>
      <vt:lpstr>How to do well in this course?</vt:lpstr>
      <vt:lpstr>What is language?</vt:lpstr>
      <vt:lpstr>What is language:  A comprehensive definition</vt:lpstr>
      <vt:lpstr>What is Applied Linguistics?</vt:lpstr>
      <vt:lpstr>What do you mean by “real-world problems in which language is a central issue”? </vt:lpstr>
      <vt:lpstr>Certificate in the Teaching of English as a Second Language (CTESL)</vt:lpstr>
      <vt:lpstr>What do you mean by  “real-world problems in which language is a central issue”? </vt:lpstr>
      <vt:lpstr>What do you mean by “everyday problems involving language”? </vt:lpstr>
      <vt:lpstr>What do you mean by “real-world problems in which language is a central issue”?</vt:lpstr>
      <vt:lpstr>PowerPoint Presentation</vt:lpstr>
      <vt:lpstr>PowerPoint Presentation</vt:lpstr>
      <vt:lpstr>Language policy: Bilingualism, monolingualism, multilingualism?</vt:lpstr>
      <vt:lpstr>What do you mean by “real-world problems in which language is a central issue”?</vt:lpstr>
      <vt:lpstr>What do you mean by “real-world problems in which language is a central issue”?</vt:lpstr>
      <vt:lpstr>What do you mean by “real-world problems in which language is a central issue”?</vt:lpstr>
      <vt:lpstr>All Ads do three things</vt:lpstr>
      <vt:lpstr>Next session reading</vt:lpstr>
      <vt:lpstr>A friendly reminder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Jaffer S</dc:creator>
  <cp:lastModifiedBy>Jaffer Sheyholislami</cp:lastModifiedBy>
  <cp:revision>64</cp:revision>
  <dcterms:created xsi:type="dcterms:W3CDTF">2009-01-05T06:56:05Z</dcterms:created>
  <dcterms:modified xsi:type="dcterms:W3CDTF">2014-01-06T02:38:28Z</dcterms:modified>
</cp:coreProperties>
</file>