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855" r:id="rId1"/>
    <p:sldMasterId id="2147483854" r:id="rId2"/>
    <p:sldMasterId id="2147483878" r:id="rId3"/>
  </p:sldMasterIdLst>
  <p:notesMasterIdLst>
    <p:notesMasterId r:id="rId37"/>
  </p:notesMasterIdLst>
  <p:sldIdLst>
    <p:sldId id="567" r:id="rId4"/>
    <p:sldId id="352" r:id="rId5"/>
    <p:sldId id="556" r:id="rId6"/>
    <p:sldId id="355" r:id="rId7"/>
    <p:sldId id="450" r:id="rId8"/>
    <p:sldId id="557" r:id="rId9"/>
    <p:sldId id="532" r:id="rId10"/>
    <p:sldId id="533" r:id="rId11"/>
    <p:sldId id="534" r:id="rId12"/>
    <p:sldId id="536" r:id="rId13"/>
    <p:sldId id="535" r:id="rId14"/>
    <p:sldId id="537" r:id="rId15"/>
    <p:sldId id="367" r:id="rId16"/>
    <p:sldId id="558" r:id="rId17"/>
    <p:sldId id="371" r:id="rId18"/>
    <p:sldId id="538" r:id="rId19"/>
    <p:sldId id="539" r:id="rId20"/>
    <p:sldId id="540" r:id="rId21"/>
    <p:sldId id="541" r:id="rId22"/>
    <p:sldId id="542" r:id="rId23"/>
    <p:sldId id="543" r:id="rId24"/>
    <p:sldId id="544" r:id="rId25"/>
    <p:sldId id="546" r:id="rId26"/>
    <p:sldId id="559" r:id="rId27"/>
    <p:sldId id="547" r:id="rId28"/>
    <p:sldId id="378" r:id="rId29"/>
    <p:sldId id="561" r:id="rId30"/>
    <p:sldId id="508" r:id="rId31"/>
    <p:sldId id="562" r:id="rId32"/>
    <p:sldId id="510" r:id="rId33"/>
    <p:sldId id="565" r:id="rId34"/>
    <p:sldId id="553" r:id="rId35"/>
    <p:sldId id="566" r:id="rId3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itchFamily="34" charset="0"/>
        <a:ea typeface="ヒラギノ角ゴ Pro W3" charset="-128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Elke Price" initials="Elke" lastIdx="12" clrIdx="0"/>
  <p:cmAuthor id="1" name="erin.leaman" initials="e" lastIdx="2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BBF"/>
    <a:srgbClr val="FBD693"/>
    <a:srgbClr val="24246C"/>
    <a:srgbClr val="009999"/>
    <a:srgbClr val="FFE89F"/>
    <a:srgbClr val="DE2402"/>
    <a:srgbClr val="FFCF1B"/>
    <a:srgbClr val="FE7A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2787"/>
    <p:restoredTop sz="90929"/>
  </p:normalViewPr>
  <p:slideViewPr>
    <p:cSldViewPr>
      <p:cViewPr varScale="1">
        <p:scale>
          <a:sx n="31" d="100"/>
          <a:sy n="31" d="100"/>
        </p:scale>
        <p:origin x="-125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3096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  <a:ea typeface="ヒラギノ角ゴ Pro W3" pitchFamily="-80" charset="-128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  <a:ea typeface="ヒラギノ角ゴ Pro W3" pitchFamily="-80" charset="-128"/>
                <a:cs typeface="+mn-cs"/>
              </a:defRPr>
            </a:lvl1pPr>
          </a:lstStyle>
          <a:p>
            <a:pPr>
              <a:defRPr/>
            </a:pPr>
            <a:fld id="{5511B4CF-EFBD-4D06-87D4-ED42994101A9}" type="datetimeFigureOut">
              <a:rPr lang="en-US"/>
              <a:pPr>
                <a:defRPr/>
              </a:pPr>
              <a:t>5/7/2014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  <a:ea typeface="ヒラギノ角ゴ Pro W3" pitchFamily="-80" charset="-128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  <a:ea typeface="ヒラギノ角ゴ Pro W3" pitchFamily="-80" charset="-128"/>
                <a:cs typeface="+mn-cs"/>
              </a:defRPr>
            </a:lvl1pPr>
          </a:lstStyle>
          <a:p>
            <a:pPr>
              <a:defRPr/>
            </a:pPr>
            <a:fld id="{643D27FB-9B3F-4734-BE83-C29F72EA862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26105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CC50965-D4A9-40B5-9748-7B61C55F7A24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dirty="0" smtClean="0"/>
          </a:p>
        </p:txBody>
      </p:sp>
      <p:sp>
        <p:nvSpPr>
          <p:cNvPr id="4301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3A84404-9590-46D8-9326-FB78EB32D8B5}" type="slidenum">
              <a:rPr lang="en-US" smtClean="0">
                <a:ea typeface="ヒラギノ角ゴ Pro W3" charset="-128"/>
              </a:rPr>
              <a:pPr/>
              <a:t>2</a:t>
            </a:fld>
            <a:endParaRPr lang="en-US" dirty="0" smtClean="0">
              <a:ea typeface="ヒラギノ角ゴ Pro W3" charset="-128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Objective: Find ways to perform necessary activities more efficiently and eliminate those that do not create customer value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l"/>
            <a:r>
              <a:rPr lang="en-US" sz="1200" b="0" dirty="0" smtClean="0"/>
              <a:t>Both strategies require an understanding of the firm’s</a:t>
            </a:r>
            <a:r>
              <a:rPr lang="en-US" sz="1200" b="0" baseline="0" dirty="0" smtClean="0"/>
              <a:t> </a:t>
            </a:r>
            <a:r>
              <a:rPr lang="en-US" sz="1200" b="0" dirty="0" smtClean="0"/>
              <a:t>Value Chain</a:t>
            </a:r>
          </a:p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24</a:t>
            </a:fld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27</a:t>
            </a:fld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29</a:t>
            </a:fld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0">
              <a:spcBef>
                <a:spcPct val="0"/>
              </a:spcBef>
            </a:pPr>
            <a:r>
              <a:rPr lang="en-CA" sz="1800" dirty="0" smtClean="0">
                <a:solidFill>
                  <a:srgbClr val="000000"/>
                </a:solidFill>
                <a:latin typeface="Arial" pitchFamily="34" charset="0"/>
                <a:ea typeface="ヒラギノ角ゴ Pro W3" charset="-128"/>
              </a:rPr>
              <a:t>In Ontario, the provincial professional accounting associations is the ICAO (Institute of Chartered Accountants of Ontario)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43D27FB-9B3F-4734-BE83-C29F72EA8626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E91BE7D-9419-4B10-9ACE-023D71C130F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3D67F5D-49B9-43D6-A79F-7C0C9444C00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7" name="Picture 6" descr="cropCorn_0.tmp"/>
          <p:cNvPicPr>
            <a:picLocks noChangeAspect="1"/>
          </p:cNvPicPr>
          <p:nvPr userDrawn="1"/>
        </p:nvPicPr>
        <p:blipFill>
          <a:blip r:embed="rId2" cstate="print"/>
          <a:srcRect l="961" b="29268"/>
          <a:stretch>
            <a:fillRect/>
          </a:stretch>
        </p:blipFill>
        <p:spPr>
          <a:xfrm>
            <a:off x="7568833" y="0"/>
            <a:ext cx="1575167" cy="129539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52B2A919-F529-4369-8164-A37C7D57A4A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600200"/>
            <a:ext cx="35814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1600200"/>
            <a:ext cx="35814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E557F2D-C572-48F5-9730-675D2C8ACD8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EEB53841-7FD9-40FF-8346-903A623C307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F2B0C12-42E2-4EFA-86ED-F454D29C6FE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r>
              <a:rPr lang="en-US" dirty="0" smtClean="0"/>
              <a:t>1-</a:t>
            </a:r>
            <a:fld id="{31C8DEBF-BFE0-415C-BFE4-8EA5237C3B47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5" name="Picture 4" descr="cropCorn_0.tmp"/>
          <p:cNvPicPr>
            <a:picLocks noChangeAspect="1"/>
          </p:cNvPicPr>
          <p:nvPr userDrawn="1"/>
        </p:nvPicPr>
        <p:blipFill>
          <a:blip r:embed="rId2" cstate="print"/>
          <a:srcRect l="961" b="29268"/>
          <a:stretch>
            <a:fillRect/>
          </a:stretch>
        </p:blipFill>
        <p:spPr>
          <a:xfrm>
            <a:off x="7490075" y="0"/>
            <a:ext cx="1653925" cy="129539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090695E-6C01-4EF3-AE44-8C2CF9C2413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A11B401-492D-4600-B5B1-47AA62CCB6B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2B74CF0-31C6-43AE-A084-D3EF1EF9144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24600" y="76200"/>
            <a:ext cx="2057400" cy="5943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400" y="76200"/>
            <a:ext cx="6019800" cy="5943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EA7D1D5-9699-4466-91F2-CF400ED4A0C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7" name="Picture 6" descr="cropCorn_0.tmp"/>
          <p:cNvPicPr>
            <a:picLocks noChangeAspect="1"/>
          </p:cNvPicPr>
          <p:nvPr userDrawn="1"/>
        </p:nvPicPr>
        <p:blipFill>
          <a:blip r:embed="rId2" cstate="print"/>
          <a:srcRect l="961" b="29268"/>
          <a:stretch>
            <a:fillRect/>
          </a:stretch>
        </p:blipFill>
        <p:spPr>
          <a:xfrm>
            <a:off x="7620000" y="1"/>
            <a:ext cx="1524000" cy="125332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8F22E78-2543-4F6F-925E-D8DC4C0303F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CFCA4B7-B598-48DE-AB68-378D243C13E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201DF4EB-4BEF-4CA5-9705-D83DC874EC4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600200"/>
            <a:ext cx="35814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1600200"/>
            <a:ext cx="3581400" cy="441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DA72E2A-07CA-4734-84B0-5754532CE69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C971AE3-E637-4003-8119-FD2F1CA72DD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24C8127-7BC4-4B27-9108-CFB3280A57A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9724BA8-4071-45E7-A1FB-AFC305A4C12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5" name="Picture 4" descr="cropCorn_0.tmp"/>
          <p:cNvPicPr>
            <a:picLocks noChangeAspect="1"/>
          </p:cNvPicPr>
          <p:nvPr userDrawn="1"/>
        </p:nvPicPr>
        <p:blipFill>
          <a:blip r:embed="rId2" cstate="print"/>
          <a:srcRect l="961" b="29268"/>
          <a:stretch>
            <a:fillRect/>
          </a:stretch>
        </p:blipFill>
        <p:spPr>
          <a:xfrm>
            <a:off x="2133600" y="0"/>
            <a:ext cx="4876800" cy="401062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1EC2024-093A-4D3B-8241-1446DA25391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8" name="Picture 7" descr="cropCorn_0.tmp"/>
          <p:cNvPicPr>
            <a:picLocks noChangeAspect="1"/>
          </p:cNvPicPr>
          <p:nvPr userDrawn="1"/>
        </p:nvPicPr>
        <p:blipFill>
          <a:blip r:embed="rId2" cstate="print"/>
          <a:srcRect l="961" b="29268"/>
          <a:stretch>
            <a:fillRect/>
          </a:stretch>
        </p:blipFill>
        <p:spPr>
          <a:xfrm>
            <a:off x="2133600" y="0"/>
            <a:ext cx="4876800" cy="4010624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53F8DDF-6EC6-4A83-B197-DA323C07A10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68CFB34-9778-421B-91DB-3D24EAF89DF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19850" y="228600"/>
            <a:ext cx="1962150" cy="5791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228600"/>
            <a:ext cx="5734050" cy="5791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CF6900C-EE89-4108-9A16-4FB79FD9837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D7EE9ED-00C4-4676-BAD2-B332D1B2769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7696200" cy="10668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600200"/>
            <a:ext cx="7315200" cy="44196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94B8D58-6706-4FED-BF28-0A5E4DF22415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30A53C3-8F69-4636-AD62-591F032E0AF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7696200" cy="10668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1600200"/>
            <a:ext cx="3581400" cy="44196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00600" y="1600200"/>
            <a:ext cx="3581400" cy="4419600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944A9F1-D6BA-4DB6-98AB-408C3C9D128F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3128D10-7BD3-45C1-AEFC-A6069503B629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7696200" cy="10668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667740E-AF8D-4820-A774-08E950791461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46A79704-B97A-4656-A254-9A87F77B3620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A740C24F-B5A9-4D68-A853-7FD796FC28A3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2C10D38-929E-4CE8-BF9B-6D3C29FF9E46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7696200" cy="10668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1600200"/>
            <a:ext cx="7315200" cy="44196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B35BABB-CD7B-4BA3-B76F-33C821EF08C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19850" y="228600"/>
            <a:ext cx="1962150" cy="5791200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228600"/>
            <a:ext cx="5734050" cy="57912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8A3B7518-7CB4-4C94-A28A-40EBBFD06AAD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6" descr="Cornerstone-slide9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76200"/>
            <a:ext cx="7391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>
                <a:alpha val="99001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600200"/>
            <a:ext cx="73152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 dirty="0" smtClean="0"/>
              <a:t>1-</a:t>
            </a:r>
            <a:fld id="{FCC8D81B-A6C8-4A14-AC9D-A3498ABA78E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6" r:id="rId1"/>
    <p:sldLayoutId id="2147483857" r:id="rId2"/>
    <p:sldLayoutId id="2147483858" r:id="rId3"/>
    <p:sldLayoutId id="2147483859" r:id="rId4"/>
    <p:sldLayoutId id="2147483860" r:id="rId5"/>
    <p:sldLayoutId id="2147483861" r:id="rId6"/>
    <p:sldLayoutId id="2147483862" r:id="rId7"/>
    <p:sldLayoutId id="2147483863" r:id="rId8"/>
    <p:sldLayoutId id="2147483864" r:id="rId9"/>
    <p:sldLayoutId id="2147483865" r:id="rId10"/>
    <p:sldLayoutId id="2147483866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2pPr>
      <a:lvl3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3pPr>
      <a:lvl4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4pPr>
      <a:lvl5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ED1C24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rgbClr val="008BBF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BD6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5" descr="Cornerstone-title4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130425" y="0"/>
            <a:ext cx="4875213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228600"/>
            <a:ext cx="7696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>
                <a:alpha val="99001"/>
              </a:srgb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600200"/>
            <a:ext cx="73152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" name="Date Placeholder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0" name="Footer Placeholder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+mn-ea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1" name="Slide Number Placeholder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+mn-ea"/>
              </a:defRPr>
            </a:lvl1pPr>
          </a:lstStyle>
          <a:p>
            <a:pPr>
              <a:defRPr/>
            </a:pPr>
            <a:fld id="{C9FD4033-DC3C-41A3-8C0E-DD7E26BD30A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8" name="Picture 7" descr="cropCorn_0.tmp"/>
          <p:cNvPicPr>
            <a:picLocks noChangeAspect="1"/>
          </p:cNvPicPr>
          <p:nvPr userDrawn="1"/>
        </p:nvPicPr>
        <p:blipFill>
          <a:blip r:embed="rId14" cstate="print"/>
          <a:srcRect l="961" b="29268"/>
          <a:stretch>
            <a:fillRect/>
          </a:stretch>
        </p:blipFill>
        <p:spPr>
          <a:xfrm>
            <a:off x="2133600" y="0"/>
            <a:ext cx="4876800" cy="401062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67" r:id="rId1"/>
    <p:sldLayoutId id="2147483868" r:id="rId2"/>
    <p:sldLayoutId id="2147483869" r:id="rId3"/>
    <p:sldLayoutId id="2147483870" r:id="rId4"/>
    <p:sldLayoutId id="2147483871" r:id="rId5"/>
    <p:sldLayoutId id="2147483872" r:id="rId6"/>
    <p:sldLayoutId id="2147483873" r:id="rId7"/>
    <p:sldLayoutId id="2147483874" r:id="rId8"/>
    <p:sldLayoutId id="2147483875" r:id="rId9"/>
    <p:sldLayoutId id="2147483876" r:id="rId10"/>
    <p:sldLayoutId id="2147483877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2pPr>
      <a:lvl3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3pPr>
      <a:lvl4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4pPr>
      <a:lvl5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b="1">
          <a:solidFill>
            <a:schemeClr val="hlink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rgbClr val="24246C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BD6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ate Placeholder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+mn-ea"/>
              </a:defRPr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0" name="Footer Placeholder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+mn-ea"/>
              </a:defRPr>
            </a:lvl1pPr>
          </a:lstStyle>
          <a:p>
            <a:pPr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1" name="Slide Number Placeholder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+mn-ea"/>
              </a:defRPr>
            </a:lvl1pPr>
          </a:lstStyle>
          <a:p>
            <a:pPr>
              <a:defRPr/>
            </a:pPr>
            <a:fld id="{BB00D285-148C-4368-A5E6-F719437421CA}" type="slidenum">
              <a:rPr 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  <p:pic>
        <p:nvPicPr>
          <p:cNvPr id="7" name="Picture 6" descr="cropCorn_0.tmp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2798444" y="152399"/>
            <a:ext cx="3457576" cy="4191001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  <p:sldLayoutId id="2147483880" r:id="rId2"/>
    <p:sldLayoutId id="2147483881" r:id="rId3"/>
    <p:sldLayoutId id="2147483882" r:id="rId4"/>
    <p:sldLayoutId id="2147483883" r:id="rId5"/>
    <p:sldLayoutId id="2147483884" r:id="rId6"/>
    <p:sldLayoutId id="2147483885" r:id="rId7"/>
    <p:sldLayoutId id="2147483886" r:id="rId8"/>
    <p:sldLayoutId id="2147483887" r:id="rId9"/>
    <p:sldLayoutId id="2147483888" r:id="rId10"/>
    <p:sldLayoutId id="214748388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2pPr>
      <a:lvl3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3pPr>
      <a:lvl4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4pPr>
      <a:lvl5pPr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4000" b="1">
          <a:solidFill>
            <a:schemeClr val="bg1"/>
          </a:solidFill>
          <a:latin typeface="Arial" pitchFamily="34" charset="0"/>
          <a:ea typeface="ヒラギノ角ゴ Pro W3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b="1">
          <a:solidFill>
            <a:schemeClr val="hlink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rgbClr val="24246C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85800" y="4419600"/>
            <a:ext cx="7696200" cy="2133600"/>
          </a:xfrm>
          <a:prstGeom prst="rect">
            <a:avLst/>
          </a:prstGeom>
          <a:effectLst>
            <a:outerShdw dist="35921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en-CA" sz="3600" dirty="0" smtClean="0">
                <a:solidFill>
                  <a:schemeClr val="tx1"/>
                </a:solidFill>
              </a:rPr>
              <a:t>Chapter One</a:t>
            </a:r>
            <a:br>
              <a:rPr lang="en-CA" sz="3600" dirty="0" smtClean="0">
                <a:solidFill>
                  <a:schemeClr val="tx1"/>
                </a:solidFill>
              </a:rPr>
            </a:br>
            <a:r>
              <a:rPr lang="en-CA" sz="3600" dirty="0" smtClean="0">
                <a:solidFill>
                  <a:schemeClr val="tx1"/>
                </a:solidFill>
              </a:rPr>
              <a:t>Introduction to Managerial Accounting</a:t>
            </a: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>
                <a:solidFill>
                  <a:srgbClr val="000000"/>
                </a:solidFill>
              </a:rPr>
              <a:t>COPYRIGHT © </a:t>
            </a:r>
            <a:r>
              <a:rPr lang="en-US" sz="1000" b="1" dirty="0" smtClean="0">
                <a:solidFill>
                  <a:srgbClr val="000000"/>
                </a:solidFill>
              </a:rPr>
              <a:t>2012 Nelson Education Ltd.</a:t>
            </a:r>
            <a:endParaRPr lang="en-US" sz="10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7134224" cy="1295400"/>
          </a:xfrm>
          <a:noFill/>
          <a:ln/>
        </p:spPr>
        <p:txBody>
          <a:bodyPr/>
          <a:lstStyle/>
          <a:p>
            <a:r>
              <a:rPr lang="en-US" dirty="0"/>
              <a:t>Learning Objectives</a:t>
            </a:r>
          </a:p>
        </p:txBody>
      </p:sp>
      <p:sp>
        <p:nvSpPr>
          <p:cNvPr id="5127" name="Rectangle 7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7924800" cy="4419600"/>
          </a:xfrm>
        </p:spPr>
        <p:txBody>
          <a:bodyPr/>
          <a:lstStyle/>
          <a:p>
            <a:pPr marL="609600" indent="-609600">
              <a:buClrTx/>
              <a:buFontTx/>
              <a:buAutoNum type="arabicPeriod"/>
            </a:pPr>
            <a:r>
              <a:rPr lang="en-US" sz="2400" dirty="0"/>
              <a:t>Explain the meaning of managerial accounting</a:t>
            </a:r>
          </a:p>
          <a:p>
            <a:pPr marL="609600" indent="-609600">
              <a:buClrTx/>
              <a:buFontTx/>
              <a:buAutoNum type="arabicPeriod"/>
            </a:pPr>
            <a:r>
              <a:rPr lang="en-US" sz="2400" dirty="0"/>
              <a:t>Explain the difference between managerial </a:t>
            </a:r>
            <a:r>
              <a:rPr lang="en-US" sz="2400" dirty="0" smtClean="0"/>
              <a:t>and </a:t>
            </a:r>
            <a:r>
              <a:rPr lang="en-US" sz="2400" dirty="0"/>
              <a:t>financial accounting</a:t>
            </a:r>
          </a:p>
          <a:p>
            <a:pPr marL="609600" indent="-609600">
              <a:buClrTx/>
              <a:buFontTx/>
              <a:buAutoNum type="arabicPeriod"/>
            </a:pPr>
            <a:r>
              <a:rPr lang="en-US" sz="2400" dirty="0"/>
              <a:t>Identify and explain the current focus of managerial accounting</a:t>
            </a:r>
          </a:p>
          <a:p>
            <a:pPr marL="609600" indent="-609600">
              <a:buClrTx/>
              <a:buFontTx/>
              <a:buAutoNum type="arabicPeriod"/>
            </a:pPr>
            <a:r>
              <a:rPr lang="en-US" sz="2400" dirty="0"/>
              <a:t>Describe the role of managerial accountants in an </a:t>
            </a:r>
            <a:r>
              <a:rPr lang="en-US" sz="2400" dirty="0" smtClean="0"/>
              <a:t>organization</a:t>
            </a:r>
          </a:p>
          <a:p>
            <a:pPr marL="609600" indent="-609600">
              <a:buClrTx/>
              <a:buFontTx/>
              <a:buAutoNum type="arabicPeriod" startAt="5"/>
            </a:pPr>
            <a:r>
              <a:rPr lang="en-US" sz="2400" dirty="0" smtClean="0"/>
              <a:t>Explain the importance of ethical behaviour for managers and managerial accountants</a:t>
            </a:r>
          </a:p>
          <a:p>
            <a:pPr marL="609600" indent="-609600">
              <a:buClrTx/>
              <a:buFontTx/>
              <a:buAutoNum type="arabicPeriod" startAt="5"/>
            </a:pPr>
            <a:r>
              <a:rPr lang="en-US" sz="2400" dirty="0" smtClean="0"/>
              <a:t>Identify three accounting designations available in Canada.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1-</a:t>
            </a:r>
            <a:fld id="{D9BAB67E-45A2-40A3-9437-1DDA76CD2FCA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dirty="0"/>
              <a:t>COPYRIGHT © </a:t>
            </a:r>
            <a:r>
              <a:rPr lang="en-US" sz="1000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00" decel="100000" fill="hold"/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5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51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1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51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1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1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" decel="100000" fill="hold"/>
                                        <p:tgtEl>
                                          <p:spTgt spid="51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BD6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4" name="Text Box 6"/>
          <p:cNvSpPr txBox="1">
            <a:spLocks noChangeArrowheads="1"/>
          </p:cNvSpPr>
          <p:nvPr/>
        </p:nvSpPr>
        <p:spPr bwMode="auto">
          <a:xfrm>
            <a:off x="1828800" y="2838271"/>
            <a:ext cx="59436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/>
              <a:t>Explain the meaning of managerial </a:t>
            </a:r>
            <a:r>
              <a:rPr lang="en-US" sz="3600" b="1" dirty="0" smtClean="0"/>
              <a:t>accounting</a:t>
            </a:r>
            <a:endParaRPr lang="en-US" sz="3600" b="1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705600" y="1751013"/>
            <a:ext cx="609600" cy="8382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CA" dirty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685800" y="1446213"/>
            <a:ext cx="76962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OBJECTIVE </a:t>
            </a:r>
            <a:r>
              <a:rPr kumimoji="0" 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Wingdings" pitchFamily="2" charset="2"/>
              </a:rPr>
              <a:t> </a:t>
            </a:r>
            <a:r>
              <a:rPr kumimoji="0" 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US" sz="4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5791200" y="1979613"/>
            <a:ext cx="2362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5400" b="1" dirty="0">
                <a:solidFill>
                  <a:srgbClr val="008BBF"/>
                </a:solidFill>
              </a:rPr>
              <a:t>1</a:t>
            </a:r>
            <a:br>
              <a:rPr lang="en-US" sz="5400" b="1" dirty="0">
                <a:solidFill>
                  <a:srgbClr val="008BBF"/>
                </a:solidFill>
              </a:rPr>
            </a:br>
            <a:endParaRPr lang="en-US" sz="4800" b="1" dirty="0">
              <a:solidFill>
                <a:srgbClr val="008BBF"/>
              </a:solidFill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dirty="0"/>
              <a:t>COPYRIGHT © </a:t>
            </a:r>
            <a:r>
              <a:rPr lang="en-US" sz="1000" dirty="0" smtClean="0"/>
              <a:t>2012 Nelson Education Ltd.</a:t>
            </a:r>
            <a:endParaRPr lang="en-US" sz="1000" dirty="0"/>
          </a:p>
        </p:txBody>
      </p:sp>
      <p:sp>
        <p:nvSpPr>
          <p:cNvPr id="11" name="Slide Number Placeholder 3"/>
          <p:cNvSpPr txBox="1">
            <a:spLocks/>
          </p:cNvSpPr>
          <p:nvPr/>
        </p:nvSpPr>
        <p:spPr bwMode="auto">
          <a:xfrm>
            <a:off x="70104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1-</a:t>
            </a:r>
            <a:fld id="{D9BAB67E-45A2-40A3-9437-1DDA76CD2FCA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1" name="Rectangle 9"/>
          <p:cNvSpPr>
            <a:spLocks noGrp="1" noChangeArrowheads="1"/>
          </p:cNvSpPr>
          <p:nvPr>
            <p:ph idx="1"/>
          </p:nvPr>
        </p:nvSpPr>
        <p:spPr>
          <a:xfrm>
            <a:off x="685800" y="1600200"/>
            <a:ext cx="7696200" cy="4419600"/>
          </a:xfrm>
        </p:spPr>
        <p:txBody>
          <a:bodyPr/>
          <a:lstStyle/>
          <a:p>
            <a:pPr>
              <a:buClrTx/>
            </a:pPr>
            <a:r>
              <a:rPr lang="en-US" sz="2800" dirty="0"/>
              <a:t>Internal accounting system </a:t>
            </a:r>
          </a:p>
          <a:p>
            <a:pPr>
              <a:buClrTx/>
            </a:pPr>
            <a:r>
              <a:rPr lang="en-US" sz="2800" dirty="0"/>
              <a:t>Designed to support the information needs of managers</a:t>
            </a:r>
          </a:p>
          <a:p>
            <a:pPr>
              <a:buClrTx/>
            </a:pPr>
            <a:r>
              <a:rPr lang="en-US" sz="2800" dirty="0"/>
              <a:t>Not bound by </a:t>
            </a:r>
            <a:r>
              <a:rPr lang="en-US" sz="2800" dirty="0" smtClean="0"/>
              <a:t>any formal criteria such as GAAP </a:t>
            </a:r>
            <a:r>
              <a:rPr lang="en-US" sz="2800" dirty="0"/>
              <a:t>(Generally Accepted Accounting Principles</a:t>
            </a:r>
            <a:r>
              <a:rPr lang="en-US" sz="2800" dirty="0" smtClean="0"/>
              <a:t>) or International Financial Reporting Standards (IFRS)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1-</a:t>
            </a:r>
            <a:fld id="{89517F9A-25E3-44E1-AB55-DEE5B66DDE22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7086600" cy="1066800"/>
          </a:xfrm>
          <a:noFill/>
          <a:ln/>
        </p:spPr>
        <p:txBody>
          <a:bodyPr/>
          <a:lstStyle/>
          <a:p>
            <a:r>
              <a:rPr lang="en-US" dirty="0"/>
              <a:t>Managerial Accounting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8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2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82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2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82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2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2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2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82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20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1" grpId="0" build="p" bldLvl="3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3" name="Rectangle 7"/>
          <p:cNvSpPr>
            <a:spLocks noGrp="1" noChangeArrowheads="1"/>
          </p:cNvSpPr>
          <p:nvPr>
            <p:ph type="title"/>
          </p:nvPr>
        </p:nvSpPr>
        <p:spPr>
          <a:xfrm>
            <a:off x="457200" y="76200"/>
            <a:ext cx="7391400" cy="1066800"/>
          </a:xfrm>
          <a:noFill/>
          <a:ln/>
        </p:spPr>
        <p:txBody>
          <a:bodyPr/>
          <a:lstStyle/>
          <a:p>
            <a:r>
              <a:rPr lang="en-US" dirty="0"/>
              <a:t>Managerial Accounting</a:t>
            </a:r>
          </a:p>
        </p:txBody>
      </p:sp>
      <p:sp>
        <p:nvSpPr>
          <p:cNvPr id="9224" name="Rectangle 8"/>
          <p:cNvSpPr>
            <a:spLocks noGrp="1" noChangeArrowheads="1"/>
          </p:cNvSpPr>
          <p:nvPr>
            <p:ph idx="1"/>
          </p:nvPr>
        </p:nvSpPr>
        <p:spPr>
          <a:xfrm>
            <a:off x="457200" y="2209800"/>
            <a:ext cx="8001000" cy="4267200"/>
          </a:xfrm>
        </p:spPr>
        <p:txBody>
          <a:bodyPr/>
          <a:lstStyle/>
          <a:p>
            <a:pPr marL="609600" indent="-609600">
              <a:buClrTx/>
              <a:buFontTx/>
              <a:buAutoNum type="arabicPeriod"/>
            </a:pPr>
            <a:r>
              <a:rPr lang="en-US" sz="2800" dirty="0"/>
              <a:t>To provide information for planning the organization’s actions</a:t>
            </a:r>
          </a:p>
          <a:p>
            <a:pPr marL="609600" indent="-609600">
              <a:buClrTx/>
              <a:buFontTx/>
              <a:buAutoNum type="arabicPeriod"/>
            </a:pPr>
            <a:r>
              <a:rPr lang="en-US" sz="2800" dirty="0"/>
              <a:t>To provide information for controlling the organization’s actions</a:t>
            </a:r>
          </a:p>
          <a:p>
            <a:pPr marL="609600" indent="-609600">
              <a:buClrTx/>
              <a:buFontTx/>
              <a:buAutoNum type="arabicPeriod"/>
            </a:pPr>
            <a:r>
              <a:rPr lang="en-US" sz="2800" dirty="0"/>
              <a:t>To provide information for making effective decisions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1-</a:t>
            </a:r>
            <a:fld id="{AE08D389-F7E1-49B1-89BD-2E81A5594B6F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sp>
        <p:nvSpPr>
          <p:cNvPr id="9220" name="TextBox 3"/>
          <p:cNvSpPr txBox="1">
            <a:spLocks noChangeArrowheads="1"/>
          </p:cNvSpPr>
          <p:nvPr/>
        </p:nvSpPr>
        <p:spPr bwMode="auto">
          <a:xfrm>
            <a:off x="838200" y="1524000"/>
            <a:ext cx="74676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dirty="0">
                <a:solidFill>
                  <a:srgbClr val="008BBF"/>
                </a:solidFill>
              </a:rPr>
              <a:t>Three broad objectives: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dirty="0"/>
              <a:t>COPYRIGHT © </a:t>
            </a:r>
            <a:r>
              <a:rPr lang="en-US" sz="1000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2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92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2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2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92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2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2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2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92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2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4" grpId="0" build="p" bldLvl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BD6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1981200" y="2819400"/>
            <a:ext cx="56388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/>
              <a:t>Explain the </a:t>
            </a:r>
            <a:r>
              <a:rPr lang="en-US" sz="3600" b="1" dirty="0" smtClean="0"/>
              <a:t>differences </a:t>
            </a:r>
            <a:r>
              <a:rPr lang="en-US" sz="3600" b="1" dirty="0"/>
              <a:t>between managerial </a:t>
            </a:r>
            <a:r>
              <a:rPr lang="en-US" sz="3600" b="1" dirty="0" smtClean="0"/>
              <a:t>and </a:t>
            </a:r>
            <a:r>
              <a:rPr lang="en-US" sz="3600" b="1" dirty="0"/>
              <a:t>financial </a:t>
            </a:r>
            <a:r>
              <a:rPr lang="en-US" sz="3600" b="1" dirty="0" smtClean="0"/>
              <a:t>accounting</a:t>
            </a:r>
            <a:endParaRPr lang="en-US" sz="3600" b="1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6705600" y="1751013"/>
            <a:ext cx="609600" cy="8382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CA" dirty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685800" y="1446213"/>
            <a:ext cx="76962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OBJECTIVE </a:t>
            </a:r>
            <a:r>
              <a:rPr kumimoji="0" 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Wingdings" pitchFamily="2" charset="2"/>
              </a:rPr>
              <a:t> </a:t>
            </a:r>
            <a:r>
              <a:rPr kumimoji="0" 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US" sz="4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5791200" y="1979613"/>
            <a:ext cx="2362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5400" b="1" dirty="0" smtClean="0">
                <a:solidFill>
                  <a:srgbClr val="008BBF"/>
                </a:solidFill>
              </a:rPr>
              <a:t>2 </a:t>
            </a:r>
            <a:r>
              <a:rPr lang="en-US" sz="5400" b="1" dirty="0">
                <a:solidFill>
                  <a:srgbClr val="008BBF"/>
                </a:solidFill>
              </a:rPr>
              <a:t/>
            </a:r>
            <a:br>
              <a:rPr lang="en-US" sz="5400" b="1" dirty="0">
                <a:solidFill>
                  <a:srgbClr val="008BBF"/>
                </a:solidFill>
              </a:rPr>
            </a:br>
            <a:endParaRPr lang="en-US" sz="4800" b="1" dirty="0">
              <a:solidFill>
                <a:srgbClr val="008BBF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>
                <a:ea typeface="ヒラギノ角ゴ Pro W3" charset="-128"/>
              </a:rPr>
              <a:t>1-</a:t>
            </a:r>
            <a:fld id="{0EBECC68-9A71-4A00-A116-2BD30CDEC6DC}" type="slidenum">
              <a:rPr lang="en-US" smtClean="0">
                <a:ea typeface="ヒラギノ角ゴ Pro W3" charset="-128"/>
              </a:rPr>
              <a:pPr/>
              <a:t>7</a:t>
            </a:fld>
            <a:endParaRPr lang="en-US" dirty="0">
              <a:ea typeface="ヒラギノ角ゴ Pro W3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7010400" cy="1295400"/>
          </a:xfrm>
        </p:spPr>
        <p:txBody>
          <a:bodyPr/>
          <a:lstStyle/>
          <a:p>
            <a:r>
              <a:rPr lang="en-US" dirty="0" smtClean="0"/>
              <a:t>Differences</a:t>
            </a:r>
            <a:endParaRPr lang="en-US" dirty="0"/>
          </a:p>
        </p:txBody>
      </p:sp>
      <p:sp>
        <p:nvSpPr>
          <p:cNvPr id="11268" name="AutoShape 12"/>
          <p:cNvSpPr>
            <a:spLocks noChangeArrowheads="1"/>
          </p:cNvSpPr>
          <p:nvPr/>
        </p:nvSpPr>
        <p:spPr bwMode="auto">
          <a:xfrm>
            <a:off x="762000" y="2057400"/>
            <a:ext cx="3124200" cy="4038600"/>
          </a:xfrm>
          <a:prstGeom prst="foldedCorner">
            <a:avLst>
              <a:gd name="adj" fmla="val 12500"/>
            </a:avLst>
          </a:prstGeom>
          <a:solidFill>
            <a:srgbClr val="FFE89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dirty="0">
              <a:solidFill>
                <a:srgbClr val="008BBF"/>
              </a:solidFill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914400" y="2819400"/>
            <a:ext cx="2590800" cy="1554163"/>
          </a:xfrm>
          <a:prstGeom prst="rect">
            <a:avLst/>
          </a:prstGeom>
          <a:solidFill>
            <a:srgbClr val="FFE89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>
                <a:solidFill>
                  <a:srgbClr val="008BBF"/>
                </a:solidFill>
              </a:rPr>
              <a:t>Focuses on the </a:t>
            </a:r>
            <a:r>
              <a:rPr lang="en-US" sz="3200" b="1" u="sng" dirty="0">
                <a:solidFill>
                  <a:srgbClr val="008BBF"/>
                </a:solidFill>
              </a:rPr>
              <a:t>external</a:t>
            </a:r>
            <a:r>
              <a:rPr lang="en-US" sz="3200" b="1" dirty="0">
                <a:solidFill>
                  <a:srgbClr val="008BBF"/>
                </a:solidFill>
              </a:rPr>
              <a:t> user</a:t>
            </a:r>
          </a:p>
        </p:txBody>
      </p:sp>
      <p:sp>
        <p:nvSpPr>
          <p:cNvPr id="7" name="Text Box 13"/>
          <p:cNvSpPr txBox="1">
            <a:spLocks noChangeArrowheads="1"/>
          </p:cNvSpPr>
          <p:nvPr/>
        </p:nvSpPr>
        <p:spPr bwMode="auto">
          <a:xfrm>
            <a:off x="838200" y="2133600"/>
            <a:ext cx="3048000" cy="396875"/>
          </a:xfrm>
          <a:prstGeom prst="rect">
            <a:avLst/>
          </a:prstGeom>
          <a:solidFill>
            <a:srgbClr val="FFE89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8BBF"/>
                </a:solidFill>
              </a:rPr>
              <a:t>Financial Accounting</a:t>
            </a:r>
          </a:p>
        </p:txBody>
      </p:sp>
      <p:sp>
        <p:nvSpPr>
          <p:cNvPr id="11271" name="AutoShape 14"/>
          <p:cNvSpPr>
            <a:spLocks noChangeArrowheads="1"/>
          </p:cNvSpPr>
          <p:nvPr/>
        </p:nvSpPr>
        <p:spPr bwMode="auto">
          <a:xfrm>
            <a:off x="5029200" y="2057400"/>
            <a:ext cx="3200400" cy="3962400"/>
          </a:xfrm>
          <a:prstGeom prst="foldedCorner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dirty="0">
              <a:solidFill>
                <a:srgbClr val="008BBF"/>
              </a:solidFill>
            </a:endParaRPr>
          </a:p>
        </p:txBody>
      </p:sp>
      <p:sp>
        <p:nvSpPr>
          <p:cNvPr id="9" name="Text Box 15"/>
          <p:cNvSpPr txBox="1">
            <a:spLocks noChangeArrowheads="1"/>
          </p:cNvSpPr>
          <p:nvPr/>
        </p:nvSpPr>
        <p:spPr bwMode="auto">
          <a:xfrm>
            <a:off x="5038725" y="2143125"/>
            <a:ext cx="3267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/>
              <a:t>Management Accounting</a:t>
            </a:r>
          </a:p>
        </p:txBody>
      </p:sp>
      <p:sp>
        <p:nvSpPr>
          <p:cNvPr id="10" name="Text Box 16"/>
          <p:cNvSpPr txBox="1">
            <a:spLocks noChangeArrowheads="1"/>
          </p:cNvSpPr>
          <p:nvPr/>
        </p:nvSpPr>
        <p:spPr bwMode="auto">
          <a:xfrm>
            <a:off x="5334000" y="2819400"/>
            <a:ext cx="2590800" cy="155416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/>
              <a:t>Focuses on the </a:t>
            </a:r>
            <a:r>
              <a:rPr lang="en-US" sz="3200" b="1" u="sng" dirty="0"/>
              <a:t>internal</a:t>
            </a:r>
            <a:r>
              <a:rPr lang="en-US" sz="3200" b="1" dirty="0"/>
              <a:t> user</a:t>
            </a:r>
          </a:p>
        </p:txBody>
      </p:sp>
      <p:sp>
        <p:nvSpPr>
          <p:cNvPr id="11274" name="TextBox 10"/>
          <p:cNvSpPr txBox="1">
            <a:spLocks noChangeArrowheads="1"/>
          </p:cNvSpPr>
          <p:nvPr/>
        </p:nvSpPr>
        <p:spPr bwMode="auto">
          <a:xfrm>
            <a:off x="2514600" y="1371600"/>
            <a:ext cx="4114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dirty="0">
                <a:solidFill>
                  <a:srgbClr val="008BBF"/>
                </a:solidFill>
              </a:rPr>
              <a:t>Targeted Users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1-</a:t>
            </a:r>
            <a:fld id="{6690CA63-2A33-4E14-AD09-0ADD7E995646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7010400" cy="1295400"/>
          </a:xfrm>
        </p:spPr>
        <p:txBody>
          <a:bodyPr/>
          <a:lstStyle/>
          <a:p>
            <a:r>
              <a:rPr lang="en-US" dirty="0"/>
              <a:t>Differences</a:t>
            </a:r>
          </a:p>
        </p:txBody>
      </p:sp>
      <p:sp>
        <p:nvSpPr>
          <p:cNvPr id="12292" name="AutoShape 12"/>
          <p:cNvSpPr>
            <a:spLocks noChangeArrowheads="1"/>
          </p:cNvSpPr>
          <p:nvPr/>
        </p:nvSpPr>
        <p:spPr bwMode="auto">
          <a:xfrm>
            <a:off x="762000" y="2057400"/>
            <a:ext cx="3124200" cy="4038600"/>
          </a:xfrm>
          <a:prstGeom prst="foldedCorner">
            <a:avLst>
              <a:gd name="adj" fmla="val 12500"/>
            </a:avLst>
          </a:prstGeom>
          <a:solidFill>
            <a:srgbClr val="FFE89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dirty="0"/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1028163" y="3043297"/>
            <a:ext cx="2590800" cy="2062103"/>
          </a:xfrm>
          <a:prstGeom prst="rect">
            <a:avLst/>
          </a:prstGeom>
          <a:solidFill>
            <a:srgbClr val="FFE89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 smtClean="0">
                <a:solidFill>
                  <a:srgbClr val="008BBF"/>
                </a:solidFill>
              </a:rPr>
              <a:t>Must follow externally imposed rules</a:t>
            </a:r>
            <a:endParaRPr lang="en-US" sz="3200" b="1" dirty="0">
              <a:solidFill>
                <a:srgbClr val="008BBF"/>
              </a:solidFill>
            </a:endParaRPr>
          </a:p>
        </p:txBody>
      </p:sp>
      <p:sp>
        <p:nvSpPr>
          <p:cNvPr id="12294" name="Text Box 13"/>
          <p:cNvSpPr txBox="1">
            <a:spLocks noChangeArrowheads="1"/>
          </p:cNvSpPr>
          <p:nvPr/>
        </p:nvSpPr>
        <p:spPr bwMode="auto">
          <a:xfrm>
            <a:off x="838200" y="2133600"/>
            <a:ext cx="3048000" cy="396875"/>
          </a:xfrm>
          <a:prstGeom prst="rect">
            <a:avLst/>
          </a:prstGeom>
          <a:solidFill>
            <a:srgbClr val="FFE89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8BBF"/>
                </a:solidFill>
              </a:rPr>
              <a:t>Financial Accounting</a:t>
            </a:r>
          </a:p>
        </p:txBody>
      </p:sp>
      <p:sp>
        <p:nvSpPr>
          <p:cNvPr id="12295" name="AutoShape 14"/>
          <p:cNvSpPr>
            <a:spLocks noChangeArrowheads="1"/>
          </p:cNvSpPr>
          <p:nvPr/>
        </p:nvSpPr>
        <p:spPr bwMode="auto">
          <a:xfrm>
            <a:off x="5029200" y="2057400"/>
            <a:ext cx="3200400" cy="3962400"/>
          </a:xfrm>
          <a:prstGeom prst="foldedCorner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dirty="0">
              <a:solidFill>
                <a:srgbClr val="24246C"/>
              </a:solidFill>
            </a:endParaRPr>
          </a:p>
        </p:txBody>
      </p:sp>
      <p:sp>
        <p:nvSpPr>
          <p:cNvPr id="12296" name="Text Box 15"/>
          <p:cNvSpPr txBox="1">
            <a:spLocks noChangeArrowheads="1"/>
          </p:cNvSpPr>
          <p:nvPr/>
        </p:nvSpPr>
        <p:spPr bwMode="auto">
          <a:xfrm>
            <a:off x="5038725" y="2143125"/>
            <a:ext cx="3267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/>
              <a:t>Management Accounting</a:t>
            </a:r>
          </a:p>
        </p:txBody>
      </p:sp>
      <p:sp>
        <p:nvSpPr>
          <p:cNvPr id="10" name="Text Box 16"/>
          <p:cNvSpPr txBox="1">
            <a:spLocks noChangeArrowheads="1"/>
          </p:cNvSpPr>
          <p:nvPr/>
        </p:nvSpPr>
        <p:spPr bwMode="auto">
          <a:xfrm>
            <a:off x="5334000" y="3119497"/>
            <a:ext cx="2743200" cy="206210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/>
              <a:t>No guidelines that it must </a:t>
            </a:r>
            <a:r>
              <a:rPr lang="en-US" sz="3200" b="1" dirty="0" smtClean="0"/>
              <a:t>follow</a:t>
            </a:r>
            <a:endParaRPr lang="en-US" sz="3200" b="1" dirty="0"/>
          </a:p>
        </p:txBody>
      </p:sp>
      <p:sp>
        <p:nvSpPr>
          <p:cNvPr id="12298" name="TextBox 10"/>
          <p:cNvSpPr txBox="1">
            <a:spLocks noChangeArrowheads="1"/>
          </p:cNvSpPr>
          <p:nvPr/>
        </p:nvSpPr>
        <p:spPr bwMode="auto">
          <a:xfrm>
            <a:off x="2514600" y="1371600"/>
            <a:ext cx="4114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dirty="0">
                <a:solidFill>
                  <a:srgbClr val="008BBF"/>
                </a:solidFill>
              </a:rPr>
              <a:t>Restrictions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1-</a:t>
            </a:r>
            <a:fld id="{4B70D846-F22A-4334-846B-55CF510B4847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7010400" cy="1295400"/>
          </a:xfrm>
        </p:spPr>
        <p:txBody>
          <a:bodyPr/>
          <a:lstStyle/>
          <a:p>
            <a:r>
              <a:rPr lang="en-US" dirty="0"/>
              <a:t>Differences</a:t>
            </a:r>
          </a:p>
        </p:txBody>
      </p:sp>
      <p:sp>
        <p:nvSpPr>
          <p:cNvPr id="13316" name="AutoShape 12"/>
          <p:cNvSpPr>
            <a:spLocks noChangeArrowheads="1"/>
          </p:cNvSpPr>
          <p:nvPr/>
        </p:nvSpPr>
        <p:spPr bwMode="auto">
          <a:xfrm>
            <a:off x="762000" y="2057400"/>
            <a:ext cx="3124200" cy="4038600"/>
          </a:xfrm>
          <a:prstGeom prst="foldedCorner">
            <a:avLst>
              <a:gd name="adj" fmla="val 12500"/>
            </a:avLst>
          </a:prstGeom>
          <a:solidFill>
            <a:srgbClr val="FFE89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dirty="0"/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914400" y="2855913"/>
            <a:ext cx="2819400" cy="2528887"/>
          </a:xfrm>
          <a:prstGeom prst="rect">
            <a:avLst/>
          </a:prstGeom>
          <a:solidFill>
            <a:srgbClr val="FFE89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>
                <a:solidFill>
                  <a:srgbClr val="008BBF"/>
                </a:solidFill>
              </a:rPr>
              <a:t>Produces objective and verifiable financial information</a:t>
            </a:r>
          </a:p>
        </p:txBody>
      </p:sp>
      <p:sp>
        <p:nvSpPr>
          <p:cNvPr id="13318" name="Text Box 13"/>
          <p:cNvSpPr txBox="1">
            <a:spLocks noChangeArrowheads="1"/>
          </p:cNvSpPr>
          <p:nvPr/>
        </p:nvSpPr>
        <p:spPr bwMode="auto">
          <a:xfrm>
            <a:off x="838200" y="2133600"/>
            <a:ext cx="3048000" cy="396875"/>
          </a:xfrm>
          <a:prstGeom prst="rect">
            <a:avLst/>
          </a:prstGeom>
          <a:solidFill>
            <a:srgbClr val="FFE89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8BBF"/>
                </a:solidFill>
              </a:rPr>
              <a:t>Financial Accounting</a:t>
            </a:r>
          </a:p>
        </p:txBody>
      </p:sp>
      <p:sp>
        <p:nvSpPr>
          <p:cNvPr id="13319" name="AutoShape 14"/>
          <p:cNvSpPr>
            <a:spLocks noChangeArrowheads="1"/>
          </p:cNvSpPr>
          <p:nvPr/>
        </p:nvSpPr>
        <p:spPr bwMode="auto">
          <a:xfrm>
            <a:off x="5029200" y="2057400"/>
            <a:ext cx="3200400" cy="3962400"/>
          </a:xfrm>
          <a:prstGeom prst="foldedCorner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dirty="0">
              <a:solidFill>
                <a:srgbClr val="24246C"/>
              </a:solidFill>
            </a:endParaRPr>
          </a:p>
        </p:txBody>
      </p:sp>
      <p:sp>
        <p:nvSpPr>
          <p:cNvPr id="13320" name="Text Box 15"/>
          <p:cNvSpPr txBox="1">
            <a:spLocks noChangeArrowheads="1"/>
          </p:cNvSpPr>
          <p:nvPr/>
        </p:nvSpPr>
        <p:spPr bwMode="auto">
          <a:xfrm>
            <a:off x="5038725" y="2143125"/>
            <a:ext cx="3267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/>
              <a:t>Management Accounting</a:t>
            </a:r>
          </a:p>
        </p:txBody>
      </p:sp>
      <p:sp>
        <p:nvSpPr>
          <p:cNvPr id="10" name="Text Box 16"/>
          <p:cNvSpPr txBox="1">
            <a:spLocks noChangeArrowheads="1"/>
          </p:cNvSpPr>
          <p:nvPr/>
        </p:nvSpPr>
        <p:spPr bwMode="auto">
          <a:xfrm>
            <a:off x="5181600" y="2819400"/>
            <a:ext cx="2743200" cy="25288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/>
              <a:t>May be financial or nonfinancial; much more subjective</a:t>
            </a:r>
          </a:p>
        </p:txBody>
      </p:sp>
      <p:sp>
        <p:nvSpPr>
          <p:cNvPr id="13322" name="TextBox 10"/>
          <p:cNvSpPr txBox="1">
            <a:spLocks noChangeArrowheads="1"/>
          </p:cNvSpPr>
          <p:nvPr/>
        </p:nvSpPr>
        <p:spPr bwMode="auto">
          <a:xfrm>
            <a:off x="2514600" y="1371600"/>
            <a:ext cx="4114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dirty="0" smtClean="0">
                <a:solidFill>
                  <a:srgbClr val="008BBF"/>
                </a:solidFill>
              </a:rPr>
              <a:t>Type </a:t>
            </a:r>
            <a:r>
              <a:rPr lang="en-US" sz="3200" dirty="0">
                <a:solidFill>
                  <a:srgbClr val="008BBF"/>
                </a:solidFill>
              </a:rPr>
              <a:t>of Information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1-</a:t>
            </a:r>
            <a:fld id="{AD72979A-32A6-4FFE-B872-A77FFD690944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6934200" cy="1295400"/>
          </a:xfrm>
        </p:spPr>
        <p:txBody>
          <a:bodyPr/>
          <a:lstStyle/>
          <a:p>
            <a:r>
              <a:rPr lang="en-US" dirty="0"/>
              <a:t>Differences</a:t>
            </a:r>
          </a:p>
        </p:txBody>
      </p:sp>
      <p:sp>
        <p:nvSpPr>
          <p:cNvPr id="14340" name="AutoShape 12"/>
          <p:cNvSpPr>
            <a:spLocks noChangeArrowheads="1"/>
          </p:cNvSpPr>
          <p:nvPr/>
        </p:nvSpPr>
        <p:spPr bwMode="auto">
          <a:xfrm>
            <a:off x="762000" y="2057400"/>
            <a:ext cx="3124200" cy="4038600"/>
          </a:xfrm>
          <a:prstGeom prst="foldedCorner">
            <a:avLst>
              <a:gd name="adj" fmla="val 12500"/>
            </a:avLst>
          </a:prstGeom>
          <a:solidFill>
            <a:srgbClr val="FFE89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dirty="0"/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914400" y="2855913"/>
            <a:ext cx="281940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>
                <a:solidFill>
                  <a:srgbClr val="008BBF"/>
                </a:solidFill>
              </a:rPr>
              <a:t>Reports on events that have already happened</a:t>
            </a:r>
          </a:p>
        </p:txBody>
      </p:sp>
      <p:sp>
        <p:nvSpPr>
          <p:cNvPr id="14342" name="Text Box 13"/>
          <p:cNvSpPr txBox="1">
            <a:spLocks noChangeArrowheads="1"/>
          </p:cNvSpPr>
          <p:nvPr/>
        </p:nvSpPr>
        <p:spPr bwMode="auto">
          <a:xfrm>
            <a:off x="811213" y="2133600"/>
            <a:ext cx="3048000" cy="396875"/>
          </a:xfrm>
          <a:prstGeom prst="rect">
            <a:avLst/>
          </a:prstGeom>
          <a:solidFill>
            <a:srgbClr val="FFE89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8BBF"/>
                </a:solidFill>
              </a:rPr>
              <a:t>Financial Accounting</a:t>
            </a:r>
          </a:p>
        </p:txBody>
      </p:sp>
      <p:sp>
        <p:nvSpPr>
          <p:cNvPr id="14343" name="AutoShape 14"/>
          <p:cNvSpPr>
            <a:spLocks noChangeArrowheads="1"/>
          </p:cNvSpPr>
          <p:nvPr/>
        </p:nvSpPr>
        <p:spPr bwMode="auto">
          <a:xfrm>
            <a:off x="5029200" y="2057400"/>
            <a:ext cx="3200400" cy="3962400"/>
          </a:xfrm>
          <a:prstGeom prst="foldedCorner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dirty="0">
              <a:solidFill>
                <a:srgbClr val="24246C"/>
              </a:solidFill>
            </a:endParaRPr>
          </a:p>
        </p:txBody>
      </p:sp>
      <p:sp>
        <p:nvSpPr>
          <p:cNvPr id="14344" name="Text Box 15"/>
          <p:cNvSpPr txBox="1">
            <a:spLocks noChangeArrowheads="1"/>
          </p:cNvSpPr>
          <p:nvPr/>
        </p:nvSpPr>
        <p:spPr bwMode="auto">
          <a:xfrm>
            <a:off x="5038725" y="2143125"/>
            <a:ext cx="3267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/>
              <a:t>Management Accounting</a:t>
            </a:r>
          </a:p>
        </p:txBody>
      </p:sp>
      <p:sp>
        <p:nvSpPr>
          <p:cNvPr id="10" name="Text Box 16"/>
          <p:cNvSpPr txBox="1">
            <a:spLocks noChangeArrowheads="1"/>
          </p:cNvSpPr>
          <p:nvPr/>
        </p:nvSpPr>
        <p:spPr bwMode="auto">
          <a:xfrm>
            <a:off x="5181600" y="2819400"/>
            <a:ext cx="2743200" cy="25288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/>
              <a:t>Includes historical events, but focuses on future events</a:t>
            </a:r>
            <a:endParaRPr lang="en-US" sz="2800" dirty="0"/>
          </a:p>
        </p:txBody>
      </p:sp>
      <p:sp>
        <p:nvSpPr>
          <p:cNvPr id="14346" name="TextBox 10"/>
          <p:cNvSpPr txBox="1">
            <a:spLocks noChangeArrowheads="1"/>
          </p:cNvSpPr>
          <p:nvPr/>
        </p:nvSpPr>
        <p:spPr bwMode="auto">
          <a:xfrm>
            <a:off x="1947863" y="1371600"/>
            <a:ext cx="5257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dirty="0">
                <a:solidFill>
                  <a:srgbClr val="008BBF"/>
                </a:solidFill>
              </a:rPr>
              <a:t>Time Orientation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1-</a:t>
            </a:r>
            <a:fld id="{5B85D2B2-994D-4B00-AD67-3C23B3222571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6934200" cy="1295400"/>
          </a:xfrm>
        </p:spPr>
        <p:txBody>
          <a:bodyPr/>
          <a:lstStyle/>
          <a:p>
            <a:r>
              <a:rPr lang="en-US" dirty="0"/>
              <a:t>Differences</a:t>
            </a:r>
          </a:p>
        </p:txBody>
      </p:sp>
      <p:sp>
        <p:nvSpPr>
          <p:cNvPr id="15364" name="AutoShape 12"/>
          <p:cNvSpPr>
            <a:spLocks noChangeArrowheads="1"/>
          </p:cNvSpPr>
          <p:nvPr/>
        </p:nvSpPr>
        <p:spPr bwMode="auto">
          <a:xfrm>
            <a:off x="762000" y="2057400"/>
            <a:ext cx="3124200" cy="4038600"/>
          </a:xfrm>
          <a:prstGeom prst="foldedCorner">
            <a:avLst>
              <a:gd name="adj" fmla="val 12500"/>
            </a:avLst>
          </a:prstGeom>
          <a:solidFill>
            <a:srgbClr val="FFE89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dirty="0"/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914400" y="2743200"/>
            <a:ext cx="28194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ts val="0"/>
              </a:spcBef>
            </a:pPr>
            <a:r>
              <a:rPr lang="en-US" sz="2800" b="1" dirty="0">
                <a:solidFill>
                  <a:srgbClr val="008BBF"/>
                </a:solidFill>
              </a:rPr>
              <a:t>Focuses on overall firm </a:t>
            </a:r>
            <a:r>
              <a:rPr lang="en-US" sz="2800" b="1" dirty="0" smtClean="0">
                <a:solidFill>
                  <a:srgbClr val="008BBF"/>
                </a:solidFill>
              </a:rPr>
              <a:t>performance</a:t>
            </a:r>
          </a:p>
          <a:p>
            <a:pPr algn="ctr">
              <a:spcBef>
                <a:spcPts val="0"/>
              </a:spcBef>
            </a:pPr>
            <a:r>
              <a:rPr lang="en-US" sz="2800" b="1" dirty="0" smtClean="0">
                <a:solidFill>
                  <a:srgbClr val="008BBF"/>
                </a:solidFill>
              </a:rPr>
              <a:t>(</a:t>
            </a:r>
            <a:r>
              <a:rPr lang="en-US" sz="2800" b="1" dirty="0">
                <a:solidFill>
                  <a:srgbClr val="008BBF"/>
                </a:solidFill>
              </a:rPr>
              <a:t>a more aggregated viewpoint)</a:t>
            </a:r>
          </a:p>
        </p:txBody>
      </p:sp>
      <p:sp>
        <p:nvSpPr>
          <p:cNvPr id="15366" name="Text Box 13"/>
          <p:cNvSpPr txBox="1">
            <a:spLocks noChangeArrowheads="1"/>
          </p:cNvSpPr>
          <p:nvPr/>
        </p:nvSpPr>
        <p:spPr bwMode="auto">
          <a:xfrm>
            <a:off x="811213" y="2133600"/>
            <a:ext cx="3048000" cy="396875"/>
          </a:xfrm>
          <a:prstGeom prst="rect">
            <a:avLst/>
          </a:prstGeom>
          <a:solidFill>
            <a:srgbClr val="FFE89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8BBF"/>
                </a:solidFill>
              </a:rPr>
              <a:t>Financial Accounting</a:t>
            </a:r>
          </a:p>
        </p:txBody>
      </p:sp>
      <p:sp>
        <p:nvSpPr>
          <p:cNvPr id="15367" name="AutoShape 14"/>
          <p:cNvSpPr>
            <a:spLocks noChangeArrowheads="1"/>
          </p:cNvSpPr>
          <p:nvPr/>
        </p:nvSpPr>
        <p:spPr bwMode="auto">
          <a:xfrm>
            <a:off x="5029200" y="2057400"/>
            <a:ext cx="3200400" cy="3962400"/>
          </a:xfrm>
          <a:prstGeom prst="foldedCorner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dirty="0">
              <a:solidFill>
                <a:srgbClr val="24246C"/>
              </a:solidFill>
            </a:endParaRPr>
          </a:p>
        </p:txBody>
      </p:sp>
      <p:sp>
        <p:nvSpPr>
          <p:cNvPr id="15368" name="Text Box 15"/>
          <p:cNvSpPr txBox="1">
            <a:spLocks noChangeArrowheads="1"/>
          </p:cNvSpPr>
          <p:nvPr/>
        </p:nvSpPr>
        <p:spPr bwMode="auto">
          <a:xfrm>
            <a:off x="5038725" y="2143125"/>
            <a:ext cx="3267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/>
              <a:t>Management Accounting</a:t>
            </a:r>
          </a:p>
        </p:txBody>
      </p:sp>
      <p:sp>
        <p:nvSpPr>
          <p:cNvPr id="10" name="Text Box 16"/>
          <p:cNvSpPr txBox="1">
            <a:spLocks noChangeArrowheads="1"/>
          </p:cNvSpPr>
          <p:nvPr/>
        </p:nvSpPr>
        <p:spPr bwMode="auto">
          <a:xfrm>
            <a:off x="5181600" y="2819400"/>
            <a:ext cx="2743200" cy="2677656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 dirty="0"/>
              <a:t>Focuses on performance </a:t>
            </a:r>
            <a:r>
              <a:rPr lang="en-US" sz="2800" b="1" dirty="0" smtClean="0"/>
              <a:t>of </a:t>
            </a:r>
            <a:r>
              <a:rPr lang="en-US" sz="2800" b="1" dirty="0"/>
              <a:t>entities, product lines, </a:t>
            </a:r>
            <a:r>
              <a:rPr lang="en-US" sz="2800" b="1" dirty="0" smtClean="0"/>
              <a:t>departments, </a:t>
            </a:r>
            <a:r>
              <a:rPr lang="en-US" sz="2800" b="1" dirty="0"/>
              <a:t>and managers</a:t>
            </a:r>
            <a:endParaRPr lang="en-US" b="1" dirty="0"/>
          </a:p>
        </p:txBody>
      </p:sp>
      <p:sp>
        <p:nvSpPr>
          <p:cNvPr id="15370" name="TextBox 10"/>
          <p:cNvSpPr txBox="1">
            <a:spLocks noChangeArrowheads="1"/>
          </p:cNvSpPr>
          <p:nvPr/>
        </p:nvSpPr>
        <p:spPr bwMode="auto">
          <a:xfrm>
            <a:off x="1947863" y="1371600"/>
            <a:ext cx="5257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dirty="0">
                <a:solidFill>
                  <a:srgbClr val="008BBF"/>
                </a:solidFill>
              </a:rPr>
              <a:t>Degree of Aggregation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1-</a:t>
            </a:r>
            <a:fld id="{3B51FF4B-A22C-4377-8DFB-FBAB71531F84}" type="slidenum">
              <a:rPr lang="en-US" smtClean="0"/>
              <a:pPr>
                <a:defRPr/>
              </a:pPr>
              <a:t>12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457200" y="0"/>
            <a:ext cx="6934200" cy="1295400"/>
          </a:xfrm>
        </p:spPr>
        <p:txBody>
          <a:bodyPr/>
          <a:lstStyle/>
          <a:p>
            <a:r>
              <a:rPr lang="en-US" dirty="0"/>
              <a:t>Differences</a:t>
            </a:r>
          </a:p>
        </p:txBody>
      </p:sp>
      <p:sp>
        <p:nvSpPr>
          <p:cNvPr id="16388" name="AutoShape 12"/>
          <p:cNvSpPr>
            <a:spLocks noChangeArrowheads="1"/>
          </p:cNvSpPr>
          <p:nvPr/>
        </p:nvSpPr>
        <p:spPr bwMode="auto">
          <a:xfrm>
            <a:off x="762000" y="2057400"/>
            <a:ext cx="3124200" cy="4038600"/>
          </a:xfrm>
          <a:prstGeom prst="foldedCorner">
            <a:avLst>
              <a:gd name="adj" fmla="val 12500"/>
            </a:avLst>
          </a:prstGeom>
          <a:solidFill>
            <a:srgbClr val="FFE89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dirty="0"/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914400" y="2855913"/>
            <a:ext cx="2819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dirty="0">
                <a:solidFill>
                  <a:srgbClr val="008BBF"/>
                </a:solidFill>
              </a:rPr>
              <a:t>Self-contained</a:t>
            </a:r>
          </a:p>
        </p:txBody>
      </p:sp>
      <p:sp>
        <p:nvSpPr>
          <p:cNvPr id="16390" name="Text Box 13"/>
          <p:cNvSpPr txBox="1">
            <a:spLocks noChangeArrowheads="1"/>
          </p:cNvSpPr>
          <p:nvPr/>
        </p:nvSpPr>
        <p:spPr bwMode="auto">
          <a:xfrm>
            <a:off x="811213" y="2133600"/>
            <a:ext cx="3048000" cy="396875"/>
          </a:xfrm>
          <a:prstGeom prst="rect">
            <a:avLst/>
          </a:prstGeom>
          <a:solidFill>
            <a:srgbClr val="FFE89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>
                <a:solidFill>
                  <a:srgbClr val="008BBF"/>
                </a:solidFill>
              </a:rPr>
              <a:t>Financial Accounting</a:t>
            </a:r>
          </a:p>
        </p:txBody>
      </p:sp>
      <p:sp>
        <p:nvSpPr>
          <p:cNvPr id="16391" name="AutoShape 14"/>
          <p:cNvSpPr>
            <a:spLocks noChangeArrowheads="1"/>
          </p:cNvSpPr>
          <p:nvPr/>
        </p:nvSpPr>
        <p:spPr bwMode="auto">
          <a:xfrm>
            <a:off x="5029200" y="2057400"/>
            <a:ext cx="3200400" cy="3962400"/>
          </a:xfrm>
          <a:prstGeom prst="foldedCorner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 dirty="0">
              <a:solidFill>
                <a:srgbClr val="24246C"/>
              </a:solidFill>
            </a:endParaRPr>
          </a:p>
        </p:txBody>
      </p:sp>
      <p:sp>
        <p:nvSpPr>
          <p:cNvPr id="16392" name="Text Box 15"/>
          <p:cNvSpPr txBox="1">
            <a:spLocks noChangeArrowheads="1"/>
          </p:cNvSpPr>
          <p:nvPr/>
        </p:nvSpPr>
        <p:spPr bwMode="auto">
          <a:xfrm>
            <a:off x="5038725" y="2143125"/>
            <a:ext cx="32670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000" b="1" dirty="0"/>
              <a:t>Management Accounting</a:t>
            </a:r>
          </a:p>
        </p:txBody>
      </p:sp>
      <p:sp>
        <p:nvSpPr>
          <p:cNvPr id="10" name="Text Box 16"/>
          <p:cNvSpPr txBox="1">
            <a:spLocks noChangeArrowheads="1"/>
          </p:cNvSpPr>
          <p:nvPr/>
        </p:nvSpPr>
        <p:spPr bwMode="auto">
          <a:xfrm>
            <a:off x="5029200" y="2819400"/>
            <a:ext cx="32766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dirty="0"/>
              <a:t>Multiple </a:t>
            </a:r>
            <a:r>
              <a:rPr lang="en-US" b="1" dirty="0" smtClean="0"/>
              <a:t>disciplines: </a:t>
            </a:r>
            <a:r>
              <a:rPr lang="en-US" sz="2100" b="1" dirty="0" smtClean="0"/>
              <a:t>managerial </a:t>
            </a:r>
            <a:r>
              <a:rPr lang="en-US" sz="2100" b="1" dirty="0"/>
              <a:t>economics, </a:t>
            </a:r>
            <a:r>
              <a:rPr lang="en-US" sz="2100" b="1" dirty="0" smtClean="0"/>
              <a:t>industrial </a:t>
            </a:r>
            <a:r>
              <a:rPr lang="en-US" sz="2100" b="1" dirty="0"/>
              <a:t>engineering, management science, and many more</a:t>
            </a:r>
          </a:p>
        </p:txBody>
      </p:sp>
      <p:sp>
        <p:nvSpPr>
          <p:cNvPr id="16394" name="TextBox 10"/>
          <p:cNvSpPr txBox="1">
            <a:spLocks noChangeArrowheads="1"/>
          </p:cNvSpPr>
          <p:nvPr/>
        </p:nvSpPr>
        <p:spPr bwMode="auto">
          <a:xfrm>
            <a:off x="1947863" y="1371600"/>
            <a:ext cx="5257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3200" dirty="0" smtClean="0">
                <a:solidFill>
                  <a:srgbClr val="008BBF"/>
                </a:solidFill>
              </a:rPr>
              <a:t>Breadth</a:t>
            </a:r>
            <a:endParaRPr lang="en-US" sz="3200" dirty="0">
              <a:solidFill>
                <a:srgbClr val="008BBF"/>
              </a:solidFill>
            </a:endParaRP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7" name="Rectangle 9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7315200" cy="1295400"/>
          </a:xfrm>
          <a:noFill/>
          <a:ln/>
        </p:spPr>
        <p:txBody>
          <a:bodyPr/>
          <a:lstStyle/>
          <a:p>
            <a:r>
              <a:rPr lang="en-US" dirty="0"/>
              <a:t>Accounting System</a:t>
            </a:r>
          </a:p>
        </p:txBody>
      </p:sp>
      <p:sp>
        <p:nvSpPr>
          <p:cNvPr id="17418" name="Rectangle 10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4419600"/>
          </a:xfrm>
        </p:spPr>
        <p:txBody>
          <a:bodyPr/>
          <a:lstStyle/>
          <a:p>
            <a:pPr>
              <a:buClrTx/>
            </a:pPr>
            <a:r>
              <a:rPr lang="en-US" sz="2800" dirty="0"/>
              <a:t>Needs to be flexible enough to provide both financial and managerial accounting </a:t>
            </a:r>
            <a:r>
              <a:rPr lang="en-US" sz="2800" dirty="0" smtClean="0"/>
              <a:t>information</a:t>
            </a:r>
            <a:endParaRPr lang="en-US" sz="280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1-</a:t>
            </a:r>
            <a:fld id="{F861180D-7A0A-4370-8D8C-EB77F358A5A2}" type="slidenum">
              <a:rPr lang="en-US" smtClean="0"/>
              <a:pPr>
                <a:defRPr/>
              </a:pPr>
              <a:t>13</a:t>
            </a:fld>
            <a:endParaRPr lang="en-US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74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8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BD6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2" name="Text Box 6"/>
          <p:cNvSpPr txBox="1">
            <a:spLocks noChangeArrowheads="1"/>
          </p:cNvSpPr>
          <p:nvPr/>
        </p:nvSpPr>
        <p:spPr bwMode="auto">
          <a:xfrm>
            <a:off x="2057400" y="2667000"/>
            <a:ext cx="5410200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20000"/>
              </a:spcBef>
              <a:buClr>
                <a:srgbClr val="ED1C24"/>
              </a:buClr>
            </a:pPr>
            <a:r>
              <a:rPr lang="en-US" sz="3600" b="1" dirty="0"/>
              <a:t>Identify and explain the current focus of managerial </a:t>
            </a:r>
            <a:r>
              <a:rPr lang="en-US" sz="3600" b="1" dirty="0" smtClean="0"/>
              <a:t>accounting</a:t>
            </a:r>
            <a:endParaRPr lang="en-US" sz="3600" b="1" dirty="0"/>
          </a:p>
          <a:p>
            <a:pPr algn="ctr">
              <a:spcBef>
                <a:spcPct val="50000"/>
              </a:spcBef>
            </a:pPr>
            <a:endParaRPr lang="en-US" sz="3600" dirty="0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6705600" y="1751013"/>
            <a:ext cx="609600" cy="8382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CA" dirty="0"/>
          </a:p>
        </p:txBody>
      </p:sp>
      <p:sp>
        <p:nvSpPr>
          <p:cNvPr id="12" name="Rectangle 2"/>
          <p:cNvSpPr txBox="1">
            <a:spLocks noChangeArrowheads="1"/>
          </p:cNvSpPr>
          <p:nvPr/>
        </p:nvSpPr>
        <p:spPr bwMode="auto">
          <a:xfrm>
            <a:off x="685800" y="1446213"/>
            <a:ext cx="76962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OBJECTIVE </a:t>
            </a:r>
            <a:r>
              <a:rPr kumimoji="0" 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Wingdings" pitchFamily="2" charset="2"/>
              </a:rPr>
              <a:t> </a:t>
            </a:r>
            <a:r>
              <a:rPr kumimoji="0" 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US" sz="4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Rectangle 2"/>
          <p:cNvSpPr>
            <a:spLocks noChangeArrowheads="1"/>
          </p:cNvSpPr>
          <p:nvPr/>
        </p:nvSpPr>
        <p:spPr bwMode="auto">
          <a:xfrm>
            <a:off x="5791200" y="1979613"/>
            <a:ext cx="2362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5400" b="1" dirty="0">
                <a:solidFill>
                  <a:srgbClr val="008BBF"/>
                </a:solidFill>
              </a:rPr>
              <a:t>3</a:t>
            </a:r>
            <a:br>
              <a:rPr lang="en-US" sz="5400" b="1" dirty="0">
                <a:solidFill>
                  <a:srgbClr val="008BBF"/>
                </a:solidFill>
              </a:rPr>
            </a:br>
            <a:endParaRPr lang="en-US" sz="4800" b="1" dirty="0">
              <a:solidFill>
                <a:srgbClr val="008BBF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3" name="Rectangle 7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Current Focus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1-</a:t>
            </a:r>
            <a:fld id="{59A0A3D9-0A37-495C-BC58-4CBFA9FF0D8F}" type="slidenum">
              <a:rPr lang="en-US" smtClean="0"/>
              <a:pPr>
                <a:defRPr/>
              </a:pPr>
              <a:t>15</a:t>
            </a:fld>
            <a:endParaRPr lang="en-US" dirty="0"/>
          </a:p>
        </p:txBody>
      </p:sp>
      <p:sp>
        <p:nvSpPr>
          <p:cNvPr id="4" name="Rectangle 5"/>
          <p:cNvSpPr>
            <a:spLocks noChangeArrowheads="1"/>
          </p:cNvSpPr>
          <p:nvPr/>
        </p:nvSpPr>
        <p:spPr bwMode="auto">
          <a:xfrm rot="10800000" flipV="1">
            <a:off x="836613" y="2009427"/>
            <a:ext cx="7469187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/>
              <a:t>Developments in technology, transportation and communication have created the need for </a:t>
            </a:r>
            <a:r>
              <a:rPr lang="en-US" sz="2800" b="1" dirty="0"/>
              <a:t>better </a:t>
            </a:r>
            <a:r>
              <a:rPr lang="en-US" sz="2800" b="1" dirty="0" smtClean="0"/>
              <a:t>information</a:t>
            </a:r>
            <a:endParaRPr lang="en-US" sz="2800" b="1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 rot="10800000" flipV="1">
            <a:off x="762000" y="3978532"/>
            <a:ext cx="764698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In response to the need for better information, </a:t>
            </a:r>
            <a:r>
              <a:rPr lang="en-US" sz="2800" dirty="0" smtClean="0">
                <a:solidFill>
                  <a:srgbClr val="008BBF"/>
                </a:solidFill>
              </a:rPr>
              <a:t>activity-based </a:t>
            </a:r>
            <a:r>
              <a:rPr lang="en-US" sz="2800" dirty="0">
                <a:solidFill>
                  <a:srgbClr val="008BBF"/>
                </a:solidFill>
              </a:rPr>
              <a:t>management accounting systems were </a:t>
            </a:r>
            <a:r>
              <a:rPr lang="en-US" sz="2800" dirty="0" smtClean="0">
                <a:solidFill>
                  <a:srgbClr val="008BBF"/>
                </a:solidFill>
              </a:rPr>
              <a:t>developed</a:t>
            </a:r>
            <a:endParaRPr lang="en-US" sz="2800" dirty="0">
              <a:solidFill>
                <a:srgbClr val="008BB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2" name="Rectangle 8"/>
          <p:cNvSpPr>
            <a:spLocks noGrp="1" noChangeArrowheads="1"/>
          </p:cNvSpPr>
          <p:nvPr>
            <p:ph type="title"/>
          </p:nvPr>
        </p:nvSpPr>
        <p:spPr>
          <a:xfrm>
            <a:off x="381000" y="76200"/>
            <a:ext cx="7162800" cy="1066800"/>
          </a:xfrm>
          <a:noFill/>
          <a:ln/>
        </p:spPr>
        <p:txBody>
          <a:bodyPr/>
          <a:lstStyle/>
          <a:p>
            <a:r>
              <a:rPr lang="en-US" dirty="0"/>
              <a:t>Activity-Based </a:t>
            </a:r>
            <a:r>
              <a:rPr lang="en-US" dirty="0" smtClean="0"/>
              <a:t>Costing</a:t>
            </a:r>
            <a:endParaRPr lang="en-US" dirty="0"/>
          </a:p>
        </p:txBody>
      </p:sp>
      <p:sp>
        <p:nvSpPr>
          <p:cNvPr id="21513" name="Rectangle 9"/>
          <p:cNvSpPr>
            <a:spLocks noGrp="1" noChangeArrowheads="1"/>
          </p:cNvSpPr>
          <p:nvPr>
            <p:ph idx="1"/>
          </p:nvPr>
        </p:nvSpPr>
        <p:spPr>
          <a:xfrm>
            <a:off x="457200" y="1676400"/>
            <a:ext cx="8153400" cy="2286000"/>
          </a:xfrm>
        </p:spPr>
        <p:txBody>
          <a:bodyPr/>
          <a:lstStyle/>
          <a:p>
            <a:pPr>
              <a:lnSpc>
                <a:spcPct val="90000"/>
              </a:lnSpc>
              <a:buClrTx/>
              <a:buNone/>
            </a:pPr>
            <a:r>
              <a:rPr lang="en-US" sz="2800" b="1" dirty="0" smtClean="0"/>
              <a:t>Activity-Based Costing (ABC):</a:t>
            </a:r>
          </a:p>
          <a:p>
            <a:pPr>
              <a:lnSpc>
                <a:spcPct val="90000"/>
              </a:lnSpc>
              <a:buClrTx/>
            </a:pPr>
            <a:r>
              <a:rPr lang="en-US" sz="2800" dirty="0" smtClean="0"/>
              <a:t>More </a:t>
            </a:r>
            <a:r>
              <a:rPr lang="en-US" sz="2800" dirty="0"/>
              <a:t>detailed approach to determining </a:t>
            </a:r>
            <a:r>
              <a:rPr lang="en-US" sz="2800" dirty="0" smtClean="0"/>
              <a:t>cost </a:t>
            </a:r>
            <a:r>
              <a:rPr lang="en-US" sz="2800" dirty="0"/>
              <a:t>of goods and services</a:t>
            </a:r>
          </a:p>
          <a:p>
            <a:pPr>
              <a:lnSpc>
                <a:spcPct val="90000"/>
              </a:lnSpc>
              <a:buClrTx/>
            </a:pPr>
            <a:r>
              <a:rPr lang="en-US" sz="2800" dirty="0"/>
              <a:t>Emphasizes cost of many activities or tasks that must be done to produce a product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1-</a:t>
            </a:r>
            <a:fld id="{B6994AF1-C2E2-44E6-90D5-EBBDDF3D55AD}" type="slidenum">
              <a:rPr lang="en-US" smtClean="0"/>
              <a:pPr>
                <a:defRPr/>
              </a:pPr>
              <a:t>16</a:t>
            </a:fld>
            <a:endParaRPr lang="en-US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1-</a:t>
            </a:r>
            <a:fld id="{67361461-B193-4645-B133-EC1070BF373F}" type="slidenum">
              <a:rPr lang="en-US" smtClean="0"/>
              <a:pPr>
                <a:defRPr/>
              </a:pPr>
              <a:t>17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52400" y="0"/>
            <a:ext cx="7315200" cy="1295400"/>
          </a:xfrm>
        </p:spPr>
        <p:txBody>
          <a:bodyPr/>
          <a:lstStyle/>
          <a:p>
            <a:pPr>
              <a:defRPr/>
            </a:pPr>
            <a:r>
              <a:rPr lang="en-US" dirty="0">
                <a:latin typeface="+mj-lt"/>
                <a:ea typeface="+mj-ea"/>
                <a:cs typeface="+mj-cs"/>
              </a:rPr>
              <a:t>Customer Orientation</a:t>
            </a:r>
          </a:p>
        </p:txBody>
      </p:sp>
      <p:sp>
        <p:nvSpPr>
          <p:cNvPr id="5" name="Rectangle 11"/>
          <p:cNvSpPr>
            <a:spLocks noChangeArrowheads="1"/>
          </p:cNvSpPr>
          <p:nvPr/>
        </p:nvSpPr>
        <p:spPr bwMode="auto">
          <a:xfrm rot="10800000" flipV="1">
            <a:off x="685800" y="1676400"/>
            <a:ext cx="7262813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3200" dirty="0">
                <a:solidFill>
                  <a:srgbClr val="008BBF"/>
                </a:solidFill>
              </a:rPr>
              <a:t>Advantage comes when company can create better customer value</a:t>
            </a:r>
          </a:p>
        </p:txBody>
      </p:sp>
      <p:sp>
        <p:nvSpPr>
          <p:cNvPr id="6" name="Text Box 13"/>
          <p:cNvSpPr txBox="1">
            <a:spLocks noChangeArrowheads="1"/>
          </p:cNvSpPr>
          <p:nvPr/>
        </p:nvSpPr>
        <p:spPr bwMode="auto">
          <a:xfrm>
            <a:off x="609600" y="3236913"/>
            <a:ext cx="2133600" cy="9461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dirty="0">
                <a:solidFill>
                  <a:srgbClr val="CC2B45"/>
                </a:solidFill>
              </a:rPr>
              <a:t>Customer Value</a:t>
            </a:r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3505200" y="3084513"/>
            <a:ext cx="1828800" cy="13731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dirty="0">
                <a:solidFill>
                  <a:srgbClr val="CC2B45"/>
                </a:solidFill>
              </a:rPr>
              <a:t>What Customer Receives</a:t>
            </a:r>
          </a:p>
        </p:txBody>
      </p:sp>
      <p:sp>
        <p:nvSpPr>
          <p:cNvPr id="10" name="Text Box 15"/>
          <p:cNvSpPr txBox="1">
            <a:spLocks noChangeArrowheads="1"/>
          </p:cNvSpPr>
          <p:nvPr/>
        </p:nvSpPr>
        <p:spPr bwMode="auto">
          <a:xfrm>
            <a:off x="2590800" y="3541713"/>
            <a:ext cx="9144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dirty="0">
                <a:solidFill>
                  <a:srgbClr val="CC2B45"/>
                </a:solidFill>
              </a:rPr>
              <a:t>=</a:t>
            </a:r>
          </a:p>
        </p:txBody>
      </p:sp>
      <p:sp>
        <p:nvSpPr>
          <p:cNvPr id="11" name="Text Box 16"/>
          <p:cNvSpPr txBox="1">
            <a:spLocks noChangeArrowheads="1"/>
          </p:cNvSpPr>
          <p:nvPr/>
        </p:nvSpPr>
        <p:spPr bwMode="auto">
          <a:xfrm>
            <a:off x="5257800" y="3541713"/>
            <a:ext cx="914400" cy="51911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dirty="0">
                <a:solidFill>
                  <a:srgbClr val="CC2B45"/>
                </a:solidFill>
              </a:rPr>
              <a:t>-</a:t>
            </a:r>
          </a:p>
        </p:txBody>
      </p:sp>
      <p:sp>
        <p:nvSpPr>
          <p:cNvPr id="12" name="Text Box 18"/>
          <p:cNvSpPr txBox="1">
            <a:spLocks noChangeArrowheads="1"/>
          </p:cNvSpPr>
          <p:nvPr/>
        </p:nvSpPr>
        <p:spPr bwMode="auto">
          <a:xfrm>
            <a:off x="6172200" y="3122613"/>
            <a:ext cx="1828800" cy="13731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dirty="0">
                <a:solidFill>
                  <a:srgbClr val="CC2B45"/>
                </a:solidFill>
              </a:rPr>
              <a:t>What Customer Gives Up</a:t>
            </a:r>
          </a:p>
        </p:txBody>
      </p:sp>
      <p:sp>
        <p:nvSpPr>
          <p:cNvPr id="13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10" grpId="0"/>
      <p:bldP spid="11" grpId="0"/>
      <p:bldP spid="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1-</a:t>
            </a:r>
            <a:fld id="{86DBC318-F64E-48CB-A4BC-B0F3EFA68E36}" type="slidenum">
              <a:rPr lang="en-US" smtClean="0"/>
              <a:pPr>
                <a:defRPr/>
              </a:pPr>
              <a:t>18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7315200" cy="1295400"/>
          </a:xfrm>
        </p:spPr>
        <p:txBody>
          <a:bodyPr/>
          <a:lstStyle/>
          <a:p>
            <a:pPr>
              <a:defRPr/>
            </a:pPr>
            <a:r>
              <a:rPr lang="en-US" dirty="0">
                <a:latin typeface="+mj-lt"/>
                <a:ea typeface="+mj-ea"/>
                <a:cs typeface="+mj-cs"/>
              </a:rPr>
              <a:t>Increasing Customer Value</a:t>
            </a:r>
          </a:p>
        </p:txBody>
      </p:sp>
      <p:sp>
        <p:nvSpPr>
          <p:cNvPr id="5" name="AutoShape 16"/>
          <p:cNvSpPr>
            <a:spLocks noChangeArrowheads="1"/>
          </p:cNvSpPr>
          <p:nvPr/>
        </p:nvSpPr>
        <p:spPr bwMode="auto">
          <a:xfrm>
            <a:off x="4114800" y="2819400"/>
            <a:ext cx="4724400" cy="3429000"/>
          </a:xfrm>
          <a:prstGeom prst="irregularSeal1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/>
              <a:t>Superior</a:t>
            </a:r>
          </a:p>
          <a:p>
            <a:pPr algn="ctr"/>
            <a:r>
              <a:rPr lang="en-US" sz="2800" b="1" dirty="0" smtClean="0"/>
              <a:t>products </a:t>
            </a:r>
            <a:r>
              <a:rPr lang="en-US" sz="2800" b="1" dirty="0"/>
              <a:t>through</a:t>
            </a:r>
          </a:p>
          <a:p>
            <a:pPr algn="ctr"/>
            <a:r>
              <a:rPr lang="en-US" sz="2800" b="1" dirty="0"/>
              <a:t>differentiation</a:t>
            </a: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 rot="10800000" flipV="1">
            <a:off x="457200" y="1477963"/>
            <a:ext cx="785177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3200" dirty="0">
                <a:solidFill>
                  <a:srgbClr val="008BBF"/>
                </a:solidFill>
              </a:rPr>
              <a:t>Two strategies:</a:t>
            </a:r>
          </a:p>
        </p:txBody>
      </p:sp>
      <p:sp>
        <p:nvSpPr>
          <p:cNvPr id="8" name="AutoShape 15"/>
          <p:cNvSpPr>
            <a:spLocks noChangeArrowheads="1"/>
          </p:cNvSpPr>
          <p:nvPr/>
        </p:nvSpPr>
        <p:spPr bwMode="auto">
          <a:xfrm>
            <a:off x="304800" y="1981200"/>
            <a:ext cx="3810000" cy="3200400"/>
          </a:xfrm>
          <a:prstGeom prst="irregularSeal1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800" b="1" dirty="0"/>
              <a:t>Cost</a:t>
            </a:r>
          </a:p>
          <a:p>
            <a:pPr algn="ctr"/>
            <a:r>
              <a:rPr lang="en-US" sz="2800" b="1" dirty="0"/>
              <a:t>l</a:t>
            </a:r>
            <a:r>
              <a:rPr lang="en-US" sz="2800" b="1" dirty="0" smtClean="0"/>
              <a:t>eadership</a:t>
            </a:r>
            <a:endParaRPr lang="en-US" sz="2800" b="1" dirty="0"/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1-</a:t>
            </a:r>
            <a:fld id="{EF29301D-3FB8-4888-9C96-2DA3AA129923}" type="slidenum">
              <a:rPr lang="en-US" smtClean="0"/>
              <a:pPr>
                <a:defRPr/>
              </a:pPr>
              <a:t>19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52400" y="0"/>
            <a:ext cx="7239000" cy="1295400"/>
          </a:xfrm>
        </p:spPr>
        <p:txBody>
          <a:bodyPr/>
          <a:lstStyle/>
          <a:p>
            <a:pPr>
              <a:defRPr/>
            </a:pPr>
            <a:r>
              <a:rPr lang="en-US" dirty="0">
                <a:latin typeface="+mj-lt"/>
                <a:ea typeface="+mj-ea"/>
                <a:cs typeface="+mj-cs"/>
              </a:rPr>
              <a:t>Value Chain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0" y="1828800"/>
            <a:ext cx="7900988" cy="34246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" y="6096000"/>
            <a:ext cx="215265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9" name="Rectangle 9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7391400" cy="1295400"/>
          </a:xfrm>
          <a:noFill/>
          <a:ln/>
        </p:spPr>
        <p:txBody>
          <a:bodyPr/>
          <a:lstStyle/>
          <a:p>
            <a:r>
              <a:rPr lang="en-US" dirty="0"/>
              <a:t>Cross-Functional Perspective</a:t>
            </a:r>
          </a:p>
        </p:txBody>
      </p:sp>
      <p:sp>
        <p:nvSpPr>
          <p:cNvPr id="25610" name="Rectangle 10"/>
          <p:cNvSpPr>
            <a:spLocks noGrp="1" noChangeArrowheads="1"/>
          </p:cNvSpPr>
          <p:nvPr>
            <p:ph idx="1"/>
          </p:nvPr>
        </p:nvSpPr>
        <p:spPr>
          <a:xfrm>
            <a:off x="381000" y="1600200"/>
            <a:ext cx="8458200" cy="4419600"/>
          </a:xfrm>
        </p:spPr>
        <p:txBody>
          <a:bodyPr/>
          <a:lstStyle/>
          <a:p>
            <a:pPr>
              <a:buClrTx/>
            </a:pPr>
            <a:r>
              <a:rPr lang="en-US" sz="2800" dirty="0"/>
              <a:t>Management accountant must understand many functions of the business to manage the value chain</a:t>
            </a:r>
          </a:p>
          <a:p>
            <a:pPr>
              <a:buClrTx/>
            </a:pPr>
            <a:r>
              <a:rPr lang="en-US" sz="2800" dirty="0"/>
              <a:t>A decision affecting one function affects the others</a:t>
            </a:r>
          </a:p>
          <a:p>
            <a:pPr>
              <a:buClrTx/>
            </a:pPr>
            <a:r>
              <a:rPr lang="en-US" sz="2800" dirty="0" smtClean="0"/>
              <a:t>Allows </a:t>
            </a:r>
            <a:r>
              <a:rPr lang="en-US" sz="2800" dirty="0"/>
              <a:t>management to </a:t>
            </a:r>
            <a:r>
              <a:rPr lang="en-US" sz="2800" dirty="0" smtClean="0"/>
              <a:t>see big </a:t>
            </a:r>
            <a:r>
              <a:rPr lang="en-US" sz="2800" dirty="0"/>
              <a:t>picture and…</a:t>
            </a:r>
          </a:p>
          <a:p>
            <a:pPr lvl="1"/>
            <a:r>
              <a:rPr lang="en-US" sz="2400" dirty="0"/>
              <a:t>Increase quality, reduce time, and improve efficiency</a:t>
            </a:r>
          </a:p>
          <a:p>
            <a:pPr>
              <a:buClrTx/>
            </a:pPr>
            <a:endParaRPr lang="en-US" sz="28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1-</a:t>
            </a:r>
            <a:fld id="{5215B860-E023-44D3-B490-05D856022CF8}" type="slidenum">
              <a:rPr lang="en-US" smtClean="0"/>
              <a:pPr>
                <a:defRPr/>
              </a:pPr>
              <a:t>20</a:t>
            </a:fld>
            <a:endParaRPr lang="en-US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6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56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10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3" name="Rectangle 9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7315200" cy="1295400"/>
          </a:xfrm>
          <a:noFill/>
          <a:ln/>
        </p:spPr>
        <p:txBody>
          <a:bodyPr/>
          <a:lstStyle/>
          <a:p>
            <a:r>
              <a:rPr lang="en-US" dirty="0"/>
              <a:t>Total Quality Management</a:t>
            </a:r>
          </a:p>
        </p:txBody>
      </p:sp>
      <p:sp>
        <p:nvSpPr>
          <p:cNvPr id="26634" name="Rectangle 10"/>
          <p:cNvSpPr>
            <a:spLocks noGrp="1" noChangeArrowheads="1"/>
          </p:cNvSpPr>
          <p:nvPr>
            <p:ph idx="1"/>
          </p:nvPr>
        </p:nvSpPr>
        <p:spPr>
          <a:xfrm>
            <a:off x="228600" y="1600200"/>
            <a:ext cx="8610600" cy="4419600"/>
          </a:xfrm>
        </p:spPr>
        <p:txBody>
          <a:bodyPr/>
          <a:lstStyle/>
          <a:p>
            <a:pPr>
              <a:buClrTx/>
            </a:pPr>
            <a:r>
              <a:rPr lang="en-US" sz="2800" dirty="0"/>
              <a:t>“Acceptable quality” attitude is unacceptable</a:t>
            </a:r>
          </a:p>
          <a:p>
            <a:pPr>
              <a:buClrTx/>
            </a:pPr>
            <a:r>
              <a:rPr lang="en-US" sz="2800" dirty="0" smtClean="0"/>
              <a:t>Philosophy </a:t>
            </a:r>
            <a:r>
              <a:rPr lang="en-US" sz="2800" dirty="0"/>
              <a:t>of perfect products (zero defects)</a:t>
            </a:r>
          </a:p>
          <a:p>
            <a:pPr>
              <a:buClrTx/>
            </a:pPr>
            <a:r>
              <a:rPr lang="en-US" sz="2800" dirty="0"/>
              <a:t>Management accounting must provide both financial and nonfinancial information about quality</a:t>
            </a:r>
          </a:p>
          <a:p>
            <a:pPr>
              <a:buClrTx/>
            </a:pPr>
            <a:r>
              <a:rPr lang="en-US" sz="2800" dirty="0"/>
              <a:t>Continuous improvement is fundamental</a:t>
            </a:r>
          </a:p>
          <a:p>
            <a:pPr>
              <a:buClrTx/>
            </a:pPr>
            <a:endParaRPr lang="en-US" sz="28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1-</a:t>
            </a:r>
            <a:fld id="{309B2A16-65D3-466C-AD47-FE398C78C6E6}" type="slidenum">
              <a:rPr lang="en-US" smtClean="0"/>
              <a:pPr>
                <a:defRPr/>
              </a:pPr>
              <a:t>21</a:t>
            </a:fld>
            <a:endParaRPr lang="en-US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4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7" name="Rectangle 9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7239000" cy="1295400"/>
          </a:xfrm>
          <a:noFill/>
          <a:ln/>
        </p:spPr>
        <p:txBody>
          <a:bodyPr/>
          <a:lstStyle/>
          <a:p>
            <a:r>
              <a:rPr lang="en-US" dirty="0"/>
              <a:t>Time as a Competitive Element</a:t>
            </a:r>
          </a:p>
        </p:txBody>
      </p:sp>
      <p:sp>
        <p:nvSpPr>
          <p:cNvPr id="27658" name="Rectangle 10"/>
          <p:cNvSpPr>
            <a:spLocks noGrp="1" noChangeArrowheads="1"/>
          </p:cNvSpPr>
          <p:nvPr>
            <p:ph idx="1"/>
          </p:nvPr>
        </p:nvSpPr>
        <p:spPr>
          <a:xfrm>
            <a:off x="381000" y="1600200"/>
            <a:ext cx="8382000" cy="4419600"/>
          </a:xfrm>
        </p:spPr>
        <p:txBody>
          <a:bodyPr/>
          <a:lstStyle/>
          <a:p>
            <a:pPr>
              <a:buClrTx/>
            </a:pPr>
            <a:r>
              <a:rPr lang="en-US" sz="2800" dirty="0"/>
              <a:t>Time is crucial in all phases of </a:t>
            </a:r>
            <a:r>
              <a:rPr lang="en-US" sz="2800" dirty="0" smtClean="0"/>
              <a:t>value </a:t>
            </a:r>
            <a:r>
              <a:rPr lang="en-US" sz="2800" dirty="0"/>
              <a:t>c</a:t>
            </a:r>
            <a:r>
              <a:rPr lang="en-US" sz="2800" dirty="0" smtClean="0"/>
              <a:t>hain</a:t>
            </a:r>
            <a:endParaRPr lang="en-US" sz="2800" dirty="0"/>
          </a:p>
          <a:p>
            <a:pPr>
              <a:buClrTx/>
            </a:pPr>
            <a:r>
              <a:rPr lang="en-US" sz="2800" dirty="0"/>
              <a:t>Companies try to eliminate non-value-added time</a:t>
            </a:r>
          </a:p>
          <a:p>
            <a:pPr>
              <a:buClrTx/>
            </a:pPr>
            <a:r>
              <a:rPr lang="en-US" sz="2800" dirty="0"/>
              <a:t>Managers must </a:t>
            </a:r>
            <a:r>
              <a:rPr lang="en-US" sz="2800" dirty="0" smtClean="0"/>
              <a:t>respond </a:t>
            </a:r>
            <a:r>
              <a:rPr lang="en-US" sz="2800" dirty="0"/>
              <a:t>quickly and decisively to changing market conditions</a:t>
            </a:r>
          </a:p>
          <a:p>
            <a:pPr>
              <a:buClrTx/>
            </a:pPr>
            <a:endParaRPr lang="en-US" sz="28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1-</a:t>
            </a:r>
            <a:fld id="{1B45A619-3696-4828-9A67-24EFF54D0619}" type="slidenum">
              <a:rPr lang="en-US" smtClean="0"/>
              <a:pPr>
                <a:defRPr/>
              </a:pPr>
              <a:t>22</a:t>
            </a:fld>
            <a:endParaRPr lang="en-US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7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76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27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276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7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7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8" name="Rectangle 6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7239000" cy="1295400"/>
          </a:xfrm>
          <a:noFill/>
          <a:ln/>
        </p:spPr>
        <p:txBody>
          <a:bodyPr/>
          <a:lstStyle/>
          <a:p>
            <a:r>
              <a:rPr lang="en-US" dirty="0"/>
              <a:t>Efficiency</a:t>
            </a:r>
          </a:p>
        </p:txBody>
      </p:sp>
      <p:sp>
        <p:nvSpPr>
          <p:cNvPr id="28679" name="Rectangle 7"/>
          <p:cNvSpPr>
            <a:spLocks noGrp="1" noChangeArrowheads="1"/>
          </p:cNvSpPr>
          <p:nvPr>
            <p:ph idx="1"/>
          </p:nvPr>
        </p:nvSpPr>
        <p:spPr>
          <a:xfrm>
            <a:off x="381000" y="1600200"/>
            <a:ext cx="8305800" cy="4419600"/>
          </a:xfrm>
        </p:spPr>
        <p:txBody>
          <a:bodyPr/>
          <a:lstStyle/>
          <a:p>
            <a:pPr>
              <a:buClrTx/>
            </a:pPr>
            <a:r>
              <a:rPr lang="en-US" dirty="0"/>
              <a:t>Both financial and nonfinancial measures are needed</a:t>
            </a:r>
          </a:p>
          <a:p>
            <a:pPr>
              <a:buClrTx/>
            </a:pPr>
            <a:r>
              <a:rPr lang="en-US" dirty="0"/>
              <a:t>Cost is a critical measure of efficiency</a:t>
            </a:r>
          </a:p>
          <a:p>
            <a:pPr>
              <a:buClrTx/>
            </a:pPr>
            <a:r>
              <a:rPr lang="en-US" dirty="0"/>
              <a:t>To be effective, cost must </a:t>
            </a:r>
            <a:r>
              <a:rPr lang="en-US" dirty="0" smtClean="0"/>
              <a:t>be:</a:t>
            </a:r>
            <a:endParaRPr lang="en-US" dirty="0"/>
          </a:p>
          <a:p>
            <a:pPr lvl="1"/>
            <a:r>
              <a:rPr lang="en-US" dirty="0"/>
              <a:t>Defined</a:t>
            </a:r>
          </a:p>
          <a:p>
            <a:pPr lvl="1"/>
            <a:r>
              <a:rPr lang="en-US" dirty="0"/>
              <a:t>Measured </a:t>
            </a:r>
          </a:p>
          <a:p>
            <a:pPr lvl="1"/>
            <a:r>
              <a:rPr lang="en-US" dirty="0"/>
              <a:t>Assigned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1-</a:t>
            </a:r>
            <a:fld id="{5143F01A-A89F-49AB-B1A3-42360851052A}" type="slidenum">
              <a:rPr lang="en-US" smtClean="0"/>
              <a:pPr>
                <a:defRPr/>
              </a:pPr>
              <a:t>23</a:t>
            </a:fld>
            <a:endParaRPr lang="en-US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6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86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6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86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6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286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6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86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6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286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6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86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6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286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6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86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86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286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6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86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86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286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67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9" grpId="0" build="p" bldLvl="2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BD6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6" name="Text Box 6"/>
          <p:cNvSpPr txBox="1">
            <a:spLocks noChangeArrowheads="1"/>
          </p:cNvSpPr>
          <p:nvPr/>
        </p:nvSpPr>
        <p:spPr bwMode="auto">
          <a:xfrm>
            <a:off x="1828800" y="2743200"/>
            <a:ext cx="5943600" cy="175432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20000"/>
              </a:spcBef>
              <a:buClr>
                <a:srgbClr val="ED1C24"/>
              </a:buClr>
            </a:pPr>
            <a:r>
              <a:rPr lang="en-US" sz="3600" b="1" dirty="0"/>
              <a:t>Describe the role of managerial accountants in an </a:t>
            </a:r>
            <a:r>
              <a:rPr lang="en-US" sz="3600" b="1" dirty="0" smtClean="0"/>
              <a:t>organization</a:t>
            </a:r>
            <a:endParaRPr lang="en-US" sz="3600" b="1" dirty="0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6705600" y="1751013"/>
            <a:ext cx="609600" cy="8382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CA" dirty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685800" y="1446213"/>
            <a:ext cx="76962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OBJECTIVE </a:t>
            </a:r>
            <a:r>
              <a:rPr kumimoji="0" 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Wingdings" pitchFamily="2" charset="2"/>
              </a:rPr>
              <a:t> </a:t>
            </a:r>
            <a:r>
              <a:rPr kumimoji="0" 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US" sz="4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5791200" y="1979613"/>
            <a:ext cx="2362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5400" b="1" dirty="0" smtClean="0">
                <a:solidFill>
                  <a:srgbClr val="008BBF"/>
                </a:solidFill>
              </a:rPr>
              <a:t>4</a:t>
            </a:r>
            <a:r>
              <a:rPr lang="en-US" sz="5400" b="1" dirty="0">
                <a:solidFill>
                  <a:srgbClr val="008BBF"/>
                </a:solidFill>
              </a:rPr>
              <a:t/>
            </a:r>
            <a:br>
              <a:rPr lang="en-US" sz="5400" b="1" dirty="0">
                <a:solidFill>
                  <a:srgbClr val="008BBF"/>
                </a:solidFill>
              </a:rPr>
            </a:br>
            <a:endParaRPr lang="en-US" sz="4800" b="1" dirty="0">
              <a:solidFill>
                <a:srgbClr val="008BBF"/>
              </a:solidFill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9" name="Rectangle 9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7239000" cy="1295400"/>
          </a:xfrm>
          <a:noFill/>
          <a:ln/>
        </p:spPr>
        <p:txBody>
          <a:bodyPr/>
          <a:lstStyle/>
          <a:p>
            <a:r>
              <a:rPr lang="en-US" dirty="0"/>
              <a:t>Structure of the Company</a:t>
            </a:r>
          </a:p>
        </p:txBody>
      </p:sp>
      <p:sp>
        <p:nvSpPr>
          <p:cNvPr id="30730" name="Rectangle 10"/>
          <p:cNvSpPr>
            <a:spLocks noGrp="1" noChangeArrowheads="1"/>
          </p:cNvSpPr>
          <p:nvPr>
            <p:ph idx="1"/>
          </p:nvPr>
        </p:nvSpPr>
        <p:spPr>
          <a:xfrm>
            <a:off x="304800" y="1600200"/>
            <a:ext cx="8458200" cy="4419600"/>
          </a:xfrm>
        </p:spPr>
        <p:txBody>
          <a:bodyPr/>
          <a:lstStyle/>
          <a:p>
            <a:pPr>
              <a:buClrTx/>
            </a:pPr>
            <a:r>
              <a:rPr lang="en-US" sz="2800" dirty="0"/>
              <a:t>Staff position</a:t>
            </a:r>
          </a:p>
          <a:p>
            <a:pPr>
              <a:buClrTx/>
            </a:pPr>
            <a:r>
              <a:rPr lang="en-US" sz="2800" dirty="0" smtClean="0"/>
              <a:t>Controller or chief </a:t>
            </a:r>
            <a:r>
              <a:rPr lang="en-US" sz="2800" dirty="0"/>
              <a:t>accounting </a:t>
            </a:r>
            <a:r>
              <a:rPr lang="en-US" sz="2800" dirty="0" smtClean="0"/>
              <a:t>officer</a:t>
            </a:r>
            <a:endParaRPr lang="en-US" sz="2800" dirty="0"/>
          </a:p>
          <a:p>
            <a:pPr lvl="1"/>
            <a:r>
              <a:rPr lang="en-US" sz="2400" dirty="0"/>
              <a:t>Responsible </a:t>
            </a:r>
            <a:r>
              <a:rPr lang="en-US" sz="2400" dirty="0" smtClean="0"/>
              <a:t>for internal auditing</a:t>
            </a:r>
            <a:r>
              <a:rPr lang="en-US" sz="2400" dirty="0"/>
              <a:t>, </a:t>
            </a:r>
            <a:r>
              <a:rPr lang="en-US" sz="2400" dirty="0" smtClean="0"/>
              <a:t>cost </a:t>
            </a:r>
            <a:r>
              <a:rPr lang="en-US" sz="2400" dirty="0"/>
              <a:t>a</a:t>
            </a:r>
            <a:r>
              <a:rPr lang="en-US" sz="2400" dirty="0" smtClean="0"/>
              <a:t>ccounting</a:t>
            </a:r>
            <a:r>
              <a:rPr lang="en-US" sz="2400" dirty="0"/>
              <a:t>, </a:t>
            </a:r>
            <a:r>
              <a:rPr lang="en-US" sz="2400" dirty="0" smtClean="0"/>
              <a:t>financial accounting</a:t>
            </a:r>
            <a:r>
              <a:rPr lang="en-US" sz="2400" dirty="0"/>
              <a:t>, and </a:t>
            </a:r>
            <a:r>
              <a:rPr lang="en-US" sz="2400" dirty="0" smtClean="0"/>
              <a:t>systems </a:t>
            </a:r>
            <a:r>
              <a:rPr lang="en-US" sz="2400" dirty="0"/>
              <a:t>accounting</a:t>
            </a:r>
          </a:p>
          <a:p>
            <a:pPr>
              <a:buClrTx/>
            </a:pPr>
            <a:r>
              <a:rPr lang="en-US" sz="2800" dirty="0"/>
              <a:t>Treasurer</a:t>
            </a:r>
          </a:p>
          <a:p>
            <a:pPr lvl="1"/>
            <a:r>
              <a:rPr lang="en-US" sz="2400" dirty="0"/>
              <a:t>Raises capital and managers cash and investments</a:t>
            </a:r>
          </a:p>
          <a:p>
            <a:pPr lvl="1"/>
            <a:r>
              <a:rPr lang="en-US" sz="2400" dirty="0"/>
              <a:t>Responsible for credit &amp; collection and insurance</a:t>
            </a:r>
          </a:p>
          <a:p>
            <a:pPr>
              <a:buClrTx/>
            </a:pP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1-</a:t>
            </a:r>
            <a:fld id="{49CBDF05-92ED-455C-BEDB-648E560521D5}" type="slidenum">
              <a:rPr lang="en-US" smtClean="0"/>
              <a:pPr>
                <a:defRPr/>
              </a:pPr>
              <a:t>25</a:t>
            </a:fld>
            <a:endParaRPr lang="en-US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0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07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0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07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0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0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0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0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07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07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07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07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30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50" name="Rectangle 6"/>
          <p:cNvSpPr>
            <a:spLocks noGrp="1" noChangeArrowheads="1"/>
          </p:cNvSpPr>
          <p:nvPr>
            <p:ph type="title"/>
          </p:nvPr>
        </p:nvSpPr>
        <p:spPr>
          <a:xfrm>
            <a:off x="381000" y="0"/>
            <a:ext cx="7239000" cy="1295400"/>
          </a:xfrm>
          <a:noFill/>
          <a:ln/>
        </p:spPr>
        <p:txBody>
          <a:bodyPr/>
          <a:lstStyle/>
          <a:p>
            <a:r>
              <a:rPr lang="en-US" dirty="0"/>
              <a:t>Sarbanes-Oxley Act of 2002</a:t>
            </a:r>
          </a:p>
        </p:txBody>
      </p:sp>
      <p:sp>
        <p:nvSpPr>
          <p:cNvPr id="31751" name="Rectangle 7"/>
          <p:cNvSpPr>
            <a:spLocks noGrp="1" noChangeArrowheads="1"/>
          </p:cNvSpPr>
          <p:nvPr>
            <p:ph idx="1"/>
          </p:nvPr>
        </p:nvSpPr>
        <p:spPr>
          <a:xfrm>
            <a:off x="304800" y="1600200"/>
            <a:ext cx="8458200" cy="4419600"/>
          </a:xfrm>
        </p:spPr>
        <p:txBody>
          <a:bodyPr/>
          <a:lstStyle/>
          <a:p>
            <a:pPr>
              <a:buClrTx/>
            </a:pPr>
            <a:r>
              <a:rPr lang="en-US" sz="2600" dirty="0"/>
              <a:t>Passed by </a:t>
            </a:r>
            <a:r>
              <a:rPr lang="en-US" sz="2600" dirty="0" smtClean="0"/>
              <a:t>the U.S. Congress </a:t>
            </a:r>
            <a:r>
              <a:rPr lang="en-US" sz="2600" dirty="0"/>
              <a:t>in response to corporate securities fraud and corporate misconduct</a:t>
            </a:r>
          </a:p>
          <a:p>
            <a:pPr>
              <a:buClrTx/>
            </a:pPr>
            <a:r>
              <a:rPr lang="en-US" sz="2600" dirty="0"/>
              <a:t>Established stronger government control and regulation of public companies through</a:t>
            </a:r>
            <a:r>
              <a:rPr lang="en-US" sz="2400" dirty="0"/>
              <a:t>:</a:t>
            </a:r>
          </a:p>
          <a:p>
            <a:pPr lvl="1"/>
            <a:r>
              <a:rPr lang="en-US" sz="2400" dirty="0" smtClean="0"/>
              <a:t>Enhanced </a:t>
            </a:r>
            <a:r>
              <a:rPr lang="en-US" sz="2400" dirty="0"/>
              <a:t>auditor independence</a:t>
            </a:r>
          </a:p>
          <a:p>
            <a:pPr lvl="1"/>
            <a:r>
              <a:rPr lang="en-US" sz="2400" dirty="0"/>
              <a:t>Tightened regulation of corporate governance</a:t>
            </a:r>
          </a:p>
          <a:p>
            <a:pPr lvl="1"/>
            <a:r>
              <a:rPr lang="en-US" sz="2400" dirty="0"/>
              <a:t>Control over management</a:t>
            </a:r>
          </a:p>
          <a:p>
            <a:pPr lvl="1"/>
            <a:r>
              <a:rPr lang="en-US" sz="2400" dirty="0"/>
              <a:t>Manager/auditor assessment of the firm’s internal control</a:t>
            </a:r>
          </a:p>
          <a:p>
            <a:pPr lvl="1"/>
            <a:r>
              <a:rPr lang="en-US" sz="2400" dirty="0"/>
              <a:t>Increased attention to corporate ethics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1-</a:t>
            </a:r>
            <a:fld id="{3ED7CDFF-FF6E-4F42-8AA0-1A924AFE6042}" type="slidenum">
              <a:rPr lang="en-US" smtClean="0"/>
              <a:pPr>
                <a:defRPr/>
              </a:pPr>
              <a:t>26</a:t>
            </a:fld>
            <a:endParaRPr lang="en-US" dirty="0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17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7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17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17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7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317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17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17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317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17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7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317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17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17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317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17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17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900" decel="100000" fill="hold"/>
                                        <p:tgtEl>
                                          <p:spTgt spid="317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17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1" grpId="0" build="p" bldLvl="3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BD6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4" name="Text Box 6"/>
          <p:cNvSpPr txBox="1">
            <a:spLocks noChangeArrowheads="1"/>
          </p:cNvSpPr>
          <p:nvPr/>
        </p:nvSpPr>
        <p:spPr bwMode="auto">
          <a:xfrm>
            <a:off x="1219200" y="2914876"/>
            <a:ext cx="7086600" cy="241912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20000"/>
              </a:spcBef>
              <a:buClr>
                <a:srgbClr val="ED1C24"/>
              </a:buClr>
            </a:pPr>
            <a:r>
              <a:rPr lang="en-US" sz="3600" b="1" dirty="0"/>
              <a:t>Explain the importance of ethical </a:t>
            </a:r>
            <a:r>
              <a:rPr lang="en-US" sz="3600" b="1" dirty="0" smtClean="0"/>
              <a:t>behaviour </a:t>
            </a:r>
            <a:r>
              <a:rPr lang="en-US" sz="3600" b="1" dirty="0"/>
              <a:t>for managers and managerial </a:t>
            </a:r>
            <a:r>
              <a:rPr lang="en-US" sz="3600" b="1" dirty="0" smtClean="0"/>
              <a:t>accountants</a:t>
            </a:r>
            <a:endParaRPr lang="en-US" sz="3600" b="1" dirty="0"/>
          </a:p>
          <a:p>
            <a:pPr algn="ctr" eaLnBrk="1" hangingPunct="1">
              <a:spcBef>
                <a:spcPct val="20000"/>
              </a:spcBef>
              <a:buClr>
                <a:srgbClr val="ED1C24"/>
              </a:buClr>
            </a:pPr>
            <a:endParaRPr lang="en-US" sz="3600" b="1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705600" y="1751013"/>
            <a:ext cx="609600" cy="8382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CA" dirty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685800" y="1446213"/>
            <a:ext cx="76962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OBJECTIVE </a:t>
            </a:r>
            <a:r>
              <a:rPr kumimoji="0" 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Wingdings" pitchFamily="2" charset="2"/>
              </a:rPr>
              <a:t> </a:t>
            </a:r>
            <a:r>
              <a:rPr kumimoji="0" 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US" sz="4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5791200" y="1979613"/>
            <a:ext cx="2362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5400" b="1" dirty="0" smtClean="0">
                <a:solidFill>
                  <a:srgbClr val="008BBF"/>
                </a:solidFill>
              </a:rPr>
              <a:t>5</a:t>
            </a:r>
            <a:r>
              <a:rPr lang="en-US" sz="5400" b="1" dirty="0">
                <a:solidFill>
                  <a:srgbClr val="008BBF"/>
                </a:solidFill>
              </a:rPr>
              <a:t/>
            </a:r>
            <a:br>
              <a:rPr lang="en-US" sz="5400" b="1" dirty="0">
                <a:solidFill>
                  <a:srgbClr val="008BBF"/>
                </a:solidFill>
              </a:rPr>
            </a:br>
            <a:endParaRPr lang="en-US" sz="4800" b="1" dirty="0">
              <a:solidFill>
                <a:srgbClr val="008BBF"/>
              </a:solidFill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AutoShape 9"/>
          <p:cNvSpPr>
            <a:spLocks noChangeArrowheads="1"/>
          </p:cNvSpPr>
          <p:nvPr/>
        </p:nvSpPr>
        <p:spPr bwMode="auto">
          <a:xfrm>
            <a:off x="3581400" y="1905000"/>
            <a:ext cx="5105400" cy="4419600"/>
          </a:xfrm>
          <a:prstGeom prst="verticalScroll">
            <a:avLst>
              <a:gd name="adj" fmla="val 12500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marL="342900" indent="-342900"/>
            <a:r>
              <a:rPr lang="en-US" b="1" dirty="0"/>
              <a:t>1. Honesty</a:t>
            </a:r>
          </a:p>
          <a:p>
            <a:pPr marL="342900" indent="-342900"/>
            <a:r>
              <a:rPr lang="en-US" b="1" dirty="0"/>
              <a:t>2. Integrity</a:t>
            </a:r>
          </a:p>
          <a:p>
            <a:pPr marL="342900" indent="-342900"/>
            <a:r>
              <a:rPr lang="en-US" b="1" dirty="0"/>
              <a:t>3. Promise keeping </a:t>
            </a:r>
          </a:p>
          <a:p>
            <a:pPr marL="342900" indent="-342900"/>
            <a:r>
              <a:rPr lang="en-US" b="1" dirty="0"/>
              <a:t>4. Fidelity</a:t>
            </a:r>
          </a:p>
          <a:p>
            <a:pPr marL="342900" indent="-342900"/>
            <a:r>
              <a:rPr lang="en-US" b="1" dirty="0"/>
              <a:t>5. Fairness</a:t>
            </a:r>
          </a:p>
          <a:p>
            <a:pPr marL="342900" indent="-342900"/>
            <a:r>
              <a:rPr lang="en-US" b="1" dirty="0"/>
              <a:t>6. Caring for others</a:t>
            </a:r>
          </a:p>
          <a:p>
            <a:pPr marL="342900" indent="-342900"/>
            <a:r>
              <a:rPr lang="en-US" b="1" dirty="0"/>
              <a:t>7. Respect for others</a:t>
            </a:r>
          </a:p>
          <a:p>
            <a:pPr marL="342900" indent="-342900"/>
            <a:r>
              <a:rPr lang="en-US" b="1" dirty="0"/>
              <a:t>8. Responsible citizenship</a:t>
            </a:r>
          </a:p>
          <a:p>
            <a:pPr marL="342900" indent="-342900"/>
            <a:r>
              <a:rPr lang="en-US" b="1" dirty="0"/>
              <a:t>9. Pursuit of excellence</a:t>
            </a:r>
          </a:p>
          <a:p>
            <a:pPr marL="342900" indent="-342900"/>
            <a:r>
              <a:rPr lang="en-US" b="1" dirty="0"/>
              <a:t>10. Accountability</a:t>
            </a: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1-</a:t>
            </a:r>
            <a:fld id="{6DEA62E2-A76D-4F06-B4B2-394EBC0951A6}" type="slidenum">
              <a:rPr lang="en-US" smtClean="0"/>
              <a:pPr>
                <a:defRPr/>
              </a:pPr>
              <a:t>28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52400" y="0"/>
            <a:ext cx="7239000" cy="1295400"/>
          </a:xfrm>
        </p:spPr>
        <p:txBody>
          <a:bodyPr/>
          <a:lstStyle/>
          <a:p>
            <a:r>
              <a:rPr lang="en-US" dirty="0"/>
              <a:t>Ethical Conduct</a:t>
            </a:r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 rot="10800000" flipV="1">
            <a:off x="682625" y="1985963"/>
            <a:ext cx="3055938" cy="137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spcAft>
                <a:spcPct val="20000"/>
              </a:spcAft>
            </a:pPr>
            <a:r>
              <a:rPr lang="en-US" sz="2800" dirty="0">
                <a:solidFill>
                  <a:srgbClr val="008BBF"/>
                </a:solidFill>
              </a:rPr>
              <a:t>Choosing actions that are right, proper and just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4648200" y="1905000"/>
            <a:ext cx="3276600" cy="519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 dirty="0"/>
              <a:t>10 Core </a:t>
            </a:r>
            <a:r>
              <a:rPr lang="en-US" sz="2800" b="1" dirty="0" smtClean="0"/>
              <a:t>Values*</a:t>
            </a:r>
            <a:endParaRPr lang="en-US" sz="2800" b="1" dirty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grpSp>
        <p:nvGrpSpPr>
          <p:cNvPr id="13" name="Group 12"/>
          <p:cNvGrpSpPr/>
          <p:nvPr/>
        </p:nvGrpSpPr>
        <p:grpSpPr>
          <a:xfrm>
            <a:off x="0" y="6324600"/>
            <a:ext cx="6334125" cy="307777"/>
            <a:chOff x="0" y="6324600"/>
            <a:chExt cx="6334125" cy="307777"/>
          </a:xfrm>
        </p:grpSpPr>
        <p:pic>
          <p:nvPicPr>
            <p:cNvPr id="2050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52400" y="6400800"/>
              <a:ext cx="6181725" cy="152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TextBox 8"/>
            <p:cNvSpPr txBox="1"/>
            <p:nvPr/>
          </p:nvSpPr>
          <p:spPr>
            <a:xfrm flipH="1">
              <a:off x="0" y="6324600"/>
              <a:ext cx="15240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CA" sz="1400" dirty="0" smtClean="0"/>
                <a:t>*</a:t>
              </a:r>
              <a:endParaRPr lang="en-CA" sz="1400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9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8" grpId="0" build="p"/>
      <p:bldP spid="1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BD69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8" name="Text Box 6"/>
          <p:cNvSpPr txBox="1">
            <a:spLocks noChangeArrowheads="1"/>
          </p:cNvSpPr>
          <p:nvPr/>
        </p:nvSpPr>
        <p:spPr bwMode="auto">
          <a:xfrm>
            <a:off x="1600200" y="2819400"/>
            <a:ext cx="5943600" cy="175432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20000"/>
              </a:spcBef>
              <a:buClr>
                <a:srgbClr val="ED1C24"/>
              </a:buClr>
            </a:pPr>
            <a:r>
              <a:rPr lang="en-US" sz="3600" b="1" dirty="0"/>
              <a:t>Identify three </a:t>
            </a:r>
            <a:r>
              <a:rPr lang="en-US" sz="3600" b="1" dirty="0" smtClean="0"/>
              <a:t>accounting designations available in Canada</a:t>
            </a:r>
            <a:endParaRPr lang="en-US" sz="3600" b="1" dirty="0"/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6705600" y="1751013"/>
            <a:ext cx="609600" cy="8382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CA" dirty="0"/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685800" y="1446213"/>
            <a:ext cx="76962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OBJECTIVE </a:t>
            </a:r>
            <a:r>
              <a:rPr kumimoji="0" 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  <a:sym typeface="Wingdings" pitchFamily="2" charset="2"/>
              </a:rPr>
              <a:t> </a:t>
            </a:r>
            <a:r>
              <a:rPr kumimoji="0" 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en-US" sz="5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en-US" sz="4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5791200" y="1979613"/>
            <a:ext cx="23622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808080"/>
            </a:outerShdw>
          </a:effectLst>
        </p:spPr>
        <p:txBody>
          <a:bodyPr anchor="ctr"/>
          <a:lstStyle/>
          <a:p>
            <a:pPr algn="ctr">
              <a:defRPr/>
            </a:pPr>
            <a:r>
              <a:rPr lang="en-US" sz="5400" b="1" dirty="0" smtClean="0">
                <a:solidFill>
                  <a:srgbClr val="008BBF"/>
                </a:solidFill>
              </a:rPr>
              <a:t>6</a:t>
            </a:r>
            <a:r>
              <a:rPr lang="en-US" sz="5400" b="1" dirty="0">
                <a:solidFill>
                  <a:srgbClr val="008BBF"/>
                </a:solidFill>
              </a:rPr>
              <a:t/>
            </a:r>
            <a:br>
              <a:rPr lang="en-US" sz="5400" b="1" dirty="0">
                <a:solidFill>
                  <a:srgbClr val="008BBF"/>
                </a:solidFill>
              </a:rPr>
            </a:br>
            <a:endParaRPr lang="en-US" sz="4800" b="1" dirty="0">
              <a:solidFill>
                <a:srgbClr val="008BBF"/>
              </a:solidFill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7" name="Rectangle 9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7362498" cy="1295400"/>
          </a:xfrm>
          <a:noFill/>
          <a:ln/>
        </p:spPr>
        <p:txBody>
          <a:bodyPr/>
          <a:lstStyle/>
          <a:p>
            <a:r>
              <a:rPr lang="en-US" sz="3200" dirty="0" smtClean="0"/>
              <a:t>Society of Management Accountants of Canada </a:t>
            </a:r>
            <a:r>
              <a:rPr lang="en-US" sz="3200" dirty="0"/>
              <a:t>(</a:t>
            </a:r>
            <a:r>
              <a:rPr lang="en-US" sz="3200" dirty="0" smtClean="0"/>
              <a:t>CMA Canada)</a:t>
            </a:r>
            <a:endParaRPr lang="en-US" sz="3200" dirty="0"/>
          </a:p>
        </p:txBody>
      </p:sp>
      <p:sp>
        <p:nvSpPr>
          <p:cNvPr id="37898" name="Rectangle 10"/>
          <p:cNvSpPr>
            <a:spLocks noGrp="1" noChangeArrowheads="1"/>
          </p:cNvSpPr>
          <p:nvPr>
            <p:ph idx="1"/>
          </p:nvPr>
        </p:nvSpPr>
        <p:spPr>
          <a:xfrm>
            <a:off x="228600" y="1600200"/>
            <a:ext cx="8686800" cy="4419600"/>
          </a:xfrm>
        </p:spPr>
        <p:txBody>
          <a:bodyPr/>
          <a:lstStyle/>
          <a:p>
            <a:pPr>
              <a:lnSpc>
                <a:spcPct val="90000"/>
              </a:lnSpc>
              <a:buClrTx/>
            </a:pPr>
            <a:r>
              <a:rPr lang="en-US" sz="2400" dirty="0"/>
              <a:t>Certification available to management accountants</a:t>
            </a:r>
          </a:p>
          <a:p>
            <a:pPr>
              <a:lnSpc>
                <a:spcPct val="90000"/>
              </a:lnSpc>
              <a:buClrTx/>
            </a:pPr>
            <a:r>
              <a:rPr lang="en-US" sz="2400" dirty="0"/>
              <a:t>Established management accounting as a recognized professional </a:t>
            </a:r>
            <a:r>
              <a:rPr lang="en-US" sz="2400" dirty="0" smtClean="0"/>
              <a:t>discipline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1-</a:t>
            </a:r>
            <a:fld id="{8672A6E4-9D70-4BEA-BC7E-5FA95A43AB89}" type="slidenum">
              <a:rPr lang="en-US" smtClean="0"/>
              <a:pPr>
                <a:defRPr/>
              </a:pPr>
              <a:t>30</a:t>
            </a:fld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1600200" y="2743200"/>
            <a:ext cx="82296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rgbClr val="CC2B45"/>
              </a:solidFill>
            </a:endParaRPr>
          </a:p>
        </p:txBody>
      </p:sp>
      <p:sp>
        <p:nvSpPr>
          <p:cNvPr id="6" name="Rectangle 11"/>
          <p:cNvSpPr txBox="1">
            <a:spLocks noChangeArrowheads="1"/>
          </p:cNvSpPr>
          <p:nvPr/>
        </p:nvSpPr>
        <p:spPr bwMode="auto">
          <a:xfrm>
            <a:off x="228600" y="2971800"/>
            <a:ext cx="86868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Candidates must: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Pass an examination reflecting the needs of management accounting and underscoring its multidisciplinary nature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Meet an experience requirement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Participate in continuing education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Have a commitment to ethical principles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US" kern="0" dirty="0" smtClean="0">
                <a:latin typeface="+mn-lt"/>
                <a:ea typeface="+mn-ea"/>
              </a:rPr>
              <a:t>For further information visit </a:t>
            </a:r>
            <a:r>
              <a:rPr lang="en-CA" dirty="0" smtClean="0"/>
              <a:t>www.cma-canada.org</a:t>
            </a: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sz="24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bldLvl="2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7" name="Rectangle 9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7315200" cy="1295400"/>
          </a:xfrm>
          <a:noFill/>
          <a:ln/>
        </p:spPr>
        <p:txBody>
          <a:bodyPr/>
          <a:lstStyle/>
          <a:p>
            <a:r>
              <a:rPr lang="en-US" sz="3600" dirty="0" smtClean="0"/>
              <a:t>Canadian Institute of Chartered Accountants </a:t>
            </a:r>
            <a:r>
              <a:rPr lang="en-US" sz="3600" dirty="0"/>
              <a:t>(</a:t>
            </a:r>
            <a:r>
              <a:rPr lang="en-US" sz="3600" dirty="0" smtClean="0"/>
              <a:t>CICA</a:t>
            </a:r>
            <a:r>
              <a:rPr lang="en-US" sz="3600" dirty="0"/>
              <a:t>)</a:t>
            </a:r>
          </a:p>
        </p:txBody>
      </p:sp>
      <p:sp>
        <p:nvSpPr>
          <p:cNvPr id="37898" name="Rectangle 10"/>
          <p:cNvSpPr>
            <a:spLocks noGrp="1" noChangeArrowheads="1"/>
          </p:cNvSpPr>
          <p:nvPr>
            <p:ph idx="1"/>
          </p:nvPr>
        </p:nvSpPr>
        <p:spPr>
          <a:xfrm>
            <a:off x="228600" y="1600200"/>
            <a:ext cx="8686800" cy="2514600"/>
          </a:xfrm>
        </p:spPr>
        <p:txBody>
          <a:bodyPr/>
          <a:lstStyle/>
          <a:p>
            <a:pPr>
              <a:buClrTx/>
            </a:pPr>
            <a:r>
              <a:rPr lang="en-CA" sz="2400" dirty="0" smtClean="0"/>
              <a:t>CICA confers Chartered Accountant (CA) designation which focuses on external financial reports and the auditing functions</a:t>
            </a:r>
          </a:p>
          <a:p>
            <a:pPr>
              <a:buClrTx/>
            </a:pPr>
            <a:r>
              <a:rPr lang="en-CA" sz="2400" dirty="0" smtClean="0"/>
              <a:t>CA is one of Canada’s most valued designations and is recognized internationally</a:t>
            </a:r>
          </a:p>
          <a:p>
            <a:pPr>
              <a:buClrTx/>
            </a:pPr>
            <a:r>
              <a:rPr lang="en-CA" sz="2400" dirty="0" smtClean="0"/>
              <a:t>Prepares leaders in senior financial, tax, advisory, and assurance roles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1-</a:t>
            </a:r>
            <a:fld id="{8672A6E4-9D70-4BEA-BC7E-5FA95A43AB89}" type="slidenum">
              <a:rPr lang="en-US" smtClean="0"/>
              <a:pPr>
                <a:defRPr/>
              </a:pPr>
              <a:t>31</a:t>
            </a:fld>
            <a:endParaRPr lang="en-US" dirty="0"/>
          </a:p>
        </p:txBody>
      </p:sp>
      <p:sp>
        <p:nvSpPr>
          <p:cNvPr id="6" name="Rectangle 11"/>
          <p:cNvSpPr txBox="1">
            <a:spLocks noChangeArrowheads="1"/>
          </p:cNvSpPr>
          <p:nvPr/>
        </p:nvSpPr>
        <p:spPr bwMode="auto">
          <a:xfrm>
            <a:off x="228600" y="4572000"/>
            <a:ext cx="868680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000" marR="0" lvl="0" indent="-457200" algn="l" defTabSz="914400" rtl="0" eaLnBrk="1" fontAlgn="base" latinLnBrk="0" hangingPunct="1"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Candidates must:</a:t>
            </a:r>
            <a:endParaRPr lang="en-US" b="1" kern="0" dirty="0" smtClean="0">
              <a:latin typeface="+mn-lt"/>
              <a:ea typeface="+mn-ea"/>
            </a:endParaRPr>
          </a:p>
          <a:p>
            <a:pPr marL="342000" indent="-457200">
              <a:spcBef>
                <a:spcPts val="600"/>
              </a:spcBef>
              <a:buFont typeface="Arial" pitchFamily="34" charset="0"/>
              <a:buChar char="•"/>
            </a:pPr>
            <a:r>
              <a:rPr lang="en-US" sz="2000" kern="0" dirty="0" smtClean="0">
                <a:solidFill>
                  <a:srgbClr val="008BBF"/>
                </a:solidFill>
              </a:rPr>
              <a:t>Meet education and experience requirements</a:t>
            </a:r>
          </a:p>
          <a:p>
            <a:pPr marL="342000" lvl="0" indent="-457200">
              <a:spcBef>
                <a:spcPts val="600"/>
              </a:spcBef>
              <a:buFont typeface="Arial" pitchFamily="34" charset="0"/>
              <a:buChar char="•"/>
            </a:pPr>
            <a:r>
              <a:rPr lang="en-US" sz="2000" kern="0" dirty="0" smtClean="0">
                <a:solidFill>
                  <a:srgbClr val="008BBF"/>
                </a:solidFill>
              </a:rPr>
              <a:t>Participate in continuing education</a:t>
            </a:r>
          </a:p>
          <a:p>
            <a:pPr marL="342000" indent="-457200">
              <a:spcBef>
                <a:spcPts val="600"/>
              </a:spcBef>
              <a:buFont typeface="Arial" pitchFamily="34" charset="0"/>
              <a:buChar char="•"/>
            </a:pPr>
            <a:r>
              <a:rPr lang="en-US" sz="2000" kern="0" dirty="0" smtClean="0">
                <a:solidFill>
                  <a:srgbClr val="008BBF"/>
                </a:solidFill>
              </a:rPr>
              <a:t>For further information visit </a:t>
            </a:r>
            <a:r>
              <a:rPr lang="en-CA" sz="2000" dirty="0" smtClean="0">
                <a:solidFill>
                  <a:srgbClr val="008BBF"/>
                </a:solidFill>
              </a:rPr>
              <a:t>www.cica.ca </a:t>
            </a:r>
            <a:endParaRPr kumimoji="0" lang="en-US" sz="2000" b="1" i="0" u="none" strike="noStrike" kern="0" cap="none" spc="0" normalizeH="0" baseline="0" noProof="0" dirty="0" smtClean="0">
              <a:ln>
                <a:noFill/>
              </a:ln>
              <a:solidFill>
                <a:srgbClr val="008BB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8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8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8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8" grpId="0" build="p"/>
      <p:bldP spid="6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6" name="Rectangle 6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7086600" cy="1295400"/>
          </a:xfrm>
          <a:noFill/>
          <a:ln/>
        </p:spPr>
        <p:txBody>
          <a:bodyPr/>
          <a:lstStyle/>
          <a:p>
            <a:r>
              <a:rPr lang="en-US" sz="3600" dirty="0" smtClean="0"/>
              <a:t>Certified General Accountants of Canada (CGAAC)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1-</a:t>
            </a:r>
            <a:fld id="{EEFEDF96-C8D2-4F6E-96C2-8E6F7432DD6F}" type="slidenum">
              <a:rPr lang="en-US" smtClean="0"/>
              <a:pPr>
                <a:defRPr/>
              </a:pPr>
              <a:t>32</a:t>
            </a:fld>
            <a:endParaRPr lang="en-US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9" name="Rectangle 10"/>
          <p:cNvSpPr txBox="1">
            <a:spLocks noChangeArrowheads="1"/>
          </p:cNvSpPr>
          <p:nvPr/>
        </p:nvSpPr>
        <p:spPr bwMode="auto">
          <a:xfrm>
            <a:off x="228600" y="1600200"/>
            <a:ext cx="8686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US" kern="0" dirty="0" smtClean="0">
                <a:latin typeface="+mn-lt"/>
                <a:ea typeface="+mn-ea"/>
              </a:rPr>
              <a:t>CGA program provides broad-based education in accounting and financial management</a:t>
            </a:r>
            <a:r>
              <a:rPr lang="en-CA" dirty="0" smtClean="0"/>
              <a:t> by regulating qualification, performance, and discipline standards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Rectangle 11"/>
          <p:cNvSpPr txBox="1">
            <a:spLocks noChangeArrowheads="1"/>
          </p:cNvSpPr>
          <p:nvPr/>
        </p:nvSpPr>
        <p:spPr bwMode="auto">
          <a:xfrm>
            <a:off x="228600" y="3124200"/>
            <a:ext cx="8382000" cy="266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Candidates must: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US" sz="2000" dirty="0" smtClean="0">
                <a:solidFill>
                  <a:srgbClr val="008BBF"/>
                </a:solidFill>
              </a:rPr>
              <a:t>Pass an examination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US" sz="2000" dirty="0" smtClean="0">
                <a:solidFill>
                  <a:srgbClr val="008BBF"/>
                </a:solidFill>
              </a:rPr>
              <a:t>Be licensed in the province in which they practice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lang="en-CA" sz="2000" dirty="0" smtClean="0">
                <a:solidFill>
                  <a:srgbClr val="008BBF"/>
                </a:solidFill>
              </a:rPr>
              <a:t>For further information visit www.cga-canada.org</a:t>
            </a:r>
            <a:endParaRPr lang="en-US" sz="2000" dirty="0" smtClean="0">
              <a:solidFill>
                <a:srgbClr val="008BB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6" name="Rectangle 6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7086600" cy="1295400"/>
          </a:xfrm>
          <a:noFill/>
          <a:ln/>
        </p:spPr>
        <p:txBody>
          <a:bodyPr/>
          <a:lstStyle/>
          <a:p>
            <a:r>
              <a:rPr lang="en-US" sz="3600" dirty="0" smtClean="0"/>
              <a:t>Management Accounting for Service and Not-for-Profit</a:t>
            </a:r>
            <a:endParaRPr lang="en-U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1-</a:t>
            </a:r>
            <a:fld id="{EEFEDF96-C8D2-4F6E-96C2-8E6F7432DD6F}" type="slidenum">
              <a:rPr lang="en-US" smtClean="0"/>
              <a:pPr>
                <a:defRPr/>
              </a:pPr>
              <a:t>33</a:t>
            </a:fld>
            <a:endParaRPr lang="en-US" dirty="0"/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81300" y="6611779"/>
            <a:ext cx="358140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dirty="0"/>
              <a:t>COPYRIGHT © </a:t>
            </a:r>
            <a:r>
              <a:rPr lang="en-US" sz="1000" b="1" dirty="0" smtClean="0"/>
              <a:t>2012 Nelson Education Ltd.</a:t>
            </a:r>
            <a:endParaRPr lang="en-US" sz="1000" dirty="0"/>
          </a:p>
        </p:txBody>
      </p:sp>
      <p:sp>
        <p:nvSpPr>
          <p:cNvPr id="9" name="Rectangle 10"/>
          <p:cNvSpPr txBox="1">
            <a:spLocks noChangeArrowheads="1"/>
          </p:cNvSpPr>
          <p:nvPr/>
        </p:nvSpPr>
        <p:spPr bwMode="auto">
          <a:xfrm>
            <a:off x="228600" y="1828800"/>
            <a:ext cx="8686800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000" indent="-342000">
              <a:spcBef>
                <a:spcPts val="600"/>
              </a:spcBef>
              <a:buFont typeface="Arial" pitchFamily="34" charset="0"/>
              <a:buChar char="•"/>
            </a:pPr>
            <a:r>
              <a:rPr lang="en-CA" dirty="0" smtClean="0"/>
              <a:t>Service industry and not-for-profit leaders and managers still have to develop basic skills in management accounting</a:t>
            </a:r>
          </a:p>
          <a:p>
            <a:pPr marL="342000" indent="-342000">
              <a:spcBef>
                <a:spcPts val="600"/>
              </a:spcBef>
              <a:buFont typeface="Arial" pitchFamily="34" charset="0"/>
              <a:buChar char="•"/>
            </a:pPr>
            <a:r>
              <a:rPr lang="en-CA" dirty="0" smtClean="0"/>
              <a:t>Managers should learn how to generate financial reports, analyze data, and really understand the organization’s financial condition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ounded Rectangular Callout 6"/>
          <p:cNvSpPr/>
          <p:nvPr/>
        </p:nvSpPr>
        <p:spPr bwMode="auto">
          <a:xfrm>
            <a:off x="1371600" y="4343400"/>
            <a:ext cx="6248400" cy="1828800"/>
          </a:xfrm>
          <a:prstGeom prst="wedgeRoundRectCallout">
            <a:avLst>
              <a:gd name="adj1" fmla="val -22070"/>
              <a:gd name="adj2" fmla="val -43134"/>
              <a:gd name="adj3" fmla="val 16667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CA" dirty="0" smtClean="0"/>
              <a:t>In all organizations, managers and administrators are better equipped to deal</a:t>
            </a:r>
          </a:p>
          <a:p>
            <a:pPr algn="ctr"/>
            <a:r>
              <a:rPr lang="en-CA" dirty="0" smtClean="0"/>
              <a:t>with work issues when they understand management accounting concepts</a:t>
            </a:r>
            <a:endParaRPr kumimoji="0" lang="en-C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ヒラギノ角ゴ Pro W3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  <p:bldP spid="7" grpId="0" animBg="1"/>
    </p:bldLst>
  </p:timing>
</p:sld>
</file>

<file path=ppt/theme/theme1.xml><?xml version="1.0" encoding="utf-8"?>
<a:theme xmlns:a="http://schemas.openxmlformats.org/drawingml/2006/main" name="2_Blank Presentation">
  <a:themeElements>
    <a:clrScheme name="2_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Blank Presentation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ヒラギノ角ゴ Pro W3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ヒラギノ角ゴ Pro W3" charset="-128"/>
          </a:defRPr>
        </a:defPPr>
      </a:lstStyle>
    </a:lnDef>
  </a:objectDefaults>
  <a:extraClrSchemeLst>
    <a:extraClrScheme>
      <a:clrScheme name="2_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Blank Presentation">
  <a:themeElements>
    <a:clrScheme name="1_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Blank Presentation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ヒラギノ角ゴ Pro W3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ヒラギノ角ゴ Pro W3" charset="-128"/>
          </a:defRPr>
        </a:defPPr>
      </a:lstStyle>
    </a:lnDef>
  </a:objectDefaults>
  <a:extraClrSchemeLst>
    <a:extraClrScheme>
      <a:clrScheme name="1_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3_Blank Presentation">
  <a:themeElements>
    <a:clrScheme name="3_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3_Blank Presentation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ヒラギノ角ゴ Pro W3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ヒラギノ角ゴ Pro W3" charset="-128"/>
          </a:defRPr>
        </a:defPPr>
      </a:lstStyle>
    </a:lnDef>
  </a:objectDefaults>
  <a:extraClrSchemeLst>
    <a:extraClrScheme>
      <a:clrScheme name="3_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3_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2878</TotalTime>
  <Words>1289</Words>
  <Application>Microsoft Office PowerPoint</Application>
  <PresentationFormat>On-screen Show (4:3)</PresentationFormat>
  <Paragraphs>270</Paragraphs>
  <Slides>33</Slides>
  <Notes>33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33</vt:i4>
      </vt:variant>
    </vt:vector>
  </HeadingPairs>
  <TitlesOfParts>
    <vt:vector size="36" baseType="lpstr">
      <vt:lpstr>2_Blank Presentation</vt:lpstr>
      <vt:lpstr>1_Blank Presentation</vt:lpstr>
      <vt:lpstr>3_Blank Presentation</vt:lpstr>
      <vt:lpstr>Chapter One Introduction to Managerial Accounting</vt:lpstr>
      <vt:lpstr>Learning Objectives</vt:lpstr>
      <vt:lpstr>PowerPoint Presentation</vt:lpstr>
      <vt:lpstr>Managerial Accounting</vt:lpstr>
      <vt:lpstr>Managerial Accounting</vt:lpstr>
      <vt:lpstr>PowerPoint Presentation</vt:lpstr>
      <vt:lpstr>Differences</vt:lpstr>
      <vt:lpstr>Differences</vt:lpstr>
      <vt:lpstr>Differences</vt:lpstr>
      <vt:lpstr>Differences</vt:lpstr>
      <vt:lpstr>Differences</vt:lpstr>
      <vt:lpstr>Differences</vt:lpstr>
      <vt:lpstr>Accounting System</vt:lpstr>
      <vt:lpstr>PowerPoint Presentation</vt:lpstr>
      <vt:lpstr>Current Focus</vt:lpstr>
      <vt:lpstr>Activity-Based Costing</vt:lpstr>
      <vt:lpstr>Customer Orientation</vt:lpstr>
      <vt:lpstr>Increasing Customer Value</vt:lpstr>
      <vt:lpstr>Value Chain</vt:lpstr>
      <vt:lpstr>Cross-Functional Perspective</vt:lpstr>
      <vt:lpstr>Total Quality Management</vt:lpstr>
      <vt:lpstr>Time as a Competitive Element</vt:lpstr>
      <vt:lpstr>Efficiency</vt:lpstr>
      <vt:lpstr>PowerPoint Presentation</vt:lpstr>
      <vt:lpstr>Structure of the Company</vt:lpstr>
      <vt:lpstr>Sarbanes-Oxley Act of 2002</vt:lpstr>
      <vt:lpstr>PowerPoint Presentation</vt:lpstr>
      <vt:lpstr>Ethical Conduct</vt:lpstr>
      <vt:lpstr>PowerPoint Presentation</vt:lpstr>
      <vt:lpstr>Society of Management Accountants of Canada (CMA Canada)</vt:lpstr>
      <vt:lpstr>Canadian Institute of Chartered Accountants (CICA)</vt:lpstr>
      <vt:lpstr>Certified General Accountants of Canada (CGAAC)</vt:lpstr>
      <vt:lpstr>Management Accounting for Service and Not-for-Profit</vt:lpstr>
    </vt:vector>
  </TitlesOfParts>
  <Company>ted knapke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Subhead here</dc:title>
  <dc:creator>ted knapke</dc:creator>
  <cp:lastModifiedBy>enoh</cp:lastModifiedBy>
  <cp:revision>277</cp:revision>
  <dcterms:created xsi:type="dcterms:W3CDTF">2007-07-18T19:30:38Z</dcterms:created>
  <dcterms:modified xsi:type="dcterms:W3CDTF">2014-05-07T18:39:14Z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NewReviewCycle">
    <vt:lpwstr/>
  </property>
  <property fmtid="{D5CDD505-2E9C-101B-9397-08002B2CF9AE}" pid="3" name="_AdHocReviewCycleID">
    <vt:i4>1777371919</vt:i4>
  </property>
  <property fmtid="{D5CDD505-2E9C-101B-9397-08002B2CF9AE}" pid="4" name="_EmailSubject">
    <vt:lpwstr>Chapter 1 w. comments</vt:lpwstr>
  </property>
  <property fmtid="{D5CDD505-2E9C-101B-9397-08002B2CF9AE}" pid="5" name="_AuthorEmail">
    <vt:lpwstr>ERIN.LEAMAN@cantire.com</vt:lpwstr>
  </property>
  <property fmtid="{D5CDD505-2E9C-101B-9397-08002B2CF9AE}" pid="6" name="_AuthorEmailDisplayName">
    <vt:lpwstr>Erin Leaman</vt:lpwstr>
  </property>
</Properties>
</file>