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25"/>
  </p:notesMasterIdLst>
  <p:sldIdLst>
    <p:sldId id="565" r:id="rId2"/>
    <p:sldId id="568" r:id="rId3"/>
    <p:sldId id="371" r:id="rId4"/>
    <p:sldId id="564" r:id="rId5"/>
    <p:sldId id="566" r:id="rId6"/>
    <p:sldId id="521" r:id="rId7"/>
    <p:sldId id="522" r:id="rId8"/>
    <p:sldId id="562" r:id="rId9"/>
    <p:sldId id="527" r:id="rId10"/>
    <p:sldId id="526" r:id="rId11"/>
    <p:sldId id="551" r:id="rId12"/>
    <p:sldId id="560" r:id="rId13"/>
    <p:sldId id="561" r:id="rId14"/>
    <p:sldId id="543" r:id="rId15"/>
    <p:sldId id="545" r:id="rId16"/>
    <p:sldId id="544" r:id="rId17"/>
    <p:sldId id="528" r:id="rId18"/>
    <p:sldId id="538" r:id="rId19"/>
    <p:sldId id="542" r:id="rId20"/>
    <p:sldId id="541" r:id="rId21"/>
    <p:sldId id="539" r:id="rId22"/>
    <p:sldId id="534" r:id="rId23"/>
    <p:sldId id="535" r:id="rId24"/>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FF00"/>
    <a:srgbClr val="CC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1" autoAdjust="0"/>
    <p:restoredTop sz="64380" autoAdjust="0"/>
  </p:normalViewPr>
  <p:slideViewPr>
    <p:cSldViewPr>
      <p:cViewPr varScale="1">
        <p:scale>
          <a:sx n="56" d="100"/>
          <a:sy n="56" d="100"/>
        </p:scale>
        <p:origin x="-2074" y="-77"/>
      </p:cViewPr>
      <p:guideLst>
        <p:guide orient="horz" pos="2160"/>
        <p:guide pos="2880"/>
      </p:guideLst>
    </p:cSldViewPr>
  </p:slideViewPr>
  <p:outlineViewPr>
    <p:cViewPr>
      <p:scale>
        <a:sx n="33" d="100"/>
        <a:sy n="33" d="100"/>
      </p:scale>
      <p:origin x="0" y="8370"/>
    </p:cViewPr>
  </p:outlineViewPr>
  <p:notesTextViewPr>
    <p:cViewPr>
      <p:scale>
        <a:sx n="100" d="100"/>
        <a:sy n="100" d="100"/>
      </p:scale>
      <p:origin x="0" y="0"/>
    </p:cViewPr>
  </p:notesTextViewPr>
  <p:sorterViewPr>
    <p:cViewPr>
      <p:scale>
        <a:sx n="100" d="100"/>
        <a:sy n="100" d="100"/>
      </p:scale>
      <p:origin x="0" y="249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5925098-2B4E-48E4-B6B2-354DBCDB2433}" type="doc">
      <dgm:prSet loTypeId="urn:microsoft.com/office/officeart/2005/8/layout/hierarchy5" loCatId="hierarchy" qsTypeId="urn:microsoft.com/office/officeart/2005/8/quickstyle/simple1" qsCatId="simple" csTypeId="urn:microsoft.com/office/officeart/2005/8/colors/accent1_2" csCatId="accent1" phldr="1"/>
      <dgm:spPr/>
      <dgm:t>
        <a:bodyPr/>
        <a:lstStyle/>
        <a:p>
          <a:endParaRPr lang="en-CA"/>
        </a:p>
      </dgm:t>
    </dgm:pt>
    <dgm:pt modelId="{6D96594C-AA6E-413F-9E33-439C485B8620}">
      <dgm:prSet phldrT="[Text]" custT="1"/>
      <dgm:spPr/>
      <dgm:t>
        <a:bodyPr/>
        <a:lstStyle/>
        <a:p>
          <a:r>
            <a:rPr lang="en-CA" sz="2800" b="1" dirty="0" smtClean="0"/>
            <a:t>Self Esteem</a:t>
          </a:r>
          <a:endParaRPr lang="en-CA" sz="2800" b="1" dirty="0"/>
        </a:p>
      </dgm:t>
    </dgm:pt>
    <dgm:pt modelId="{860E54A7-7FA6-4F47-9012-E9C03CCDF305}" type="parTrans" cxnId="{36179696-199B-4D7C-B786-0B8A6E62FDE9}">
      <dgm:prSet/>
      <dgm:spPr/>
      <dgm:t>
        <a:bodyPr/>
        <a:lstStyle/>
        <a:p>
          <a:endParaRPr lang="en-CA"/>
        </a:p>
      </dgm:t>
    </dgm:pt>
    <dgm:pt modelId="{FD8AEBB9-6D38-4CA4-8559-6A7A005CB10B}" type="sibTrans" cxnId="{36179696-199B-4D7C-B786-0B8A6E62FDE9}">
      <dgm:prSet/>
      <dgm:spPr/>
      <dgm:t>
        <a:bodyPr/>
        <a:lstStyle/>
        <a:p>
          <a:endParaRPr lang="en-CA"/>
        </a:p>
      </dgm:t>
    </dgm:pt>
    <dgm:pt modelId="{2D994286-F82D-46CD-9A69-65C47C00B3CA}">
      <dgm:prSet phldrT="[Text]"/>
      <dgm:spPr/>
      <dgm:t>
        <a:bodyPr/>
        <a:lstStyle/>
        <a:p>
          <a:r>
            <a:rPr lang="en-CA" b="1" dirty="0" smtClean="0"/>
            <a:t>Self Image</a:t>
          </a:r>
          <a:endParaRPr lang="en-CA" b="1" dirty="0"/>
        </a:p>
      </dgm:t>
    </dgm:pt>
    <dgm:pt modelId="{AAFE3DDC-893A-47F1-9078-5A74D431F171}" type="parTrans" cxnId="{1E6EF2EE-99EF-4EC6-BDB9-47A1E56C11CC}">
      <dgm:prSet/>
      <dgm:spPr/>
      <dgm:t>
        <a:bodyPr/>
        <a:lstStyle/>
        <a:p>
          <a:endParaRPr lang="en-CA"/>
        </a:p>
      </dgm:t>
    </dgm:pt>
    <dgm:pt modelId="{765952F9-3E22-4259-BE43-5AB927FCCDF9}" type="sibTrans" cxnId="{1E6EF2EE-99EF-4EC6-BDB9-47A1E56C11CC}">
      <dgm:prSet/>
      <dgm:spPr/>
      <dgm:t>
        <a:bodyPr/>
        <a:lstStyle/>
        <a:p>
          <a:endParaRPr lang="en-CA"/>
        </a:p>
      </dgm:t>
    </dgm:pt>
    <dgm:pt modelId="{575AB42E-513E-4049-999F-06ADABD5692E}">
      <dgm:prSet phldrT="[Text]"/>
      <dgm:spPr/>
      <dgm:t>
        <a:bodyPr/>
        <a:lstStyle/>
        <a:p>
          <a:r>
            <a:rPr lang="en-CA" dirty="0" smtClean="0"/>
            <a:t>Susceptibility to External Influence</a:t>
          </a:r>
          <a:endParaRPr lang="en-CA" dirty="0"/>
        </a:p>
      </dgm:t>
    </dgm:pt>
    <dgm:pt modelId="{AD5782A5-6A4E-41F4-A741-999EE729D4EB}" type="parTrans" cxnId="{FC3A19E7-4A6C-44E2-8D56-1B362F2F182B}">
      <dgm:prSet/>
      <dgm:spPr/>
      <dgm:t>
        <a:bodyPr/>
        <a:lstStyle/>
        <a:p>
          <a:endParaRPr lang="en-CA"/>
        </a:p>
      </dgm:t>
    </dgm:pt>
    <dgm:pt modelId="{A4E4BB4C-E189-4E9F-A6D8-22A04A369C7F}" type="sibTrans" cxnId="{FC3A19E7-4A6C-44E2-8D56-1B362F2F182B}">
      <dgm:prSet/>
      <dgm:spPr/>
      <dgm:t>
        <a:bodyPr/>
        <a:lstStyle/>
        <a:p>
          <a:endParaRPr lang="en-CA"/>
        </a:p>
      </dgm:t>
    </dgm:pt>
    <dgm:pt modelId="{915512AD-0DF8-4747-A846-A76C30CCE0DA}">
      <dgm:prSet phldrT="[Text]"/>
      <dgm:spPr/>
      <dgm:t>
        <a:bodyPr/>
        <a:lstStyle/>
        <a:p>
          <a:r>
            <a:rPr lang="en-CA" dirty="0" smtClean="0"/>
            <a:t>Job Performance</a:t>
          </a:r>
          <a:endParaRPr lang="en-CA" dirty="0"/>
        </a:p>
      </dgm:t>
    </dgm:pt>
    <dgm:pt modelId="{3F2DA6A8-7406-422F-A84B-4853306D227B}" type="parTrans" cxnId="{A05F1945-6D02-4A2E-A5A5-CF30F3699601}">
      <dgm:prSet/>
      <dgm:spPr/>
      <dgm:t>
        <a:bodyPr/>
        <a:lstStyle/>
        <a:p>
          <a:endParaRPr lang="en-CA"/>
        </a:p>
      </dgm:t>
    </dgm:pt>
    <dgm:pt modelId="{085F5D3A-1363-4D20-B25B-A642EF934B3B}" type="sibTrans" cxnId="{A05F1945-6D02-4A2E-A5A5-CF30F3699601}">
      <dgm:prSet/>
      <dgm:spPr/>
      <dgm:t>
        <a:bodyPr/>
        <a:lstStyle/>
        <a:p>
          <a:endParaRPr lang="en-CA"/>
        </a:p>
      </dgm:t>
    </dgm:pt>
    <dgm:pt modelId="{38B901D1-DD0C-4BA3-A484-39A627676CFB}">
      <dgm:prSet phldrT="[Text]"/>
      <dgm:spPr/>
      <dgm:t>
        <a:bodyPr/>
        <a:lstStyle/>
        <a:p>
          <a:r>
            <a:rPr lang="en-CA" dirty="0" smtClean="0"/>
            <a:t>Effects on career</a:t>
          </a:r>
          <a:endParaRPr lang="en-CA" dirty="0"/>
        </a:p>
      </dgm:t>
    </dgm:pt>
    <dgm:pt modelId="{6EB64391-76A0-40D3-A0EC-27D642CE92CD}" type="parTrans" cxnId="{6FD50C41-E40E-4276-964E-DE0EDD844ACF}">
      <dgm:prSet/>
      <dgm:spPr/>
      <dgm:t>
        <a:bodyPr/>
        <a:lstStyle/>
        <a:p>
          <a:endParaRPr lang="en-CA"/>
        </a:p>
      </dgm:t>
    </dgm:pt>
    <dgm:pt modelId="{0B125E1F-121D-4F41-BBFA-B94DC01211B7}" type="sibTrans" cxnId="{6FD50C41-E40E-4276-964E-DE0EDD844ACF}">
      <dgm:prSet/>
      <dgm:spPr/>
      <dgm:t>
        <a:bodyPr/>
        <a:lstStyle/>
        <a:p>
          <a:endParaRPr lang="en-CA"/>
        </a:p>
      </dgm:t>
    </dgm:pt>
    <dgm:pt modelId="{57E2480D-9232-4E28-958E-2E300249BF4A}">
      <dgm:prSet phldrT="[Text]"/>
      <dgm:spPr/>
      <dgm:t>
        <a:bodyPr/>
        <a:lstStyle/>
        <a:p>
          <a:r>
            <a:rPr lang="en-CA" b="1" dirty="0" smtClean="0"/>
            <a:t>Reactions to Feedback</a:t>
          </a:r>
          <a:endParaRPr lang="en-CA" b="1" dirty="0"/>
        </a:p>
      </dgm:t>
    </dgm:pt>
    <dgm:pt modelId="{5C14B377-128B-4A22-BE5A-E3CC614BA711}" type="sibTrans" cxnId="{D7EC20C5-D59F-4ACC-850A-A748A5DA53F3}">
      <dgm:prSet/>
      <dgm:spPr/>
      <dgm:t>
        <a:bodyPr/>
        <a:lstStyle/>
        <a:p>
          <a:endParaRPr lang="en-CA"/>
        </a:p>
      </dgm:t>
    </dgm:pt>
    <dgm:pt modelId="{6FB07F93-B387-4C07-822C-E5C24DF80037}" type="parTrans" cxnId="{D7EC20C5-D59F-4ACC-850A-A748A5DA53F3}">
      <dgm:prSet/>
      <dgm:spPr/>
      <dgm:t>
        <a:bodyPr/>
        <a:lstStyle/>
        <a:p>
          <a:endParaRPr lang="en-CA"/>
        </a:p>
      </dgm:t>
    </dgm:pt>
    <dgm:pt modelId="{D167F201-2DEC-46CD-BF7D-BD2E9DF229C4}">
      <dgm:prSet phldrT="[Text]"/>
      <dgm:spPr/>
      <dgm:t>
        <a:bodyPr/>
        <a:lstStyle/>
        <a:p>
          <a:r>
            <a:rPr lang="en-CA" b="1" dirty="0" smtClean="0"/>
            <a:t>Career Decision</a:t>
          </a:r>
          <a:endParaRPr lang="en-CA" b="1" dirty="0"/>
        </a:p>
      </dgm:t>
    </dgm:pt>
    <dgm:pt modelId="{0177BC0B-E0B7-494E-B7D4-5851A36C5A77}" type="parTrans" cxnId="{5654A0DB-3A7F-4EA5-90A4-AFAC14781006}">
      <dgm:prSet/>
      <dgm:spPr/>
      <dgm:t>
        <a:bodyPr/>
        <a:lstStyle/>
        <a:p>
          <a:endParaRPr lang="en-CA"/>
        </a:p>
      </dgm:t>
    </dgm:pt>
    <dgm:pt modelId="{8A9FB5BD-BAF4-434F-91B1-6996948DF3EA}" type="sibTrans" cxnId="{5654A0DB-3A7F-4EA5-90A4-AFAC14781006}">
      <dgm:prSet/>
      <dgm:spPr/>
      <dgm:t>
        <a:bodyPr/>
        <a:lstStyle/>
        <a:p>
          <a:endParaRPr lang="en-CA"/>
        </a:p>
      </dgm:t>
    </dgm:pt>
    <dgm:pt modelId="{9E550296-68B5-40C0-B8EC-40B169439D4C}">
      <dgm:prSet phldrT="[Text]"/>
      <dgm:spPr/>
      <dgm:t>
        <a:bodyPr/>
        <a:lstStyle/>
        <a:p>
          <a:r>
            <a:rPr lang="en-CA" b="1" dirty="0" smtClean="0"/>
            <a:t>Resilience to stress</a:t>
          </a:r>
          <a:endParaRPr lang="en-CA" b="1" dirty="0"/>
        </a:p>
      </dgm:t>
    </dgm:pt>
    <dgm:pt modelId="{C3C811EF-B630-479B-8F53-127FCE648069}" type="parTrans" cxnId="{0AABD141-6267-4AA8-A385-CF1282AD83C3}">
      <dgm:prSet/>
      <dgm:spPr/>
      <dgm:t>
        <a:bodyPr/>
        <a:lstStyle/>
        <a:p>
          <a:endParaRPr lang="en-CA"/>
        </a:p>
      </dgm:t>
    </dgm:pt>
    <dgm:pt modelId="{76CF23FB-C101-4256-B6F3-F2AE30A0990F}" type="sibTrans" cxnId="{0AABD141-6267-4AA8-A385-CF1282AD83C3}">
      <dgm:prSet/>
      <dgm:spPr/>
      <dgm:t>
        <a:bodyPr/>
        <a:lstStyle/>
        <a:p>
          <a:endParaRPr lang="en-CA"/>
        </a:p>
      </dgm:t>
    </dgm:pt>
    <dgm:pt modelId="{FFCC5D6E-F9B7-4C75-AB74-AADDD3475A90}">
      <dgm:prSet phldrT="[Text]"/>
      <dgm:spPr/>
      <dgm:t>
        <a:bodyPr/>
        <a:lstStyle/>
        <a:p>
          <a:r>
            <a:rPr lang="en-CA" dirty="0" smtClean="0"/>
            <a:t>Job Satisfaction</a:t>
          </a:r>
          <a:endParaRPr lang="en-CA" dirty="0"/>
        </a:p>
      </dgm:t>
    </dgm:pt>
    <dgm:pt modelId="{1F24DD73-5EDA-4AAD-8E87-66BB6822B5A5}" type="parTrans" cxnId="{574D684F-38FC-4FEE-BF68-1E772BF68BB4}">
      <dgm:prSet/>
      <dgm:spPr/>
      <dgm:t>
        <a:bodyPr/>
        <a:lstStyle/>
        <a:p>
          <a:endParaRPr lang="en-CA"/>
        </a:p>
      </dgm:t>
    </dgm:pt>
    <dgm:pt modelId="{5EFDB013-402B-4C23-9399-5CAE6E0C4D4A}" type="sibTrans" cxnId="{574D684F-38FC-4FEE-BF68-1E772BF68BB4}">
      <dgm:prSet/>
      <dgm:spPr/>
      <dgm:t>
        <a:bodyPr/>
        <a:lstStyle/>
        <a:p>
          <a:endParaRPr lang="en-CA"/>
        </a:p>
      </dgm:t>
    </dgm:pt>
    <dgm:pt modelId="{89F1CA80-530A-4A03-9607-384D03742561}">
      <dgm:prSet phldrT="[Text]"/>
      <dgm:spPr/>
      <dgm:t>
        <a:bodyPr/>
        <a:lstStyle/>
        <a:p>
          <a:r>
            <a:rPr lang="en-CA" dirty="0" smtClean="0"/>
            <a:t>Behaviours/ Traits</a:t>
          </a:r>
          <a:endParaRPr lang="en-CA" dirty="0"/>
        </a:p>
      </dgm:t>
    </dgm:pt>
    <dgm:pt modelId="{657D2141-EF36-43BE-868E-50C643358AD7}" type="sibTrans" cxnId="{377580E8-812B-4615-A05B-B146C008D84E}">
      <dgm:prSet/>
      <dgm:spPr/>
      <dgm:t>
        <a:bodyPr/>
        <a:lstStyle/>
        <a:p>
          <a:endParaRPr lang="en-CA"/>
        </a:p>
      </dgm:t>
    </dgm:pt>
    <dgm:pt modelId="{DBBC1BD9-991B-486A-BE43-EBAB21AB33DB}" type="parTrans" cxnId="{377580E8-812B-4615-A05B-B146C008D84E}">
      <dgm:prSet/>
      <dgm:spPr/>
      <dgm:t>
        <a:bodyPr/>
        <a:lstStyle/>
        <a:p>
          <a:endParaRPr lang="en-CA"/>
        </a:p>
      </dgm:t>
    </dgm:pt>
    <dgm:pt modelId="{BAF47DA7-CEEF-46D7-A33C-BC1BCBEA8F96}">
      <dgm:prSet phldrT="[Text]"/>
      <dgm:spPr/>
      <dgm:t>
        <a:bodyPr/>
        <a:lstStyle/>
        <a:p>
          <a:r>
            <a:rPr lang="en-CA" dirty="0" smtClean="0"/>
            <a:t>Self Esteem</a:t>
          </a:r>
          <a:endParaRPr lang="en-CA" dirty="0"/>
        </a:p>
      </dgm:t>
    </dgm:pt>
    <dgm:pt modelId="{A9EF3378-05FC-44E2-BE45-60E557D9E6E1}" type="sibTrans" cxnId="{72D60CC1-1287-42BE-9F0A-0173A1564B90}">
      <dgm:prSet/>
      <dgm:spPr/>
      <dgm:t>
        <a:bodyPr/>
        <a:lstStyle/>
        <a:p>
          <a:endParaRPr lang="en-CA"/>
        </a:p>
      </dgm:t>
    </dgm:pt>
    <dgm:pt modelId="{3A2A9056-BBFD-4F99-8DB6-1478501318AD}" type="parTrans" cxnId="{72D60CC1-1287-42BE-9F0A-0173A1564B90}">
      <dgm:prSet/>
      <dgm:spPr/>
      <dgm:t>
        <a:bodyPr/>
        <a:lstStyle/>
        <a:p>
          <a:endParaRPr lang="en-CA"/>
        </a:p>
      </dgm:t>
    </dgm:pt>
    <dgm:pt modelId="{1393A4DD-95ED-4E54-9608-B8C6A0717EBC}">
      <dgm:prSet phldrT="[Text]"/>
      <dgm:spPr/>
      <dgm:t>
        <a:bodyPr/>
        <a:lstStyle/>
        <a:p>
          <a:r>
            <a:rPr lang="en-CA" dirty="0" smtClean="0"/>
            <a:t>Stress Management and Performance</a:t>
          </a:r>
          <a:endParaRPr lang="en-CA" dirty="0"/>
        </a:p>
      </dgm:t>
    </dgm:pt>
    <dgm:pt modelId="{02D49FD9-C4F8-470C-8887-A9A87976E1EB}" type="parTrans" cxnId="{9082801A-86CE-4375-8C07-648F846409A4}">
      <dgm:prSet/>
      <dgm:spPr/>
      <dgm:t>
        <a:bodyPr/>
        <a:lstStyle/>
        <a:p>
          <a:endParaRPr lang="en-CA"/>
        </a:p>
      </dgm:t>
    </dgm:pt>
    <dgm:pt modelId="{D8DEBE15-CA56-4F14-8F53-A5270B4CF9D6}" type="sibTrans" cxnId="{9082801A-86CE-4375-8C07-648F846409A4}">
      <dgm:prSet/>
      <dgm:spPr/>
      <dgm:t>
        <a:bodyPr/>
        <a:lstStyle/>
        <a:p>
          <a:endParaRPr lang="en-CA"/>
        </a:p>
      </dgm:t>
    </dgm:pt>
    <dgm:pt modelId="{BEE0B5BA-CCC3-4315-A9C2-D596E9C67BF9}" type="pres">
      <dgm:prSet presAssocID="{45925098-2B4E-48E4-B6B2-354DBCDB2433}" presName="mainComposite" presStyleCnt="0">
        <dgm:presLayoutVars>
          <dgm:chPref val="1"/>
          <dgm:dir/>
          <dgm:animOne val="branch"/>
          <dgm:animLvl val="lvl"/>
          <dgm:resizeHandles val="exact"/>
        </dgm:presLayoutVars>
      </dgm:prSet>
      <dgm:spPr/>
      <dgm:t>
        <a:bodyPr/>
        <a:lstStyle/>
        <a:p>
          <a:endParaRPr lang="en-CA"/>
        </a:p>
      </dgm:t>
    </dgm:pt>
    <dgm:pt modelId="{F729C04E-9BC7-478F-A133-0BB4FB6B1F6A}" type="pres">
      <dgm:prSet presAssocID="{45925098-2B4E-48E4-B6B2-354DBCDB2433}" presName="hierFlow" presStyleCnt="0"/>
      <dgm:spPr/>
    </dgm:pt>
    <dgm:pt modelId="{92950D8D-40B2-40E3-89FE-513299E61D4E}" type="pres">
      <dgm:prSet presAssocID="{45925098-2B4E-48E4-B6B2-354DBCDB2433}" presName="firstBuf" presStyleCnt="0"/>
      <dgm:spPr/>
    </dgm:pt>
    <dgm:pt modelId="{2F8D4806-E3CE-4D51-BD86-2CC5F1D1F694}" type="pres">
      <dgm:prSet presAssocID="{45925098-2B4E-48E4-B6B2-354DBCDB2433}" presName="hierChild1" presStyleCnt="0">
        <dgm:presLayoutVars>
          <dgm:chPref val="1"/>
          <dgm:animOne val="branch"/>
          <dgm:animLvl val="lvl"/>
        </dgm:presLayoutVars>
      </dgm:prSet>
      <dgm:spPr/>
    </dgm:pt>
    <dgm:pt modelId="{742027CD-852F-4E78-BFED-456970A36003}" type="pres">
      <dgm:prSet presAssocID="{6D96594C-AA6E-413F-9E33-439C485B8620}" presName="Name17" presStyleCnt="0"/>
      <dgm:spPr/>
    </dgm:pt>
    <dgm:pt modelId="{4F222CF8-5CAF-49FF-8D89-4B1AED4FE34C}" type="pres">
      <dgm:prSet presAssocID="{6D96594C-AA6E-413F-9E33-439C485B8620}" presName="level1Shape" presStyleLbl="node0" presStyleIdx="0" presStyleCnt="1" custScaleY="194190">
        <dgm:presLayoutVars>
          <dgm:chPref val="3"/>
        </dgm:presLayoutVars>
      </dgm:prSet>
      <dgm:spPr/>
      <dgm:t>
        <a:bodyPr/>
        <a:lstStyle/>
        <a:p>
          <a:endParaRPr lang="en-CA"/>
        </a:p>
      </dgm:t>
    </dgm:pt>
    <dgm:pt modelId="{91F7F8BC-6E7C-4BAD-B349-6D302C59BB18}" type="pres">
      <dgm:prSet presAssocID="{6D96594C-AA6E-413F-9E33-439C485B8620}" presName="hierChild2" presStyleCnt="0"/>
      <dgm:spPr/>
    </dgm:pt>
    <dgm:pt modelId="{014CDB30-0BD8-45C4-B9A6-28D0AA9ED49E}" type="pres">
      <dgm:prSet presAssocID="{AAFE3DDC-893A-47F1-9078-5A74D431F171}" presName="Name25" presStyleLbl="parChTrans1D2" presStyleIdx="0" presStyleCnt="4"/>
      <dgm:spPr/>
      <dgm:t>
        <a:bodyPr/>
        <a:lstStyle/>
        <a:p>
          <a:endParaRPr lang="en-CA"/>
        </a:p>
      </dgm:t>
    </dgm:pt>
    <dgm:pt modelId="{09C14856-E082-4BCE-AE2B-1EEB5A8E456C}" type="pres">
      <dgm:prSet presAssocID="{AAFE3DDC-893A-47F1-9078-5A74D431F171}" presName="connTx" presStyleLbl="parChTrans1D2" presStyleIdx="0" presStyleCnt="4"/>
      <dgm:spPr/>
      <dgm:t>
        <a:bodyPr/>
        <a:lstStyle/>
        <a:p>
          <a:endParaRPr lang="en-CA"/>
        </a:p>
      </dgm:t>
    </dgm:pt>
    <dgm:pt modelId="{A9CE3923-D91D-47E8-BB20-1916CA20985C}" type="pres">
      <dgm:prSet presAssocID="{2D994286-F82D-46CD-9A69-65C47C00B3CA}" presName="Name30" presStyleCnt="0"/>
      <dgm:spPr/>
    </dgm:pt>
    <dgm:pt modelId="{A17E83C4-7691-44DD-82B9-5134705E7579}" type="pres">
      <dgm:prSet presAssocID="{2D994286-F82D-46CD-9A69-65C47C00B3CA}" presName="level2Shape" presStyleLbl="node2" presStyleIdx="0" presStyleCnt="4" custScaleX="129681"/>
      <dgm:spPr/>
      <dgm:t>
        <a:bodyPr/>
        <a:lstStyle/>
        <a:p>
          <a:endParaRPr lang="en-CA"/>
        </a:p>
      </dgm:t>
    </dgm:pt>
    <dgm:pt modelId="{98F70AC7-3A84-4648-87BC-3B22CBDDB6C6}" type="pres">
      <dgm:prSet presAssocID="{2D994286-F82D-46CD-9A69-65C47C00B3CA}" presName="hierChild3" presStyleCnt="0"/>
      <dgm:spPr/>
    </dgm:pt>
    <dgm:pt modelId="{9FBA7C81-0810-4D37-99A4-8E731FB5B9E5}" type="pres">
      <dgm:prSet presAssocID="{AD5782A5-6A4E-41F4-A741-999EE729D4EB}" presName="Name25" presStyleLbl="parChTrans1D3" presStyleIdx="0" presStyleCnt="4"/>
      <dgm:spPr/>
      <dgm:t>
        <a:bodyPr/>
        <a:lstStyle/>
        <a:p>
          <a:endParaRPr lang="en-CA"/>
        </a:p>
      </dgm:t>
    </dgm:pt>
    <dgm:pt modelId="{FD9DCC27-9981-43AD-9820-AF5D971716C8}" type="pres">
      <dgm:prSet presAssocID="{AD5782A5-6A4E-41F4-A741-999EE729D4EB}" presName="connTx" presStyleLbl="parChTrans1D3" presStyleIdx="0" presStyleCnt="4"/>
      <dgm:spPr/>
      <dgm:t>
        <a:bodyPr/>
        <a:lstStyle/>
        <a:p>
          <a:endParaRPr lang="en-CA"/>
        </a:p>
      </dgm:t>
    </dgm:pt>
    <dgm:pt modelId="{2802E355-DED2-422C-ACE7-5D29D703B8AD}" type="pres">
      <dgm:prSet presAssocID="{575AB42E-513E-4049-999F-06ADABD5692E}" presName="Name30" presStyleCnt="0"/>
      <dgm:spPr/>
    </dgm:pt>
    <dgm:pt modelId="{F948AE9E-F8EB-421C-B480-67903C46154E}" type="pres">
      <dgm:prSet presAssocID="{575AB42E-513E-4049-999F-06ADABD5692E}" presName="level2Shape" presStyleLbl="node3" presStyleIdx="0" presStyleCnt="4" custScaleX="153047" custLinFactNeighborX="20136" custLinFactNeighborY="-5805"/>
      <dgm:spPr/>
      <dgm:t>
        <a:bodyPr/>
        <a:lstStyle/>
        <a:p>
          <a:endParaRPr lang="en-CA"/>
        </a:p>
      </dgm:t>
    </dgm:pt>
    <dgm:pt modelId="{EC764FAE-C9F2-4F43-B98E-6C35998D0861}" type="pres">
      <dgm:prSet presAssocID="{575AB42E-513E-4049-999F-06ADABD5692E}" presName="hierChild3" presStyleCnt="0"/>
      <dgm:spPr/>
    </dgm:pt>
    <dgm:pt modelId="{9F99C967-6DD1-46F4-98B4-6583A724BC35}" type="pres">
      <dgm:prSet presAssocID="{6FB07F93-B387-4C07-822C-E5C24DF80037}" presName="Name25" presStyleLbl="parChTrans1D2" presStyleIdx="1" presStyleCnt="4"/>
      <dgm:spPr/>
      <dgm:t>
        <a:bodyPr/>
        <a:lstStyle/>
        <a:p>
          <a:endParaRPr lang="en-CA"/>
        </a:p>
      </dgm:t>
    </dgm:pt>
    <dgm:pt modelId="{2FC60A56-5856-44B6-8E0D-EF892E0E55E3}" type="pres">
      <dgm:prSet presAssocID="{6FB07F93-B387-4C07-822C-E5C24DF80037}" presName="connTx" presStyleLbl="parChTrans1D2" presStyleIdx="1" presStyleCnt="4"/>
      <dgm:spPr/>
      <dgm:t>
        <a:bodyPr/>
        <a:lstStyle/>
        <a:p>
          <a:endParaRPr lang="en-CA"/>
        </a:p>
      </dgm:t>
    </dgm:pt>
    <dgm:pt modelId="{B5C88074-57CB-45E3-9789-E99A0307F638}" type="pres">
      <dgm:prSet presAssocID="{57E2480D-9232-4E28-958E-2E300249BF4A}" presName="Name30" presStyleCnt="0"/>
      <dgm:spPr/>
    </dgm:pt>
    <dgm:pt modelId="{0F248A08-685E-4547-B89F-71AFBA6EF32A}" type="pres">
      <dgm:prSet presAssocID="{57E2480D-9232-4E28-958E-2E300249BF4A}" presName="level2Shape" presStyleLbl="node2" presStyleIdx="1" presStyleCnt="4" custScaleX="129681"/>
      <dgm:spPr/>
      <dgm:t>
        <a:bodyPr/>
        <a:lstStyle/>
        <a:p>
          <a:endParaRPr lang="en-CA"/>
        </a:p>
      </dgm:t>
    </dgm:pt>
    <dgm:pt modelId="{27E2FE1B-4B1E-49F8-907B-2C8BA0F9FF1A}" type="pres">
      <dgm:prSet presAssocID="{57E2480D-9232-4E28-958E-2E300249BF4A}" presName="hierChild3" presStyleCnt="0"/>
      <dgm:spPr/>
    </dgm:pt>
    <dgm:pt modelId="{F04441D3-634A-4F80-A1AA-BA95AF322DAB}" type="pres">
      <dgm:prSet presAssocID="{3F2DA6A8-7406-422F-A84B-4853306D227B}" presName="Name25" presStyleLbl="parChTrans1D3" presStyleIdx="1" presStyleCnt="4"/>
      <dgm:spPr/>
      <dgm:t>
        <a:bodyPr/>
        <a:lstStyle/>
        <a:p>
          <a:endParaRPr lang="en-CA"/>
        </a:p>
      </dgm:t>
    </dgm:pt>
    <dgm:pt modelId="{DCEBAF45-059D-4418-A7D8-3CC506A064B1}" type="pres">
      <dgm:prSet presAssocID="{3F2DA6A8-7406-422F-A84B-4853306D227B}" presName="connTx" presStyleLbl="parChTrans1D3" presStyleIdx="1" presStyleCnt="4"/>
      <dgm:spPr/>
      <dgm:t>
        <a:bodyPr/>
        <a:lstStyle/>
        <a:p>
          <a:endParaRPr lang="en-CA"/>
        </a:p>
      </dgm:t>
    </dgm:pt>
    <dgm:pt modelId="{CC8B0AEB-6088-4F29-BDFC-96C417D4F3DD}" type="pres">
      <dgm:prSet presAssocID="{915512AD-0DF8-4747-A846-A76C30CCE0DA}" presName="Name30" presStyleCnt="0"/>
      <dgm:spPr/>
    </dgm:pt>
    <dgm:pt modelId="{C8755262-DA71-4B3A-AE9A-E5DF0193C3D4}" type="pres">
      <dgm:prSet presAssocID="{915512AD-0DF8-4747-A846-A76C30CCE0DA}" presName="level2Shape" presStyleLbl="node3" presStyleIdx="1" presStyleCnt="4" custScaleX="153047" custLinFactNeighborX="20136" custLinFactNeighborY="1033"/>
      <dgm:spPr/>
      <dgm:t>
        <a:bodyPr/>
        <a:lstStyle/>
        <a:p>
          <a:endParaRPr lang="en-CA"/>
        </a:p>
      </dgm:t>
    </dgm:pt>
    <dgm:pt modelId="{9C4B8804-C6E8-425A-BB9B-37F6C714CAB4}" type="pres">
      <dgm:prSet presAssocID="{915512AD-0DF8-4747-A846-A76C30CCE0DA}" presName="hierChild3" presStyleCnt="0"/>
      <dgm:spPr/>
    </dgm:pt>
    <dgm:pt modelId="{9EA8053F-C10D-4EEE-B63E-BF94B39620F3}" type="pres">
      <dgm:prSet presAssocID="{0177BC0B-E0B7-494E-B7D4-5851A36C5A77}" presName="Name25" presStyleLbl="parChTrans1D2" presStyleIdx="2" presStyleCnt="4"/>
      <dgm:spPr/>
      <dgm:t>
        <a:bodyPr/>
        <a:lstStyle/>
        <a:p>
          <a:endParaRPr lang="en-CA"/>
        </a:p>
      </dgm:t>
    </dgm:pt>
    <dgm:pt modelId="{BDF6C9EB-A310-4520-9B5A-E6FF4EBAA46E}" type="pres">
      <dgm:prSet presAssocID="{0177BC0B-E0B7-494E-B7D4-5851A36C5A77}" presName="connTx" presStyleLbl="parChTrans1D2" presStyleIdx="2" presStyleCnt="4"/>
      <dgm:spPr/>
      <dgm:t>
        <a:bodyPr/>
        <a:lstStyle/>
        <a:p>
          <a:endParaRPr lang="en-CA"/>
        </a:p>
      </dgm:t>
    </dgm:pt>
    <dgm:pt modelId="{078BF8C4-072E-44F0-866A-BEB9726D0840}" type="pres">
      <dgm:prSet presAssocID="{D167F201-2DEC-46CD-BF7D-BD2E9DF229C4}" presName="Name30" presStyleCnt="0"/>
      <dgm:spPr/>
    </dgm:pt>
    <dgm:pt modelId="{27E979EE-E3C3-43A9-865F-88545DEC1EE4}" type="pres">
      <dgm:prSet presAssocID="{D167F201-2DEC-46CD-BF7D-BD2E9DF229C4}" presName="level2Shape" presStyleLbl="node2" presStyleIdx="2" presStyleCnt="4" custScaleX="129681"/>
      <dgm:spPr/>
      <dgm:t>
        <a:bodyPr/>
        <a:lstStyle/>
        <a:p>
          <a:endParaRPr lang="en-CA"/>
        </a:p>
      </dgm:t>
    </dgm:pt>
    <dgm:pt modelId="{D1A80556-ECAC-47BD-AE0B-7A9303AEC856}" type="pres">
      <dgm:prSet presAssocID="{D167F201-2DEC-46CD-BF7D-BD2E9DF229C4}" presName="hierChild3" presStyleCnt="0"/>
      <dgm:spPr/>
    </dgm:pt>
    <dgm:pt modelId="{9C8B5FF4-B7E8-4A7E-B7BF-D60EBDF6432D}" type="pres">
      <dgm:prSet presAssocID="{1F24DD73-5EDA-4AAD-8E87-66BB6822B5A5}" presName="Name25" presStyleLbl="parChTrans1D3" presStyleIdx="2" presStyleCnt="4"/>
      <dgm:spPr/>
      <dgm:t>
        <a:bodyPr/>
        <a:lstStyle/>
        <a:p>
          <a:endParaRPr lang="en-CA"/>
        </a:p>
      </dgm:t>
    </dgm:pt>
    <dgm:pt modelId="{BDB05262-2367-4796-947B-5AB588406953}" type="pres">
      <dgm:prSet presAssocID="{1F24DD73-5EDA-4AAD-8E87-66BB6822B5A5}" presName="connTx" presStyleLbl="parChTrans1D3" presStyleIdx="2" presStyleCnt="4"/>
      <dgm:spPr/>
      <dgm:t>
        <a:bodyPr/>
        <a:lstStyle/>
        <a:p>
          <a:endParaRPr lang="en-CA"/>
        </a:p>
      </dgm:t>
    </dgm:pt>
    <dgm:pt modelId="{C13C43F4-DCB3-432F-B387-982972558F48}" type="pres">
      <dgm:prSet presAssocID="{FFCC5D6E-F9B7-4C75-AB74-AADDD3475A90}" presName="Name30" presStyleCnt="0"/>
      <dgm:spPr/>
    </dgm:pt>
    <dgm:pt modelId="{AD3FB3A2-4B47-4698-8E17-3E77F389C271}" type="pres">
      <dgm:prSet presAssocID="{FFCC5D6E-F9B7-4C75-AB74-AADDD3475A90}" presName="level2Shape" presStyleLbl="node3" presStyleIdx="2" presStyleCnt="4" custScaleX="153048" custLinFactNeighborX="17043" custLinFactNeighborY="-1502"/>
      <dgm:spPr/>
      <dgm:t>
        <a:bodyPr/>
        <a:lstStyle/>
        <a:p>
          <a:endParaRPr lang="en-CA"/>
        </a:p>
      </dgm:t>
    </dgm:pt>
    <dgm:pt modelId="{5D327694-60DD-4BE1-9443-950287F2A42D}" type="pres">
      <dgm:prSet presAssocID="{FFCC5D6E-F9B7-4C75-AB74-AADDD3475A90}" presName="hierChild3" presStyleCnt="0"/>
      <dgm:spPr/>
    </dgm:pt>
    <dgm:pt modelId="{B9D87C46-379F-4C9C-97F1-B5056FFC82E5}" type="pres">
      <dgm:prSet presAssocID="{C3C811EF-B630-479B-8F53-127FCE648069}" presName="Name25" presStyleLbl="parChTrans1D2" presStyleIdx="3" presStyleCnt="4"/>
      <dgm:spPr/>
      <dgm:t>
        <a:bodyPr/>
        <a:lstStyle/>
        <a:p>
          <a:endParaRPr lang="en-CA"/>
        </a:p>
      </dgm:t>
    </dgm:pt>
    <dgm:pt modelId="{D7CCBDDB-A2E9-49E1-B103-C1A4C55B7F87}" type="pres">
      <dgm:prSet presAssocID="{C3C811EF-B630-479B-8F53-127FCE648069}" presName="connTx" presStyleLbl="parChTrans1D2" presStyleIdx="3" presStyleCnt="4"/>
      <dgm:spPr/>
      <dgm:t>
        <a:bodyPr/>
        <a:lstStyle/>
        <a:p>
          <a:endParaRPr lang="en-CA"/>
        </a:p>
      </dgm:t>
    </dgm:pt>
    <dgm:pt modelId="{0581DF62-0499-4648-9FAC-91AE5EE25CE8}" type="pres">
      <dgm:prSet presAssocID="{9E550296-68B5-40C0-B8EC-40B169439D4C}" presName="Name30" presStyleCnt="0"/>
      <dgm:spPr/>
    </dgm:pt>
    <dgm:pt modelId="{197A6B95-1AE7-423A-BD2C-EA0FDFE12BCF}" type="pres">
      <dgm:prSet presAssocID="{9E550296-68B5-40C0-B8EC-40B169439D4C}" presName="level2Shape" presStyleLbl="node2" presStyleIdx="3" presStyleCnt="4" custScaleX="128089" custLinFactNeighborX="796" custLinFactNeighborY="5336"/>
      <dgm:spPr/>
      <dgm:t>
        <a:bodyPr/>
        <a:lstStyle/>
        <a:p>
          <a:endParaRPr lang="en-CA"/>
        </a:p>
      </dgm:t>
    </dgm:pt>
    <dgm:pt modelId="{94800D10-433E-4838-9ECB-E15E2FC52A17}" type="pres">
      <dgm:prSet presAssocID="{9E550296-68B5-40C0-B8EC-40B169439D4C}" presName="hierChild3" presStyleCnt="0"/>
      <dgm:spPr/>
    </dgm:pt>
    <dgm:pt modelId="{56D625A1-9478-46F0-80A7-F70DF1BBE297}" type="pres">
      <dgm:prSet presAssocID="{02D49FD9-C4F8-470C-8887-A9A87976E1EB}" presName="Name25" presStyleLbl="parChTrans1D3" presStyleIdx="3" presStyleCnt="4"/>
      <dgm:spPr/>
      <dgm:t>
        <a:bodyPr/>
        <a:lstStyle/>
        <a:p>
          <a:endParaRPr lang="en-CA"/>
        </a:p>
      </dgm:t>
    </dgm:pt>
    <dgm:pt modelId="{29D20D76-0F11-4666-9FD8-F68C9552D19E}" type="pres">
      <dgm:prSet presAssocID="{02D49FD9-C4F8-470C-8887-A9A87976E1EB}" presName="connTx" presStyleLbl="parChTrans1D3" presStyleIdx="3" presStyleCnt="4"/>
      <dgm:spPr/>
      <dgm:t>
        <a:bodyPr/>
        <a:lstStyle/>
        <a:p>
          <a:endParaRPr lang="en-CA"/>
        </a:p>
      </dgm:t>
    </dgm:pt>
    <dgm:pt modelId="{141D1085-6038-441D-A478-489D16BE713C}" type="pres">
      <dgm:prSet presAssocID="{1393A4DD-95ED-4E54-9608-B8C6A0717EBC}" presName="Name30" presStyleCnt="0"/>
      <dgm:spPr/>
    </dgm:pt>
    <dgm:pt modelId="{40F17C9D-98DF-4D66-85FE-653D04F915FE}" type="pres">
      <dgm:prSet presAssocID="{1393A4DD-95ED-4E54-9608-B8C6A0717EBC}" presName="level2Shape" presStyleLbl="node3" presStyleIdx="3" presStyleCnt="4" custScaleX="146862" custLinFactNeighborX="21728" custLinFactNeighborY="5336"/>
      <dgm:spPr/>
      <dgm:t>
        <a:bodyPr/>
        <a:lstStyle/>
        <a:p>
          <a:endParaRPr lang="en-CA"/>
        </a:p>
      </dgm:t>
    </dgm:pt>
    <dgm:pt modelId="{1AC47BAC-023D-423C-9E9A-0CA9FC04DEFF}" type="pres">
      <dgm:prSet presAssocID="{1393A4DD-95ED-4E54-9608-B8C6A0717EBC}" presName="hierChild3" presStyleCnt="0"/>
      <dgm:spPr/>
    </dgm:pt>
    <dgm:pt modelId="{9BD80707-CB6C-4BE0-8F8C-3D7283846141}" type="pres">
      <dgm:prSet presAssocID="{45925098-2B4E-48E4-B6B2-354DBCDB2433}" presName="bgShapesFlow" presStyleCnt="0"/>
      <dgm:spPr/>
    </dgm:pt>
    <dgm:pt modelId="{EBB3D627-9133-4C13-A39B-C57526332B04}" type="pres">
      <dgm:prSet presAssocID="{BAF47DA7-CEEF-46D7-A33C-BC1BCBEA8F96}" presName="rectComp" presStyleCnt="0"/>
      <dgm:spPr/>
    </dgm:pt>
    <dgm:pt modelId="{A5B2807B-3BEA-4C2B-A5C2-259BBFFCE28B}" type="pres">
      <dgm:prSet presAssocID="{BAF47DA7-CEEF-46D7-A33C-BC1BCBEA8F96}" presName="bgRect" presStyleLbl="bgShp" presStyleIdx="0" presStyleCnt="3"/>
      <dgm:spPr/>
      <dgm:t>
        <a:bodyPr/>
        <a:lstStyle/>
        <a:p>
          <a:endParaRPr lang="en-CA"/>
        </a:p>
      </dgm:t>
    </dgm:pt>
    <dgm:pt modelId="{31E95641-02F8-4E69-849A-43578ABE561D}" type="pres">
      <dgm:prSet presAssocID="{BAF47DA7-CEEF-46D7-A33C-BC1BCBEA8F96}" presName="bgRectTx" presStyleLbl="bgShp" presStyleIdx="0" presStyleCnt="3">
        <dgm:presLayoutVars>
          <dgm:bulletEnabled val="1"/>
        </dgm:presLayoutVars>
      </dgm:prSet>
      <dgm:spPr/>
      <dgm:t>
        <a:bodyPr/>
        <a:lstStyle/>
        <a:p>
          <a:endParaRPr lang="en-CA"/>
        </a:p>
      </dgm:t>
    </dgm:pt>
    <dgm:pt modelId="{B42893BA-B5AF-42DA-8D77-E202228380F9}" type="pres">
      <dgm:prSet presAssocID="{BAF47DA7-CEEF-46D7-A33C-BC1BCBEA8F96}" presName="spComp" presStyleCnt="0"/>
      <dgm:spPr/>
    </dgm:pt>
    <dgm:pt modelId="{082B420D-6A90-4A4E-9E1B-1B065B689858}" type="pres">
      <dgm:prSet presAssocID="{BAF47DA7-CEEF-46D7-A33C-BC1BCBEA8F96}" presName="hSp" presStyleCnt="0"/>
      <dgm:spPr/>
    </dgm:pt>
    <dgm:pt modelId="{A893EF54-1D1D-4FAC-8DA5-ABD4DEAE66AA}" type="pres">
      <dgm:prSet presAssocID="{89F1CA80-530A-4A03-9607-384D03742561}" presName="rectComp" presStyleCnt="0"/>
      <dgm:spPr/>
    </dgm:pt>
    <dgm:pt modelId="{7CB092A0-75B5-4FC6-89B2-46F8AB2023E2}" type="pres">
      <dgm:prSet presAssocID="{89F1CA80-530A-4A03-9607-384D03742561}" presName="bgRect" presStyleLbl="bgShp" presStyleIdx="1" presStyleCnt="3" custScaleX="135274"/>
      <dgm:spPr/>
      <dgm:t>
        <a:bodyPr/>
        <a:lstStyle/>
        <a:p>
          <a:endParaRPr lang="en-CA"/>
        </a:p>
      </dgm:t>
    </dgm:pt>
    <dgm:pt modelId="{B01EAB88-68F1-4A81-A70B-48857F434784}" type="pres">
      <dgm:prSet presAssocID="{89F1CA80-530A-4A03-9607-384D03742561}" presName="bgRectTx" presStyleLbl="bgShp" presStyleIdx="1" presStyleCnt="3">
        <dgm:presLayoutVars>
          <dgm:bulletEnabled val="1"/>
        </dgm:presLayoutVars>
      </dgm:prSet>
      <dgm:spPr/>
      <dgm:t>
        <a:bodyPr/>
        <a:lstStyle/>
        <a:p>
          <a:endParaRPr lang="en-CA"/>
        </a:p>
      </dgm:t>
    </dgm:pt>
    <dgm:pt modelId="{964EBA74-525F-4F1E-81BC-6715338BD6D8}" type="pres">
      <dgm:prSet presAssocID="{89F1CA80-530A-4A03-9607-384D03742561}" presName="spComp" presStyleCnt="0"/>
      <dgm:spPr/>
    </dgm:pt>
    <dgm:pt modelId="{7B67B528-846F-473B-850C-4045D2CC029A}" type="pres">
      <dgm:prSet presAssocID="{89F1CA80-530A-4A03-9607-384D03742561}" presName="hSp" presStyleCnt="0"/>
      <dgm:spPr/>
    </dgm:pt>
    <dgm:pt modelId="{DC51F224-2006-476B-88CE-590EF0D7DDF4}" type="pres">
      <dgm:prSet presAssocID="{38B901D1-DD0C-4BA3-A484-39A627676CFB}" presName="rectComp" presStyleCnt="0"/>
      <dgm:spPr/>
    </dgm:pt>
    <dgm:pt modelId="{38323A6D-5DCF-448F-B188-EEA415400E8E}" type="pres">
      <dgm:prSet presAssocID="{38B901D1-DD0C-4BA3-A484-39A627676CFB}" presName="bgRect" presStyleLbl="bgShp" presStyleIdx="2" presStyleCnt="3" custScaleX="157173"/>
      <dgm:spPr/>
      <dgm:t>
        <a:bodyPr/>
        <a:lstStyle/>
        <a:p>
          <a:endParaRPr lang="en-CA"/>
        </a:p>
      </dgm:t>
    </dgm:pt>
    <dgm:pt modelId="{FFF8E3DE-07E6-4E96-8BDC-8503F690E7E5}" type="pres">
      <dgm:prSet presAssocID="{38B901D1-DD0C-4BA3-A484-39A627676CFB}" presName="bgRectTx" presStyleLbl="bgShp" presStyleIdx="2" presStyleCnt="3">
        <dgm:presLayoutVars>
          <dgm:bulletEnabled val="1"/>
        </dgm:presLayoutVars>
      </dgm:prSet>
      <dgm:spPr/>
      <dgm:t>
        <a:bodyPr/>
        <a:lstStyle/>
        <a:p>
          <a:endParaRPr lang="en-CA"/>
        </a:p>
      </dgm:t>
    </dgm:pt>
  </dgm:ptLst>
  <dgm:cxnLst>
    <dgm:cxn modelId="{1E6EF2EE-99EF-4EC6-BDB9-47A1E56C11CC}" srcId="{6D96594C-AA6E-413F-9E33-439C485B8620}" destId="{2D994286-F82D-46CD-9A69-65C47C00B3CA}" srcOrd="0" destOrd="0" parTransId="{AAFE3DDC-893A-47F1-9078-5A74D431F171}" sibTransId="{765952F9-3E22-4259-BE43-5AB927FCCDF9}"/>
    <dgm:cxn modelId="{5654A0DB-3A7F-4EA5-90A4-AFAC14781006}" srcId="{6D96594C-AA6E-413F-9E33-439C485B8620}" destId="{D167F201-2DEC-46CD-BF7D-BD2E9DF229C4}" srcOrd="2" destOrd="0" parTransId="{0177BC0B-E0B7-494E-B7D4-5851A36C5A77}" sibTransId="{8A9FB5BD-BAF4-434F-91B1-6996948DF3EA}"/>
    <dgm:cxn modelId="{B0F4C62F-7DC1-41E7-B8E8-821E135C8D9A}" type="presOf" srcId="{2D994286-F82D-46CD-9A69-65C47C00B3CA}" destId="{A17E83C4-7691-44DD-82B9-5134705E7579}" srcOrd="0" destOrd="0" presId="urn:microsoft.com/office/officeart/2005/8/layout/hierarchy5"/>
    <dgm:cxn modelId="{D3E15332-FDCD-421A-A45F-E48C730743AE}" type="presOf" srcId="{9E550296-68B5-40C0-B8EC-40B169439D4C}" destId="{197A6B95-1AE7-423A-BD2C-EA0FDFE12BCF}" srcOrd="0" destOrd="0" presId="urn:microsoft.com/office/officeart/2005/8/layout/hierarchy5"/>
    <dgm:cxn modelId="{21027BFB-5E8D-48A2-B379-796349B9E778}" type="presOf" srcId="{57E2480D-9232-4E28-958E-2E300249BF4A}" destId="{0F248A08-685E-4547-B89F-71AFBA6EF32A}" srcOrd="0" destOrd="0" presId="urn:microsoft.com/office/officeart/2005/8/layout/hierarchy5"/>
    <dgm:cxn modelId="{9DABDC10-FDED-4155-88D4-B2F5D526600B}" type="presOf" srcId="{1393A4DD-95ED-4E54-9608-B8C6A0717EBC}" destId="{40F17C9D-98DF-4D66-85FE-653D04F915FE}" srcOrd="0" destOrd="0" presId="urn:microsoft.com/office/officeart/2005/8/layout/hierarchy5"/>
    <dgm:cxn modelId="{B33551D7-50EA-463C-9E17-177588C5A2DE}" type="presOf" srcId="{BAF47DA7-CEEF-46D7-A33C-BC1BCBEA8F96}" destId="{31E95641-02F8-4E69-849A-43578ABE561D}" srcOrd="1" destOrd="0" presId="urn:microsoft.com/office/officeart/2005/8/layout/hierarchy5"/>
    <dgm:cxn modelId="{9AA7C1D0-8E79-4AE2-A5C0-723304A26BF3}" type="presOf" srcId="{AAFE3DDC-893A-47F1-9078-5A74D431F171}" destId="{014CDB30-0BD8-45C4-B9A6-28D0AA9ED49E}" srcOrd="0" destOrd="0" presId="urn:microsoft.com/office/officeart/2005/8/layout/hierarchy5"/>
    <dgm:cxn modelId="{E74BEE24-12A2-4328-8262-3E7B030CDAC8}" type="presOf" srcId="{89F1CA80-530A-4A03-9607-384D03742561}" destId="{7CB092A0-75B5-4FC6-89B2-46F8AB2023E2}" srcOrd="0" destOrd="0" presId="urn:microsoft.com/office/officeart/2005/8/layout/hierarchy5"/>
    <dgm:cxn modelId="{5F563178-B0B7-4D85-8977-3B40C19514E4}" type="presOf" srcId="{02D49FD9-C4F8-470C-8887-A9A87976E1EB}" destId="{56D625A1-9478-46F0-80A7-F70DF1BBE297}" srcOrd="0" destOrd="0" presId="urn:microsoft.com/office/officeart/2005/8/layout/hierarchy5"/>
    <dgm:cxn modelId="{B6FC266C-48FF-41BA-B4D6-4160EAFD6983}" type="presOf" srcId="{6FB07F93-B387-4C07-822C-E5C24DF80037}" destId="{2FC60A56-5856-44B6-8E0D-EF892E0E55E3}" srcOrd="1" destOrd="0" presId="urn:microsoft.com/office/officeart/2005/8/layout/hierarchy5"/>
    <dgm:cxn modelId="{A30ED7D8-D7B6-4AC4-9EB7-3C50BDE2A620}" type="presOf" srcId="{D167F201-2DEC-46CD-BF7D-BD2E9DF229C4}" destId="{27E979EE-E3C3-43A9-865F-88545DEC1EE4}" srcOrd="0" destOrd="0" presId="urn:microsoft.com/office/officeart/2005/8/layout/hierarchy5"/>
    <dgm:cxn modelId="{A5808211-8EC4-4E5B-A47E-4BDA61E42BCB}" type="presOf" srcId="{C3C811EF-B630-479B-8F53-127FCE648069}" destId="{D7CCBDDB-A2E9-49E1-B103-C1A4C55B7F87}" srcOrd="1" destOrd="0" presId="urn:microsoft.com/office/officeart/2005/8/layout/hierarchy5"/>
    <dgm:cxn modelId="{C853BDA5-BABE-48CB-9FA1-BB1882CFDF44}" type="presOf" srcId="{1F24DD73-5EDA-4AAD-8E87-66BB6822B5A5}" destId="{BDB05262-2367-4796-947B-5AB588406953}" srcOrd="1" destOrd="0" presId="urn:microsoft.com/office/officeart/2005/8/layout/hierarchy5"/>
    <dgm:cxn modelId="{72D60CC1-1287-42BE-9F0A-0173A1564B90}" srcId="{45925098-2B4E-48E4-B6B2-354DBCDB2433}" destId="{BAF47DA7-CEEF-46D7-A33C-BC1BCBEA8F96}" srcOrd="1" destOrd="0" parTransId="{3A2A9056-BBFD-4F99-8DB6-1478501318AD}" sibTransId="{A9EF3378-05FC-44E2-BE45-60E557D9E6E1}"/>
    <dgm:cxn modelId="{9419B162-5E8E-4DC3-8152-29B40217F1A2}" type="presOf" srcId="{38B901D1-DD0C-4BA3-A484-39A627676CFB}" destId="{FFF8E3DE-07E6-4E96-8BDC-8503F690E7E5}" srcOrd="1" destOrd="0" presId="urn:microsoft.com/office/officeart/2005/8/layout/hierarchy5"/>
    <dgm:cxn modelId="{1AF4EDE2-2B67-4C21-9348-08B907F7B7E5}" type="presOf" srcId="{BAF47DA7-CEEF-46D7-A33C-BC1BCBEA8F96}" destId="{A5B2807B-3BEA-4C2B-A5C2-259BBFFCE28B}" srcOrd="0" destOrd="0" presId="urn:microsoft.com/office/officeart/2005/8/layout/hierarchy5"/>
    <dgm:cxn modelId="{C568146C-EDB9-4258-BEA4-27DCB9F65F62}" type="presOf" srcId="{6FB07F93-B387-4C07-822C-E5C24DF80037}" destId="{9F99C967-6DD1-46F4-98B4-6583A724BC35}" srcOrd="0" destOrd="0" presId="urn:microsoft.com/office/officeart/2005/8/layout/hierarchy5"/>
    <dgm:cxn modelId="{A05F1945-6D02-4A2E-A5A5-CF30F3699601}" srcId="{57E2480D-9232-4E28-958E-2E300249BF4A}" destId="{915512AD-0DF8-4747-A846-A76C30CCE0DA}" srcOrd="0" destOrd="0" parTransId="{3F2DA6A8-7406-422F-A84B-4853306D227B}" sibTransId="{085F5D3A-1363-4D20-B25B-A642EF934B3B}"/>
    <dgm:cxn modelId="{6FD50C41-E40E-4276-964E-DE0EDD844ACF}" srcId="{45925098-2B4E-48E4-B6B2-354DBCDB2433}" destId="{38B901D1-DD0C-4BA3-A484-39A627676CFB}" srcOrd="3" destOrd="0" parTransId="{6EB64391-76A0-40D3-A0EC-27D642CE92CD}" sibTransId="{0B125E1F-121D-4F41-BBFA-B94DC01211B7}"/>
    <dgm:cxn modelId="{D7EC20C5-D59F-4ACC-850A-A748A5DA53F3}" srcId="{6D96594C-AA6E-413F-9E33-439C485B8620}" destId="{57E2480D-9232-4E28-958E-2E300249BF4A}" srcOrd="1" destOrd="0" parTransId="{6FB07F93-B387-4C07-822C-E5C24DF80037}" sibTransId="{5C14B377-128B-4A22-BE5A-E3CC614BA711}"/>
    <dgm:cxn modelId="{7193467E-57E3-450A-93DA-CECB45BFC921}" type="presOf" srcId="{1F24DD73-5EDA-4AAD-8E87-66BB6822B5A5}" destId="{9C8B5FF4-B7E8-4A7E-B7BF-D60EBDF6432D}" srcOrd="0" destOrd="0" presId="urn:microsoft.com/office/officeart/2005/8/layout/hierarchy5"/>
    <dgm:cxn modelId="{CFEF2128-763E-4F79-919E-384D54374CAB}" type="presOf" srcId="{89F1CA80-530A-4A03-9607-384D03742561}" destId="{B01EAB88-68F1-4A81-A70B-48857F434784}" srcOrd="1" destOrd="0" presId="urn:microsoft.com/office/officeart/2005/8/layout/hierarchy5"/>
    <dgm:cxn modelId="{080A7B7F-F11B-4EE3-8424-5D1D9D00C07F}" type="presOf" srcId="{915512AD-0DF8-4747-A846-A76C30CCE0DA}" destId="{C8755262-DA71-4B3A-AE9A-E5DF0193C3D4}" srcOrd="0" destOrd="0" presId="urn:microsoft.com/office/officeart/2005/8/layout/hierarchy5"/>
    <dgm:cxn modelId="{C7C23A50-8D70-42B4-A456-B94A48CC9855}" type="presOf" srcId="{AAFE3DDC-893A-47F1-9078-5A74D431F171}" destId="{09C14856-E082-4BCE-AE2B-1EEB5A8E456C}" srcOrd="1" destOrd="0" presId="urn:microsoft.com/office/officeart/2005/8/layout/hierarchy5"/>
    <dgm:cxn modelId="{EBBB282F-B8EC-459A-80BC-CC734AD0C4BD}" type="presOf" srcId="{AD5782A5-6A4E-41F4-A741-999EE729D4EB}" destId="{9FBA7C81-0810-4D37-99A4-8E731FB5B9E5}" srcOrd="0" destOrd="0" presId="urn:microsoft.com/office/officeart/2005/8/layout/hierarchy5"/>
    <dgm:cxn modelId="{36179696-199B-4D7C-B786-0B8A6E62FDE9}" srcId="{45925098-2B4E-48E4-B6B2-354DBCDB2433}" destId="{6D96594C-AA6E-413F-9E33-439C485B8620}" srcOrd="0" destOrd="0" parTransId="{860E54A7-7FA6-4F47-9012-E9C03CCDF305}" sibTransId="{FD8AEBB9-6D38-4CA4-8559-6A7A005CB10B}"/>
    <dgm:cxn modelId="{DD1C19FE-B421-4ED8-B96E-30F4B696928F}" type="presOf" srcId="{02D49FD9-C4F8-470C-8887-A9A87976E1EB}" destId="{29D20D76-0F11-4666-9FD8-F68C9552D19E}" srcOrd="1" destOrd="0" presId="urn:microsoft.com/office/officeart/2005/8/layout/hierarchy5"/>
    <dgm:cxn modelId="{883FC9F2-AE10-47D3-B7F2-11AA13630C6D}" type="presOf" srcId="{3F2DA6A8-7406-422F-A84B-4853306D227B}" destId="{F04441D3-634A-4F80-A1AA-BA95AF322DAB}" srcOrd="0" destOrd="0" presId="urn:microsoft.com/office/officeart/2005/8/layout/hierarchy5"/>
    <dgm:cxn modelId="{FA41479D-B0FB-4BCF-A4F3-62B486C0BFE2}" type="presOf" srcId="{45925098-2B4E-48E4-B6B2-354DBCDB2433}" destId="{BEE0B5BA-CCC3-4315-A9C2-D596E9C67BF9}" srcOrd="0" destOrd="0" presId="urn:microsoft.com/office/officeart/2005/8/layout/hierarchy5"/>
    <dgm:cxn modelId="{574D684F-38FC-4FEE-BF68-1E772BF68BB4}" srcId="{D167F201-2DEC-46CD-BF7D-BD2E9DF229C4}" destId="{FFCC5D6E-F9B7-4C75-AB74-AADDD3475A90}" srcOrd="0" destOrd="0" parTransId="{1F24DD73-5EDA-4AAD-8E87-66BB6822B5A5}" sibTransId="{5EFDB013-402B-4C23-9399-5CAE6E0C4D4A}"/>
    <dgm:cxn modelId="{D106C96C-8D11-4598-869C-7EBDC6760AD1}" type="presOf" srcId="{6D96594C-AA6E-413F-9E33-439C485B8620}" destId="{4F222CF8-5CAF-49FF-8D89-4B1AED4FE34C}" srcOrd="0" destOrd="0" presId="urn:microsoft.com/office/officeart/2005/8/layout/hierarchy5"/>
    <dgm:cxn modelId="{FC3A19E7-4A6C-44E2-8D56-1B362F2F182B}" srcId="{2D994286-F82D-46CD-9A69-65C47C00B3CA}" destId="{575AB42E-513E-4049-999F-06ADABD5692E}" srcOrd="0" destOrd="0" parTransId="{AD5782A5-6A4E-41F4-A741-999EE729D4EB}" sibTransId="{A4E4BB4C-E189-4E9F-A6D8-22A04A369C7F}"/>
    <dgm:cxn modelId="{26BEBF5E-5A2B-41CF-91FA-1C620105A0F8}" type="presOf" srcId="{0177BC0B-E0B7-494E-B7D4-5851A36C5A77}" destId="{BDF6C9EB-A310-4520-9B5A-E6FF4EBAA46E}" srcOrd="1" destOrd="0" presId="urn:microsoft.com/office/officeart/2005/8/layout/hierarchy5"/>
    <dgm:cxn modelId="{F44E0AB3-1B3D-4D7C-BD11-760B48F11D60}" type="presOf" srcId="{0177BC0B-E0B7-494E-B7D4-5851A36C5A77}" destId="{9EA8053F-C10D-4EEE-B63E-BF94B39620F3}" srcOrd="0" destOrd="0" presId="urn:microsoft.com/office/officeart/2005/8/layout/hierarchy5"/>
    <dgm:cxn modelId="{0AABD141-6267-4AA8-A385-CF1282AD83C3}" srcId="{6D96594C-AA6E-413F-9E33-439C485B8620}" destId="{9E550296-68B5-40C0-B8EC-40B169439D4C}" srcOrd="3" destOrd="0" parTransId="{C3C811EF-B630-479B-8F53-127FCE648069}" sibTransId="{76CF23FB-C101-4256-B6F3-F2AE30A0990F}"/>
    <dgm:cxn modelId="{9082801A-86CE-4375-8C07-648F846409A4}" srcId="{9E550296-68B5-40C0-B8EC-40B169439D4C}" destId="{1393A4DD-95ED-4E54-9608-B8C6A0717EBC}" srcOrd="0" destOrd="0" parTransId="{02D49FD9-C4F8-470C-8887-A9A87976E1EB}" sibTransId="{D8DEBE15-CA56-4F14-8F53-A5270B4CF9D6}"/>
    <dgm:cxn modelId="{092A40B1-2CC1-4507-8538-8EC5036A22E0}" type="presOf" srcId="{AD5782A5-6A4E-41F4-A741-999EE729D4EB}" destId="{FD9DCC27-9981-43AD-9820-AF5D971716C8}" srcOrd="1" destOrd="0" presId="urn:microsoft.com/office/officeart/2005/8/layout/hierarchy5"/>
    <dgm:cxn modelId="{377580E8-812B-4615-A05B-B146C008D84E}" srcId="{45925098-2B4E-48E4-B6B2-354DBCDB2433}" destId="{89F1CA80-530A-4A03-9607-384D03742561}" srcOrd="2" destOrd="0" parTransId="{DBBC1BD9-991B-486A-BE43-EBAB21AB33DB}" sibTransId="{657D2141-EF36-43BE-868E-50C643358AD7}"/>
    <dgm:cxn modelId="{41E4A96E-3C6A-4069-9151-465018306170}" type="presOf" srcId="{3F2DA6A8-7406-422F-A84B-4853306D227B}" destId="{DCEBAF45-059D-4418-A7D8-3CC506A064B1}" srcOrd="1" destOrd="0" presId="urn:microsoft.com/office/officeart/2005/8/layout/hierarchy5"/>
    <dgm:cxn modelId="{0DB8FDC5-0A1B-4E2F-9C8C-9C86E5939C46}" type="presOf" srcId="{38B901D1-DD0C-4BA3-A484-39A627676CFB}" destId="{38323A6D-5DCF-448F-B188-EEA415400E8E}" srcOrd="0" destOrd="0" presId="urn:microsoft.com/office/officeart/2005/8/layout/hierarchy5"/>
    <dgm:cxn modelId="{08849354-563F-4D34-9416-A0E7C6CB7868}" type="presOf" srcId="{FFCC5D6E-F9B7-4C75-AB74-AADDD3475A90}" destId="{AD3FB3A2-4B47-4698-8E17-3E77F389C271}" srcOrd="0" destOrd="0" presId="urn:microsoft.com/office/officeart/2005/8/layout/hierarchy5"/>
    <dgm:cxn modelId="{4FBD1A94-AA0B-4BDF-AB37-400C0FCCFE61}" type="presOf" srcId="{575AB42E-513E-4049-999F-06ADABD5692E}" destId="{F948AE9E-F8EB-421C-B480-67903C46154E}" srcOrd="0" destOrd="0" presId="urn:microsoft.com/office/officeart/2005/8/layout/hierarchy5"/>
    <dgm:cxn modelId="{0CDB9363-82B8-4F15-93F1-D699A584523A}" type="presOf" srcId="{C3C811EF-B630-479B-8F53-127FCE648069}" destId="{B9D87C46-379F-4C9C-97F1-B5056FFC82E5}" srcOrd="0" destOrd="0" presId="urn:microsoft.com/office/officeart/2005/8/layout/hierarchy5"/>
    <dgm:cxn modelId="{25C77CC8-F970-4F52-A4DD-E42AC767774E}" type="presParOf" srcId="{BEE0B5BA-CCC3-4315-A9C2-D596E9C67BF9}" destId="{F729C04E-9BC7-478F-A133-0BB4FB6B1F6A}" srcOrd="0" destOrd="0" presId="urn:microsoft.com/office/officeart/2005/8/layout/hierarchy5"/>
    <dgm:cxn modelId="{55727127-A8FA-49FF-B76D-D99010C664E7}" type="presParOf" srcId="{F729C04E-9BC7-478F-A133-0BB4FB6B1F6A}" destId="{92950D8D-40B2-40E3-89FE-513299E61D4E}" srcOrd="0" destOrd="0" presId="urn:microsoft.com/office/officeart/2005/8/layout/hierarchy5"/>
    <dgm:cxn modelId="{E71FE219-04ED-43F1-BE8E-668E3D864694}" type="presParOf" srcId="{F729C04E-9BC7-478F-A133-0BB4FB6B1F6A}" destId="{2F8D4806-E3CE-4D51-BD86-2CC5F1D1F694}" srcOrd="1" destOrd="0" presId="urn:microsoft.com/office/officeart/2005/8/layout/hierarchy5"/>
    <dgm:cxn modelId="{00D9A1C8-4F6D-4E8C-B95E-B4F4087E0A86}" type="presParOf" srcId="{2F8D4806-E3CE-4D51-BD86-2CC5F1D1F694}" destId="{742027CD-852F-4E78-BFED-456970A36003}" srcOrd="0" destOrd="0" presId="urn:microsoft.com/office/officeart/2005/8/layout/hierarchy5"/>
    <dgm:cxn modelId="{21174AC2-5044-401F-A472-16174583FF09}" type="presParOf" srcId="{742027CD-852F-4E78-BFED-456970A36003}" destId="{4F222CF8-5CAF-49FF-8D89-4B1AED4FE34C}" srcOrd="0" destOrd="0" presId="urn:microsoft.com/office/officeart/2005/8/layout/hierarchy5"/>
    <dgm:cxn modelId="{1B00CB4F-654C-4E4A-9385-DE7EF3EB86EC}" type="presParOf" srcId="{742027CD-852F-4E78-BFED-456970A36003}" destId="{91F7F8BC-6E7C-4BAD-B349-6D302C59BB18}" srcOrd="1" destOrd="0" presId="urn:microsoft.com/office/officeart/2005/8/layout/hierarchy5"/>
    <dgm:cxn modelId="{338C2251-7F1F-41B6-A498-022C0D4BC10C}" type="presParOf" srcId="{91F7F8BC-6E7C-4BAD-B349-6D302C59BB18}" destId="{014CDB30-0BD8-45C4-B9A6-28D0AA9ED49E}" srcOrd="0" destOrd="0" presId="urn:microsoft.com/office/officeart/2005/8/layout/hierarchy5"/>
    <dgm:cxn modelId="{0664C56A-9853-4BF6-B032-103C05C72310}" type="presParOf" srcId="{014CDB30-0BD8-45C4-B9A6-28D0AA9ED49E}" destId="{09C14856-E082-4BCE-AE2B-1EEB5A8E456C}" srcOrd="0" destOrd="0" presId="urn:microsoft.com/office/officeart/2005/8/layout/hierarchy5"/>
    <dgm:cxn modelId="{645AA263-536F-42F9-B6E0-360A986CD8B1}" type="presParOf" srcId="{91F7F8BC-6E7C-4BAD-B349-6D302C59BB18}" destId="{A9CE3923-D91D-47E8-BB20-1916CA20985C}" srcOrd="1" destOrd="0" presId="urn:microsoft.com/office/officeart/2005/8/layout/hierarchy5"/>
    <dgm:cxn modelId="{ED860F63-8A71-4666-89D7-A019D8E894A4}" type="presParOf" srcId="{A9CE3923-D91D-47E8-BB20-1916CA20985C}" destId="{A17E83C4-7691-44DD-82B9-5134705E7579}" srcOrd="0" destOrd="0" presId="urn:microsoft.com/office/officeart/2005/8/layout/hierarchy5"/>
    <dgm:cxn modelId="{BB1D2B8C-2D6E-422F-A7E5-5755E6A865AB}" type="presParOf" srcId="{A9CE3923-D91D-47E8-BB20-1916CA20985C}" destId="{98F70AC7-3A84-4648-87BC-3B22CBDDB6C6}" srcOrd="1" destOrd="0" presId="urn:microsoft.com/office/officeart/2005/8/layout/hierarchy5"/>
    <dgm:cxn modelId="{FBCB83EA-3287-4199-B1B7-F522D59E4F17}" type="presParOf" srcId="{98F70AC7-3A84-4648-87BC-3B22CBDDB6C6}" destId="{9FBA7C81-0810-4D37-99A4-8E731FB5B9E5}" srcOrd="0" destOrd="0" presId="urn:microsoft.com/office/officeart/2005/8/layout/hierarchy5"/>
    <dgm:cxn modelId="{DD6DC187-EE16-4070-8937-9AE01947BA18}" type="presParOf" srcId="{9FBA7C81-0810-4D37-99A4-8E731FB5B9E5}" destId="{FD9DCC27-9981-43AD-9820-AF5D971716C8}" srcOrd="0" destOrd="0" presId="urn:microsoft.com/office/officeart/2005/8/layout/hierarchy5"/>
    <dgm:cxn modelId="{6255166C-F480-4F8C-9CD4-AD5080FA5E49}" type="presParOf" srcId="{98F70AC7-3A84-4648-87BC-3B22CBDDB6C6}" destId="{2802E355-DED2-422C-ACE7-5D29D703B8AD}" srcOrd="1" destOrd="0" presId="urn:microsoft.com/office/officeart/2005/8/layout/hierarchy5"/>
    <dgm:cxn modelId="{A7DD31BB-F094-4196-8AF6-A15456EE14BC}" type="presParOf" srcId="{2802E355-DED2-422C-ACE7-5D29D703B8AD}" destId="{F948AE9E-F8EB-421C-B480-67903C46154E}" srcOrd="0" destOrd="0" presId="urn:microsoft.com/office/officeart/2005/8/layout/hierarchy5"/>
    <dgm:cxn modelId="{7D53DB2F-6838-43AC-8E91-4EA7D13B407B}" type="presParOf" srcId="{2802E355-DED2-422C-ACE7-5D29D703B8AD}" destId="{EC764FAE-C9F2-4F43-B98E-6C35998D0861}" srcOrd="1" destOrd="0" presId="urn:microsoft.com/office/officeart/2005/8/layout/hierarchy5"/>
    <dgm:cxn modelId="{7685A287-CC69-4E2F-A68B-A51437756213}" type="presParOf" srcId="{91F7F8BC-6E7C-4BAD-B349-6D302C59BB18}" destId="{9F99C967-6DD1-46F4-98B4-6583A724BC35}" srcOrd="2" destOrd="0" presId="urn:microsoft.com/office/officeart/2005/8/layout/hierarchy5"/>
    <dgm:cxn modelId="{253962C4-EC84-49B1-8CCB-BF9CA8ECC5BD}" type="presParOf" srcId="{9F99C967-6DD1-46F4-98B4-6583A724BC35}" destId="{2FC60A56-5856-44B6-8E0D-EF892E0E55E3}" srcOrd="0" destOrd="0" presId="urn:microsoft.com/office/officeart/2005/8/layout/hierarchy5"/>
    <dgm:cxn modelId="{474B416B-44C0-41C9-B260-7DAF065703B8}" type="presParOf" srcId="{91F7F8BC-6E7C-4BAD-B349-6D302C59BB18}" destId="{B5C88074-57CB-45E3-9789-E99A0307F638}" srcOrd="3" destOrd="0" presId="urn:microsoft.com/office/officeart/2005/8/layout/hierarchy5"/>
    <dgm:cxn modelId="{D321E137-4795-4DBD-BDCD-72B2EC620BA6}" type="presParOf" srcId="{B5C88074-57CB-45E3-9789-E99A0307F638}" destId="{0F248A08-685E-4547-B89F-71AFBA6EF32A}" srcOrd="0" destOrd="0" presId="urn:microsoft.com/office/officeart/2005/8/layout/hierarchy5"/>
    <dgm:cxn modelId="{D1C4BC21-04B6-4400-AE67-A539174A8FE2}" type="presParOf" srcId="{B5C88074-57CB-45E3-9789-E99A0307F638}" destId="{27E2FE1B-4B1E-49F8-907B-2C8BA0F9FF1A}" srcOrd="1" destOrd="0" presId="urn:microsoft.com/office/officeart/2005/8/layout/hierarchy5"/>
    <dgm:cxn modelId="{0A5288EC-0390-4372-9B15-414A94A29202}" type="presParOf" srcId="{27E2FE1B-4B1E-49F8-907B-2C8BA0F9FF1A}" destId="{F04441D3-634A-4F80-A1AA-BA95AF322DAB}" srcOrd="0" destOrd="0" presId="urn:microsoft.com/office/officeart/2005/8/layout/hierarchy5"/>
    <dgm:cxn modelId="{550997F5-3C43-4A21-9C55-347C4A8FAEBC}" type="presParOf" srcId="{F04441D3-634A-4F80-A1AA-BA95AF322DAB}" destId="{DCEBAF45-059D-4418-A7D8-3CC506A064B1}" srcOrd="0" destOrd="0" presId="urn:microsoft.com/office/officeart/2005/8/layout/hierarchy5"/>
    <dgm:cxn modelId="{0D51EC21-63D9-4345-AE63-7FDBF7280007}" type="presParOf" srcId="{27E2FE1B-4B1E-49F8-907B-2C8BA0F9FF1A}" destId="{CC8B0AEB-6088-4F29-BDFC-96C417D4F3DD}" srcOrd="1" destOrd="0" presId="urn:microsoft.com/office/officeart/2005/8/layout/hierarchy5"/>
    <dgm:cxn modelId="{3F64BCF8-9BF7-442F-84EB-094DE53C6057}" type="presParOf" srcId="{CC8B0AEB-6088-4F29-BDFC-96C417D4F3DD}" destId="{C8755262-DA71-4B3A-AE9A-E5DF0193C3D4}" srcOrd="0" destOrd="0" presId="urn:microsoft.com/office/officeart/2005/8/layout/hierarchy5"/>
    <dgm:cxn modelId="{C789A19E-2E03-4DFA-9BDA-FE64FBEC96A3}" type="presParOf" srcId="{CC8B0AEB-6088-4F29-BDFC-96C417D4F3DD}" destId="{9C4B8804-C6E8-425A-BB9B-37F6C714CAB4}" srcOrd="1" destOrd="0" presId="urn:microsoft.com/office/officeart/2005/8/layout/hierarchy5"/>
    <dgm:cxn modelId="{0FC8FBB7-00B0-4CE0-A871-6E023CE42687}" type="presParOf" srcId="{91F7F8BC-6E7C-4BAD-B349-6D302C59BB18}" destId="{9EA8053F-C10D-4EEE-B63E-BF94B39620F3}" srcOrd="4" destOrd="0" presId="urn:microsoft.com/office/officeart/2005/8/layout/hierarchy5"/>
    <dgm:cxn modelId="{DAA0FA04-8DD8-4C9D-A6EE-D7E2D66AAD8C}" type="presParOf" srcId="{9EA8053F-C10D-4EEE-B63E-BF94B39620F3}" destId="{BDF6C9EB-A310-4520-9B5A-E6FF4EBAA46E}" srcOrd="0" destOrd="0" presId="urn:microsoft.com/office/officeart/2005/8/layout/hierarchy5"/>
    <dgm:cxn modelId="{25D8ABC9-70ED-4255-8EF4-C00B4756DCD5}" type="presParOf" srcId="{91F7F8BC-6E7C-4BAD-B349-6D302C59BB18}" destId="{078BF8C4-072E-44F0-866A-BEB9726D0840}" srcOrd="5" destOrd="0" presId="urn:microsoft.com/office/officeart/2005/8/layout/hierarchy5"/>
    <dgm:cxn modelId="{FF35E323-45A7-4A8F-BDAF-EFD764E1B383}" type="presParOf" srcId="{078BF8C4-072E-44F0-866A-BEB9726D0840}" destId="{27E979EE-E3C3-43A9-865F-88545DEC1EE4}" srcOrd="0" destOrd="0" presId="urn:microsoft.com/office/officeart/2005/8/layout/hierarchy5"/>
    <dgm:cxn modelId="{74C5267A-61D2-4388-97B6-74D433620FE2}" type="presParOf" srcId="{078BF8C4-072E-44F0-866A-BEB9726D0840}" destId="{D1A80556-ECAC-47BD-AE0B-7A9303AEC856}" srcOrd="1" destOrd="0" presId="urn:microsoft.com/office/officeart/2005/8/layout/hierarchy5"/>
    <dgm:cxn modelId="{BF77A3AB-66D3-413A-A397-6319CCEEFF6D}" type="presParOf" srcId="{D1A80556-ECAC-47BD-AE0B-7A9303AEC856}" destId="{9C8B5FF4-B7E8-4A7E-B7BF-D60EBDF6432D}" srcOrd="0" destOrd="0" presId="urn:microsoft.com/office/officeart/2005/8/layout/hierarchy5"/>
    <dgm:cxn modelId="{F2DFAF20-400B-4F08-8EFB-340C5F470C61}" type="presParOf" srcId="{9C8B5FF4-B7E8-4A7E-B7BF-D60EBDF6432D}" destId="{BDB05262-2367-4796-947B-5AB588406953}" srcOrd="0" destOrd="0" presId="urn:microsoft.com/office/officeart/2005/8/layout/hierarchy5"/>
    <dgm:cxn modelId="{D34F6142-A490-4555-85B2-5948582F8E1D}" type="presParOf" srcId="{D1A80556-ECAC-47BD-AE0B-7A9303AEC856}" destId="{C13C43F4-DCB3-432F-B387-982972558F48}" srcOrd="1" destOrd="0" presId="urn:microsoft.com/office/officeart/2005/8/layout/hierarchy5"/>
    <dgm:cxn modelId="{39B334F9-ED82-4053-82E8-0E1001DD9140}" type="presParOf" srcId="{C13C43F4-DCB3-432F-B387-982972558F48}" destId="{AD3FB3A2-4B47-4698-8E17-3E77F389C271}" srcOrd="0" destOrd="0" presId="urn:microsoft.com/office/officeart/2005/8/layout/hierarchy5"/>
    <dgm:cxn modelId="{3CB47EC0-60BB-430E-8FE1-11F36B3E5F89}" type="presParOf" srcId="{C13C43F4-DCB3-432F-B387-982972558F48}" destId="{5D327694-60DD-4BE1-9443-950287F2A42D}" srcOrd="1" destOrd="0" presId="urn:microsoft.com/office/officeart/2005/8/layout/hierarchy5"/>
    <dgm:cxn modelId="{34FA8906-4280-40D3-BAC6-C6C86BD3B142}" type="presParOf" srcId="{91F7F8BC-6E7C-4BAD-B349-6D302C59BB18}" destId="{B9D87C46-379F-4C9C-97F1-B5056FFC82E5}" srcOrd="6" destOrd="0" presId="urn:microsoft.com/office/officeart/2005/8/layout/hierarchy5"/>
    <dgm:cxn modelId="{6456C15F-7E89-46FE-B0AF-5E6EB444C16D}" type="presParOf" srcId="{B9D87C46-379F-4C9C-97F1-B5056FFC82E5}" destId="{D7CCBDDB-A2E9-49E1-B103-C1A4C55B7F87}" srcOrd="0" destOrd="0" presId="urn:microsoft.com/office/officeart/2005/8/layout/hierarchy5"/>
    <dgm:cxn modelId="{C67EC733-E67A-4C23-BBDF-46283E38BC5D}" type="presParOf" srcId="{91F7F8BC-6E7C-4BAD-B349-6D302C59BB18}" destId="{0581DF62-0499-4648-9FAC-91AE5EE25CE8}" srcOrd="7" destOrd="0" presId="urn:microsoft.com/office/officeart/2005/8/layout/hierarchy5"/>
    <dgm:cxn modelId="{967D4EC2-C22E-4A66-B6E5-3B557C18C2FA}" type="presParOf" srcId="{0581DF62-0499-4648-9FAC-91AE5EE25CE8}" destId="{197A6B95-1AE7-423A-BD2C-EA0FDFE12BCF}" srcOrd="0" destOrd="0" presId="urn:microsoft.com/office/officeart/2005/8/layout/hierarchy5"/>
    <dgm:cxn modelId="{F5741B30-681D-4C01-BFD9-5407EC57FE25}" type="presParOf" srcId="{0581DF62-0499-4648-9FAC-91AE5EE25CE8}" destId="{94800D10-433E-4838-9ECB-E15E2FC52A17}" srcOrd="1" destOrd="0" presId="urn:microsoft.com/office/officeart/2005/8/layout/hierarchy5"/>
    <dgm:cxn modelId="{09E3996B-BAE8-4B01-A6DC-B36C55E37CCA}" type="presParOf" srcId="{94800D10-433E-4838-9ECB-E15E2FC52A17}" destId="{56D625A1-9478-46F0-80A7-F70DF1BBE297}" srcOrd="0" destOrd="0" presId="urn:microsoft.com/office/officeart/2005/8/layout/hierarchy5"/>
    <dgm:cxn modelId="{286E73E2-7E9A-4EE5-84B8-09450B2D287D}" type="presParOf" srcId="{56D625A1-9478-46F0-80A7-F70DF1BBE297}" destId="{29D20D76-0F11-4666-9FD8-F68C9552D19E}" srcOrd="0" destOrd="0" presId="urn:microsoft.com/office/officeart/2005/8/layout/hierarchy5"/>
    <dgm:cxn modelId="{0B65B136-77FD-481A-8A9D-5B904FFC9AFF}" type="presParOf" srcId="{94800D10-433E-4838-9ECB-E15E2FC52A17}" destId="{141D1085-6038-441D-A478-489D16BE713C}" srcOrd="1" destOrd="0" presId="urn:microsoft.com/office/officeart/2005/8/layout/hierarchy5"/>
    <dgm:cxn modelId="{B0F418A8-9FFD-4B38-8D1C-330E2D504A2D}" type="presParOf" srcId="{141D1085-6038-441D-A478-489D16BE713C}" destId="{40F17C9D-98DF-4D66-85FE-653D04F915FE}" srcOrd="0" destOrd="0" presId="urn:microsoft.com/office/officeart/2005/8/layout/hierarchy5"/>
    <dgm:cxn modelId="{70693DB1-D025-4976-805A-DA54F979662B}" type="presParOf" srcId="{141D1085-6038-441D-A478-489D16BE713C}" destId="{1AC47BAC-023D-423C-9E9A-0CA9FC04DEFF}" srcOrd="1" destOrd="0" presId="urn:microsoft.com/office/officeart/2005/8/layout/hierarchy5"/>
    <dgm:cxn modelId="{770588EC-0686-4A7C-BC02-428E61D4E0E8}" type="presParOf" srcId="{BEE0B5BA-CCC3-4315-A9C2-D596E9C67BF9}" destId="{9BD80707-CB6C-4BE0-8F8C-3D7283846141}" srcOrd="1" destOrd="0" presId="urn:microsoft.com/office/officeart/2005/8/layout/hierarchy5"/>
    <dgm:cxn modelId="{99F1DABF-4762-4CF2-B144-043D4426BB62}" type="presParOf" srcId="{9BD80707-CB6C-4BE0-8F8C-3D7283846141}" destId="{EBB3D627-9133-4C13-A39B-C57526332B04}" srcOrd="0" destOrd="0" presId="urn:microsoft.com/office/officeart/2005/8/layout/hierarchy5"/>
    <dgm:cxn modelId="{F74FF688-31D3-4144-B835-FBC09DA49635}" type="presParOf" srcId="{EBB3D627-9133-4C13-A39B-C57526332B04}" destId="{A5B2807B-3BEA-4C2B-A5C2-259BBFFCE28B}" srcOrd="0" destOrd="0" presId="urn:microsoft.com/office/officeart/2005/8/layout/hierarchy5"/>
    <dgm:cxn modelId="{DAFD44A7-9F85-4E66-8714-7EAA53B794B1}" type="presParOf" srcId="{EBB3D627-9133-4C13-A39B-C57526332B04}" destId="{31E95641-02F8-4E69-849A-43578ABE561D}" srcOrd="1" destOrd="0" presId="urn:microsoft.com/office/officeart/2005/8/layout/hierarchy5"/>
    <dgm:cxn modelId="{8ECB83FB-B096-477F-A7F9-507B3AF13414}" type="presParOf" srcId="{9BD80707-CB6C-4BE0-8F8C-3D7283846141}" destId="{B42893BA-B5AF-42DA-8D77-E202228380F9}" srcOrd="1" destOrd="0" presId="urn:microsoft.com/office/officeart/2005/8/layout/hierarchy5"/>
    <dgm:cxn modelId="{F8F60656-D883-41A6-8E30-BD958F02B743}" type="presParOf" srcId="{B42893BA-B5AF-42DA-8D77-E202228380F9}" destId="{082B420D-6A90-4A4E-9E1B-1B065B689858}" srcOrd="0" destOrd="0" presId="urn:microsoft.com/office/officeart/2005/8/layout/hierarchy5"/>
    <dgm:cxn modelId="{2494EAE8-4725-4EF9-97FF-EC03F21FD2D0}" type="presParOf" srcId="{9BD80707-CB6C-4BE0-8F8C-3D7283846141}" destId="{A893EF54-1D1D-4FAC-8DA5-ABD4DEAE66AA}" srcOrd="2" destOrd="0" presId="urn:microsoft.com/office/officeart/2005/8/layout/hierarchy5"/>
    <dgm:cxn modelId="{063A27C2-FE30-454F-B202-CF4A48DA7DD7}" type="presParOf" srcId="{A893EF54-1D1D-4FAC-8DA5-ABD4DEAE66AA}" destId="{7CB092A0-75B5-4FC6-89B2-46F8AB2023E2}" srcOrd="0" destOrd="0" presId="urn:microsoft.com/office/officeart/2005/8/layout/hierarchy5"/>
    <dgm:cxn modelId="{E0176361-EDE4-444F-82B4-6063EAA6FD0D}" type="presParOf" srcId="{A893EF54-1D1D-4FAC-8DA5-ABD4DEAE66AA}" destId="{B01EAB88-68F1-4A81-A70B-48857F434784}" srcOrd="1" destOrd="0" presId="urn:microsoft.com/office/officeart/2005/8/layout/hierarchy5"/>
    <dgm:cxn modelId="{7DF7C428-57FF-46AF-BE2F-2B363F22D1A4}" type="presParOf" srcId="{9BD80707-CB6C-4BE0-8F8C-3D7283846141}" destId="{964EBA74-525F-4F1E-81BC-6715338BD6D8}" srcOrd="3" destOrd="0" presId="urn:microsoft.com/office/officeart/2005/8/layout/hierarchy5"/>
    <dgm:cxn modelId="{E369E214-A50E-408F-9D86-472962C2A6DB}" type="presParOf" srcId="{964EBA74-525F-4F1E-81BC-6715338BD6D8}" destId="{7B67B528-846F-473B-850C-4045D2CC029A}" srcOrd="0" destOrd="0" presId="urn:microsoft.com/office/officeart/2005/8/layout/hierarchy5"/>
    <dgm:cxn modelId="{FA0AAEC8-54ED-4D24-A61E-A1FAB1F74E3F}" type="presParOf" srcId="{9BD80707-CB6C-4BE0-8F8C-3D7283846141}" destId="{DC51F224-2006-476B-88CE-590EF0D7DDF4}" srcOrd="4" destOrd="0" presId="urn:microsoft.com/office/officeart/2005/8/layout/hierarchy5"/>
    <dgm:cxn modelId="{E78BCA9F-2B97-4798-BCCE-AA5DDE796DAA}" type="presParOf" srcId="{DC51F224-2006-476B-88CE-590EF0D7DDF4}" destId="{38323A6D-5DCF-448F-B188-EEA415400E8E}" srcOrd="0" destOrd="0" presId="urn:microsoft.com/office/officeart/2005/8/layout/hierarchy5"/>
    <dgm:cxn modelId="{C64DE86E-9E3D-4F70-9B69-BB62EA83B305}" type="presParOf" srcId="{DC51F224-2006-476B-88CE-590EF0D7DDF4}" destId="{FFF8E3DE-07E6-4E96-8BDC-8503F690E7E5}" srcOrd="1" destOrd="0" presId="urn:microsoft.com/office/officeart/2005/8/layout/hierarchy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323A6D-5DCF-448F-B188-EEA415400E8E}">
      <dsp:nvSpPr>
        <dsp:cNvPr id="0" name=""/>
        <dsp:cNvSpPr/>
      </dsp:nvSpPr>
      <dsp:spPr>
        <a:xfrm>
          <a:off x="5659217" y="0"/>
          <a:ext cx="3066940" cy="548640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en-CA" sz="3000" kern="1200" dirty="0" smtClean="0"/>
            <a:t>Effects on career</a:t>
          </a:r>
          <a:endParaRPr lang="en-CA" sz="3000" kern="1200" dirty="0"/>
        </a:p>
      </dsp:txBody>
      <dsp:txXfrm>
        <a:off x="5659217" y="0"/>
        <a:ext cx="3066940" cy="1645920"/>
      </dsp:txXfrm>
    </dsp:sp>
    <dsp:sp modelId="{7CB092A0-75B5-4FC6-89B2-46F8AB2023E2}">
      <dsp:nvSpPr>
        <dsp:cNvPr id="0" name=""/>
        <dsp:cNvSpPr/>
      </dsp:nvSpPr>
      <dsp:spPr>
        <a:xfrm>
          <a:off x="2694376" y="0"/>
          <a:ext cx="2639622" cy="548640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en-CA" sz="3000" kern="1200" dirty="0" smtClean="0"/>
            <a:t>Behaviours/ Traits</a:t>
          </a:r>
          <a:endParaRPr lang="en-CA" sz="3000" kern="1200" dirty="0"/>
        </a:p>
      </dsp:txBody>
      <dsp:txXfrm>
        <a:off x="2694376" y="0"/>
        <a:ext cx="2639622" cy="1645920"/>
      </dsp:txXfrm>
    </dsp:sp>
    <dsp:sp modelId="{A5B2807B-3BEA-4C2B-A5C2-259BBFFCE28B}">
      <dsp:nvSpPr>
        <dsp:cNvPr id="0" name=""/>
        <dsp:cNvSpPr/>
      </dsp:nvSpPr>
      <dsp:spPr>
        <a:xfrm>
          <a:off x="417841" y="0"/>
          <a:ext cx="1951315" cy="548640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en-CA" sz="3000" kern="1200" dirty="0" smtClean="0"/>
            <a:t>Self Esteem</a:t>
          </a:r>
          <a:endParaRPr lang="en-CA" sz="3000" kern="1200" dirty="0"/>
        </a:p>
      </dsp:txBody>
      <dsp:txXfrm>
        <a:off x="417841" y="0"/>
        <a:ext cx="1951315" cy="1645920"/>
      </dsp:txXfrm>
    </dsp:sp>
    <dsp:sp modelId="{4F222CF8-5CAF-49FF-8D89-4B1AED4FE34C}">
      <dsp:nvSpPr>
        <dsp:cNvPr id="0" name=""/>
        <dsp:cNvSpPr/>
      </dsp:nvSpPr>
      <dsp:spPr>
        <a:xfrm>
          <a:off x="580451" y="2667002"/>
          <a:ext cx="1626096" cy="15788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CA" sz="2800" b="1" kern="1200" dirty="0" smtClean="0"/>
            <a:t>Self Esteem</a:t>
          </a:r>
          <a:endParaRPr lang="en-CA" sz="2800" b="1" kern="1200" dirty="0"/>
        </a:p>
      </dsp:txBody>
      <dsp:txXfrm>
        <a:off x="626694" y="2713245"/>
        <a:ext cx="1533610" cy="1486372"/>
      </dsp:txXfrm>
    </dsp:sp>
    <dsp:sp modelId="{014CDB30-0BD8-45C4-B9A6-28D0AA9ED49E}">
      <dsp:nvSpPr>
        <dsp:cNvPr id="0" name=""/>
        <dsp:cNvSpPr/>
      </dsp:nvSpPr>
      <dsp:spPr>
        <a:xfrm rot="17692822">
          <a:off x="1758769" y="2741840"/>
          <a:ext cx="1545994" cy="26674"/>
        </a:xfrm>
        <a:custGeom>
          <a:avLst/>
          <a:gdLst/>
          <a:ahLst/>
          <a:cxnLst/>
          <a:rect l="0" t="0" r="0" b="0"/>
          <a:pathLst>
            <a:path>
              <a:moveTo>
                <a:pt x="0" y="13337"/>
              </a:moveTo>
              <a:lnTo>
                <a:pt x="1545994" y="1333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2493116" y="2716528"/>
        <a:ext cx="77299" cy="77299"/>
      </dsp:txXfrm>
    </dsp:sp>
    <dsp:sp modelId="{A17E83C4-7691-44DD-82B9-5134705E7579}">
      <dsp:nvSpPr>
        <dsp:cNvPr id="0" name=""/>
        <dsp:cNvSpPr/>
      </dsp:nvSpPr>
      <dsp:spPr>
        <a:xfrm>
          <a:off x="2856985" y="1647400"/>
          <a:ext cx="2108737" cy="813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CA" sz="2000" b="1" kern="1200" dirty="0" smtClean="0"/>
            <a:t>Self Image</a:t>
          </a:r>
          <a:endParaRPr lang="en-CA" sz="2000" b="1" kern="1200" dirty="0"/>
        </a:p>
      </dsp:txBody>
      <dsp:txXfrm>
        <a:off x="2880798" y="1671213"/>
        <a:ext cx="2061111" cy="765422"/>
      </dsp:txXfrm>
    </dsp:sp>
    <dsp:sp modelId="{9FBA7C81-0810-4D37-99A4-8E731FB5B9E5}">
      <dsp:nvSpPr>
        <dsp:cNvPr id="0" name=""/>
        <dsp:cNvSpPr/>
      </dsp:nvSpPr>
      <dsp:spPr>
        <a:xfrm rot="21434204">
          <a:off x="4965154" y="2016987"/>
          <a:ext cx="979007" cy="26674"/>
        </a:xfrm>
        <a:custGeom>
          <a:avLst/>
          <a:gdLst/>
          <a:ahLst/>
          <a:cxnLst/>
          <a:rect l="0" t="0" r="0" b="0"/>
          <a:pathLst>
            <a:path>
              <a:moveTo>
                <a:pt x="0" y="13337"/>
              </a:moveTo>
              <a:lnTo>
                <a:pt x="979007" y="1333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5430182" y="2005850"/>
        <a:ext cx="48950" cy="48950"/>
      </dsp:txXfrm>
    </dsp:sp>
    <dsp:sp modelId="{F948AE9E-F8EB-421C-B480-67903C46154E}">
      <dsp:nvSpPr>
        <dsp:cNvPr id="0" name=""/>
        <dsp:cNvSpPr/>
      </dsp:nvSpPr>
      <dsp:spPr>
        <a:xfrm>
          <a:off x="5943592" y="1600202"/>
          <a:ext cx="2488691" cy="813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CA" sz="2000" kern="1200" dirty="0" smtClean="0"/>
            <a:t>Susceptibility to External Influence</a:t>
          </a:r>
          <a:endParaRPr lang="en-CA" sz="2000" kern="1200" dirty="0"/>
        </a:p>
      </dsp:txBody>
      <dsp:txXfrm>
        <a:off x="5967405" y="1624015"/>
        <a:ext cx="2441065" cy="765422"/>
      </dsp:txXfrm>
    </dsp:sp>
    <dsp:sp modelId="{9F99C967-6DD1-46F4-98B4-6583A724BC35}">
      <dsp:nvSpPr>
        <dsp:cNvPr id="0" name=""/>
        <dsp:cNvSpPr/>
      </dsp:nvSpPr>
      <dsp:spPr>
        <a:xfrm rot="19457599">
          <a:off x="2131257" y="3209343"/>
          <a:ext cx="801017" cy="26674"/>
        </a:xfrm>
        <a:custGeom>
          <a:avLst/>
          <a:gdLst/>
          <a:ahLst/>
          <a:cxnLst/>
          <a:rect l="0" t="0" r="0" b="0"/>
          <a:pathLst>
            <a:path>
              <a:moveTo>
                <a:pt x="0" y="13337"/>
              </a:moveTo>
              <a:lnTo>
                <a:pt x="801017" y="1333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2511741" y="3202655"/>
        <a:ext cx="40050" cy="40050"/>
      </dsp:txXfrm>
    </dsp:sp>
    <dsp:sp modelId="{0F248A08-685E-4547-B89F-71AFBA6EF32A}">
      <dsp:nvSpPr>
        <dsp:cNvPr id="0" name=""/>
        <dsp:cNvSpPr/>
      </dsp:nvSpPr>
      <dsp:spPr>
        <a:xfrm>
          <a:off x="2856985" y="2582405"/>
          <a:ext cx="2108737" cy="813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CA" sz="2000" b="1" kern="1200" dirty="0" smtClean="0"/>
            <a:t>Reactions to Feedback</a:t>
          </a:r>
          <a:endParaRPr lang="en-CA" sz="2000" b="1" kern="1200" dirty="0"/>
        </a:p>
      </dsp:txBody>
      <dsp:txXfrm>
        <a:off x="2880798" y="2606218"/>
        <a:ext cx="2061111" cy="765422"/>
      </dsp:txXfrm>
    </dsp:sp>
    <dsp:sp modelId="{F04441D3-634A-4F80-A1AA-BA95AF322DAB}">
      <dsp:nvSpPr>
        <dsp:cNvPr id="0" name=""/>
        <dsp:cNvSpPr/>
      </dsp:nvSpPr>
      <dsp:spPr>
        <a:xfrm rot="29526">
          <a:off x="4965705" y="2979791"/>
          <a:ext cx="977905" cy="26674"/>
        </a:xfrm>
        <a:custGeom>
          <a:avLst/>
          <a:gdLst/>
          <a:ahLst/>
          <a:cxnLst/>
          <a:rect l="0" t="0" r="0" b="0"/>
          <a:pathLst>
            <a:path>
              <a:moveTo>
                <a:pt x="0" y="13337"/>
              </a:moveTo>
              <a:lnTo>
                <a:pt x="977905" y="1333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5430210" y="2968681"/>
        <a:ext cx="48895" cy="48895"/>
      </dsp:txXfrm>
    </dsp:sp>
    <dsp:sp modelId="{C8755262-DA71-4B3A-AE9A-E5DF0193C3D4}">
      <dsp:nvSpPr>
        <dsp:cNvPr id="0" name=""/>
        <dsp:cNvSpPr/>
      </dsp:nvSpPr>
      <dsp:spPr>
        <a:xfrm>
          <a:off x="5943592" y="2590804"/>
          <a:ext cx="2488691" cy="813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CA" sz="2000" kern="1200" dirty="0" smtClean="0"/>
            <a:t>Job Performance</a:t>
          </a:r>
          <a:endParaRPr lang="en-CA" sz="2000" kern="1200" dirty="0"/>
        </a:p>
      </dsp:txBody>
      <dsp:txXfrm>
        <a:off x="5967405" y="2614617"/>
        <a:ext cx="2441065" cy="765422"/>
      </dsp:txXfrm>
    </dsp:sp>
    <dsp:sp modelId="{9EA8053F-C10D-4EEE-B63E-BF94B39620F3}">
      <dsp:nvSpPr>
        <dsp:cNvPr id="0" name=""/>
        <dsp:cNvSpPr/>
      </dsp:nvSpPr>
      <dsp:spPr>
        <a:xfrm rot="2142401">
          <a:off x="2131257" y="3676845"/>
          <a:ext cx="801017" cy="26674"/>
        </a:xfrm>
        <a:custGeom>
          <a:avLst/>
          <a:gdLst/>
          <a:ahLst/>
          <a:cxnLst/>
          <a:rect l="0" t="0" r="0" b="0"/>
          <a:pathLst>
            <a:path>
              <a:moveTo>
                <a:pt x="0" y="13337"/>
              </a:moveTo>
              <a:lnTo>
                <a:pt x="801017" y="1333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2511741" y="3670157"/>
        <a:ext cx="40050" cy="40050"/>
      </dsp:txXfrm>
    </dsp:sp>
    <dsp:sp modelId="{27E979EE-E3C3-43A9-865F-88545DEC1EE4}">
      <dsp:nvSpPr>
        <dsp:cNvPr id="0" name=""/>
        <dsp:cNvSpPr/>
      </dsp:nvSpPr>
      <dsp:spPr>
        <a:xfrm>
          <a:off x="2856985" y="3517410"/>
          <a:ext cx="2108737" cy="813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CA" sz="2000" b="1" kern="1200" dirty="0" smtClean="0"/>
            <a:t>Career Decision</a:t>
          </a:r>
          <a:endParaRPr lang="en-CA" sz="2000" b="1" kern="1200" dirty="0"/>
        </a:p>
      </dsp:txBody>
      <dsp:txXfrm>
        <a:off x="2880798" y="3541223"/>
        <a:ext cx="2061111" cy="765422"/>
      </dsp:txXfrm>
    </dsp:sp>
    <dsp:sp modelId="{9C8B5FF4-B7E8-4A7E-B7BF-D60EBDF6432D}">
      <dsp:nvSpPr>
        <dsp:cNvPr id="0" name=""/>
        <dsp:cNvSpPr/>
      </dsp:nvSpPr>
      <dsp:spPr>
        <a:xfrm rot="21554743">
          <a:off x="4965683" y="3904491"/>
          <a:ext cx="927654" cy="26674"/>
        </a:xfrm>
        <a:custGeom>
          <a:avLst/>
          <a:gdLst/>
          <a:ahLst/>
          <a:cxnLst/>
          <a:rect l="0" t="0" r="0" b="0"/>
          <a:pathLst>
            <a:path>
              <a:moveTo>
                <a:pt x="0" y="13337"/>
              </a:moveTo>
              <a:lnTo>
                <a:pt x="927654" y="1333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5406319" y="3894637"/>
        <a:ext cx="46382" cy="46382"/>
      </dsp:txXfrm>
    </dsp:sp>
    <dsp:sp modelId="{AD3FB3A2-4B47-4698-8E17-3E77F389C271}">
      <dsp:nvSpPr>
        <dsp:cNvPr id="0" name=""/>
        <dsp:cNvSpPr/>
      </dsp:nvSpPr>
      <dsp:spPr>
        <a:xfrm>
          <a:off x="5893297" y="3505198"/>
          <a:ext cx="2488707" cy="813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CA" sz="2000" kern="1200" dirty="0" smtClean="0"/>
            <a:t>Job Satisfaction</a:t>
          </a:r>
          <a:endParaRPr lang="en-CA" sz="2000" kern="1200" dirty="0"/>
        </a:p>
      </dsp:txBody>
      <dsp:txXfrm>
        <a:off x="5917110" y="3529011"/>
        <a:ext cx="2441081" cy="765422"/>
      </dsp:txXfrm>
    </dsp:sp>
    <dsp:sp modelId="{B9D87C46-379F-4C9C-97F1-B5056FFC82E5}">
      <dsp:nvSpPr>
        <dsp:cNvPr id="0" name=""/>
        <dsp:cNvSpPr/>
      </dsp:nvSpPr>
      <dsp:spPr>
        <a:xfrm rot="3921247">
          <a:off x="1742832" y="4166040"/>
          <a:ext cx="1590811" cy="26674"/>
        </a:xfrm>
        <a:custGeom>
          <a:avLst/>
          <a:gdLst/>
          <a:ahLst/>
          <a:cxnLst/>
          <a:rect l="0" t="0" r="0" b="0"/>
          <a:pathLst>
            <a:path>
              <a:moveTo>
                <a:pt x="0" y="13337"/>
              </a:moveTo>
              <a:lnTo>
                <a:pt x="1590811" y="1333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2498468" y="4139607"/>
        <a:ext cx="79540" cy="79540"/>
      </dsp:txXfrm>
    </dsp:sp>
    <dsp:sp modelId="{197A6B95-1AE7-423A-BD2C-EA0FDFE12BCF}">
      <dsp:nvSpPr>
        <dsp:cNvPr id="0" name=""/>
        <dsp:cNvSpPr/>
      </dsp:nvSpPr>
      <dsp:spPr>
        <a:xfrm>
          <a:off x="2869929" y="4495800"/>
          <a:ext cx="2082850" cy="813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CA" sz="1900" b="1" kern="1200" dirty="0" smtClean="0"/>
            <a:t>Resilience to stress</a:t>
          </a:r>
          <a:endParaRPr lang="en-CA" sz="1900" b="1" kern="1200" dirty="0"/>
        </a:p>
      </dsp:txBody>
      <dsp:txXfrm>
        <a:off x="2893742" y="4519613"/>
        <a:ext cx="2035224" cy="765422"/>
      </dsp:txXfrm>
    </dsp:sp>
    <dsp:sp modelId="{56D625A1-9478-46F0-80A7-F70DF1BBE297}">
      <dsp:nvSpPr>
        <dsp:cNvPr id="0" name=""/>
        <dsp:cNvSpPr/>
      </dsp:nvSpPr>
      <dsp:spPr>
        <a:xfrm>
          <a:off x="4952779" y="4888986"/>
          <a:ext cx="990812" cy="26674"/>
        </a:xfrm>
        <a:custGeom>
          <a:avLst/>
          <a:gdLst/>
          <a:ahLst/>
          <a:cxnLst/>
          <a:rect l="0" t="0" r="0" b="0"/>
          <a:pathLst>
            <a:path>
              <a:moveTo>
                <a:pt x="0" y="13337"/>
              </a:moveTo>
              <a:lnTo>
                <a:pt x="990812" y="1333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CA" sz="500" kern="1200"/>
        </a:p>
      </dsp:txBody>
      <dsp:txXfrm>
        <a:off x="5423415" y="4877553"/>
        <a:ext cx="49540" cy="49540"/>
      </dsp:txXfrm>
    </dsp:sp>
    <dsp:sp modelId="{40F17C9D-98DF-4D66-85FE-653D04F915FE}">
      <dsp:nvSpPr>
        <dsp:cNvPr id="0" name=""/>
        <dsp:cNvSpPr/>
      </dsp:nvSpPr>
      <dsp:spPr>
        <a:xfrm>
          <a:off x="5943592" y="4495800"/>
          <a:ext cx="2388117" cy="8130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CA" sz="1900" kern="1200" dirty="0" smtClean="0"/>
            <a:t>Stress Management and Performance</a:t>
          </a:r>
          <a:endParaRPr lang="en-CA" sz="1900" kern="1200" dirty="0"/>
        </a:p>
      </dsp:txBody>
      <dsp:txXfrm>
        <a:off x="5967405" y="4519613"/>
        <a:ext cx="2340491" cy="76542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512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358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US"/>
          </a:p>
        </p:txBody>
      </p:sp>
      <p:sp>
        <p:nvSpPr>
          <p:cNvPr id="512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83C3E508-9E04-48F9-AB4F-55C69E5688D7}" type="slidenum">
              <a:rPr lang="en-US"/>
              <a:pPr>
                <a:defRPr/>
              </a:pPr>
              <a:t>‹#›</a:t>
            </a:fld>
            <a:endParaRPr lang="en-US"/>
          </a:p>
        </p:txBody>
      </p:sp>
    </p:spTree>
    <p:extLst>
      <p:ext uri="{BB962C8B-B14F-4D97-AF65-F5344CB8AC3E}">
        <p14:creationId xmlns:p14="http://schemas.microsoft.com/office/powerpoint/2010/main" val="26713564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A165A11C-6BE0-44FB-82B7-1F40F54EC3C3}" type="slidenum">
              <a:rPr lang="en-US" smtClean="0"/>
              <a:pPr/>
              <a:t>1</a:t>
            </a:fld>
            <a:endParaRPr lang="en-US" smtClean="0"/>
          </a:p>
        </p:txBody>
      </p:sp>
      <p:sp>
        <p:nvSpPr>
          <p:cNvPr id="44035" name="Rectangle 2"/>
          <p:cNvSpPr>
            <a:spLocks noGrp="1" noRot="1" noChangeAspect="1" noChangeArrowheads="1" noTextEdit="1"/>
          </p:cNvSpPr>
          <p:nvPr>
            <p:ph type="sldImg"/>
          </p:nvPr>
        </p:nvSpPr>
        <p:spPr>
          <a:xfrm>
            <a:off x="1149350" y="690563"/>
            <a:ext cx="4557713" cy="3417887"/>
          </a:xfrm>
          <a:solidFill>
            <a:srgbClr val="FFFFFF"/>
          </a:solidFill>
          <a:ln/>
        </p:spPr>
      </p:sp>
      <p:sp>
        <p:nvSpPr>
          <p:cNvPr id="44036" name="Rectangle 3"/>
          <p:cNvSpPr>
            <a:spLocks noGrp="1" noChangeArrowheads="1"/>
          </p:cNvSpPr>
          <p:nvPr>
            <p:ph type="body" idx="1"/>
          </p:nvPr>
        </p:nvSpPr>
        <p:spPr>
          <a:solidFill>
            <a:srgbClr val="FFFFFF"/>
          </a:solidFill>
          <a:ln>
            <a:solidFill>
              <a:srgbClr val="000000"/>
            </a:solidFill>
          </a:ln>
        </p:spPr>
        <p:txBody>
          <a:bodyPr lIns="89950" tIns="44975" rIns="89950" bIns="44975"/>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CA" sz="2400" b="1" dirty="0" smtClean="0">
              <a:solidFill>
                <a:srgbClr val="FF0000"/>
              </a:solidFill>
            </a:endParaRPr>
          </a:p>
        </p:txBody>
      </p:sp>
      <p:sp>
        <p:nvSpPr>
          <p:cNvPr id="38916" name="Slide Number Placeholder 3"/>
          <p:cNvSpPr>
            <a:spLocks noGrp="1"/>
          </p:cNvSpPr>
          <p:nvPr>
            <p:ph type="sldNum" sz="quarter" idx="5"/>
          </p:nvPr>
        </p:nvSpPr>
        <p:spPr>
          <a:noFill/>
        </p:spPr>
        <p:txBody>
          <a:bodyPr/>
          <a:lstStyle/>
          <a:p>
            <a:fld id="{66BCF148-34A0-47D0-BEE3-E8A9F31624B3}" type="slidenum">
              <a:rPr lang="en-US" smtClean="0"/>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CCAF89B8-4646-44CB-9A55-74808A9D72EF}" type="slidenum">
              <a:rPr lang="en-US" smtClean="0"/>
              <a:pPr/>
              <a:t>3</a:t>
            </a:fld>
            <a:endParaRPr lang="en-US"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Bass &amp; </a:t>
            </a:r>
            <a:r>
              <a:rPr lang="en-US" sz="1200" b="1" dirty="0" err="1" smtClean="0"/>
              <a:t>Avolio</a:t>
            </a:r>
            <a:r>
              <a:rPr lang="en-US" sz="1200" b="1" dirty="0" smtClean="0"/>
              <a:t>, 90; Learning from Inventories, </a:t>
            </a:r>
            <a:r>
              <a:rPr lang="en-US" sz="1200" b="1" dirty="0" err="1" smtClean="0"/>
              <a:t>Marcic</a:t>
            </a:r>
            <a:r>
              <a:rPr lang="en-US" sz="1200" b="1" dirty="0" smtClean="0"/>
              <a:t> et al, 310, </a:t>
            </a:r>
            <a:r>
              <a:rPr lang="en-US" sz="1200" b="1" dirty="0" err="1" smtClean="0"/>
              <a:t>Wicklund</a:t>
            </a:r>
            <a:r>
              <a:rPr lang="en-US" sz="1200" b="1" dirty="0" smtClean="0"/>
              <a:t>, cited in Atwater &amp; </a:t>
            </a:r>
            <a:r>
              <a:rPr lang="en-US" sz="1200" b="1" dirty="0" err="1" smtClean="0"/>
              <a:t>Yammarino</a:t>
            </a:r>
            <a:r>
              <a:rPr lang="en-US" sz="1200" b="1" dirty="0" smtClean="0"/>
              <a:t>, 1992</a:t>
            </a:r>
            <a:endParaRPr lang="en-CA" sz="1200" b="1"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t> Human et al 1999, </a:t>
            </a:r>
            <a:r>
              <a:rPr lang="en-US" sz="1200" b="1" dirty="0" err="1" smtClean="0"/>
              <a:t>Janasz</a:t>
            </a:r>
            <a:r>
              <a:rPr lang="en-US" sz="1200" b="1" dirty="0" smtClean="0"/>
              <a:t> et al</a:t>
            </a:r>
            <a:endParaRPr lang="en-CA" sz="1200" b="1" dirty="0" smtClean="0"/>
          </a:p>
          <a:p>
            <a:endParaRPr lang="en-US" dirty="0" smtClean="0"/>
          </a:p>
          <a:p>
            <a:r>
              <a:rPr lang="en-US" dirty="0" smtClean="0"/>
              <a:t>How does feedback help??</a:t>
            </a:r>
          </a:p>
          <a:p>
            <a:r>
              <a:rPr lang="en-US" dirty="0" smtClean="0"/>
              <a:t>Acceptance and differential use of feedback also can be influenced by</a:t>
            </a:r>
          </a:p>
          <a:p>
            <a:r>
              <a:rPr lang="en-US" dirty="0" smtClean="0"/>
              <a:t>self-perception accuracy. Ashford (1989) suggested that individuals with</a:t>
            </a:r>
          </a:p>
          <a:p>
            <a:r>
              <a:rPr lang="en-US" dirty="0" smtClean="0"/>
              <a:t>the most accurate self-ratings will be most likely to use information</a:t>
            </a:r>
          </a:p>
          <a:p>
            <a:r>
              <a:rPr lang="en-US" dirty="0" smtClean="0"/>
              <a:t>about their abilities and performance and can alter their behavior accordingly.</a:t>
            </a:r>
          </a:p>
          <a:p>
            <a:r>
              <a:rPr lang="en-US" dirty="0" smtClean="0"/>
              <a:t>Likewise, </a:t>
            </a:r>
            <a:r>
              <a:rPr lang="en-US" dirty="0" err="1" smtClean="0"/>
              <a:t>Fahr</a:t>
            </a:r>
            <a:r>
              <a:rPr lang="en-US" dirty="0" smtClean="0"/>
              <a:t> and Dobbins (1989a, 1989b) noted that </a:t>
            </a:r>
            <a:r>
              <a:rPr lang="en-US" dirty="0" err="1" smtClean="0"/>
              <a:t>selfperceptions</a:t>
            </a:r>
            <a:endParaRPr lang="en-US" dirty="0" smtClean="0"/>
          </a:p>
          <a:p>
            <a:r>
              <a:rPr lang="en-US" dirty="0" smtClean="0"/>
              <a:t>and accuracy of self-ratings can be altered by the provision</a:t>
            </a:r>
          </a:p>
          <a:p>
            <a:r>
              <a:rPr lang="en-US" dirty="0" smtClean="0"/>
              <a:t>of social comparison information that is used differently by various individuals.</a:t>
            </a:r>
          </a:p>
          <a:p>
            <a:r>
              <a:rPr lang="en-US" dirty="0" smtClean="0"/>
              <a:t>Atwater et al. (1992) found that feedback </a:t>
            </a:r>
            <a:r>
              <a:rPr lang="en-US" b="1" dirty="0" smtClean="0"/>
              <a:t>from </a:t>
            </a:r>
            <a:r>
              <a:rPr lang="en-US" dirty="0" smtClean="0"/>
              <a:t>subordinates’</a:t>
            </a:r>
          </a:p>
          <a:p>
            <a:r>
              <a:rPr lang="en-US" dirty="0" smtClean="0"/>
              <a:t>ratings subsequently altered self-evaluations of leadership. Specifically,</a:t>
            </a:r>
          </a:p>
          <a:p>
            <a:r>
              <a:rPr lang="en-US" dirty="0" smtClean="0"/>
              <a:t>those with inflated self-perceptions (self-ratings higher than follower</a:t>
            </a:r>
          </a:p>
          <a:p>
            <a:r>
              <a:rPr lang="en-US" dirty="0" smtClean="0"/>
              <a:t>ratings) significantly reduced their self-evaluations </a:t>
            </a:r>
            <a:r>
              <a:rPr lang="en-US" i="1" dirty="0" smtClean="0"/>
              <a:t>and </a:t>
            </a:r>
            <a:r>
              <a:rPr lang="en-US" dirty="0" smtClean="0"/>
              <a:t>significantly</a:t>
            </a:r>
          </a:p>
          <a:p>
            <a:r>
              <a:rPr lang="en-US" dirty="0" smtClean="0"/>
              <a:t>improved their leadership performance. Those with deflated </a:t>
            </a:r>
            <a:r>
              <a:rPr lang="en-US" dirty="0" err="1" smtClean="0"/>
              <a:t>selfperceptions</a:t>
            </a:r>
            <a:endParaRPr lang="en-US" dirty="0" smtClean="0"/>
          </a:p>
          <a:p>
            <a:r>
              <a:rPr lang="en-US" dirty="0" smtClean="0"/>
              <a:t>significantly increased their self-evaluations, while their</a:t>
            </a:r>
          </a:p>
          <a:p>
            <a:r>
              <a:rPr lang="en-US" dirty="0" smtClean="0"/>
              <a:t>performance remained high, but unchanged. (These conclusions reflect</a:t>
            </a:r>
          </a:p>
          <a:p>
            <a:r>
              <a:rPr lang="en-US" dirty="0" smtClean="0"/>
              <a:t>mean differences; not </a:t>
            </a:r>
            <a:r>
              <a:rPr lang="en-US" i="1" dirty="0" smtClean="0"/>
              <a:t>all </a:t>
            </a:r>
            <a:r>
              <a:rPr lang="en-US" dirty="0" smtClean="0"/>
              <a:t>individuals responded in this manner.) In other</a:t>
            </a:r>
          </a:p>
          <a:p>
            <a:r>
              <a:rPr lang="en-US" dirty="0" smtClean="0"/>
              <a:t>words, feedback about others’ perceptions can change both </a:t>
            </a:r>
            <a:r>
              <a:rPr lang="en-US" dirty="0" err="1" smtClean="0"/>
              <a:t>selfevaluations</a:t>
            </a:r>
            <a:endParaRPr lang="en-US" dirty="0" smtClean="0"/>
          </a:p>
          <a:p>
            <a:r>
              <a:rPr lang="en-US" i="1" dirty="0" smtClean="0"/>
              <a:t>and, </a:t>
            </a:r>
            <a:r>
              <a:rPr lang="en-US" dirty="0" smtClean="0"/>
              <a:t>for over-estimators, subsequent performance</a:t>
            </a:r>
          </a:p>
          <a:p>
            <a:endParaRPr lang="en-US" dirty="0" smtClean="0"/>
          </a:p>
          <a:p>
            <a:pPr eaLnBrk="1" hangingPunct="1"/>
            <a:r>
              <a:rPr lang="en-US" dirty="0" smtClean="0"/>
              <a:t>Piano player example</a:t>
            </a:r>
          </a:p>
          <a:p>
            <a:pPr eaLnBrk="1" hangingPunct="1"/>
            <a:endParaRPr lang="en-US" dirty="0" smtClean="0"/>
          </a:p>
          <a:p>
            <a:pPr eaLnBrk="1" hangingPunct="1"/>
            <a:r>
              <a:rPr lang="en-US" dirty="0" smtClean="0"/>
              <a:t>Why become self aware: </a:t>
            </a:r>
          </a:p>
          <a:p>
            <a:pPr eaLnBrk="1" hangingPunct="1"/>
            <a:r>
              <a:rPr lang="en-US" dirty="0" smtClean="0"/>
              <a:t>From HRM 1993 </a:t>
            </a:r>
            <a:r>
              <a:rPr lang="en-US" dirty="0" err="1" smtClean="0"/>
              <a:t>Yammarino</a:t>
            </a:r>
            <a:r>
              <a:rPr lang="en-US" dirty="0" smtClean="0"/>
              <a:t> &amp; Atwater</a:t>
            </a:r>
          </a:p>
          <a:p>
            <a:r>
              <a:rPr lang="en-US" dirty="0" smtClean="0"/>
              <a:t>According to Bass and </a:t>
            </a:r>
            <a:r>
              <a:rPr lang="en-US" dirty="0" err="1" smtClean="0"/>
              <a:t>Yammarino</a:t>
            </a:r>
            <a:r>
              <a:rPr lang="en-US" dirty="0" smtClean="0"/>
              <a:t> (1991), individuals with inflated or deflated self-assessments (typically over-estimators and under-estimators, respectively) will misdiagnose their strengths and</a:t>
            </a:r>
          </a:p>
          <a:p>
            <a:r>
              <a:rPr lang="en-US" dirty="0" smtClean="0"/>
              <a:t>weaknesses. These inaccurate evaluations can adversely affect </a:t>
            </a:r>
            <a:r>
              <a:rPr lang="en-US" dirty="0" err="1" smtClean="0"/>
              <a:t>jobrelevant</a:t>
            </a:r>
            <a:r>
              <a:rPr lang="en-US" dirty="0" smtClean="0"/>
              <a:t> decisions. Accurate self-perceivers, in contrast, tend to make more effective job-relevant decisions.</a:t>
            </a:r>
          </a:p>
          <a:p>
            <a:r>
              <a:rPr lang="en-US" dirty="0" smtClean="0"/>
              <a:t>Bandura’s (1982) work on aspiration level also provides some insight. Individuals who under-estimate their abilities and </a:t>
            </a:r>
            <a:r>
              <a:rPr lang="en-US" b="1" dirty="0" smtClean="0"/>
              <a:t>skills </a:t>
            </a:r>
            <a:r>
              <a:rPr lang="en-US" dirty="0" smtClean="0"/>
              <a:t>will tend to set low aspiration levels and will underachieve. Those with accurate </a:t>
            </a:r>
            <a:r>
              <a:rPr lang="en-US" dirty="0" err="1" smtClean="0"/>
              <a:t>selfassessments</a:t>
            </a:r>
            <a:r>
              <a:rPr lang="en-US" dirty="0" smtClean="0"/>
              <a:t> will develop favorable efficacy expectations and commensurate achievement.</a:t>
            </a:r>
          </a:p>
          <a:p>
            <a:r>
              <a:rPr lang="en-US" dirty="0" smtClean="0"/>
              <a:t>***</a:t>
            </a:r>
          </a:p>
          <a:p>
            <a:pPr eaLnBrk="1" hangingPunct="1"/>
            <a:r>
              <a:rPr lang="en-US" dirty="0" smtClean="0"/>
              <a:t>Those who are more aware of how they are perceived by others are rated as more ‘transformational’ by their subordinates and are better performers. Self aware individuals use information they received about their leadership to improve their performance. Atwater &amp; </a:t>
            </a:r>
            <a:r>
              <a:rPr lang="en-US" dirty="0" err="1" smtClean="0"/>
              <a:t>yammarino</a:t>
            </a:r>
            <a:endParaRPr lang="en-US" dirty="0" smtClean="0"/>
          </a:p>
          <a:p>
            <a:pPr eaLnBrk="1" hangingPunct="1"/>
            <a:endParaRPr lang="en-US"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dirty="0" smtClean="0"/>
              <a:t>Better managers are better at assessing the level of their own behaviors and  the impact these behaviors have on others. (</a:t>
            </a:r>
            <a:r>
              <a:rPr lang="en-US" sz="1200" b="1" dirty="0" smtClean="0"/>
              <a:t>Church, 97)</a:t>
            </a:r>
          </a:p>
          <a:p>
            <a:pPr eaLnBrk="1" hangingPunct="1"/>
            <a:r>
              <a:rPr lang="en-US" dirty="0" smtClean="0"/>
              <a:t>)</a:t>
            </a:r>
          </a:p>
          <a:p>
            <a:pPr eaLnBrk="1" hangingPunct="1"/>
            <a:r>
              <a:rPr lang="en-US" dirty="0" smtClean="0"/>
              <a:t>Van </a:t>
            </a:r>
            <a:r>
              <a:rPr lang="en-US" dirty="0" err="1" smtClean="0"/>
              <a:t>velsor</a:t>
            </a:r>
            <a:r>
              <a:rPr lang="en-US" dirty="0" smtClean="0"/>
              <a:t> stud: those who had over rated their abilities to build good relationships and to deal effectively with people were provided with feedback, some changed their view (58%). There was a positive relation between change in performance and change in self view 6 months after feedback</a:t>
            </a:r>
          </a:p>
          <a:p>
            <a:pPr eaLnBrk="1" hangingPunct="1"/>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B1ACCEF8-9BF5-40A7-9A2A-4B13E6D11407}" type="slidenum">
              <a:rPr lang="en-US"/>
              <a:pPr/>
              <a:t>4</a:t>
            </a:fld>
            <a:endParaRPr 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r>
              <a:rPr lang="en-US" dirty="0" smtClean="0"/>
              <a:t>Complete the following measures of your personality</a:t>
            </a:r>
          </a:p>
          <a:p>
            <a:pPr eaLnBrk="1" hangingPunct="1"/>
            <a:r>
              <a:rPr lang="en-US" dirty="0" smtClean="0"/>
              <a:t>These give you an idea of what personality measures look like</a:t>
            </a:r>
          </a:p>
          <a:p>
            <a:pPr eaLnBrk="1" hangingPunct="1"/>
            <a:r>
              <a:rPr lang="en-US" dirty="0" smtClean="0"/>
              <a:t>In a job interview you might be required to complete a personality measure, they are also often used for coaching purposes</a:t>
            </a:r>
          </a:p>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7"/>
          <p:cNvSpPr>
            <a:spLocks noGrp="1" noChangeArrowheads="1"/>
          </p:cNvSpPr>
          <p:nvPr>
            <p:ph type="sldNum" sz="quarter" idx="5"/>
          </p:nvPr>
        </p:nvSpPr>
        <p:spPr bwMode="auto">
          <a:noFill/>
          <a:ln>
            <a:miter lim="800000"/>
            <a:headEnd/>
            <a:tailEnd/>
          </a:ln>
        </p:spPr>
        <p:txBody>
          <a:bodyPr/>
          <a:lstStyle/>
          <a:p>
            <a:fld id="{290114FF-691B-46A5-84DB-122445EEAD7B}" type="slidenum">
              <a:rPr lang="en-US"/>
              <a:pPr/>
              <a:t>5</a:t>
            </a:fld>
            <a:endParaRPr lang="en-US"/>
          </a:p>
        </p:txBody>
      </p:sp>
      <p:sp>
        <p:nvSpPr>
          <p:cNvPr id="4710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7107" name="Rectangle 3"/>
          <p:cNvSpPr>
            <a:spLocks noGrp="1" noChangeArrowheads="1"/>
          </p:cNvSpPr>
          <p:nvPr>
            <p:ph type="body" idx="1"/>
          </p:nvPr>
        </p:nvSpPr>
        <p:spPr bwMode="auto">
          <a:noFill/>
        </p:spPr>
        <p:txBody>
          <a:bodyPr/>
          <a:lstStyle/>
          <a:p>
            <a:pPr eaLnBrk="1" hangingPunct="1"/>
            <a:endParaRPr lang="en-US" smtClean="0">
              <a:latin typeface="Times New Roman"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F5025155-9A04-461E-978E-A0551C183167}" type="slidenum">
              <a:rPr lang="en-US" sz="1200"/>
              <a:pPr algn="r"/>
              <a:t>6</a:t>
            </a:fld>
            <a:endParaRPr lang="en-US" sz="120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r>
              <a:rPr lang="en-US" smtClean="0"/>
              <a:t>Concerns composure, optimism, and stable moods.</a:t>
            </a:r>
          </a:p>
          <a:p>
            <a:endParaRPr lang="en-US" smtClean="0"/>
          </a:p>
          <a:p>
            <a:r>
              <a:rPr lang="en-US" smtClean="0"/>
              <a:t>Leaders high scores on self esteem :</a:t>
            </a:r>
          </a:p>
          <a:p>
            <a:r>
              <a:rPr lang="en-US" smtClean="0"/>
              <a:t>• Handle pressure well</a:t>
            </a:r>
          </a:p>
          <a:p>
            <a:r>
              <a:rPr lang="en-US" smtClean="0"/>
              <a:t>• Not take criticism personally</a:t>
            </a:r>
          </a:p>
          <a:p>
            <a:r>
              <a:rPr lang="en-US" smtClean="0"/>
              <a:t>• Expect to succeed</a:t>
            </a:r>
          </a:p>
          <a:p>
            <a:r>
              <a:rPr lang="en-US" smtClean="0"/>
              <a:t>• Be hard to coach</a:t>
            </a:r>
          </a:p>
          <a:p>
            <a:r>
              <a:rPr lang="en-US" smtClean="0"/>
              <a:t>• Overlook their mistakes</a:t>
            </a:r>
          </a:p>
          <a:p>
            <a:r>
              <a:rPr lang="en-US" b="1" smtClean="0"/>
              <a:t>LEADERSHIP</a:t>
            </a:r>
          </a:p>
          <a:p>
            <a:r>
              <a:rPr lang="en-US" b="1" smtClean="0"/>
              <a:t>IMPLICATIONS </a:t>
            </a:r>
            <a:r>
              <a:rPr lang="en-US" smtClean="0"/>
              <a:t>Compared to other leaders, your scores suggest that you usually maintain a</a:t>
            </a:r>
          </a:p>
          <a:p>
            <a:r>
              <a:rPr lang="en-US" smtClean="0"/>
              <a:t>positive attitude, remain patient with staff errors and</a:t>
            </a:r>
          </a:p>
          <a:p>
            <a:r>
              <a:rPr lang="en-US" smtClean="0"/>
              <a:t>mistakes, and persist in the face of challenges, frustration, and reversals. On</a:t>
            </a:r>
          </a:p>
          <a:p>
            <a:r>
              <a:rPr lang="en-US" smtClean="0"/>
              <a:t>the other hand, you may  be reluctant to listen to negative feedback.</a:t>
            </a:r>
          </a:p>
          <a:p>
            <a:r>
              <a:rPr lang="en-US" b="1" smtClean="0"/>
              <a:t>COMPETENCY</a:t>
            </a:r>
          </a:p>
          <a:p>
            <a:r>
              <a:rPr lang="en-US" b="1" smtClean="0"/>
              <a:t>ANALYSIS</a:t>
            </a:r>
          </a:p>
          <a:p>
            <a:r>
              <a:rPr lang="en-US" smtClean="0"/>
              <a:t>COMPOSURE:You are perceived as confident and self-assured, </a:t>
            </a:r>
          </a:p>
          <a:p>
            <a:r>
              <a:rPr lang="en-US" smtClean="0"/>
              <a:t>LISTENING:You are so confident in your judgments that you may sometimes</a:t>
            </a:r>
          </a:p>
          <a:p>
            <a:r>
              <a:rPr lang="en-US" smtClean="0"/>
              <a:t>seem not to take others’ views seriously. As a result, others may see you as</a:t>
            </a:r>
          </a:p>
          <a:p>
            <a:r>
              <a:rPr lang="en-US" smtClean="0"/>
              <a:t>arrogant, regardless of the merit of your views.</a:t>
            </a:r>
          </a:p>
          <a:p>
            <a:r>
              <a:rPr lang="en-US" smtClean="0"/>
              <a:t>LEARNING AND PERSONAL COACHABILITY: You are open to and may</a:t>
            </a:r>
          </a:p>
          <a:p>
            <a:r>
              <a:rPr lang="en-US" smtClean="0"/>
              <a:t>even solicit feedback. At the same time, because you are so self-confident,</a:t>
            </a:r>
          </a:p>
          <a:p>
            <a:r>
              <a:rPr lang="en-US" smtClean="0"/>
              <a:t>you may tend to focus on the positive and ignore the negative. This can make</a:t>
            </a:r>
          </a:p>
          <a:p>
            <a:r>
              <a:rPr lang="en-US" smtClean="0"/>
              <a:t>you hard to coach.</a:t>
            </a:r>
          </a:p>
          <a:p>
            <a:r>
              <a:rPr lang="en-US" smtClean="0"/>
              <a:t>STRESS MANAGEMENT:You seem to deal comfortably with frustrations,</a:t>
            </a:r>
          </a:p>
          <a:p>
            <a:r>
              <a:rPr lang="en-US" smtClean="0"/>
              <a:t>delays, and the pressures of deadlines and heavy workloads. In fact, you</a:t>
            </a:r>
          </a:p>
          <a:p>
            <a:r>
              <a:rPr lang="en-US" smtClean="0"/>
              <a:t>appear to thrive under pressure, perhaps taking on more than you should.</a:t>
            </a:r>
          </a:p>
          <a:p>
            <a:r>
              <a:rPr lang="en-US" smtClean="0"/>
              <a:t>Others admire and count on your resilience.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65963004-5EE6-41F6-8047-6D065F7458BF}" type="slidenum">
              <a:rPr lang="en-US" sz="1200"/>
              <a:pPr algn="r"/>
              <a:t>7</a:t>
            </a:fld>
            <a:endParaRPr lang="en-US" sz="120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buFont typeface="Arial" pitchFamily="34" charset="0"/>
              <a:buNone/>
            </a:pPr>
            <a:r>
              <a:rPr lang="en-CA" b="1" dirty="0" smtClean="0"/>
              <a:t>Research on Self Esteem: </a:t>
            </a:r>
          </a:p>
          <a:p>
            <a:pPr eaLnBrk="1" hangingPunct="1">
              <a:buFont typeface="Arial" pitchFamily="34" charset="0"/>
              <a:buNone/>
            </a:pPr>
            <a:endParaRPr lang="en-CA" dirty="0" smtClean="0"/>
          </a:p>
          <a:p>
            <a:pPr eaLnBrk="1" hangingPunct="1">
              <a:buFont typeface="Arial" pitchFamily="34" charset="0"/>
              <a:buChar char="•"/>
            </a:pPr>
            <a:r>
              <a:rPr lang="en-CA" dirty="0" smtClean="0"/>
              <a:t> People with high self-esteem have favourable self-images.</a:t>
            </a:r>
          </a:p>
          <a:p>
            <a:pPr eaLnBrk="1" hangingPunct="1">
              <a:buFont typeface="Arial" pitchFamily="34" charset="0"/>
              <a:buChar char="•"/>
            </a:pPr>
            <a:r>
              <a:rPr lang="en-CA" dirty="0" smtClean="0"/>
              <a:t> People with low self-esteem have unfavourable self-images.</a:t>
            </a:r>
          </a:p>
          <a:p>
            <a:pPr eaLnBrk="1" hangingPunct="1">
              <a:buFont typeface="Arial" pitchFamily="34" charset="0"/>
              <a:buChar char="•"/>
            </a:pPr>
            <a:r>
              <a:rPr lang="en-CA" dirty="0" smtClean="0"/>
              <a:t> People with low self-esteem react badly to negative feedback – it lowers subsequent performance.</a:t>
            </a:r>
          </a:p>
          <a:p>
            <a:pPr eaLnBrk="1" hangingPunct="1">
              <a:buFont typeface="Arial" pitchFamily="34" charset="0"/>
              <a:buChar char="•"/>
            </a:pPr>
            <a:r>
              <a:rPr lang="en-CA" dirty="0" smtClean="0"/>
              <a:t> People with high self-esteem make more fulfilling career decisions and have higher job satisfaction and job performance.</a:t>
            </a:r>
          </a:p>
          <a:p>
            <a:pPr eaLnBrk="1" hangingPunct="1">
              <a:buFont typeface="Arial" pitchFamily="34" charset="0"/>
              <a:buChar char="•"/>
            </a:pPr>
            <a:r>
              <a:rPr lang="en-CA" dirty="0" smtClean="0"/>
              <a:t> People with high self-esteem are more resilient to the strains of everyday work-life,</a:t>
            </a:r>
            <a:r>
              <a:rPr lang="en-CA" baseline="0" dirty="0" smtClean="0"/>
              <a:t> leads to better job performance</a:t>
            </a:r>
            <a:endParaRPr lang="en-CA" dirty="0" smtClean="0"/>
          </a:p>
          <a:p>
            <a:pPr eaLnBrk="1" hangingPunct="1">
              <a:buFont typeface="Arial" pitchFamily="34" charset="0"/>
              <a:buChar char="•"/>
            </a:pPr>
            <a:endParaRPr lang="en-CA" dirty="0" smtClean="0"/>
          </a:p>
          <a:p>
            <a:endParaRPr lang="en-CA" dirty="0"/>
          </a:p>
        </p:txBody>
      </p:sp>
      <p:sp>
        <p:nvSpPr>
          <p:cNvPr id="4" name="Slide Number Placeholder 3"/>
          <p:cNvSpPr>
            <a:spLocks noGrp="1"/>
          </p:cNvSpPr>
          <p:nvPr>
            <p:ph type="sldNum" sz="quarter" idx="10"/>
          </p:nvPr>
        </p:nvSpPr>
        <p:spPr/>
        <p:txBody>
          <a:bodyPr/>
          <a:lstStyle/>
          <a:p>
            <a:pPr>
              <a:defRPr/>
            </a:pPr>
            <a:fld id="{83C3E508-9E04-48F9-AB4F-55C69E5688D7}"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0F46806C-060F-4F1B-8D25-51D51CD8E9B2}" type="slidenum">
              <a:rPr lang="en-US" sz="1200"/>
              <a:pPr algn="r"/>
              <a:t>9</a:t>
            </a:fld>
            <a:endParaRPr lang="en-US" sz="120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EFBFD811-952E-45B5-9F6F-26E6AD99FB4A}" type="slidenum">
              <a:rPr lang="en-US" sz="1200"/>
              <a:pPr algn="r"/>
              <a:t>10</a:t>
            </a:fld>
            <a:endParaRPr lang="en-US" sz="1200"/>
          </a:p>
        </p:txBody>
      </p:sp>
      <p:sp>
        <p:nvSpPr>
          <p:cNvPr id="58371" name="Rectangle 2"/>
          <p:cNvSpPr>
            <a:spLocks noGrp="1" noRot="1" noChangeAspect="1" noChangeArrowheads="1" noTextEdit="1"/>
          </p:cNvSpPr>
          <p:nvPr>
            <p:ph type="sldImg"/>
          </p:nvPr>
        </p:nvSpPr>
        <p:spPr>
          <a:xfrm>
            <a:off x="1149350" y="690563"/>
            <a:ext cx="4557713" cy="3417887"/>
          </a:xfrm>
          <a:solidFill>
            <a:srgbClr val="FFFFFF"/>
          </a:solidFill>
          <a:ln/>
        </p:spPr>
      </p:sp>
      <p:sp>
        <p:nvSpPr>
          <p:cNvPr id="58372" name="Rectangle 3"/>
          <p:cNvSpPr>
            <a:spLocks noGrp="1" noChangeArrowheads="1"/>
          </p:cNvSpPr>
          <p:nvPr>
            <p:ph type="body" idx="1"/>
          </p:nvPr>
        </p:nvSpPr>
        <p:spPr>
          <a:solidFill>
            <a:srgbClr val="FFFFFF"/>
          </a:solidFill>
          <a:ln>
            <a:solidFill>
              <a:srgbClr val="000000"/>
            </a:solidFill>
          </a:ln>
        </p:spPr>
        <p:txBody>
          <a:bodyPr lIns="89950" tIns="44975" rIns="89950" bIns="44975"/>
          <a:lstStyle/>
          <a:p>
            <a:pPr>
              <a:lnSpc>
                <a:spcPct val="80000"/>
              </a:lnSpc>
            </a:pPr>
            <a:r>
              <a:rPr lang="en-US" sz="800" dirty="0" smtClean="0"/>
              <a:t>Social</a:t>
            </a:r>
            <a:r>
              <a:rPr lang="en-US" sz="800" baseline="0" dirty="0" smtClean="0"/>
              <a:t> skills= Some Extraversion traits + Some Agreeableness traits</a:t>
            </a:r>
          </a:p>
          <a:p>
            <a:pPr>
              <a:lnSpc>
                <a:spcPct val="80000"/>
              </a:lnSpc>
            </a:pPr>
            <a:endParaRPr lang="en-US" sz="800" dirty="0" smtClean="0"/>
          </a:p>
          <a:p>
            <a:pPr>
              <a:lnSpc>
                <a:spcPct val="80000"/>
              </a:lnSpc>
            </a:pPr>
            <a:r>
              <a:rPr lang="en-US" sz="800" dirty="0" smtClean="0"/>
              <a:t>Concerns seeming talkative, socially bold, and entertaining.</a:t>
            </a:r>
          </a:p>
          <a:p>
            <a:pPr>
              <a:lnSpc>
                <a:spcPct val="80000"/>
              </a:lnSpc>
            </a:pPr>
            <a:endParaRPr lang="en-US" sz="800" dirty="0" smtClean="0"/>
          </a:p>
          <a:p>
            <a:pPr>
              <a:lnSpc>
                <a:spcPct val="80000"/>
              </a:lnSpc>
            </a:pPr>
            <a:r>
              <a:rPr lang="en-US" sz="800" b="1" dirty="0" smtClean="0"/>
              <a:t>BEHAVIORAL</a:t>
            </a:r>
          </a:p>
          <a:p>
            <a:pPr>
              <a:lnSpc>
                <a:spcPct val="80000"/>
              </a:lnSpc>
            </a:pPr>
            <a:r>
              <a:rPr lang="en-US" sz="800" b="1" dirty="0" smtClean="0"/>
              <a:t>IMPLICATIONS</a:t>
            </a:r>
          </a:p>
          <a:p>
            <a:pPr>
              <a:lnSpc>
                <a:spcPct val="80000"/>
              </a:lnSpc>
            </a:pPr>
            <a:r>
              <a:rPr lang="en-US" sz="800" dirty="0" smtClean="0"/>
              <a:t>Leaders with similar scores tend to:</a:t>
            </a:r>
          </a:p>
          <a:p>
            <a:pPr>
              <a:lnSpc>
                <a:spcPct val="80000"/>
              </a:lnSpc>
            </a:pPr>
            <a:r>
              <a:rPr lang="en-US" sz="800" dirty="0" smtClean="0"/>
              <a:t>• Seem approachable, not distant</a:t>
            </a:r>
          </a:p>
          <a:p>
            <a:pPr>
              <a:lnSpc>
                <a:spcPct val="80000"/>
              </a:lnSpc>
            </a:pPr>
            <a:r>
              <a:rPr lang="en-US" sz="800" dirty="0" smtClean="0"/>
              <a:t>• Be comfortable either working alone or with others</a:t>
            </a:r>
          </a:p>
          <a:p>
            <a:pPr>
              <a:lnSpc>
                <a:spcPct val="80000"/>
              </a:lnSpc>
            </a:pPr>
            <a:r>
              <a:rPr lang="en-US" sz="800" dirty="0" smtClean="0"/>
              <a:t>• Prefer formal rather than casual meetings</a:t>
            </a:r>
          </a:p>
          <a:p>
            <a:pPr>
              <a:lnSpc>
                <a:spcPct val="80000"/>
              </a:lnSpc>
            </a:pPr>
            <a:r>
              <a:rPr lang="en-US" sz="800" dirty="0" smtClean="0"/>
              <a:t>• Provide staff relevant feedback</a:t>
            </a:r>
          </a:p>
          <a:p>
            <a:pPr>
              <a:lnSpc>
                <a:spcPct val="80000"/>
              </a:lnSpc>
            </a:pPr>
            <a:r>
              <a:rPr lang="en-US" sz="800" dirty="0" smtClean="0"/>
              <a:t>• Balance listening with talking</a:t>
            </a:r>
          </a:p>
          <a:p>
            <a:pPr>
              <a:lnSpc>
                <a:spcPct val="80000"/>
              </a:lnSpc>
            </a:pPr>
            <a:r>
              <a:rPr lang="en-US" sz="800" b="1" dirty="0" smtClean="0"/>
              <a:t>LEADERSHIP</a:t>
            </a:r>
          </a:p>
          <a:p>
            <a:pPr>
              <a:lnSpc>
                <a:spcPct val="80000"/>
              </a:lnSpc>
            </a:pPr>
            <a:r>
              <a:rPr lang="en-US" sz="800" b="1" dirty="0" smtClean="0"/>
              <a:t>IMPLICATIONS</a:t>
            </a:r>
          </a:p>
          <a:p>
            <a:pPr>
              <a:lnSpc>
                <a:spcPct val="80000"/>
              </a:lnSpc>
            </a:pPr>
            <a:r>
              <a:rPr lang="en-US" sz="800" dirty="0" smtClean="0"/>
              <a:t>Compared to other leaders, your scores suggest that you are flexible with</a:t>
            </a:r>
          </a:p>
          <a:p>
            <a:pPr>
              <a:lnSpc>
                <a:spcPct val="80000"/>
              </a:lnSpc>
            </a:pPr>
            <a:r>
              <a:rPr lang="en-US" sz="800" dirty="0" smtClean="0"/>
              <a:t>your time, and don't mind working either alone or as part of a team. You</a:t>
            </a:r>
          </a:p>
          <a:p>
            <a:pPr>
              <a:lnSpc>
                <a:spcPct val="80000"/>
              </a:lnSpc>
            </a:pPr>
            <a:r>
              <a:rPr lang="en-US" sz="800" dirty="0" smtClean="0"/>
              <a:t>meet the public well, but you don't need to be the center of attention or</a:t>
            </a:r>
          </a:p>
          <a:p>
            <a:pPr>
              <a:lnSpc>
                <a:spcPct val="80000"/>
              </a:lnSpc>
            </a:pPr>
            <a:r>
              <a:rPr lang="en-US" sz="800" dirty="0" smtClean="0"/>
              <a:t>constantly on stage.</a:t>
            </a:r>
          </a:p>
          <a:p>
            <a:pPr>
              <a:lnSpc>
                <a:spcPct val="80000"/>
              </a:lnSpc>
            </a:pPr>
            <a:r>
              <a:rPr lang="en-US" sz="800" b="1" dirty="0" smtClean="0"/>
              <a:t>COMPETENCY</a:t>
            </a:r>
          </a:p>
          <a:p>
            <a:pPr>
              <a:lnSpc>
                <a:spcPct val="80000"/>
              </a:lnSpc>
            </a:pPr>
            <a:r>
              <a:rPr lang="en-US" sz="800" b="1" dirty="0" smtClean="0"/>
              <a:t>ANALYSIS</a:t>
            </a:r>
          </a:p>
          <a:p>
            <a:pPr>
              <a:lnSpc>
                <a:spcPct val="80000"/>
              </a:lnSpc>
            </a:pPr>
            <a:r>
              <a:rPr lang="en-US" sz="800" dirty="0" smtClean="0"/>
              <a:t>INITIATING </a:t>
            </a:r>
            <a:r>
              <a:rPr lang="en-US" sz="800" dirty="0" err="1" smtClean="0"/>
              <a:t>INTERACTIONS:You</a:t>
            </a:r>
            <a:r>
              <a:rPr lang="en-US" sz="800" dirty="0" smtClean="0"/>
              <a:t> are able to initiate and build good</a:t>
            </a:r>
          </a:p>
          <a:p>
            <a:pPr>
              <a:lnSpc>
                <a:spcPct val="80000"/>
              </a:lnSpc>
            </a:pPr>
            <a:r>
              <a:rPr lang="en-US" sz="800" dirty="0" smtClean="0"/>
              <a:t>relations with others in your organization, including people you don't already</a:t>
            </a:r>
          </a:p>
          <a:p>
            <a:pPr>
              <a:lnSpc>
                <a:spcPct val="80000"/>
              </a:lnSpc>
            </a:pPr>
            <a:r>
              <a:rPr lang="en-US" sz="800" dirty="0" smtClean="0"/>
              <a:t>know.</a:t>
            </a:r>
          </a:p>
          <a:p>
            <a:pPr>
              <a:lnSpc>
                <a:spcPct val="80000"/>
              </a:lnSpc>
            </a:pPr>
            <a:r>
              <a:rPr lang="en-US" sz="800" dirty="0" err="1" smtClean="0"/>
              <a:t>ENERGY:Others</a:t>
            </a:r>
            <a:r>
              <a:rPr lang="en-US" sz="800" dirty="0" smtClean="0"/>
              <a:t> see you as having appropriate energy and enthusiasm for</a:t>
            </a:r>
          </a:p>
          <a:p>
            <a:pPr>
              <a:lnSpc>
                <a:spcPct val="80000"/>
              </a:lnSpc>
            </a:pPr>
            <a:r>
              <a:rPr lang="en-US" sz="800" dirty="0" smtClean="0"/>
              <a:t>new people and projects.</a:t>
            </a:r>
          </a:p>
          <a:p>
            <a:pPr>
              <a:lnSpc>
                <a:spcPct val="80000"/>
              </a:lnSpc>
            </a:pPr>
            <a:r>
              <a:rPr lang="en-US" sz="800" dirty="0" err="1" smtClean="0"/>
              <a:t>APPROACHABILITY:Your</a:t>
            </a:r>
            <a:r>
              <a:rPr lang="en-US" sz="800" dirty="0" smtClean="0"/>
              <a:t> ability to initiate interactions with new people is</a:t>
            </a:r>
          </a:p>
          <a:p>
            <a:pPr>
              <a:lnSpc>
                <a:spcPct val="80000"/>
              </a:lnSpc>
            </a:pPr>
            <a:r>
              <a:rPr lang="en-US" sz="800" dirty="0" smtClean="0"/>
              <a:t>an important skill for leaders. Continue developing contacts in the</a:t>
            </a:r>
          </a:p>
          <a:p>
            <a:pPr>
              <a:lnSpc>
                <a:spcPct val="80000"/>
              </a:lnSpc>
            </a:pPr>
            <a:r>
              <a:rPr lang="en-US" sz="800" dirty="0" smtClean="0"/>
              <a:t>organization, and include your staff in the interactions.</a:t>
            </a:r>
          </a:p>
          <a:p>
            <a:pPr>
              <a:lnSpc>
                <a:spcPct val="80000"/>
              </a:lnSpc>
            </a:pPr>
            <a:r>
              <a:rPr lang="en-US" sz="800" dirty="0" smtClean="0"/>
              <a:t>INTERPERSONAL </a:t>
            </a:r>
            <a:r>
              <a:rPr lang="en-US" sz="800" dirty="0" err="1" smtClean="0"/>
              <a:t>NETWORK:Your</a:t>
            </a:r>
            <a:r>
              <a:rPr lang="en-US" sz="800" dirty="0" smtClean="0"/>
              <a:t> networking skills are sufficient to keep</a:t>
            </a:r>
          </a:p>
          <a:p>
            <a:pPr>
              <a:lnSpc>
                <a:spcPct val="80000"/>
              </a:lnSpc>
            </a:pPr>
            <a:r>
              <a:rPr lang="en-US" sz="800" dirty="0" smtClean="0"/>
              <a:t>you in touch with the organization.</a:t>
            </a:r>
          </a:p>
          <a:p>
            <a:pPr>
              <a:lnSpc>
                <a:spcPct val="80000"/>
              </a:lnSpc>
            </a:pPr>
            <a:r>
              <a:rPr lang="en-US" sz="800" dirty="0" smtClean="0"/>
              <a:t>TEAM </a:t>
            </a:r>
            <a:r>
              <a:rPr lang="en-US" sz="800" dirty="0" err="1" smtClean="0"/>
              <a:t>ORIENTATION:Others</a:t>
            </a:r>
            <a:r>
              <a:rPr lang="en-US" sz="800" dirty="0" smtClean="0"/>
              <a:t> see you as participating appropriately in team</a:t>
            </a:r>
          </a:p>
          <a:p>
            <a:pPr>
              <a:lnSpc>
                <a:spcPct val="80000"/>
              </a:lnSpc>
            </a:pPr>
            <a:r>
              <a:rPr lang="en-US" sz="800" dirty="0" smtClean="0"/>
              <a:t>tasks.</a:t>
            </a:r>
          </a:p>
          <a:p>
            <a:pPr eaLnBrk="1" hangingPunct="1">
              <a:lnSpc>
                <a:spcPct val="80000"/>
              </a:lnSpc>
            </a:pPr>
            <a:endParaRPr lang="en-US" sz="800"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pPr>
              <a:defRPr/>
            </a:pPr>
            <a:fld id="{83C3E508-9E04-48F9-AB4F-55C69E5688D7}" type="slidenum">
              <a:rPr lang="en-US" smtClean="0"/>
              <a:pPr>
                <a:defRPr/>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pPr>
              <a:defRPr/>
            </a:pPr>
            <a:fld id="{83C3E508-9E04-48F9-AB4F-55C69E5688D7}" type="slidenum">
              <a:rPr lang="en-US" smtClean="0"/>
              <a:pPr>
                <a:defRPr/>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DDABC913-A254-42CE-8151-D32373FCF42F}" type="slidenum">
              <a:rPr lang="en-US" sz="1200"/>
              <a:pPr algn="r"/>
              <a:t>14</a:t>
            </a:fld>
            <a:endParaRPr lang="en-US" sz="12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r>
              <a:rPr lang="en-US" smtClean="0"/>
              <a:t>Self control involves the ability to restrain one's impulses, curb one's appetites, stay focused, maintain schedules, and follow routines. Persons with good self-control are self-disciplined, buttoned down, and abstemious. Persons with poor self control are impulsive, self-indulgent, and undisciplined.</a:t>
            </a:r>
          </a:p>
          <a:p>
            <a:endParaRPr lang="en-US" smtClean="0"/>
          </a:p>
          <a:p>
            <a:r>
              <a:rPr lang="en-US" smtClean="0"/>
              <a:t>Impulse control =Ability to delay gratification vs. have a  ‘here and now” orientation</a:t>
            </a:r>
          </a:p>
          <a:p>
            <a:r>
              <a:rPr lang="en-US" smtClean="0"/>
              <a:t>Lack of Persistence= Lacking diligence, tenacity or persistence in the course of action. In the managerial context it is the ability stay focused on task or on others’ expectations of you</a:t>
            </a:r>
          </a:p>
          <a:p>
            <a:r>
              <a:rPr lang="en-US" smtClean="0"/>
              <a:t>Risk seeking=being adventuresome rather than cautious – agreeing with item: I sometimes find it exciting to do things for which I might get in trouble</a:t>
            </a:r>
          </a:p>
          <a:p>
            <a:r>
              <a:rPr lang="en-US" smtClean="0"/>
              <a:t>Self centeredness=being indifferent or insensitive to the suffering and needs of others</a:t>
            </a:r>
          </a:p>
          <a:p>
            <a:r>
              <a:rPr lang="en-US" smtClean="0"/>
              <a:t>Low ability to control temper =having a minimal tolerance for frustration</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0714B516-4923-4DF9-BF35-B79A09C182BD}" type="slidenum">
              <a:rPr lang="en-US" sz="1200"/>
              <a:pPr algn="r"/>
              <a:t>15</a:t>
            </a:fld>
            <a:endParaRPr lang="en-US" sz="1200"/>
          </a:p>
        </p:txBody>
      </p:sp>
      <p:sp>
        <p:nvSpPr>
          <p:cNvPr id="63491" name="Rectangle 2"/>
          <p:cNvSpPr>
            <a:spLocks noGrp="1" noRot="1" noChangeAspect="1" noChangeArrowheads="1" noTextEdit="1"/>
          </p:cNvSpPr>
          <p:nvPr>
            <p:ph type="sldImg"/>
          </p:nvPr>
        </p:nvSpPr>
        <p:spPr>
          <a:xfrm>
            <a:off x="1149350" y="690563"/>
            <a:ext cx="4557713" cy="3417887"/>
          </a:xfrm>
          <a:solidFill>
            <a:srgbClr val="FFFFFF"/>
          </a:solidFill>
          <a:ln/>
        </p:spPr>
      </p:sp>
      <p:sp>
        <p:nvSpPr>
          <p:cNvPr id="63492" name="Rectangle 3"/>
          <p:cNvSpPr>
            <a:spLocks noGrp="1" noChangeArrowheads="1"/>
          </p:cNvSpPr>
          <p:nvPr>
            <p:ph type="body" idx="1"/>
          </p:nvPr>
        </p:nvSpPr>
        <p:spPr>
          <a:solidFill>
            <a:srgbClr val="FFFFFF"/>
          </a:solidFill>
          <a:ln>
            <a:solidFill>
              <a:srgbClr val="000000"/>
            </a:solidFill>
          </a:ln>
        </p:spPr>
        <p:txBody>
          <a:bodyPr lIns="89950" tIns="44975" rIns="89950" bIns="44975"/>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4342E562-F494-4799-87A9-0E84724CAAE4}" type="slidenum">
              <a:rPr lang="en-US" smtClean="0"/>
              <a:pPr/>
              <a:t>16</a:t>
            </a:fld>
            <a:endParaRPr lang="en-US" smtClean="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r>
              <a:rPr lang="en-US" smtClean="0"/>
              <a:t>Social skills are a combination of empathy &amp; extraversion</a:t>
            </a:r>
          </a:p>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580DEFC2-E251-4955-8A56-D388A85A44BE}" type="slidenum">
              <a:rPr lang="en-US" sz="1200"/>
              <a:pPr algn="r"/>
              <a:t>17</a:t>
            </a:fld>
            <a:endParaRPr lang="en-US" sz="1200"/>
          </a:p>
        </p:txBody>
      </p:sp>
      <p:sp>
        <p:nvSpPr>
          <p:cNvPr id="60419" name="Rectangle 2"/>
          <p:cNvSpPr>
            <a:spLocks noGrp="1" noRot="1" noChangeAspect="1" noChangeArrowheads="1" noTextEdit="1"/>
          </p:cNvSpPr>
          <p:nvPr>
            <p:ph type="sldImg"/>
          </p:nvPr>
        </p:nvSpPr>
        <p:spPr>
          <a:xfrm>
            <a:off x="1149350" y="690563"/>
            <a:ext cx="4557713" cy="3417887"/>
          </a:xfrm>
          <a:solidFill>
            <a:srgbClr val="FFFFFF"/>
          </a:solidFill>
          <a:ln/>
        </p:spPr>
      </p:sp>
      <p:sp>
        <p:nvSpPr>
          <p:cNvPr id="60420" name="Rectangle 3"/>
          <p:cNvSpPr>
            <a:spLocks noGrp="1" noChangeArrowheads="1"/>
          </p:cNvSpPr>
          <p:nvPr>
            <p:ph type="body" idx="1"/>
          </p:nvPr>
        </p:nvSpPr>
        <p:spPr>
          <a:solidFill>
            <a:srgbClr val="FFFFFF"/>
          </a:solidFill>
          <a:ln>
            <a:solidFill>
              <a:srgbClr val="000000"/>
            </a:solidFill>
          </a:ln>
        </p:spPr>
        <p:txBody>
          <a:bodyPr lIns="89950" tIns="44975" rIns="89950" bIns="44975"/>
          <a:lstStyle/>
          <a:p>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D86A3F95-8799-4AC1-BF7B-C01AD27B2E24}" type="slidenum">
              <a:rPr lang="en-US" sz="1200"/>
              <a:pPr algn="r"/>
              <a:t>18</a:t>
            </a:fld>
            <a:endParaRPr lang="en-US" sz="1200"/>
          </a:p>
        </p:txBody>
      </p:sp>
      <p:sp>
        <p:nvSpPr>
          <p:cNvPr id="50179" name="Rectangle 2"/>
          <p:cNvSpPr>
            <a:spLocks noGrp="1" noRot="1" noChangeAspect="1" noChangeArrowheads="1" noTextEdit="1"/>
          </p:cNvSpPr>
          <p:nvPr>
            <p:ph type="sldImg"/>
          </p:nvPr>
        </p:nvSpPr>
        <p:spPr>
          <a:xfrm>
            <a:off x="1149350" y="690563"/>
            <a:ext cx="4557713" cy="3417887"/>
          </a:xfrm>
          <a:solidFill>
            <a:srgbClr val="FFFFFF"/>
          </a:solidFill>
          <a:ln/>
        </p:spPr>
      </p:sp>
      <p:sp>
        <p:nvSpPr>
          <p:cNvPr id="50180" name="Rectangle 3"/>
          <p:cNvSpPr>
            <a:spLocks noGrp="1" noChangeArrowheads="1"/>
          </p:cNvSpPr>
          <p:nvPr>
            <p:ph type="body" idx="1"/>
          </p:nvPr>
        </p:nvSpPr>
        <p:spPr>
          <a:solidFill>
            <a:srgbClr val="FFFFFF"/>
          </a:solidFill>
          <a:ln>
            <a:solidFill>
              <a:srgbClr val="000000"/>
            </a:solidFill>
          </a:ln>
        </p:spPr>
        <p:txBody>
          <a:bodyPr lIns="89950" tIns="44975" rIns="89950" bIns="44975"/>
          <a:lstStyle/>
          <a:p>
            <a:pPr eaLnBrk="1" hangingPunct="1"/>
            <a:r>
              <a:rPr lang="en-US" dirty="0" smtClean="0"/>
              <a:t>Self Control = Certain traits from</a:t>
            </a:r>
            <a:r>
              <a:rPr lang="en-US" baseline="0" dirty="0" smtClean="0"/>
              <a:t> </a:t>
            </a:r>
            <a:r>
              <a:rPr lang="en-US" dirty="0" smtClean="0"/>
              <a:t>Conscientiousness</a:t>
            </a:r>
          </a:p>
          <a:p>
            <a:pPr eaLnBrk="1" hangingPunct="1"/>
            <a:endParaRPr 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B987928D-9620-4B53-A690-09F43003E67D}" type="slidenum">
              <a:rPr lang="en-US" sz="1200"/>
              <a:pPr algn="r"/>
              <a:t>19</a:t>
            </a:fld>
            <a:endParaRPr lang="en-US" sz="120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r>
              <a:rPr lang="en-US" smtClean="0"/>
              <a:t>Persons with positive attitudes toward authority follow rules and respect procedures; they are compliant, conforming, socially appropriate, and easy to supervise. Persons with negative attitudes toward authority ignore rules and violate procedures; they are rebellious, refractory, and hard to supervise.</a:t>
            </a:r>
          </a:p>
          <a:p>
            <a:r>
              <a:rPr lang="en-US" smtClean="0"/>
              <a:t>The predisposition to act in an obedient and respectful manner in situations in which there is a socially sanctioned expectation that an overt or implied command or request will be followed. Situations include  those in which there is a legal obligation to confirm (e.g., traffic regulations), institutions such as churches, offices (e.g., manager) roles (parents) or symbols that are seen as exerting socially sanctioned pressure to exact some degree of obedience and respect.</a:t>
            </a:r>
          </a:p>
          <a:p>
            <a:endParaRPr lang="en-US" smtClean="0"/>
          </a:p>
          <a:p>
            <a:r>
              <a:rPr lang="en-US" b="1" smtClean="0"/>
              <a:t>LEADERSHIP</a:t>
            </a:r>
          </a:p>
          <a:p>
            <a:r>
              <a:rPr lang="en-US" b="1" smtClean="0"/>
              <a:t>IMPLICATIONS</a:t>
            </a:r>
          </a:p>
          <a:p>
            <a:r>
              <a:rPr lang="en-US" smtClean="0"/>
              <a:t>You are concerned about rules,</a:t>
            </a:r>
          </a:p>
          <a:p>
            <a:r>
              <a:rPr lang="en-US" smtClean="0"/>
              <a:t>procedures, and task clarity. </a:t>
            </a:r>
          </a:p>
          <a:p>
            <a:r>
              <a:rPr lang="en-US" smtClean="0"/>
              <a:t>RULE ORIENTATION:You respect the rules of the organization, you</a:t>
            </a:r>
          </a:p>
          <a:p>
            <a:r>
              <a:rPr lang="en-US" smtClean="0"/>
              <a:t>follow them carefully, and you expect others to do so as well.</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4AB35DB5-340F-4623-BB34-44C9656C2486}" type="slidenum">
              <a:rPr lang="en-US" sz="1200"/>
              <a:pPr algn="r"/>
              <a:t>20</a:t>
            </a:fld>
            <a:endParaRPr lang="en-US" sz="1200"/>
          </a:p>
        </p:txBody>
      </p:sp>
      <p:sp>
        <p:nvSpPr>
          <p:cNvPr id="55299" name="Rectangle 2"/>
          <p:cNvSpPr>
            <a:spLocks noGrp="1" noRot="1" noChangeAspect="1" noChangeArrowheads="1" noTextEdit="1"/>
          </p:cNvSpPr>
          <p:nvPr>
            <p:ph type="sldImg"/>
          </p:nvPr>
        </p:nvSpPr>
        <p:spPr>
          <a:xfrm>
            <a:off x="1149350" y="690563"/>
            <a:ext cx="4557713" cy="3417887"/>
          </a:xfrm>
          <a:solidFill>
            <a:srgbClr val="FFFFFF"/>
          </a:solidFill>
          <a:ln/>
        </p:spPr>
      </p:sp>
      <p:sp>
        <p:nvSpPr>
          <p:cNvPr id="55300" name="Rectangle 3"/>
          <p:cNvSpPr>
            <a:spLocks noGrp="1" noChangeArrowheads="1"/>
          </p:cNvSpPr>
          <p:nvPr>
            <p:ph type="body" idx="1"/>
          </p:nvPr>
        </p:nvSpPr>
        <p:spPr>
          <a:solidFill>
            <a:srgbClr val="FFFFFF"/>
          </a:solidFill>
          <a:ln>
            <a:solidFill>
              <a:srgbClr val="000000"/>
            </a:solidFill>
          </a:ln>
        </p:spPr>
        <p:txBody>
          <a:bodyPr lIns="89950" tIns="44975" rIns="89950" bIns="44975"/>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0EA68AC5-9C43-4276-9C79-D442FFA0CB3E}" type="slidenum">
              <a:rPr lang="en-US" sz="1200"/>
              <a:pPr algn="r"/>
              <a:t>21</a:t>
            </a:fld>
            <a:endParaRPr lang="en-US" sz="1200"/>
          </a:p>
        </p:txBody>
      </p:sp>
      <p:sp>
        <p:nvSpPr>
          <p:cNvPr id="51203" name="Rectangle 2"/>
          <p:cNvSpPr>
            <a:spLocks noGrp="1" noRot="1" noChangeAspect="1" noChangeArrowheads="1" noTextEdit="1"/>
          </p:cNvSpPr>
          <p:nvPr>
            <p:ph type="sldImg"/>
          </p:nvPr>
        </p:nvSpPr>
        <p:spPr>
          <a:xfrm>
            <a:off x="1149350" y="690563"/>
            <a:ext cx="4557713" cy="3417887"/>
          </a:xfrm>
          <a:solidFill>
            <a:srgbClr val="FFFFFF"/>
          </a:solidFill>
          <a:ln/>
        </p:spPr>
      </p:sp>
      <p:sp>
        <p:nvSpPr>
          <p:cNvPr id="51204" name="Rectangle 3"/>
          <p:cNvSpPr>
            <a:spLocks noGrp="1" noChangeArrowheads="1"/>
          </p:cNvSpPr>
          <p:nvPr>
            <p:ph type="body" idx="1"/>
          </p:nvPr>
        </p:nvSpPr>
        <p:spPr>
          <a:solidFill>
            <a:srgbClr val="FFFFFF"/>
          </a:solidFill>
          <a:ln>
            <a:solidFill>
              <a:srgbClr val="000000"/>
            </a:solidFill>
          </a:ln>
        </p:spPr>
        <p:txBody>
          <a:bodyPr lIns="89950" tIns="44975" rIns="89950" bIns="44975"/>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792AD6D-FD48-495D-A5C1-5E6015D2175D}"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0AFDC0A-E140-472E-90AD-6144DAE3AD7B}"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D0A4132-0029-4C31-9463-CA7FAD2453E9}"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98F539E4-B468-4B65-BCE1-BE697B837E4D}"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A69F9C27-4065-48ED-A6D9-CCA9377BB3C9}"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C9792C6E-62E4-4A0C-8532-1803121694C8}"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985A5DF0-D705-4BAD-A2FC-493E98C5DEC6}"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EB794B27-C649-451B-96AB-78D187A23FC6}"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C79EA094-E749-4C48-A5B5-3D9689FFCB60}" type="slidenum">
              <a:rPr lang="en-US"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1761804-CF24-471B-9251-E520EB47B01B}"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ECFEACF0-1B4C-4280-AA89-D8EE31795AC4}" type="slidenum">
              <a:rPr lang="en-US" smtClean="0"/>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CA"/>
          </a:p>
        </p:txBody>
      </p:sp>
      <p:sp>
        <p:nvSpPr>
          <p:cNvPr id="3" name="Content Placeholder 2"/>
          <p:cNvSpPr>
            <a:spLocks noGrp="1"/>
          </p:cNvSpPr>
          <p:nvPr>
            <p:ph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14D0F5A-6537-4A0B-A9F4-A3029F06719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AF537EDE-4D6B-4230-9531-1397443FC917}"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26"/>
          <p:cNvSpPr>
            <a:spLocks noGrp="1" noChangeArrowheads="1"/>
          </p:cNvSpPr>
          <p:nvPr>
            <p:ph type="title"/>
          </p:nvPr>
        </p:nvSpPr>
        <p:spPr>
          <a:xfrm>
            <a:off x="0" y="457200"/>
            <a:ext cx="8839200" cy="914400"/>
          </a:xfrm>
        </p:spPr>
        <p:txBody>
          <a:bodyPr>
            <a:normAutofit/>
          </a:bodyPr>
          <a:lstStyle/>
          <a:p>
            <a:pPr eaLnBrk="1" hangingPunct="1"/>
            <a:r>
              <a:rPr lang="en-US" sz="3200" b="1" dirty="0" smtClean="0"/>
              <a:t>What Skills </a:t>
            </a:r>
            <a:r>
              <a:rPr lang="en-US" sz="3200" b="1" dirty="0"/>
              <a:t>S</a:t>
            </a:r>
            <a:r>
              <a:rPr lang="en-US" sz="3200" b="1" dirty="0" smtClean="0"/>
              <a:t>hould </a:t>
            </a:r>
            <a:r>
              <a:rPr lang="en-US" sz="3200" b="1" dirty="0"/>
              <a:t>L</a:t>
            </a:r>
            <a:r>
              <a:rPr lang="en-US" sz="3200" b="1" dirty="0" smtClean="0"/>
              <a:t>eaders Possess? </a:t>
            </a:r>
          </a:p>
        </p:txBody>
      </p:sp>
      <p:sp>
        <p:nvSpPr>
          <p:cNvPr id="9219" name="Oval 1028"/>
          <p:cNvSpPr>
            <a:spLocks noChangeArrowheads="1"/>
          </p:cNvSpPr>
          <p:nvPr/>
        </p:nvSpPr>
        <p:spPr bwMode="auto">
          <a:xfrm>
            <a:off x="457200" y="3276600"/>
            <a:ext cx="5638800" cy="1879600"/>
          </a:xfrm>
          <a:prstGeom prst="ellipse">
            <a:avLst/>
          </a:prstGeom>
          <a:noFill/>
          <a:ln w="28575">
            <a:solidFill>
              <a:schemeClr val="tx1"/>
            </a:solidFill>
            <a:miter lim="800000"/>
            <a:headEnd/>
            <a:tailEnd/>
          </a:ln>
        </p:spPr>
        <p:txBody>
          <a:bodyPr wrap="none" anchor="ctr"/>
          <a:lstStyle/>
          <a:p>
            <a:endParaRPr lang="en-US"/>
          </a:p>
        </p:txBody>
      </p:sp>
      <p:sp>
        <p:nvSpPr>
          <p:cNvPr id="9220" name="Text Box 1029"/>
          <p:cNvSpPr txBox="1">
            <a:spLocks noChangeArrowheads="1"/>
          </p:cNvSpPr>
          <p:nvPr/>
        </p:nvSpPr>
        <p:spPr bwMode="auto">
          <a:xfrm>
            <a:off x="533400" y="2743200"/>
            <a:ext cx="3308350" cy="457200"/>
          </a:xfrm>
          <a:prstGeom prst="rect">
            <a:avLst/>
          </a:prstGeom>
          <a:noFill/>
          <a:ln w="12700">
            <a:noFill/>
            <a:miter lim="800000"/>
            <a:headEnd/>
            <a:tailEnd/>
          </a:ln>
        </p:spPr>
        <p:txBody>
          <a:bodyPr>
            <a:spAutoFit/>
          </a:bodyPr>
          <a:lstStyle/>
          <a:p>
            <a:pPr algn="ctr">
              <a:spcBef>
                <a:spcPct val="50000"/>
              </a:spcBef>
            </a:pPr>
            <a:r>
              <a:rPr lang="en-US" i="1">
                <a:latin typeface="Arial" pitchFamily="34" charset="0"/>
              </a:rPr>
              <a:t>Intrapersonal Skills</a:t>
            </a:r>
          </a:p>
        </p:txBody>
      </p:sp>
      <p:sp>
        <p:nvSpPr>
          <p:cNvPr id="9221" name="Text Box 1033"/>
          <p:cNvSpPr txBox="1">
            <a:spLocks noChangeArrowheads="1"/>
          </p:cNvSpPr>
          <p:nvPr/>
        </p:nvSpPr>
        <p:spPr bwMode="auto">
          <a:xfrm>
            <a:off x="3505200" y="3886200"/>
            <a:ext cx="2438400" cy="457200"/>
          </a:xfrm>
          <a:prstGeom prst="rect">
            <a:avLst/>
          </a:prstGeom>
          <a:noFill/>
          <a:ln w="12700">
            <a:noFill/>
            <a:miter lim="800000"/>
            <a:headEnd/>
            <a:tailEnd/>
          </a:ln>
        </p:spPr>
        <p:txBody>
          <a:bodyPr>
            <a:spAutoFit/>
          </a:bodyPr>
          <a:lstStyle/>
          <a:p>
            <a:pPr>
              <a:spcBef>
                <a:spcPct val="50000"/>
              </a:spcBef>
            </a:pPr>
            <a:endParaRPr lang="en-US">
              <a:latin typeface="Arial" pitchFamily="34" charset="0"/>
            </a:endParaRPr>
          </a:p>
        </p:txBody>
      </p:sp>
      <p:sp>
        <p:nvSpPr>
          <p:cNvPr id="9222" name="Text Box 1034"/>
          <p:cNvSpPr txBox="1">
            <a:spLocks noChangeArrowheads="1"/>
          </p:cNvSpPr>
          <p:nvPr/>
        </p:nvSpPr>
        <p:spPr bwMode="auto">
          <a:xfrm>
            <a:off x="4191000" y="3962400"/>
            <a:ext cx="2286000" cy="457200"/>
          </a:xfrm>
          <a:prstGeom prst="rect">
            <a:avLst/>
          </a:prstGeom>
          <a:noFill/>
          <a:ln w="12700">
            <a:noFill/>
            <a:miter lim="800000"/>
            <a:headEnd/>
            <a:tailEnd/>
          </a:ln>
        </p:spPr>
        <p:txBody>
          <a:bodyPr>
            <a:spAutoFit/>
          </a:bodyPr>
          <a:lstStyle/>
          <a:p>
            <a:pPr>
              <a:spcBef>
                <a:spcPct val="50000"/>
              </a:spcBef>
            </a:pPr>
            <a:r>
              <a:rPr lang="en-US" b="1">
                <a:solidFill>
                  <a:srgbClr val="0000FF"/>
                </a:solidFill>
                <a:latin typeface="Arial" pitchFamily="34" charset="0"/>
              </a:rPr>
              <a:t>Self Control</a:t>
            </a:r>
          </a:p>
        </p:txBody>
      </p:sp>
      <p:sp>
        <p:nvSpPr>
          <p:cNvPr id="9223" name="Oval 1028"/>
          <p:cNvSpPr>
            <a:spLocks noChangeArrowheads="1"/>
          </p:cNvSpPr>
          <p:nvPr/>
        </p:nvSpPr>
        <p:spPr bwMode="auto">
          <a:xfrm>
            <a:off x="4038600" y="3276600"/>
            <a:ext cx="4191000" cy="1879600"/>
          </a:xfrm>
          <a:prstGeom prst="ellipse">
            <a:avLst/>
          </a:prstGeom>
          <a:noFill/>
          <a:ln w="28575">
            <a:solidFill>
              <a:schemeClr val="tx1"/>
            </a:solidFill>
            <a:miter lim="800000"/>
            <a:headEnd/>
            <a:tailEnd/>
          </a:ln>
        </p:spPr>
        <p:txBody>
          <a:bodyPr wrap="none" anchor="ctr"/>
          <a:lstStyle/>
          <a:p>
            <a:endParaRPr lang="en-US"/>
          </a:p>
        </p:txBody>
      </p:sp>
      <p:sp>
        <p:nvSpPr>
          <p:cNvPr id="9224" name="Text Box 1029"/>
          <p:cNvSpPr txBox="1">
            <a:spLocks noChangeArrowheads="1"/>
          </p:cNvSpPr>
          <p:nvPr/>
        </p:nvSpPr>
        <p:spPr bwMode="auto">
          <a:xfrm>
            <a:off x="4800600" y="2743200"/>
            <a:ext cx="3308350" cy="457200"/>
          </a:xfrm>
          <a:prstGeom prst="rect">
            <a:avLst/>
          </a:prstGeom>
          <a:noFill/>
          <a:ln w="12700">
            <a:noFill/>
            <a:miter lim="800000"/>
            <a:headEnd/>
            <a:tailEnd/>
          </a:ln>
        </p:spPr>
        <p:txBody>
          <a:bodyPr>
            <a:spAutoFit/>
          </a:bodyPr>
          <a:lstStyle/>
          <a:p>
            <a:pPr algn="ctr">
              <a:spcBef>
                <a:spcPct val="50000"/>
              </a:spcBef>
            </a:pPr>
            <a:r>
              <a:rPr lang="en-US" i="1">
                <a:latin typeface="Arial" pitchFamily="34" charset="0"/>
              </a:rPr>
              <a:t>Interpersonal Skills</a:t>
            </a:r>
          </a:p>
        </p:txBody>
      </p:sp>
      <p:sp>
        <p:nvSpPr>
          <p:cNvPr id="9225" name="Text Box 1034"/>
          <p:cNvSpPr txBox="1">
            <a:spLocks noChangeArrowheads="1"/>
          </p:cNvSpPr>
          <p:nvPr/>
        </p:nvSpPr>
        <p:spPr bwMode="auto">
          <a:xfrm>
            <a:off x="6019800" y="3352800"/>
            <a:ext cx="2286000" cy="830263"/>
          </a:xfrm>
          <a:prstGeom prst="rect">
            <a:avLst/>
          </a:prstGeom>
          <a:noFill/>
          <a:ln w="12700">
            <a:noFill/>
            <a:miter lim="800000"/>
            <a:headEnd/>
            <a:tailEnd/>
          </a:ln>
        </p:spPr>
        <p:txBody>
          <a:bodyPr>
            <a:spAutoFit/>
          </a:bodyPr>
          <a:lstStyle/>
          <a:p>
            <a:pPr>
              <a:spcBef>
                <a:spcPct val="50000"/>
              </a:spcBef>
            </a:pPr>
            <a:r>
              <a:rPr lang="en-US" b="1">
                <a:solidFill>
                  <a:srgbClr val="CC00FF"/>
                </a:solidFill>
                <a:latin typeface="Arial" pitchFamily="34" charset="0"/>
              </a:rPr>
              <a:t>Self Monitoring</a:t>
            </a:r>
          </a:p>
        </p:txBody>
      </p:sp>
      <p:sp>
        <p:nvSpPr>
          <p:cNvPr id="9226" name="Text Box 1034"/>
          <p:cNvSpPr txBox="1">
            <a:spLocks noChangeArrowheads="1"/>
          </p:cNvSpPr>
          <p:nvPr/>
        </p:nvSpPr>
        <p:spPr bwMode="auto">
          <a:xfrm>
            <a:off x="5638800" y="4572000"/>
            <a:ext cx="2286000" cy="457200"/>
          </a:xfrm>
          <a:prstGeom prst="rect">
            <a:avLst/>
          </a:prstGeom>
          <a:noFill/>
          <a:ln w="12700">
            <a:noFill/>
            <a:miter lim="800000"/>
            <a:headEnd/>
            <a:tailEnd/>
          </a:ln>
        </p:spPr>
        <p:txBody>
          <a:bodyPr>
            <a:spAutoFit/>
          </a:bodyPr>
          <a:lstStyle/>
          <a:p>
            <a:pPr>
              <a:spcBef>
                <a:spcPct val="50000"/>
              </a:spcBef>
            </a:pPr>
            <a:r>
              <a:rPr lang="en-US" b="1">
                <a:solidFill>
                  <a:srgbClr val="00FF00"/>
                </a:solidFill>
                <a:latin typeface="Arial" pitchFamily="34" charset="0"/>
              </a:rPr>
              <a:t>Social </a:t>
            </a:r>
            <a:r>
              <a:rPr lang="en-US" b="1">
                <a:solidFill>
                  <a:srgbClr val="CC00FF"/>
                </a:solidFill>
                <a:latin typeface="Arial" pitchFamily="34" charset="0"/>
              </a:rPr>
              <a:t>Skills</a:t>
            </a:r>
          </a:p>
        </p:txBody>
      </p:sp>
      <p:sp>
        <p:nvSpPr>
          <p:cNvPr id="9227" name="Text Box 1034"/>
          <p:cNvSpPr txBox="1">
            <a:spLocks noChangeArrowheads="1"/>
          </p:cNvSpPr>
          <p:nvPr/>
        </p:nvSpPr>
        <p:spPr bwMode="auto">
          <a:xfrm>
            <a:off x="2286000" y="4648200"/>
            <a:ext cx="2286000" cy="457200"/>
          </a:xfrm>
          <a:prstGeom prst="rect">
            <a:avLst/>
          </a:prstGeom>
          <a:noFill/>
          <a:ln w="12700">
            <a:noFill/>
            <a:miter lim="800000"/>
            <a:headEnd/>
            <a:tailEnd/>
          </a:ln>
        </p:spPr>
        <p:txBody>
          <a:bodyPr>
            <a:spAutoFit/>
          </a:bodyPr>
          <a:lstStyle/>
          <a:p>
            <a:pPr>
              <a:spcBef>
                <a:spcPct val="50000"/>
              </a:spcBef>
            </a:pPr>
            <a:r>
              <a:rPr lang="en-US" b="1">
                <a:solidFill>
                  <a:srgbClr val="FF0000"/>
                </a:solidFill>
                <a:latin typeface="Arial" pitchFamily="34" charset="0"/>
              </a:rPr>
              <a:t>Self Esteem</a:t>
            </a:r>
          </a:p>
        </p:txBody>
      </p:sp>
      <p:sp>
        <p:nvSpPr>
          <p:cNvPr id="9228" name="Rectangle 21"/>
          <p:cNvSpPr>
            <a:spLocks noChangeArrowheads="1"/>
          </p:cNvSpPr>
          <p:nvPr/>
        </p:nvSpPr>
        <p:spPr bwMode="auto">
          <a:xfrm>
            <a:off x="685800" y="3886200"/>
            <a:ext cx="4038600" cy="830263"/>
          </a:xfrm>
          <a:prstGeom prst="rect">
            <a:avLst/>
          </a:prstGeom>
          <a:noFill/>
          <a:ln w="9525">
            <a:noFill/>
            <a:miter lim="800000"/>
            <a:headEnd/>
            <a:tailEnd/>
          </a:ln>
        </p:spPr>
        <p:txBody>
          <a:bodyPr>
            <a:spAutoFit/>
          </a:bodyPr>
          <a:lstStyle/>
          <a:p>
            <a:r>
              <a:rPr lang="en-US" b="1">
                <a:solidFill>
                  <a:srgbClr val="FF0000"/>
                </a:solidFill>
                <a:latin typeface="Arial" pitchFamily="34" charset="0"/>
              </a:rPr>
              <a:t>Attitudes </a:t>
            </a:r>
            <a:r>
              <a:rPr lang="en-US" b="1">
                <a:solidFill>
                  <a:srgbClr val="0000FF"/>
                </a:solidFill>
                <a:latin typeface="Arial" pitchFamily="34" charset="0"/>
              </a:rPr>
              <a:t>toward </a:t>
            </a:r>
          </a:p>
          <a:p>
            <a:r>
              <a:rPr lang="en-US" b="1">
                <a:solidFill>
                  <a:srgbClr val="0000FF"/>
                </a:solidFill>
                <a:latin typeface="Arial" pitchFamily="34" charset="0"/>
              </a:rPr>
              <a:t>authority</a:t>
            </a:r>
          </a:p>
        </p:txBody>
      </p:sp>
      <p:sp>
        <p:nvSpPr>
          <p:cNvPr id="2" name="Rectangle 1"/>
          <p:cNvSpPr/>
          <p:nvPr/>
        </p:nvSpPr>
        <p:spPr>
          <a:xfrm>
            <a:off x="5029200" y="6096000"/>
            <a:ext cx="3941207" cy="461665"/>
          </a:xfrm>
          <a:prstGeom prst="rect">
            <a:avLst/>
          </a:prstGeom>
        </p:spPr>
        <p:txBody>
          <a:bodyPr wrap="none">
            <a:spAutoFit/>
          </a:bodyPr>
          <a:lstStyle/>
          <a:p>
            <a:r>
              <a:rPr lang="en-US" b="1" dirty="0"/>
              <a:t>Hogan &amp; </a:t>
            </a:r>
            <a:r>
              <a:rPr lang="en-US" b="1" dirty="0" err="1"/>
              <a:t>Warrenfeltz</a:t>
            </a:r>
            <a:r>
              <a:rPr lang="en-US" b="1" dirty="0"/>
              <a:t> (2003)</a:t>
            </a:r>
            <a:endParaRPr lang="en-US" dirty="0"/>
          </a:p>
        </p:txBody>
      </p:sp>
    </p:spTree>
    <p:extLst>
      <p:ext uri="{BB962C8B-B14F-4D97-AF65-F5344CB8AC3E}">
        <p14:creationId xmlns:p14="http://schemas.microsoft.com/office/powerpoint/2010/main" val="10866686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52400" y="152400"/>
            <a:ext cx="8686800" cy="1143000"/>
          </a:xfrm>
        </p:spPr>
        <p:txBody>
          <a:bodyPr>
            <a:normAutofit fontScale="90000"/>
          </a:bodyPr>
          <a:lstStyle/>
          <a:p>
            <a:r>
              <a:rPr lang="en-US" sz="4000" b="1" dirty="0" smtClean="0"/>
              <a:t>How you will </a:t>
            </a:r>
            <a:r>
              <a:rPr lang="en-US" sz="4000" b="1" u="sng" dirty="0" smtClean="0"/>
              <a:t>learn</a:t>
            </a:r>
            <a:r>
              <a:rPr lang="en-US" sz="4000" b="1" dirty="0" smtClean="0"/>
              <a:t> about Leadership Skills</a:t>
            </a:r>
          </a:p>
        </p:txBody>
      </p:sp>
      <p:graphicFrame>
        <p:nvGraphicFramePr>
          <p:cNvPr id="27651" name="Group 3"/>
          <p:cNvGraphicFramePr>
            <a:graphicFrameLocks noGrp="1"/>
          </p:cNvGraphicFramePr>
          <p:nvPr>
            <p:extLst>
              <p:ext uri="{D42A27DB-BD31-4B8C-83A1-F6EECF244321}">
                <p14:modId xmlns:p14="http://schemas.microsoft.com/office/powerpoint/2010/main" val="166970243"/>
              </p:ext>
            </p:extLst>
          </p:nvPr>
        </p:nvGraphicFramePr>
        <p:xfrm>
          <a:off x="457200" y="3276600"/>
          <a:ext cx="8458200" cy="3169920"/>
        </p:xfrm>
        <a:graphic>
          <a:graphicData uri="http://schemas.openxmlformats.org/drawingml/2006/table">
            <a:tbl>
              <a:tblPr>
                <a:tableStyleId>{616DA210-FB5B-4158-B5E0-FEB733F419BA}</a:tableStyleId>
              </a:tblPr>
              <a:tblGrid>
                <a:gridCol w="4953000"/>
                <a:gridCol w="3505200"/>
              </a:tblGrid>
              <a:tr h="6096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u="none" strike="noStrike" cap="none" normalizeH="0" baseline="0" dirty="0" smtClean="0">
                          <a:ln>
                            <a:noFill/>
                          </a:ln>
                          <a:effectLst/>
                        </a:rPr>
                        <a:t>Lecture/Discussion/Reading</a:t>
                      </a:r>
                      <a:endParaRPr kumimoji="0" lang="en-US" sz="2800" b="1" i="0" u="none" strike="noStrike" cap="none" normalizeH="0" baseline="0" dirty="0" smtClean="0">
                        <a:ln>
                          <a:noFill/>
                        </a:ln>
                        <a:solidFill>
                          <a:schemeClr val="tx1"/>
                        </a:solidFill>
                        <a:effectLst/>
                        <a:latin typeface="Arial"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u="none" strike="noStrike" cap="none" normalizeH="0" baseline="0" dirty="0" smtClean="0">
                          <a:ln>
                            <a:noFill/>
                          </a:ln>
                          <a:effectLst/>
                        </a:rPr>
                        <a:t>Exercise</a:t>
                      </a:r>
                      <a:endParaRPr kumimoji="0" lang="en-US" sz="2800" b="1" i="0" u="none" strike="noStrike" cap="none" normalizeH="0" baseline="0" dirty="0" smtClean="0">
                        <a:ln>
                          <a:noFill/>
                        </a:ln>
                        <a:solidFill>
                          <a:schemeClr val="tx1"/>
                        </a:solidFill>
                        <a:effectLst/>
                        <a:latin typeface="Arial" charset="0"/>
                      </a:endParaRPr>
                    </a:p>
                  </a:txBody>
                  <a:tcPr horzOverflow="overflow"/>
                </a:tc>
              </a:tr>
              <a:tr h="2438400">
                <a:tc>
                  <a:txBody>
                    <a:bodyPr/>
                    <a:lstStyle/>
                    <a:p>
                      <a:pPr marL="324000" lvl="0" indent="-342900" algn="l" hangingPunct="1">
                        <a:lnSpc>
                          <a:spcPct val="100000"/>
                        </a:lnSpc>
                        <a:spcAft>
                          <a:spcPts val="0"/>
                        </a:spcAft>
                        <a:buFont typeface="+mj-lt"/>
                        <a:buAutoNum type="arabicPeriod"/>
                        <a:tabLst>
                          <a:tab pos="228600" algn="l"/>
                        </a:tabLst>
                      </a:pPr>
                      <a:r>
                        <a:rPr lang="en-US" sz="2800" b="1" dirty="0" err="1" smtClean="0"/>
                        <a:t>Ppt</a:t>
                      </a:r>
                      <a:endParaRPr lang="en-US" sz="2800" b="1" dirty="0" smtClean="0"/>
                    </a:p>
                    <a:p>
                      <a:pPr marL="324000" lvl="0" indent="-342900" algn="l" hangingPunct="1">
                        <a:lnSpc>
                          <a:spcPct val="100000"/>
                        </a:lnSpc>
                        <a:spcAft>
                          <a:spcPts val="0"/>
                        </a:spcAft>
                        <a:buFont typeface="+mj-lt"/>
                        <a:buAutoNum type="arabicPeriod"/>
                        <a:tabLst>
                          <a:tab pos="228600" algn="l"/>
                        </a:tabLst>
                      </a:pPr>
                      <a:r>
                        <a:rPr lang="en-US" sz="2800" b="1" dirty="0" smtClean="0"/>
                        <a:t>Hogan </a:t>
                      </a:r>
                      <a:r>
                        <a:rPr lang="en-US" sz="2800" b="1" dirty="0"/>
                        <a:t>&amp; </a:t>
                      </a:r>
                      <a:r>
                        <a:rPr lang="en-US" sz="2800" b="1" dirty="0" err="1"/>
                        <a:t>Warrenfeltz</a:t>
                      </a:r>
                      <a:r>
                        <a:rPr lang="en-US" sz="2800" b="1" dirty="0"/>
                        <a:t> (2003). Educating the Modern Manager </a:t>
                      </a:r>
                      <a:endParaRPr lang="en-US" sz="2800" b="1" baseline="0" dirty="0" smtClean="0">
                        <a:hlinkClick r:id=""/>
                      </a:endParaRPr>
                    </a:p>
                    <a:p>
                      <a:pPr marL="324000" lvl="0" indent="-342900" algn="l" hangingPunct="1">
                        <a:lnSpc>
                          <a:spcPct val="100000"/>
                        </a:lnSpc>
                        <a:spcAft>
                          <a:spcPts val="0"/>
                        </a:spcAft>
                        <a:buFont typeface="+mj-lt"/>
                        <a:buAutoNum type="arabicPeriod"/>
                        <a:tabLst>
                          <a:tab pos="228600" algn="l"/>
                        </a:tabLst>
                      </a:pPr>
                      <a:r>
                        <a:rPr lang="en-US" sz="2800" b="1" dirty="0" smtClean="0"/>
                        <a:t>“</a:t>
                      </a:r>
                      <a:r>
                        <a:rPr lang="en-US" sz="2800" b="1" dirty="0"/>
                        <a:t>Learning from Inventories</a:t>
                      </a:r>
                      <a:r>
                        <a:rPr lang="en-US" sz="2800" b="1" dirty="0" smtClean="0"/>
                        <a:t>” pdf</a:t>
                      </a:r>
                      <a:endParaRPr lang="en-CA" sz="2800" b="1" dirty="0"/>
                    </a:p>
                  </a:txBody>
                  <a:tcPr marL="73025" marR="73025" marT="0" marB="0"/>
                </a:tc>
                <a:tc>
                  <a:txBody>
                    <a:bodyPr/>
                    <a:lstStyle/>
                    <a:p>
                      <a:pPr lvl="0" hangingPunct="0"/>
                      <a:r>
                        <a:rPr lang="en-US" sz="2800" b="1" u="none" kern="1200" dirty="0" smtClean="0"/>
                        <a:t>1.Complete an assessment of inter- and intrapersonal skills   </a:t>
                      </a:r>
                    </a:p>
                  </a:txBody>
                  <a:tcPr marL="73025" marR="73025" marT="0" marB="0"/>
                </a:tc>
              </a:tr>
            </a:tbl>
          </a:graphicData>
        </a:graphic>
      </p:graphicFrame>
      <p:sp>
        <p:nvSpPr>
          <p:cNvPr id="4106" name="Rectangle 20"/>
          <p:cNvSpPr>
            <a:spLocks noChangeArrowheads="1"/>
          </p:cNvSpPr>
          <p:nvPr/>
        </p:nvSpPr>
        <p:spPr bwMode="auto">
          <a:xfrm>
            <a:off x="1704975" y="5713095"/>
            <a:ext cx="184150" cy="366713"/>
          </a:xfrm>
          <a:prstGeom prst="rect">
            <a:avLst/>
          </a:prstGeom>
          <a:noFill/>
          <a:ln w="9525">
            <a:noFill/>
            <a:miter lim="800000"/>
            <a:headEnd/>
            <a:tailEnd/>
          </a:ln>
        </p:spPr>
        <p:txBody>
          <a:bodyPr wrap="none" anchor="ctr">
            <a:spAutoFit/>
          </a:bodyPr>
          <a:lstStyle/>
          <a:p>
            <a:endParaRPr lang="en-US"/>
          </a:p>
        </p:txBody>
      </p:sp>
    </p:spTree>
    <p:extLst>
      <p:ext uri="{BB962C8B-B14F-4D97-AF65-F5344CB8AC3E}">
        <p14:creationId xmlns:p14="http://schemas.microsoft.com/office/powerpoint/2010/main" val="18357009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idx="1"/>
          </p:nvPr>
        </p:nvSpPr>
        <p:spPr>
          <a:xfrm>
            <a:off x="152400" y="1733277"/>
            <a:ext cx="8839200" cy="5147469"/>
          </a:xfrm>
        </p:spPr>
        <p:txBody>
          <a:bodyPr>
            <a:normAutofit/>
          </a:bodyPr>
          <a:lstStyle/>
          <a:p>
            <a:r>
              <a:rPr lang="en-US" sz="2400" b="1" dirty="0" smtClean="0"/>
              <a:t>Observe one’s own thoughts, behaviors, skills, using </a:t>
            </a:r>
            <a:r>
              <a:rPr lang="en-US" sz="2400" b="1" u="sng" dirty="0" smtClean="0"/>
              <a:t>reliable</a:t>
            </a:r>
            <a:r>
              <a:rPr lang="en-US" sz="2400" b="1" dirty="0" smtClean="0"/>
              <a:t>, </a:t>
            </a:r>
            <a:r>
              <a:rPr lang="en-US" sz="2400" b="1" u="sng" dirty="0" smtClean="0"/>
              <a:t>valid</a:t>
            </a:r>
            <a:r>
              <a:rPr lang="en-US" sz="2400" b="1" dirty="0" smtClean="0"/>
              <a:t>, &amp; structured questionnaires</a:t>
            </a:r>
          </a:p>
          <a:p>
            <a:pPr lvl="1"/>
            <a:r>
              <a:rPr lang="en-US" sz="2400" b="1" dirty="0" smtClean="0"/>
              <a:t>How to know if the questionnaires are </a:t>
            </a:r>
            <a:r>
              <a:rPr lang="en-US" sz="2400" b="1" u="sng" dirty="0" smtClean="0"/>
              <a:t>reliable</a:t>
            </a:r>
            <a:r>
              <a:rPr lang="en-US" sz="2400" b="1" dirty="0" smtClean="0"/>
              <a:t> and </a:t>
            </a:r>
            <a:r>
              <a:rPr lang="en-US" sz="2400" b="1" u="sng" dirty="0" smtClean="0"/>
              <a:t>valid</a:t>
            </a:r>
            <a:r>
              <a:rPr lang="en-US" sz="2400" b="1" dirty="0" smtClean="0"/>
              <a:t>?</a:t>
            </a:r>
          </a:p>
          <a:p>
            <a:r>
              <a:rPr lang="en-US" sz="2400" b="1" dirty="0" smtClean="0"/>
              <a:t>Compare own observations to an external source</a:t>
            </a:r>
          </a:p>
          <a:p>
            <a:pPr lvl="3"/>
            <a:r>
              <a:rPr lang="en-US" sz="2400" b="1" dirty="0" smtClean="0"/>
              <a:t>a known other in a professional context </a:t>
            </a:r>
          </a:p>
          <a:p>
            <a:pPr lvl="3"/>
            <a:r>
              <a:rPr lang="en-US" sz="2400" b="1" dirty="0" smtClean="0"/>
              <a:t>intimate context </a:t>
            </a:r>
          </a:p>
          <a:p>
            <a:pPr lvl="3"/>
            <a:r>
              <a:rPr lang="en-US" sz="2400" b="1" dirty="0" smtClean="0"/>
              <a:t>a complete stranger in this class context (professional)</a:t>
            </a:r>
          </a:p>
          <a:p>
            <a:pPr lvl="1"/>
            <a:r>
              <a:rPr lang="en-US" sz="2400" b="1" dirty="0" smtClean="0"/>
              <a:t>Validity of these perspectives in a LEADERSHIP context</a:t>
            </a:r>
          </a:p>
          <a:p>
            <a:r>
              <a:rPr lang="en-US" sz="2400" b="1" dirty="0" smtClean="0"/>
              <a:t>Incorporate analysis of comparison to change skill</a:t>
            </a:r>
          </a:p>
          <a:p>
            <a:pPr lvl="1"/>
            <a:r>
              <a:rPr lang="en-US" sz="2400" b="1" dirty="0" smtClean="0"/>
              <a:t>Leaders who are self aware are better performers (Church, 1997) </a:t>
            </a:r>
          </a:p>
        </p:txBody>
      </p:sp>
      <p:sp>
        <p:nvSpPr>
          <p:cNvPr id="8195" name="Text Box 3"/>
          <p:cNvSpPr txBox="1">
            <a:spLocks noChangeArrowheads="1"/>
          </p:cNvSpPr>
          <p:nvPr/>
        </p:nvSpPr>
        <p:spPr bwMode="auto">
          <a:xfrm>
            <a:off x="3352800" y="457200"/>
            <a:ext cx="184150" cy="457200"/>
          </a:xfrm>
          <a:prstGeom prst="rect">
            <a:avLst/>
          </a:prstGeom>
          <a:noFill/>
          <a:ln w="9525">
            <a:noFill/>
            <a:miter lim="800000"/>
            <a:headEnd/>
            <a:tailEnd/>
          </a:ln>
        </p:spPr>
        <p:txBody>
          <a:bodyPr>
            <a:spAutoFit/>
          </a:bodyPr>
          <a:lstStyle/>
          <a:p>
            <a:pPr>
              <a:spcBef>
                <a:spcPct val="50000"/>
              </a:spcBef>
            </a:pPr>
            <a:endParaRPr lang="en-US"/>
          </a:p>
        </p:txBody>
      </p:sp>
      <p:sp>
        <p:nvSpPr>
          <p:cNvPr id="8196" name="Text Box 4"/>
          <p:cNvSpPr txBox="1">
            <a:spLocks noChangeArrowheads="1"/>
          </p:cNvSpPr>
          <p:nvPr/>
        </p:nvSpPr>
        <p:spPr bwMode="auto">
          <a:xfrm>
            <a:off x="899800" y="85635"/>
            <a:ext cx="7893122" cy="1200329"/>
          </a:xfrm>
          <a:prstGeom prst="rect">
            <a:avLst/>
          </a:prstGeom>
          <a:noFill/>
          <a:ln w="9525">
            <a:noFill/>
            <a:miter lim="800000"/>
            <a:headEnd/>
            <a:tailEnd/>
          </a:ln>
        </p:spPr>
        <p:txBody>
          <a:bodyPr wrap="none">
            <a:spAutoFit/>
          </a:bodyPr>
          <a:lstStyle/>
          <a:p>
            <a:pPr algn="ctr"/>
            <a:r>
              <a:rPr lang="en-US" sz="3600" b="1" dirty="0" smtClean="0">
                <a:latin typeface="+mj-lt"/>
              </a:rPr>
              <a:t>How you will </a:t>
            </a:r>
            <a:r>
              <a:rPr lang="en-US" sz="3600" b="1" u="sng" dirty="0" smtClean="0">
                <a:latin typeface="+mj-lt"/>
              </a:rPr>
              <a:t>develop</a:t>
            </a:r>
            <a:r>
              <a:rPr lang="en-US" sz="3600" b="1" dirty="0" smtClean="0">
                <a:latin typeface="+mj-lt"/>
              </a:rPr>
              <a:t> Leadership Skills? </a:t>
            </a:r>
          </a:p>
          <a:p>
            <a:pPr algn="ctr"/>
            <a:r>
              <a:rPr lang="en-US" sz="3600" b="1" dirty="0" smtClean="0">
                <a:latin typeface="+mj-lt"/>
              </a:rPr>
              <a:t>Via Self Awareness</a:t>
            </a:r>
            <a:endParaRPr lang="en-US" sz="3600" b="1" dirty="0">
              <a:latin typeface="+mj-lt"/>
            </a:endParaRPr>
          </a:p>
        </p:txBody>
      </p:sp>
      <p:sp>
        <p:nvSpPr>
          <p:cNvPr id="8197" name="Rectangle 4"/>
          <p:cNvSpPr>
            <a:spLocks noChangeArrowheads="1"/>
          </p:cNvSpPr>
          <p:nvPr/>
        </p:nvSpPr>
        <p:spPr bwMode="auto">
          <a:xfrm>
            <a:off x="4038600" y="6488113"/>
            <a:ext cx="5105400" cy="366712"/>
          </a:xfrm>
          <a:prstGeom prst="rect">
            <a:avLst/>
          </a:prstGeom>
          <a:noFill/>
          <a:ln w="9525">
            <a:noFill/>
            <a:miter lim="800000"/>
            <a:headEnd/>
            <a:tailEnd/>
          </a:ln>
        </p:spPr>
        <p:txBody>
          <a:bodyPr>
            <a:spAutoFit/>
          </a:bodyPr>
          <a:lstStyle/>
          <a:p>
            <a:r>
              <a:rPr lang="en-US" sz="1800" b="1"/>
              <a:t> </a:t>
            </a:r>
            <a:endParaRPr lang="en-CA" sz="1800" b="1"/>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6573" y="381000"/>
            <a:ext cx="9001000" cy="313932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Complete Your Interpersonal Intra personal Skills Survey</a:t>
            </a:r>
          </a:p>
          <a:p>
            <a:pPr algn="ctr"/>
            <a:endParaRPr 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r>
              <a:rPr lang="en-US" sz="3600" b="1" dirty="0" smtClean="0">
                <a:ln w="11430"/>
                <a:effectLst>
                  <a:outerShdw blurRad="50800" dist="39000" dir="5460000" algn="tl">
                    <a:srgbClr val="000000">
                      <a:alpha val="38000"/>
                    </a:srgbClr>
                  </a:outerShdw>
                </a:effectLst>
              </a:rPr>
              <a:t>Download from portal</a:t>
            </a:r>
            <a:endParaRPr lang="en-US" sz="3600" b="1" dirty="0">
              <a:ln w="11430"/>
              <a:effectLst>
                <a:outerShdw blurRad="50800" dist="39000" dir="5460000" algn="tl">
                  <a:srgbClr val="000000">
                    <a:alpha val="38000"/>
                  </a:srgbClr>
                </a:outerShdw>
              </a:effectLst>
            </a:endParaRPr>
          </a:p>
        </p:txBody>
      </p:sp>
      <p:pic>
        <p:nvPicPr>
          <p:cNvPr id="29698" name="Picture 2" descr="http://thumbs.gograph.com/gg55994271.jpg"/>
          <p:cNvPicPr>
            <a:picLocks noChangeAspect="1" noChangeArrowheads="1"/>
          </p:cNvPicPr>
          <p:nvPr/>
        </p:nvPicPr>
        <p:blipFill>
          <a:blip r:embed="rId3" cstate="print"/>
          <a:srcRect/>
          <a:stretch>
            <a:fillRect/>
          </a:stretch>
        </p:blipFill>
        <p:spPr bwMode="auto">
          <a:xfrm>
            <a:off x="3635896" y="4365104"/>
            <a:ext cx="1512168" cy="2008349"/>
          </a:xfrm>
          <a:prstGeom prst="rect">
            <a:avLst/>
          </a:prstGeom>
          <a:noFill/>
        </p:spPr>
      </p:pic>
      <p:pic>
        <p:nvPicPr>
          <p:cNvPr id="29700" name="Picture 4" descr="http://us.cdn3.123rf.com/168nwm/charnsitr/charnsitr1308/charnsitr130800101/21777069-survey-check-box-questionnaire-on-a-notepad.jpg"/>
          <p:cNvPicPr>
            <a:picLocks noChangeAspect="1" noChangeArrowheads="1"/>
          </p:cNvPicPr>
          <p:nvPr/>
        </p:nvPicPr>
        <p:blipFill>
          <a:blip r:embed="rId4" cstate="print"/>
          <a:srcRect/>
          <a:stretch>
            <a:fillRect/>
          </a:stretch>
        </p:blipFill>
        <p:spPr bwMode="auto">
          <a:xfrm>
            <a:off x="6732240" y="4581128"/>
            <a:ext cx="1600200" cy="1600200"/>
          </a:xfrm>
          <a:prstGeom prst="rect">
            <a:avLst/>
          </a:prstGeom>
          <a:noFill/>
        </p:spPr>
      </p:pic>
      <p:pic>
        <p:nvPicPr>
          <p:cNvPr id="29704" name="Picture 8" descr="http://heritageaction.files.wordpress.com/2011/12/brain_-_mechanical.gif"/>
          <p:cNvPicPr>
            <a:picLocks noChangeAspect="1" noChangeArrowheads="1"/>
          </p:cNvPicPr>
          <p:nvPr/>
        </p:nvPicPr>
        <p:blipFill>
          <a:blip r:embed="rId5" cstate="print"/>
          <a:srcRect/>
          <a:stretch>
            <a:fillRect/>
          </a:stretch>
        </p:blipFill>
        <p:spPr bwMode="auto">
          <a:xfrm>
            <a:off x="467544" y="4221088"/>
            <a:ext cx="1767783" cy="2216325"/>
          </a:xfrm>
          <a:prstGeom prst="rect">
            <a:avLst/>
          </a:prstGeom>
          <a:noFill/>
        </p:spPr>
      </p:pic>
    </p:spTree>
    <p:extLst>
      <p:ext uri="{BB962C8B-B14F-4D97-AF65-F5344CB8AC3E}">
        <p14:creationId xmlns:p14="http://schemas.microsoft.com/office/powerpoint/2010/main" val="41418576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869700436"/>
              </p:ext>
            </p:extLst>
          </p:nvPr>
        </p:nvGraphicFramePr>
        <p:xfrm>
          <a:off x="381000" y="1801813"/>
          <a:ext cx="8407400" cy="4827587"/>
        </p:xfrm>
        <a:graphic>
          <a:graphicData uri="http://schemas.openxmlformats.org/drawingml/2006/table">
            <a:tbl>
              <a:tblPr firstRow="1" bandRow="1">
                <a:tableStyleId>{5940675A-B579-460E-94D1-54222C63F5DA}</a:tableStyleId>
              </a:tblPr>
              <a:tblGrid>
                <a:gridCol w="3772877"/>
                <a:gridCol w="4634523"/>
              </a:tblGrid>
              <a:tr h="712787">
                <a:tc>
                  <a:txBody>
                    <a:bodyPr/>
                    <a:lstStyle/>
                    <a:p>
                      <a:pPr>
                        <a:spcAft>
                          <a:spcPts val="0"/>
                        </a:spcAft>
                      </a:pPr>
                      <a:r>
                        <a:rPr lang="en-CA" sz="2400" b="1" dirty="0"/>
                        <a:t>Skill</a:t>
                      </a:r>
                      <a:endParaRPr lang="en-CA" sz="2400" b="1" dirty="0">
                        <a:solidFill>
                          <a:schemeClr val="tx1"/>
                        </a:solidFill>
                        <a:latin typeface="+mn-lt"/>
                        <a:ea typeface="Calibri"/>
                        <a:cs typeface="Cambria"/>
                      </a:endParaRPr>
                    </a:p>
                  </a:txBody>
                  <a:tcPr marL="70716" marR="70716" marT="0" marB="0"/>
                </a:tc>
                <a:tc>
                  <a:txBody>
                    <a:bodyPr/>
                    <a:lstStyle/>
                    <a:p>
                      <a:pPr>
                        <a:spcAft>
                          <a:spcPts val="0"/>
                        </a:spcAft>
                      </a:pPr>
                      <a:r>
                        <a:rPr lang="en-CA" sz="2400" b="1" dirty="0"/>
                        <a:t>Personality</a:t>
                      </a:r>
                      <a:endParaRPr lang="en-CA" sz="2400" b="1" dirty="0">
                        <a:solidFill>
                          <a:schemeClr val="tx1"/>
                        </a:solidFill>
                        <a:latin typeface="+mn-lt"/>
                        <a:ea typeface="Calibri"/>
                        <a:cs typeface="Cambria"/>
                      </a:endParaRPr>
                    </a:p>
                  </a:txBody>
                  <a:tcPr marL="70716" marR="70716" marT="0" marB="0"/>
                </a:tc>
              </a:tr>
              <a:tr h="1032827">
                <a:tc>
                  <a:txBody>
                    <a:bodyPr/>
                    <a:lstStyle/>
                    <a:p>
                      <a:pPr>
                        <a:spcAft>
                          <a:spcPts val="0"/>
                        </a:spcAft>
                      </a:pPr>
                      <a:r>
                        <a:rPr lang="en-CA" sz="2400" dirty="0"/>
                        <a:t>Changeable/malleable</a:t>
                      </a:r>
                      <a:endParaRPr lang="en-CA" sz="2400" b="0" dirty="0">
                        <a:latin typeface="+mn-lt"/>
                        <a:ea typeface="Calibri"/>
                        <a:cs typeface="Cambria"/>
                      </a:endParaRPr>
                    </a:p>
                  </a:txBody>
                  <a:tcPr marL="70716" marR="70716" marT="0" marB="0"/>
                </a:tc>
                <a:tc>
                  <a:txBody>
                    <a:bodyPr/>
                    <a:lstStyle/>
                    <a:p>
                      <a:pPr>
                        <a:spcAft>
                          <a:spcPts val="0"/>
                        </a:spcAft>
                      </a:pPr>
                      <a:r>
                        <a:rPr lang="en-CA" sz="2400" dirty="0"/>
                        <a:t>Relatively more stable across time and situation</a:t>
                      </a:r>
                      <a:endParaRPr lang="en-CA" sz="2400" b="0" dirty="0">
                        <a:latin typeface="+mn-lt"/>
                        <a:ea typeface="Calibri"/>
                        <a:cs typeface="Cambria"/>
                      </a:endParaRPr>
                    </a:p>
                  </a:txBody>
                  <a:tcPr marL="70716" marR="70716" marT="0" marB="0"/>
                </a:tc>
              </a:tr>
              <a:tr h="834707">
                <a:tc>
                  <a:txBody>
                    <a:bodyPr/>
                    <a:lstStyle/>
                    <a:p>
                      <a:pPr>
                        <a:spcAft>
                          <a:spcPts val="0"/>
                        </a:spcAft>
                      </a:pPr>
                      <a:r>
                        <a:rPr lang="en-CA" sz="2400" dirty="0"/>
                        <a:t>Learned</a:t>
                      </a:r>
                      <a:endParaRPr lang="en-CA" sz="2400" b="0" dirty="0">
                        <a:latin typeface="+mn-lt"/>
                        <a:ea typeface="Calibri"/>
                        <a:cs typeface="Cambria"/>
                      </a:endParaRPr>
                    </a:p>
                  </a:txBody>
                  <a:tcPr marL="70716" marR="70716" marT="0" marB="0"/>
                </a:tc>
                <a:tc>
                  <a:txBody>
                    <a:bodyPr/>
                    <a:lstStyle/>
                    <a:p>
                      <a:pPr>
                        <a:spcAft>
                          <a:spcPts val="0"/>
                        </a:spcAft>
                      </a:pPr>
                      <a:r>
                        <a:rPr lang="en-CA" sz="2400"/>
                        <a:t>Relatively genetic </a:t>
                      </a:r>
                      <a:endParaRPr lang="en-CA" sz="2400" b="0">
                        <a:latin typeface="+mn-lt"/>
                        <a:ea typeface="Calibri"/>
                        <a:cs typeface="Cambria"/>
                      </a:endParaRPr>
                    </a:p>
                  </a:txBody>
                  <a:tcPr marL="70716" marR="70716" marT="0" marB="0"/>
                </a:tc>
              </a:tr>
              <a:tr h="1002347">
                <a:tc>
                  <a:txBody>
                    <a:bodyPr/>
                    <a:lstStyle/>
                    <a:p>
                      <a:pPr>
                        <a:spcAft>
                          <a:spcPts val="0"/>
                        </a:spcAft>
                      </a:pPr>
                      <a:r>
                        <a:rPr lang="en-CA" sz="2400" dirty="0"/>
                        <a:t>More concrete (lower level)</a:t>
                      </a:r>
                      <a:endParaRPr lang="en-CA" sz="2400" b="0" dirty="0">
                        <a:latin typeface="+mn-lt"/>
                        <a:ea typeface="Calibri"/>
                        <a:cs typeface="Cambria"/>
                      </a:endParaRPr>
                    </a:p>
                  </a:txBody>
                  <a:tcPr marL="70716" marR="70716" marT="0" marB="0"/>
                </a:tc>
                <a:tc>
                  <a:txBody>
                    <a:bodyPr/>
                    <a:lstStyle/>
                    <a:p>
                      <a:pPr>
                        <a:spcAft>
                          <a:spcPts val="0"/>
                        </a:spcAft>
                      </a:pPr>
                      <a:r>
                        <a:rPr lang="en-CA" sz="2400"/>
                        <a:t>More abstract (higher level)</a:t>
                      </a:r>
                      <a:endParaRPr lang="en-CA" sz="2400" b="0">
                        <a:latin typeface="+mn-lt"/>
                        <a:ea typeface="Calibri"/>
                        <a:cs typeface="Cambria"/>
                      </a:endParaRPr>
                    </a:p>
                  </a:txBody>
                  <a:tcPr marL="70716" marR="70716" marT="0" marB="0"/>
                </a:tc>
              </a:tr>
              <a:tr h="1244919">
                <a:tc>
                  <a:txBody>
                    <a:bodyPr/>
                    <a:lstStyle/>
                    <a:p>
                      <a:pPr>
                        <a:spcAft>
                          <a:spcPts val="0"/>
                        </a:spcAft>
                      </a:pPr>
                      <a:r>
                        <a:rPr lang="en-CA" sz="2400" dirty="0" smtClean="0"/>
                        <a:t>e.g., Self Esteem is p</a:t>
                      </a:r>
                      <a:r>
                        <a:rPr lang="en-US" sz="2400" dirty="0" smtClean="0"/>
                        <a:t>art of Emotional</a:t>
                      </a:r>
                      <a:r>
                        <a:rPr lang="en-US" sz="2400" baseline="0" dirty="0" smtClean="0"/>
                        <a:t> Stability</a:t>
                      </a:r>
                      <a:endParaRPr lang="en-CA" sz="2400" b="0" dirty="0">
                        <a:latin typeface="+mn-lt"/>
                        <a:ea typeface="Calibri"/>
                        <a:cs typeface="Cambria"/>
                      </a:endParaRPr>
                    </a:p>
                  </a:txBody>
                  <a:tcPr marL="70716" marR="70716" marT="0" marB="0"/>
                </a:tc>
                <a:tc>
                  <a:txBody>
                    <a:bodyPr/>
                    <a:lstStyle/>
                    <a:p>
                      <a:pPr>
                        <a:spcAft>
                          <a:spcPts val="0"/>
                        </a:spcAft>
                      </a:pPr>
                      <a:r>
                        <a:rPr lang="en-CA" sz="2400" dirty="0" smtClean="0"/>
                        <a:t>e.g., </a:t>
                      </a:r>
                      <a:r>
                        <a:rPr lang="en-US" sz="2400" dirty="0" smtClean="0"/>
                        <a:t>Emotional Stability</a:t>
                      </a:r>
                    </a:p>
                    <a:p>
                      <a:pPr>
                        <a:spcAft>
                          <a:spcPts val="0"/>
                        </a:spcAft>
                      </a:pPr>
                      <a:endParaRPr lang="en-CA" sz="2400" b="0" dirty="0">
                        <a:latin typeface="+mn-lt"/>
                        <a:ea typeface="Calibri"/>
                        <a:cs typeface="Cambria"/>
                      </a:endParaRPr>
                    </a:p>
                  </a:txBody>
                  <a:tcPr marL="70716" marR="70716" marT="0" marB="0"/>
                </a:tc>
              </a:tr>
            </a:tbl>
          </a:graphicData>
        </a:graphic>
      </p:graphicFrame>
      <p:sp>
        <p:nvSpPr>
          <p:cNvPr id="39937" name="Rectangle 2"/>
          <p:cNvSpPr>
            <a:spLocks noGrp="1" noChangeArrowheads="1"/>
          </p:cNvSpPr>
          <p:nvPr>
            <p:ph type="title"/>
          </p:nvPr>
        </p:nvSpPr>
        <p:spPr/>
        <p:txBody>
          <a:bodyPr/>
          <a:lstStyle/>
          <a:p>
            <a:pPr eaLnBrk="1" hangingPunct="1">
              <a:defRPr/>
            </a:pPr>
            <a:r>
              <a:rPr lang="en-US" b="1" dirty="0" smtClean="0">
                <a:ea typeface="ＭＳ Ｐゴシック" charset="0"/>
              </a:rPr>
              <a:t>Skill vs. Personality</a:t>
            </a:r>
            <a:endParaRPr lang="en-CA" b="1" dirty="0">
              <a:ea typeface="ＭＳ Ｐゴシック" charset="0"/>
            </a:endParaRPr>
          </a:p>
        </p:txBody>
      </p:sp>
    </p:spTree>
    <p:extLst>
      <p:ext uri="{BB962C8B-B14F-4D97-AF65-F5344CB8AC3E}">
        <p14:creationId xmlns:p14="http://schemas.microsoft.com/office/powerpoint/2010/main" val="35620253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body" idx="4294967295"/>
          </p:nvPr>
        </p:nvSpPr>
        <p:spPr>
          <a:xfrm>
            <a:off x="228600" y="1600200"/>
            <a:ext cx="8610600" cy="5257800"/>
          </a:xfrm>
        </p:spPr>
        <p:txBody>
          <a:bodyPr/>
          <a:lstStyle/>
          <a:p>
            <a:pPr eaLnBrk="1" hangingPunct="1">
              <a:buNone/>
            </a:pPr>
            <a:r>
              <a:rPr lang="en-US" b="1" dirty="0" smtClean="0"/>
              <a:t>Self Esteem </a:t>
            </a:r>
            <a:r>
              <a:rPr lang="en-US" dirty="0" smtClean="0"/>
              <a:t>is the view of oneself positively; approval of oneself, judging oneself as significant, </a:t>
            </a:r>
            <a:r>
              <a:rPr lang="en-US" i="1" dirty="0" smtClean="0"/>
              <a:t>capable</a:t>
            </a:r>
            <a:r>
              <a:rPr lang="en-US" dirty="0" smtClean="0"/>
              <a:t>, worthy, believe that one has desirable traits</a:t>
            </a:r>
          </a:p>
          <a:p>
            <a:pPr lvl="1" eaLnBrk="1" hangingPunct="1"/>
            <a:r>
              <a:rPr lang="en-US" dirty="0" smtClean="0"/>
              <a:t>E.g., I am filled with doubts about my competence</a:t>
            </a:r>
            <a:endParaRPr lang="en-US" sz="2000" i="1" dirty="0" smtClean="0"/>
          </a:p>
          <a:p>
            <a:pPr eaLnBrk="1" hangingPunct="1"/>
            <a:endParaRPr lang="en-US" b="1" dirty="0" smtClean="0"/>
          </a:p>
        </p:txBody>
      </p:sp>
      <p:sp>
        <p:nvSpPr>
          <p:cNvPr id="18435" name="Rectangle 3"/>
          <p:cNvSpPr>
            <a:spLocks noGrp="1" noChangeArrowheads="1"/>
          </p:cNvSpPr>
          <p:nvPr>
            <p:ph type="title" idx="4294967295"/>
          </p:nvPr>
        </p:nvSpPr>
        <p:spPr>
          <a:xfrm>
            <a:off x="609600" y="55602"/>
            <a:ext cx="8162925" cy="1200329"/>
          </a:xfrm>
          <a:noFill/>
        </p:spPr>
        <p:txBody>
          <a:bodyPr anchor="b">
            <a:spAutoFit/>
          </a:bodyPr>
          <a:lstStyle/>
          <a:p>
            <a:pPr eaLnBrk="1" hangingPunct="1"/>
            <a:r>
              <a:rPr lang="en-US" sz="3600" b="1" dirty="0" smtClean="0"/>
              <a:t>Example of a Leadership Skill </a:t>
            </a:r>
            <a:br>
              <a:rPr lang="en-US" sz="3600" b="1" dirty="0" smtClean="0"/>
            </a:br>
            <a:r>
              <a:rPr lang="en-US" sz="3600" b="1" dirty="0" smtClean="0"/>
              <a:t>1. Self Esteem</a:t>
            </a:r>
            <a:endParaRPr lang="en-CA" sz="3600" b="1" dirty="0" smtClean="0"/>
          </a:p>
        </p:txBody>
      </p:sp>
      <p:sp>
        <p:nvSpPr>
          <p:cNvPr id="18436" name="Text Box 4"/>
          <p:cNvSpPr txBox="1">
            <a:spLocks noChangeArrowheads="1"/>
          </p:cNvSpPr>
          <p:nvPr/>
        </p:nvSpPr>
        <p:spPr bwMode="auto">
          <a:xfrm>
            <a:off x="7162800" y="6324600"/>
            <a:ext cx="1790700" cy="366713"/>
          </a:xfrm>
          <a:prstGeom prst="rect">
            <a:avLst/>
          </a:prstGeom>
          <a:noFill/>
          <a:ln w="9525">
            <a:noFill/>
            <a:miter lim="800000"/>
            <a:headEnd/>
            <a:tailEnd/>
          </a:ln>
        </p:spPr>
        <p:txBody>
          <a:bodyPr wrap="none">
            <a:spAutoFit/>
          </a:bodyPr>
          <a:lstStyle/>
          <a:p>
            <a:r>
              <a:rPr lang="en-US" sz="1800" b="1"/>
              <a:t>291-292 Aamodt</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body" idx="4294967295"/>
          </p:nvPr>
        </p:nvSpPr>
        <p:spPr>
          <a:xfrm>
            <a:off x="152400" y="1371600"/>
            <a:ext cx="8686800" cy="4953000"/>
          </a:xfrm>
        </p:spPr>
        <p:txBody>
          <a:bodyPr>
            <a:normAutofit/>
          </a:bodyPr>
          <a:lstStyle/>
          <a:p>
            <a:r>
              <a:rPr lang="en-US" dirty="0" smtClean="0"/>
              <a:t>Recall, facets of </a:t>
            </a:r>
            <a:r>
              <a:rPr lang="en-US" dirty="0"/>
              <a:t>E</a:t>
            </a:r>
            <a:r>
              <a:rPr lang="en-US" dirty="0" smtClean="0"/>
              <a:t>motional Stability </a:t>
            </a:r>
          </a:p>
          <a:p>
            <a:pPr lvl="2"/>
            <a:r>
              <a:rPr lang="en-CA" sz="2000" dirty="0" smtClean="0"/>
              <a:t>Anxiety</a:t>
            </a:r>
            <a:endParaRPr lang="en-CA" sz="2000" dirty="0"/>
          </a:p>
          <a:p>
            <a:pPr lvl="2"/>
            <a:r>
              <a:rPr lang="en-CA" sz="2000" dirty="0"/>
              <a:t>Angry Hostility</a:t>
            </a:r>
          </a:p>
          <a:p>
            <a:pPr lvl="2"/>
            <a:r>
              <a:rPr lang="en-CA" sz="2000" dirty="0"/>
              <a:t>Moodiness/Contentment</a:t>
            </a:r>
          </a:p>
          <a:p>
            <a:pPr lvl="2"/>
            <a:r>
              <a:rPr lang="en-CA" sz="2000" dirty="0"/>
              <a:t>Self-Consciousness</a:t>
            </a:r>
          </a:p>
          <a:p>
            <a:pPr lvl="2"/>
            <a:r>
              <a:rPr lang="en-CA" sz="2000" dirty="0"/>
              <a:t>Self-Indulgence</a:t>
            </a:r>
          </a:p>
          <a:p>
            <a:pPr lvl="2"/>
            <a:r>
              <a:rPr lang="en-CA" sz="2000" dirty="0"/>
              <a:t>Sensitivity to Stress</a:t>
            </a:r>
            <a:endParaRPr lang="en-US" sz="2000" b="1" dirty="0"/>
          </a:p>
          <a:p>
            <a:pPr eaLnBrk="1" hangingPunct="1"/>
            <a:r>
              <a:rPr lang="en-US" dirty="0" smtClean="0"/>
              <a:t>Self esteem is a </a:t>
            </a:r>
            <a:r>
              <a:rPr lang="en-US" i="1" dirty="0" smtClean="0"/>
              <a:t>better</a:t>
            </a:r>
            <a:r>
              <a:rPr lang="en-US" dirty="0" smtClean="0"/>
              <a:t> predictor of job performance (.26) than is emotional stability (.19)</a:t>
            </a:r>
          </a:p>
        </p:txBody>
      </p:sp>
      <p:sp>
        <p:nvSpPr>
          <p:cNvPr id="19459" name="Rectangle 3"/>
          <p:cNvSpPr>
            <a:spLocks noGrp="1" noChangeArrowheads="1"/>
          </p:cNvSpPr>
          <p:nvPr>
            <p:ph type="title" idx="4294967295"/>
          </p:nvPr>
        </p:nvSpPr>
        <p:spPr>
          <a:xfrm>
            <a:off x="76200" y="381000"/>
            <a:ext cx="9144000" cy="584775"/>
          </a:xfrm>
          <a:noFill/>
        </p:spPr>
        <p:txBody>
          <a:bodyPr wrap="square" anchor="b">
            <a:spAutoFit/>
          </a:bodyPr>
          <a:lstStyle/>
          <a:p>
            <a:pPr eaLnBrk="1" hangingPunct="1"/>
            <a:r>
              <a:rPr lang="en-US" sz="3200" b="1" dirty="0" smtClean="0"/>
              <a:t>Self esteem vs Emotional Stability</a:t>
            </a:r>
            <a:endParaRPr lang="en-CA" sz="2400" b="1" dirty="0" smtClean="0"/>
          </a:p>
        </p:txBody>
      </p:sp>
      <p:sp>
        <p:nvSpPr>
          <p:cNvPr id="19460" name="Text Box 4"/>
          <p:cNvSpPr txBox="1">
            <a:spLocks noChangeArrowheads="1"/>
          </p:cNvSpPr>
          <p:nvPr/>
        </p:nvSpPr>
        <p:spPr bwMode="auto">
          <a:xfrm>
            <a:off x="7162800" y="6324600"/>
            <a:ext cx="1790700" cy="366713"/>
          </a:xfrm>
          <a:prstGeom prst="rect">
            <a:avLst/>
          </a:prstGeom>
          <a:noFill/>
          <a:ln w="9525">
            <a:noFill/>
            <a:miter lim="800000"/>
            <a:headEnd/>
            <a:tailEnd/>
          </a:ln>
        </p:spPr>
        <p:txBody>
          <a:bodyPr wrap="none">
            <a:spAutoFit/>
          </a:bodyPr>
          <a:lstStyle/>
          <a:p>
            <a:r>
              <a:rPr lang="en-US" sz="1800" b="1"/>
              <a:t>291-292 Aamodt</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0" y="1143000"/>
          <a:ext cx="91440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533400" y="304800"/>
            <a:ext cx="8077200" cy="646331"/>
          </a:xfrm>
          <a:prstGeom prst="rect">
            <a:avLst/>
          </a:prstGeom>
        </p:spPr>
        <p:txBody>
          <a:bodyPr wrap="square">
            <a:spAutoFit/>
          </a:bodyPr>
          <a:lstStyle/>
          <a:p>
            <a:pPr lvl="0" algn="ctr" fontAlgn="auto">
              <a:spcAft>
                <a:spcPts val="0"/>
              </a:spcAft>
              <a:defRPr/>
            </a:pPr>
            <a:r>
              <a:rPr lang="en-CA" sz="3600" b="1" dirty="0" smtClean="0">
                <a:latin typeface="+mj-lt"/>
              </a:rPr>
              <a:t>Research on Why Self-Esteem is useful</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body" idx="4294967295"/>
          </p:nvPr>
        </p:nvSpPr>
        <p:spPr>
          <a:xfrm>
            <a:off x="473074" y="1219200"/>
            <a:ext cx="8137525" cy="4724400"/>
          </a:xfrm>
        </p:spPr>
        <p:txBody>
          <a:bodyPr>
            <a:normAutofit/>
          </a:bodyPr>
          <a:lstStyle/>
          <a:p>
            <a:r>
              <a:rPr lang="en-CA" dirty="0" smtClean="0"/>
              <a:t>Ability to read others accurately </a:t>
            </a:r>
          </a:p>
          <a:p>
            <a:r>
              <a:rPr lang="en-CA" dirty="0" smtClean="0"/>
              <a:t>Make favorable first impressions</a:t>
            </a:r>
            <a:endParaRPr lang="en-CA" dirty="0"/>
          </a:p>
          <a:p>
            <a:r>
              <a:rPr lang="en-CA" dirty="0" smtClean="0"/>
              <a:t>Adapt to a wide range of social situations </a:t>
            </a:r>
          </a:p>
          <a:p>
            <a:r>
              <a:rPr lang="en-CA" dirty="0" smtClean="0"/>
              <a:t>Be persuasive</a:t>
            </a:r>
            <a:endParaRPr lang="en-US" dirty="0" smtClean="0"/>
          </a:p>
          <a:p>
            <a:pPr eaLnBrk="1" hangingPunct="1"/>
            <a:endParaRPr lang="en-US" b="1" dirty="0" smtClean="0"/>
          </a:p>
          <a:p>
            <a:r>
              <a:rPr lang="en-US" dirty="0" smtClean="0"/>
              <a:t>Behavioral Example of Social Skills</a:t>
            </a:r>
          </a:p>
          <a:p>
            <a:pPr lvl="1"/>
            <a:r>
              <a:rPr lang="en-US" dirty="0" smtClean="0"/>
              <a:t>http</a:t>
            </a:r>
            <a:r>
              <a:rPr lang="en-US" dirty="0"/>
              <a:t>://youtu.be/OINa46HeWg8</a:t>
            </a:r>
            <a:endParaRPr lang="en-US" dirty="0" smtClean="0"/>
          </a:p>
        </p:txBody>
      </p:sp>
      <p:sp>
        <p:nvSpPr>
          <p:cNvPr id="24579" name="Rectangle 3"/>
          <p:cNvSpPr>
            <a:spLocks noGrp="1" noChangeArrowheads="1"/>
          </p:cNvSpPr>
          <p:nvPr>
            <p:ph type="title" idx="4294967295"/>
          </p:nvPr>
        </p:nvSpPr>
        <p:spPr>
          <a:xfrm>
            <a:off x="609600" y="304800"/>
            <a:ext cx="7696199" cy="579438"/>
          </a:xfrm>
          <a:noFill/>
        </p:spPr>
        <p:txBody>
          <a:bodyPr wrap="square" anchor="b">
            <a:spAutoFit/>
          </a:bodyPr>
          <a:lstStyle/>
          <a:p>
            <a:pPr eaLnBrk="1" hangingPunct="1"/>
            <a:r>
              <a:rPr lang="en-US" sz="3200" b="1" dirty="0" smtClean="0"/>
              <a:t>2. Social Skills</a:t>
            </a:r>
            <a:endParaRPr lang="en-CA" sz="3200" b="1" dirty="0" smtClean="0"/>
          </a:p>
        </p:txBody>
      </p:sp>
      <p:sp>
        <p:nvSpPr>
          <p:cNvPr id="24581" name="TextBox 5"/>
          <p:cNvSpPr txBox="1">
            <a:spLocks noChangeArrowheads="1"/>
          </p:cNvSpPr>
          <p:nvPr/>
        </p:nvSpPr>
        <p:spPr bwMode="auto">
          <a:xfrm>
            <a:off x="5562600" y="6248400"/>
            <a:ext cx="3436938" cy="461963"/>
          </a:xfrm>
          <a:prstGeom prst="rect">
            <a:avLst/>
          </a:prstGeom>
          <a:noFill/>
          <a:ln w="9525">
            <a:noFill/>
            <a:miter lim="800000"/>
            <a:headEnd/>
            <a:tailEnd/>
          </a:ln>
        </p:spPr>
        <p:txBody>
          <a:bodyPr wrap="none">
            <a:spAutoFit/>
          </a:bodyPr>
          <a:lstStyle/>
          <a:p>
            <a:r>
              <a:rPr lang="en-CA" b="1"/>
              <a:t>Baron &amp; Markman 2000</a:t>
            </a:r>
          </a:p>
        </p:txBody>
      </p:sp>
      <p:sp>
        <p:nvSpPr>
          <p:cNvPr id="123906" name="AutoShape 2" descr="https://s3.amazonaws.com/s3.abcteach.com/Blog+images/partycolorunlabeled.jpg"/>
          <p:cNvSpPr>
            <a:spLocks noChangeAspect="1" noChangeArrowheads="1"/>
          </p:cNvSpPr>
          <p:nvPr/>
        </p:nvSpPr>
        <p:spPr bwMode="auto">
          <a:xfrm>
            <a:off x="168275" y="-1825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CA"/>
          </a:p>
        </p:txBody>
      </p:sp>
      <p:sp>
        <p:nvSpPr>
          <p:cNvPr id="123908" name="AutoShape 4" descr="https://s3.amazonaws.com/s3.abcteach.com/Blog+images/partycolorunlabeled.jpg"/>
          <p:cNvSpPr>
            <a:spLocks noChangeAspect="1" noChangeArrowheads="1"/>
          </p:cNvSpPr>
          <p:nvPr/>
        </p:nvSpPr>
        <p:spPr bwMode="auto">
          <a:xfrm>
            <a:off x="168275" y="-1825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CA"/>
          </a:p>
        </p:txBody>
      </p:sp>
      <p:sp>
        <p:nvSpPr>
          <p:cNvPr id="123910" name="AutoShape 6" descr="https://s3.amazonaws.com/s3.abcteach.com/Blog+images/partycolorunlabeled.jpg"/>
          <p:cNvSpPr>
            <a:spLocks noChangeAspect="1" noChangeArrowheads="1"/>
          </p:cNvSpPr>
          <p:nvPr/>
        </p:nvSpPr>
        <p:spPr bwMode="auto">
          <a:xfrm>
            <a:off x="168275" y="-1825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CA"/>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026"/>
          <p:cNvSpPr>
            <a:spLocks noGrp="1" noChangeArrowheads="1"/>
          </p:cNvSpPr>
          <p:nvPr>
            <p:ph type="title" idx="4294967295"/>
          </p:nvPr>
        </p:nvSpPr>
        <p:spPr>
          <a:xfrm>
            <a:off x="0" y="457200"/>
            <a:ext cx="8839200" cy="914400"/>
          </a:xfrm>
        </p:spPr>
        <p:txBody>
          <a:bodyPr>
            <a:normAutofit fontScale="90000"/>
          </a:bodyPr>
          <a:lstStyle/>
          <a:p>
            <a:pPr eaLnBrk="1" hangingPunct="1"/>
            <a:r>
              <a:rPr lang="en-US" sz="3200" b="1" dirty="0" smtClean="0">
                <a:solidFill>
                  <a:schemeClr val="tx1"/>
                </a:solidFill>
              </a:rPr>
              <a:t>Social Skills: A facet of </a:t>
            </a:r>
            <a:r>
              <a:rPr lang="en-US" sz="3200" b="1" dirty="0" smtClean="0">
                <a:solidFill>
                  <a:srgbClr val="00FF00"/>
                </a:solidFill>
              </a:rPr>
              <a:t>Agreeableness</a:t>
            </a:r>
            <a:r>
              <a:rPr lang="en-US" sz="3200" b="1" dirty="0" smtClean="0">
                <a:solidFill>
                  <a:srgbClr val="CC00FF"/>
                </a:solidFill>
              </a:rPr>
              <a:t> &amp; Extraversion</a:t>
            </a:r>
            <a:endParaRPr lang="en-US" sz="3200" b="1" dirty="0" smtClean="0"/>
          </a:p>
        </p:txBody>
      </p:sp>
      <p:sp>
        <p:nvSpPr>
          <p:cNvPr id="23557" name="Text Box 1033"/>
          <p:cNvSpPr txBox="1">
            <a:spLocks noChangeArrowheads="1"/>
          </p:cNvSpPr>
          <p:nvPr/>
        </p:nvSpPr>
        <p:spPr bwMode="auto">
          <a:xfrm>
            <a:off x="3505200" y="3886200"/>
            <a:ext cx="2438400" cy="457200"/>
          </a:xfrm>
          <a:prstGeom prst="rect">
            <a:avLst/>
          </a:prstGeom>
          <a:noFill/>
          <a:ln w="12700">
            <a:noFill/>
            <a:miter lim="800000"/>
            <a:headEnd/>
            <a:tailEnd/>
          </a:ln>
        </p:spPr>
        <p:txBody>
          <a:bodyPr>
            <a:spAutoFit/>
          </a:bodyPr>
          <a:lstStyle/>
          <a:p>
            <a:pPr>
              <a:spcBef>
                <a:spcPct val="50000"/>
              </a:spcBef>
            </a:pPr>
            <a:endParaRPr lang="en-US">
              <a:latin typeface="Arial" pitchFamily="34" charset="0"/>
            </a:endParaRPr>
          </a:p>
        </p:txBody>
      </p:sp>
      <p:sp>
        <p:nvSpPr>
          <p:cNvPr id="23560" name="Text Box 1034"/>
          <p:cNvSpPr txBox="1">
            <a:spLocks noChangeArrowheads="1"/>
          </p:cNvSpPr>
          <p:nvPr/>
        </p:nvSpPr>
        <p:spPr bwMode="auto">
          <a:xfrm>
            <a:off x="6477000" y="2133600"/>
            <a:ext cx="2286000" cy="457200"/>
          </a:xfrm>
          <a:prstGeom prst="rect">
            <a:avLst/>
          </a:prstGeom>
          <a:noFill/>
          <a:ln w="12700">
            <a:noFill/>
            <a:miter lim="800000"/>
            <a:headEnd/>
            <a:tailEnd/>
          </a:ln>
        </p:spPr>
        <p:txBody>
          <a:bodyPr>
            <a:spAutoFit/>
          </a:bodyPr>
          <a:lstStyle/>
          <a:p>
            <a:pPr>
              <a:spcBef>
                <a:spcPct val="50000"/>
              </a:spcBef>
            </a:pPr>
            <a:r>
              <a:rPr lang="en-US" b="1">
                <a:solidFill>
                  <a:srgbClr val="CC00FF"/>
                </a:solidFill>
                <a:latin typeface="Arial" pitchFamily="34" charset="0"/>
              </a:rPr>
              <a:t>Extraversion</a:t>
            </a:r>
          </a:p>
        </p:txBody>
      </p:sp>
      <p:sp>
        <p:nvSpPr>
          <p:cNvPr id="23561" name="Oval 9"/>
          <p:cNvSpPr>
            <a:spLocks noChangeArrowheads="1"/>
          </p:cNvSpPr>
          <p:nvPr/>
        </p:nvSpPr>
        <p:spPr bwMode="auto">
          <a:xfrm>
            <a:off x="2743200" y="2667000"/>
            <a:ext cx="4267200" cy="1752600"/>
          </a:xfrm>
          <a:prstGeom prst="ellipse">
            <a:avLst/>
          </a:prstGeom>
          <a:noFill/>
          <a:ln w="9525">
            <a:solidFill>
              <a:srgbClr val="CC00FF"/>
            </a:solidFill>
            <a:round/>
            <a:headEnd/>
            <a:tailEnd/>
          </a:ln>
        </p:spPr>
        <p:txBody>
          <a:bodyPr wrap="none" anchor="ctr"/>
          <a:lstStyle/>
          <a:p>
            <a:endParaRPr lang="en-CA"/>
          </a:p>
        </p:txBody>
      </p:sp>
      <p:sp>
        <p:nvSpPr>
          <p:cNvPr id="23562" name="Text Box 1034"/>
          <p:cNvSpPr txBox="1">
            <a:spLocks noChangeArrowheads="1"/>
          </p:cNvSpPr>
          <p:nvPr/>
        </p:nvSpPr>
        <p:spPr bwMode="auto">
          <a:xfrm>
            <a:off x="3810000" y="3733800"/>
            <a:ext cx="2133600" cy="457200"/>
          </a:xfrm>
          <a:prstGeom prst="rect">
            <a:avLst/>
          </a:prstGeom>
          <a:noFill/>
          <a:ln w="12700">
            <a:noFill/>
            <a:miter lim="800000"/>
            <a:headEnd/>
            <a:tailEnd/>
          </a:ln>
        </p:spPr>
        <p:txBody>
          <a:bodyPr>
            <a:spAutoFit/>
          </a:bodyPr>
          <a:lstStyle/>
          <a:p>
            <a:pPr>
              <a:spcBef>
                <a:spcPct val="50000"/>
              </a:spcBef>
            </a:pPr>
            <a:r>
              <a:rPr lang="en-US" b="1" dirty="0">
                <a:solidFill>
                  <a:srgbClr val="FF0000"/>
                </a:solidFill>
                <a:latin typeface="Arial" pitchFamily="34" charset="0"/>
              </a:rPr>
              <a:t>Social Skills</a:t>
            </a:r>
          </a:p>
        </p:txBody>
      </p:sp>
      <p:sp>
        <p:nvSpPr>
          <p:cNvPr id="23563" name="Text Box 1033"/>
          <p:cNvSpPr txBox="1">
            <a:spLocks noChangeArrowheads="1"/>
          </p:cNvSpPr>
          <p:nvPr/>
        </p:nvSpPr>
        <p:spPr bwMode="auto">
          <a:xfrm>
            <a:off x="3505200" y="3886200"/>
            <a:ext cx="2438400" cy="457200"/>
          </a:xfrm>
          <a:prstGeom prst="rect">
            <a:avLst/>
          </a:prstGeom>
          <a:noFill/>
          <a:ln w="12700">
            <a:noFill/>
            <a:miter lim="800000"/>
            <a:headEnd/>
            <a:tailEnd/>
          </a:ln>
        </p:spPr>
        <p:txBody>
          <a:bodyPr>
            <a:spAutoFit/>
          </a:bodyPr>
          <a:lstStyle/>
          <a:p>
            <a:pPr>
              <a:spcBef>
                <a:spcPct val="50000"/>
              </a:spcBef>
            </a:pPr>
            <a:endParaRPr lang="en-US">
              <a:latin typeface="Arial" pitchFamily="34" charset="0"/>
            </a:endParaRPr>
          </a:p>
        </p:txBody>
      </p:sp>
      <p:sp>
        <p:nvSpPr>
          <p:cNvPr id="23564" name="Oval 15"/>
          <p:cNvSpPr>
            <a:spLocks noChangeArrowheads="1"/>
          </p:cNvSpPr>
          <p:nvPr/>
        </p:nvSpPr>
        <p:spPr bwMode="auto">
          <a:xfrm>
            <a:off x="2743200" y="3505200"/>
            <a:ext cx="4191000" cy="2667000"/>
          </a:xfrm>
          <a:prstGeom prst="ellipse">
            <a:avLst/>
          </a:prstGeom>
          <a:noFill/>
          <a:ln w="9525">
            <a:solidFill>
              <a:srgbClr val="00FF00"/>
            </a:solidFill>
            <a:round/>
            <a:headEnd/>
            <a:tailEnd/>
          </a:ln>
        </p:spPr>
        <p:txBody>
          <a:bodyPr wrap="none" anchor="ctr"/>
          <a:lstStyle/>
          <a:p>
            <a:pPr algn="ctr"/>
            <a:endParaRPr lang="en-US">
              <a:solidFill>
                <a:srgbClr val="00FF00"/>
              </a:solidFill>
            </a:endParaRPr>
          </a:p>
        </p:txBody>
      </p:sp>
      <p:sp>
        <p:nvSpPr>
          <p:cNvPr id="23565" name="Text Box 1034"/>
          <p:cNvSpPr txBox="1">
            <a:spLocks noChangeArrowheads="1"/>
          </p:cNvSpPr>
          <p:nvPr/>
        </p:nvSpPr>
        <p:spPr bwMode="auto">
          <a:xfrm>
            <a:off x="6248400" y="6172200"/>
            <a:ext cx="2514600" cy="457200"/>
          </a:xfrm>
          <a:prstGeom prst="rect">
            <a:avLst/>
          </a:prstGeom>
          <a:noFill/>
          <a:ln w="12700">
            <a:noFill/>
            <a:miter lim="800000"/>
            <a:headEnd/>
            <a:tailEnd/>
          </a:ln>
        </p:spPr>
        <p:txBody>
          <a:bodyPr>
            <a:spAutoFit/>
          </a:bodyPr>
          <a:lstStyle/>
          <a:p>
            <a:pPr>
              <a:spcBef>
                <a:spcPct val="50000"/>
              </a:spcBef>
            </a:pPr>
            <a:r>
              <a:rPr lang="en-US" b="1">
                <a:solidFill>
                  <a:srgbClr val="00FF00"/>
                </a:solidFill>
                <a:latin typeface="Arial" pitchFamily="34" charset="0"/>
              </a:rPr>
              <a:t>Agreeableness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CA"/>
              <a:t>Copyright © 2014 Pearson Canada Inc.</a:t>
            </a:r>
          </a:p>
        </p:txBody>
      </p:sp>
      <p:sp>
        <p:nvSpPr>
          <p:cNvPr id="27651" name="Rectangle 2"/>
          <p:cNvSpPr>
            <a:spLocks noGrp="1" noChangeArrowheads="1"/>
          </p:cNvSpPr>
          <p:nvPr>
            <p:ph type="title"/>
          </p:nvPr>
        </p:nvSpPr>
        <p:spPr/>
        <p:txBody>
          <a:bodyPr/>
          <a:lstStyle/>
          <a:p>
            <a:pPr eaLnBrk="1" hangingPunct="1"/>
            <a:r>
              <a:rPr lang="en-CA" sz="3600" b="1" dirty="0"/>
              <a:t>3</a:t>
            </a:r>
            <a:r>
              <a:rPr lang="en-CA" sz="3600" b="1" dirty="0" smtClean="0"/>
              <a:t>. Self-Monitoring: Definition</a:t>
            </a:r>
          </a:p>
        </p:txBody>
      </p:sp>
      <p:sp>
        <p:nvSpPr>
          <p:cNvPr id="27652" name="Rectangle 3"/>
          <p:cNvSpPr>
            <a:spLocks noGrp="1" noChangeArrowheads="1"/>
          </p:cNvSpPr>
          <p:nvPr>
            <p:ph type="body" idx="1"/>
          </p:nvPr>
        </p:nvSpPr>
        <p:spPr>
          <a:xfrm>
            <a:off x="304800" y="1600200"/>
            <a:ext cx="8686800" cy="5029200"/>
          </a:xfrm>
        </p:spPr>
        <p:txBody>
          <a:bodyPr>
            <a:normAutofit/>
          </a:bodyPr>
          <a:lstStyle/>
          <a:p>
            <a:pPr eaLnBrk="1" hangingPunct="1"/>
            <a:r>
              <a:rPr lang="en-CA" dirty="0" smtClean="0"/>
              <a:t>The extent to which people </a:t>
            </a:r>
            <a:r>
              <a:rPr lang="en-CA" b="1" dirty="0" smtClean="0"/>
              <a:t>observe</a:t>
            </a:r>
            <a:r>
              <a:rPr lang="en-CA" dirty="0" smtClean="0"/>
              <a:t> and </a:t>
            </a:r>
            <a:r>
              <a:rPr lang="en-CA" b="1" dirty="0" smtClean="0"/>
              <a:t>regulate</a:t>
            </a:r>
            <a:r>
              <a:rPr lang="en-CA" dirty="0" smtClean="0"/>
              <a:t> how they appear and behave in social settings and relationships.</a:t>
            </a:r>
          </a:p>
          <a:p>
            <a:pPr lvl="1"/>
            <a:r>
              <a:rPr lang="en-CA" dirty="0" smtClean="0"/>
              <a:t>High self-monitors </a:t>
            </a:r>
          </a:p>
          <a:p>
            <a:pPr lvl="2"/>
            <a:r>
              <a:rPr lang="en-CA" dirty="0" smtClean="0"/>
              <a:t>take great care to observe and control the images that they project.</a:t>
            </a:r>
          </a:p>
          <a:p>
            <a:pPr lvl="2"/>
            <a:r>
              <a:rPr lang="en-CA" dirty="0" smtClean="0"/>
              <a:t>Show concern </a:t>
            </a:r>
            <a:r>
              <a:rPr lang="en-CA" dirty="0"/>
              <a:t>for socially appropriate emotions and behaviours, </a:t>
            </a:r>
            <a:endParaRPr lang="en-CA" dirty="0" smtClean="0"/>
          </a:p>
          <a:p>
            <a:pPr lvl="2"/>
            <a:r>
              <a:rPr lang="en-CA" dirty="0" smtClean="0"/>
              <a:t>tune </a:t>
            </a:r>
            <a:r>
              <a:rPr lang="en-CA" dirty="0"/>
              <a:t>into social and interpersonal cues; </a:t>
            </a:r>
            <a:endParaRPr lang="en-CA" dirty="0" smtClean="0"/>
          </a:p>
          <a:p>
            <a:pPr lvl="2"/>
            <a:r>
              <a:rPr lang="en-CA" dirty="0" smtClean="0"/>
              <a:t>regulate </a:t>
            </a:r>
            <a:r>
              <a:rPr lang="en-CA" dirty="0"/>
              <a:t>their behaviour and self-presentation according to these cues</a:t>
            </a:r>
            <a:r>
              <a:rPr lang="en-CA" dirty="0" smtClean="0"/>
              <a:t>.</a:t>
            </a:r>
            <a:endParaRPr lang="en-CA" dirty="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CA" sz="3600" b="1" dirty="0" smtClean="0"/>
              <a:t>Research on Effects of Self Monitoring- I  </a:t>
            </a:r>
            <a:endParaRPr lang="en-CA" sz="3600" b="1" dirty="0"/>
          </a:p>
        </p:txBody>
      </p:sp>
      <p:sp>
        <p:nvSpPr>
          <p:cNvPr id="3" name="Content Placeholder 2"/>
          <p:cNvSpPr>
            <a:spLocks noGrp="1"/>
          </p:cNvSpPr>
          <p:nvPr>
            <p:ph idx="1"/>
          </p:nvPr>
        </p:nvSpPr>
        <p:spPr/>
        <p:txBody>
          <a:bodyPr>
            <a:normAutofit fontScale="92500"/>
          </a:bodyPr>
          <a:lstStyle/>
          <a:p>
            <a:pPr>
              <a:buNone/>
            </a:pPr>
            <a:r>
              <a:rPr lang="en-CA" b="1" dirty="0" smtClean="0"/>
              <a:t>High Self Monitors: </a:t>
            </a:r>
          </a:p>
          <a:p>
            <a:r>
              <a:rPr lang="en-CA" dirty="0" smtClean="0"/>
              <a:t>Gravitate to jobs that require role playing</a:t>
            </a:r>
          </a:p>
          <a:p>
            <a:r>
              <a:rPr lang="en-CA" dirty="0" smtClean="0"/>
              <a:t>Gravitate to jobs that require the use of their self presentation skills</a:t>
            </a:r>
          </a:p>
          <a:p>
            <a:r>
              <a:rPr lang="en-CA" dirty="0" smtClean="0"/>
              <a:t>More involved with their jobs and perform better</a:t>
            </a:r>
          </a:p>
          <a:p>
            <a:r>
              <a:rPr lang="en-CA" dirty="0" smtClean="0"/>
              <a:t>More likely to emerge as leaders</a:t>
            </a:r>
          </a:p>
          <a:p>
            <a:r>
              <a:rPr lang="en-CA" dirty="0" smtClean="0"/>
              <a:t>Experience more role stress and show less commitment to their organizations</a:t>
            </a:r>
          </a:p>
          <a:p>
            <a:endParaRPr lang="en-CA"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1" dirty="0" smtClean="0"/>
              <a:t>Self Monitoring: Research – II</a:t>
            </a:r>
            <a:endParaRPr lang="en-CA" b="1" dirty="0"/>
          </a:p>
        </p:txBody>
      </p:sp>
      <p:sp>
        <p:nvSpPr>
          <p:cNvPr id="3" name="Content Placeholder 2"/>
          <p:cNvSpPr>
            <a:spLocks noGrp="1"/>
          </p:cNvSpPr>
          <p:nvPr>
            <p:ph idx="1"/>
          </p:nvPr>
        </p:nvSpPr>
        <p:spPr/>
        <p:txBody>
          <a:bodyPr/>
          <a:lstStyle/>
          <a:p>
            <a:pPr>
              <a:buNone/>
            </a:pPr>
            <a:r>
              <a:rPr lang="en-CA" b="1" dirty="0" smtClean="0"/>
              <a:t>High Self Monitors:</a:t>
            </a:r>
          </a:p>
          <a:p>
            <a:r>
              <a:rPr lang="en-CA" dirty="0" smtClean="0"/>
              <a:t>Are more likely to change employers and locations, and to receive more promotions</a:t>
            </a:r>
          </a:p>
          <a:p>
            <a:r>
              <a:rPr lang="en-CA" dirty="0" smtClean="0"/>
              <a:t>Are not comfortable in ambiguous social settings, where it might be hard to determine what behaviours are socially appropriate</a:t>
            </a:r>
          </a:p>
          <a:p>
            <a:r>
              <a:rPr lang="en-CA" dirty="0" smtClean="0"/>
              <a:t>Might stress while dealing with unfamiliar cultures</a:t>
            </a:r>
            <a:endParaRPr lang="en-CA"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body" idx="4294967295"/>
          </p:nvPr>
        </p:nvSpPr>
        <p:spPr>
          <a:xfrm>
            <a:off x="0" y="990600"/>
            <a:ext cx="8991600" cy="5867400"/>
          </a:xfrm>
        </p:spPr>
        <p:txBody>
          <a:bodyPr>
            <a:normAutofit lnSpcReduction="10000"/>
          </a:bodyPr>
          <a:lstStyle/>
          <a:p>
            <a:pPr eaLnBrk="1" hangingPunct="1"/>
            <a:r>
              <a:rPr lang="en-US" sz="3600" b="1" dirty="0" smtClean="0"/>
              <a:t>Features of self control:</a:t>
            </a:r>
          </a:p>
          <a:p>
            <a:pPr lvl="1" eaLnBrk="1" hangingPunct="1"/>
            <a:r>
              <a:rPr lang="en-US" sz="3600" b="1" dirty="0" smtClean="0"/>
              <a:t>Impulse control : Delay gratification</a:t>
            </a:r>
          </a:p>
          <a:p>
            <a:pPr lvl="1" eaLnBrk="1" hangingPunct="1"/>
            <a:r>
              <a:rPr lang="en-US" sz="3600" b="1" dirty="0" smtClean="0"/>
              <a:t>Persistence</a:t>
            </a:r>
          </a:p>
          <a:p>
            <a:pPr lvl="1" eaLnBrk="1" hangingPunct="1"/>
            <a:r>
              <a:rPr lang="en-US" sz="3600" b="1" dirty="0" smtClean="0"/>
              <a:t>Low risk seeking (for self and other)</a:t>
            </a:r>
          </a:p>
          <a:p>
            <a:pPr lvl="1" eaLnBrk="1" hangingPunct="1"/>
            <a:r>
              <a:rPr lang="en-US" sz="3600" b="1" dirty="0" smtClean="0"/>
              <a:t>Low self centeredness</a:t>
            </a:r>
          </a:p>
          <a:p>
            <a:pPr lvl="1" eaLnBrk="1" hangingPunct="1"/>
            <a:r>
              <a:rPr lang="en-US" sz="3600" b="1" dirty="0" smtClean="0"/>
              <a:t>Ability to Control emotions</a:t>
            </a:r>
          </a:p>
          <a:p>
            <a:pPr lvl="2"/>
            <a:r>
              <a:rPr lang="en-US" sz="3600" b="1" dirty="0" smtClean="0"/>
              <a:t>Social and personal</a:t>
            </a:r>
          </a:p>
          <a:p>
            <a:pPr lvl="1" eaLnBrk="1" hangingPunct="1">
              <a:buNone/>
            </a:pPr>
            <a:endParaRPr lang="en-US" b="1" dirty="0" smtClean="0"/>
          </a:p>
          <a:p>
            <a:pPr eaLnBrk="1" hangingPunct="1"/>
            <a:r>
              <a:rPr lang="en-US" sz="2400" dirty="0" smtClean="0"/>
              <a:t>Note Differences of Self Control in  interpersonal and intrapersonal context</a:t>
            </a:r>
          </a:p>
        </p:txBody>
      </p:sp>
      <p:sp>
        <p:nvSpPr>
          <p:cNvPr id="29699" name="Rectangle 3"/>
          <p:cNvSpPr>
            <a:spLocks noGrp="1" noChangeArrowheads="1"/>
          </p:cNvSpPr>
          <p:nvPr>
            <p:ph type="title" idx="4294967295"/>
          </p:nvPr>
        </p:nvSpPr>
        <p:spPr>
          <a:xfrm>
            <a:off x="609600" y="237907"/>
            <a:ext cx="8162925" cy="646331"/>
          </a:xfrm>
          <a:noFill/>
        </p:spPr>
        <p:txBody>
          <a:bodyPr anchor="b">
            <a:spAutoFit/>
          </a:bodyPr>
          <a:lstStyle/>
          <a:p>
            <a:pPr eaLnBrk="1" hangingPunct="1"/>
            <a:r>
              <a:rPr lang="en-US" sz="3600" b="1" dirty="0" smtClean="0"/>
              <a:t>4. Self Control</a:t>
            </a:r>
            <a:endParaRPr lang="en-CA" sz="3600" b="1"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026"/>
          <p:cNvSpPr>
            <a:spLocks noGrp="1" noChangeArrowheads="1"/>
          </p:cNvSpPr>
          <p:nvPr>
            <p:ph type="title" idx="4294967295"/>
          </p:nvPr>
        </p:nvSpPr>
        <p:spPr>
          <a:xfrm>
            <a:off x="0" y="457200"/>
            <a:ext cx="8839200" cy="914400"/>
          </a:xfrm>
        </p:spPr>
        <p:txBody>
          <a:bodyPr/>
          <a:lstStyle/>
          <a:p>
            <a:pPr eaLnBrk="1" hangingPunct="1"/>
            <a:r>
              <a:rPr lang="en-US" sz="3200" b="1" smtClean="0"/>
              <a:t>Self Control: A Facet of </a:t>
            </a:r>
            <a:r>
              <a:rPr lang="en-US" sz="3200" b="1" smtClean="0">
                <a:solidFill>
                  <a:srgbClr val="0000FF"/>
                </a:solidFill>
              </a:rPr>
              <a:t>Conscientiousness</a:t>
            </a:r>
            <a:endParaRPr lang="en-US" sz="3200" b="1" smtClean="0"/>
          </a:p>
        </p:txBody>
      </p:sp>
      <p:sp>
        <p:nvSpPr>
          <p:cNvPr id="28675" name="Oval 1028"/>
          <p:cNvSpPr>
            <a:spLocks noChangeArrowheads="1"/>
          </p:cNvSpPr>
          <p:nvPr/>
        </p:nvSpPr>
        <p:spPr bwMode="auto">
          <a:xfrm>
            <a:off x="0" y="3276600"/>
            <a:ext cx="6400800" cy="1879600"/>
          </a:xfrm>
          <a:prstGeom prst="ellipse">
            <a:avLst/>
          </a:prstGeom>
          <a:noFill/>
          <a:ln w="28575">
            <a:solidFill>
              <a:schemeClr val="tx1"/>
            </a:solidFill>
            <a:miter lim="800000"/>
            <a:headEnd/>
            <a:tailEnd/>
          </a:ln>
        </p:spPr>
        <p:txBody>
          <a:bodyPr wrap="none" anchor="ctr"/>
          <a:lstStyle/>
          <a:p>
            <a:endParaRPr lang="en-US"/>
          </a:p>
        </p:txBody>
      </p:sp>
      <p:sp>
        <p:nvSpPr>
          <p:cNvPr id="28676" name="Text Box 1029"/>
          <p:cNvSpPr txBox="1">
            <a:spLocks noChangeArrowheads="1"/>
          </p:cNvSpPr>
          <p:nvPr/>
        </p:nvSpPr>
        <p:spPr bwMode="auto">
          <a:xfrm>
            <a:off x="0" y="2743200"/>
            <a:ext cx="3308350" cy="457200"/>
          </a:xfrm>
          <a:prstGeom prst="rect">
            <a:avLst/>
          </a:prstGeom>
          <a:noFill/>
          <a:ln w="12700">
            <a:noFill/>
            <a:miter lim="800000"/>
            <a:headEnd/>
            <a:tailEnd/>
          </a:ln>
        </p:spPr>
        <p:txBody>
          <a:bodyPr>
            <a:spAutoFit/>
          </a:bodyPr>
          <a:lstStyle/>
          <a:p>
            <a:pPr algn="ctr">
              <a:spcBef>
                <a:spcPct val="50000"/>
              </a:spcBef>
            </a:pPr>
            <a:r>
              <a:rPr lang="en-US" i="1">
                <a:latin typeface="Arial" pitchFamily="34" charset="0"/>
              </a:rPr>
              <a:t>Intrapersonal Skills</a:t>
            </a:r>
          </a:p>
        </p:txBody>
      </p:sp>
      <p:sp>
        <p:nvSpPr>
          <p:cNvPr id="28677" name="Text Box 1033"/>
          <p:cNvSpPr txBox="1">
            <a:spLocks noChangeArrowheads="1"/>
          </p:cNvSpPr>
          <p:nvPr/>
        </p:nvSpPr>
        <p:spPr bwMode="auto">
          <a:xfrm>
            <a:off x="3505200" y="3886200"/>
            <a:ext cx="2438400" cy="457200"/>
          </a:xfrm>
          <a:prstGeom prst="rect">
            <a:avLst/>
          </a:prstGeom>
          <a:noFill/>
          <a:ln w="12700">
            <a:noFill/>
            <a:miter lim="800000"/>
            <a:headEnd/>
            <a:tailEnd/>
          </a:ln>
        </p:spPr>
        <p:txBody>
          <a:bodyPr>
            <a:spAutoFit/>
          </a:bodyPr>
          <a:lstStyle/>
          <a:p>
            <a:pPr>
              <a:spcBef>
                <a:spcPct val="50000"/>
              </a:spcBef>
            </a:pPr>
            <a:endParaRPr lang="en-US">
              <a:latin typeface="Arial" pitchFamily="34" charset="0"/>
            </a:endParaRPr>
          </a:p>
        </p:txBody>
      </p:sp>
      <p:sp>
        <p:nvSpPr>
          <p:cNvPr id="28678" name="Oval 1028"/>
          <p:cNvSpPr>
            <a:spLocks noChangeArrowheads="1"/>
          </p:cNvSpPr>
          <p:nvPr/>
        </p:nvSpPr>
        <p:spPr bwMode="auto">
          <a:xfrm>
            <a:off x="3048000" y="3276600"/>
            <a:ext cx="5791200" cy="1879600"/>
          </a:xfrm>
          <a:prstGeom prst="ellipse">
            <a:avLst/>
          </a:prstGeom>
          <a:noFill/>
          <a:ln w="28575">
            <a:solidFill>
              <a:schemeClr val="tx1"/>
            </a:solidFill>
            <a:miter lim="800000"/>
            <a:headEnd/>
            <a:tailEnd/>
          </a:ln>
        </p:spPr>
        <p:txBody>
          <a:bodyPr wrap="none" anchor="ctr"/>
          <a:lstStyle/>
          <a:p>
            <a:endParaRPr lang="en-US"/>
          </a:p>
        </p:txBody>
      </p:sp>
      <p:sp>
        <p:nvSpPr>
          <p:cNvPr id="28679" name="Text Box 1029"/>
          <p:cNvSpPr txBox="1">
            <a:spLocks noChangeArrowheads="1"/>
          </p:cNvSpPr>
          <p:nvPr/>
        </p:nvSpPr>
        <p:spPr bwMode="auto">
          <a:xfrm>
            <a:off x="5835650" y="2819400"/>
            <a:ext cx="3308350" cy="457200"/>
          </a:xfrm>
          <a:prstGeom prst="rect">
            <a:avLst/>
          </a:prstGeom>
          <a:noFill/>
          <a:ln w="12700">
            <a:noFill/>
            <a:miter lim="800000"/>
            <a:headEnd/>
            <a:tailEnd/>
          </a:ln>
        </p:spPr>
        <p:txBody>
          <a:bodyPr>
            <a:spAutoFit/>
          </a:bodyPr>
          <a:lstStyle/>
          <a:p>
            <a:pPr algn="ctr">
              <a:spcBef>
                <a:spcPct val="50000"/>
              </a:spcBef>
            </a:pPr>
            <a:r>
              <a:rPr lang="en-US" i="1">
                <a:latin typeface="Arial" pitchFamily="34" charset="0"/>
              </a:rPr>
              <a:t>Interpersonal Skills</a:t>
            </a:r>
          </a:p>
        </p:txBody>
      </p:sp>
      <p:sp>
        <p:nvSpPr>
          <p:cNvPr id="28680" name="Text Box 1033"/>
          <p:cNvSpPr txBox="1">
            <a:spLocks noChangeArrowheads="1"/>
          </p:cNvSpPr>
          <p:nvPr/>
        </p:nvSpPr>
        <p:spPr bwMode="auto">
          <a:xfrm>
            <a:off x="3505200" y="3886200"/>
            <a:ext cx="2438400" cy="457200"/>
          </a:xfrm>
          <a:prstGeom prst="rect">
            <a:avLst/>
          </a:prstGeom>
          <a:noFill/>
          <a:ln w="12700">
            <a:noFill/>
            <a:miter lim="800000"/>
            <a:headEnd/>
            <a:tailEnd/>
          </a:ln>
        </p:spPr>
        <p:txBody>
          <a:bodyPr>
            <a:spAutoFit/>
          </a:bodyPr>
          <a:lstStyle/>
          <a:p>
            <a:pPr>
              <a:spcBef>
                <a:spcPct val="50000"/>
              </a:spcBef>
            </a:pPr>
            <a:endParaRPr lang="en-US">
              <a:latin typeface="Arial" pitchFamily="34" charset="0"/>
            </a:endParaRPr>
          </a:p>
        </p:txBody>
      </p:sp>
      <p:sp>
        <p:nvSpPr>
          <p:cNvPr id="28681" name="Text Box 1034"/>
          <p:cNvSpPr txBox="1">
            <a:spLocks noChangeArrowheads="1"/>
          </p:cNvSpPr>
          <p:nvPr/>
        </p:nvSpPr>
        <p:spPr bwMode="auto">
          <a:xfrm>
            <a:off x="2971800" y="2209800"/>
            <a:ext cx="3124200" cy="457200"/>
          </a:xfrm>
          <a:prstGeom prst="rect">
            <a:avLst/>
          </a:prstGeom>
          <a:noFill/>
          <a:ln w="12700">
            <a:noFill/>
            <a:miter lim="800000"/>
            <a:headEnd/>
            <a:tailEnd/>
          </a:ln>
        </p:spPr>
        <p:txBody>
          <a:bodyPr>
            <a:spAutoFit/>
          </a:bodyPr>
          <a:lstStyle/>
          <a:p>
            <a:pPr>
              <a:spcBef>
                <a:spcPct val="50000"/>
              </a:spcBef>
            </a:pPr>
            <a:r>
              <a:rPr lang="en-US" b="1">
                <a:solidFill>
                  <a:srgbClr val="0000FF"/>
                </a:solidFill>
                <a:latin typeface="Arial" pitchFamily="34" charset="0"/>
              </a:rPr>
              <a:t>Conscientiousness</a:t>
            </a:r>
          </a:p>
        </p:txBody>
      </p:sp>
      <p:sp>
        <p:nvSpPr>
          <p:cNvPr id="28682" name="Oval 13"/>
          <p:cNvSpPr>
            <a:spLocks noChangeArrowheads="1"/>
          </p:cNvSpPr>
          <p:nvPr/>
        </p:nvSpPr>
        <p:spPr bwMode="auto">
          <a:xfrm>
            <a:off x="3276600" y="2667000"/>
            <a:ext cx="2819400" cy="3505200"/>
          </a:xfrm>
          <a:prstGeom prst="ellipse">
            <a:avLst/>
          </a:prstGeom>
          <a:noFill/>
          <a:ln w="9525">
            <a:solidFill>
              <a:srgbClr val="0000FF"/>
            </a:solidFill>
            <a:round/>
            <a:headEnd/>
            <a:tailEnd/>
          </a:ln>
        </p:spPr>
        <p:txBody>
          <a:bodyPr wrap="none" anchor="ctr"/>
          <a:lstStyle/>
          <a:p>
            <a:endParaRPr lang="en-CA"/>
          </a:p>
        </p:txBody>
      </p:sp>
      <p:sp>
        <p:nvSpPr>
          <p:cNvPr id="28683" name="Text Box 1034"/>
          <p:cNvSpPr txBox="1">
            <a:spLocks noChangeArrowheads="1"/>
          </p:cNvSpPr>
          <p:nvPr/>
        </p:nvSpPr>
        <p:spPr bwMode="auto">
          <a:xfrm>
            <a:off x="3657600" y="3733800"/>
            <a:ext cx="2286000" cy="457200"/>
          </a:xfrm>
          <a:prstGeom prst="rect">
            <a:avLst/>
          </a:prstGeom>
          <a:noFill/>
          <a:ln w="12700">
            <a:noFill/>
            <a:miter lim="800000"/>
            <a:headEnd/>
            <a:tailEnd/>
          </a:ln>
        </p:spPr>
        <p:txBody>
          <a:bodyPr>
            <a:spAutoFit/>
          </a:bodyPr>
          <a:lstStyle/>
          <a:p>
            <a:pPr algn="ctr">
              <a:spcBef>
                <a:spcPct val="50000"/>
              </a:spcBef>
            </a:pPr>
            <a:r>
              <a:rPr lang="en-US" b="1">
                <a:solidFill>
                  <a:srgbClr val="0000FF"/>
                </a:solidFill>
                <a:latin typeface="Arial" pitchFamily="34" charset="0"/>
              </a:rPr>
              <a:t>Self Control</a:t>
            </a:r>
          </a:p>
        </p:txBody>
      </p:sp>
      <p:sp>
        <p:nvSpPr>
          <p:cNvPr id="28684" name="Rectangle 15"/>
          <p:cNvSpPr>
            <a:spLocks noChangeArrowheads="1"/>
          </p:cNvSpPr>
          <p:nvPr/>
        </p:nvSpPr>
        <p:spPr bwMode="auto">
          <a:xfrm>
            <a:off x="228600" y="6172200"/>
            <a:ext cx="4938713" cy="457200"/>
          </a:xfrm>
          <a:prstGeom prst="rect">
            <a:avLst/>
          </a:prstGeom>
          <a:noFill/>
          <a:ln w="9525">
            <a:noFill/>
            <a:miter lim="800000"/>
            <a:headEnd/>
            <a:tailEnd/>
          </a:ln>
        </p:spPr>
        <p:txBody>
          <a:bodyPr wrap="none">
            <a:spAutoFit/>
          </a:bodyPr>
          <a:lstStyle/>
          <a:p>
            <a:r>
              <a:rPr lang="en-US" b="1"/>
              <a:t>Validity: Related to career outcomes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normAutofit fontScale="90000"/>
          </a:bodyPr>
          <a:lstStyle/>
          <a:p>
            <a:pPr eaLnBrk="1" hangingPunct="1"/>
            <a:r>
              <a:rPr lang="en-CA" smtClean="0"/>
              <a:t>Interpersonal Skills</a:t>
            </a:r>
            <a:br>
              <a:rPr lang="en-CA" smtClean="0"/>
            </a:br>
            <a:r>
              <a:rPr lang="en-CA" sz="3200" b="1" smtClean="0"/>
              <a:t>Initiate, build, maintain</a:t>
            </a:r>
            <a:endParaRPr lang="en-US" sz="3200" b="1" smtClean="0"/>
          </a:p>
        </p:txBody>
      </p:sp>
      <p:sp>
        <p:nvSpPr>
          <p:cNvPr id="26627" name="Rectangle 6"/>
          <p:cNvSpPr>
            <a:spLocks noGrp="1" noChangeArrowheads="1"/>
          </p:cNvSpPr>
          <p:nvPr>
            <p:ph type="body" sz="half" idx="2"/>
          </p:nvPr>
        </p:nvSpPr>
        <p:spPr>
          <a:xfrm>
            <a:off x="250825" y="1700213"/>
            <a:ext cx="8435975" cy="4824412"/>
          </a:xfrm>
        </p:spPr>
        <p:txBody>
          <a:bodyPr/>
          <a:lstStyle/>
          <a:p>
            <a:pPr eaLnBrk="1" hangingPunct="1"/>
            <a:r>
              <a:rPr lang="en-CA" sz="2800" b="1" dirty="0" smtClean="0"/>
              <a:t>Social Skills</a:t>
            </a:r>
          </a:p>
          <a:p>
            <a:pPr lvl="1" eaLnBrk="1" hangingPunct="1"/>
            <a:r>
              <a:rPr lang="en-CA" sz="2400" dirty="0" smtClean="0"/>
              <a:t>Put oneself in the place of another person and try to understand what the person expects in an interaction</a:t>
            </a:r>
          </a:p>
          <a:p>
            <a:pPr eaLnBrk="1" hangingPunct="1"/>
            <a:r>
              <a:rPr lang="en-CA" sz="2800" b="1" dirty="0" smtClean="0"/>
              <a:t>Self-monitoring</a:t>
            </a:r>
          </a:p>
          <a:p>
            <a:pPr lvl="1" eaLnBrk="1" hangingPunct="1"/>
            <a:r>
              <a:rPr lang="en-CA" sz="2400" dirty="0" smtClean="0"/>
              <a:t>Incorporate information about other person’s expectations in one’s subsequent behaviour</a:t>
            </a:r>
          </a:p>
          <a:p>
            <a:pPr lvl="2" eaLnBrk="1" hangingPunct="1">
              <a:buFontTx/>
              <a:buNone/>
            </a:pPr>
            <a:r>
              <a:rPr lang="en-CA" sz="2000" dirty="0" smtClean="0"/>
              <a:t>e.g., Regulating oneself when interacting with supervisor </a:t>
            </a:r>
          </a:p>
          <a:p>
            <a:pPr eaLnBrk="1" hangingPunct="1"/>
            <a:r>
              <a:rPr lang="en-CA" sz="2800" b="1" dirty="0" smtClean="0"/>
              <a:t>Self Control</a:t>
            </a:r>
          </a:p>
          <a:p>
            <a:pPr lvl="1" eaLnBrk="1" hangingPunct="1"/>
            <a:r>
              <a:rPr lang="en-CA" sz="2400" dirty="0" smtClean="0"/>
              <a:t>Stay focused on the other person’s expectation</a:t>
            </a:r>
          </a:p>
          <a:p>
            <a:pPr lvl="2" eaLnBrk="1" hangingPunct="1"/>
            <a:r>
              <a:rPr lang="en-CA" sz="2000" dirty="0" smtClean="0"/>
              <a:t>E.g., supervisor’s expectation of being treated with respect</a:t>
            </a:r>
          </a:p>
          <a:p>
            <a:pPr eaLnBrk="1" hangingPunct="1"/>
            <a:endParaRPr lang="en-CA" sz="2800" dirty="0" smtClean="0"/>
          </a:p>
          <a:p>
            <a:pPr eaLnBrk="1" hangingPunct="1"/>
            <a:endParaRPr lang="en-US" sz="28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Oval 1028"/>
          <p:cNvSpPr>
            <a:spLocks noChangeArrowheads="1"/>
          </p:cNvSpPr>
          <p:nvPr/>
        </p:nvSpPr>
        <p:spPr bwMode="auto">
          <a:xfrm>
            <a:off x="0" y="3276600"/>
            <a:ext cx="5181600" cy="1879600"/>
          </a:xfrm>
          <a:prstGeom prst="ellipse">
            <a:avLst/>
          </a:prstGeom>
          <a:noFill/>
          <a:ln w="28575">
            <a:solidFill>
              <a:schemeClr val="tx1"/>
            </a:solidFill>
            <a:miter lim="800000"/>
            <a:headEnd/>
            <a:tailEnd/>
          </a:ln>
        </p:spPr>
        <p:txBody>
          <a:bodyPr wrap="none" anchor="ctr"/>
          <a:lstStyle/>
          <a:p>
            <a:endParaRPr lang="en-US"/>
          </a:p>
        </p:txBody>
      </p:sp>
      <p:sp>
        <p:nvSpPr>
          <p:cNvPr id="25604" name="Text Box 1029"/>
          <p:cNvSpPr txBox="1">
            <a:spLocks noChangeArrowheads="1"/>
          </p:cNvSpPr>
          <p:nvPr/>
        </p:nvSpPr>
        <p:spPr bwMode="auto">
          <a:xfrm>
            <a:off x="533400" y="5181600"/>
            <a:ext cx="3308350" cy="457200"/>
          </a:xfrm>
          <a:prstGeom prst="rect">
            <a:avLst/>
          </a:prstGeom>
          <a:noFill/>
          <a:ln w="12700">
            <a:noFill/>
            <a:miter lim="800000"/>
            <a:headEnd/>
            <a:tailEnd/>
          </a:ln>
        </p:spPr>
        <p:txBody>
          <a:bodyPr>
            <a:spAutoFit/>
          </a:bodyPr>
          <a:lstStyle/>
          <a:p>
            <a:pPr algn="ctr">
              <a:spcBef>
                <a:spcPct val="50000"/>
              </a:spcBef>
            </a:pPr>
            <a:r>
              <a:rPr lang="en-US" i="1">
                <a:latin typeface="Arial" pitchFamily="34" charset="0"/>
              </a:rPr>
              <a:t>Intrapersonal Skills</a:t>
            </a:r>
          </a:p>
        </p:txBody>
      </p:sp>
      <p:sp>
        <p:nvSpPr>
          <p:cNvPr id="25605" name="Text Box 1033"/>
          <p:cNvSpPr txBox="1">
            <a:spLocks noChangeArrowheads="1"/>
          </p:cNvSpPr>
          <p:nvPr/>
        </p:nvSpPr>
        <p:spPr bwMode="auto">
          <a:xfrm>
            <a:off x="3505200" y="3886200"/>
            <a:ext cx="2438400" cy="457200"/>
          </a:xfrm>
          <a:prstGeom prst="rect">
            <a:avLst/>
          </a:prstGeom>
          <a:noFill/>
          <a:ln w="12700">
            <a:noFill/>
            <a:miter lim="800000"/>
            <a:headEnd/>
            <a:tailEnd/>
          </a:ln>
        </p:spPr>
        <p:txBody>
          <a:bodyPr>
            <a:spAutoFit/>
          </a:bodyPr>
          <a:lstStyle/>
          <a:p>
            <a:pPr>
              <a:spcBef>
                <a:spcPct val="50000"/>
              </a:spcBef>
            </a:pPr>
            <a:endParaRPr lang="en-US">
              <a:latin typeface="Arial" pitchFamily="34" charset="0"/>
            </a:endParaRPr>
          </a:p>
        </p:txBody>
      </p:sp>
      <p:sp>
        <p:nvSpPr>
          <p:cNvPr id="25606" name="Oval 1028"/>
          <p:cNvSpPr>
            <a:spLocks noChangeArrowheads="1"/>
          </p:cNvSpPr>
          <p:nvPr/>
        </p:nvSpPr>
        <p:spPr bwMode="auto">
          <a:xfrm>
            <a:off x="3048000" y="3276600"/>
            <a:ext cx="5791200" cy="1879600"/>
          </a:xfrm>
          <a:prstGeom prst="ellipse">
            <a:avLst/>
          </a:prstGeom>
          <a:noFill/>
          <a:ln w="28575">
            <a:solidFill>
              <a:schemeClr val="tx1"/>
            </a:solidFill>
            <a:miter lim="800000"/>
            <a:headEnd/>
            <a:tailEnd/>
          </a:ln>
        </p:spPr>
        <p:txBody>
          <a:bodyPr wrap="none" anchor="ctr"/>
          <a:lstStyle/>
          <a:p>
            <a:endParaRPr lang="en-US"/>
          </a:p>
        </p:txBody>
      </p:sp>
      <p:sp>
        <p:nvSpPr>
          <p:cNvPr id="25607" name="Text Box 1029"/>
          <p:cNvSpPr txBox="1">
            <a:spLocks noChangeArrowheads="1"/>
          </p:cNvSpPr>
          <p:nvPr/>
        </p:nvSpPr>
        <p:spPr bwMode="auto">
          <a:xfrm>
            <a:off x="5562600" y="5257800"/>
            <a:ext cx="3308350" cy="457200"/>
          </a:xfrm>
          <a:prstGeom prst="rect">
            <a:avLst/>
          </a:prstGeom>
          <a:noFill/>
          <a:ln w="12700">
            <a:noFill/>
            <a:miter lim="800000"/>
            <a:headEnd/>
            <a:tailEnd/>
          </a:ln>
        </p:spPr>
        <p:txBody>
          <a:bodyPr>
            <a:spAutoFit/>
          </a:bodyPr>
          <a:lstStyle/>
          <a:p>
            <a:pPr algn="ctr">
              <a:spcBef>
                <a:spcPct val="50000"/>
              </a:spcBef>
            </a:pPr>
            <a:r>
              <a:rPr lang="en-US" i="1">
                <a:latin typeface="Arial" pitchFamily="34" charset="0"/>
              </a:rPr>
              <a:t>Interpersonal Skills</a:t>
            </a:r>
          </a:p>
        </p:txBody>
      </p:sp>
      <p:sp>
        <p:nvSpPr>
          <p:cNvPr id="25608" name="Text Box 1034"/>
          <p:cNvSpPr txBox="1">
            <a:spLocks noChangeArrowheads="1"/>
          </p:cNvSpPr>
          <p:nvPr/>
        </p:nvSpPr>
        <p:spPr bwMode="auto">
          <a:xfrm>
            <a:off x="6019800" y="3581400"/>
            <a:ext cx="2133600" cy="457200"/>
          </a:xfrm>
          <a:prstGeom prst="rect">
            <a:avLst/>
          </a:prstGeom>
          <a:noFill/>
          <a:ln w="12700">
            <a:noFill/>
            <a:miter lim="800000"/>
            <a:headEnd/>
            <a:tailEnd/>
          </a:ln>
        </p:spPr>
        <p:txBody>
          <a:bodyPr>
            <a:spAutoFit/>
          </a:bodyPr>
          <a:lstStyle/>
          <a:p>
            <a:pPr>
              <a:spcBef>
                <a:spcPct val="50000"/>
              </a:spcBef>
            </a:pPr>
            <a:r>
              <a:rPr lang="en-US" b="1">
                <a:solidFill>
                  <a:srgbClr val="CC00FF"/>
                </a:solidFill>
                <a:latin typeface="Arial" pitchFamily="34" charset="0"/>
              </a:rPr>
              <a:t>Social Skills</a:t>
            </a:r>
          </a:p>
        </p:txBody>
      </p:sp>
      <p:sp>
        <p:nvSpPr>
          <p:cNvPr id="25609" name="Text Box 1034"/>
          <p:cNvSpPr txBox="1">
            <a:spLocks noChangeArrowheads="1"/>
          </p:cNvSpPr>
          <p:nvPr/>
        </p:nvSpPr>
        <p:spPr bwMode="auto">
          <a:xfrm>
            <a:off x="5029200" y="4495800"/>
            <a:ext cx="3505200" cy="457200"/>
          </a:xfrm>
          <a:prstGeom prst="rect">
            <a:avLst/>
          </a:prstGeom>
          <a:noFill/>
          <a:ln w="12700">
            <a:noFill/>
            <a:miter lim="800000"/>
            <a:headEnd/>
            <a:tailEnd/>
          </a:ln>
        </p:spPr>
        <p:txBody>
          <a:bodyPr>
            <a:spAutoFit/>
          </a:bodyPr>
          <a:lstStyle/>
          <a:p>
            <a:pPr>
              <a:spcBef>
                <a:spcPct val="50000"/>
              </a:spcBef>
            </a:pPr>
            <a:r>
              <a:rPr lang="en-US" b="1">
                <a:latin typeface="Arial" pitchFamily="34" charset="0"/>
              </a:rPr>
              <a:t>Self Monitoring</a:t>
            </a:r>
          </a:p>
        </p:txBody>
      </p:sp>
      <p:sp>
        <p:nvSpPr>
          <p:cNvPr id="25610" name="Text Box 1033"/>
          <p:cNvSpPr txBox="1">
            <a:spLocks noChangeArrowheads="1"/>
          </p:cNvSpPr>
          <p:nvPr/>
        </p:nvSpPr>
        <p:spPr bwMode="auto">
          <a:xfrm>
            <a:off x="3505200" y="3886200"/>
            <a:ext cx="2438400" cy="457200"/>
          </a:xfrm>
          <a:prstGeom prst="rect">
            <a:avLst/>
          </a:prstGeom>
          <a:noFill/>
          <a:ln w="12700">
            <a:noFill/>
            <a:miter lim="800000"/>
            <a:headEnd/>
            <a:tailEnd/>
          </a:ln>
        </p:spPr>
        <p:txBody>
          <a:bodyPr>
            <a:spAutoFit/>
          </a:bodyPr>
          <a:lstStyle/>
          <a:p>
            <a:pPr>
              <a:spcBef>
                <a:spcPct val="50000"/>
              </a:spcBef>
            </a:pPr>
            <a:endParaRPr lang="en-US">
              <a:latin typeface="Arial" pitchFamily="34" charset="0"/>
            </a:endParaRPr>
          </a:p>
        </p:txBody>
      </p:sp>
      <p:sp>
        <p:nvSpPr>
          <p:cNvPr id="25611" name="Text Box 1034"/>
          <p:cNvSpPr txBox="1">
            <a:spLocks noChangeArrowheads="1"/>
          </p:cNvSpPr>
          <p:nvPr/>
        </p:nvSpPr>
        <p:spPr bwMode="auto">
          <a:xfrm>
            <a:off x="3200400" y="3962400"/>
            <a:ext cx="3124200" cy="457200"/>
          </a:xfrm>
          <a:prstGeom prst="rect">
            <a:avLst/>
          </a:prstGeom>
          <a:noFill/>
          <a:ln w="12700">
            <a:noFill/>
            <a:miter lim="800000"/>
            <a:headEnd/>
            <a:tailEnd/>
          </a:ln>
        </p:spPr>
        <p:txBody>
          <a:bodyPr>
            <a:spAutoFit/>
          </a:bodyPr>
          <a:lstStyle/>
          <a:p>
            <a:pPr>
              <a:spcBef>
                <a:spcPct val="50000"/>
              </a:spcBef>
            </a:pPr>
            <a:r>
              <a:rPr lang="en-US" b="1">
                <a:solidFill>
                  <a:srgbClr val="0000FF"/>
                </a:solidFill>
                <a:latin typeface="Arial" pitchFamily="34" charset="0"/>
              </a:rPr>
              <a:t>Self Control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026"/>
          <p:cNvSpPr>
            <a:spLocks noGrp="1" noChangeArrowheads="1"/>
          </p:cNvSpPr>
          <p:nvPr>
            <p:ph type="title" idx="4294967295"/>
          </p:nvPr>
        </p:nvSpPr>
        <p:spPr>
          <a:xfrm>
            <a:off x="0" y="457200"/>
            <a:ext cx="9067800" cy="914400"/>
          </a:xfrm>
        </p:spPr>
        <p:txBody>
          <a:bodyPr>
            <a:normAutofit fontScale="90000"/>
          </a:bodyPr>
          <a:lstStyle/>
          <a:p>
            <a:pPr eaLnBrk="1" hangingPunct="1"/>
            <a:r>
              <a:rPr lang="en-US" sz="3200" b="1" dirty="0" smtClean="0"/>
              <a:t> Interpersonal skills is a combination of Extraversion, Conscientiousness and Agreeableness</a:t>
            </a:r>
          </a:p>
        </p:txBody>
      </p:sp>
      <p:sp>
        <p:nvSpPr>
          <p:cNvPr id="15363" name="Text Box 1033"/>
          <p:cNvSpPr txBox="1">
            <a:spLocks noChangeArrowheads="1"/>
          </p:cNvSpPr>
          <p:nvPr/>
        </p:nvSpPr>
        <p:spPr bwMode="auto">
          <a:xfrm>
            <a:off x="3505200" y="3886200"/>
            <a:ext cx="2438400" cy="457200"/>
          </a:xfrm>
          <a:prstGeom prst="rect">
            <a:avLst/>
          </a:prstGeom>
          <a:noFill/>
          <a:ln w="12700">
            <a:noFill/>
            <a:miter lim="800000"/>
            <a:headEnd/>
            <a:tailEnd/>
          </a:ln>
        </p:spPr>
        <p:txBody>
          <a:bodyPr>
            <a:spAutoFit/>
          </a:bodyPr>
          <a:lstStyle/>
          <a:p>
            <a:pPr>
              <a:spcBef>
                <a:spcPct val="50000"/>
              </a:spcBef>
            </a:pPr>
            <a:endParaRPr lang="en-US">
              <a:latin typeface="Arial" pitchFamily="34" charset="0"/>
            </a:endParaRPr>
          </a:p>
        </p:txBody>
      </p:sp>
      <p:sp>
        <p:nvSpPr>
          <p:cNvPr id="15364" name="Text Box 1034"/>
          <p:cNvSpPr txBox="1">
            <a:spLocks noChangeArrowheads="1"/>
          </p:cNvSpPr>
          <p:nvPr/>
        </p:nvSpPr>
        <p:spPr bwMode="auto">
          <a:xfrm>
            <a:off x="3352800" y="2286000"/>
            <a:ext cx="3124200" cy="461963"/>
          </a:xfrm>
          <a:prstGeom prst="rect">
            <a:avLst/>
          </a:prstGeom>
          <a:noFill/>
          <a:ln w="12700">
            <a:noFill/>
            <a:miter lim="800000"/>
            <a:headEnd/>
            <a:tailEnd/>
          </a:ln>
        </p:spPr>
        <p:txBody>
          <a:bodyPr>
            <a:spAutoFit/>
          </a:bodyPr>
          <a:lstStyle/>
          <a:p>
            <a:pPr>
              <a:spcBef>
                <a:spcPct val="50000"/>
              </a:spcBef>
            </a:pPr>
            <a:r>
              <a:rPr lang="en-US" b="1" dirty="0">
                <a:solidFill>
                  <a:srgbClr val="FF0000"/>
                </a:solidFill>
                <a:latin typeface="Arial" pitchFamily="34" charset="0"/>
              </a:rPr>
              <a:t>Conscientiousness</a:t>
            </a:r>
          </a:p>
        </p:txBody>
      </p:sp>
      <p:sp>
        <p:nvSpPr>
          <p:cNvPr id="15365" name="Oval 1028"/>
          <p:cNvSpPr>
            <a:spLocks noChangeArrowheads="1"/>
          </p:cNvSpPr>
          <p:nvPr/>
        </p:nvSpPr>
        <p:spPr bwMode="auto">
          <a:xfrm>
            <a:off x="3048000" y="3276600"/>
            <a:ext cx="5791200" cy="1879600"/>
          </a:xfrm>
          <a:prstGeom prst="ellipse">
            <a:avLst/>
          </a:prstGeom>
          <a:noFill/>
          <a:ln w="28575">
            <a:solidFill>
              <a:schemeClr val="tx1"/>
            </a:solidFill>
            <a:prstDash val="sysDash"/>
            <a:miter lim="800000"/>
            <a:headEnd/>
            <a:tailEnd/>
          </a:ln>
        </p:spPr>
        <p:txBody>
          <a:bodyPr wrap="none" anchor="ctr"/>
          <a:lstStyle/>
          <a:p>
            <a:endParaRPr lang="en-US"/>
          </a:p>
        </p:txBody>
      </p:sp>
      <p:sp>
        <p:nvSpPr>
          <p:cNvPr id="15366" name="Text Box 1029"/>
          <p:cNvSpPr txBox="1">
            <a:spLocks noChangeArrowheads="1"/>
          </p:cNvSpPr>
          <p:nvPr/>
        </p:nvSpPr>
        <p:spPr bwMode="auto">
          <a:xfrm>
            <a:off x="2133600" y="5334000"/>
            <a:ext cx="3308350" cy="457200"/>
          </a:xfrm>
          <a:prstGeom prst="rect">
            <a:avLst/>
          </a:prstGeom>
          <a:noFill/>
          <a:ln w="12700">
            <a:noFill/>
            <a:miter lim="800000"/>
            <a:headEnd/>
            <a:tailEnd/>
          </a:ln>
        </p:spPr>
        <p:txBody>
          <a:bodyPr>
            <a:spAutoFit/>
          </a:bodyPr>
          <a:lstStyle/>
          <a:p>
            <a:pPr algn="ctr">
              <a:spcBef>
                <a:spcPct val="50000"/>
              </a:spcBef>
            </a:pPr>
            <a:r>
              <a:rPr lang="en-US" i="1" dirty="0">
                <a:latin typeface="Arial" pitchFamily="34" charset="0"/>
              </a:rPr>
              <a:t>Interpersonal Skills</a:t>
            </a:r>
          </a:p>
        </p:txBody>
      </p:sp>
      <p:sp>
        <p:nvSpPr>
          <p:cNvPr id="15367" name="Text Box 1034"/>
          <p:cNvSpPr txBox="1">
            <a:spLocks noChangeArrowheads="1"/>
          </p:cNvSpPr>
          <p:nvPr/>
        </p:nvSpPr>
        <p:spPr bwMode="auto">
          <a:xfrm>
            <a:off x="6477000" y="2514600"/>
            <a:ext cx="2286000" cy="457200"/>
          </a:xfrm>
          <a:prstGeom prst="rect">
            <a:avLst/>
          </a:prstGeom>
          <a:noFill/>
          <a:ln w="12700">
            <a:noFill/>
            <a:miter lim="800000"/>
            <a:headEnd/>
            <a:tailEnd/>
          </a:ln>
        </p:spPr>
        <p:txBody>
          <a:bodyPr>
            <a:spAutoFit/>
          </a:bodyPr>
          <a:lstStyle/>
          <a:p>
            <a:pPr>
              <a:spcBef>
                <a:spcPct val="50000"/>
              </a:spcBef>
            </a:pPr>
            <a:r>
              <a:rPr lang="en-US" b="1">
                <a:solidFill>
                  <a:srgbClr val="CC00FF"/>
                </a:solidFill>
                <a:latin typeface="Arial" pitchFamily="34" charset="0"/>
              </a:rPr>
              <a:t>Extraversion</a:t>
            </a:r>
          </a:p>
        </p:txBody>
      </p:sp>
      <p:sp>
        <p:nvSpPr>
          <p:cNvPr id="15368" name="Oval 23"/>
          <p:cNvSpPr>
            <a:spLocks noChangeArrowheads="1"/>
          </p:cNvSpPr>
          <p:nvPr/>
        </p:nvSpPr>
        <p:spPr bwMode="auto">
          <a:xfrm>
            <a:off x="1295400" y="2667000"/>
            <a:ext cx="4038600" cy="2514600"/>
          </a:xfrm>
          <a:prstGeom prst="ellipse">
            <a:avLst/>
          </a:prstGeom>
          <a:noFill/>
          <a:ln w="9525">
            <a:solidFill>
              <a:srgbClr val="0000FF"/>
            </a:solidFill>
            <a:round/>
            <a:headEnd/>
            <a:tailEnd/>
          </a:ln>
        </p:spPr>
        <p:txBody>
          <a:bodyPr wrap="none" anchor="ctr"/>
          <a:lstStyle/>
          <a:p>
            <a:endParaRPr lang="en-CA"/>
          </a:p>
        </p:txBody>
      </p:sp>
      <p:sp>
        <p:nvSpPr>
          <p:cNvPr id="15369" name="Oval 24"/>
          <p:cNvSpPr>
            <a:spLocks noChangeArrowheads="1"/>
          </p:cNvSpPr>
          <p:nvPr/>
        </p:nvSpPr>
        <p:spPr bwMode="auto">
          <a:xfrm>
            <a:off x="5791200" y="3048000"/>
            <a:ext cx="2667000" cy="2514600"/>
          </a:xfrm>
          <a:prstGeom prst="ellipse">
            <a:avLst/>
          </a:prstGeom>
          <a:noFill/>
          <a:ln w="9525">
            <a:solidFill>
              <a:srgbClr val="CC00FF"/>
            </a:solidFill>
            <a:round/>
            <a:headEnd/>
            <a:tailEnd/>
          </a:ln>
        </p:spPr>
        <p:txBody>
          <a:bodyPr wrap="none" anchor="ctr"/>
          <a:lstStyle/>
          <a:p>
            <a:endParaRPr lang="en-CA"/>
          </a:p>
        </p:txBody>
      </p:sp>
      <p:sp>
        <p:nvSpPr>
          <p:cNvPr id="15370" name="Oval 25"/>
          <p:cNvSpPr>
            <a:spLocks noChangeArrowheads="1"/>
          </p:cNvSpPr>
          <p:nvPr/>
        </p:nvSpPr>
        <p:spPr bwMode="auto">
          <a:xfrm>
            <a:off x="5638800" y="4343400"/>
            <a:ext cx="3048000" cy="1676400"/>
          </a:xfrm>
          <a:prstGeom prst="ellipse">
            <a:avLst/>
          </a:prstGeom>
          <a:noFill/>
          <a:ln w="9525">
            <a:solidFill>
              <a:srgbClr val="00FF00"/>
            </a:solidFill>
            <a:round/>
            <a:headEnd/>
            <a:tailEnd/>
          </a:ln>
        </p:spPr>
        <p:txBody>
          <a:bodyPr wrap="none" anchor="ctr"/>
          <a:lstStyle/>
          <a:p>
            <a:pPr algn="ctr"/>
            <a:endParaRPr lang="en-US">
              <a:solidFill>
                <a:srgbClr val="00FF00"/>
              </a:solidFill>
            </a:endParaRPr>
          </a:p>
        </p:txBody>
      </p:sp>
      <p:sp>
        <p:nvSpPr>
          <p:cNvPr id="15371" name="Text Box 1034"/>
          <p:cNvSpPr txBox="1">
            <a:spLocks noChangeArrowheads="1"/>
          </p:cNvSpPr>
          <p:nvPr/>
        </p:nvSpPr>
        <p:spPr bwMode="auto">
          <a:xfrm>
            <a:off x="5791200" y="6096000"/>
            <a:ext cx="2514600" cy="457200"/>
          </a:xfrm>
          <a:prstGeom prst="rect">
            <a:avLst/>
          </a:prstGeom>
          <a:noFill/>
          <a:ln w="12700">
            <a:noFill/>
            <a:miter lim="800000"/>
            <a:headEnd/>
            <a:tailEnd/>
          </a:ln>
        </p:spPr>
        <p:txBody>
          <a:bodyPr>
            <a:spAutoFit/>
          </a:bodyPr>
          <a:lstStyle/>
          <a:p>
            <a:pPr>
              <a:spcBef>
                <a:spcPct val="50000"/>
              </a:spcBef>
            </a:pPr>
            <a:r>
              <a:rPr lang="en-US" b="1">
                <a:solidFill>
                  <a:srgbClr val="00FF00"/>
                </a:solidFill>
                <a:latin typeface="Arial" pitchFamily="34" charset="0"/>
              </a:rPr>
              <a:t>Agreeableness</a:t>
            </a:r>
          </a:p>
        </p:txBody>
      </p:sp>
      <p:sp>
        <p:nvSpPr>
          <p:cNvPr id="15372" name="Rectangle 17"/>
          <p:cNvSpPr>
            <a:spLocks noChangeArrowheads="1"/>
          </p:cNvSpPr>
          <p:nvPr/>
        </p:nvSpPr>
        <p:spPr bwMode="auto">
          <a:xfrm>
            <a:off x="3352800" y="3886200"/>
            <a:ext cx="1927225" cy="461963"/>
          </a:xfrm>
          <a:prstGeom prst="rect">
            <a:avLst/>
          </a:prstGeom>
          <a:noFill/>
          <a:ln w="9525">
            <a:noFill/>
            <a:miter lim="800000"/>
            <a:headEnd/>
            <a:tailEnd/>
          </a:ln>
        </p:spPr>
        <p:txBody>
          <a:bodyPr wrap="none">
            <a:spAutoFit/>
          </a:bodyPr>
          <a:lstStyle/>
          <a:p>
            <a:pPr>
              <a:spcBef>
                <a:spcPct val="50000"/>
              </a:spcBef>
            </a:pPr>
            <a:r>
              <a:rPr lang="en-US" b="1">
                <a:solidFill>
                  <a:srgbClr val="0000FF"/>
                </a:solidFill>
                <a:latin typeface="Arial" pitchFamily="34" charset="0"/>
              </a:rPr>
              <a:t>Self Control</a:t>
            </a:r>
          </a:p>
        </p:txBody>
      </p:sp>
      <p:sp>
        <p:nvSpPr>
          <p:cNvPr id="15373" name="Rectangle 18"/>
          <p:cNvSpPr>
            <a:spLocks noChangeArrowheads="1"/>
          </p:cNvSpPr>
          <p:nvPr/>
        </p:nvSpPr>
        <p:spPr bwMode="auto">
          <a:xfrm>
            <a:off x="6172200" y="4572000"/>
            <a:ext cx="1978025" cy="461963"/>
          </a:xfrm>
          <a:prstGeom prst="rect">
            <a:avLst/>
          </a:prstGeom>
          <a:noFill/>
          <a:ln w="9525">
            <a:noFill/>
            <a:miter lim="800000"/>
            <a:headEnd/>
            <a:tailEnd/>
          </a:ln>
        </p:spPr>
        <p:txBody>
          <a:bodyPr wrap="none">
            <a:spAutoFit/>
          </a:bodyPr>
          <a:lstStyle/>
          <a:p>
            <a:pPr>
              <a:spcBef>
                <a:spcPct val="50000"/>
              </a:spcBef>
            </a:pPr>
            <a:r>
              <a:rPr lang="en-US" b="1" dirty="0">
                <a:solidFill>
                  <a:srgbClr val="0000FF"/>
                </a:solidFill>
                <a:latin typeface="Arial" pitchFamily="34" charset="0"/>
              </a:rPr>
              <a:t>Social Skills</a:t>
            </a:r>
          </a:p>
        </p:txBody>
      </p:sp>
      <p:sp>
        <p:nvSpPr>
          <p:cNvPr id="15374" name="Rectangle 19"/>
          <p:cNvSpPr>
            <a:spLocks noChangeArrowheads="1"/>
          </p:cNvSpPr>
          <p:nvPr/>
        </p:nvSpPr>
        <p:spPr bwMode="auto">
          <a:xfrm>
            <a:off x="6019800" y="3733800"/>
            <a:ext cx="2420938" cy="461963"/>
          </a:xfrm>
          <a:prstGeom prst="rect">
            <a:avLst/>
          </a:prstGeom>
          <a:noFill/>
          <a:ln w="9525">
            <a:noFill/>
            <a:miter lim="800000"/>
            <a:headEnd/>
            <a:tailEnd/>
          </a:ln>
        </p:spPr>
        <p:txBody>
          <a:bodyPr wrap="none">
            <a:spAutoFit/>
          </a:bodyPr>
          <a:lstStyle/>
          <a:p>
            <a:pPr>
              <a:spcBef>
                <a:spcPct val="50000"/>
              </a:spcBef>
            </a:pPr>
            <a:r>
              <a:rPr lang="en-US" b="1" dirty="0">
                <a:solidFill>
                  <a:srgbClr val="0000FF"/>
                </a:solidFill>
                <a:latin typeface="Arial" pitchFamily="34" charset="0"/>
              </a:rPr>
              <a:t>Self Monitoring</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body" idx="4294967295"/>
          </p:nvPr>
        </p:nvSpPr>
        <p:spPr>
          <a:xfrm>
            <a:off x="228600" y="1295400"/>
            <a:ext cx="8534400" cy="5257800"/>
          </a:xfrm>
        </p:spPr>
        <p:txBody>
          <a:bodyPr/>
          <a:lstStyle/>
          <a:p>
            <a:pPr eaLnBrk="1" hangingPunct="1">
              <a:buNone/>
            </a:pPr>
            <a:r>
              <a:rPr lang="en-US" b="1" dirty="0" smtClean="0"/>
              <a:t>What is Attitudes toward Authority?</a:t>
            </a:r>
          </a:p>
          <a:p>
            <a:pPr eaLnBrk="1" hangingPunct="1">
              <a:buNone/>
            </a:pPr>
            <a:endParaRPr lang="en-US" dirty="0"/>
          </a:p>
          <a:p>
            <a:r>
              <a:rPr lang="en-US" dirty="0" smtClean="0"/>
              <a:t>Tendency to act in an </a:t>
            </a:r>
            <a:r>
              <a:rPr lang="en-US" b="1" dirty="0" smtClean="0"/>
              <a:t>obedient manner </a:t>
            </a:r>
            <a:r>
              <a:rPr lang="en-US" dirty="0" smtClean="0"/>
              <a:t>in situations where it is socially expected of one to follow an overt/implied command</a:t>
            </a:r>
          </a:p>
          <a:p>
            <a:pPr eaLnBrk="1" hangingPunct="1"/>
            <a:r>
              <a:rPr lang="en-US" dirty="0" smtClean="0"/>
              <a:t>Tendency to follow </a:t>
            </a:r>
            <a:r>
              <a:rPr lang="en-US" b="1" dirty="0" smtClean="0"/>
              <a:t>rules</a:t>
            </a:r>
            <a:r>
              <a:rPr lang="en-US" dirty="0" smtClean="0"/>
              <a:t>, </a:t>
            </a:r>
            <a:r>
              <a:rPr lang="en-US" b="1" dirty="0" smtClean="0"/>
              <a:t>respect procedures</a:t>
            </a:r>
            <a:r>
              <a:rPr lang="en-US" dirty="0" smtClean="0"/>
              <a:t>, </a:t>
            </a:r>
            <a:r>
              <a:rPr lang="en-US" b="1" dirty="0" smtClean="0"/>
              <a:t>behave in socially appropriate manner</a:t>
            </a:r>
            <a:r>
              <a:rPr lang="en-US" dirty="0" smtClean="0"/>
              <a:t>, be </a:t>
            </a:r>
            <a:r>
              <a:rPr lang="en-US" b="1" dirty="0" smtClean="0"/>
              <a:t>conforming</a:t>
            </a:r>
            <a:r>
              <a:rPr lang="en-US" dirty="0" smtClean="0"/>
              <a:t>, be </a:t>
            </a:r>
            <a:r>
              <a:rPr lang="en-US" b="1" dirty="0" smtClean="0"/>
              <a:t>compliant</a:t>
            </a:r>
          </a:p>
          <a:p>
            <a:pPr lvl="1" eaLnBrk="1" hangingPunct="1"/>
            <a:r>
              <a:rPr lang="en-US" sz="2400" dirty="0" smtClean="0"/>
              <a:t>E.g., in traffic; in a church, in certain offices, with people holding certain roles</a:t>
            </a:r>
          </a:p>
          <a:p>
            <a:pPr eaLnBrk="1" hangingPunct="1"/>
            <a:endParaRPr lang="en-US" b="1" dirty="0" smtClean="0"/>
          </a:p>
        </p:txBody>
      </p:sp>
      <p:sp>
        <p:nvSpPr>
          <p:cNvPr id="21507" name="Rectangle 3"/>
          <p:cNvSpPr>
            <a:spLocks noGrp="1" noChangeArrowheads="1"/>
          </p:cNvSpPr>
          <p:nvPr>
            <p:ph type="title" idx="4294967295"/>
          </p:nvPr>
        </p:nvSpPr>
        <p:spPr>
          <a:xfrm>
            <a:off x="609600" y="457200"/>
            <a:ext cx="8162925" cy="579438"/>
          </a:xfrm>
          <a:noFill/>
        </p:spPr>
        <p:txBody>
          <a:bodyPr anchor="b">
            <a:spAutoFit/>
          </a:bodyPr>
          <a:lstStyle/>
          <a:p>
            <a:pPr eaLnBrk="1" hangingPunct="1"/>
            <a:r>
              <a:rPr lang="en-US" sz="3200" b="1" dirty="0" smtClean="0"/>
              <a:t>Attitudes toward Authority </a:t>
            </a:r>
            <a:endParaRPr lang="en-CA" sz="3200" b="1" dirty="0" smtClean="0"/>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026"/>
          <p:cNvSpPr>
            <a:spLocks noGrp="1" noChangeArrowheads="1"/>
          </p:cNvSpPr>
          <p:nvPr>
            <p:ph type="title" idx="4294967295"/>
          </p:nvPr>
        </p:nvSpPr>
        <p:spPr>
          <a:xfrm>
            <a:off x="0" y="228600"/>
            <a:ext cx="9144000" cy="914400"/>
          </a:xfrm>
        </p:spPr>
        <p:txBody>
          <a:bodyPr>
            <a:normAutofit fontScale="90000"/>
          </a:bodyPr>
          <a:lstStyle/>
          <a:p>
            <a:pPr eaLnBrk="1" hangingPunct="1"/>
            <a:r>
              <a:rPr lang="en-US" sz="3200" b="1" dirty="0" smtClean="0"/>
              <a:t>Attitudes toward Authority is a combination of Emotional Stability, Conscientiousness and Agreeableness</a:t>
            </a:r>
          </a:p>
        </p:txBody>
      </p:sp>
      <p:sp>
        <p:nvSpPr>
          <p:cNvPr id="20483" name="Oval 1028"/>
          <p:cNvSpPr>
            <a:spLocks noChangeArrowheads="1"/>
          </p:cNvSpPr>
          <p:nvPr/>
        </p:nvSpPr>
        <p:spPr bwMode="auto">
          <a:xfrm>
            <a:off x="0" y="2667000"/>
            <a:ext cx="6400800" cy="1879600"/>
          </a:xfrm>
          <a:prstGeom prst="ellipse">
            <a:avLst/>
          </a:prstGeom>
          <a:noFill/>
          <a:ln w="28575">
            <a:solidFill>
              <a:schemeClr val="tx1"/>
            </a:solidFill>
            <a:miter lim="800000"/>
            <a:headEnd/>
            <a:tailEnd/>
          </a:ln>
        </p:spPr>
        <p:txBody>
          <a:bodyPr wrap="none" anchor="ctr"/>
          <a:lstStyle/>
          <a:p>
            <a:endParaRPr lang="en-US"/>
          </a:p>
        </p:txBody>
      </p:sp>
      <p:sp>
        <p:nvSpPr>
          <p:cNvPr id="20484" name="Text Box 1029"/>
          <p:cNvSpPr txBox="1">
            <a:spLocks noChangeArrowheads="1"/>
          </p:cNvSpPr>
          <p:nvPr/>
        </p:nvSpPr>
        <p:spPr bwMode="auto">
          <a:xfrm>
            <a:off x="5562600" y="2743200"/>
            <a:ext cx="3308350" cy="457200"/>
          </a:xfrm>
          <a:prstGeom prst="rect">
            <a:avLst/>
          </a:prstGeom>
          <a:noFill/>
          <a:ln w="12700">
            <a:noFill/>
            <a:miter lim="800000"/>
            <a:headEnd/>
            <a:tailEnd/>
          </a:ln>
        </p:spPr>
        <p:txBody>
          <a:bodyPr>
            <a:spAutoFit/>
          </a:bodyPr>
          <a:lstStyle/>
          <a:p>
            <a:pPr algn="ctr">
              <a:spcBef>
                <a:spcPct val="50000"/>
              </a:spcBef>
            </a:pPr>
            <a:r>
              <a:rPr lang="en-US" i="1" dirty="0">
                <a:latin typeface="Arial" pitchFamily="34" charset="0"/>
              </a:rPr>
              <a:t>Intrapersonal Skills</a:t>
            </a:r>
          </a:p>
        </p:txBody>
      </p:sp>
      <p:sp>
        <p:nvSpPr>
          <p:cNvPr id="20485" name="Text Box 1033"/>
          <p:cNvSpPr txBox="1">
            <a:spLocks noChangeArrowheads="1"/>
          </p:cNvSpPr>
          <p:nvPr/>
        </p:nvSpPr>
        <p:spPr bwMode="auto">
          <a:xfrm>
            <a:off x="3505200" y="3276600"/>
            <a:ext cx="2438400" cy="457200"/>
          </a:xfrm>
          <a:prstGeom prst="rect">
            <a:avLst/>
          </a:prstGeom>
          <a:noFill/>
          <a:ln w="12700">
            <a:noFill/>
            <a:miter lim="800000"/>
            <a:headEnd/>
            <a:tailEnd/>
          </a:ln>
        </p:spPr>
        <p:txBody>
          <a:bodyPr>
            <a:spAutoFit/>
          </a:bodyPr>
          <a:lstStyle/>
          <a:p>
            <a:pPr>
              <a:spcBef>
                <a:spcPct val="50000"/>
              </a:spcBef>
            </a:pPr>
            <a:endParaRPr lang="en-US">
              <a:latin typeface="Arial" pitchFamily="34" charset="0"/>
            </a:endParaRPr>
          </a:p>
        </p:txBody>
      </p:sp>
      <p:sp>
        <p:nvSpPr>
          <p:cNvPr id="20488" name="Text Box 1031"/>
          <p:cNvSpPr txBox="1">
            <a:spLocks noChangeArrowheads="1"/>
          </p:cNvSpPr>
          <p:nvPr/>
        </p:nvSpPr>
        <p:spPr bwMode="auto">
          <a:xfrm>
            <a:off x="1295400" y="2895600"/>
            <a:ext cx="2362200" cy="1187450"/>
          </a:xfrm>
          <a:prstGeom prst="rect">
            <a:avLst/>
          </a:prstGeom>
          <a:noFill/>
          <a:ln w="12700">
            <a:noFill/>
            <a:miter lim="800000"/>
            <a:headEnd/>
            <a:tailEnd/>
          </a:ln>
        </p:spPr>
        <p:txBody>
          <a:bodyPr>
            <a:spAutoFit/>
          </a:bodyPr>
          <a:lstStyle/>
          <a:p>
            <a:pPr>
              <a:spcBef>
                <a:spcPct val="50000"/>
              </a:spcBef>
            </a:pPr>
            <a:r>
              <a:rPr lang="en-US" b="1">
                <a:solidFill>
                  <a:srgbClr val="FF0000"/>
                </a:solidFill>
                <a:latin typeface="Arial" pitchFamily="34" charset="0"/>
              </a:rPr>
              <a:t>Attitudes</a:t>
            </a:r>
            <a:r>
              <a:rPr lang="en-US" b="1">
                <a:solidFill>
                  <a:srgbClr val="00FF00"/>
                </a:solidFill>
                <a:latin typeface="Arial" pitchFamily="34" charset="0"/>
              </a:rPr>
              <a:t> </a:t>
            </a:r>
            <a:r>
              <a:rPr lang="en-US" b="1">
                <a:solidFill>
                  <a:srgbClr val="0000FF"/>
                </a:solidFill>
                <a:latin typeface="Arial" pitchFamily="34" charset="0"/>
              </a:rPr>
              <a:t>toward authority</a:t>
            </a:r>
          </a:p>
        </p:txBody>
      </p:sp>
      <p:sp>
        <p:nvSpPr>
          <p:cNvPr id="20489" name="Rectangle 17"/>
          <p:cNvSpPr>
            <a:spLocks noChangeArrowheads="1"/>
          </p:cNvSpPr>
          <p:nvPr/>
        </p:nvSpPr>
        <p:spPr bwMode="auto">
          <a:xfrm>
            <a:off x="228600" y="6172200"/>
            <a:ext cx="8604250" cy="457200"/>
          </a:xfrm>
          <a:prstGeom prst="rect">
            <a:avLst/>
          </a:prstGeom>
          <a:noFill/>
          <a:ln w="9525">
            <a:noFill/>
            <a:miter lim="800000"/>
            <a:headEnd/>
            <a:tailEnd/>
          </a:ln>
        </p:spPr>
        <p:txBody>
          <a:bodyPr wrap="none">
            <a:spAutoFit/>
          </a:bodyPr>
          <a:lstStyle/>
          <a:p>
            <a:r>
              <a:rPr lang="en-US" b="1"/>
              <a:t>Related to career outcomes, supervisor’s satisfaction w/employee</a:t>
            </a:r>
          </a:p>
        </p:txBody>
      </p:sp>
      <p:sp>
        <p:nvSpPr>
          <p:cNvPr id="20491" name="Oval 20"/>
          <p:cNvSpPr>
            <a:spLocks noChangeArrowheads="1"/>
          </p:cNvSpPr>
          <p:nvPr/>
        </p:nvSpPr>
        <p:spPr bwMode="auto">
          <a:xfrm>
            <a:off x="1219200" y="1524000"/>
            <a:ext cx="3124200" cy="3810000"/>
          </a:xfrm>
          <a:prstGeom prst="ellipse">
            <a:avLst/>
          </a:prstGeom>
          <a:noFill/>
          <a:ln w="9525">
            <a:solidFill>
              <a:srgbClr val="0000FF"/>
            </a:solidFill>
            <a:round/>
            <a:headEnd/>
            <a:tailEnd/>
          </a:ln>
        </p:spPr>
        <p:txBody>
          <a:bodyPr wrap="none" anchor="ctr"/>
          <a:lstStyle/>
          <a:p>
            <a:endParaRPr lang="en-CA"/>
          </a:p>
        </p:txBody>
      </p:sp>
      <p:sp>
        <p:nvSpPr>
          <p:cNvPr id="20492" name="Oval 21"/>
          <p:cNvSpPr>
            <a:spLocks noChangeArrowheads="1"/>
          </p:cNvSpPr>
          <p:nvPr/>
        </p:nvSpPr>
        <p:spPr bwMode="auto">
          <a:xfrm>
            <a:off x="381000" y="2209800"/>
            <a:ext cx="2743200" cy="2133600"/>
          </a:xfrm>
          <a:prstGeom prst="ellipse">
            <a:avLst/>
          </a:prstGeom>
          <a:noFill/>
          <a:ln w="9525">
            <a:solidFill>
              <a:srgbClr val="FF0000"/>
            </a:solidFill>
            <a:round/>
            <a:headEnd/>
            <a:tailEnd/>
          </a:ln>
        </p:spPr>
        <p:txBody>
          <a:bodyPr wrap="none" anchor="ctr"/>
          <a:lstStyle/>
          <a:p>
            <a:endParaRPr lang="en-CA"/>
          </a:p>
        </p:txBody>
      </p:sp>
      <p:sp>
        <p:nvSpPr>
          <p:cNvPr id="20493" name="Text Box 1034"/>
          <p:cNvSpPr txBox="1">
            <a:spLocks noChangeArrowheads="1"/>
          </p:cNvSpPr>
          <p:nvPr/>
        </p:nvSpPr>
        <p:spPr bwMode="auto">
          <a:xfrm>
            <a:off x="228600" y="1371600"/>
            <a:ext cx="2286000" cy="822325"/>
          </a:xfrm>
          <a:prstGeom prst="rect">
            <a:avLst/>
          </a:prstGeom>
          <a:noFill/>
          <a:ln w="12700">
            <a:noFill/>
            <a:miter lim="800000"/>
            <a:headEnd/>
            <a:tailEnd/>
          </a:ln>
        </p:spPr>
        <p:txBody>
          <a:bodyPr>
            <a:spAutoFit/>
          </a:bodyPr>
          <a:lstStyle/>
          <a:p>
            <a:pPr>
              <a:spcBef>
                <a:spcPct val="50000"/>
              </a:spcBef>
            </a:pPr>
            <a:r>
              <a:rPr lang="en-US" b="1">
                <a:solidFill>
                  <a:srgbClr val="FF0000"/>
                </a:solidFill>
                <a:latin typeface="Arial" pitchFamily="34" charset="0"/>
              </a:rPr>
              <a:t>Emotional Stability</a:t>
            </a:r>
          </a:p>
        </p:txBody>
      </p:sp>
      <p:sp>
        <p:nvSpPr>
          <p:cNvPr id="20494" name="Text Box 1034"/>
          <p:cNvSpPr txBox="1">
            <a:spLocks noChangeArrowheads="1"/>
          </p:cNvSpPr>
          <p:nvPr/>
        </p:nvSpPr>
        <p:spPr bwMode="auto">
          <a:xfrm>
            <a:off x="4191000" y="2133600"/>
            <a:ext cx="3124200" cy="457200"/>
          </a:xfrm>
          <a:prstGeom prst="rect">
            <a:avLst/>
          </a:prstGeom>
          <a:noFill/>
          <a:ln w="12700">
            <a:noFill/>
            <a:miter lim="800000"/>
            <a:headEnd/>
            <a:tailEnd/>
          </a:ln>
        </p:spPr>
        <p:txBody>
          <a:bodyPr>
            <a:spAutoFit/>
          </a:bodyPr>
          <a:lstStyle/>
          <a:p>
            <a:pPr>
              <a:spcBef>
                <a:spcPct val="50000"/>
              </a:spcBef>
            </a:pPr>
            <a:r>
              <a:rPr lang="en-US" b="1">
                <a:solidFill>
                  <a:srgbClr val="0000FF"/>
                </a:solidFill>
                <a:latin typeface="Arial" pitchFamily="34" charset="0"/>
              </a:rPr>
              <a:t>Conscientiousness</a:t>
            </a:r>
          </a:p>
        </p:txBody>
      </p:sp>
      <p:sp>
        <p:nvSpPr>
          <p:cNvPr id="20495" name="Text Box 1034"/>
          <p:cNvSpPr txBox="1">
            <a:spLocks noChangeArrowheads="1"/>
          </p:cNvSpPr>
          <p:nvPr/>
        </p:nvSpPr>
        <p:spPr bwMode="auto">
          <a:xfrm>
            <a:off x="3429000" y="5029200"/>
            <a:ext cx="2514600" cy="457200"/>
          </a:xfrm>
          <a:prstGeom prst="rect">
            <a:avLst/>
          </a:prstGeom>
          <a:noFill/>
          <a:ln w="12700">
            <a:noFill/>
            <a:miter lim="800000"/>
            <a:headEnd/>
            <a:tailEnd/>
          </a:ln>
        </p:spPr>
        <p:txBody>
          <a:bodyPr>
            <a:spAutoFit/>
          </a:bodyPr>
          <a:lstStyle/>
          <a:p>
            <a:pPr>
              <a:spcBef>
                <a:spcPct val="50000"/>
              </a:spcBef>
            </a:pPr>
            <a:r>
              <a:rPr lang="en-US" b="1">
                <a:solidFill>
                  <a:srgbClr val="00FF00"/>
                </a:solidFill>
                <a:latin typeface="Arial" pitchFamily="34" charset="0"/>
              </a:rPr>
              <a:t>Agreeableness</a:t>
            </a:r>
          </a:p>
        </p:txBody>
      </p:sp>
      <p:sp>
        <p:nvSpPr>
          <p:cNvPr id="20496" name="Oval 25"/>
          <p:cNvSpPr>
            <a:spLocks noChangeArrowheads="1"/>
          </p:cNvSpPr>
          <p:nvPr/>
        </p:nvSpPr>
        <p:spPr bwMode="auto">
          <a:xfrm>
            <a:off x="1828800" y="3657600"/>
            <a:ext cx="3048000" cy="1676400"/>
          </a:xfrm>
          <a:prstGeom prst="ellipse">
            <a:avLst/>
          </a:prstGeom>
          <a:noFill/>
          <a:ln w="9525">
            <a:solidFill>
              <a:srgbClr val="00FF00"/>
            </a:solidFill>
            <a:round/>
            <a:headEnd/>
            <a:tailEnd/>
          </a:ln>
        </p:spPr>
        <p:txBody>
          <a:bodyPr wrap="none" anchor="ctr"/>
          <a:lstStyle/>
          <a:p>
            <a:pPr algn="ctr"/>
            <a:endParaRPr lang="en-US">
              <a:solidFill>
                <a:srgbClr val="00FF00"/>
              </a:solidFill>
            </a:endParaRP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026"/>
          <p:cNvSpPr>
            <a:spLocks noGrp="1" noChangeArrowheads="1"/>
          </p:cNvSpPr>
          <p:nvPr>
            <p:ph type="title" idx="4294967295"/>
          </p:nvPr>
        </p:nvSpPr>
        <p:spPr>
          <a:xfrm>
            <a:off x="0" y="457200"/>
            <a:ext cx="9067800" cy="914400"/>
          </a:xfrm>
        </p:spPr>
        <p:txBody>
          <a:bodyPr>
            <a:normAutofit fontScale="90000"/>
          </a:bodyPr>
          <a:lstStyle/>
          <a:p>
            <a:pPr eaLnBrk="1" hangingPunct="1"/>
            <a:r>
              <a:rPr lang="en-US" sz="3200" b="1" dirty="0" smtClean="0"/>
              <a:t>The Big Picture: How does personality map onto </a:t>
            </a:r>
            <a:br>
              <a:rPr lang="en-US" sz="3200" b="1" dirty="0" smtClean="0"/>
            </a:br>
            <a:r>
              <a:rPr lang="en-US" sz="3200" b="1" dirty="0" smtClean="0"/>
              <a:t>intra and interpersonal skills?</a:t>
            </a:r>
          </a:p>
        </p:txBody>
      </p:sp>
      <p:sp>
        <p:nvSpPr>
          <p:cNvPr id="16387" name="Oval 1028"/>
          <p:cNvSpPr>
            <a:spLocks noChangeArrowheads="1"/>
          </p:cNvSpPr>
          <p:nvPr/>
        </p:nvSpPr>
        <p:spPr bwMode="auto">
          <a:xfrm>
            <a:off x="0" y="3276600"/>
            <a:ext cx="5257800" cy="1879600"/>
          </a:xfrm>
          <a:prstGeom prst="ellipse">
            <a:avLst/>
          </a:prstGeom>
          <a:noFill/>
          <a:ln w="28575">
            <a:solidFill>
              <a:schemeClr val="tx1"/>
            </a:solidFill>
            <a:prstDash val="sysDash"/>
            <a:miter lim="800000"/>
            <a:headEnd/>
            <a:tailEnd/>
          </a:ln>
        </p:spPr>
        <p:txBody>
          <a:bodyPr wrap="none" anchor="ctr"/>
          <a:lstStyle/>
          <a:p>
            <a:endParaRPr lang="en-US"/>
          </a:p>
        </p:txBody>
      </p:sp>
      <p:sp>
        <p:nvSpPr>
          <p:cNvPr id="16388" name="Text Box 1029"/>
          <p:cNvSpPr txBox="1">
            <a:spLocks noChangeArrowheads="1"/>
          </p:cNvSpPr>
          <p:nvPr/>
        </p:nvSpPr>
        <p:spPr bwMode="auto">
          <a:xfrm>
            <a:off x="838200" y="1752600"/>
            <a:ext cx="3308350" cy="457200"/>
          </a:xfrm>
          <a:prstGeom prst="rect">
            <a:avLst/>
          </a:prstGeom>
          <a:noFill/>
          <a:ln w="12700">
            <a:noFill/>
            <a:miter lim="800000"/>
            <a:headEnd/>
            <a:tailEnd/>
          </a:ln>
        </p:spPr>
        <p:txBody>
          <a:bodyPr>
            <a:spAutoFit/>
          </a:bodyPr>
          <a:lstStyle/>
          <a:p>
            <a:pPr algn="ctr">
              <a:spcBef>
                <a:spcPct val="50000"/>
              </a:spcBef>
            </a:pPr>
            <a:r>
              <a:rPr lang="en-US" i="1">
                <a:latin typeface="Arial" pitchFamily="34" charset="0"/>
              </a:rPr>
              <a:t>Intrapersonal Skills</a:t>
            </a:r>
          </a:p>
        </p:txBody>
      </p:sp>
      <p:sp>
        <p:nvSpPr>
          <p:cNvPr id="16389" name="Text Box 1033"/>
          <p:cNvSpPr txBox="1">
            <a:spLocks noChangeArrowheads="1"/>
          </p:cNvSpPr>
          <p:nvPr/>
        </p:nvSpPr>
        <p:spPr bwMode="auto">
          <a:xfrm>
            <a:off x="3505200" y="3886200"/>
            <a:ext cx="2438400" cy="457200"/>
          </a:xfrm>
          <a:prstGeom prst="rect">
            <a:avLst/>
          </a:prstGeom>
          <a:noFill/>
          <a:ln w="12700">
            <a:noFill/>
            <a:miter lim="800000"/>
            <a:headEnd/>
            <a:tailEnd/>
          </a:ln>
        </p:spPr>
        <p:txBody>
          <a:bodyPr>
            <a:spAutoFit/>
          </a:bodyPr>
          <a:lstStyle/>
          <a:p>
            <a:pPr>
              <a:spcBef>
                <a:spcPct val="50000"/>
              </a:spcBef>
            </a:pPr>
            <a:endParaRPr lang="en-US">
              <a:latin typeface="Arial" pitchFamily="34" charset="0"/>
            </a:endParaRPr>
          </a:p>
        </p:txBody>
      </p:sp>
      <p:sp>
        <p:nvSpPr>
          <p:cNvPr id="16390" name="Text Box 1034"/>
          <p:cNvSpPr txBox="1">
            <a:spLocks noChangeArrowheads="1"/>
          </p:cNvSpPr>
          <p:nvPr/>
        </p:nvSpPr>
        <p:spPr bwMode="auto">
          <a:xfrm>
            <a:off x="3352800" y="2286000"/>
            <a:ext cx="3124200" cy="461963"/>
          </a:xfrm>
          <a:prstGeom prst="rect">
            <a:avLst/>
          </a:prstGeom>
          <a:noFill/>
          <a:ln w="12700">
            <a:noFill/>
            <a:miter lim="800000"/>
            <a:headEnd/>
            <a:tailEnd/>
          </a:ln>
        </p:spPr>
        <p:txBody>
          <a:bodyPr>
            <a:spAutoFit/>
          </a:bodyPr>
          <a:lstStyle/>
          <a:p>
            <a:pPr>
              <a:spcBef>
                <a:spcPct val="50000"/>
              </a:spcBef>
            </a:pPr>
            <a:r>
              <a:rPr lang="en-US" b="1" dirty="0">
                <a:solidFill>
                  <a:srgbClr val="00FF00"/>
                </a:solidFill>
                <a:latin typeface="Arial" pitchFamily="34" charset="0"/>
              </a:rPr>
              <a:t>Conscientiousness</a:t>
            </a:r>
          </a:p>
        </p:txBody>
      </p:sp>
      <p:sp>
        <p:nvSpPr>
          <p:cNvPr id="16391" name="Oval 1028"/>
          <p:cNvSpPr>
            <a:spLocks noChangeArrowheads="1"/>
          </p:cNvSpPr>
          <p:nvPr/>
        </p:nvSpPr>
        <p:spPr bwMode="auto">
          <a:xfrm>
            <a:off x="3048000" y="3276600"/>
            <a:ext cx="5791200" cy="1879600"/>
          </a:xfrm>
          <a:prstGeom prst="ellipse">
            <a:avLst/>
          </a:prstGeom>
          <a:noFill/>
          <a:ln w="28575">
            <a:solidFill>
              <a:schemeClr val="tx1"/>
            </a:solidFill>
            <a:prstDash val="sysDash"/>
            <a:miter lim="800000"/>
            <a:headEnd/>
            <a:tailEnd/>
          </a:ln>
        </p:spPr>
        <p:txBody>
          <a:bodyPr wrap="none" anchor="ctr"/>
          <a:lstStyle/>
          <a:p>
            <a:endParaRPr lang="en-US"/>
          </a:p>
        </p:txBody>
      </p:sp>
      <p:sp>
        <p:nvSpPr>
          <p:cNvPr id="16392" name="Text Box 1029"/>
          <p:cNvSpPr txBox="1">
            <a:spLocks noChangeArrowheads="1"/>
          </p:cNvSpPr>
          <p:nvPr/>
        </p:nvSpPr>
        <p:spPr bwMode="auto">
          <a:xfrm>
            <a:off x="5105400" y="1752600"/>
            <a:ext cx="3308350" cy="457200"/>
          </a:xfrm>
          <a:prstGeom prst="rect">
            <a:avLst/>
          </a:prstGeom>
          <a:noFill/>
          <a:ln w="12700">
            <a:noFill/>
            <a:miter lim="800000"/>
            <a:headEnd/>
            <a:tailEnd/>
          </a:ln>
        </p:spPr>
        <p:txBody>
          <a:bodyPr>
            <a:spAutoFit/>
          </a:bodyPr>
          <a:lstStyle/>
          <a:p>
            <a:pPr algn="ctr">
              <a:spcBef>
                <a:spcPct val="50000"/>
              </a:spcBef>
            </a:pPr>
            <a:r>
              <a:rPr lang="en-US" i="1">
                <a:latin typeface="Arial" pitchFamily="34" charset="0"/>
              </a:rPr>
              <a:t>Interpersonal Skills</a:t>
            </a:r>
          </a:p>
        </p:txBody>
      </p:sp>
      <p:sp>
        <p:nvSpPr>
          <p:cNvPr id="16393" name="Text Box 1034"/>
          <p:cNvSpPr txBox="1">
            <a:spLocks noChangeArrowheads="1"/>
          </p:cNvSpPr>
          <p:nvPr/>
        </p:nvSpPr>
        <p:spPr bwMode="auto">
          <a:xfrm>
            <a:off x="609600" y="5867400"/>
            <a:ext cx="2286000" cy="830997"/>
          </a:xfrm>
          <a:prstGeom prst="rect">
            <a:avLst/>
          </a:prstGeom>
          <a:noFill/>
          <a:ln w="12700">
            <a:noFill/>
            <a:miter lim="800000"/>
            <a:headEnd/>
            <a:tailEnd/>
          </a:ln>
        </p:spPr>
        <p:txBody>
          <a:bodyPr>
            <a:spAutoFit/>
          </a:bodyPr>
          <a:lstStyle/>
          <a:p>
            <a:pPr>
              <a:spcBef>
                <a:spcPct val="50000"/>
              </a:spcBef>
            </a:pPr>
            <a:r>
              <a:rPr lang="en-US" b="1" dirty="0">
                <a:solidFill>
                  <a:srgbClr val="00FF00"/>
                </a:solidFill>
                <a:latin typeface="Arial" pitchFamily="34" charset="0"/>
              </a:rPr>
              <a:t>Emotional Stability</a:t>
            </a:r>
          </a:p>
        </p:txBody>
      </p:sp>
      <p:sp>
        <p:nvSpPr>
          <p:cNvPr id="16394" name="Text Box 1034"/>
          <p:cNvSpPr txBox="1">
            <a:spLocks noChangeArrowheads="1"/>
          </p:cNvSpPr>
          <p:nvPr/>
        </p:nvSpPr>
        <p:spPr bwMode="auto">
          <a:xfrm>
            <a:off x="6477000" y="2514600"/>
            <a:ext cx="2286000" cy="457200"/>
          </a:xfrm>
          <a:prstGeom prst="rect">
            <a:avLst/>
          </a:prstGeom>
          <a:noFill/>
          <a:ln w="12700">
            <a:noFill/>
            <a:miter lim="800000"/>
            <a:headEnd/>
            <a:tailEnd/>
          </a:ln>
        </p:spPr>
        <p:txBody>
          <a:bodyPr>
            <a:spAutoFit/>
          </a:bodyPr>
          <a:lstStyle/>
          <a:p>
            <a:pPr>
              <a:spcBef>
                <a:spcPct val="50000"/>
              </a:spcBef>
            </a:pPr>
            <a:r>
              <a:rPr lang="en-US" b="1" dirty="0">
                <a:solidFill>
                  <a:srgbClr val="00FF00"/>
                </a:solidFill>
                <a:latin typeface="Arial" pitchFamily="34" charset="0"/>
              </a:rPr>
              <a:t>Extraversion</a:t>
            </a:r>
          </a:p>
        </p:txBody>
      </p:sp>
      <p:sp>
        <p:nvSpPr>
          <p:cNvPr id="16395" name="Oval 22"/>
          <p:cNvSpPr>
            <a:spLocks noChangeArrowheads="1"/>
          </p:cNvSpPr>
          <p:nvPr/>
        </p:nvSpPr>
        <p:spPr bwMode="auto">
          <a:xfrm>
            <a:off x="0" y="3352800"/>
            <a:ext cx="3048000" cy="2438400"/>
          </a:xfrm>
          <a:prstGeom prst="ellipse">
            <a:avLst/>
          </a:prstGeom>
          <a:noFill/>
          <a:ln w="9525">
            <a:solidFill>
              <a:srgbClr val="FF0000"/>
            </a:solidFill>
            <a:round/>
            <a:headEnd/>
            <a:tailEnd/>
          </a:ln>
        </p:spPr>
        <p:txBody>
          <a:bodyPr wrap="none" anchor="ctr"/>
          <a:lstStyle/>
          <a:p>
            <a:endParaRPr lang="en-CA"/>
          </a:p>
        </p:txBody>
      </p:sp>
      <p:sp>
        <p:nvSpPr>
          <p:cNvPr id="16396" name="Oval 23"/>
          <p:cNvSpPr>
            <a:spLocks noChangeArrowheads="1"/>
          </p:cNvSpPr>
          <p:nvPr/>
        </p:nvSpPr>
        <p:spPr bwMode="auto">
          <a:xfrm>
            <a:off x="1295400" y="2667000"/>
            <a:ext cx="4038600" cy="2514600"/>
          </a:xfrm>
          <a:prstGeom prst="ellipse">
            <a:avLst/>
          </a:prstGeom>
          <a:noFill/>
          <a:ln w="9525">
            <a:solidFill>
              <a:srgbClr val="0000FF"/>
            </a:solidFill>
            <a:round/>
            <a:headEnd/>
            <a:tailEnd/>
          </a:ln>
        </p:spPr>
        <p:txBody>
          <a:bodyPr wrap="none" anchor="ctr"/>
          <a:lstStyle/>
          <a:p>
            <a:endParaRPr lang="en-CA"/>
          </a:p>
        </p:txBody>
      </p:sp>
      <p:sp>
        <p:nvSpPr>
          <p:cNvPr id="16397" name="Oval 24"/>
          <p:cNvSpPr>
            <a:spLocks noChangeArrowheads="1"/>
          </p:cNvSpPr>
          <p:nvPr/>
        </p:nvSpPr>
        <p:spPr bwMode="auto">
          <a:xfrm>
            <a:off x="5791200" y="3048000"/>
            <a:ext cx="2667000" cy="2514600"/>
          </a:xfrm>
          <a:prstGeom prst="ellipse">
            <a:avLst/>
          </a:prstGeom>
          <a:noFill/>
          <a:ln w="9525">
            <a:solidFill>
              <a:srgbClr val="CC00FF"/>
            </a:solidFill>
            <a:round/>
            <a:headEnd/>
            <a:tailEnd/>
          </a:ln>
        </p:spPr>
        <p:txBody>
          <a:bodyPr wrap="none" anchor="ctr"/>
          <a:lstStyle/>
          <a:p>
            <a:endParaRPr lang="en-CA"/>
          </a:p>
        </p:txBody>
      </p:sp>
      <p:sp>
        <p:nvSpPr>
          <p:cNvPr id="16398" name="Oval 25"/>
          <p:cNvSpPr>
            <a:spLocks noChangeArrowheads="1"/>
          </p:cNvSpPr>
          <p:nvPr/>
        </p:nvSpPr>
        <p:spPr bwMode="auto">
          <a:xfrm>
            <a:off x="5638800" y="4343400"/>
            <a:ext cx="3048000" cy="1676400"/>
          </a:xfrm>
          <a:prstGeom prst="ellipse">
            <a:avLst/>
          </a:prstGeom>
          <a:noFill/>
          <a:ln w="9525">
            <a:solidFill>
              <a:srgbClr val="00FF00"/>
            </a:solidFill>
            <a:round/>
            <a:headEnd/>
            <a:tailEnd/>
          </a:ln>
        </p:spPr>
        <p:txBody>
          <a:bodyPr wrap="none" anchor="ctr"/>
          <a:lstStyle/>
          <a:p>
            <a:pPr algn="ctr"/>
            <a:endParaRPr lang="en-US">
              <a:solidFill>
                <a:srgbClr val="00FF00"/>
              </a:solidFill>
            </a:endParaRPr>
          </a:p>
        </p:txBody>
      </p:sp>
      <p:sp>
        <p:nvSpPr>
          <p:cNvPr id="16399" name="Text Box 1034"/>
          <p:cNvSpPr txBox="1">
            <a:spLocks noChangeArrowheads="1"/>
          </p:cNvSpPr>
          <p:nvPr/>
        </p:nvSpPr>
        <p:spPr bwMode="auto">
          <a:xfrm>
            <a:off x="5791200" y="6096000"/>
            <a:ext cx="2514600" cy="457200"/>
          </a:xfrm>
          <a:prstGeom prst="rect">
            <a:avLst/>
          </a:prstGeom>
          <a:noFill/>
          <a:ln w="12700">
            <a:noFill/>
            <a:miter lim="800000"/>
            <a:headEnd/>
            <a:tailEnd/>
          </a:ln>
        </p:spPr>
        <p:txBody>
          <a:bodyPr>
            <a:spAutoFit/>
          </a:bodyPr>
          <a:lstStyle/>
          <a:p>
            <a:pPr>
              <a:spcBef>
                <a:spcPct val="50000"/>
              </a:spcBef>
            </a:pPr>
            <a:r>
              <a:rPr lang="en-US" b="1">
                <a:solidFill>
                  <a:srgbClr val="00FF00"/>
                </a:solidFill>
                <a:latin typeface="Arial" pitchFamily="34" charset="0"/>
              </a:rPr>
              <a:t>Agreeableness</a:t>
            </a:r>
          </a:p>
        </p:txBody>
      </p:sp>
      <p:sp>
        <p:nvSpPr>
          <p:cNvPr id="16400" name="Text Box 1034"/>
          <p:cNvSpPr txBox="1">
            <a:spLocks noChangeArrowheads="1"/>
          </p:cNvSpPr>
          <p:nvPr/>
        </p:nvSpPr>
        <p:spPr bwMode="auto">
          <a:xfrm>
            <a:off x="304800" y="4038600"/>
            <a:ext cx="2286000" cy="830263"/>
          </a:xfrm>
          <a:prstGeom prst="rect">
            <a:avLst/>
          </a:prstGeom>
          <a:noFill/>
          <a:ln w="12700">
            <a:noFill/>
            <a:miter lim="800000"/>
            <a:headEnd/>
            <a:tailEnd/>
          </a:ln>
        </p:spPr>
        <p:txBody>
          <a:bodyPr>
            <a:spAutoFit/>
          </a:bodyPr>
          <a:lstStyle/>
          <a:p>
            <a:r>
              <a:rPr lang="en-US" b="1">
                <a:solidFill>
                  <a:srgbClr val="FF0000"/>
                </a:solidFill>
                <a:latin typeface="Arial" pitchFamily="34" charset="0"/>
              </a:rPr>
              <a:t>Self </a:t>
            </a:r>
          </a:p>
          <a:p>
            <a:r>
              <a:rPr lang="en-US" b="1">
                <a:solidFill>
                  <a:srgbClr val="FF0000"/>
                </a:solidFill>
                <a:latin typeface="Arial" pitchFamily="34" charset="0"/>
              </a:rPr>
              <a:t>Esteem</a:t>
            </a:r>
          </a:p>
        </p:txBody>
      </p:sp>
      <p:sp>
        <p:nvSpPr>
          <p:cNvPr id="16401" name="Rectangle 17"/>
          <p:cNvSpPr>
            <a:spLocks noChangeArrowheads="1"/>
          </p:cNvSpPr>
          <p:nvPr/>
        </p:nvSpPr>
        <p:spPr bwMode="auto">
          <a:xfrm>
            <a:off x="3352800" y="3886200"/>
            <a:ext cx="1927225" cy="461963"/>
          </a:xfrm>
          <a:prstGeom prst="rect">
            <a:avLst/>
          </a:prstGeom>
          <a:noFill/>
          <a:ln w="9525">
            <a:noFill/>
            <a:miter lim="800000"/>
            <a:headEnd/>
            <a:tailEnd/>
          </a:ln>
        </p:spPr>
        <p:txBody>
          <a:bodyPr wrap="none">
            <a:spAutoFit/>
          </a:bodyPr>
          <a:lstStyle/>
          <a:p>
            <a:pPr>
              <a:spcBef>
                <a:spcPct val="50000"/>
              </a:spcBef>
            </a:pPr>
            <a:r>
              <a:rPr lang="en-US" b="1">
                <a:solidFill>
                  <a:srgbClr val="0000FF"/>
                </a:solidFill>
                <a:latin typeface="Arial" pitchFamily="34" charset="0"/>
              </a:rPr>
              <a:t>Self Control</a:t>
            </a:r>
          </a:p>
        </p:txBody>
      </p:sp>
      <p:sp>
        <p:nvSpPr>
          <p:cNvPr id="16402" name="Rectangle 18"/>
          <p:cNvSpPr>
            <a:spLocks noChangeArrowheads="1"/>
          </p:cNvSpPr>
          <p:nvPr/>
        </p:nvSpPr>
        <p:spPr bwMode="auto">
          <a:xfrm>
            <a:off x="6172200" y="4572000"/>
            <a:ext cx="1978025" cy="461963"/>
          </a:xfrm>
          <a:prstGeom prst="rect">
            <a:avLst/>
          </a:prstGeom>
          <a:noFill/>
          <a:ln w="9525">
            <a:noFill/>
            <a:miter lim="800000"/>
            <a:headEnd/>
            <a:tailEnd/>
          </a:ln>
        </p:spPr>
        <p:txBody>
          <a:bodyPr wrap="none">
            <a:spAutoFit/>
          </a:bodyPr>
          <a:lstStyle/>
          <a:p>
            <a:pPr>
              <a:spcBef>
                <a:spcPct val="50000"/>
              </a:spcBef>
            </a:pPr>
            <a:r>
              <a:rPr lang="en-US" b="1" dirty="0">
                <a:solidFill>
                  <a:srgbClr val="CC00FF"/>
                </a:solidFill>
                <a:latin typeface="Arial" pitchFamily="34" charset="0"/>
              </a:rPr>
              <a:t>Social Skills</a:t>
            </a:r>
          </a:p>
        </p:txBody>
      </p:sp>
      <p:sp>
        <p:nvSpPr>
          <p:cNvPr id="16403" name="Rectangle 19"/>
          <p:cNvSpPr>
            <a:spLocks noChangeArrowheads="1"/>
          </p:cNvSpPr>
          <p:nvPr/>
        </p:nvSpPr>
        <p:spPr bwMode="auto">
          <a:xfrm>
            <a:off x="6019800" y="3733800"/>
            <a:ext cx="2420938" cy="461963"/>
          </a:xfrm>
          <a:prstGeom prst="rect">
            <a:avLst/>
          </a:prstGeom>
          <a:noFill/>
          <a:ln w="9525">
            <a:noFill/>
            <a:miter lim="800000"/>
            <a:headEnd/>
            <a:tailEnd/>
          </a:ln>
        </p:spPr>
        <p:txBody>
          <a:bodyPr wrap="none">
            <a:spAutoFit/>
          </a:bodyPr>
          <a:lstStyle/>
          <a:p>
            <a:pPr>
              <a:spcBef>
                <a:spcPct val="50000"/>
              </a:spcBef>
            </a:pPr>
            <a:r>
              <a:rPr lang="en-US" b="1">
                <a:solidFill>
                  <a:srgbClr val="CC00FF"/>
                </a:solidFill>
                <a:latin typeface="Arial" pitchFamily="34" charset="0"/>
              </a:rPr>
              <a:t>Self Monitoring</a:t>
            </a:r>
          </a:p>
        </p:txBody>
      </p:sp>
      <p:sp>
        <p:nvSpPr>
          <p:cNvPr id="16404" name="Rectangle 21"/>
          <p:cNvSpPr>
            <a:spLocks noChangeArrowheads="1"/>
          </p:cNvSpPr>
          <p:nvPr/>
        </p:nvSpPr>
        <p:spPr bwMode="auto">
          <a:xfrm>
            <a:off x="1371600" y="3581400"/>
            <a:ext cx="1517650" cy="1200150"/>
          </a:xfrm>
          <a:prstGeom prst="rect">
            <a:avLst/>
          </a:prstGeom>
          <a:noFill/>
          <a:ln w="9525">
            <a:noFill/>
            <a:miter lim="800000"/>
            <a:headEnd/>
            <a:tailEnd/>
          </a:ln>
        </p:spPr>
        <p:txBody>
          <a:bodyPr wrap="none">
            <a:spAutoFit/>
          </a:bodyPr>
          <a:lstStyle/>
          <a:p>
            <a:r>
              <a:rPr lang="en-US" b="1" dirty="0">
                <a:solidFill>
                  <a:srgbClr val="FF0000"/>
                </a:solidFill>
                <a:latin typeface="Arial" pitchFamily="34" charset="0"/>
              </a:rPr>
              <a:t>Attitudes</a:t>
            </a:r>
          </a:p>
          <a:p>
            <a:r>
              <a:rPr lang="en-US" b="1" dirty="0">
                <a:solidFill>
                  <a:srgbClr val="FF0000"/>
                </a:solidFill>
                <a:latin typeface="Arial" pitchFamily="34" charset="0"/>
              </a:rPr>
              <a:t> toward </a:t>
            </a:r>
          </a:p>
          <a:p>
            <a:r>
              <a:rPr lang="en-US" b="1" dirty="0">
                <a:solidFill>
                  <a:srgbClr val="FF0000"/>
                </a:solidFill>
                <a:latin typeface="Arial" pitchFamily="34" charset="0"/>
              </a:rPr>
              <a:t>authority</a:t>
            </a:r>
          </a:p>
        </p:txBody>
      </p:sp>
      <p:sp>
        <p:nvSpPr>
          <p:cNvPr id="16405" name="Oval 25"/>
          <p:cNvSpPr>
            <a:spLocks noChangeArrowheads="1"/>
          </p:cNvSpPr>
          <p:nvPr/>
        </p:nvSpPr>
        <p:spPr bwMode="auto">
          <a:xfrm>
            <a:off x="1066800" y="4419600"/>
            <a:ext cx="3048000" cy="1676400"/>
          </a:xfrm>
          <a:prstGeom prst="ellipse">
            <a:avLst/>
          </a:prstGeom>
          <a:noFill/>
          <a:ln w="9525">
            <a:solidFill>
              <a:srgbClr val="00FF00"/>
            </a:solidFill>
            <a:round/>
            <a:headEnd/>
            <a:tailEnd/>
          </a:ln>
        </p:spPr>
        <p:txBody>
          <a:bodyPr wrap="none" anchor="ctr"/>
          <a:lstStyle/>
          <a:p>
            <a:pPr algn="ctr"/>
            <a:endParaRPr lang="en-US">
              <a:solidFill>
                <a:srgbClr val="00FF00"/>
              </a:solidFill>
            </a:endParaRPr>
          </a:p>
        </p:txBody>
      </p:sp>
      <p:sp>
        <p:nvSpPr>
          <p:cNvPr id="16406" name="Text Box 1034"/>
          <p:cNvSpPr txBox="1">
            <a:spLocks noChangeArrowheads="1"/>
          </p:cNvSpPr>
          <p:nvPr/>
        </p:nvSpPr>
        <p:spPr bwMode="auto">
          <a:xfrm>
            <a:off x="2971800" y="6096000"/>
            <a:ext cx="2514600" cy="457200"/>
          </a:xfrm>
          <a:prstGeom prst="rect">
            <a:avLst/>
          </a:prstGeom>
          <a:noFill/>
          <a:ln w="12700">
            <a:noFill/>
            <a:miter lim="800000"/>
            <a:headEnd/>
            <a:tailEnd/>
          </a:ln>
        </p:spPr>
        <p:txBody>
          <a:bodyPr>
            <a:spAutoFit/>
          </a:bodyPr>
          <a:lstStyle/>
          <a:p>
            <a:pPr>
              <a:spcBef>
                <a:spcPct val="50000"/>
              </a:spcBef>
            </a:pPr>
            <a:r>
              <a:rPr lang="en-US" b="1">
                <a:solidFill>
                  <a:srgbClr val="00FF00"/>
                </a:solidFill>
                <a:latin typeface="Arial" pitchFamily="34" charset="0"/>
              </a:rPr>
              <a:t>Agreeableness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noChangeArrowheads="1"/>
          </p:cNvSpPr>
          <p:nvPr>
            <p:ph type="body" idx="1"/>
          </p:nvPr>
        </p:nvSpPr>
        <p:spPr>
          <a:xfrm>
            <a:off x="381000" y="1600200"/>
            <a:ext cx="8534400" cy="5105400"/>
          </a:xfrm>
        </p:spPr>
        <p:txBody>
          <a:bodyPr>
            <a:noAutofit/>
          </a:bodyPr>
          <a:lstStyle/>
          <a:p>
            <a:r>
              <a:rPr lang="en-US" sz="3600" b="1" dirty="0" smtClean="0"/>
              <a:t>What skills should a leader possess? How should a leader develop these skills</a:t>
            </a:r>
          </a:p>
          <a:p>
            <a:r>
              <a:rPr lang="en-US" sz="3600" b="1" dirty="0" smtClean="0"/>
              <a:t>What is self awareness? How should you make the self-awareness process valid?</a:t>
            </a:r>
          </a:p>
          <a:p>
            <a:r>
              <a:rPr lang="en-US" sz="3600" b="1" dirty="0" smtClean="0"/>
              <a:t>Why may there be such discrepancies between your own vs. another’s view of your leadership skills</a:t>
            </a:r>
          </a:p>
          <a:p>
            <a:pPr>
              <a:buFontTx/>
              <a:buNone/>
            </a:pPr>
            <a:r>
              <a:rPr lang="en-US" sz="3600" b="1" dirty="0" smtClean="0"/>
              <a:t> </a:t>
            </a:r>
          </a:p>
        </p:txBody>
      </p:sp>
      <p:sp>
        <p:nvSpPr>
          <p:cNvPr id="31747" name="Rectangle 5"/>
          <p:cNvSpPr txBox="1">
            <a:spLocks noChangeArrowheads="1"/>
          </p:cNvSpPr>
          <p:nvPr/>
        </p:nvSpPr>
        <p:spPr bwMode="auto">
          <a:xfrm>
            <a:off x="457200" y="152400"/>
            <a:ext cx="8305800" cy="1143000"/>
          </a:xfrm>
          <a:prstGeom prst="rect">
            <a:avLst/>
          </a:prstGeom>
          <a:noFill/>
          <a:ln w="9525">
            <a:noFill/>
            <a:miter lim="800000"/>
            <a:headEnd/>
            <a:tailEnd/>
          </a:ln>
        </p:spPr>
        <p:txBody>
          <a:bodyPr anchor="ctr"/>
          <a:lstStyle/>
          <a:p>
            <a:pPr algn="ctr"/>
            <a:endParaRPr lang="en-CA" sz="2800" b="1" dirty="0"/>
          </a:p>
        </p:txBody>
      </p:sp>
      <p:sp>
        <p:nvSpPr>
          <p:cNvPr id="31748" name="Title 1"/>
          <p:cNvSpPr>
            <a:spLocks noGrp="1"/>
          </p:cNvSpPr>
          <p:nvPr>
            <p:ph type="title"/>
          </p:nvPr>
        </p:nvSpPr>
        <p:spPr>
          <a:xfrm>
            <a:off x="76200" y="283760"/>
            <a:ext cx="8305800" cy="1066800"/>
          </a:xfrm>
        </p:spPr>
        <p:txBody>
          <a:bodyPr>
            <a:noAutofit/>
          </a:bodyPr>
          <a:lstStyle/>
          <a:p>
            <a:r>
              <a:rPr lang="en-CA" sz="3600" b="1" dirty="0" smtClean="0"/>
              <a:t>What you learned today </a:t>
            </a:r>
            <a:br>
              <a:rPr lang="en-CA" sz="3600" b="1" dirty="0" smtClean="0"/>
            </a:br>
            <a:r>
              <a:rPr lang="en-CA" sz="3600" b="1" dirty="0" smtClean="0"/>
              <a:t>Sample Questions for Assignment1/Final</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normAutofit fontScale="90000"/>
          </a:bodyPr>
          <a:lstStyle/>
          <a:p>
            <a:r>
              <a:rPr lang="en-CA" b="1" dirty="0" smtClean="0"/>
              <a:t>More Sample Questions for Assignment 1/Final</a:t>
            </a:r>
          </a:p>
        </p:txBody>
      </p:sp>
      <p:sp>
        <p:nvSpPr>
          <p:cNvPr id="32771" name="Content Placeholder 2"/>
          <p:cNvSpPr>
            <a:spLocks noGrp="1"/>
          </p:cNvSpPr>
          <p:nvPr>
            <p:ph idx="1"/>
          </p:nvPr>
        </p:nvSpPr>
        <p:spPr>
          <a:xfrm>
            <a:off x="0" y="1371600"/>
            <a:ext cx="8839200" cy="5334000"/>
          </a:xfrm>
        </p:spPr>
        <p:txBody>
          <a:bodyPr>
            <a:noAutofit/>
          </a:bodyPr>
          <a:lstStyle/>
          <a:p>
            <a:r>
              <a:rPr lang="en-US" sz="3500" b="1" dirty="0" smtClean="0"/>
              <a:t>Describe a concrete behavioral example that illustrates the difference and similarity between </a:t>
            </a:r>
          </a:p>
          <a:p>
            <a:pPr lvl="1"/>
            <a:r>
              <a:rPr lang="en-US" sz="3500" b="1" dirty="0" smtClean="0"/>
              <a:t>Self-control and self monitoring</a:t>
            </a:r>
          </a:p>
          <a:p>
            <a:pPr lvl="1"/>
            <a:r>
              <a:rPr lang="en-CA" sz="3500" b="1" dirty="0" smtClean="0"/>
              <a:t>Social skills and self control </a:t>
            </a:r>
          </a:p>
          <a:p>
            <a:pPr lvl="1"/>
            <a:r>
              <a:rPr lang="en-CA" sz="3500" b="1" dirty="0" smtClean="0"/>
              <a:t>Self monitoring and self-control</a:t>
            </a:r>
          </a:p>
          <a:p>
            <a:pPr lvl="1"/>
            <a:r>
              <a:rPr lang="en-CA" sz="3500" b="1" dirty="0" smtClean="0"/>
              <a:t>Self-control in the intra-personal vs. inter-personal context</a:t>
            </a:r>
          </a:p>
          <a:p>
            <a:pPr lvl="1"/>
            <a:r>
              <a:rPr lang="en-US" sz="3500" b="1" dirty="0"/>
              <a:t>Social skills and inter-personal skills</a:t>
            </a:r>
            <a:endParaRPr lang="en-CA" sz="3500" b="1"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6987</TotalTime>
  <Words>2306</Words>
  <Application>Microsoft Office PowerPoint</Application>
  <PresentationFormat>On-screen Show (4:3)</PresentationFormat>
  <Paragraphs>324</Paragraphs>
  <Slides>23</Slides>
  <Notes>20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What Skills Should Leaders Possess? </vt:lpstr>
      <vt:lpstr>How you will learn about Leadership Skills</vt:lpstr>
      <vt:lpstr>PowerPoint Presentation</vt:lpstr>
      <vt:lpstr>PowerPoint Presentation</vt:lpstr>
      <vt:lpstr>Skill vs. Personality</vt:lpstr>
      <vt:lpstr>Example of a Leadership Skill  1. Self Esteem</vt:lpstr>
      <vt:lpstr>Self esteem vs Emotional Stability</vt:lpstr>
      <vt:lpstr>PowerPoint Presentation</vt:lpstr>
      <vt:lpstr>2. Social Skills</vt:lpstr>
      <vt:lpstr>Social Skills: A facet of Agreeableness &amp; Extraversion</vt:lpstr>
      <vt:lpstr>3. Self-Monitoring: Definition</vt:lpstr>
      <vt:lpstr>Research on Effects of Self Monitoring- I  </vt:lpstr>
      <vt:lpstr>Self Monitoring: Research – II</vt:lpstr>
      <vt:lpstr>4. Self Control</vt:lpstr>
      <vt:lpstr>Self Control: A Facet of Conscientiousness</vt:lpstr>
      <vt:lpstr>Interpersonal Skills Initiate, build, maintain</vt:lpstr>
      <vt:lpstr>PowerPoint Presentation</vt:lpstr>
      <vt:lpstr> Interpersonal skills is a combination of Extraversion, Conscientiousness and Agreeableness</vt:lpstr>
      <vt:lpstr>Attitudes toward Authority </vt:lpstr>
      <vt:lpstr>Attitudes toward Authority is a combination of Emotional Stability, Conscientiousness and Agreeableness</vt:lpstr>
      <vt:lpstr>The Big Picture: How does personality map onto  intra and interpersonal skills?</vt:lpstr>
      <vt:lpstr>What you learned today  Sample Questions for Assignment1/Final</vt:lpstr>
      <vt:lpstr>More Sample Questions for Assignment 1/Final</vt:lpstr>
    </vt:vector>
  </TitlesOfParts>
  <Company>UTSC Management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Self Awareness</dc:title>
  <dc:creator>Phani Radhakrishnan</dc:creator>
  <cp:lastModifiedBy>Phani Radhakrishnan</cp:lastModifiedBy>
  <cp:revision>360</cp:revision>
  <dcterms:created xsi:type="dcterms:W3CDTF">2003-09-03T14:22:56Z</dcterms:created>
  <dcterms:modified xsi:type="dcterms:W3CDTF">2014-05-06T17:28:51Z</dcterms:modified>
</cp:coreProperties>
</file>