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3"/>
  </p:notesMasterIdLst>
  <p:sldIdLst>
    <p:sldId id="295" r:id="rId2"/>
    <p:sldId id="257" r:id="rId3"/>
    <p:sldId id="294" r:id="rId4"/>
    <p:sldId id="258" r:id="rId5"/>
    <p:sldId id="259" r:id="rId6"/>
    <p:sldId id="260" r:id="rId7"/>
    <p:sldId id="283" r:id="rId8"/>
    <p:sldId id="296" r:id="rId9"/>
    <p:sldId id="297" r:id="rId10"/>
    <p:sldId id="261" r:id="rId11"/>
    <p:sldId id="290" r:id="rId12"/>
    <p:sldId id="263" r:id="rId13"/>
    <p:sldId id="264" r:id="rId14"/>
    <p:sldId id="262" r:id="rId15"/>
    <p:sldId id="265" r:id="rId16"/>
    <p:sldId id="266" r:id="rId17"/>
    <p:sldId id="267" r:id="rId18"/>
    <p:sldId id="298" r:id="rId19"/>
    <p:sldId id="268" r:id="rId20"/>
    <p:sldId id="269" r:id="rId21"/>
    <p:sldId id="270" r:id="rId22"/>
    <p:sldId id="305" r:id="rId23"/>
    <p:sldId id="292" r:id="rId24"/>
    <p:sldId id="293" r:id="rId25"/>
    <p:sldId id="299" r:id="rId26"/>
    <p:sldId id="273" r:id="rId27"/>
    <p:sldId id="274" r:id="rId28"/>
    <p:sldId id="275" r:id="rId29"/>
    <p:sldId id="276" r:id="rId30"/>
    <p:sldId id="300" r:id="rId31"/>
    <p:sldId id="277" r:id="rId32"/>
    <p:sldId id="278" r:id="rId33"/>
    <p:sldId id="279" r:id="rId34"/>
    <p:sldId id="280" r:id="rId35"/>
    <p:sldId id="281" r:id="rId36"/>
    <p:sldId id="282" r:id="rId37"/>
    <p:sldId id="285" r:id="rId38"/>
    <p:sldId id="284" r:id="rId39"/>
    <p:sldId id="286" r:id="rId40"/>
    <p:sldId id="287" r:id="rId41"/>
    <p:sldId id="288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054" autoAdjust="0"/>
  </p:normalViewPr>
  <p:slideViewPr>
    <p:cSldViewPr>
      <p:cViewPr varScale="1">
        <p:scale>
          <a:sx n="62" d="100"/>
          <a:sy n="62" d="100"/>
        </p:scale>
        <p:origin x="14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1C02E4-695D-4115-8C7D-C848B3680C80}" type="datetimeFigureOut">
              <a:rPr lang="en-CA" smtClean="0"/>
              <a:t>2017-10-21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D8432-95E7-47D9-B9CB-EDC9963DA32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4699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0423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8761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5192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7969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5860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46BF70B2-18FA-4622-8CAE-71619078062E}" type="slidenum">
              <a:rPr lang="en-US" altLang="en-US" sz="1200" b="0"/>
              <a:pPr/>
              <a:t>7</a:t>
            </a:fld>
            <a:endParaRPr lang="en-US" altLang="en-US" sz="1200" b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5971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7283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9077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3421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8550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855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79706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07742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3227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0715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3890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85895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198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08873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32795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62173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9561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16297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59503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61735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49336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64307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04647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42820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50799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69280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21806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DD8432-95E7-47D9-B9CB-EDC9963DA32C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7688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BDB4-CB5F-4748-90D8-9B1D09AC9A52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140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FECFE-A7FE-49B6-A884-C67C50C0D270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288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A811-F771-444B-8AAD-2CD4EFA125FD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8513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F66FE-3C65-4D95-BB86-85B216836004}" type="datetime1">
              <a:rPr lang="en-CA" smtClean="0"/>
              <a:t>2017-10-21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738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E1F1D-8B19-4EA9-90D5-264DA4D4309C}" type="datetime1">
              <a:rPr lang="en-CA" smtClean="0"/>
              <a:t>2017-10-21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1319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F7A3-68BB-4065-89A4-4615598A33AC}" type="datetime1">
              <a:rPr lang="en-CA" smtClean="0"/>
              <a:t>2017-10-21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001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0B1D9-7FAA-46E4-A835-1523D8C7AF4B}" type="datetime1">
              <a:rPr lang="en-CA" smtClean="0"/>
              <a:t>2017-10-21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195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E5BF6-3448-4909-81B2-2F81928D6EA0}" type="datetime1">
              <a:rPr lang="en-CA" smtClean="0"/>
              <a:t>2017-10-21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333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80DD-ECF2-4560-83FC-650E139C6B80}" type="datetime1">
              <a:rPr lang="en-CA" smtClean="0"/>
              <a:t>2017-10-21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4810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C9888-073B-48DB-9714-15A11808FD15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330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EC45F-8E60-4595-9ACF-77386AC93BE4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53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A9200-95EF-44F6-9C4E-FA366D8EB9FD}" type="datetime1">
              <a:rPr lang="en-CA" smtClean="0"/>
              <a:t>2017-10-21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2BFA1-6BE4-49D7-9663-01705E09738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4911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</a:t>
            </a:fld>
            <a:endParaRPr lang="en-CA"/>
          </a:p>
        </p:txBody>
      </p:sp>
      <p:pic>
        <p:nvPicPr>
          <p:cNvPr id="5" name="Picture 2" descr="figure_11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4643"/>
            <a:ext cx="8784976" cy="5643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32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Fatty acids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525963"/>
          </a:xfrm>
        </p:spPr>
        <p:txBody>
          <a:bodyPr>
            <a:normAutofit fontScale="92500" lnSpcReduction="20000"/>
          </a:bodyPr>
          <a:lstStyle/>
          <a:p>
            <a:r>
              <a:rPr lang="en-CA" dirty="0"/>
              <a:t>Contain a hydrophobic tail and carboxyl head</a:t>
            </a:r>
          </a:p>
          <a:p>
            <a:r>
              <a:rPr lang="en-CA" dirty="0"/>
              <a:t>They are amphipathic molecules </a:t>
            </a:r>
          </a:p>
          <a:p>
            <a:r>
              <a:rPr lang="en-CA" dirty="0"/>
              <a:t>Saturated Fatty acids</a:t>
            </a:r>
          </a:p>
          <a:p>
            <a:pPr lvl="1"/>
            <a:r>
              <a:rPr lang="en-CA" dirty="0"/>
              <a:t>Single bonds between carbons in the tail</a:t>
            </a:r>
          </a:p>
          <a:p>
            <a:r>
              <a:rPr lang="en-CA" dirty="0"/>
              <a:t>unsaturated fatty acid</a:t>
            </a:r>
          </a:p>
          <a:p>
            <a:pPr lvl="1"/>
            <a:r>
              <a:rPr lang="en-CA" dirty="0"/>
              <a:t>hydrocarbon tails contains carbons with double bonds </a:t>
            </a:r>
          </a:p>
        </p:txBody>
      </p:sp>
      <p:pic>
        <p:nvPicPr>
          <p:cNvPr id="4" name="Picture 2" descr="figure_02_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4196696" cy="395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2883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Saturated vs unsaturated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</a:t>
            </a:fld>
            <a:endParaRPr lang="en-C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91862"/>
            <a:ext cx="7128792" cy="4386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3401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Lipids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Diverse group of compounds like fatty acids, which are soluble in organic solvents and fat</a:t>
            </a:r>
          </a:p>
          <a:p>
            <a:r>
              <a:rPr lang="en-CA" dirty="0"/>
              <a:t>Formation of lipid bilayer in the cell membrane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Picture 3" descr="figure_11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2256"/>
            <a:ext cx="7776864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Lipid bilayer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/>
          <a:lstStyle/>
          <a:p>
            <a:r>
              <a:rPr lang="en-CA" dirty="0"/>
              <a:t>Phospholipids are the most common lipids in cell membrane</a:t>
            </a:r>
          </a:p>
          <a:p>
            <a:r>
              <a:rPr lang="en-CA" dirty="0"/>
              <a:t>Hydrophilic head can change </a:t>
            </a:r>
          </a:p>
          <a:p>
            <a:pPr lvl="1"/>
            <a:r>
              <a:rPr lang="en-CA" dirty="0"/>
              <a:t>Glycolipids have sugar as hydrophilic head</a:t>
            </a:r>
          </a:p>
          <a:p>
            <a:pPr lvl="1"/>
            <a:r>
              <a:rPr lang="en-CA" dirty="0"/>
              <a:t>Cholesterol contains an OH group </a:t>
            </a:r>
          </a:p>
        </p:txBody>
      </p:sp>
      <p:pic>
        <p:nvPicPr>
          <p:cNvPr id="4" name="Picture 2" descr="figure_11_06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830" y="1844824"/>
            <a:ext cx="3427170" cy="4460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figure_02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50900"/>
            <a:ext cx="8531225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5124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8</a:t>
            </a:fld>
            <a:endParaRPr lang="en-CA"/>
          </a:p>
        </p:txBody>
      </p:sp>
      <p:pic>
        <p:nvPicPr>
          <p:cNvPr id="5" name="Picture 2" descr="figure_11_08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558" y="1600200"/>
            <a:ext cx="647888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6488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9</a:t>
            </a:fld>
            <a:endParaRPr lang="en-CA"/>
          </a:p>
        </p:txBody>
      </p:sp>
      <p:pic>
        <p:nvPicPr>
          <p:cNvPr id="5" name="Picture 2" descr="figure_11_0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05" y="1600200"/>
            <a:ext cx="652559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025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Lipid bilayer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Amphipathic property of the bilayer, arranges the membrane into a favourable formation</a:t>
            </a:r>
          </a:p>
        </p:txBody>
      </p:sp>
      <p:pic>
        <p:nvPicPr>
          <p:cNvPr id="4" name="Picture 2" descr="figure_11_1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2569368"/>
            <a:ext cx="6502400" cy="431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Types of lipids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r>
              <a:rPr lang="en-CA" sz="2000" dirty="0"/>
              <a:t>Phospholipids</a:t>
            </a:r>
          </a:p>
          <a:p>
            <a:r>
              <a:rPr lang="en-CA" sz="2000" dirty="0"/>
              <a:t>Cholesterol </a:t>
            </a:r>
          </a:p>
          <a:p>
            <a:r>
              <a:rPr lang="en-CA" sz="2000" dirty="0"/>
              <a:t>Glycolipids </a:t>
            </a:r>
          </a:p>
        </p:txBody>
      </p:sp>
      <p:pic>
        <p:nvPicPr>
          <p:cNvPr id="4" name="Picture 2" descr="figure_11_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37520"/>
            <a:ext cx="5071158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11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517" y="2839244"/>
            <a:ext cx="1807393" cy="3902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72200" y="1340768"/>
            <a:ext cx="19245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/>
              <a:t>Fats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/>
              <a:t>triacylglycerol</a:t>
            </a:r>
          </a:p>
        </p:txBody>
      </p:sp>
    </p:spTree>
    <p:extLst>
      <p:ext uri="{BB962C8B-B14F-4D97-AF65-F5344CB8AC3E}">
        <p14:creationId xmlns:p14="http://schemas.microsoft.com/office/powerpoint/2010/main" val="973844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Lipid bilayer 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Hydrocarbon tail defines fluidity of the membrane </a:t>
            </a:r>
          </a:p>
          <a:p>
            <a:pPr lvl="1"/>
            <a:r>
              <a:rPr lang="en-CA" dirty="0"/>
              <a:t>Shorter tail results in higher fluidity</a:t>
            </a:r>
          </a:p>
          <a:p>
            <a:pPr lvl="1"/>
            <a:r>
              <a:rPr lang="en-CA" dirty="0"/>
              <a:t>Unsaturated hydrocarbon increases fluidity </a:t>
            </a:r>
          </a:p>
          <a:p>
            <a:pPr marL="514350" indent="-457200"/>
            <a:r>
              <a:rPr lang="en-CA" dirty="0"/>
              <a:t>Cholesterol modulates cell membrane fluidity in animal cells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Cholesterol </a:t>
            </a:r>
          </a:p>
        </p:txBody>
      </p:sp>
      <p:pic>
        <p:nvPicPr>
          <p:cNvPr id="4" name="Picture 2" descr="figure_11_1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822960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13</a:t>
            </a:fld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755575" y="1271789"/>
            <a:ext cx="5587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Fits in the spaces between phospholipids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Less permeable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400" dirty="0"/>
              <a:t>Less flexible </a:t>
            </a:r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Liposome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Liposomes : vesicles formed from phospholipids</a:t>
            </a:r>
          </a:p>
          <a:p>
            <a:r>
              <a:rPr lang="en-CA" sz="2800" dirty="0"/>
              <a:t>Used in drug delivery</a:t>
            </a:r>
          </a:p>
          <a:p>
            <a:endParaRPr lang="en-CA" sz="2800" dirty="0"/>
          </a:p>
        </p:txBody>
      </p:sp>
      <p:pic>
        <p:nvPicPr>
          <p:cNvPr id="4" name="Picture 2" descr="figure_11_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8300" y="2824541"/>
            <a:ext cx="8415338" cy="3772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14</a:t>
            </a:fld>
            <a:endParaRPr lang="en-C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519" y="2920246"/>
            <a:ext cx="49149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7056784" cy="1143000"/>
          </a:xfrm>
        </p:spPr>
        <p:txBody>
          <a:bodyPr/>
          <a:lstStyle/>
          <a:p>
            <a:pPr algn="l"/>
            <a:r>
              <a:rPr lang="en-CA" dirty="0"/>
              <a:t>Lipid synthesis in ER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525963"/>
          </a:xfrm>
        </p:spPr>
        <p:txBody>
          <a:bodyPr/>
          <a:lstStyle/>
          <a:p>
            <a:r>
              <a:rPr lang="en-CA" dirty="0"/>
              <a:t>Takes place in ER</a:t>
            </a:r>
          </a:p>
          <a:p>
            <a:pPr lvl="1"/>
            <a:r>
              <a:rPr lang="en-CA" dirty="0"/>
              <a:t>Uses fatty acids to synthesize phospholipids</a:t>
            </a:r>
          </a:p>
          <a:p>
            <a:r>
              <a:rPr lang="en-CA" dirty="0"/>
              <a:t>Scramblase transfers phospholipids between monolayers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2" descr="figure_11_1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285" y="499888"/>
            <a:ext cx="30781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1143000"/>
          </a:xfrm>
        </p:spPr>
        <p:txBody>
          <a:bodyPr/>
          <a:lstStyle/>
          <a:p>
            <a:r>
              <a:rPr lang="en-CA" dirty="0"/>
              <a:t>Golgi Apparatus 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 fontScale="92500" lnSpcReduction="10000"/>
          </a:bodyPr>
          <a:lstStyle/>
          <a:p>
            <a:r>
              <a:rPr lang="en-CA" dirty="0"/>
              <a:t>In Golgi apparatus phospholipids are removed from one monolayer and added to the other </a:t>
            </a:r>
          </a:p>
          <a:p>
            <a:pPr lvl="1"/>
            <a:r>
              <a:rPr lang="en-CA" dirty="0" err="1"/>
              <a:t>Flippase</a:t>
            </a:r>
            <a:r>
              <a:rPr lang="en-CA" dirty="0"/>
              <a:t> facilitates this process </a:t>
            </a:r>
          </a:p>
          <a:p>
            <a:pPr lvl="1"/>
            <a:r>
              <a:rPr lang="en-CA" dirty="0"/>
              <a:t>Provides asymmetry in membrane </a:t>
            </a:r>
          </a:p>
          <a:p>
            <a:r>
              <a:rPr lang="en-CA" dirty="0"/>
              <a:t>Glycolipids obtain their sugar groups in Golgi </a:t>
            </a:r>
          </a:p>
          <a:p>
            <a:pPr marL="457200" lvl="1" indent="0">
              <a:buNone/>
            </a:pPr>
            <a:endParaRPr lang="en-CA" dirty="0"/>
          </a:p>
        </p:txBody>
      </p:sp>
      <p:pic>
        <p:nvPicPr>
          <p:cNvPr id="6" name="Picture 2" descr="figure_11_1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13190" y="499888"/>
            <a:ext cx="3107282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1_18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02704"/>
            <a:ext cx="8229600" cy="3720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18</a:t>
            </a:fld>
            <a:endParaRPr lang="en-CA"/>
          </a:p>
        </p:txBody>
      </p:sp>
      <p:pic>
        <p:nvPicPr>
          <p:cNvPr id="5" name="Picture 2" descr="figure_11_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184" y="248577"/>
            <a:ext cx="3175000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14420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proteins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Most of the membrane functions are carried out by its proteins </a:t>
            </a:r>
          </a:p>
          <a:p>
            <a:pPr lvl="1"/>
            <a:r>
              <a:rPr lang="en-CA" sz="2400" dirty="0"/>
              <a:t>Transport </a:t>
            </a:r>
          </a:p>
          <a:p>
            <a:pPr lvl="1"/>
            <a:r>
              <a:rPr lang="en-CA" sz="2400" dirty="0"/>
              <a:t>Anchors </a:t>
            </a:r>
          </a:p>
          <a:p>
            <a:pPr lvl="1"/>
            <a:r>
              <a:rPr lang="en-CA" sz="2400" dirty="0"/>
              <a:t>Receptors </a:t>
            </a:r>
          </a:p>
          <a:p>
            <a:pPr lvl="1"/>
            <a:r>
              <a:rPr lang="en-CA" sz="2400" dirty="0"/>
              <a:t>Enzymes  </a:t>
            </a:r>
          </a:p>
        </p:txBody>
      </p:sp>
      <p:pic>
        <p:nvPicPr>
          <p:cNvPr id="4" name="Picture 2" descr="figure_11_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3" y="4365104"/>
            <a:ext cx="853122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proteins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/>
          </a:bodyPr>
          <a:lstStyle/>
          <a:p>
            <a:r>
              <a:rPr lang="en-CA" sz="2400" dirty="0"/>
              <a:t>Integral membrane proteins</a:t>
            </a:r>
          </a:p>
          <a:p>
            <a:pPr lvl="1"/>
            <a:r>
              <a:rPr lang="en-CA" sz="2000" dirty="0"/>
              <a:t>Transmembrane protein</a:t>
            </a:r>
          </a:p>
          <a:p>
            <a:pPr lvl="1"/>
            <a:r>
              <a:rPr lang="en-CA" sz="2000" dirty="0"/>
              <a:t>Monolayer </a:t>
            </a:r>
            <a:r>
              <a:rPr lang="el-GR" sz="2000" dirty="0">
                <a:latin typeface="+mj-lt"/>
                <a:cs typeface="Arial"/>
              </a:rPr>
              <a:t>α</a:t>
            </a:r>
            <a:r>
              <a:rPr lang="en-CA" sz="2000" dirty="0">
                <a:latin typeface="+mj-lt"/>
                <a:cs typeface="Arial"/>
              </a:rPr>
              <a:t>-helix</a:t>
            </a:r>
          </a:p>
          <a:p>
            <a:pPr lvl="1"/>
            <a:r>
              <a:rPr lang="en-CA" sz="2000" dirty="0">
                <a:latin typeface="+mj-lt"/>
                <a:cs typeface="Arial"/>
              </a:rPr>
              <a:t>Lipid-linked</a:t>
            </a:r>
          </a:p>
          <a:p>
            <a:r>
              <a:rPr lang="en-CA" sz="2400" dirty="0">
                <a:latin typeface="+mj-lt"/>
                <a:cs typeface="Arial"/>
              </a:rPr>
              <a:t>Peripheral membrane proteins </a:t>
            </a:r>
          </a:p>
          <a:p>
            <a:pPr lvl="1"/>
            <a:r>
              <a:rPr lang="en-CA" sz="2000" dirty="0">
                <a:latin typeface="+mj-lt"/>
                <a:cs typeface="Arial"/>
              </a:rPr>
              <a:t>Protein-attached </a:t>
            </a:r>
          </a:p>
          <a:p>
            <a:endParaRPr lang="en-CA" sz="2800" dirty="0"/>
          </a:p>
        </p:txBody>
      </p:sp>
      <p:pic>
        <p:nvPicPr>
          <p:cNvPr id="4" name="Picture 2" descr="figure_11_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45024"/>
            <a:ext cx="8928992" cy="321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proteins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949" y="1196752"/>
            <a:ext cx="4906888" cy="4525963"/>
          </a:xfrm>
        </p:spPr>
        <p:txBody>
          <a:bodyPr>
            <a:normAutofit/>
          </a:bodyPr>
          <a:lstStyle/>
          <a:p>
            <a:r>
              <a:rPr lang="en-CA" sz="2400" dirty="0"/>
              <a:t>Transmembrane proteins contain </a:t>
            </a:r>
            <a:r>
              <a:rPr lang="el-GR" sz="2400" dirty="0">
                <a:cs typeface="Arial"/>
              </a:rPr>
              <a:t>α</a:t>
            </a:r>
            <a:r>
              <a:rPr lang="en-CA" sz="2400" dirty="0">
                <a:cs typeface="Arial"/>
              </a:rPr>
              <a:t>-helices that goes through the membrane bilayer</a:t>
            </a:r>
          </a:p>
          <a:p>
            <a:pPr lvl="1"/>
            <a:r>
              <a:rPr lang="en-CA" sz="2000" dirty="0">
                <a:cs typeface="Arial"/>
              </a:rPr>
              <a:t>They contain hydrophobic side chains</a:t>
            </a:r>
          </a:p>
          <a:p>
            <a:pPr lvl="1"/>
            <a:r>
              <a:rPr lang="en-CA" sz="2000" dirty="0">
                <a:cs typeface="Arial"/>
              </a:rPr>
              <a:t>Polar bonds between amino acids </a:t>
            </a:r>
          </a:p>
          <a:p>
            <a:r>
              <a:rPr lang="en-CA" sz="2400" dirty="0">
                <a:cs typeface="Arial"/>
              </a:rPr>
              <a:t>Single pass trans-membrane proteins</a:t>
            </a:r>
          </a:p>
        </p:txBody>
      </p:sp>
      <p:pic>
        <p:nvPicPr>
          <p:cNvPr id="4" name="Picture 2" descr="figure_11_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847" y="1484784"/>
            <a:ext cx="3497410" cy="5089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21</a:t>
            </a:fld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01434"/>
            <a:ext cx="4066587" cy="1328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/>
              <a:t>Membrane proteins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58868" cy="4525963"/>
          </a:xfrm>
        </p:spPr>
        <p:txBody>
          <a:bodyPr/>
          <a:lstStyle/>
          <a:p>
            <a:r>
              <a:rPr lang="en-CA" dirty="0" err="1"/>
              <a:t>Multipass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Amphipathic regions</a:t>
            </a:r>
          </a:p>
          <a:p>
            <a:pPr lvl="1"/>
            <a:r>
              <a:rPr lang="en-CA" dirty="0"/>
              <a:t>Channels and aqueous pores</a:t>
            </a:r>
          </a:p>
          <a:p>
            <a:r>
              <a:rPr lang="el-GR" dirty="0">
                <a:latin typeface="Arial"/>
                <a:cs typeface="Arial"/>
              </a:rPr>
              <a:t>β</a:t>
            </a:r>
            <a:r>
              <a:rPr lang="en-CA" dirty="0"/>
              <a:t>-sheets form </a:t>
            </a:r>
            <a:r>
              <a:rPr lang="el-GR" dirty="0">
                <a:latin typeface="Arial"/>
                <a:cs typeface="Arial"/>
              </a:rPr>
              <a:t>β</a:t>
            </a:r>
            <a:r>
              <a:rPr lang="en-CA" dirty="0"/>
              <a:t>-barrel in </a:t>
            </a:r>
            <a:r>
              <a:rPr lang="en-CA" dirty="0" err="1"/>
              <a:t>porin</a:t>
            </a:r>
            <a:r>
              <a:rPr lang="en-CA" dirty="0"/>
              <a:t> proteins </a:t>
            </a:r>
          </a:p>
          <a:p>
            <a:pPr lvl="1"/>
            <a:r>
              <a:rPr lang="en-CA" dirty="0"/>
              <a:t>Mitochondria </a:t>
            </a:r>
          </a:p>
          <a:p>
            <a:pPr lvl="1"/>
            <a:r>
              <a:rPr lang="en-CA" dirty="0"/>
              <a:t>Bacteria </a:t>
            </a:r>
          </a:p>
          <a:p>
            <a:pPr lvl="1"/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22</a:t>
            </a:fld>
            <a:endParaRPr lang="en-CA"/>
          </a:p>
        </p:txBody>
      </p:sp>
      <p:pic>
        <p:nvPicPr>
          <p:cNvPr id="5" name="Picture 2" descr="figure_11_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068" y="201060"/>
            <a:ext cx="3720428" cy="3371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classconnection.s3.amazonaws.com/785/flashcards/576785/jpg/beta_sheet_pore13101759902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319" y="3501008"/>
            <a:ext cx="3688185" cy="329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936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Cell cortex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Plants, yeast and some bacteria have cell wall </a:t>
            </a:r>
          </a:p>
          <a:p>
            <a:r>
              <a:rPr lang="en-CA" dirty="0"/>
              <a:t>Animal cells require proteins, called cell cortex </a:t>
            </a:r>
          </a:p>
          <a:p>
            <a:endParaRPr lang="en-CA" dirty="0"/>
          </a:p>
        </p:txBody>
      </p:sp>
      <p:pic>
        <p:nvPicPr>
          <p:cNvPr id="4" name="Picture 2" descr="figure_11_29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73716"/>
            <a:ext cx="6552728" cy="3711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60420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Plasma membrane surface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>
            <a:normAutofit/>
          </a:bodyPr>
          <a:lstStyle/>
          <a:p>
            <a:r>
              <a:rPr lang="en-CA" sz="2800" dirty="0"/>
              <a:t>Carbohydrates cover the plasma membrane</a:t>
            </a:r>
          </a:p>
          <a:p>
            <a:r>
              <a:rPr lang="en-CA" sz="2800" dirty="0"/>
              <a:t>Glycoproteins are found in outer layer of the plasma membrane </a:t>
            </a:r>
          </a:p>
          <a:p>
            <a:r>
              <a:rPr lang="en-CA" sz="2800" dirty="0"/>
              <a:t>Carbohydrates on the outer membrane form </a:t>
            </a:r>
            <a:r>
              <a:rPr lang="en-CA" sz="2800" dirty="0" err="1"/>
              <a:t>glycocalyx</a:t>
            </a:r>
            <a:endParaRPr lang="en-CA" sz="2800" dirty="0"/>
          </a:p>
          <a:p>
            <a:pPr lvl="1"/>
            <a:r>
              <a:rPr lang="en-CA" sz="2400" dirty="0"/>
              <a:t>Glycoprotein</a:t>
            </a:r>
          </a:p>
          <a:p>
            <a:pPr lvl="1"/>
            <a:r>
              <a:rPr lang="en-CA" sz="2400" dirty="0"/>
              <a:t>Glycolipids</a:t>
            </a:r>
          </a:p>
          <a:p>
            <a:pPr lvl="1"/>
            <a:r>
              <a:rPr lang="en-CA" sz="2400" dirty="0"/>
              <a:t>proteoglycan</a:t>
            </a:r>
          </a:p>
          <a:p>
            <a:pPr marL="0" indent="0">
              <a:buNone/>
            </a:pPr>
            <a:endParaRPr lang="en-CA" sz="2800" dirty="0"/>
          </a:p>
        </p:txBody>
      </p:sp>
      <p:pic>
        <p:nvPicPr>
          <p:cNvPr id="4" name="Picture 2" descr="figure_11_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29000"/>
            <a:ext cx="5632177" cy="330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60303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Chapter 12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/>
              <a:t>Transport across cell membrane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95846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Transport across membrane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/>
          <a:lstStyle/>
          <a:p>
            <a:r>
              <a:rPr lang="en-CA" dirty="0"/>
              <a:t>Transport proteins facilitate transfer of small molecules across the membrane </a:t>
            </a:r>
          </a:p>
          <a:p>
            <a:r>
              <a:rPr lang="en-CA" dirty="0"/>
              <a:t>Simple diffusion doesn’t require proteins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2" descr="figure_12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290" y="1268760"/>
            <a:ext cx="3448567" cy="5324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Ion concentration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Ion concentration must remain equal inside and outside the cell </a:t>
            </a:r>
          </a:p>
          <a:p>
            <a:pPr lvl="1"/>
            <a:r>
              <a:rPr lang="en-CA" dirty="0"/>
              <a:t>K</a:t>
            </a:r>
            <a:r>
              <a:rPr lang="en-CA" baseline="30000" dirty="0"/>
              <a:t>+</a:t>
            </a:r>
            <a:r>
              <a:rPr lang="en-CA" dirty="0"/>
              <a:t> most abundant </a:t>
            </a:r>
            <a:r>
              <a:rPr lang="en-CA" dirty="0" err="1"/>
              <a:t>cation</a:t>
            </a:r>
            <a:r>
              <a:rPr lang="en-CA" dirty="0"/>
              <a:t> inside the cell</a:t>
            </a:r>
          </a:p>
          <a:p>
            <a:pPr lvl="1"/>
            <a:r>
              <a:rPr lang="en-CA" dirty="0"/>
              <a:t>Na</a:t>
            </a:r>
            <a:r>
              <a:rPr lang="en-CA" baseline="30000" dirty="0"/>
              <a:t>+</a:t>
            </a:r>
            <a:r>
              <a:rPr lang="en-CA" dirty="0"/>
              <a:t> most abundant </a:t>
            </a:r>
            <a:r>
              <a:rPr lang="en-CA" dirty="0" err="1"/>
              <a:t>cation</a:t>
            </a:r>
            <a:r>
              <a:rPr lang="en-CA" dirty="0"/>
              <a:t> outside the cell </a:t>
            </a:r>
          </a:p>
          <a:p>
            <a:r>
              <a:rPr lang="en-CA" dirty="0"/>
              <a:t>Imbalance of charges creates membrane potential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transport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Transporters </a:t>
            </a:r>
          </a:p>
          <a:p>
            <a:pPr lvl="1"/>
            <a:r>
              <a:rPr lang="en-CA" dirty="0"/>
              <a:t>Molecule or protein must fit into its binding site</a:t>
            </a:r>
          </a:p>
          <a:p>
            <a:pPr lvl="1"/>
            <a:r>
              <a:rPr lang="en-CA" dirty="0"/>
              <a:t>Very specific </a:t>
            </a:r>
          </a:p>
          <a:p>
            <a:r>
              <a:rPr lang="en-CA" dirty="0"/>
              <a:t>Channels </a:t>
            </a:r>
          </a:p>
          <a:p>
            <a:pPr lvl="1"/>
            <a:r>
              <a:rPr lang="en-CA" dirty="0"/>
              <a:t>Molecules transfer based on their size and charge</a:t>
            </a:r>
          </a:p>
        </p:txBody>
      </p:sp>
      <p:pic>
        <p:nvPicPr>
          <p:cNvPr id="4" name="Picture 2" descr="figure_12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01815"/>
            <a:ext cx="8531225" cy="2456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transport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Molecules move from high concentration to low concentration</a:t>
            </a:r>
          </a:p>
          <a:p>
            <a:r>
              <a:rPr lang="en-CA" dirty="0"/>
              <a:t>Passive transport</a:t>
            </a:r>
          </a:p>
          <a:p>
            <a:pPr lvl="1"/>
            <a:r>
              <a:rPr lang="en-CA" dirty="0"/>
              <a:t>Molecules go through channels due to diffusion  </a:t>
            </a:r>
          </a:p>
          <a:p>
            <a:r>
              <a:rPr lang="en-CA" dirty="0"/>
              <a:t>Active transport</a:t>
            </a:r>
          </a:p>
          <a:p>
            <a:pPr lvl="1"/>
            <a:r>
              <a:rPr lang="en-CA" dirty="0"/>
              <a:t>Movement against concentration gradient </a:t>
            </a:r>
          </a:p>
          <a:p>
            <a:pPr lvl="1"/>
            <a:r>
              <a:rPr lang="en-CA" dirty="0"/>
              <a:t>Requires pumps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30</a:t>
            </a:fld>
            <a:endParaRPr lang="en-CA"/>
          </a:p>
        </p:txBody>
      </p:sp>
      <p:pic>
        <p:nvPicPr>
          <p:cNvPr id="5" name="Picture 2" descr="figure_12_0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229600" cy="407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4947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2_0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8208912" cy="552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Membrane transport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Osmosis: movement of water down its concentration gradient </a:t>
            </a:r>
          </a:p>
          <a:p>
            <a:r>
              <a:rPr lang="en-CA" dirty="0" err="1"/>
              <a:t>Osmolarity</a:t>
            </a:r>
            <a:r>
              <a:rPr lang="en-CA" dirty="0"/>
              <a:t>: total concentration of solute inside the cell </a:t>
            </a:r>
          </a:p>
          <a:p>
            <a:r>
              <a:rPr lang="en-CA" dirty="0"/>
              <a:t>Cell wall, vacuoles and cytoplasm texture resist osmotic swelling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Transporters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Transporters carry different molecules across the membrane</a:t>
            </a:r>
          </a:p>
          <a:p>
            <a:r>
              <a:rPr lang="en-CA" sz="2800" dirty="0"/>
              <a:t>Different organelles requires different types of transporters 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2" descr="figure_12_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01008"/>
            <a:ext cx="8531225" cy="33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Transporters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Passive transporters</a:t>
            </a:r>
          </a:p>
          <a:p>
            <a:pPr lvl="1"/>
            <a:r>
              <a:rPr lang="en-CA" dirty="0"/>
              <a:t>Glucose transporters </a:t>
            </a:r>
          </a:p>
          <a:p>
            <a:pPr lvl="1"/>
            <a:r>
              <a:rPr lang="en-CA" dirty="0"/>
              <a:t>Highly selective proteins </a:t>
            </a:r>
          </a:p>
        </p:txBody>
      </p:sp>
      <p:pic>
        <p:nvPicPr>
          <p:cNvPr id="4" name="Picture 2" descr="figure_12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73016"/>
            <a:ext cx="8531225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Pumps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Pumps carry active transport in three main ways </a:t>
            </a:r>
          </a:p>
          <a:p>
            <a:pPr lvl="1"/>
            <a:r>
              <a:rPr lang="en-CA" dirty="0"/>
              <a:t>ATP-driven </a:t>
            </a:r>
          </a:p>
          <a:p>
            <a:pPr lvl="1"/>
            <a:r>
              <a:rPr lang="en-CA" dirty="0"/>
              <a:t>Coupled pumps</a:t>
            </a:r>
          </a:p>
          <a:p>
            <a:pPr lvl="1"/>
            <a:r>
              <a:rPr lang="en-CA" dirty="0"/>
              <a:t>Light-driven</a:t>
            </a:r>
          </a:p>
        </p:txBody>
      </p:sp>
      <p:pic>
        <p:nvPicPr>
          <p:cNvPr id="4" name="Picture 2" descr="figure_12_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17032"/>
            <a:ext cx="5632177" cy="294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Na</a:t>
            </a:r>
            <a:r>
              <a:rPr lang="en-CA" baseline="30000" dirty="0"/>
              <a:t>+</a:t>
            </a:r>
            <a:r>
              <a:rPr lang="en-CA" dirty="0"/>
              <a:t> Pump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Na</a:t>
            </a:r>
            <a:r>
              <a:rPr lang="en-CA" baseline="30000" dirty="0"/>
              <a:t>+</a:t>
            </a:r>
            <a:r>
              <a:rPr lang="en-CA" dirty="0"/>
              <a:t> transport is coupled by K</a:t>
            </a:r>
            <a:r>
              <a:rPr lang="en-CA" baseline="30000" dirty="0"/>
              <a:t>+</a:t>
            </a:r>
            <a:r>
              <a:rPr lang="en-CA" dirty="0"/>
              <a:t> import</a:t>
            </a:r>
          </a:p>
          <a:p>
            <a:r>
              <a:rPr lang="en-CA" dirty="0"/>
              <a:t>Inhibition of any steps in the Na</a:t>
            </a:r>
            <a:r>
              <a:rPr lang="en-CA" baseline="30000" dirty="0"/>
              <a:t>+</a:t>
            </a:r>
            <a:r>
              <a:rPr lang="en-CA" dirty="0"/>
              <a:t> Pump halts the process completely </a:t>
            </a:r>
          </a:p>
          <a:p>
            <a:pPr lvl="1"/>
            <a:r>
              <a:rPr lang="en-CA" dirty="0" err="1"/>
              <a:t>Ouabain</a:t>
            </a:r>
            <a:r>
              <a:rPr lang="en-CA" dirty="0"/>
              <a:t> is an inhibitor of this process </a:t>
            </a:r>
          </a:p>
          <a:p>
            <a:r>
              <a:rPr lang="en-CA" dirty="0"/>
              <a:t>Creates high Na</a:t>
            </a:r>
            <a:r>
              <a:rPr lang="en-CA" baseline="30000" dirty="0"/>
              <a:t>+</a:t>
            </a:r>
            <a:r>
              <a:rPr lang="en-CA" dirty="0"/>
              <a:t> concentration in the extracellular space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3116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2_1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82" y="1259372"/>
            <a:ext cx="8155266" cy="5265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27901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2_1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829217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06261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Coupled pumps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movement of one solute down its gradient provides energy for the movements of the other solute</a:t>
            </a:r>
          </a:p>
          <a:p>
            <a:pPr lvl="1"/>
            <a:r>
              <a:rPr lang="en-CA" sz="2400" dirty="0" err="1"/>
              <a:t>Symport</a:t>
            </a:r>
            <a:endParaRPr lang="en-CA" sz="2400" dirty="0"/>
          </a:p>
          <a:p>
            <a:pPr lvl="1"/>
            <a:r>
              <a:rPr lang="en-CA" sz="2400" dirty="0" err="1"/>
              <a:t>Antiport</a:t>
            </a:r>
            <a:endParaRPr lang="en-CA" sz="2400" dirty="0"/>
          </a:p>
          <a:p>
            <a:pPr marL="457200" lvl="1" indent="0">
              <a:buNone/>
            </a:pPr>
            <a:r>
              <a:rPr lang="en-CA" sz="2400" dirty="0"/>
              <a:t> </a:t>
            </a:r>
          </a:p>
        </p:txBody>
      </p:sp>
      <p:pic>
        <p:nvPicPr>
          <p:cNvPr id="4" name="Picture 2" descr="figure_12_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1008"/>
            <a:ext cx="7864425" cy="3289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42769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CA" dirty="0"/>
              <a:t>Glucose transport in gut </a:t>
            </a:r>
          </a:p>
        </p:txBody>
      </p:sp>
      <p:pic>
        <p:nvPicPr>
          <p:cNvPr id="4" name="Picture 2" descr="figure_12_1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985" y="1052736"/>
            <a:ext cx="5362511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424965"/>
            <a:ext cx="31683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Na</a:t>
            </a:r>
            <a:r>
              <a:rPr lang="en-CA" sz="2400" baseline="30000" dirty="0"/>
              <a:t>+ </a:t>
            </a:r>
            <a:r>
              <a:rPr lang="en-CA" sz="2400" dirty="0"/>
              <a:t> moves down its gradient with glucose because of binding advantages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This is a </a:t>
            </a:r>
            <a:r>
              <a:rPr lang="en-CA" sz="2400" dirty="0" err="1"/>
              <a:t>symport</a:t>
            </a:r>
            <a:r>
              <a:rPr lang="en-CA" sz="2400" dirty="0"/>
              <a:t> transport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Glucose is then transported down its gradient from epithelial cells for use by other tissues using </a:t>
            </a:r>
            <a:r>
              <a:rPr lang="en-CA" sz="2400" dirty="0" err="1"/>
              <a:t>uniport</a:t>
            </a:r>
            <a:endParaRPr lang="en-CA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52290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12_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54200"/>
            <a:ext cx="8531225" cy="3951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2BFA1-6BE4-49D7-9663-01705E09738E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5229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684</Words>
  <Application>Microsoft Office PowerPoint</Application>
  <PresentationFormat>On-screen Show (4:3)</PresentationFormat>
  <Paragraphs>208</Paragraphs>
  <Slides>41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ＭＳ Ｐゴシック</vt:lpstr>
      <vt:lpstr>Arial</vt:lpstr>
      <vt:lpstr>Calibri</vt:lpstr>
      <vt:lpstr>Times</vt:lpstr>
      <vt:lpstr>Office Theme</vt:lpstr>
      <vt:lpstr>PowerPoint Presentation</vt:lpstr>
      <vt:lpstr>Fatty acids </vt:lpstr>
      <vt:lpstr>Saturated vs unsaturated </vt:lpstr>
      <vt:lpstr>Lipids </vt:lpstr>
      <vt:lpstr>PowerPoint Presentation</vt:lpstr>
      <vt:lpstr>Lipid bilayer </vt:lpstr>
      <vt:lpstr>PowerPoint Presentation</vt:lpstr>
      <vt:lpstr>PowerPoint Presentation</vt:lpstr>
      <vt:lpstr>PowerPoint Presentation</vt:lpstr>
      <vt:lpstr>Lipid bilayer </vt:lpstr>
      <vt:lpstr>Types of lipids </vt:lpstr>
      <vt:lpstr>Lipid bilayer composition</vt:lpstr>
      <vt:lpstr>Cholesterol </vt:lpstr>
      <vt:lpstr>Liposome</vt:lpstr>
      <vt:lpstr>Lipid synthesis in ER  </vt:lpstr>
      <vt:lpstr>Golgi Apparatus  </vt:lpstr>
      <vt:lpstr>PowerPoint Presentation</vt:lpstr>
      <vt:lpstr>PowerPoint Presentation</vt:lpstr>
      <vt:lpstr>Membrane proteins </vt:lpstr>
      <vt:lpstr>Membrane proteins</vt:lpstr>
      <vt:lpstr>Membrane proteins </vt:lpstr>
      <vt:lpstr>Membrane proteins</vt:lpstr>
      <vt:lpstr>Cell cortex </vt:lpstr>
      <vt:lpstr>Plasma membrane surface</vt:lpstr>
      <vt:lpstr>Chapter 12</vt:lpstr>
      <vt:lpstr>Transport across membrane </vt:lpstr>
      <vt:lpstr>Ion concentration</vt:lpstr>
      <vt:lpstr>Membrane transport</vt:lpstr>
      <vt:lpstr>Membrane transport </vt:lpstr>
      <vt:lpstr>PowerPoint Presentation</vt:lpstr>
      <vt:lpstr>PowerPoint Presentation</vt:lpstr>
      <vt:lpstr>Membrane transport</vt:lpstr>
      <vt:lpstr>Transporters</vt:lpstr>
      <vt:lpstr>Transporters </vt:lpstr>
      <vt:lpstr>Pumps</vt:lpstr>
      <vt:lpstr>Na+ Pump</vt:lpstr>
      <vt:lpstr>PowerPoint Presentation</vt:lpstr>
      <vt:lpstr>PowerPoint Presentation</vt:lpstr>
      <vt:lpstr>Coupled pumps </vt:lpstr>
      <vt:lpstr>Glucose transport in gut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2017-10-01T23:19:41Z</dcterms:created>
  <dcterms:modified xsi:type="dcterms:W3CDTF">2017-10-21T18:02:37Z</dcterms:modified>
</cp:coreProperties>
</file>