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1" r:id="rId1"/>
  </p:sldMasterIdLst>
  <p:notesMasterIdLst>
    <p:notesMasterId r:id="rId38"/>
  </p:notesMasterIdLst>
  <p:handoutMasterIdLst>
    <p:handoutMasterId r:id="rId39"/>
  </p:handoutMasterIdLst>
  <p:sldIdLst>
    <p:sldId id="296" r:id="rId2"/>
    <p:sldId id="376" r:id="rId3"/>
    <p:sldId id="377" r:id="rId4"/>
    <p:sldId id="378" r:id="rId5"/>
    <p:sldId id="283" r:id="rId6"/>
    <p:sldId id="326" r:id="rId7"/>
    <p:sldId id="284" r:id="rId8"/>
    <p:sldId id="411" r:id="rId9"/>
    <p:sldId id="286" r:id="rId10"/>
    <p:sldId id="328" r:id="rId11"/>
    <p:sldId id="414" r:id="rId12"/>
    <p:sldId id="381" r:id="rId13"/>
    <p:sldId id="382" r:id="rId14"/>
    <p:sldId id="383" r:id="rId15"/>
    <p:sldId id="384" r:id="rId16"/>
    <p:sldId id="385" r:id="rId17"/>
    <p:sldId id="410" r:id="rId18"/>
    <p:sldId id="386" r:id="rId19"/>
    <p:sldId id="387" r:id="rId20"/>
    <p:sldId id="388" r:id="rId21"/>
    <p:sldId id="389" r:id="rId22"/>
    <p:sldId id="390" r:id="rId23"/>
    <p:sldId id="391" r:id="rId24"/>
    <p:sldId id="392" r:id="rId25"/>
    <p:sldId id="409" r:id="rId26"/>
    <p:sldId id="394" r:id="rId27"/>
    <p:sldId id="395" r:id="rId28"/>
    <p:sldId id="397" r:id="rId29"/>
    <p:sldId id="398" r:id="rId30"/>
    <p:sldId id="400" r:id="rId31"/>
    <p:sldId id="402" r:id="rId32"/>
    <p:sldId id="403" r:id="rId33"/>
    <p:sldId id="404" r:id="rId34"/>
    <p:sldId id="406" r:id="rId35"/>
    <p:sldId id="407" r:id="rId36"/>
    <p:sldId id="408" r:id="rId37"/>
  </p:sldIdLst>
  <p:sldSz cx="9144000" cy="6858000" type="screen4x3"/>
  <p:notesSz cx="6858000" cy="9144000"/>
  <p:defaultTextStyle>
    <a:defPPr>
      <a:defRPr lang="en-US"/>
    </a:defPPr>
    <a:lvl1pPr algn="ctr" rtl="0" fontAlgn="base">
      <a:spcBef>
        <a:spcPct val="0"/>
      </a:spcBef>
      <a:spcAft>
        <a:spcPct val="0"/>
      </a:spcAft>
      <a:defRPr sz="2400" b="1" kern="1200">
        <a:solidFill>
          <a:schemeClr val="tx1"/>
        </a:solidFill>
        <a:latin typeface="Times New Roman" pitchFamily="18" charset="0"/>
        <a:ea typeface="+mn-ea"/>
        <a:cs typeface="+mn-cs"/>
      </a:defRPr>
    </a:lvl1pPr>
    <a:lvl2pPr marL="457200" algn="ctr" rtl="0" fontAlgn="base">
      <a:spcBef>
        <a:spcPct val="0"/>
      </a:spcBef>
      <a:spcAft>
        <a:spcPct val="0"/>
      </a:spcAft>
      <a:defRPr sz="2400" b="1" kern="1200">
        <a:solidFill>
          <a:schemeClr val="tx1"/>
        </a:solidFill>
        <a:latin typeface="Times New Roman" pitchFamily="18" charset="0"/>
        <a:ea typeface="+mn-ea"/>
        <a:cs typeface="+mn-cs"/>
      </a:defRPr>
    </a:lvl2pPr>
    <a:lvl3pPr marL="914400" algn="ctr" rtl="0" fontAlgn="base">
      <a:spcBef>
        <a:spcPct val="0"/>
      </a:spcBef>
      <a:spcAft>
        <a:spcPct val="0"/>
      </a:spcAft>
      <a:defRPr sz="2400" b="1" kern="1200">
        <a:solidFill>
          <a:schemeClr val="tx1"/>
        </a:solidFill>
        <a:latin typeface="Times New Roman" pitchFamily="18" charset="0"/>
        <a:ea typeface="+mn-ea"/>
        <a:cs typeface="+mn-cs"/>
      </a:defRPr>
    </a:lvl3pPr>
    <a:lvl4pPr marL="1371600" algn="ctr" rtl="0" fontAlgn="base">
      <a:spcBef>
        <a:spcPct val="0"/>
      </a:spcBef>
      <a:spcAft>
        <a:spcPct val="0"/>
      </a:spcAft>
      <a:defRPr sz="2400" b="1" kern="1200">
        <a:solidFill>
          <a:schemeClr val="tx1"/>
        </a:solidFill>
        <a:latin typeface="Times New Roman" pitchFamily="18" charset="0"/>
        <a:ea typeface="+mn-ea"/>
        <a:cs typeface="+mn-cs"/>
      </a:defRPr>
    </a:lvl4pPr>
    <a:lvl5pPr marL="1828800" algn="ctr" rtl="0" fontAlgn="base">
      <a:spcBef>
        <a:spcPct val="0"/>
      </a:spcBef>
      <a:spcAft>
        <a:spcPct val="0"/>
      </a:spcAft>
      <a:defRPr sz="2400" b="1" kern="1200">
        <a:solidFill>
          <a:schemeClr val="tx1"/>
        </a:solidFill>
        <a:latin typeface="Times New Roman" pitchFamily="18" charset="0"/>
        <a:ea typeface="+mn-ea"/>
        <a:cs typeface="+mn-cs"/>
      </a:defRPr>
    </a:lvl5pPr>
    <a:lvl6pPr marL="2286000" algn="l" defTabSz="914400" rtl="0" eaLnBrk="1" latinLnBrk="0" hangingPunct="1">
      <a:defRPr sz="2400" b="1" kern="1200">
        <a:solidFill>
          <a:schemeClr val="tx1"/>
        </a:solidFill>
        <a:latin typeface="Times New Roman" pitchFamily="18" charset="0"/>
        <a:ea typeface="+mn-ea"/>
        <a:cs typeface="+mn-cs"/>
      </a:defRPr>
    </a:lvl6pPr>
    <a:lvl7pPr marL="2743200" algn="l" defTabSz="914400" rtl="0" eaLnBrk="1" latinLnBrk="0" hangingPunct="1">
      <a:defRPr sz="2400" b="1" kern="1200">
        <a:solidFill>
          <a:schemeClr val="tx1"/>
        </a:solidFill>
        <a:latin typeface="Times New Roman" pitchFamily="18" charset="0"/>
        <a:ea typeface="+mn-ea"/>
        <a:cs typeface="+mn-cs"/>
      </a:defRPr>
    </a:lvl7pPr>
    <a:lvl8pPr marL="3200400" algn="l" defTabSz="914400" rtl="0" eaLnBrk="1" latinLnBrk="0" hangingPunct="1">
      <a:defRPr sz="2400" b="1" kern="1200">
        <a:solidFill>
          <a:schemeClr val="tx1"/>
        </a:solidFill>
        <a:latin typeface="Times New Roman" pitchFamily="18" charset="0"/>
        <a:ea typeface="+mn-ea"/>
        <a:cs typeface="+mn-cs"/>
      </a:defRPr>
    </a:lvl8pPr>
    <a:lvl9pPr marL="3657600" algn="l" defTabSz="914400" rtl="0" eaLnBrk="1" latinLnBrk="0" hangingPunct="1">
      <a:defRPr sz="2400" b="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10" autoAdjust="0"/>
    <p:restoredTop sz="79882" autoAdjust="0"/>
  </p:normalViewPr>
  <p:slideViewPr>
    <p:cSldViewPr>
      <p:cViewPr varScale="1">
        <p:scale>
          <a:sx n="73" d="100"/>
          <a:sy n="73" d="100"/>
        </p:scale>
        <p:origin x="-720" y="-90"/>
      </p:cViewPr>
      <p:guideLst>
        <p:guide orient="horz" pos="2160"/>
        <p:guide pos="2880"/>
      </p:guideLst>
    </p:cSldViewPr>
  </p:slideViewPr>
  <p:outlineViewPr>
    <p:cViewPr>
      <p:scale>
        <a:sx n="33" d="100"/>
        <a:sy n="33" d="100"/>
      </p:scale>
      <p:origin x="0" y="2097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0" d="100"/>
          <a:sy n="80" d="100"/>
        </p:scale>
        <p:origin x="-2052"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lvl1pPr>
          </a:lstStyle>
          <a:p>
            <a:pPr>
              <a:defRPr/>
            </a:pPr>
            <a:endParaRPr lang="en-CA"/>
          </a:p>
        </p:txBody>
      </p:sp>
      <p:sp>
        <p:nvSpPr>
          <p:cNvPr id="5325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CA"/>
          </a:p>
        </p:txBody>
      </p:sp>
      <p:sp>
        <p:nvSpPr>
          <p:cNvPr id="5325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lvl1pPr>
          </a:lstStyle>
          <a:p>
            <a:pPr>
              <a:defRPr/>
            </a:pPr>
            <a:endParaRPr lang="en-CA"/>
          </a:p>
        </p:txBody>
      </p:sp>
      <p:sp>
        <p:nvSpPr>
          <p:cNvPr id="5325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AE760507-CA47-4EC6-B74D-9F129D877493}" type="slidenum">
              <a:rPr lang="en-CA"/>
              <a:pPr>
                <a:defRPr/>
              </a:pPr>
              <a:t>‹#›</a:t>
            </a:fld>
            <a:endParaRPr lang="en-CA"/>
          </a:p>
        </p:txBody>
      </p:sp>
    </p:spTree>
    <p:extLst>
      <p:ext uri="{BB962C8B-B14F-4D97-AF65-F5344CB8AC3E}">
        <p14:creationId xmlns:p14="http://schemas.microsoft.com/office/powerpoint/2010/main" val="28058533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lvl1pPr>
          </a:lstStyle>
          <a:p>
            <a:pPr>
              <a:defRPr/>
            </a:pPr>
            <a:endParaRPr lang="en-US"/>
          </a:p>
        </p:txBody>
      </p:sp>
      <p:sp>
        <p:nvSpPr>
          <p:cNvPr id="921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US"/>
          </a:p>
        </p:txBody>
      </p:sp>
      <p:sp>
        <p:nvSpPr>
          <p:cNvPr id="471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22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lvl1pPr>
          </a:lstStyle>
          <a:p>
            <a:pPr>
              <a:defRPr/>
            </a:pPr>
            <a:endParaRPr lang="en-US"/>
          </a:p>
        </p:txBody>
      </p:sp>
      <p:sp>
        <p:nvSpPr>
          <p:cNvPr id="922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B26E7802-0897-46C7-A560-2EB99CD7EE06}" type="slidenum">
              <a:rPr lang="en-US"/>
              <a:pPr>
                <a:defRPr/>
              </a:pPr>
              <a:t>‹#›</a:t>
            </a:fld>
            <a:endParaRPr lang="en-US"/>
          </a:p>
        </p:txBody>
      </p:sp>
    </p:spTree>
    <p:extLst>
      <p:ext uri="{BB962C8B-B14F-4D97-AF65-F5344CB8AC3E}">
        <p14:creationId xmlns:p14="http://schemas.microsoft.com/office/powerpoint/2010/main" val="3320991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3</a:t>
            </a:fld>
            <a:endParaRPr lang="en-US"/>
          </a:p>
        </p:txBody>
      </p:sp>
    </p:spTree>
    <p:extLst>
      <p:ext uri="{BB962C8B-B14F-4D97-AF65-F5344CB8AC3E}">
        <p14:creationId xmlns:p14="http://schemas.microsoft.com/office/powerpoint/2010/main" val="764240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6</a:t>
            </a:fld>
            <a:endParaRPr lang="en-US"/>
          </a:p>
        </p:txBody>
      </p:sp>
    </p:spTree>
    <p:extLst>
      <p:ext uri="{BB962C8B-B14F-4D97-AF65-F5344CB8AC3E}">
        <p14:creationId xmlns:p14="http://schemas.microsoft.com/office/powerpoint/2010/main" val="2495806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endParaRPr lang="en-US" dirty="0" smtClean="0"/>
          </a:p>
        </p:txBody>
      </p:sp>
      <p:sp>
        <p:nvSpPr>
          <p:cNvPr id="48132" name="Slide Number Placeholder 3"/>
          <p:cNvSpPr>
            <a:spLocks noGrp="1"/>
          </p:cNvSpPr>
          <p:nvPr>
            <p:ph type="sldNum" sz="quarter" idx="5"/>
          </p:nvPr>
        </p:nvSpPr>
        <p:spPr>
          <a:noFill/>
        </p:spPr>
        <p:txBody>
          <a:bodyPr/>
          <a:lstStyle/>
          <a:p>
            <a:fld id="{C6C5C834-FF37-4DDA-8DBE-B2557B334F5C}" type="slidenum">
              <a:rPr lang="en-US" smtClean="0"/>
              <a:pPr/>
              <a:t>7</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11</a:t>
            </a:fld>
            <a:endParaRPr lang="en-US"/>
          </a:p>
        </p:txBody>
      </p:sp>
    </p:spTree>
    <p:extLst>
      <p:ext uri="{BB962C8B-B14F-4D97-AF65-F5344CB8AC3E}">
        <p14:creationId xmlns:p14="http://schemas.microsoft.com/office/powerpoint/2010/main" val="2862216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bg1"/>
              </a:solidFill>
            </a:endParaRPr>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14</a:t>
            </a:fld>
            <a:endParaRPr lang="en-US"/>
          </a:p>
        </p:txBody>
      </p:sp>
    </p:spTree>
    <p:extLst>
      <p:ext uri="{BB962C8B-B14F-4D97-AF65-F5344CB8AC3E}">
        <p14:creationId xmlns:p14="http://schemas.microsoft.com/office/powerpoint/2010/main" val="2552091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16</a:t>
            </a:fld>
            <a:endParaRPr lang="en-US"/>
          </a:p>
        </p:txBody>
      </p:sp>
    </p:spTree>
    <p:extLst>
      <p:ext uri="{BB962C8B-B14F-4D97-AF65-F5344CB8AC3E}">
        <p14:creationId xmlns:p14="http://schemas.microsoft.com/office/powerpoint/2010/main" val="329497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B26E7802-0897-46C7-A560-2EB99CD7EE06}" type="slidenum">
              <a:rPr lang="en-US" smtClean="0"/>
              <a:pPr>
                <a:defRPr/>
              </a:pPr>
              <a:t>17</a:t>
            </a:fld>
            <a:endParaRPr lang="en-US"/>
          </a:p>
        </p:txBody>
      </p:sp>
    </p:spTree>
    <p:extLst>
      <p:ext uri="{BB962C8B-B14F-4D97-AF65-F5344CB8AC3E}">
        <p14:creationId xmlns:p14="http://schemas.microsoft.com/office/powerpoint/2010/main" val="35528477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0F02BD1F-B75F-D94E-AF50-7699341FD651}" type="slidenum">
              <a:rPr lang="en-US" sz="1200"/>
              <a:pPr eaLnBrk="1" hangingPunct="1"/>
              <a:t>18</a:t>
            </a:fld>
            <a:endParaRPr lang="en-US" sz="120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E95451A5-137A-2542-95D9-D862A4AAF109}" type="slidenum">
              <a:rPr lang="en-US" sz="1200"/>
              <a:pPr eaLnBrk="1" hangingPunct="1"/>
              <a:t>19</a:t>
            </a:fld>
            <a:endParaRPr lang="en-US" sz="120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cs typeface="Times New Roman"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8103D9EB-3B8A-2E40-8B23-53F3A13F8530}" type="slidenum">
              <a:rPr lang="en-US" sz="1200"/>
              <a:pPr eaLnBrk="1" hangingPunct="1"/>
              <a:t>20</a:t>
            </a:fld>
            <a:endParaRPr lang="en-US" sz="120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69EB93E4-2F12-C942-941E-0F5D2281D00C}" type="slidenum">
              <a:rPr lang="en-US" sz="1200"/>
              <a:pPr eaLnBrk="1" hangingPunct="1"/>
              <a:t>21</a:t>
            </a:fld>
            <a:endParaRPr lang="en-US" sz="120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b="1" dirty="0">
              <a:latin typeface="Times New Roman"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CA" dirty="0">
              <a:latin typeface="Times New Roman" charset="0"/>
            </a:endParaRP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807B0C7D-1E94-7744-8533-EEFD3C79AA75}" type="slidenum">
              <a:rPr lang="en-US" sz="1200"/>
              <a:pPr eaLnBrk="1" hangingPunct="1"/>
              <a:t>22</a:t>
            </a:fld>
            <a:endParaRPr 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77508A41-0EAD-DA4B-A62A-D48CA89C6ECF}" type="slidenum">
              <a:rPr lang="en-US" sz="1200"/>
              <a:pPr eaLnBrk="1" hangingPunct="1"/>
              <a:t>23</a:t>
            </a:fld>
            <a:endParaRPr lang="en-US" sz="120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E12F89A9-9429-8747-BB71-BD3744101126}" type="slidenum">
              <a:rPr lang="en-US" sz="1200"/>
              <a:pPr eaLnBrk="1" hangingPunct="1"/>
              <a:t>24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a:solidFill>
                  <a:srgbClr val="000000"/>
                </a:solidFill>
                <a:latin typeface="Times New Roman" charset="0"/>
                <a:cs typeface="Times New Roman" charset="0"/>
              </a:rPr>
              <a:t>Rene Descartes was a philosopher from the 17</a:t>
            </a:r>
            <a:r>
              <a:rPr lang="en-US" baseline="30000" dirty="0">
                <a:solidFill>
                  <a:srgbClr val="000000"/>
                </a:solidFill>
                <a:latin typeface="Times New Roman" charset="0"/>
                <a:cs typeface="Times New Roman" charset="0"/>
              </a:rPr>
              <a:t>th</a:t>
            </a:r>
            <a:r>
              <a:rPr lang="en-US" dirty="0">
                <a:solidFill>
                  <a:srgbClr val="000000"/>
                </a:solidFill>
                <a:latin typeface="Times New Roman" charset="0"/>
                <a:cs typeface="Times New Roman" charset="0"/>
              </a:rPr>
              <a:t> C who speculated on the roles of the mind and brain in the control of </a:t>
            </a:r>
            <a:r>
              <a:rPr lang="en-US" dirty="0" err="1">
                <a:solidFill>
                  <a:srgbClr val="000000"/>
                </a:solidFill>
                <a:latin typeface="Times New Roman" charset="0"/>
                <a:cs typeface="Times New Roman" charset="0"/>
              </a:rPr>
              <a:t>behaviour</a:t>
            </a:r>
            <a:r>
              <a:rPr lang="en-US" dirty="0">
                <a:solidFill>
                  <a:srgbClr val="000000"/>
                </a:solidFill>
                <a:latin typeface="Times New Roman" charset="0"/>
                <a:cs typeface="Times New Roman" charset="0"/>
              </a:rPr>
              <a:t>. His view of the human body was like that of a machine. He described motor </a:t>
            </a:r>
            <a:r>
              <a:rPr lang="en-US" dirty="0" err="1">
                <a:solidFill>
                  <a:srgbClr val="000000"/>
                </a:solidFill>
                <a:latin typeface="Times New Roman" charset="0"/>
                <a:cs typeface="Times New Roman" charset="0"/>
              </a:rPr>
              <a:t>behaviour</a:t>
            </a:r>
            <a:r>
              <a:rPr lang="en-US" dirty="0">
                <a:solidFill>
                  <a:srgbClr val="000000"/>
                </a:solidFill>
                <a:latin typeface="Times New Roman" charset="0"/>
                <a:cs typeface="Times New Roman" charset="0"/>
              </a:rPr>
              <a:t> as a  </a:t>
            </a:r>
            <a:r>
              <a:rPr lang="ja-JP" altLang="en-US">
                <a:solidFill>
                  <a:srgbClr val="000000"/>
                </a:solidFill>
                <a:latin typeface="Times New Roman" charset="0"/>
                <a:cs typeface="Times New Roman" charset="0"/>
              </a:rPr>
              <a:t>‘</a:t>
            </a:r>
            <a:r>
              <a:rPr lang="en-US" dirty="0">
                <a:solidFill>
                  <a:srgbClr val="000000"/>
                </a:solidFill>
                <a:latin typeface="Times New Roman" charset="0"/>
                <a:cs typeface="Times New Roman" charset="0"/>
              </a:rPr>
              <a:t>reflex</a:t>
            </a:r>
            <a:r>
              <a:rPr lang="ja-JP" altLang="en-US">
                <a:solidFill>
                  <a:srgbClr val="000000"/>
                </a:solidFill>
                <a:latin typeface="Times New Roman" charset="0"/>
                <a:cs typeface="Times New Roman" charset="0"/>
              </a:rPr>
              <a:t>’</a:t>
            </a:r>
            <a:r>
              <a:rPr lang="en-US" dirty="0">
                <a:solidFill>
                  <a:srgbClr val="000000"/>
                </a:solidFill>
                <a:latin typeface="Times New Roman" charset="0"/>
                <a:cs typeface="Times New Roman" charset="0"/>
              </a:rPr>
              <a:t> that did not require participation of the mind. Much like the other philosophers in this zeitgeist, he was a dualist: he believed that each person possessed a mind separate from the body. However, he was the first to suggest that a link exists between the human mind and the brain. Specifically, he believed that the mind controlled the movements of the body, while the body, through its sense organs, supplied the mind with information about what was happening in the environment. </a:t>
            </a:r>
            <a:endParaRPr lang="en-US" dirty="0" smtClean="0">
              <a:solidFill>
                <a:srgbClr val="000000"/>
              </a:solidFill>
              <a:latin typeface="Times New Roman" charset="0"/>
              <a:cs typeface="Times New Roman" charset="0"/>
            </a:endParaRPr>
          </a:p>
          <a:p>
            <a:pPr eaLnBrk="1" hangingPunct="1"/>
            <a:endParaRPr lang="en-US" dirty="0" smtClean="0">
              <a:solidFill>
                <a:srgbClr val="000000"/>
              </a:solidFill>
              <a:latin typeface="Times New Roman" charset="0"/>
              <a:cs typeface="Times New Roman" charset="0"/>
            </a:endParaRPr>
          </a:p>
          <a:p>
            <a:endParaRPr lang="en-US" dirty="0" smtClean="0"/>
          </a:p>
          <a:p>
            <a:r>
              <a:rPr lang="en-US" dirty="0" smtClean="0"/>
              <a:t>Mind-Body Problem</a:t>
            </a:r>
          </a:p>
          <a:p>
            <a:pPr lvl="1"/>
            <a:r>
              <a:rPr lang="en-US" dirty="0" smtClean="0"/>
              <a:t>Quandary of explaining a nonmaterial mind in command of a material body</a:t>
            </a:r>
          </a:p>
          <a:p>
            <a:r>
              <a:rPr lang="en-US" dirty="0" smtClean="0"/>
              <a:t>Information between the mind and body passes through the brain</a:t>
            </a:r>
          </a:p>
          <a:p>
            <a:r>
              <a:rPr lang="en-US" dirty="0" smtClean="0"/>
              <a:t>Mind is located in the pineal gland, which sits beside the brain</a:t>
            </a:r>
            <a:r>
              <a:rPr lang="ja-JP" altLang="en-US" smtClean="0"/>
              <a:t>’</a:t>
            </a:r>
            <a:r>
              <a:rPr lang="en-US" altLang="ja-JP" dirty="0" smtClean="0"/>
              <a:t>s fluid-filled ventricles</a:t>
            </a:r>
          </a:p>
          <a:p>
            <a:r>
              <a:rPr lang="en-US" dirty="0" smtClean="0"/>
              <a:t>Mind controls rational behavior</a:t>
            </a:r>
          </a:p>
          <a:p>
            <a:r>
              <a:rPr lang="en-US" dirty="0" smtClean="0"/>
              <a:t>Body and brain direct all other behavior via mechanical and physical principles</a:t>
            </a:r>
          </a:p>
          <a:p>
            <a:pPr lvl="1"/>
            <a:r>
              <a:rPr lang="en-US" dirty="0" smtClean="0"/>
              <a:t>Examples: sensation, movement, digestion</a:t>
            </a:r>
          </a:p>
          <a:p>
            <a:pPr lvl="1"/>
            <a:endParaRPr lang="en-US" dirty="0" smtClean="0"/>
          </a:p>
          <a:p>
            <a:endParaRPr lang="en-US" dirty="0" smtClean="0"/>
          </a:p>
          <a:p>
            <a:pPr eaLnBrk="1" hangingPunct="1"/>
            <a:endParaRPr lang="en-CA" dirty="0">
              <a:latin typeface="Times New Roman"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E12F89A9-9429-8747-BB71-BD3744101126}" type="slidenum">
              <a:rPr lang="en-US" sz="1200"/>
              <a:pPr eaLnBrk="1" hangingPunct="1"/>
              <a:t>25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171A55ED-23FE-384E-AE93-70DC2A01C2E4}" type="slidenum">
              <a:rPr lang="en-US" sz="1200"/>
              <a:pPr eaLnBrk="1" hangingPunct="1"/>
              <a:t>27</a:t>
            </a:fld>
            <a:endParaRPr lang="en-US" sz="120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CA" dirty="0">
              <a:latin typeface="Times New Roman" charset="0"/>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DCE55DC5-1EBF-204A-AFE6-FE6565C69FBB}" type="slidenum">
              <a:rPr lang="en-US" sz="1200"/>
              <a:pPr eaLnBrk="1" hangingPunct="1"/>
              <a:t>28</a:t>
            </a:fld>
            <a:endParaRPr 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D3B5EC72-52EB-A64B-A0F6-970231D5AE16}" type="slidenum">
              <a:rPr lang="en-US" sz="1200"/>
              <a:pPr eaLnBrk="1" hangingPunct="1"/>
              <a:t>29</a:t>
            </a:fld>
            <a:endParaRPr lang="en-US" sz="120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CA">
              <a:latin typeface="Times New Roman"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8CC1DF80-54D5-7A45-8744-801282A104D2}" type="slidenum">
              <a:rPr lang="en-US" sz="1200"/>
              <a:pPr eaLnBrk="1" hangingPunct="1"/>
              <a:t>30</a:t>
            </a:fld>
            <a:endParaRPr 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CA2074D2-569F-4243-9E0B-429C554AA57B}" type="slidenum">
              <a:rPr lang="en-US" sz="1200"/>
              <a:pPr eaLnBrk="1" hangingPunct="1"/>
              <a:t>31</a:t>
            </a:fld>
            <a:endParaRPr lang="en-US" sz="120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9C3E7FA0-EF8E-8745-B3E1-0B6C891D0FB8}" type="slidenum">
              <a:rPr lang="en-US" sz="1200"/>
              <a:pPr eaLnBrk="1" hangingPunct="1"/>
              <a:t>32</a:t>
            </a:fld>
            <a:endParaRPr lang="en-US" sz="120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A65C22E2-9BDA-5E48-92A0-632B1CEBFE2C}" type="slidenum">
              <a:rPr lang="en-US" sz="1200"/>
              <a:pPr eaLnBrk="1" hangingPunct="1"/>
              <a:t>33</a:t>
            </a:fld>
            <a:endParaRPr lang="en-US" sz="1200"/>
          </a:p>
        </p:txBody>
      </p:sp>
      <p:sp>
        <p:nvSpPr>
          <p:cNvPr id="47107" name="Rectangle 2"/>
          <p:cNvSpPr>
            <a:spLocks noGrp="1" noRot="1" noChangeAspect="1" noChangeArrowheads="1" noTextEdit="1"/>
          </p:cNvSpPr>
          <p:nvPr>
            <p:ph type="sldImg"/>
          </p:nvPr>
        </p:nvSpPr>
        <p:spPr>
          <a:solidFill>
            <a:srgbClr val="FFFFFF"/>
          </a:solidFill>
          <a:ln/>
        </p:spPr>
      </p:sp>
      <p:sp>
        <p:nvSpPr>
          <p:cNvPr id="4710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CA" dirty="0">
              <a:latin typeface="Times New Roman"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40F64DB1-EF16-B846-A51E-05F17F2D08E5}" type="slidenum">
              <a:rPr lang="en-US" sz="1200"/>
              <a:pPr eaLnBrk="1" hangingPunct="1"/>
              <a:t>34</a:t>
            </a:fld>
            <a:endParaRPr lang="en-US" sz="1200"/>
          </a:p>
        </p:txBody>
      </p:sp>
      <p:sp>
        <p:nvSpPr>
          <p:cNvPr id="49155" name="Rectangle 2"/>
          <p:cNvSpPr>
            <a:spLocks noGrp="1" noRot="1" noChangeAspect="1" noChangeArrowheads="1" noTextEdit="1"/>
          </p:cNvSpPr>
          <p:nvPr>
            <p:ph type="sldImg"/>
          </p:nvPr>
        </p:nvSpPr>
        <p:spPr>
          <a:solidFill>
            <a:srgbClr val="FFFFFF"/>
          </a:solidFill>
          <a:ln/>
        </p:spPr>
      </p:sp>
      <p:sp>
        <p:nvSpPr>
          <p:cNvPr id="491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CA" dirty="0">
              <a:latin typeface="Times New Roman"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1A31CB83-9639-2E47-8F8E-27E8C1D5C4D6}" type="slidenum">
              <a:rPr lang="en-US" sz="1200"/>
              <a:pPr eaLnBrk="1" hangingPunct="1"/>
              <a:t>35</a:t>
            </a:fld>
            <a:endParaRPr lang="en-US" sz="12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a:latin typeface="Times New Roman"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D0E58920-BCC7-1C42-BD95-67CD2E42085A}" type="slidenum">
              <a:rPr lang="en-US" sz="1200"/>
              <a:pPr eaLnBrk="1" hangingPunct="1"/>
              <a:t>36</a:t>
            </a:fld>
            <a:endParaRPr lang="en-US" sz="12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solidFill>
                <a:srgbClr val="000000"/>
              </a:solidFill>
              <a:latin typeface="Arial" charset="0"/>
              <a:cs typeface="Times New Roman"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2AE6BC2-B198-4509-92BA-7561A9467ED2}" type="datetimeFigureOut">
              <a:rPr lang="en-US">
                <a:solidFill>
                  <a:prstClr val="black">
                    <a:tint val="75000"/>
                  </a:prstClr>
                </a:solidFill>
              </a:rPr>
              <a:pPr>
                <a:defRPr/>
              </a:pPr>
              <a:t>12/17/2012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7A2797B-B064-478B-9357-ED0E0A5507F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839702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279E1C-ED0F-410D-B7FC-AA191464D1C4}" type="datetimeFigureOut">
              <a:rPr lang="en-US">
                <a:solidFill>
                  <a:prstClr val="black">
                    <a:tint val="75000"/>
                  </a:prstClr>
                </a:solidFill>
              </a:rPr>
              <a:pPr>
                <a:defRPr/>
              </a:pPr>
              <a:t>12/17/2012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C6B7F82-03AA-4150-B35D-33EFB4BE5E4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70021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35A4113-79BD-4A82-A91A-62C75E28575E}" type="datetimeFigureOut">
              <a:rPr lang="en-US">
                <a:solidFill>
                  <a:prstClr val="black">
                    <a:tint val="75000"/>
                  </a:prstClr>
                </a:solidFill>
              </a:rPr>
              <a:pPr>
                <a:defRPr/>
              </a:pPr>
              <a:t>12/17/2012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506CAE9-F351-496A-8AD8-7A343CF2D78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095271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7E21C01-7897-4728-ADD9-EB4E008588E8}" type="datetimeFigureOut">
              <a:rPr lang="en-US">
                <a:solidFill>
                  <a:prstClr val="black">
                    <a:tint val="75000"/>
                  </a:prstClr>
                </a:solidFill>
              </a:rPr>
              <a:pPr>
                <a:defRPr/>
              </a:pPr>
              <a:t>12/17/2012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7708A7D-9224-4268-B95D-834CFFAF1E82}"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372078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523F4FC-BEF9-497E-84DB-EB4EA76CEA1D}" type="datetimeFigureOut">
              <a:rPr lang="en-US">
                <a:solidFill>
                  <a:prstClr val="black">
                    <a:tint val="75000"/>
                  </a:prstClr>
                </a:solidFill>
              </a:rPr>
              <a:pPr>
                <a:defRPr/>
              </a:pPr>
              <a:t>12/17/2012</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D810705B-5A5B-4923-8C39-8FB8BA580BA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83982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C4F20A3A-8AF2-4E73-876C-0015A57C9F5D}" type="datetimeFigureOut">
              <a:rPr lang="en-US">
                <a:solidFill>
                  <a:prstClr val="black">
                    <a:tint val="75000"/>
                  </a:prstClr>
                </a:solidFill>
              </a:rPr>
              <a:pPr>
                <a:defRPr/>
              </a:pPr>
              <a:t>12/17/2012</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BE7F66A9-300C-40F4-B4B5-734A1C959B6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556247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72EC73C-6033-4EE7-8643-F09A87920240}" type="datetimeFigureOut">
              <a:rPr lang="en-US">
                <a:solidFill>
                  <a:prstClr val="black">
                    <a:tint val="75000"/>
                  </a:prstClr>
                </a:solidFill>
              </a:rPr>
              <a:pPr>
                <a:defRPr/>
              </a:pPr>
              <a:t>12/17/2012</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ED01469-39B5-4A3C-910C-5F0529C7999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21872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CF9A2DA-E06A-476C-A55E-EFDF406340BB}" type="datetimeFigureOut">
              <a:rPr lang="en-US">
                <a:solidFill>
                  <a:prstClr val="black">
                    <a:tint val="75000"/>
                  </a:prstClr>
                </a:solidFill>
              </a:rPr>
              <a:pPr>
                <a:defRPr/>
              </a:pPr>
              <a:t>12/17/2012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C256FA72-94E2-4A82-97B5-26692769A40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213480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53F7702-3545-4C1B-9164-DFFFFB89A172}" type="datetimeFigureOut">
              <a:rPr lang="en-US">
                <a:solidFill>
                  <a:prstClr val="black">
                    <a:tint val="75000"/>
                  </a:prstClr>
                </a:solidFill>
              </a:rPr>
              <a:pPr>
                <a:defRPr/>
              </a:pPr>
              <a:t>12/17/2012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EFD6446-E2C9-4F8E-8737-F5F11CE10286}"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971271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9E55226-614C-4332-9121-683E48E8C2D1}" type="datetimeFigureOut">
              <a:rPr lang="en-US">
                <a:solidFill>
                  <a:prstClr val="black">
                    <a:tint val="75000"/>
                  </a:prstClr>
                </a:solidFill>
              </a:rPr>
              <a:pPr>
                <a:defRPr/>
              </a:pPr>
              <a:t>12/17/2012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5410928-8181-48D3-888A-E6A8BF7F2592}"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05613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356EF96-E834-41AE-91E0-B908D774EAA1}" type="datetimeFigureOut">
              <a:rPr lang="en-US">
                <a:solidFill>
                  <a:prstClr val="black">
                    <a:tint val="75000"/>
                  </a:prstClr>
                </a:solidFill>
              </a:rPr>
              <a:pPr>
                <a:defRPr/>
              </a:pPr>
              <a:t>12/17/2012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075C153-C966-495F-A59A-F6752E67E96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68348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lipArt Placeholder 3"/>
          <p:cNvSpPr>
            <a:spLocks noGrp="1"/>
          </p:cNvSpPr>
          <p:nvPr>
            <p:ph type="clipArt" sz="half" idx="2"/>
          </p:nvPr>
        </p:nvSpPr>
        <p:spPr>
          <a:xfrm>
            <a:off x="4648200" y="1981200"/>
            <a:ext cx="3810000" cy="4114800"/>
          </a:xfrm>
        </p:spPr>
        <p:txBody>
          <a:bodyPr rtlCol="0">
            <a:normAutofit/>
          </a:bodyPr>
          <a:lstStyle/>
          <a:p>
            <a:pPr lvl="0"/>
            <a:endParaRPr lang="en-CA" noProof="0" smtClean="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958512F-D908-4FD8-9FA2-21D732A40CBD}"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smtClean="0"/>
            </a:lvl1pPr>
          </a:lstStyle>
          <a:p>
            <a:pPr>
              <a:defRPr/>
            </a:pPr>
            <a:r>
              <a:rPr lang="en-US"/>
              <a:t>Kolb &amp; Whishaw, An Introduction to Brain and Behavior, Third Edition - Chapter 1</a:t>
            </a:r>
            <a:endParaRPr lang="en-US">
              <a:solidFill>
                <a:schemeClr val="tx1"/>
              </a:solidFill>
            </a:endParaRPr>
          </a:p>
        </p:txBody>
      </p:sp>
    </p:spTree>
    <p:extLst>
      <p:ext uri="{BB962C8B-B14F-4D97-AF65-F5344CB8AC3E}">
        <p14:creationId xmlns:p14="http://schemas.microsoft.com/office/powerpoint/2010/main" val="1429457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defTabSz="457200">
              <a:defRPr/>
            </a:pPr>
            <a:fld id="{9988BDC1-7E9C-448D-A67F-5F9A03B8EAA8}" type="datetimeFigureOut">
              <a:rPr lang="en-US" b="0">
                <a:solidFill>
                  <a:prstClr val="black">
                    <a:tint val="75000"/>
                  </a:prstClr>
                </a:solidFill>
              </a:rPr>
              <a:pPr defTabSz="457200">
                <a:defRPr/>
              </a:pPr>
              <a:t>12/17/2012</a:t>
            </a:fld>
            <a:endParaRPr lang="en-US" b="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defTabSz="457200">
              <a:defRPr/>
            </a:pPr>
            <a:endParaRPr lang="en-US" b="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defTabSz="457200">
              <a:defRPr/>
            </a:pPr>
            <a:fld id="{2AD9CB92-C183-4E0F-9FAD-451CFB8A6E7C}" type="slidenum">
              <a:rPr lang="en-US" b="0">
                <a:solidFill>
                  <a:prstClr val="black">
                    <a:tint val="75000"/>
                  </a:prstClr>
                </a:solidFill>
              </a:rPr>
              <a:pPr defTabSz="457200">
                <a:defRPr/>
              </a:pPr>
              <a:t>‹#›</a:t>
            </a:fld>
            <a:endParaRPr lang="en-US" b="0">
              <a:solidFill>
                <a:prstClr val="black">
                  <a:tint val="75000"/>
                </a:prstClr>
              </a:solidFill>
            </a:endParaRPr>
          </a:p>
        </p:txBody>
      </p:sp>
    </p:spTree>
    <p:extLst>
      <p:ext uri="{BB962C8B-B14F-4D97-AF65-F5344CB8AC3E}">
        <p14:creationId xmlns:p14="http://schemas.microsoft.com/office/powerpoint/2010/main" val="3287242736"/>
      </p:ext>
    </p:extLst>
  </p:cSld>
  <p:clrMap bg1="lt1" tx1="dk1" bg2="lt2" tx2="dk2" accent1="accent1" accent2="accent2" accent3="accent3" accent4="accent4" accent5="accent5" accent6="accent6" hlink="hlink" folHlink="folHlink"/>
  <p:sldLayoutIdLst>
    <p:sldLayoutId id="2147484032" r:id="rId1"/>
    <p:sldLayoutId id="2147484033" r:id="rId2"/>
    <p:sldLayoutId id="2147484034" r:id="rId3"/>
    <p:sldLayoutId id="2147484035" r:id="rId4"/>
    <p:sldLayoutId id="2147484036" r:id="rId5"/>
    <p:sldLayoutId id="2147484037" r:id="rId6"/>
    <p:sldLayoutId id="2147484038" r:id="rId7"/>
    <p:sldLayoutId id="2147484039" r:id="rId8"/>
    <p:sldLayoutId id="2147484040" r:id="rId9"/>
    <p:sldLayoutId id="2147484041" r:id="rId10"/>
    <p:sldLayoutId id="2147484042" r:id="rId11"/>
    <p:sldLayoutId id="2147484043" r:id="rId12"/>
    <p:sldLayoutId id="2147484044" r:id="rId13"/>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mailto:csmith@connect.carleton.ca" TargetMode="External"/><Relationship Id="rId7" Type="http://schemas.openxmlformats.org/officeDocument/2006/relationships/hyperlink" Target="mailto:rgabrys@connect.carleton.ca"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mailto:shainacahill@cmail.carleton.ca" TargetMode="External"/><Relationship Id="rId5" Type="http://schemas.openxmlformats.org/officeDocument/2006/relationships/hyperlink" Target="mailto:rcomba@connect.carleton.ca" TargetMode="External"/><Relationship Id="rId4" Type="http://schemas.openxmlformats.org/officeDocument/2006/relationships/hyperlink" Target="mailto:kfennel2@connect.carleton.ca"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mtClean="0"/>
              <a:t>Introduction to Brain and Behaviour</a:t>
            </a:r>
            <a:endParaRPr lang="en-US" dirty="0"/>
          </a:p>
        </p:txBody>
      </p:sp>
      <p:sp>
        <p:nvSpPr>
          <p:cNvPr id="4" name="Subtitle 3"/>
          <p:cNvSpPr>
            <a:spLocks noGrp="1"/>
          </p:cNvSpPr>
          <p:nvPr>
            <p:ph type="subTitle" idx="1"/>
          </p:nvPr>
        </p:nvSpPr>
        <p:spPr/>
        <p:txBody>
          <a:bodyPr/>
          <a:lstStyle/>
          <a:p>
            <a:endParaRPr lang="en-CA"/>
          </a:p>
        </p:txBody>
      </p:sp>
      <p:sp>
        <p:nvSpPr>
          <p:cNvPr id="9" name="TextBox 8"/>
          <p:cNvSpPr txBox="1"/>
          <p:nvPr/>
        </p:nvSpPr>
        <p:spPr>
          <a:xfrm>
            <a:off x="3352800" y="685800"/>
            <a:ext cx="2819400" cy="461665"/>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dirty="0">
                <a:solidFill>
                  <a:schemeClr val="bg1"/>
                </a:solidFill>
                <a:effectLst>
                  <a:outerShdw blurRad="38100" dist="38100" dir="2700000" algn="tl">
                    <a:srgbClr val="000000">
                      <a:alpha val="43137"/>
                    </a:srgbClr>
                  </a:outerShdw>
                </a:effectLst>
                <a:latin typeface="+mj-lt"/>
              </a:rPr>
              <a:t>NEUR </a:t>
            </a:r>
            <a:r>
              <a:rPr lang="en-US" dirty="0" smtClean="0">
                <a:solidFill>
                  <a:schemeClr val="bg1"/>
                </a:solidFill>
                <a:effectLst>
                  <a:outerShdw blurRad="38100" dist="38100" dir="2700000" algn="tl">
                    <a:srgbClr val="000000">
                      <a:alpha val="43137"/>
                    </a:srgbClr>
                  </a:outerShdw>
                </a:effectLst>
                <a:latin typeface="+mj-lt"/>
              </a:rPr>
              <a:t>/ PSYC 2200</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What are we going to do today?</a:t>
            </a:r>
            <a:endParaRPr lang="en-CA" dirty="0"/>
          </a:p>
        </p:txBody>
      </p:sp>
      <p:sp>
        <p:nvSpPr>
          <p:cNvPr id="9219" name="Content Placeholder 2"/>
          <p:cNvSpPr>
            <a:spLocks noGrp="1"/>
          </p:cNvSpPr>
          <p:nvPr>
            <p:ph idx="1"/>
          </p:nvPr>
        </p:nvSpPr>
        <p:spPr/>
        <p:txBody>
          <a:bodyPr/>
          <a:lstStyle/>
          <a:p>
            <a:r>
              <a:rPr lang="en-US" smtClean="0"/>
              <a:t>Go over the course outline</a:t>
            </a:r>
          </a:p>
          <a:p>
            <a:r>
              <a:rPr lang="en-US" smtClean="0"/>
              <a:t>Course expectations</a:t>
            </a:r>
          </a:p>
          <a:p>
            <a:r>
              <a:rPr lang="en-US" smtClean="0"/>
              <a:t>Exams </a:t>
            </a:r>
          </a:p>
          <a:p>
            <a:r>
              <a:rPr lang="en-US" smtClean="0"/>
              <a:t>Brief introductory lecture</a:t>
            </a:r>
            <a:endParaRPr lang="en-CA" dirty="0" smtClean="0"/>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Dr. Kim Hellemans</a:t>
            </a:r>
            <a:endParaRPr lang="en-US" dirty="0"/>
          </a:p>
        </p:txBody>
      </p:sp>
      <p:sp>
        <p:nvSpPr>
          <p:cNvPr id="3" name="Rectangle 6"/>
          <p:cNvSpPr>
            <a:spLocks noGrp="1"/>
          </p:cNvSpPr>
          <p:nvPr>
            <p:ph idx="1"/>
          </p:nvPr>
        </p:nvSpPr>
        <p:spPr/>
        <p:txBody>
          <a:bodyPr>
            <a:normAutofit fontScale="70000" lnSpcReduction="20000"/>
          </a:bodyPr>
          <a:lstStyle/>
          <a:p>
            <a:pPr lvl="1"/>
            <a:r>
              <a:rPr lang="en-US" dirty="0" smtClean="0"/>
              <a:t>Please call me Kim (preferable) or </a:t>
            </a:r>
            <a:r>
              <a:rPr lang="en-US" dirty="0" err="1" smtClean="0"/>
              <a:t>Dr</a:t>
            </a:r>
            <a:r>
              <a:rPr lang="en-US" dirty="0" smtClean="0"/>
              <a:t> / Professor </a:t>
            </a:r>
            <a:r>
              <a:rPr lang="en-US" dirty="0" err="1" smtClean="0"/>
              <a:t>Hellemans</a:t>
            </a:r>
            <a:r>
              <a:rPr lang="en-US" dirty="0" smtClean="0"/>
              <a:t> </a:t>
            </a:r>
          </a:p>
          <a:p>
            <a:endParaRPr lang="en-US" dirty="0" smtClean="0"/>
          </a:p>
          <a:p>
            <a:r>
              <a:rPr lang="en-US" dirty="0" smtClean="0"/>
              <a:t>I have a PhD in Psychology, specialization in </a:t>
            </a:r>
            <a:r>
              <a:rPr lang="en-US" dirty="0" err="1" smtClean="0"/>
              <a:t>behavioural</a:t>
            </a:r>
            <a:r>
              <a:rPr lang="en-US" dirty="0" smtClean="0"/>
              <a:t> neuroscience</a:t>
            </a:r>
          </a:p>
          <a:p>
            <a:pPr lvl="1"/>
            <a:r>
              <a:rPr lang="en-US" dirty="0" smtClean="0"/>
              <a:t>My area of research is was biological models of addiction</a:t>
            </a:r>
          </a:p>
          <a:p>
            <a:endParaRPr lang="en-US" dirty="0" smtClean="0"/>
          </a:p>
          <a:p>
            <a:r>
              <a:rPr lang="en-US" dirty="0" smtClean="0"/>
              <a:t>Email: kim_hellemans@carleton.ca</a:t>
            </a:r>
          </a:p>
          <a:p>
            <a:pPr lvl="1"/>
            <a:r>
              <a:rPr lang="en-US" dirty="0" smtClean="0"/>
              <a:t>Preferred mode of communication</a:t>
            </a:r>
          </a:p>
          <a:p>
            <a:pPr lvl="1"/>
            <a:r>
              <a:rPr lang="en-US" dirty="0" smtClean="0"/>
              <a:t>When emailing, please put course number in subject line </a:t>
            </a:r>
          </a:p>
          <a:p>
            <a:pPr lvl="2"/>
            <a:r>
              <a:rPr lang="en-US" dirty="0" smtClean="0"/>
              <a:t>Also helpful to put your name</a:t>
            </a:r>
          </a:p>
          <a:p>
            <a:pPr lvl="1"/>
            <a:r>
              <a:rPr lang="en-US" dirty="0" smtClean="0"/>
              <a:t>Avoid ‘text’ emails (“r  u around?”)</a:t>
            </a:r>
          </a:p>
          <a:p>
            <a:pPr lvl="1"/>
            <a:endParaRPr lang="en-US" dirty="0" smtClean="0"/>
          </a:p>
          <a:p>
            <a:r>
              <a:rPr lang="en-US" dirty="0" smtClean="0"/>
              <a:t>What to expect from me as a prof?</a:t>
            </a:r>
            <a:endParaRPr lang="en-US" dirty="0" smtClean="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Communicating with Me</a:t>
            </a:r>
            <a:endParaRPr lang="en-US" dirty="0"/>
          </a:p>
        </p:txBody>
      </p:sp>
      <p:sp>
        <p:nvSpPr>
          <p:cNvPr id="11267" name="Rectangle 6"/>
          <p:cNvSpPr>
            <a:spLocks noGrp="1"/>
          </p:cNvSpPr>
          <p:nvPr>
            <p:ph sz="half" idx="1"/>
          </p:nvPr>
        </p:nvSpPr>
        <p:spPr/>
        <p:txBody>
          <a:bodyPr/>
          <a:lstStyle/>
          <a:p>
            <a:r>
              <a:rPr lang="en-US" smtClean="0"/>
              <a:t>Office: SSRB 106E (next to VSim / HCI)</a:t>
            </a:r>
          </a:p>
          <a:p>
            <a:endParaRPr lang="en-US" smtClean="0"/>
          </a:p>
          <a:p>
            <a:r>
              <a:rPr lang="en-US" smtClean="0"/>
              <a:t>Office hours: Wednesdays, 2-3:30PM</a:t>
            </a:r>
            <a:endParaRPr lang="en-US" dirty="0" smtClean="0"/>
          </a:p>
        </p:txBody>
      </p:sp>
      <p:pic>
        <p:nvPicPr>
          <p:cNvPr id="12292" name="Picture 3"/>
          <p:cNvPicPr>
            <a:picLocks noGrp="1" noChangeAspect="1" noChangeArrowheads="1"/>
          </p:cNvPicPr>
          <p:nvPr>
            <p:ph sz="half" idx="2"/>
          </p:nvPr>
        </p:nvPicPr>
        <p:blipFill>
          <a:blip r:embed="rId3" cstate="print"/>
          <a:stretch>
            <a:fillRect/>
          </a:stretch>
        </p:blipFill>
        <p:spPr>
          <a:xfrm>
            <a:off x="4648200" y="2576647"/>
            <a:ext cx="4038600" cy="2573069"/>
          </a:xfrm>
        </p:spPr>
      </p:pic>
      <p:cxnSp>
        <p:nvCxnSpPr>
          <p:cNvPr id="11" name="Straight Arrow Connector 10"/>
          <p:cNvCxnSpPr/>
          <p:nvPr/>
        </p:nvCxnSpPr>
        <p:spPr>
          <a:xfrm rot="16200000" flipH="1">
            <a:off x="4838700" y="2705100"/>
            <a:ext cx="1143000" cy="1524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2" name="TextBox 11"/>
          <p:cNvSpPr txBox="1"/>
          <p:nvPr/>
        </p:nvSpPr>
        <p:spPr>
          <a:xfrm>
            <a:off x="5257800" y="1752600"/>
            <a:ext cx="1876425" cy="461963"/>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pPr>
              <a:defRPr/>
            </a:pPr>
            <a:r>
              <a:rPr lang="en-US" dirty="0">
                <a:latin typeface="+mj-lt"/>
              </a:rPr>
              <a:t>Building ‘SR’</a:t>
            </a:r>
            <a:endParaRPr lang="en-CA" dirty="0">
              <a:latin typeface="+mj-lt"/>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smtClean="0"/>
              <a:t>Course Content</a:t>
            </a:r>
            <a:endParaRPr lang="en-CA" dirty="0"/>
          </a:p>
        </p:txBody>
      </p:sp>
      <p:sp>
        <p:nvSpPr>
          <p:cNvPr id="12291" name="Rectangle 13"/>
          <p:cNvSpPr>
            <a:spLocks noGrp="1"/>
          </p:cNvSpPr>
          <p:nvPr>
            <p:ph idx="1"/>
          </p:nvPr>
        </p:nvSpPr>
        <p:spPr/>
        <p:txBody>
          <a:bodyPr/>
          <a:lstStyle/>
          <a:p>
            <a:r>
              <a:rPr lang="en-US" smtClean="0"/>
              <a:t>Text: An Introduction to Brain and Behaviour, 3rd edition</a:t>
            </a:r>
          </a:p>
          <a:p>
            <a:pPr lvl="1"/>
            <a:r>
              <a:rPr lang="en-US" smtClean="0"/>
              <a:t>Kolb &amp; Wishaw</a:t>
            </a:r>
          </a:p>
          <a:p>
            <a:pPr lvl="1"/>
            <a:r>
              <a:rPr lang="en-US" smtClean="0"/>
              <a:t>Publisher: Worth</a:t>
            </a:r>
          </a:p>
          <a:p>
            <a:pPr lvl="1"/>
            <a:r>
              <a:rPr lang="en-US" smtClean="0"/>
              <a:t>Available at bookstore</a:t>
            </a:r>
          </a:p>
          <a:p>
            <a:pPr lvl="1"/>
            <a:endParaRPr lang="en-US" smtClean="0"/>
          </a:p>
          <a:p>
            <a:r>
              <a:rPr lang="en-US" smtClean="0"/>
              <a:t>Some material will not come from text</a:t>
            </a:r>
          </a:p>
          <a:p>
            <a:pPr lvl="1"/>
            <a:r>
              <a:rPr lang="en-US" smtClean="0"/>
              <a:t>Lectures</a:t>
            </a:r>
          </a:p>
          <a:p>
            <a:pPr lvl="1"/>
            <a:r>
              <a:rPr lang="en-US" smtClean="0"/>
              <a:t>Posted on WebCT</a:t>
            </a:r>
          </a:p>
          <a:p>
            <a:endParaRPr lang="en-US" dirty="0" smtClean="0"/>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229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1229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229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1229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12291">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Teaching Assistants</a:t>
            </a:r>
            <a:endParaRPr lang="en-US" dirty="0"/>
          </a:p>
        </p:txBody>
      </p:sp>
      <p:sp>
        <p:nvSpPr>
          <p:cNvPr id="11267" name="Content Placeholder 2"/>
          <p:cNvSpPr>
            <a:spLocks noGrp="1"/>
          </p:cNvSpPr>
          <p:nvPr>
            <p:ph idx="1"/>
          </p:nvPr>
        </p:nvSpPr>
        <p:spPr/>
        <p:txBody>
          <a:bodyPr>
            <a:normAutofit fontScale="70000" lnSpcReduction="20000"/>
          </a:bodyPr>
          <a:lstStyle/>
          <a:p>
            <a:pPr lvl="0"/>
            <a:r>
              <a:rPr lang="en-US" dirty="0" smtClean="0"/>
              <a:t>Patricia Van </a:t>
            </a:r>
            <a:r>
              <a:rPr lang="en-US" dirty="0" err="1" smtClean="0"/>
              <a:t>Roon</a:t>
            </a:r>
            <a:r>
              <a:rPr lang="en-US" dirty="0" smtClean="0"/>
              <a:t> (PatriciaVanRoon@cmail.carleton.ca) – Responsible for students with the last names beginning with </a:t>
            </a:r>
            <a:r>
              <a:rPr lang="en-US" dirty="0" err="1" smtClean="0"/>
              <a:t>Aa-Chaf</a:t>
            </a:r>
            <a:endParaRPr lang="en-CA" dirty="0" smtClean="0"/>
          </a:p>
          <a:p>
            <a:pPr lvl="0"/>
            <a:r>
              <a:rPr lang="en-US" dirty="0" smtClean="0"/>
              <a:t>Faisal Al-</a:t>
            </a:r>
            <a:r>
              <a:rPr lang="en-US" dirty="0" err="1" smtClean="0"/>
              <a:t>Yawer</a:t>
            </a:r>
            <a:r>
              <a:rPr lang="en-US" dirty="0" smtClean="0"/>
              <a:t> (FaisalAlYawer@cmail.carleton.ca) - Responsible for students with the last names beginning with </a:t>
            </a:r>
            <a:r>
              <a:rPr lang="en-US" dirty="0" err="1" smtClean="0"/>
              <a:t>Ca-Faz</a:t>
            </a:r>
            <a:endParaRPr lang="en-CA" dirty="0" smtClean="0"/>
          </a:p>
          <a:p>
            <a:pPr lvl="0"/>
            <a:r>
              <a:rPr lang="en-US" dirty="0" smtClean="0"/>
              <a:t>Catherine Smith (</a:t>
            </a:r>
            <a:r>
              <a:rPr lang="en-US" dirty="0" smtClean="0">
                <a:hlinkClick r:id="rId3"/>
              </a:rPr>
              <a:t>csmith@connect.carleton.ca</a:t>
            </a:r>
            <a:r>
              <a:rPr lang="en-US" dirty="0" smtClean="0"/>
              <a:t>) - Responsible for students with the last names beginning with Fe-</a:t>
            </a:r>
            <a:r>
              <a:rPr lang="en-US" dirty="0" err="1" smtClean="0"/>
              <a:t>Hy</a:t>
            </a:r>
            <a:endParaRPr lang="en-CA" dirty="0" smtClean="0"/>
          </a:p>
          <a:p>
            <a:pPr lvl="0"/>
            <a:r>
              <a:rPr lang="en-CA" dirty="0" smtClean="0"/>
              <a:t>Kristen Fennell (</a:t>
            </a:r>
            <a:r>
              <a:rPr lang="en-CA" dirty="0" smtClean="0">
                <a:hlinkClick r:id="rId4"/>
              </a:rPr>
              <a:t>kfennel2@connect.carleton.ca</a:t>
            </a:r>
            <a:r>
              <a:rPr lang="en-CA" dirty="0" smtClean="0"/>
              <a:t>) -</a:t>
            </a:r>
            <a:r>
              <a:rPr lang="en-US" dirty="0" smtClean="0"/>
              <a:t> Responsible for students with the last names beginning with I-</a:t>
            </a:r>
            <a:r>
              <a:rPr lang="en-US" dirty="0" err="1" smtClean="0"/>
              <a:t>McL</a:t>
            </a:r>
            <a:endParaRPr lang="en-CA" dirty="0" smtClean="0"/>
          </a:p>
          <a:p>
            <a:pPr lvl="0"/>
            <a:r>
              <a:rPr lang="en-CA" dirty="0" smtClean="0"/>
              <a:t>Rachel </a:t>
            </a:r>
            <a:r>
              <a:rPr lang="en-CA" dirty="0" err="1" smtClean="0"/>
              <a:t>Comba</a:t>
            </a:r>
            <a:r>
              <a:rPr lang="en-CA" dirty="0" smtClean="0"/>
              <a:t> (</a:t>
            </a:r>
            <a:r>
              <a:rPr lang="en-CA" dirty="0" smtClean="0">
                <a:hlinkClick r:id="rId5"/>
              </a:rPr>
              <a:t>rcomba@connect.carleton.ca</a:t>
            </a:r>
            <a:r>
              <a:rPr lang="en-CA" dirty="0" smtClean="0"/>
              <a:t>) - </a:t>
            </a:r>
            <a:r>
              <a:rPr lang="en-US" dirty="0" smtClean="0"/>
              <a:t>Responsible for students with the last names beginning with </a:t>
            </a:r>
            <a:r>
              <a:rPr lang="en-US" dirty="0" err="1" smtClean="0"/>
              <a:t>McM-Ral</a:t>
            </a:r>
            <a:endParaRPr lang="en-CA" dirty="0" smtClean="0"/>
          </a:p>
          <a:p>
            <a:pPr lvl="0"/>
            <a:r>
              <a:rPr lang="en-CA" dirty="0" err="1" smtClean="0"/>
              <a:t>Shaina</a:t>
            </a:r>
            <a:r>
              <a:rPr lang="en-CA" dirty="0" smtClean="0"/>
              <a:t> Cahill (</a:t>
            </a:r>
            <a:r>
              <a:rPr lang="en-CA" dirty="0" smtClean="0">
                <a:hlinkClick r:id="rId6"/>
              </a:rPr>
              <a:t>shainacahill@cmail.carleton.ca</a:t>
            </a:r>
            <a:r>
              <a:rPr lang="en-CA" dirty="0" smtClean="0"/>
              <a:t>) </a:t>
            </a:r>
            <a:r>
              <a:rPr lang="en-US" dirty="0" smtClean="0"/>
              <a:t> -Responsible for students with the last names beginning with Ram-</a:t>
            </a:r>
            <a:r>
              <a:rPr lang="en-US" dirty="0" err="1" smtClean="0"/>
              <a:t>Spe</a:t>
            </a:r>
            <a:endParaRPr lang="en-CA" dirty="0" smtClean="0"/>
          </a:p>
          <a:p>
            <a:pPr lvl="0"/>
            <a:r>
              <a:rPr lang="en-US" dirty="0" smtClean="0"/>
              <a:t>Rob Gabrys (</a:t>
            </a:r>
            <a:r>
              <a:rPr lang="en-US" dirty="0" smtClean="0">
                <a:hlinkClick r:id="rId7"/>
              </a:rPr>
              <a:t>rgabrys@connect.carleton.ca</a:t>
            </a:r>
            <a:r>
              <a:rPr lang="en-US" dirty="0" smtClean="0"/>
              <a:t>) Responsible for students with the last names beginning with </a:t>
            </a:r>
            <a:r>
              <a:rPr lang="en-US" dirty="0" err="1" smtClean="0"/>
              <a:t>Spf</a:t>
            </a:r>
            <a:r>
              <a:rPr lang="en-US" dirty="0" smtClean="0"/>
              <a:t>-Z</a:t>
            </a:r>
            <a:endParaRPr lang="en-CA" dirty="0" smtClean="0"/>
          </a:p>
          <a:p>
            <a:endParaRPr lang="en-US" dirty="0" smtClean="0"/>
          </a:p>
        </p:txBody>
      </p:sp>
    </p:spTree>
  </p:cSld>
  <p:clrMapOvr>
    <a:masterClrMapping/>
  </p:clrMapOvr>
  <p:transition>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Topics – What to Expect</a:t>
            </a:r>
            <a:endParaRPr lang="en-US" dirty="0"/>
          </a:p>
        </p:txBody>
      </p:sp>
      <p:sp>
        <p:nvSpPr>
          <p:cNvPr id="13315" name="Content Placeholder 4"/>
          <p:cNvSpPr>
            <a:spLocks noGrp="1"/>
          </p:cNvSpPr>
          <p:nvPr>
            <p:ph idx="1"/>
          </p:nvPr>
        </p:nvSpPr>
        <p:spPr/>
        <p:txBody>
          <a:bodyPr>
            <a:normAutofit fontScale="92500" lnSpcReduction="10000"/>
          </a:bodyPr>
          <a:lstStyle/>
          <a:p>
            <a:r>
              <a:rPr lang="en-US" dirty="0" smtClean="0"/>
              <a:t>A lot of science: Biology, chemistry, pharmacology and anatomy</a:t>
            </a:r>
          </a:p>
          <a:p>
            <a:r>
              <a:rPr lang="en-US" dirty="0" smtClean="0"/>
              <a:t>This is a challenging course</a:t>
            </a:r>
          </a:p>
          <a:p>
            <a:pPr lvl="1"/>
            <a:r>
              <a:rPr lang="en-US" dirty="0" smtClean="0"/>
              <a:t>If you do not have a science background, and are not a strong student, you may wish to reconsider this class</a:t>
            </a:r>
          </a:p>
          <a:p>
            <a:pPr lvl="1"/>
            <a:r>
              <a:rPr lang="en-US" dirty="0" smtClean="0"/>
              <a:t>That said, I do try very hard to have everyone feel comfortable with the material!</a:t>
            </a:r>
          </a:p>
          <a:p>
            <a:pPr lvl="1"/>
            <a:r>
              <a:rPr lang="en-US" dirty="0" smtClean="0"/>
              <a:t>Also, I have a B.A. in psychology…if I can do it, so can you ;-)</a:t>
            </a:r>
          </a:p>
          <a:p>
            <a:r>
              <a:rPr lang="en-US" dirty="0" smtClean="0"/>
              <a:t>A note on </a:t>
            </a:r>
            <a:r>
              <a:rPr lang="en-US" dirty="0" err="1" smtClean="0"/>
              <a:t>cyberslacking</a:t>
            </a:r>
            <a:r>
              <a:rPr lang="en-US" dirty="0" smtClean="0"/>
              <a:t>…</a:t>
            </a:r>
          </a:p>
          <a:p>
            <a:endParaRPr lang="en-US" dirty="0" smtClean="0"/>
          </a:p>
          <a:p>
            <a:endParaRPr lang="en-US" dirty="0" smtClean="0"/>
          </a:p>
          <a:p>
            <a:endParaRPr lang="en-US" dirty="0" smtClean="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315">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15">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1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Poll Everywhere</a:t>
            </a:r>
            <a:endParaRPr lang="en-CA" dirty="0"/>
          </a:p>
        </p:txBody>
      </p:sp>
      <p:sp>
        <p:nvSpPr>
          <p:cNvPr id="5" name="Content Placeholder 4"/>
          <p:cNvSpPr>
            <a:spLocks noGrp="1"/>
          </p:cNvSpPr>
          <p:nvPr>
            <p:ph idx="1"/>
          </p:nvPr>
        </p:nvSpPr>
        <p:spPr/>
        <p:txBody>
          <a:bodyPr/>
          <a:lstStyle/>
          <a:p>
            <a:endParaRPr lang="en-CA"/>
          </a:p>
        </p:txBody>
      </p:sp>
    </p:spTree>
    <p:extLst>
      <p:ext uri="{BB962C8B-B14F-4D97-AF65-F5344CB8AC3E}">
        <p14:creationId xmlns:p14="http://schemas.microsoft.com/office/powerpoint/2010/main" val="28623015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Midterms</a:t>
            </a:r>
            <a:endParaRPr lang="en-US" dirty="0"/>
          </a:p>
        </p:txBody>
      </p:sp>
      <p:sp>
        <p:nvSpPr>
          <p:cNvPr id="14339" name="Content Placeholder 2"/>
          <p:cNvSpPr>
            <a:spLocks noGrp="1"/>
          </p:cNvSpPr>
          <p:nvPr>
            <p:ph idx="1"/>
          </p:nvPr>
        </p:nvSpPr>
        <p:spPr/>
        <p:txBody>
          <a:bodyPr/>
          <a:lstStyle/>
          <a:p>
            <a:r>
              <a:rPr lang="en-US" smtClean="0"/>
              <a:t>Location TBD, 2 hours to write</a:t>
            </a:r>
          </a:p>
          <a:p>
            <a:r>
              <a:rPr lang="en-US" smtClean="0"/>
              <a:t>Multiple choice, Definition of terms, Figure Labelling, Short Answer</a:t>
            </a:r>
          </a:p>
          <a:p>
            <a:r>
              <a:rPr lang="en-US" smtClean="0"/>
              <a:t>Worth 25% (Midterm 1) and 35% (Midterm 2) of final grade</a:t>
            </a:r>
          </a:p>
          <a:p>
            <a:r>
              <a:rPr lang="en-US" smtClean="0"/>
              <a:t>Sick? Consult course outline for specifics on deferred exams.</a:t>
            </a:r>
            <a:endParaRPr lang="en-US" smtClean="0"/>
          </a:p>
          <a:p>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9">
                                            <p:bg/>
                                          </p:spTgt>
                                        </p:tgtEl>
                                        <p:attrNameLst>
                                          <p:attrName>style.visibility</p:attrName>
                                        </p:attrNameLst>
                                      </p:cBhvr>
                                      <p:to>
                                        <p:strVal val="visible"/>
                                      </p:to>
                                    </p:set>
                                    <p:animEffect transition="in" filter="fade">
                                      <p:cBhvr>
                                        <p:cTn id="7" dur="500"/>
                                        <p:tgtEl>
                                          <p:spTgt spid="14339">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339">
                                            <p:txEl>
                                              <p:pRg st="0" end="0"/>
                                            </p:txEl>
                                          </p:spTgt>
                                        </p:tgtEl>
                                        <p:attrNameLst>
                                          <p:attrName>style.visibility</p:attrName>
                                        </p:attrNameLst>
                                      </p:cBhvr>
                                      <p:to>
                                        <p:strVal val="visible"/>
                                      </p:to>
                                    </p:set>
                                    <p:animEffect transition="in" filter="fade">
                                      <p:cBhvr>
                                        <p:cTn id="10" dur="500"/>
                                        <p:tgtEl>
                                          <p:spTgt spid="14339">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339">
                                            <p:txEl>
                                              <p:pRg st="1" end="1"/>
                                            </p:txEl>
                                          </p:spTgt>
                                        </p:tgtEl>
                                        <p:attrNameLst>
                                          <p:attrName>style.visibility</p:attrName>
                                        </p:attrNameLst>
                                      </p:cBhvr>
                                      <p:to>
                                        <p:strVal val="visible"/>
                                      </p:to>
                                    </p:set>
                                    <p:animEffect transition="in" filter="fade">
                                      <p:cBhvr>
                                        <p:cTn id="15" dur="500"/>
                                        <p:tgtEl>
                                          <p:spTgt spid="1433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339">
                                            <p:txEl>
                                              <p:pRg st="2" end="2"/>
                                            </p:txEl>
                                          </p:spTgt>
                                        </p:tgtEl>
                                        <p:attrNameLst>
                                          <p:attrName>style.visibility</p:attrName>
                                        </p:attrNameLst>
                                      </p:cBhvr>
                                      <p:to>
                                        <p:strVal val="visible"/>
                                      </p:to>
                                    </p:set>
                                    <p:animEffect transition="in" filter="fade">
                                      <p:cBhvr>
                                        <p:cTn id="20" dur="500"/>
                                        <p:tgtEl>
                                          <p:spTgt spid="1433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339">
                                            <p:txEl>
                                              <p:pRg st="3" end="3"/>
                                            </p:txEl>
                                          </p:spTgt>
                                        </p:tgtEl>
                                        <p:attrNameLst>
                                          <p:attrName>style.visibility</p:attrName>
                                        </p:attrNameLst>
                                      </p:cBhvr>
                                      <p:to>
                                        <p:strVal val="visible"/>
                                      </p:to>
                                    </p:set>
                                    <p:animEffect transition="in" filter="fade">
                                      <p:cBhvr>
                                        <p:cTn id="25" dur="500"/>
                                        <p:tgtEl>
                                          <p:spTgt spid="143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Final Exam</a:t>
            </a:r>
            <a:endParaRPr lang="en-US" dirty="0"/>
          </a:p>
        </p:txBody>
      </p:sp>
      <p:sp>
        <p:nvSpPr>
          <p:cNvPr id="17411" name="Text Placeholder 2"/>
          <p:cNvSpPr>
            <a:spLocks noGrp="1"/>
          </p:cNvSpPr>
          <p:nvPr>
            <p:ph idx="1"/>
          </p:nvPr>
        </p:nvSpPr>
        <p:spPr/>
        <p:txBody>
          <a:bodyPr/>
          <a:lstStyle/>
          <a:p>
            <a:r>
              <a:rPr lang="en-US" smtClean="0"/>
              <a:t>Cumulative </a:t>
            </a:r>
          </a:p>
          <a:p>
            <a:r>
              <a:rPr lang="en-US" smtClean="0"/>
              <a:t>Greater focus on material after Midterm 2</a:t>
            </a:r>
          </a:p>
          <a:p>
            <a:r>
              <a:rPr lang="en-US" smtClean="0"/>
              <a:t>During scheduled exam period</a:t>
            </a:r>
          </a:p>
          <a:p>
            <a:r>
              <a:rPr lang="en-US" smtClean="0"/>
              <a:t>3 h in length</a:t>
            </a:r>
          </a:p>
          <a:p>
            <a:r>
              <a:rPr lang="en-US" smtClean="0"/>
              <a:t>Worth 40%</a:t>
            </a:r>
          </a:p>
          <a:p>
            <a:r>
              <a:rPr lang="en-US" smtClean="0"/>
              <a:t>Format: Multiple choice, Definitions, Figure Labeling, Short and Long answer</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4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Bonus Marks!</a:t>
            </a:r>
            <a:endParaRPr lang="en-CA" dirty="0"/>
          </a:p>
        </p:txBody>
      </p:sp>
      <p:sp>
        <p:nvSpPr>
          <p:cNvPr id="3" name="Text Placeholder 2"/>
          <p:cNvSpPr>
            <a:spLocks noGrp="1"/>
          </p:cNvSpPr>
          <p:nvPr>
            <p:ph type="body" sz="half" idx="1"/>
          </p:nvPr>
        </p:nvSpPr>
        <p:spPr/>
        <p:txBody>
          <a:bodyPr/>
          <a:lstStyle/>
          <a:p>
            <a:r>
              <a:rPr lang="en-CA" dirty="0" smtClean="0"/>
              <a:t>Consult the Course outline for Details</a:t>
            </a:r>
          </a:p>
          <a:p>
            <a:r>
              <a:rPr lang="en-CA" dirty="0" smtClean="0"/>
              <a:t>You can earn up to 5% bonus marks for participating in an online study </a:t>
            </a:r>
            <a:endParaRPr lang="en-CA" dirty="0"/>
          </a:p>
        </p:txBody>
      </p:sp>
      <p:sp>
        <p:nvSpPr>
          <p:cNvPr id="10" name="ClipArt Placeholder 9"/>
          <p:cNvSpPr>
            <a:spLocks noGrp="1"/>
          </p:cNvSpPr>
          <p:nvPr>
            <p:ph type="clipArt" sz="half" idx="2"/>
          </p:nvPr>
        </p:nvSpPr>
        <p:spPr/>
      </p:sp>
    </p:spTree>
    <p:extLst>
      <p:ext uri="{BB962C8B-B14F-4D97-AF65-F5344CB8AC3E}">
        <p14:creationId xmlns:p14="http://schemas.microsoft.com/office/powerpoint/2010/main" val="21829785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Course Objective</a:t>
            </a:r>
            <a:endParaRPr lang="en-US" dirty="0"/>
          </a:p>
        </p:txBody>
      </p:sp>
      <p:sp>
        <p:nvSpPr>
          <p:cNvPr id="3" name="Content Placeholder 2"/>
          <p:cNvSpPr>
            <a:spLocks noGrp="1"/>
          </p:cNvSpPr>
          <p:nvPr>
            <p:ph idx="1"/>
          </p:nvPr>
        </p:nvSpPr>
        <p:spPr/>
        <p:txBody>
          <a:bodyPr/>
          <a:lstStyle/>
          <a:p>
            <a:r>
              <a:rPr lang="en-US" smtClean="0"/>
              <a:t>By the end of this term, you should have a solid understanding of the link between brain and behaviour:</a:t>
            </a:r>
          </a:p>
          <a:p>
            <a:pPr lvl="1"/>
            <a:r>
              <a:rPr lang="en-US" smtClean="0"/>
              <a:t>Three sources of evidence:</a:t>
            </a:r>
          </a:p>
          <a:p>
            <a:pPr lvl="2"/>
            <a:r>
              <a:rPr lang="en-US" smtClean="0"/>
              <a:t>Evolution of brain and behaviour in diverse animal species</a:t>
            </a:r>
          </a:p>
          <a:p>
            <a:pPr lvl="2"/>
            <a:r>
              <a:rPr lang="en-US" smtClean="0"/>
              <a:t>How the brain is related to behaviour in normal people</a:t>
            </a:r>
          </a:p>
          <a:p>
            <a:pPr lvl="2"/>
            <a:r>
              <a:rPr lang="en-US" smtClean="0"/>
              <a:t>How the brain changes in people who suffer brain damage or other brain abnormalities</a:t>
            </a:r>
            <a:endParaRPr lang="en-US" dirty="0"/>
          </a:p>
        </p:txBody>
      </p:sp>
    </p:spTree>
    <p:extLst>
      <p:ext uri="{BB962C8B-B14F-4D97-AF65-F5344CB8AC3E}">
        <p14:creationId xmlns:p14="http://schemas.microsoft.com/office/powerpoint/2010/main" val="217505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smtClean="0"/>
              <a:t>Why Study Brain and Behavior?</a:t>
            </a:r>
            <a:endParaRPr lang="en-US" dirty="0"/>
          </a:p>
        </p:txBody>
      </p:sp>
      <p:sp>
        <p:nvSpPr>
          <p:cNvPr id="19459" name="Rectangle 3"/>
          <p:cNvSpPr>
            <a:spLocks noGrp="1" noChangeArrowheads="1"/>
          </p:cNvSpPr>
          <p:nvPr>
            <p:ph idx="1"/>
          </p:nvPr>
        </p:nvSpPr>
        <p:spPr/>
        <p:txBody>
          <a:bodyPr/>
          <a:lstStyle/>
          <a:p>
            <a:r>
              <a:rPr lang="en-US" smtClean="0"/>
              <a:t>Many behavioral disorders can be explained and possibly cured by understanding the brain</a:t>
            </a:r>
          </a:p>
          <a:p>
            <a:r>
              <a:rPr lang="en-US" smtClean="0"/>
              <a:t>The brain is the most complex living organ on Earth and is found in many different groups of animals</a:t>
            </a:r>
          </a:p>
          <a:p>
            <a:r>
              <a:rPr lang="en-US" smtClean="0"/>
              <a:t>How the brain produces both behavior and human consciousness is a major unanswered scientific question</a:t>
            </a:r>
            <a:endParaRPr lang="en-US" dirty="0"/>
          </a:p>
        </p:txBody>
      </p:sp>
    </p:spTree>
    <p:extLst>
      <p:ext uri="{BB962C8B-B14F-4D97-AF65-F5344CB8AC3E}">
        <p14:creationId xmlns:p14="http://schemas.microsoft.com/office/powerpoint/2010/main" val="348518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9458"/>
                                        </p:tgtEl>
                                        <p:attrNameLst>
                                          <p:attrName>ppt_x</p:attrName>
                                        </p:attrNameLst>
                                      </p:cBhvr>
                                      <p:tavLst>
                                        <p:tav tm="0">
                                          <p:val>
                                            <p:strVal val="ppt_x"/>
                                          </p:val>
                                        </p:tav>
                                        <p:tav tm="100000">
                                          <p:val>
                                            <p:strVal val="ppt_x"/>
                                          </p:val>
                                        </p:tav>
                                      </p:tavLst>
                                    </p:anim>
                                    <p:anim calcmode="lin" valueType="num">
                                      <p:cBhvr additive="base">
                                        <p:cTn id="7" dur="500"/>
                                        <p:tgtEl>
                                          <p:spTgt spid="19458"/>
                                        </p:tgtEl>
                                        <p:attrNameLst>
                                          <p:attrName>ppt_y</p:attrName>
                                        </p:attrNameLst>
                                      </p:cBhvr>
                                      <p:tavLst>
                                        <p:tav tm="0">
                                          <p:val>
                                            <p:strVal val="ppt_y"/>
                                          </p:val>
                                        </p:tav>
                                        <p:tav tm="100000">
                                          <p:val>
                                            <p:strVal val="1+ppt_h/2"/>
                                          </p:val>
                                        </p:tav>
                                      </p:tavLst>
                                    </p:anim>
                                    <p:set>
                                      <p:cBhvr>
                                        <p:cTn id="8" dur="1" fill="hold">
                                          <p:stCondLst>
                                            <p:cond delay="499"/>
                                          </p:stCondLst>
                                        </p:cTn>
                                        <p:tgtEl>
                                          <p:spTgt spid="19458"/>
                                        </p:tgtEl>
                                        <p:attrNameLst>
                                          <p:attrName>style.visibility</p:attrName>
                                        </p:attrNameLst>
                                      </p:cBhvr>
                                      <p:to>
                                        <p:strVal val="hidden"/>
                                      </p:to>
                                    </p:set>
                                  </p:childTnLst>
                                </p:cTn>
                              </p:par>
                              <p:par>
                                <p:cTn id="9" presetID="1" presetClass="entr" presetSubtype="0" fill="hold" grpId="0" nodeType="withEffect">
                                  <p:stCondLst>
                                    <p:cond delay="0"/>
                                  </p:stCondLst>
                                  <p:childTnLst>
                                    <p:set>
                                      <p:cBhvr>
                                        <p:cTn id="10" dur="1" fill="hold">
                                          <p:stCondLst>
                                            <p:cond delay="0"/>
                                          </p:stCondLst>
                                        </p:cTn>
                                        <p:tgtEl>
                                          <p:spTgt spid="19459">
                                            <p:bg/>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p:bldP spid="19459"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smtClean="0"/>
              <a:t>What Is Behavior?</a:t>
            </a:r>
            <a:endParaRPr lang="en-US" dirty="0"/>
          </a:p>
        </p:txBody>
      </p:sp>
      <p:sp>
        <p:nvSpPr>
          <p:cNvPr id="28675" name="Rectangle 3"/>
          <p:cNvSpPr>
            <a:spLocks noGrp="1" noChangeArrowheads="1"/>
          </p:cNvSpPr>
          <p:nvPr>
            <p:ph idx="1"/>
          </p:nvPr>
        </p:nvSpPr>
        <p:spPr/>
        <p:txBody>
          <a:bodyPr/>
          <a:lstStyle/>
          <a:p>
            <a:r>
              <a:rPr lang="en-US" smtClean="0"/>
              <a:t>Irenäus Eibl-Eibesfeldt: </a:t>
            </a:r>
          </a:p>
          <a:p>
            <a:pPr lvl="1"/>
            <a:r>
              <a:rPr lang="ja-JP" altLang="en-US" smtClean="0"/>
              <a:t>“</a:t>
            </a:r>
            <a:r>
              <a:rPr lang="en-US" altLang="ja-JP" smtClean="0"/>
              <a:t>Behavior consists of patterns in time.</a:t>
            </a:r>
            <a:r>
              <a:rPr lang="ja-JP" altLang="en-US" smtClean="0"/>
              <a:t>”</a:t>
            </a:r>
            <a:endParaRPr lang="en-US" altLang="ja-JP" smtClean="0"/>
          </a:p>
          <a:p>
            <a:pPr lvl="1"/>
            <a:r>
              <a:rPr lang="en-US" smtClean="0"/>
              <a:t>Examples</a:t>
            </a:r>
          </a:p>
          <a:p>
            <a:pPr lvl="2"/>
            <a:r>
              <a:rPr lang="en-US" smtClean="0"/>
              <a:t>Movements, vocalizations, thinking</a:t>
            </a:r>
          </a:p>
          <a:p>
            <a:r>
              <a:rPr lang="en-US" smtClean="0"/>
              <a:t>Can be:</a:t>
            </a:r>
          </a:p>
          <a:p>
            <a:pPr lvl="1"/>
            <a:r>
              <a:rPr lang="en-US" smtClean="0"/>
              <a:t>Relatively Fixed (Innate) Behaviors</a:t>
            </a:r>
          </a:p>
          <a:p>
            <a:pPr lvl="2"/>
            <a:r>
              <a:rPr lang="en-US" smtClean="0"/>
              <a:t>Dependent on heredity </a:t>
            </a:r>
          </a:p>
          <a:p>
            <a:pPr lvl="1"/>
            <a:r>
              <a:rPr lang="en-US" smtClean="0"/>
              <a:t>Relatively Flexible Behaviors</a:t>
            </a:r>
          </a:p>
          <a:p>
            <a:pPr lvl="2"/>
            <a:r>
              <a:rPr lang="en-US" smtClean="0"/>
              <a:t>Dependent on learning</a:t>
            </a:r>
          </a:p>
          <a:p>
            <a:pPr lvl="1"/>
            <a:endParaRPr lang="en-US" dirty="0"/>
          </a:p>
        </p:txBody>
      </p:sp>
    </p:spTree>
    <p:extLst>
      <p:ext uri="{BB962C8B-B14F-4D97-AF65-F5344CB8AC3E}">
        <p14:creationId xmlns:p14="http://schemas.microsoft.com/office/powerpoint/2010/main" val="255599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67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67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67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867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67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867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8675">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867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CA"/>
          </a:p>
        </p:txBody>
      </p:sp>
      <p:sp>
        <p:nvSpPr>
          <p:cNvPr id="4" name="Text Placeholder 3"/>
          <p:cNvSpPr>
            <a:spLocks noGrp="1"/>
          </p:cNvSpPr>
          <p:nvPr>
            <p:ph type="body" sz="half" idx="1"/>
          </p:nvPr>
        </p:nvSpPr>
        <p:spPr/>
        <p:txBody>
          <a:bodyPr/>
          <a:lstStyle/>
          <a:p>
            <a:endParaRPr lang="en-CA"/>
          </a:p>
        </p:txBody>
      </p:sp>
      <p:pic>
        <p:nvPicPr>
          <p:cNvPr id="29698" name="Picture 4" descr="fig_1"/>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b="46385"/>
          <a:stretch>
            <a:fillRect/>
          </a:stretch>
        </p:blipFill>
        <p:spPr>
          <a:xfrm>
            <a:off x="5058156" y="2392415"/>
            <a:ext cx="3218688" cy="2941533"/>
          </a:xfrm>
        </p:spPr>
      </p:pic>
      <p:pic>
        <p:nvPicPr>
          <p:cNvPr id="29699" name="Picture 8" descr="fig_1"/>
          <p:cNvPicPr>
            <a:picLocks noChangeAspect="1" noChangeArrowheads="1"/>
          </p:cNvPicPr>
          <p:nvPr/>
        </p:nvPicPr>
        <p:blipFill>
          <a:blip r:embed="rId2" cstate="print">
            <a:extLst>
              <a:ext uri="{28A0092B-C50C-407E-A947-70E740481C1C}">
                <a14:useLocalDpi xmlns:a14="http://schemas.microsoft.com/office/drawing/2010/main" val="0"/>
              </a:ext>
            </a:extLst>
          </a:blip>
          <a:srcRect t="57140" r="2083"/>
          <a:stretch>
            <a:fillRect/>
          </a:stretch>
        </p:blipFill>
        <p:spPr bwMode="auto">
          <a:xfrm>
            <a:off x="228600" y="2362200"/>
            <a:ext cx="4476750" cy="3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35049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smtClean="0"/>
              <a:t>What Is Behavior?</a:t>
            </a:r>
            <a:endParaRPr lang="en-US" dirty="0"/>
          </a:p>
        </p:txBody>
      </p:sp>
      <p:sp>
        <p:nvSpPr>
          <p:cNvPr id="30723" name="Rectangle 3"/>
          <p:cNvSpPr>
            <a:spLocks noGrp="1" noChangeArrowheads="1"/>
          </p:cNvSpPr>
          <p:nvPr>
            <p:ph idx="1"/>
          </p:nvPr>
        </p:nvSpPr>
        <p:spPr/>
        <p:txBody>
          <a:bodyPr/>
          <a:lstStyle/>
          <a:p>
            <a:r>
              <a:rPr lang="en-US" smtClean="0"/>
              <a:t>Complexity of behavior varies considerably in different species</a:t>
            </a:r>
          </a:p>
          <a:p>
            <a:endParaRPr lang="en-US" dirty="0"/>
          </a:p>
        </p:txBody>
      </p:sp>
      <p:sp>
        <p:nvSpPr>
          <p:cNvPr id="30724" name="Text Box 4"/>
          <p:cNvSpPr txBox="1">
            <a:spLocks noChangeArrowheads="1"/>
          </p:cNvSpPr>
          <p:nvPr/>
        </p:nvSpPr>
        <p:spPr bwMode="auto">
          <a:xfrm>
            <a:off x="990600" y="3000375"/>
            <a:ext cx="2687638" cy="885825"/>
          </a:xfrm>
          <a:prstGeom prst="rect">
            <a:avLst/>
          </a:prstGeom>
          <a:ln/>
          <a:extLst/>
        </p:spPr>
        <p:style>
          <a:lnRef idx="2">
            <a:schemeClr val="accent6"/>
          </a:lnRef>
          <a:fillRef idx="1">
            <a:schemeClr val="lt1"/>
          </a:fillRef>
          <a:effectRef idx="0">
            <a:schemeClr val="accent6"/>
          </a:effectRef>
          <a:fontRef idx="minor">
            <a:schemeClr val="dk1"/>
          </a:fontRef>
        </p:style>
        <p:txBody>
          <a:bodyPr>
            <a:spAutoFit/>
          </a:bodyPr>
          <a:lstStyle>
            <a:lvl1pPr eaLnBrk="0" hangingPunct="0">
              <a:defRPr sz="2400" i="1">
                <a:solidFill>
                  <a:schemeClr val="tx1"/>
                </a:solidFill>
                <a:latin typeface="Arial" charset="0"/>
                <a:ea typeface="ＭＳ Ｐゴシック" charset="0"/>
                <a:cs typeface="ＭＳ Ｐゴシック" charset="0"/>
              </a:defRPr>
            </a:lvl1pPr>
            <a:lvl2pPr marL="742950" indent="-285750" eaLnBrk="0" hangingPunct="0">
              <a:defRPr sz="2400" i="1">
                <a:solidFill>
                  <a:schemeClr val="tx1"/>
                </a:solidFill>
                <a:latin typeface="Arial" charset="0"/>
                <a:ea typeface="ＭＳ Ｐゴシック" charset="0"/>
              </a:defRPr>
            </a:lvl2pPr>
            <a:lvl3pPr marL="1143000" indent="-228600" eaLnBrk="0" hangingPunct="0">
              <a:defRPr sz="2400" i="1">
                <a:solidFill>
                  <a:schemeClr val="tx1"/>
                </a:solidFill>
                <a:latin typeface="Arial" charset="0"/>
                <a:ea typeface="ＭＳ Ｐゴシック" charset="0"/>
              </a:defRPr>
            </a:lvl3pPr>
            <a:lvl4pPr marL="1600200" indent="-228600" eaLnBrk="0" hangingPunct="0">
              <a:defRPr sz="2400" i="1">
                <a:solidFill>
                  <a:schemeClr val="tx1"/>
                </a:solidFill>
                <a:latin typeface="Arial" charset="0"/>
                <a:ea typeface="ＭＳ Ｐゴシック" charset="0"/>
              </a:defRPr>
            </a:lvl4pPr>
            <a:lvl5pPr marL="2057400" indent="-228600" eaLnBrk="0" hangingPunct="0">
              <a:defRPr sz="2400" i="1">
                <a:solidFill>
                  <a:schemeClr val="tx1"/>
                </a:solidFill>
                <a:latin typeface="Arial" charset="0"/>
                <a:ea typeface="ＭＳ Ｐゴシック" charset="0"/>
              </a:defRPr>
            </a:lvl5pPr>
            <a:lvl6pPr marL="2514600" indent="-228600" eaLnBrk="0" fontAlgn="base" hangingPunct="0">
              <a:spcBef>
                <a:spcPct val="0"/>
              </a:spcBef>
              <a:spcAft>
                <a:spcPct val="0"/>
              </a:spcAft>
              <a:defRPr sz="2400" i="1">
                <a:solidFill>
                  <a:schemeClr val="tx1"/>
                </a:solidFill>
                <a:latin typeface="Arial" charset="0"/>
                <a:ea typeface="ＭＳ Ｐゴシック" charset="0"/>
              </a:defRPr>
            </a:lvl6pPr>
            <a:lvl7pPr marL="2971800" indent="-228600" eaLnBrk="0" fontAlgn="base" hangingPunct="0">
              <a:spcBef>
                <a:spcPct val="0"/>
              </a:spcBef>
              <a:spcAft>
                <a:spcPct val="0"/>
              </a:spcAft>
              <a:defRPr sz="2400" i="1">
                <a:solidFill>
                  <a:schemeClr val="tx1"/>
                </a:solidFill>
                <a:latin typeface="Arial" charset="0"/>
                <a:ea typeface="ＭＳ Ｐゴシック" charset="0"/>
              </a:defRPr>
            </a:lvl7pPr>
            <a:lvl8pPr marL="3429000" indent="-228600" eaLnBrk="0" fontAlgn="base" hangingPunct="0">
              <a:spcBef>
                <a:spcPct val="0"/>
              </a:spcBef>
              <a:spcAft>
                <a:spcPct val="0"/>
              </a:spcAft>
              <a:defRPr sz="2400" i="1">
                <a:solidFill>
                  <a:schemeClr val="tx1"/>
                </a:solidFill>
                <a:latin typeface="Arial" charset="0"/>
                <a:ea typeface="ＭＳ Ｐゴシック" charset="0"/>
              </a:defRPr>
            </a:lvl8pPr>
            <a:lvl9pPr marL="3886200" indent="-228600" eaLnBrk="0" fontAlgn="base" hangingPunct="0">
              <a:spcBef>
                <a:spcPct val="0"/>
              </a:spcBef>
              <a:spcAft>
                <a:spcPct val="0"/>
              </a:spcAft>
              <a:defRPr sz="2400" i="1">
                <a:solidFill>
                  <a:schemeClr val="tx1"/>
                </a:solidFill>
                <a:latin typeface="Arial" charset="0"/>
                <a:ea typeface="ＭＳ Ｐゴシック" charset="0"/>
              </a:defRPr>
            </a:lvl9pPr>
          </a:lstStyle>
          <a:p>
            <a:pPr algn="ctr" eaLnBrk="1" hangingPunct="1"/>
            <a:r>
              <a:rPr lang="en-US" sz="2600" dirty="0">
                <a:solidFill>
                  <a:srgbClr val="000000"/>
                </a:solidFill>
                <a:latin typeface="Corbel"/>
                <a:cs typeface="Corbel"/>
              </a:rPr>
              <a:t>Simple </a:t>
            </a:r>
            <a:endParaRPr lang="en-US" sz="2600" i="0" dirty="0">
              <a:solidFill>
                <a:srgbClr val="000000"/>
              </a:solidFill>
              <a:latin typeface="Corbel"/>
              <a:cs typeface="Corbel"/>
            </a:endParaRPr>
          </a:p>
          <a:p>
            <a:pPr algn="ctr" eaLnBrk="1" hangingPunct="1"/>
            <a:r>
              <a:rPr lang="en-US" sz="2600" i="0" dirty="0">
                <a:solidFill>
                  <a:srgbClr val="000000"/>
                </a:solidFill>
                <a:latin typeface="Corbel"/>
                <a:cs typeface="Corbel"/>
              </a:rPr>
              <a:t>Nervous System</a:t>
            </a:r>
            <a:endParaRPr lang="en-US" i="0" dirty="0">
              <a:solidFill>
                <a:srgbClr val="000000"/>
              </a:solidFill>
              <a:latin typeface="Corbel"/>
              <a:cs typeface="Corbel"/>
            </a:endParaRPr>
          </a:p>
        </p:txBody>
      </p:sp>
      <p:sp>
        <p:nvSpPr>
          <p:cNvPr id="30725" name="Text Box 6"/>
          <p:cNvSpPr txBox="1">
            <a:spLocks noChangeArrowheads="1"/>
          </p:cNvSpPr>
          <p:nvPr/>
        </p:nvSpPr>
        <p:spPr bwMode="auto">
          <a:xfrm>
            <a:off x="762000" y="4676775"/>
            <a:ext cx="3048000" cy="885825"/>
          </a:xfrm>
          <a:prstGeom prst="rect">
            <a:avLst/>
          </a:prstGeom>
          <a:ln/>
          <a:extLst/>
        </p:spPr>
        <p:style>
          <a:lnRef idx="2">
            <a:schemeClr val="accent6"/>
          </a:lnRef>
          <a:fillRef idx="1">
            <a:schemeClr val="lt1"/>
          </a:fillRef>
          <a:effectRef idx="0">
            <a:schemeClr val="accent6"/>
          </a:effectRef>
          <a:fontRef idx="minor">
            <a:schemeClr val="dk1"/>
          </a:fontRef>
        </p:style>
        <p:txBody>
          <a:bodyPr>
            <a:spAutoFit/>
          </a:bodyPr>
          <a:lstStyle>
            <a:lvl1pPr eaLnBrk="0" hangingPunct="0">
              <a:defRPr sz="2400" i="1">
                <a:solidFill>
                  <a:schemeClr val="tx1"/>
                </a:solidFill>
                <a:latin typeface="Arial" charset="0"/>
                <a:ea typeface="ＭＳ Ｐゴシック" charset="0"/>
                <a:cs typeface="ＭＳ Ｐゴシック" charset="0"/>
              </a:defRPr>
            </a:lvl1pPr>
            <a:lvl2pPr marL="742950" indent="-285750" eaLnBrk="0" hangingPunct="0">
              <a:defRPr sz="2400" i="1">
                <a:solidFill>
                  <a:schemeClr val="tx1"/>
                </a:solidFill>
                <a:latin typeface="Arial" charset="0"/>
                <a:ea typeface="ＭＳ Ｐゴシック" charset="0"/>
              </a:defRPr>
            </a:lvl2pPr>
            <a:lvl3pPr marL="1143000" indent="-228600" eaLnBrk="0" hangingPunct="0">
              <a:defRPr sz="2400" i="1">
                <a:solidFill>
                  <a:schemeClr val="tx1"/>
                </a:solidFill>
                <a:latin typeface="Arial" charset="0"/>
                <a:ea typeface="ＭＳ Ｐゴシック" charset="0"/>
              </a:defRPr>
            </a:lvl3pPr>
            <a:lvl4pPr marL="1600200" indent="-228600" eaLnBrk="0" hangingPunct="0">
              <a:defRPr sz="2400" i="1">
                <a:solidFill>
                  <a:schemeClr val="tx1"/>
                </a:solidFill>
                <a:latin typeface="Arial" charset="0"/>
                <a:ea typeface="ＭＳ Ｐゴシック" charset="0"/>
              </a:defRPr>
            </a:lvl4pPr>
            <a:lvl5pPr marL="2057400" indent="-228600" eaLnBrk="0" hangingPunct="0">
              <a:defRPr sz="2400" i="1">
                <a:solidFill>
                  <a:schemeClr val="tx1"/>
                </a:solidFill>
                <a:latin typeface="Arial" charset="0"/>
                <a:ea typeface="ＭＳ Ｐゴシック" charset="0"/>
              </a:defRPr>
            </a:lvl5pPr>
            <a:lvl6pPr marL="2514600" indent="-228600" eaLnBrk="0" fontAlgn="base" hangingPunct="0">
              <a:spcBef>
                <a:spcPct val="0"/>
              </a:spcBef>
              <a:spcAft>
                <a:spcPct val="0"/>
              </a:spcAft>
              <a:defRPr sz="2400" i="1">
                <a:solidFill>
                  <a:schemeClr val="tx1"/>
                </a:solidFill>
                <a:latin typeface="Arial" charset="0"/>
                <a:ea typeface="ＭＳ Ｐゴシック" charset="0"/>
              </a:defRPr>
            </a:lvl6pPr>
            <a:lvl7pPr marL="2971800" indent="-228600" eaLnBrk="0" fontAlgn="base" hangingPunct="0">
              <a:spcBef>
                <a:spcPct val="0"/>
              </a:spcBef>
              <a:spcAft>
                <a:spcPct val="0"/>
              </a:spcAft>
              <a:defRPr sz="2400" i="1">
                <a:solidFill>
                  <a:schemeClr val="tx1"/>
                </a:solidFill>
                <a:latin typeface="Arial" charset="0"/>
                <a:ea typeface="ＭＳ Ｐゴシック" charset="0"/>
              </a:defRPr>
            </a:lvl7pPr>
            <a:lvl8pPr marL="3429000" indent="-228600" eaLnBrk="0" fontAlgn="base" hangingPunct="0">
              <a:spcBef>
                <a:spcPct val="0"/>
              </a:spcBef>
              <a:spcAft>
                <a:spcPct val="0"/>
              </a:spcAft>
              <a:defRPr sz="2400" i="1">
                <a:solidFill>
                  <a:schemeClr val="tx1"/>
                </a:solidFill>
                <a:latin typeface="Arial" charset="0"/>
                <a:ea typeface="ＭＳ Ｐゴシック" charset="0"/>
              </a:defRPr>
            </a:lvl8pPr>
            <a:lvl9pPr marL="3886200" indent="-228600" eaLnBrk="0" fontAlgn="base" hangingPunct="0">
              <a:spcBef>
                <a:spcPct val="0"/>
              </a:spcBef>
              <a:spcAft>
                <a:spcPct val="0"/>
              </a:spcAft>
              <a:defRPr sz="2400" i="1">
                <a:solidFill>
                  <a:schemeClr val="tx1"/>
                </a:solidFill>
                <a:latin typeface="Arial" charset="0"/>
                <a:ea typeface="ＭＳ Ｐゴシック" charset="0"/>
              </a:defRPr>
            </a:lvl9pPr>
          </a:lstStyle>
          <a:p>
            <a:pPr algn="ctr" eaLnBrk="1" hangingPunct="1"/>
            <a:r>
              <a:rPr lang="en-US" sz="2600" dirty="0">
                <a:solidFill>
                  <a:srgbClr val="000000"/>
                </a:solidFill>
                <a:latin typeface="Corbel"/>
                <a:cs typeface="Corbel"/>
              </a:rPr>
              <a:t>Complex </a:t>
            </a:r>
          </a:p>
          <a:p>
            <a:pPr algn="ctr" eaLnBrk="1" hangingPunct="1"/>
            <a:r>
              <a:rPr lang="en-US" sz="2600" i="0" dirty="0">
                <a:solidFill>
                  <a:srgbClr val="000000"/>
                </a:solidFill>
                <a:latin typeface="Corbel"/>
                <a:cs typeface="Corbel"/>
              </a:rPr>
              <a:t>Nervous System</a:t>
            </a:r>
            <a:endParaRPr lang="en-US" i="0" dirty="0">
              <a:solidFill>
                <a:srgbClr val="000000"/>
              </a:solidFill>
              <a:latin typeface="Corbel"/>
              <a:cs typeface="Corbel"/>
            </a:endParaRPr>
          </a:p>
        </p:txBody>
      </p:sp>
      <p:sp>
        <p:nvSpPr>
          <p:cNvPr id="30726" name="Text Box 7"/>
          <p:cNvSpPr txBox="1">
            <a:spLocks noChangeArrowheads="1"/>
          </p:cNvSpPr>
          <p:nvPr/>
        </p:nvSpPr>
        <p:spPr bwMode="auto">
          <a:xfrm>
            <a:off x="4953000" y="3048000"/>
            <a:ext cx="3886200" cy="1292662"/>
          </a:xfrm>
          <a:prstGeom prst="rect">
            <a:avLst/>
          </a:prstGeom>
          <a:ln/>
          <a:extLst/>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eaLnBrk="0" hangingPunct="0">
              <a:defRPr sz="2400" i="1">
                <a:solidFill>
                  <a:schemeClr val="tx1"/>
                </a:solidFill>
                <a:latin typeface="Arial" charset="0"/>
                <a:ea typeface="ＭＳ Ｐゴシック" charset="0"/>
                <a:cs typeface="ＭＳ Ｐゴシック" charset="0"/>
              </a:defRPr>
            </a:lvl1pPr>
            <a:lvl2pPr marL="742950" indent="-285750" eaLnBrk="0" hangingPunct="0">
              <a:defRPr sz="2400" i="1">
                <a:solidFill>
                  <a:schemeClr val="tx1"/>
                </a:solidFill>
                <a:latin typeface="Arial" charset="0"/>
                <a:ea typeface="ＭＳ Ｐゴシック" charset="0"/>
              </a:defRPr>
            </a:lvl2pPr>
            <a:lvl3pPr marL="1143000" indent="-228600" eaLnBrk="0" hangingPunct="0">
              <a:defRPr sz="2400" i="1">
                <a:solidFill>
                  <a:schemeClr val="tx1"/>
                </a:solidFill>
                <a:latin typeface="Arial" charset="0"/>
                <a:ea typeface="ＭＳ Ｐゴシック" charset="0"/>
              </a:defRPr>
            </a:lvl3pPr>
            <a:lvl4pPr marL="1600200" indent="-228600" eaLnBrk="0" hangingPunct="0">
              <a:defRPr sz="2400" i="1">
                <a:solidFill>
                  <a:schemeClr val="tx1"/>
                </a:solidFill>
                <a:latin typeface="Arial" charset="0"/>
                <a:ea typeface="ＭＳ Ｐゴシック" charset="0"/>
              </a:defRPr>
            </a:lvl4pPr>
            <a:lvl5pPr marL="2057400" indent="-228600" eaLnBrk="0" hangingPunct="0">
              <a:defRPr sz="2400" i="1">
                <a:solidFill>
                  <a:schemeClr val="tx1"/>
                </a:solidFill>
                <a:latin typeface="Arial" charset="0"/>
                <a:ea typeface="ＭＳ Ｐゴシック" charset="0"/>
              </a:defRPr>
            </a:lvl5pPr>
            <a:lvl6pPr marL="2514600" indent="-228600" eaLnBrk="0" fontAlgn="base" hangingPunct="0">
              <a:spcBef>
                <a:spcPct val="0"/>
              </a:spcBef>
              <a:spcAft>
                <a:spcPct val="0"/>
              </a:spcAft>
              <a:defRPr sz="2400" i="1">
                <a:solidFill>
                  <a:schemeClr val="tx1"/>
                </a:solidFill>
                <a:latin typeface="Arial" charset="0"/>
                <a:ea typeface="ＭＳ Ｐゴシック" charset="0"/>
              </a:defRPr>
            </a:lvl6pPr>
            <a:lvl7pPr marL="2971800" indent="-228600" eaLnBrk="0" fontAlgn="base" hangingPunct="0">
              <a:spcBef>
                <a:spcPct val="0"/>
              </a:spcBef>
              <a:spcAft>
                <a:spcPct val="0"/>
              </a:spcAft>
              <a:defRPr sz="2400" i="1">
                <a:solidFill>
                  <a:schemeClr val="tx1"/>
                </a:solidFill>
                <a:latin typeface="Arial" charset="0"/>
                <a:ea typeface="ＭＳ Ｐゴシック" charset="0"/>
              </a:defRPr>
            </a:lvl7pPr>
            <a:lvl8pPr marL="3429000" indent="-228600" eaLnBrk="0" fontAlgn="base" hangingPunct="0">
              <a:spcBef>
                <a:spcPct val="0"/>
              </a:spcBef>
              <a:spcAft>
                <a:spcPct val="0"/>
              </a:spcAft>
              <a:defRPr sz="2400" i="1">
                <a:solidFill>
                  <a:schemeClr val="tx1"/>
                </a:solidFill>
                <a:latin typeface="Arial" charset="0"/>
                <a:ea typeface="ＭＳ Ｐゴシック" charset="0"/>
              </a:defRPr>
            </a:lvl8pPr>
            <a:lvl9pPr marL="3886200" indent="-228600" eaLnBrk="0" fontAlgn="base" hangingPunct="0">
              <a:spcBef>
                <a:spcPct val="0"/>
              </a:spcBef>
              <a:spcAft>
                <a:spcPct val="0"/>
              </a:spcAft>
              <a:defRPr sz="2400" i="1">
                <a:solidFill>
                  <a:schemeClr val="tx1"/>
                </a:solidFill>
                <a:latin typeface="Arial" charset="0"/>
                <a:ea typeface="ＭＳ Ｐゴシック" charset="0"/>
              </a:defRPr>
            </a:lvl9pPr>
          </a:lstStyle>
          <a:p>
            <a:pPr algn="ctr" eaLnBrk="1" hangingPunct="1"/>
            <a:r>
              <a:rPr lang="en-US" sz="2600" dirty="0">
                <a:solidFill>
                  <a:srgbClr val="FFFFFF"/>
                </a:solidFill>
                <a:latin typeface="Corbel"/>
                <a:cs typeface="Corbel"/>
              </a:rPr>
              <a:t>Narrow</a:t>
            </a:r>
            <a:r>
              <a:rPr lang="en-US" sz="2600" i="0" dirty="0">
                <a:solidFill>
                  <a:srgbClr val="FFFFFF"/>
                </a:solidFill>
                <a:latin typeface="Corbel"/>
                <a:cs typeface="Corbel"/>
              </a:rPr>
              <a:t> Range of </a:t>
            </a:r>
            <a:r>
              <a:rPr lang="en-US" sz="2600" i="0" dirty="0" smtClean="0">
                <a:solidFill>
                  <a:srgbClr val="FFFFFF"/>
                </a:solidFill>
                <a:latin typeface="Corbel"/>
                <a:cs typeface="Corbel"/>
              </a:rPr>
              <a:t>Behavior</a:t>
            </a:r>
          </a:p>
          <a:p>
            <a:pPr marL="457200" indent="-457200" algn="ctr" eaLnBrk="1" hangingPunct="1">
              <a:buFont typeface="Wingdings" charset="2"/>
              <a:buChar char="ü"/>
            </a:pPr>
            <a:r>
              <a:rPr lang="en-US" sz="2600" i="0" dirty="0" smtClean="0">
                <a:solidFill>
                  <a:srgbClr val="FFFFFF"/>
                </a:solidFill>
                <a:latin typeface="Corbel"/>
                <a:cs typeface="Corbel"/>
              </a:rPr>
              <a:t>Depends on heredity</a:t>
            </a:r>
            <a:endParaRPr lang="en-US" sz="2600" i="0" dirty="0">
              <a:solidFill>
                <a:srgbClr val="FFFFFF"/>
              </a:solidFill>
              <a:latin typeface="Corbel"/>
              <a:cs typeface="Corbel"/>
            </a:endParaRPr>
          </a:p>
        </p:txBody>
      </p:sp>
      <p:sp>
        <p:nvSpPr>
          <p:cNvPr id="30727" name="Text Box 8"/>
          <p:cNvSpPr txBox="1">
            <a:spLocks noChangeArrowheads="1"/>
          </p:cNvSpPr>
          <p:nvPr/>
        </p:nvSpPr>
        <p:spPr bwMode="auto">
          <a:xfrm>
            <a:off x="4876800" y="4648200"/>
            <a:ext cx="3962400" cy="1292662"/>
          </a:xfrm>
          <a:prstGeom prst="rect">
            <a:avLst/>
          </a:prstGeom>
          <a:ln/>
          <a:extLst/>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eaLnBrk="0" hangingPunct="0">
              <a:defRPr sz="2400" i="1">
                <a:solidFill>
                  <a:schemeClr val="tx1"/>
                </a:solidFill>
                <a:latin typeface="Arial" charset="0"/>
                <a:ea typeface="ＭＳ Ｐゴシック" charset="0"/>
                <a:cs typeface="ＭＳ Ｐゴシック" charset="0"/>
              </a:defRPr>
            </a:lvl1pPr>
            <a:lvl2pPr marL="742950" indent="-285750" eaLnBrk="0" hangingPunct="0">
              <a:defRPr sz="2400" i="1">
                <a:solidFill>
                  <a:schemeClr val="tx1"/>
                </a:solidFill>
                <a:latin typeface="Arial" charset="0"/>
                <a:ea typeface="ＭＳ Ｐゴシック" charset="0"/>
              </a:defRPr>
            </a:lvl2pPr>
            <a:lvl3pPr marL="1143000" indent="-228600" eaLnBrk="0" hangingPunct="0">
              <a:defRPr sz="2400" i="1">
                <a:solidFill>
                  <a:schemeClr val="tx1"/>
                </a:solidFill>
                <a:latin typeface="Arial" charset="0"/>
                <a:ea typeface="ＭＳ Ｐゴシック" charset="0"/>
              </a:defRPr>
            </a:lvl3pPr>
            <a:lvl4pPr marL="1600200" indent="-228600" eaLnBrk="0" hangingPunct="0">
              <a:defRPr sz="2400" i="1">
                <a:solidFill>
                  <a:schemeClr val="tx1"/>
                </a:solidFill>
                <a:latin typeface="Arial" charset="0"/>
                <a:ea typeface="ＭＳ Ｐゴシック" charset="0"/>
              </a:defRPr>
            </a:lvl4pPr>
            <a:lvl5pPr marL="2057400" indent="-228600" eaLnBrk="0" hangingPunct="0">
              <a:defRPr sz="2400" i="1">
                <a:solidFill>
                  <a:schemeClr val="tx1"/>
                </a:solidFill>
                <a:latin typeface="Arial" charset="0"/>
                <a:ea typeface="ＭＳ Ｐゴシック" charset="0"/>
              </a:defRPr>
            </a:lvl5pPr>
            <a:lvl6pPr marL="2514600" indent="-228600" eaLnBrk="0" fontAlgn="base" hangingPunct="0">
              <a:spcBef>
                <a:spcPct val="0"/>
              </a:spcBef>
              <a:spcAft>
                <a:spcPct val="0"/>
              </a:spcAft>
              <a:defRPr sz="2400" i="1">
                <a:solidFill>
                  <a:schemeClr val="tx1"/>
                </a:solidFill>
                <a:latin typeface="Arial" charset="0"/>
                <a:ea typeface="ＭＳ Ｐゴシック" charset="0"/>
              </a:defRPr>
            </a:lvl6pPr>
            <a:lvl7pPr marL="2971800" indent="-228600" eaLnBrk="0" fontAlgn="base" hangingPunct="0">
              <a:spcBef>
                <a:spcPct val="0"/>
              </a:spcBef>
              <a:spcAft>
                <a:spcPct val="0"/>
              </a:spcAft>
              <a:defRPr sz="2400" i="1">
                <a:solidFill>
                  <a:schemeClr val="tx1"/>
                </a:solidFill>
                <a:latin typeface="Arial" charset="0"/>
                <a:ea typeface="ＭＳ Ｐゴシック" charset="0"/>
              </a:defRPr>
            </a:lvl7pPr>
            <a:lvl8pPr marL="3429000" indent="-228600" eaLnBrk="0" fontAlgn="base" hangingPunct="0">
              <a:spcBef>
                <a:spcPct val="0"/>
              </a:spcBef>
              <a:spcAft>
                <a:spcPct val="0"/>
              </a:spcAft>
              <a:defRPr sz="2400" i="1">
                <a:solidFill>
                  <a:schemeClr val="tx1"/>
                </a:solidFill>
                <a:latin typeface="Arial" charset="0"/>
                <a:ea typeface="ＭＳ Ｐゴシック" charset="0"/>
              </a:defRPr>
            </a:lvl8pPr>
            <a:lvl9pPr marL="3886200" indent="-228600" eaLnBrk="0" fontAlgn="base" hangingPunct="0">
              <a:spcBef>
                <a:spcPct val="0"/>
              </a:spcBef>
              <a:spcAft>
                <a:spcPct val="0"/>
              </a:spcAft>
              <a:defRPr sz="2400" i="1">
                <a:solidFill>
                  <a:schemeClr val="tx1"/>
                </a:solidFill>
                <a:latin typeface="Arial" charset="0"/>
                <a:ea typeface="ＭＳ Ｐゴシック" charset="0"/>
              </a:defRPr>
            </a:lvl9pPr>
          </a:lstStyle>
          <a:p>
            <a:pPr algn="ctr" eaLnBrk="1" hangingPunct="1"/>
            <a:r>
              <a:rPr lang="en-US" sz="2600" dirty="0">
                <a:solidFill>
                  <a:srgbClr val="FFFFFF"/>
                </a:solidFill>
                <a:latin typeface="Corbel"/>
                <a:cs typeface="Corbel"/>
              </a:rPr>
              <a:t>Wider </a:t>
            </a:r>
            <a:r>
              <a:rPr lang="en-US" sz="2600" i="0" dirty="0">
                <a:solidFill>
                  <a:srgbClr val="FFFFFF"/>
                </a:solidFill>
                <a:latin typeface="Corbel"/>
                <a:cs typeface="Corbel"/>
              </a:rPr>
              <a:t>Range </a:t>
            </a:r>
          </a:p>
          <a:p>
            <a:pPr algn="ctr" eaLnBrk="1" hangingPunct="1"/>
            <a:r>
              <a:rPr lang="en-US" sz="2600" i="0" dirty="0">
                <a:solidFill>
                  <a:srgbClr val="FFFFFF"/>
                </a:solidFill>
                <a:latin typeface="Corbel"/>
                <a:cs typeface="Corbel"/>
              </a:rPr>
              <a:t>of </a:t>
            </a:r>
            <a:r>
              <a:rPr lang="en-US" sz="2600" i="0" dirty="0" smtClean="0">
                <a:solidFill>
                  <a:srgbClr val="FFFFFF"/>
                </a:solidFill>
                <a:latin typeface="Corbel"/>
                <a:cs typeface="Corbel"/>
              </a:rPr>
              <a:t>Behavior</a:t>
            </a:r>
          </a:p>
          <a:p>
            <a:pPr marL="457200" indent="-457200" algn="ctr" eaLnBrk="1" hangingPunct="1">
              <a:buFont typeface="Wingdings" charset="2"/>
              <a:buChar char="ü"/>
            </a:pPr>
            <a:r>
              <a:rPr lang="en-US" sz="2600" i="0" dirty="0" smtClean="0">
                <a:solidFill>
                  <a:srgbClr val="FFFFFF"/>
                </a:solidFill>
                <a:latin typeface="Corbel"/>
                <a:cs typeface="Corbel"/>
              </a:rPr>
              <a:t>Depends on learning</a:t>
            </a:r>
            <a:endParaRPr lang="en-US" i="0" dirty="0">
              <a:solidFill>
                <a:srgbClr val="FFFFFF"/>
              </a:solidFill>
              <a:latin typeface="Corbel"/>
              <a:cs typeface="Corbel"/>
            </a:endParaRPr>
          </a:p>
        </p:txBody>
      </p:sp>
      <p:sp>
        <p:nvSpPr>
          <p:cNvPr id="30728" name="AutoShape 9"/>
          <p:cNvSpPr>
            <a:spLocks noChangeArrowheads="1"/>
          </p:cNvSpPr>
          <p:nvPr/>
        </p:nvSpPr>
        <p:spPr bwMode="auto">
          <a:xfrm>
            <a:off x="3810000" y="3276600"/>
            <a:ext cx="990600" cy="381000"/>
          </a:xfrm>
          <a:prstGeom prst="rightArrow">
            <a:avLst>
              <a:gd name="adj1" fmla="val 50000"/>
              <a:gd name="adj2" fmla="val 8125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p>
            <a:endParaRPr lang="en-US"/>
          </a:p>
        </p:txBody>
      </p:sp>
      <p:sp>
        <p:nvSpPr>
          <p:cNvPr id="30729" name="AutoShape 10"/>
          <p:cNvSpPr>
            <a:spLocks noChangeArrowheads="1"/>
          </p:cNvSpPr>
          <p:nvPr/>
        </p:nvSpPr>
        <p:spPr bwMode="auto">
          <a:xfrm>
            <a:off x="3886200" y="4876800"/>
            <a:ext cx="990600" cy="381000"/>
          </a:xfrm>
          <a:prstGeom prst="rightArrow">
            <a:avLst>
              <a:gd name="adj1" fmla="val 50000"/>
              <a:gd name="adj2" fmla="val 8125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p>
            <a:endParaRPr lang="en-US"/>
          </a:p>
        </p:txBody>
      </p:sp>
    </p:spTree>
    <p:extLst>
      <p:ext uri="{BB962C8B-B14F-4D97-AF65-F5344CB8AC3E}">
        <p14:creationId xmlns:p14="http://schemas.microsoft.com/office/powerpoint/2010/main" val="129718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dissolve">
                                      <p:cBhvr>
                                        <p:cTn id="7" dur="500"/>
                                        <p:tgtEl>
                                          <p:spTgt spid="3072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728"/>
                                        </p:tgtEl>
                                        <p:attrNameLst>
                                          <p:attrName>style.visibility</p:attrName>
                                        </p:attrNameLst>
                                      </p:cBhvr>
                                      <p:to>
                                        <p:strVal val="visible"/>
                                      </p:to>
                                    </p:set>
                                    <p:animEffect transition="in" filter="dissolve">
                                      <p:cBhvr>
                                        <p:cTn id="12" dur="500"/>
                                        <p:tgtEl>
                                          <p:spTgt spid="30728"/>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30726"/>
                                        </p:tgtEl>
                                        <p:attrNameLst>
                                          <p:attrName>style.visibility</p:attrName>
                                        </p:attrNameLst>
                                      </p:cBhvr>
                                      <p:to>
                                        <p:strVal val="visible"/>
                                      </p:to>
                                    </p:set>
                                    <p:animEffect transition="in" filter="circle(in)">
                                      <p:cBhvr>
                                        <p:cTn id="15" dur="2000"/>
                                        <p:tgtEl>
                                          <p:spTgt spid="30726"/>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30725"/>
                                        </p:tgtEl>
                                        <p:attrNameLst>
                                          <p:attrName>style.visibility</p:attrName>
                                        </p:attrNameLst>
                                      </p:cBhvr>
                                      <p:to>
                                        <p:strVal val="visible"/>
                                      </p:to>
                                    </p:set>
                                    <p:animEffect transition="in" filter="dissolve">
                                      <p:cBhvr>
                                        <p:cTn id="20" dur="500"/>
                                        <p:tgtEl>
                                          <p:spTgt spid="30725"/>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30729"/>
                                        </p:tgtEl>
                                        <p:attrNameLst>
                                          <p:attrName>style.visibility</p:attrName>
                                        </p:attrNameLst>
                                      </p:cBhvr>
                                      <p:to>
                                        <p:strVal val="visible"/>
                                      </p:to>
                                    </p:set>
                                    <p:animEffect transition="in" filter="dissolve">
                                      <p:cBhvr>
                                        <p:cTn id="25" dur="500"/>
                                        <p:tgtEl>
                                          <p:spTgt spid="30729"/>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30727"/>
                                        </p:tgtEl>
                                        <p:attrNameLst>
                                          <p:attrName>style.visibility</p:attrName>
                                        </p:attrNameLst>
                                      </p:cBhvr>
                                      <p:to>
                                        <p:strVal val="visible"/>
                                      </p:to>
                                    </p:set>
                                    <p:animEffect transition="in" filter="circle(in)">
                                      <p:cBhvr>
                                        <p:cTn id="28" dur="2000"/>
                                        <p:tgtEl>
                                          <p:spTgt spid="307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animBg="1"/>
      <p:bldP spid="30725" grpId="0" animBg="1"/>
      <p:bldP spid="30726" grpId="0" animBg="1"/>
      <p:bldP spid="30727" grpId="0" animBg="1"/>
      <p:bldP spid="30728" grpId="0" animBg="1"/>
      <p:bldP spid="30729"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 Brief History of the Brain</a:t>
            </a:r>
            <a:br>
              <a:rPr lang="en-US" smtClean="0"/>
            </a:br>
            <a:r>
              <a:rPr lang="en-US" smtClean="0"/>
              <a:t>(yes, this will be on the exam)</a:t>
            </a:r>
            <a:endParaRPr lang="en-US" dirty="0"/>
          </a:p>
        </p:txBody>
      </p:sp>
      <p:sp>
        <p:nvSpPr>
          <p:cNvPr id="4" name="Text Placeholder 3"/>
          <p:cNvSpPr>
            <a:spLocks noGrp="1"/>
          </p:cNvSpPr>
          <p:nvPr>
            <p:ph type="body" idx="1"/>
          </p:nvPr>
        </p:nvSpPr>
        <p:spPr/>
        <p:txBody>
          <a:bodyPr/>
          <a:lstStyle/>
          <a:p>
            <a:endParaRPr lang="en-CA"/>
          </a:p>
        </p:txBody>
      </p:sp>
    </p:spTree>
    <p:extLst>
      <p:ext uri="{BB962C8B-B14F-4D97-AF65-F5344CB8AC3E}">
        <p14:creationId xmlns:p14="http://schemas.microsoft.com/office/powerpoint/2010/main" val="1481092092"/>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Rectangle 6"/>
          <p:cNvSpPr>
            <a:spLocks noGrp="1" noChangeArrowheads="1"/>
          </p:cNvSpPr>
          <p:nvPr>
            <p:ph type="title"/>
          </p:nvPr>
        </p:nvSpPr>
        <p:spPr/>
        <p:txBody>
          <a:bodyPr/>
          <a:lstStyle/>
          <a:p>
            <a:r>
              <a:rPr lang="en-US" smtClean="0"/>
              <a:t>Egyptian Mummification</a:t>
            </a:r>
            <a:endParaRPr lang="en-CA" dirty="0"/>
          </a:p>
        </p:txBody>
      </p:sp>
    </p:spTree>
    <p:extLst>
      <p:ext uri="{BB962C8B-B14F-4D97-AF65-F5344CB8AC3E}">
        <p14:creationId xmlns:p14="http://schemas.microsoft.com/office/powerpoint/2010/main" val="2133093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304800" y="1295400"/>
            <a:ext cx="59436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l">
              <a:spcBef>
                <a:spcPct val="20000"/>
              </a:spcBef>
              <a:buFontTx/>
              <a:buChar char="•"/>
            </a:pPr>
            <a:endParaRPr lang="en-CA" sz="3200">
              <a:solidFill>
                <a:schemeClr val="hlink"/>
              </a:solidFill>
              <a:latin typeface="Arial" charset="0"/>
            </a:endParaRPr>
          </a:p>
        </p:txBody>
      </p:sp>
      <p:sp>
        <p:nvSpPr>
          <p:cNvPr id="5123" name="Rectangle 3"/>
          <p:cNvSpPr>
            <a:spLocks noGrp="1" noChangeArrowheads="1"/>
          </p:cNvSpPr>
          <p:nvPr>
            <p:ph type="title"/>
          </p:nvPr>
        </p:nvSpPr>
        <p:spPr/>
        <p:txBody>
          <a:bodyPr/>
          <a:lstStyle/>
          <a:p>
            <a:r>
              <a:rPr lang="en-US" smtClean="0"/>
              <a:t>Hippocrates</a:t>
            </a:r>
            <a:br>
              <a:rPr lang="en-US" smtClean="0"/>
            </a:br>
            <a:r>
              <a:rPr lang="en-US" smtClean="0"/>
              <a:t> (460-379 BC)</a:t>
            </a:r>
            <a:endParaRPr lang="en-US" dirty="0"/>
          </a:p>
        </p:txBody>
      </p:sp>
      <p:sp>
        <p:nvSpPr>
          <p:cNvPr id="3076" name="Rectangle 4"/>
          <p:cNvSpPr>
            <a:spLocks noGrp="1" noChangeArrowheads="1"/>
          </p:cNvSpPr>
          <p:nvPr>
            <p:ph idx="1"/>
          </p:nvPr>
        </p:nvSpPr>
        <p:spPr/>
        <p:txBody>
          <a:bodyPr/>
          <a:lstStyle/>
          <a:p>
            <a:r>
              <a:rPr lang="en-US" smtClean="0"/>
              <a:t>Father of modern medical ethics</a:t>
            </a:r>
          </a:p>
          <a:p>
            <a:r>
              <a:rPr lang="en-US" smtClean="0"/>
              <a:t>First to describe effects of head injuries</a:t>
            </a:r>
          </a:p>
          <a:p>
            <a:r>
              <a:rPr lang="en-US" smtClean="0"/>
              <a:t>4 humours:</a:t>
            </a:r>
          </a:p>
          <a:p>
            <a:pPr lvl="1"/>
            <a:r>
              <a:rPr lang="en-US" smtClean="0"/>
              <a:t>Black bile </a:t>
            </a:r>
            <a:r>
              <a:rPr lang="en-US" smtClean="0">
                <a:sym typeface="Wingdings" charset="0"/>
              </a:rPr>
              <a:t> depressive</a:t>
            </a:r>
            <a:endParaRPr lang="en-US" smtClean="0"/>
          </a:p>
          <a:p>
            <a:pPr lvl="1"/>
            <a:r>
              <a:rPr lang="en-US" smtClean="0"/>
              <a:t>Yellow bile </a:t>
            </a:r>
            <a:r>
              <a:rPr lang="en-US" smtClean="0">
                <a:sym typeface="Wingdings" charset="0"/>
              </a:rPr>
              <a:t> mood swings</a:t>
            </a:r>
            <a:endParaRPr lang="en-US" smtClean="0"/>
          </a:p>
          <a:p>
            <a:pPr lvl="1"/>
            <a:r>
              <a:rPr lang="en-US" smtClean="0"/>
              <a:t>Phlegm </a:t>
            </a:r>
            <a:r>
              <a:rPr lang="en-US" smtClean="0">
                <a:sym typeface="Wingdings" charset="0"/>
              </a:rPr>
              <a:t> </a:t>
            </a:r>
            <a:r>
              <a:rPr lang="ja-JP" altLang="en-US" smtClean="0">
                <a:sym typeface="Wingdings" charset="0"/>
              </a:rPr>
              <a:t>‘</a:t>
            </a:r>
            <a:r>
              <a:rPr lang="en-US" smtClean="0">
                <a:sym typeface="Wingdings" charset="0"/>
              </a:rPr>
              <a:t>sluggish</a:t>
            </a:r>
            <a:r>
              <a:rPr lang="ja-JP" altLang="en-US" smtClean="0">
                <a:sym typeface="Wingdings" charset="0"/>
              </a:rPr>
              <a:t>’</a:t>
            </a:r>
            <a:endParaRPr lang="en-US" smtClean="0"/>
          </a:p>
          <a:p>
            <a:pPr lvl="1"/>
            <a:r>
              <a:rPr lang="en-US" smtClean="0"/>
              <a:t>Sanguine (blood) </a:t>
            </a:r>
            <a:r>
              <a:rPr lang="en-US" smtClean="0">
                <a:sym typeface="Wingdings" charset="0"/>
              </a:rPr>
              <a:t> optimistic; tendency for mania</a:t>
            </a:r>
            <a:endParaRPr lang="en-US" smtClean="0"/>
          </a:p>
          <a:p>
            <a:endParaRPr lang="en-US" dirty="0"/>
          </a:p>
        </p:txBody>
      </p:sp>
      <p:pic>
        <p:nvPicPr>
          <p:cNvPr id="5125" name="Picture 9" descr="http://med.ege.edu.tr/~medethic/hippocrates.jpg"/>
          <p:cNvPicPr>
            <a:picLocks noGrp="1" noChangeAspect="1" noChangeArrowheads="1"/>
          </p:cNvPicPr>
          <p:nvPr>
            <p:ph type="clipArt" sz="half" idx="4294967295"/>
          </p:nvPr>
        </p:nvPicPr>
        <p:blipFill>
          <a:blip r:embed="rId3" cstate="print">
            <a:extLst>
              <a:ext uri="{28A0092B-C50C-407E-A947-70E740481C1C}">
                <a14:useLocalDpi xmlns:a14="http://schemas.microsoft.com/office/drawing/2010/main" val="0"/>
              </a:ext>
            </a:extLst>
          </a:blip>
          <a:srcRect/>
          <a:stretch>
            <a:fillRect/>
          </a:stretch>
        </p:blipFill>
        <p:spPr>
          <a:xfrm>
            <a:off x="9001125" y="3941763"/>
            <a:ext cx="142875" cy="193675"/>
          </a:xfrm>
        </p:spPr>
      </p:pic>
    </p:spTree>
    <p:extLst>
      <p:ext uri="{BB962C8B-B14F-4D97-AF65-F5344CB8AC3E}">
        <p14:creationId xmlns:p14="http://schemas.microsoft.com/office/powerpoint/2010/main" val="328649326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6">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6">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076">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076">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076">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76">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76">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7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smtClean="0"/>
              <a:t>Aristotle (384-382 BC)</a:t>
            </a:r>
            <a:endParaRPr lang="en-US" dirty="0"/>
          </a:p>
        </p:txBody>
      </p:sp>
      <p:sp>
        <p:nvSpPr>
          <p:cNvPr id="4099" name="Rectangle 3"/>
          <p:cNvSpPr>
            <a:spLocks noGrp="1" noChangeArrowheads="1"/>
          </p:cNvSpPr>
          <p:nvPr>
            <p:ph idx="1"/>
          </p:nvPr>
        </p:nvSpPr>
        <p:spPr/>
        <p:txBody>
          <a:bodyPr/>
          <a:lstStyle/>
          <a:p>
            <a:r>
              <a:rPr lang="en-US" smtClean="0"/>
              <a:t>Brain a cooling agent for the heart; where the spirits circulated</a:t>
            </a:r>
          </a:p>
          <a:p>
            <a:pPr lvl="1"/>
            <a:r>
              <a:rPr lang="en-US" smtClean="0"/>
              <a:t>No role in producing behaviour</a:t>
            </a:r>
          </a:p>
          <a:p>
            <a:r>
              <a:rPr lang="en-US" smtClean="0"/>
              <a:t> First use of term </a:t>
            </a:r>
            <a:r>
              <a:rPr lang="ja-JP" altLang="en-US" smtClean="0"/>
              <a:t>‘</a:t>
            </a:r>
            <a:r>
              <a:rPr lang="en-US" smtClean="0"/>
              <a:t>common sense</a:t>
            </a:r>
            <a:r>
              <a:rPr lang="ja-JP" altLang="en-US" smtClean="0"/>
              <a:t>’</a:t>
            </a:r>
            <a:endParaRPr lang="en-US" smtClean="0"/>
          </a:p>
          <a:p>
            <a:pPr lvl="1"/>
            <a:r>
              <a:rPr lang="en-US" smtClean="0"/>
              <a:t>Where the spirits come together (sensus communis)</a:t>
            </a:r>
          </a:p>
          <a:p>
            <a:pPr lvl="1"/>
            <a:r>
              <a:rPr lang="en-US" smtClean="0"/>
              <a:t>Psyche: Synonym for mind; an entity once proposed to be the source of human behavior</a:t>
            </a:r>
          </a:p>
          <a:p>
            <a:r>
              <a:rPr lang="en-US" smtClean="0"/>
              <a:t>Mentalism: An explanation of behavior as a function of the nonmaterial mind</a:t>
            </a:r>
            <a:endParaRPr lang="en-US" dirty="0" smtClean="0"/>
          </a:p>
        </p:txBody>
      </p:sp>
    </p:spTree>
    <p:extLst>
      <p:ext uri="{BB962C8B-B14F-4D97-AF65-F5344CB8AC3E}">
        <p14:creationId xmlns:p14="http://schemas.microsoft.com/office/powerpoint/2010/main" val="311377568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099">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40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0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099">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0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mtClean="0"/>
              <a:t>Galen</a:t>
            </a:r>
            <a:br>
              <a:rPr lang="en-US" smtClean="0"/>
            </a:br>
            <a:r>
              <a:rPr lang="en-US" smtClean="0"/>
              <a:t> (131-201 AD)</a:t>
            </a:r>
            <a:endParaRPr lang="en-US" dirty="0"/>
          </a:p>
        </p:txBody>
      </p:sp>
      <p:sp>
        <p:nvSpPr>
          <p:cNvPr id="5123" name="Rectangle 3"/>
          <p:cNvSpPr>
            <a:spLocks noGrp="1" noChangeArrowheads="1"/>
          </p:cNvSpPr>
          <p:nvPr>
            <p:ph idx="1"/>
          </p:nvPr>
        </p:nvSpPr>
        <p:spPr/>
        <p:txBody>
          <a:bodyPr/>
          <a:lstStyle/>
          <a:p>
            <a:r>
              <a:rPr lang="en-US" smtClean="0"/>
              <a:t>Roman physician who worked in a gladiator school</a:t>
            </a:r>
          </a:p>
          <a:p>
            <a:pPr lvl="1"/>
            <a:r>
              <a:rPr lang="en-US" smtClean="0"/>
              <a:t>Regarded wounds as </a:t>
            </a:r>
            <a:r>
              <a:rPr lang="ja-JP" altLang="en-US" smtClean="0"/>
              <a:t>‘</a:t>
            </a:r>
            <a:r>
              <a:rPr lang="en-US" smtClean="0"/>
              <a:t>windows into the body</a:t>
            </a:r>
            <a:r>
              <a:rPr lang="ja-JP" altLang="en-US" smtClean="0"/>
              <a:t>’</a:t>
            </a:r>
            <a:endParaRPr lang="en-US" smtClean="0"/>
          </a:p>
          <a:p>
            <a:r>
              <a:rPr lang="en-US" smtClean="0"/>
              <a:t>Correctly identified 7 of 12 cranial nerves</a:t>
            </a:r>
          </a:p>
          <a:p>
            <a:r>
              <a:rPr lang="en-US" smtClean="0"/>
              <a:t>Taking of the pulse!</a:t>
            </a:r>
          </a:p>
          <a:p>
            <a:r>
              <a:rPr lang="en-US" smtClean="0"/>
              <a:t> Concluded that the brain was the organ of the mind</a:t>
            </a:r>
            <a:endParaRPr lang="en-US" dirty="0"/>
          </a:p>
        </p:txBody>
      </p:sp>
    </p:spTree>
    <p:extLst>
      <p:ext uri="{BB962C8B-B14F-4D97-AF65-F5344CB8AC3E}">
        <p14:creationId xmlns:p14="http://schemas.microsoft.com/office/powerpoint/2010/main" val="11153626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3">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uiExpand="1"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smtClean="0"/>
              <a:t>Dark Ages (~1500 AD)</a:t>
            </a:r>
            <a:endParaRPr lang="en-US"/>
          </a:p>
        </p:txBody>
      </p:sp>
      <p:sp>
        <p:nvSpPr>
          <p:cNvPr id="8195" name="Rectangle 3"/>
          <p:cNvSpPr>
            <a:spLocks noGrp="1" noChangeArrowheads="1"/>
          </p:cNvSpPr>
          <p:nvPr>
            <p:ph type="body" sz="half" idx="1"/>
          </p:nvPr>
        </p:nvSpPr>
        <p:spPr/>
        <p:txBody>
          <a:bodyPr/>
          <a:lstStyle/>
          <a:p>
            <a:r>
              <a:rPr lang="en-US" smtClean="0"/>
              <a:t> Period of religious dogmatism</a:t>
            </a:r>
          </a:p>
          <a:p>
            <a:pPr lvl="1"/>
            <a:r>
              <a:rPr lang="en-US" smtClean="0"/>
              <a:t> No scientific inquiry</a:t>
            </a:r>
            <a:endParaRPr lang="en-US" dirty="0"/>
          </a:p>
        </p:txBody>
      </p:sp>
      <p:sp>
        <p:nvSpPr>
          <p:cNvPr id="5" name="Content Placeholder 4"/>
          <p:cNvSpPr>
            <a:spLocks noGrp="1"/>
          </p:cNvSpPr>
          <p:nvPr>
            <p:ph sz="half" idx="2"/>
          </p:nvPr>
        </p:nvSpPr>
        <p:spPr/>
        <p:txBody>
          <a:bodyPr/>
          <a:lstStyle/>
          <a:p>
            <a:endParaRPr lang="en-CA"/>
          </a:p>
        </p:txBody>
      </p:sp>
    </p:spTree>
    <p:extLst>
      <p:ext uri="{BB962C8B-B14F-4D97-AF65-F5344CB8AC3E}">
        <p14:creationId xmlns:p14="http://schemas.microsoft.com/office/powerpoint/2010/main" val="34554709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mtClean="0"/>
              <a:t>Renaissance (</a:t>
            </a:r>
            <a:r>
              <a:rPr lang="ja-JP" altLang="en-US" smtClean="0"/>
              <a:t>“</a:t>
            </a:r>
            <a:r>
              <a:rPr lang="en-US" smtClean="0"/>
              <a:t>Re-Birth</a:t>
            </a:r>
            <a:r>
              <a:rPr lang="ja-JP" altLang="en-US" smtClean="0"/>
              <a:t>”</a:t>
            </a:r>
            <a:r>
              <a:rPr lang="en-US" smtClean="0"/>
              <a:t>)</a:t>
            </a:r>
            <a:endParaRPr lang="en-US" dirty="0"/>
          </a:p>
        </p:txBody>
      </p:sp>
      <p:sp>
        <p:nvSpPr>
          <p:cNvPr id="3" name="Content Placeholder 2"/>
          <p:cNvSpPr>
            <a:spLocks noGrp="1"/>
          </p:cNvSpPr>
          <p:nvPr>
            <p:ph idx="1"/>
          </p:nvPr>
        </p:nvSpPr>
        <p:spPr/>
        <p:txBody>
          <a:bodyPr/>
          <a:lstStyle/>
          <a:p>
            <a:endParaRPr lang="en-CA"/>
          </a:p>
        </p:txBody>
      </p:sp>
      <p:sp>
        <p:nvSpPr>
          <p:cNvPr id="9" name="Rectangle 8"/>
          <p:cNvSpPr/>
          <p:nvPr/>
        </p:nvSpPr>
        <p:spPr>
          <a:xfrm>
            <a:off x="2438400" y="5874603"/>
            <a:ext cx="4572000" cy="830997"/>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r>
              <a:rPr lang="en-US" dirty="0" smtClean="0"/>
              <a:t> </a:t>
            </a:r>
            <a:r>
              <a:rPr lang="en-US" dirty="0" err="1" smtClean="0"/>
              <a:t>Da</a:t>
            </a:r>
            <a:r>
              <a:rPr lang="en-US" dirty="0" smtClean="0"/>
              <a:t> Vinci laid the foundations for anatomical drawings</a:t>
            </a:r>
            <a:endParaRPr lang="en-US" dirty="0"/>
          </a:p>
        </p:txBody>
      </p:sp>
    </p:spTree>
    <p:extLst>
      <p:ext uri="{BB962C8B-B14F-4D97-AF65-F5344CB8AC3E}">
        <p14:creationId xmlns:p14="http://schemas.microsoft.com/office/powerpoint/2010/main" val="30646726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par>
                                <p:cTn id="10" presetID="9"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mtClean="0"/>
              <a:t>Rene Descartes</a:t>
            </a:r>
            <a:br>
              <a:rPr lang="en-US" smtClean="0"/>
            </a:br>
            <a:r>
              <a:rPr lang="en-US" smtClean="0"/>
              <a:t> (1596-1650)</a:t>
            </a:r>
            <a:endParaRPr lang="en-US" dirty="0"/>
          </a:p>
        </p:txBody>
      </p:sp>
      <p:sp>
        <p:nvSpPr>
          <p:cNvPr id="7171" name="Rectangle 3"/>
          <p:cNvSpPr>
            <a:spLocks noGrp="1" noChangeArrowheads="1"/>
          </p:cNvSpPr>
          <p:nvPr>
            <p:ph type="body" sz="half" idx="1"/>
          </p:nvPr>
        </p:nvSpPr>
        <p:spPr/>
        <p:txBody>
          <a:bodyPr/>
          <a:lstStyle/>
          <a:p>
            <a:r>
              <a:rPr lang="en-US" dirty="0" smtClean="0"/>
              <a:t>Dualism: Mind and brain are separate</a:t>
            </a:r>
          </a:p>
          <a:p>
            <a:pPr lvl="1"/>
            <a:r>
              <a:rPr lang="en-US" dirty="0" smtClean="0"/>
              <a:t>Both a nonmaterial mind and the material body contribute to behavior</a:t>
            </a:r>
          </a:p>
          <a:p>
            <a:endParaRPr lang="en-US" dirty="0" smtClean="0"/>
          </a:p>
          <a:p>
            <a:endParaRPr lang="en-US" dirty="0" smtClean="0"/>
          </a:p>
          <a:p>
            <a:endParaRPr lang="en-US" dirty="0"/>
          </a:p>
        </p:txBody>
      </p:sp>
      <p:sp>
        <p:nvSpPr>
          <p:cNvPr id="10245" name="Text Box 1031"/>
          <p:cNvSpPr txBox="1">
            <a:spLocks noChangeArrowheads="1"/>
          </p:cNvSpPr>
          <p:nvPr/>
        </p:nvSpPr>
        <p:spPr bwMode="auto">
          <a:xfrm>
            <a:off x="5334000" y="2743200"/>
            <a:ext cx="2743200" cy="461665"/>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dk1"/>
          </a:lnRef>
          <a:fillRef idx="2">
            <a:schemeClr val="dk1"/>
          </a:fillRef>
          <a:effectRef idx="1">
            <a:schemeClr val="dk1"/>
          </a:effectRef>
          <a:fontRef idx="minor">
            <a:schemeClr val="dk1"/>
          </a:fontRef>
        </p:style>
        <p:txBody>
          <a:bodyPr wrap="square">
            <a:spAutoFit/>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r>
              <a:rPr lang="en-US" i="1" dirty="0" smtClean="0">
                <a:latin typeface="Garamond" charset="0"/>
              </a:rPr>
              <a:t>Cogito Ergo Sum</a:t>
            </a:r>
            <a:endParaRPr lang="en-US" i="1" dirty="0">
              <a:latin typeface="Garamond" charset="0"/>
            </a:endParaRPr>
          </a:p>
        </p:txBody>
      </p:sp>
      <p:sp>
        <p:nvSpPr>
          <p:cNvPr id="10" name="TextBox 9"/>
          <p:cNvSpPr txBox="1"/>
          <p:nvPr/>
        </p:nvSpPr>
        <p:spPr>
          <a:xfrm>
            <a:off x="4800600" y="3733800"/>
            <a:ext cx="3657601" cy="2462213"/>
          </a:xfrm>
          <a:prstGeom prst="rect">
            <a:avLst/>
          </a:prstGeom>
          <a:noFill/>
        </p:spPr>
        <p:txBody>
          <a:bodyPr wrap="square" rtlCol="0">
            <a:spAutoFit/>
          </a:bodyPr>
          <a:lstStyle/>
          <a:p>
            <a:r>
              <a:rPr lang="en-US" sz="2200" b="0" dirty="0" smtClean="0">
                <a:latin typeface="+mj-lt"/>
              </a:rPr>
              <a:t>HOWEVER: First to suggest link between mind and body.</a:t>
            </a:r>
          </a:p>
          <a:p>
            <a:r>
              <a:rPr lang="en-US" sz="2200" b="0" dirty="0" smtClean="0">
                <a:latin typeface="+mj-lt"/>
              </a:rPr>
              <a:t>Mind controlled movements, while body supplied mind with information via the senses</a:t>
            </a:r>
          </a:p>
          <a:p>
            <a:endParaRPr lang="en-CA" sz="2200" b="0" dirty="0">
              <a:latin typeface="+mj-lt"/>
            </a:endParaRPr>
          </a:p>
        </p:txBody>
      </p:sp>
    </p:spTree>
    <p:extLst>
      <p:ext uri="{BB962C8B-B14F-4D97-AF65-F5344CB8AC3E}">
        <p14:creationId xmlns:p14="http://schemas.microsoft.com/office/powerpoint/2010/main" val="28011897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717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autoUpdateAnimBg="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mtClean="0"/>
              <a:t>Rene Descartes</a:t>
            </a:r>
            <a:br>
              <a:rPr lang="en-US" smtClean="0"/>
            </a:br>
            <a:r>
              <a:rPr lang="en-US" smtClean="0"/>
              <a:t> (1596-1650)</a:t>
            </a:r>
            <a:endParaRPr lang="en-US" dirty="0"/>
          </a:p>
        </p:txBody>
      </p:sp>
      <p:sp>
        <p:nvSpPr>
          <p:cNvPr id="7171" name="Rectangle 3"/>
          <p:cNvSpPr>
            <a:spLocks noGrp="1" noChangeArrowheads="1"/>
          </p:cNvSpPr>
          <p:nvPr>
            <p:ph type="body" sz="half" idx="1"/>
          </p:nvPr>
        </p:nvSpPr>
        <p:spPr/>
        <p:txBody>
          <a:bodyPr>
            <a:normAutofit fontScale="77500" lnSpcReduction="20000"/>
          </a:bodyPr>
          <a:lstStyle/>
          <a:p>
            <a:r>
              <a:rPr lang="en-US" dirty="0" smtClean="0"/>
              <a:t>Mind-Body Problem</a:t>
            </a:r>
          </a:p>
          <a:p>
            <a:pPr lvl="1"/>
            <a:r>
              <a:rPr lang="en-US" dirty="0" smtClean="0"/>
              <a:t>Quandary of explaining a nonmaterial mind in command of a material body</a:t>
            </a:r>
          </a:p>
          <a:p>
            <a:r>
              <a:rPr lang="en-US" dirty="0" smtClean="0"/>
              <a:t>Information between the mind and body passes through the brain</a:t>
            </a:r>
          </a:p>
          <a:p>
            <a:r>
              <a:rPr lang="en-US" dirty="0" smtClean="0"/>
              <a:t>Mind is located in the pineal gland, which sits beside the brain</a:t>
            </a:r>
            <a:r>
              <a:rPr lang="ja-JP" altLang="en-US" dirty="0" smtClean="0"/>
              <a:t>’</a:t>
            </a:r>
            <a:r>
              <a:rPr lang="en-US" altLang="ja-JP" dirty="0" smtClean="0"/>
              <a:t>s fluid-filled ventricles</a:t>
            </a:r>
          </a:p>
          <a:p>
            <a:endParaRPr lang="en-US" dirty="0" smtClean="0"/>
          </a:p>
          <a:p>
            <a:endParaRPr lang="en-US" dirty="0"/>
          </a:p>
        </p:txBody>
      </p:sp>
      <p:sp>
        <p:nvSpPr>
          <p:cNvPr id="4" name="ClipArt Placeholder 3"/>
          <p:cNvSpPr>
            <a:spLocks noGrp="1"/>
          </p:cNvSpPr>
          <p:nvPr>
            <p:ph type="clipArt" sz="half" idx="2"/>
          </p:nvPr>
        </p:nvSpPr>
        <p:spPr/>
      </p:sp>
      <p:sp>
        <p:nvSpPr>
          <p:cNvPr id="10245" name="Text Box 1031"/>
          <p:cNvSpPr txBox="1">
            <a:spLocks noChangeArrowheads="1"/>
          </p:cNvSpPr>
          <p:nvPr/>
        </p:nvSpPr>
        <p:spPr bwMode="auto">
          <a:xfrm>
            <a:off x="4953000" y="4545699"/>
            <a:ext cx="2743200" cy="1938992"/>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dk1"/>
          </a:lnRef>
          <a:fillRef idx="2">
            <a:schemeClr val="dk1"/>
          </a:fillRef>
          <a:effectRef idx="1">
            <a:schemeClr val="dk1"/>
          </a:effectRef>
          <a:fontRef idx="minor">
            <a:schemeClr val="dk1"/>
          </a:fontRef>
        </p:style>
        <p:txBody>
          <a:bodyPr wrap="square">
            <a:spAutoFit/>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algn="ctr"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algn="ctr"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algn="ctr"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algn="ctr" eaLnBrk="0" fontAlgn="base" hangingPunct="0">
              <a:spcBef>
                <a:spcPct val="0"/>
              </a:spcBef>
              <a:spcAft>
                <a:spcPct val="0"/>
              </a:spcAft>
              <a:defRPr sz="2400">
                <a:solidFill>
                  <a:schemeClr val="tx1"/>
                </a:solidFill>
                <a:latin typeface="Times New Roman" charset="0"/>
                <a:ea typeface="ＭＳ Ｐゴシック" charset="0"/>
              </a:defRPr>
            </a:lvl9pPr>
          </a:lstStyle>
          <a:p>
            <a:r>
              <a:rPr lang="en-US" sz="2000" b="0" dirty="0" smtClean="0">
                <a:latin typeface="Century Gothic" pitchFamily="34" charset="0"/>
              </a:rPr>
              <a:t>Mind regulates </a:t>
            </a:r>
            <a:br>
              <a:rPr lang="en-US" sz="2000" b="0" dirty="0" smtClean="0">
                <a:latin typeface="Century Gothic" pitchFamily="34" charset="0"/>
              </a:rPr>
            </a:br>
            <a:r>
              <a:rPr lang="en-US" sz="2000" b="0" dirty="0" smtClean="0">
                <a:latin typeface="Century Gothic" pitchFamily="34" charset="0"/>
              </a:rPr>
              <a:t>behavior by </a:t>
            </a:r>
            <a:br>
              <a:rPr lang="en-US" sz="2000" b="0" dirty="0" smtClean="0">
                <a:latin typeface="Century Gothic" pitchFamily="34" charset="0"/>
              </a:rPr>
            </a:br>
            <a:r>
              <a:rPr lang="en-US" sz="2000" b="0" dirty="0" smtClean="0">
                <a:latin typeface="Century Gothic" pitchFamily="34" charset="0"/>
              </a:rPr>
              <a:t>directing the flow </a:t>
            </a:r>
            <a:br>
              <a:rPr lang="en-US" sz="2000" b="0" dirty="0" smtClean="0">
                <a:latin typeface="Century Gothic" pitchFamily="34" charset="0"/>
              </a:rPr>
            </a:br>
            <a:r>
              <a:rPr lang="en-US" sz="2000" b="0" dirty="0" smtClean="0">
                <a:latin typeface="Century Gothic" pitchFamily="34" charset="0"/>
              </a:rPr>
              <a:t>of ventricular </a:t>
            </a:r>
            <a:br>
              <a:rPr lang="en-US" sz="2000" b="0" dirty="0" smtClean="0">
                <a:latin typeface="Century Gothic" pitchFamily="34" charset="0"/>
              </a:rPr>
            </a:br>
            <a:r>
              <a:rPr lang="en-US" sz="2000" b="0" dirty="0" smtClean="0">
                <a:latin typeface="Century Gothic" pitchFamily="34" charset="0"/>
              </a:rPr>
              <a:t>fluid to appropriate </a:t>
            </a:r>
            <a:br>
              <a:rPr lang="en-US" sz="2000" b="0" dirty="0" smtClean="0">
                <a:latin typeface="Century Gothic" pitchFamily="34" charset="0"/>
              </a:rPr>
            </a:br>
            <a:r>
              <a:rPr lang="en-US" sz="2000" b="0" dirty="0" smtClean="0">
                <a:latin typeface="Century Gothic" pitchFamily="34" charset="0"/>
              </a:rPr>
              <a:t>muscles</a:t>
            </a:r>
            <a:endParaRPr lang="en-US" sz="2000" b="0" dirty="0">
              <a:latin typeface="Century Gothic" pitchFamily="34" charset="0"/>
            </a:endParaRPr>
          </a:p>
        </p:txBody>
      </p:sp>
    </p:spTree>
    <p:extLst>
      <p:ext uri="{BB962C8B-B14F-4D97-AF65-F5344CB8AC3E}">
        <p14:creationId xmlns:p14="http://schemas.microsoft.com/office/powerpoint/2010/main" val="28011897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10245"/>
                                        </p:tgtEl>
                                        <p:attrNameLst>
                                          <p:attrName>style.visibility</p:attrName>
                                        </p:attrNameLst>
                                      </p:cBhvr>
                                      <p:to>
                                        <p:strVal val="visible"/>
                                      </p:to>
                                    </p:set>
                                    <p:animEffect transition="in" filter="checkerboard(across)">
                                      <p:cBhvr>
                                        <p:cTn id="21" dur="5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P spid="10245"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smtClean="0"/>
              <a:t>Problems with Descartes</a:t>
            </a:r>
            <a:endParaRPr lang="en-US" dirty="0"/>
          </a:p>
        </p:txBody>
      </p:sp>
      <p:sp>
        <p:nvSpPr>
          <p:cNvPr id="35843" name="Rectangle 3"/>
          <p:cNvSpPr>
            <a:spLocks noGrp="1" noChangeArrowheads="1"/>
          </p:cNvSpPr>
          <p:nvPr>
            <p:ph idx="1"/>
          </p:nvPr>
        </p:nvSpPr>
        <p:spPr/>
        <p:txBody>
          <a:bodyPr/>
          <a:lstStyle/>
          <a:p>
            <a:r>
              <a:rPr lang="en-US" smtClean="0"/>
              <a:t>Pineal gland is involved in biological rhythms, but not in intelligence or behavioral control </a:t>
            </a:r>
          </a:p>
          <a:p>
            <a:r>
              <a:rPr lang="en-US" smtClean="0"/>
              <a:t>Fluid is not pumped from the ventricles to control movement</a:t>
            </a:r>
          </a:p>
          <a:p>
            <a:r>
              <a:rPr lang="en-US" smtClean="0"/>
              <a:t>Nonmaterial influences on the body would violate the law of conservation of matter and energy</a:t>
            </a:r>
            <a:endParaRPr lang="en-US" dirty="0"/>
          </a:p>
        </p:txBody>
      </p:sp>
    </p:spTree>
    <p:extLst>
      <p:ext uri="{BB962C8B-B14F-4D97-AF65-F5344CB8AC3E}">
        <p14:creationId xmlns:p14="http://schemas.microsoft.com/office/powerpoint/2010/main" val="426897328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mtClean="0"/>
              <a:t>Luigi Galvani (1737-1798)</a:t>
            </a:r>
            <a:endParaRPr lang="en-US" dirty="0"/>
          </a:p>
        </p:txBody>
      </p:sp>
      <p:sp>
        <p:nvSpPr>
          <p:cNvPr id="12291" name="Rectangle 3"/>
          <p:cNvSpPr>
            <a:spLocks noGrp="1" noChangeArrowheads="1"/>
          </p:cNvSpPr>
          <p:nvPr>
            <p:ph type="body" sz="half" idx="1"/>
          </p:nvPr>
        </p:nvSpPr>
        <p:spPr/>
        <p:txBody>
          <a:bodyPr/>
          <a:lstStyle/>
          <a:p>
            <a:r>
              <a:rPr lang="en-US" smtClean="0"/>
              <a:t> Demonstrated that nerves conduct electricity</a:t>
            </a:r>
          </a:p>
          <a:p>
            <a:pPr lvl="1"/>
            <a:r>
              <a:rPr lang="en-US" smtClean="0"/>
              <a:t>Not pipes!</a:t>
            </a:r>
            <a:endParaRPr lang="en-US" dirty="0"/>
          </a:p>
        </p:txBody>
      </p:sp>
      <p:sp>
        <p:nvSpPr>
          <p:cNvPr id="12293" name="Rectangle 5"/>
          <p:cNvSpPr>
            <a:spLocks noChangeArrowheads="1"/>
          </p:cNvSpPr>
          <p:nvPr/>
        </p:nvSpPr>
        <p:spPr bwMode="auto">
          <a:xfrm>
            <a:off x="3233738" y="24907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n-CA"/>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376177518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3233738" y="24907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n-CA"/>
          </a:p>
        </p:txBody>
      </p:sp>
      <p:sp>
        <p:nvSpPr>
          <p:cNvPr id="8" name="TextBox 7"/>
          <p:cNvSpPr txBox="1"/>
          <p:nvPr/>
        </p:nvSpPr>
        <p:spPr>
          <a:xfrm>
            <a:off x="228600" y="2209800"/>
            <a:ext cx="8839200"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smtClean="0"/>
              <a:t>Localization of Function: Hypothetically, the control of each kind of </a:t>
            </a:r>
            <a:r>
              <a:rPr lang="en-US" dirty="0" err="1" smtClean="0"/>
              <a:t>behaviour</a:t>
            </a:r>
            <a:r>
              <a:rPr lang="en-US" dirty="0" smtClean="0"/>
              <a:t> by a different specific brain area</a:t>
            </a:r>
          </a:p>
          <a:p>
            <a:pPr marL="800100" lvl="1" indent="-342900">
              <a:buFont typeface="Wingdings" charset="2"/>
              <a:buChar char="²"/>
            </a:pPr>
            <a:r>
              <a:rPr lang="en-US" dirty="0" smtClean="0"/>
              <a:t>Not all parts of the brain do the same thing</a:t>
            </a:r>
            <a:endParaRPr lang="en-CA" dirty="0"/>
          </a:p>
        </p:txBody>
      </p:sp>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spTree>
    <p:extLst>
      <p:ext uri="{BB962C8B-B14F-4D97-AF65-F5344CB8AC3E}">
        <p14:creationId xmlns:p14="http://schemas.microsoft.com/office/powerpoint/2010/main" val="14767354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smtClean="0"/>
              <a:t>Franz Gall (1758-1828) </a:t>
            </a:r>
            <a:endParaRPr lang="en-US" dirty="0"/>
          </a:p>
        </p:txBody>
      </p:sp>
      <p:sp>
        <p:nvSpPr>
          <p:cNvPr id="13315" name="Rectangle 3"/>
          <p:cNvSpPr>
            <a:spLocks noGrp="1" noChangeArrowheads="1"/>
          </p:cNvSpPr>
          <p:nvPr>
            <p:ph type="body" sz="half" idx="1"/>
          </p:nvPr>
        </p:nvSpPr>
        <p:spPr/>
        <p:txBody>
          <a:bodyPr/>
          <a:lstStyle/>
          <a:p>
            <a:r>
              <a:rPr lang="en-US" smtClean="0"/>
              <a:t>Phrenology: Mental and moral faculties determined by shape of skull</a:t>
            </a:r>
            <a:endParaRPr lang="en-US" dirty="0"/>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2643937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13315">
                                            <p:txEl>
                                              <p:pRg st="0" end="0"/>
                                            </p:txEl>
                                          </p:spTgt>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13315">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uiExpand="1" build="p" animBg="1"/>
      <p:bldP spid="13315" grpId="1" uiExpand="1" build="p"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3233738" y="24907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n-CA"/>
          </a:p>
        </p:txBody>
      </p:sp>
      <p:sp>
        <p:nvSpPr>
          <p:cNvPr id="17411" name="Rectangle 3"/>
          <p:cNvSpPr>
            <a:spLocks noGrp="1" noChangeArrowheads="1"/>
          </p:cNvSpPr>
          <p:nvPr>
            <p:ph type="title"/>
          </p:nvPr>
        </p:nvSpPr>
        <p:spPr/>
        <p:txBody>
          <a:bodyPr/>
          <a:lstStyle/>
          <a:p>
            <a:r>
              <a:rPr lang="en-US" smtClean="0"/>
              <a:t>The New Phrenology?</a:t>
            </a:r>
            <a:endParaRPr lang="en-US" dirty="0"/>
          </a:p>
        </p:txBody>
      </p:sp>
      <p:pic>
        <p:nvPicPr>
          <p:cNvPr id="17412" name="Picture 5" descr="D:\Figures\Chapter 01\highres\BP5e-Fig-01-11-0.jpg"/>
          <p:cNvPicPr>
            <a:picLocks noChangeAspect="1" noChangeArrowheads="1"/>
          </p:cNvPicPr>
          <p:nvPr/>
        </p:nvPicPr>
        <p:blipFill>
          <a:blip r:embed="rId3" cstate="print">
            <a:extLst>
              <a:ext uri="{28A0092B-C50C-407E-A947-70E740481C1C}">
                <a14:useLocalDpi xmlns:a14="http://schemas.microsoft.com/office/drawing/2010/main" val="0"/>
              </a:ext>
            </a:extLst>
          </a:blip>
          <a:srcRect l="44643" t="4776" b="38120"/>
          <a:stretch>
            <a:fillRect/>
          </a:stretch>
        </p:blipFill>
        <p:spPr bwMode="auto">
          <a:xfrm>
            <a:off x="1219200" y="1295400"/>
            <a:ext cx="69342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78541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smtClean="0"/>
              <a:t>Pierre Flourens (1794-1867)</a:t>
            </a:r>
            <a:endParaRPr lang="en-US" dirty="0"/>
          </a:p>
        </p:txBody>
      </p:sp>
      <p:sp>
        <p:nvSpPr>
          <p:cNvPr id="19459" name="Rectangle 3"/>
          <p:cNvSpPr>
            <a:spLocks noGrp="1" noChangeArrowheads="1"/>
          </p:cNvSpPr>
          <p:nvPr>
            <p:ph type="body" sz="half" idx="1"/>
          </p:nvPr>
        </p:nvSpPr>
        <p:spPr/>
        <p:txBody>
          <a:bodyPr/>
          <a:lstStyle/>
          <a:p>
            <a:r>
              <a:rPr lang="en-US" smtClean="0"/>
              <a:t>Advocate of experimental ablation: remove part of brain and observe which behaviours remain</a:t>
            </a:r>
            <a:endParaRPr lang="en-US" dirty="0"/>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369575412"/>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smtClean="0"/>
              <a:t>Paul Broca (1824-1880)</a:t>
            </a:r>
            <a:endParaRPr lang="en-US" dirty="0"/>
          </a:p>
        </p:txBody>
      </p:sp>
      <p:sp>
        <p:nvSpPr>
          <p:cNvPr id="16387" name="Rectangle 3"/>
          <p:cNvSpPr>
            <a:spLocks noGrp="1" noChangeArrowheads="1"/>
          </p:cNvSpPr>
          <p:nvPr>
            <p:ph type="body" sz="half" idx="1"/>
          </p:nvPr>
        </p:nvSpPr>
        <p:spPr/>
        <p:txBody>
          <a:bodyPr>
            <a:normAutofit fontScale="92500" lnSpcReduction="20000"/>
          </a:bodyPr>
          <a:lstStyle/>
          <a:p>
            <a:r>
              <a:rPr lang="en-US" dirty="0" smtClean="0"/>
              <a:t>Observed stroke patient who had lost ability to speak</a:t>
            </a:r>
          </a:p>
          <a:p>
            <a:r>
              <a:rPr lang="en-US" dirty="0" smtClean="0"/>
              <a:t>Autopsy revealed part of the right hemisphere missing</a:t>
            </a:r>
          </a:p>
          <a:p>
            <a:r>
              <a:rPr lang="en-US" dirty="0" smtClean="0"/>
              <a:t>Concluded area important for speech production: </a:t>
            </a:r>
            <a:br>
              <a:rPr lang="en-US" dirty="0" smtClean="0"/>
            </a:br>
            <a:r>
              <a:rPr lang="en-US" dirty="0" err="1" smtClean="0"/>
              <a:t>Broca</a:t>
            </a:r>
            <a:r>
              <a:rPr lang="en-CA" dirty="0" smtClean="0"/>
              <a:t>’</a:t>
            </a:r>
            <a:r>
              <a:rPr lang="en-US" dirty="0" smtClean="0"/>
              <a:t>s Aphasia</a:t>
            </a:r>
          </a:p>
          <a:p>
            <a:endParaRPr lang="en-US" dirty="0"/>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11051082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 calcmode="lin" valueType="num">
                                      <p:cBhvr additive="base">
                                        <p:cTn id="7" dur="500" fill="hold"/>
                                        <p:tgtEl>
                                          <p:spTgt spid="163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387">
                                            <p:txEl>
                                              <p:pRg st="1" end="1"/>
                                            </p:txEl>
                                          </p:spTgt>
                                        </p:tgtEl>
                                        <p:attrNameLst>
                                          <p:attrName>style.visibility</p:attrName>
                                        </p:attrNameLst>
                                      </p:cBhvr>
                                      <p:to>
                                        <p:strVal val="visible"/>
                                      </p:to>
                                    </p:set>
                                    <p:anim calcmode="lin" valueType="num">
                                      <p:cBhvr additive="base">
                                        <p:cTn id="13" dur="500" fill="hold"/>
                                        <p:tgtEl>
                                          <p:spTgt spid="163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38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387">
                                            <p:txEl>
                                              <p:pRg st="2" end="2"/>
                                            </p:txEl>
                                          </p:spTgt>
                                        </p:tgtEl>
                                        <p:attrNameLst>
                                          <p:attrName>style.visibility</p:attrName>
                                        </p:attrNameLst>
                                      </p:cBhvr>
                                      <p:to>
                                        <p:strVal val="visible"/>
                                      </p:to>
                                    </p:set>
                                    <p:anim calcmode="lin" valueType="num">
                                      <p:cBhvr additive="base">
                                        <p:cTn id="19" dur="500" fill="hold"/>
                                        <p:tgtEl>
                                          <p:spTgt spid="163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38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8"/>
          <p:cNvSpPr>
            <a:spLocks noGrp="1" noChangeArrowheads="1"/>
          </p:cNvSpPr>
          <p:nvPr>
            <p:ph type="title"/>
          </p:nvPr>
        </p:nvSpPr>
        <p:spPr/>
        <p:txBody>
          <a:bodyPr/>
          <a:lstStyle/>
          <a:p>
            <a:r>
              <a:rPr lang="en-US" smtClean="0"/>
              <a:t>William James (1842-1910)</a:t>
            </a:r>
            <a:endParaRPr lang="en-US" dirty="0"/>
          </a:p>
        </p:txBody>
      </p:sp>
      <p:sp>
        <p:nvSpPr>
          <p:cNvPr id="47113" name="Rectangle 9"/>
          <p:cNvSpPr>
            <a:spLocks noGrp="1" noChangeArrowheads="1"/>
          </p:cNvSpPr>
          <p:nvPr>
            <p:ph type="body" sz="half" idx="1"/>
          </p:nvPr>
        </p:nvSpPr>
        <p:spPr/>
        <p:txBody>
          <a:bodyPr/>
          <a:lstStyle/>
          <a:p>
            <a:r>
              <a:rPr lang="en-US" dirty="0" smtClean="0"/>
              <a:t>Modern approach to biological psychology</a:t>
            </a:r>
          </a:p>
          <a:p>
            <a:r>
              <a:rPr lang="en-US" dirty="0" smtClean="0"/>
              <a:t>Concepts of consciousness and human experience described as properties of the nervous system</a:t>
            </a:r>
            <a:endParaRPr lang="en-US" dirty="0"/>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31029447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1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3"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smtClean="0"/>
              <a:t>Wilder Penfield</a:t>
            </a:r>
            <a:br>
              <a:rPr lang="en-US" smtClean="0"/>
            </a:br>
            <a:r>
              <a:rPr lang="en-US" smtClean="0"/>
              <a:t> (1891-1976)</a:t>
            </a:r>
            <a:endParaRPr lang="en-US" dirty="0"/>
          </a:p>
        </p:txBody>
      </p:sp>
      <p:sp>
        <p:nvSpPr>
          <p:cNvPr id="50179" name="Rectangle 3"/>
          <p:cNvSpPr>
            <a:spLocks noGrp="1" noChangeArrowheads="1"/>
          </p:cNvSpPr>
          <p:nvPr>
            <p:ph type="body" sz="half" idx="1"/>
          </p:nvPr>
        </p:nvSpPr>
        <p:spPr/>
        <p:txBody>
          <a:bodyPr>
            <a:normAutofit fontScale="92500" lnSpcReduction="20000"/>
          </a:bodyPr>
          <a:lstStyle/>
          <a:p>
            <a:r>
              <a:rPr lang="en-US" dirty="0" smtClean="0"/>
              <a:t>Neurosurgeon who invented the procedure to treat intractable epilepsy</a:t>
            </a:r>
          </a:p>
          <a:p>
            <a:r>
              <a:rPr lang="en-US" dirty="0" smtClean="0"/>
              <a:t>Stimulated brain with electrical probes to observe their responses</a:t>
            </a:r>
          </a:p>
          <a:p>
            <a:r>
              <a:rPr lang="en-US" dirty="0" smtClean="0"/>
              <a:t>Mapped out </a:t>
            </a:r>
            <a:r>
              <a:rPr lang="ja-JP" altLang="en-US" dirty="0" smtClean="0"/>
              <a:t>‘</a:t>
            </a:r>
            <a:r>
              <a:rPr lang="en-US" dirty="0" smtClean="0"/>
              <a:t>homunculus</a:t>
            </a:r>
            <a:r>
              <a:rPr lang="ja-JP" altLang="en-US" dirty="0" smtClean="0"/>
              <a:t>’</a:t>
            </a:r>
            <a:endParaRPr lang="en-US" dirty="0"/>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6842655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9">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0179">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0179">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0179">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50179">
                                            <p:txEl>
                                              <p:pRg st="0" end="0"/>
                                            </p:txEl>
                                          </p:spTgt>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50179">
                                            <p:txEl>
                                              <p:pRg st="1" end="1"/>
                                            </p:txEl>
                                          </p:spTgt>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50179">
                                            <p:txEl>
                                              <p:pRg st="2" end="2"/>
                                            </p:txEl>
                                          </p:spTgt>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50179">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uiExpand="1" build="p" animBg="1"/>
      <p:bldP spid="50179" grpId="1" uiExpand="1" build="p"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smtClean="0"/>
              <a:t>Donald O. Hebb (1904-1985)</a:t>
            </a:r>
            <a:endParaRPr lang="en-US" dirty="0"/>
          </a:p>
        </p:txBody>
      </p:sp>
      <p:sp>
        <p:nvSpPr>
          <p:cNvPr id="19459" name="Rectangle 3"/>
          <p:cNvSpPr>
            <a:spLocks noGrp="1" noChangeArrowheads="1"/>
          </p:cNvSpPr>
          <p:nvPr>
            <p:ph type="body" sz="half" idx="1"/>
          </p:nvPr>
        </p:nvSpPr>
        <p:spPr/>
        <p:txBody>
          <a:bodyPr/>
          <a:lstStyle/>
          <a:p>
            <a:r>
              <a:rPr lang="en-US" smtClean="0"/>
              <a:t>Father of modern behavioural neuroscience </a:t>
            </a:r>
          </a:p>
          <a:p>
            <a:r>
              <a:rPr lang="en-US" smtClean="0"/>
              <a:t>Hebb Rule: </a:t>
            </a:r>
            <a:r>
              <a:rPr lang="ja-JP" altLang="en-US" smtClean="0"/>
              <a:t>“</a:t>
            </a:r>
            <a:r>
              <a:rPr lang="en-US" smtClean="0"/>
              <a:t>What fires together, wires together.</a:t>
            </a:r>
            <a:r>
              <a:rPr lang="ja-JP" altLang="en-US" smtClean="0"/>
              <a:t>”</a:t>
            </a:r>
            <a:endParaRPr lang="en-US" dirty="0"/>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14109648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uiExpand="1" build="p"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mtClean="0"/>
              <a:t>Eric Kandel (1929- )</a:t>
            </a:r>
            <a:endParaRPr lang="en-US" dirty="0"/>
          </a:p>
        </p:txBody>
      </p:sp>
      <p:sp>
        <p:nvSpPr>
          <p:cNvPr id="20483" name="Rectangle 3"/>
          <p:cNvSpPr>
            <a:spLocks noGrp="1" noChangeArrowheads="1"/>
          </p:cNvSpPr>
          <p:nvPr>
            <p:ph type="body" sz="half" idx="1"/>
          </p:nvPr>
        </p:nvSpPr>
        <p:spPr/>
        <p:txBody>
          <a:bodyPr/>
          <a:lstStyle/>
          <a:p>
            <a:r>
              <a:rPr lang="en-US" smtClean="0"/>
              <a:t>Nobel Prize (2000) for research in nerve transduction:  Molecular mechanisms underlying learning and memory</a:t>
            </a:r>
            <a:endParaRPr lang="en-US" dirty="0"/>
          </a:p>
        </p:txBody>
      </p:sp>
      <p:sp>
        <p:nvSpPr>
          <p:cNvPr id="5" name="ClipArt Placeholder 4"/>
          <p:cNvSpPr>
            <a:spLocks noGrp="1"/>
          </p:cNvSpPr>
          <p:nvPr>
            <p:ph type="clipArt" sz="half" idx="2"/>
          </p:nvPr>
        </p:nvSpPr>
        <p:spPr/>
      </p:sp>
    </p:spTree>
    <p:extLst>
      <p:ext uri="{BB962C8B-B14F-4D97-AF65-F5344CB8AC3E}">
        <p14:creationId xmlns:p14="http://schemas.microsoft.com/office/powerpoint/2010/main" val="35910564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10015</TotalTime>
  <Words>1417</Words>
  <Application>Microsoft Office PowerPoint</Application>
  <PresentationFormat>On-screen Show (4:3)</PresentationFormat>
  <Paragraphs>206</Paragraphs>
  <Slides>36</Slides>
  <Notes>27</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Introduction to Brain and Behaviour</vt:lpstr>
      <vt:lpstr>What are we going to do today?</vt:lpstr>
      <vt:lpstr>Dr. Kim Hellemans</vt:lpstr>
      <vt:lpstr>Communicating with Me</vt:lpstr>
      <vt:lpstr>Course Content</vt:lpstr>
      <vt:lpstr>Teaching Assistants</vt:lpstr>
      <vt:lpstr>Topics – What to Expect</vt:lpstr>
      <vt:lpstr>Poll Everywhere</vt:lpstr>
      <vt:lpstr>Midterms</vt:lpstr>
      <vt:lpstr>Final Exam</vt:lpstr>
      <vt:lpstr>Bonus Marks!</vt:lpstr>
      <vt:lpstr>Course Objective</vt:lpstr>
      <vt:lpstr>Why Study Brain and Behavior?</vt:lpstr>
      <vt:lpstr>What Is Behavior?</vt:lpstr>
      <vt:lpstr>PowerPoint Presentation</vt:lpstr>
      <vt:lpstr>What Is Behavior?</vt:lpstr>
      <vt:lpstr>A Brief History of the Brain (yes, this will be on the exam)</vt:lpstr>
      <vt:lpstr>Egyptian Mummification</vt:lpstr>
      <vt:lpstr>Hippocrates  (460-379 BC)</vt:lpstr>
      <vt:lpstr>Aristotle (384-382 BC)</vt:lpstr>
      <vt:lpstr>Galen  (131-201 AD)</vt:lpstr>
      <vt:lpstr>Dark Ages (~1500 AD)</vt:lpstr>
      <vt:lpstr>Renaissance (“Re-Birth”)</vt:lpstr>
      <vt:lpstr>Rene Descartes  (1596-1650)</vt:lpstr>
      <vt:lpstr>Rene Descartes  (1596-1650)</vt:lpstr>
      <vt:lpstr>Problems with Descartes</vt:lpstr>
      <vt:lpstr>Luigi Galvani (1737-1798)</vt:lpstr>
      <vt:lpstr>PowerPoint Presentation</vt:lpstr>
      <vt:lpstr>Franz Gall (1758-1828) </vt:lpstr>
      <vt:lpstr>The New Phrenology?</vt:lpstr>
      <vt:lpstr>Pierre Flourens (1794-1867)</vt:lpstr>
      <vt:lpstr>Paul Broca (1824-1880)</vt:lpstr>
      <vt:lpstr>William James (1842-1910)</vt:lpstr>
      <vt:lpstr>Wilder Penfield  (1891-1976)</vt:lpstr>
      <vt:lpstr>Donald O. Hebb (1904-1985)</vt:lpstr>
      <vt:lpstr>Eric Kandel (1929- )</vt:lpstr>
    </vt:vector>
  </TitlesOfParts>
  <Company>Queen's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 Hellemans</dc:creator>
  <cp:lastModifiedBy>Kim_Hellemans</cp:lastModifiedBy>
  <cp:revision>266</cp:revision>
  <dcterms:created xsi:type="dcterms:W3CDTF">2003-06-24T12:21:43Z</dcterms:created>
  <dcterms:modified xsi:type="dcterms:W3CDTF">2012-12-17T19:07:19Z</dcterms:modified>
</cp:coreProperties>
</file>