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307" r:id="rId2"/>
    <p:sldId id="373" r:id="rId3"/>
    <p:sldId id="425" r:id="rId4"/>
    <p:sldId id="480" r:id="rId5"/>
    <p:sldId id="481" r:id="rId6"/>
    <p:sldId id="352" r:id="rId7"/>
    <p:sldId id="409" r:id="rId8"/>
    <p:sldId id="346" r:id="rId9"/>
    <p:sldId id="411" r:id="rId10"/>
    <p:sldId id="347" r:id="rId11"/>
    <p:sldId id="348" r:id="rId12"/>
    <p:sldId id="349" r:id="rId13"/>
    <p:sldId id="382" r:id="rId14"/>
    <p:sldId id="365" r:id="rId15"/>
    <p:sldId id="402" r:id="rId16"/>
    <p:sldId id="333" r:id="rId17"/>
    <p:sldId id="476" r:id="rId18"/>
    <p:sldId id="412" r:id="rId19"/>
    <p:sldId id="315" r:id="rId20"/>
    <p:sldId id="316" r:id="rId21"/>
    <p:sldId id="317" r:id="rId22"/>
    <p:sldId id="369" r:id="rId23"/>
    <p:sldId id="414" r:id="rId24"/>
    <p:sldId id="416" r:id="rId25"/>
    <p:sldId id="417" r:id="rId26"/>
    <p:sldId id="418" r:id="rId27"/>
    <p:sldId id="419" r:id="rId28"/>
    <p:sldId id="426" r:id="rId29"/>
    <p:sldId id="427" r:id="rId30"/>
    <p:sldId id="428" r:id="rId31"/>
    <p:sldId id="429" r:id="rId32"/>
    <p:sldId id="430" r:id="rId33"/>
    <p:sldId id="431" r:id="rId34"/>
    <p:sldId id="432" r:id="rId35"/>
    <p:sldId id="438" r:id="rId36"/>
    <p:sldId id="439" r:id="rId37"/>
    <p:sldId id="478" r:id="rId38"/>
    <p:sldId id="479" r:id="rId39"/>
    <p:sldId id="423" r:id="rId40"/>
    <p:sldId id="475" r:id="rId41"/>
    <p:sldId id="477" r:id="rId42"/>
    <p:sldId id="394" r:id="rId43"/>
    <p:sldId id="458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542" autoAdjust="0"/>
    <p:restoredTop sz="93471" autoAdjust="0"/>
  </p:normalViewPr>
  <p:slideViewPr>
    <p:cSldViewPr>
      <p:cViewPr varScale="1">
        <p:scale>
          <a:sx n="73" d="100"/>
          <a:sy n="73" d="100"/>
        </p:scale>
        <p:origin x="20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118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361DED-6CCF-449F-8443-3E0A7A11AFE6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85A620-0697-4C37-BE1E-0840895B05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120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5A620-0697-4C37-BE1E-0840895B055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58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altLang="en-US" smtClean="0">
              <a:latin typeface="Arial" panose="020B0604020202020204" pitchFamily="34" charset="0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000">
                <a:solidFill>
                  <a:srgbClr val="AE2B21"/>
                </a:solidFill>
                <a:latin typeface="Tahoma" panose="020B0604030504040204" pitchFamily="34" charset="0"/>
                <a:ea typeface="ヒラギノ角ゴ Pro W3" pitchFamily="-109" charset="-128"/>
              </a:defRPr>
            </a:lvl1pPr>
            <a:lvl2pPr marL="742950" indent="-285750">
              <a:defRPr sz="4000">
                <a:solidFill>
                  <a:srgbClr val="AE2B21"/>
                </a:solidFill>
                <a:latin typeface="Tahoma" panose="020B0604030504040204" pitchFamily="34" charset="0"/>
                <a:ea typeface="ヒラギノ角ゴ Pro W3" pitchFamily="-109" charset="-128"/>
              </a:defRPr>
            </a:lvl2pPr>
            <a:lvl3pPr marL="1143000" indent="-228600">
              <a:defRPr sz="4000">
                <a:solidFill>
                  <a:srgbClr val="AE2B21"/>
                </a:solidFill>
                <a:latin typeface="Tahoma" panose="020B0604030504040204" pitchFamily="34" charset="0"/>
                <a:ea typeface="ヒラギノ角ゴ Pro W3" pitchFamily="-109" charset="-128"/>
              </a:defRPr>
            </a:lvl3pPr>
            <a:lvl4pPr marL="1600200" indent="-228600">
              <a:defRPr sz="4000">
                <a:solidFill>
                  <a:srgbClr val="AE2B21"/>
                </a:solidFill>
                <a:latin typeface="Tahoma" panose="020B0604030504040204" pitchFamily="34" charset="0"/>
                <a:ea typeface="ヒラギノ角ゴ Pro W3" pitchFamily="-109" charset="-128"/>
              </a:defRPr>
            </a:lvl4pPr>
            <a:lvl5pPr marL="2057400" indent="-228600">
              <a:defRPr sz="4000">
                <a:solidFill>
                  <a:srgbClr val="AE2B21"/>
                </a:solidFill>
                <a:latin typeface="Tahoma" panose="020B0604030504040204" pitchFamily="34" charset="0"/>
                <a:ea typeface="ヒラギノ角ゴ Pro W3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AE2B21"/>
                </a:solidFill>
                <a:latin typeface="Tahoma" panose="020B0604030504040204" pitchFamily="34" charset="0"/>
                <a:ea typeface="ヒラギノ角ゴ Pro W3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AE2B21"/>
                </a:solidFill>
                <a:latin typeface="Tahoma" panose="020B0604030504040204" pitchFamily="34" charset="0"/>
                <a:ea typeface="ヒラギノ角ゴ Pro W3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AE2B21"/>
                </a:solidFill>
                <a:latin typeface="Tahoma" panose="020B0604030504040204" pitchFamily="34" charset="0"/>
                <a:ea typeface="ヒラギノ角ゴ Pro W3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AE2B21"/>
                </a:solidFill>
                <a:latin typeface="Tahoma" panose="020B0604030504040204" pitchFamily="34" charset="0"/>
                <a:ea typeface="ヒラギノ角ゴ Pro W3" pitchFamily="-109" charset="-128"/>
              </a:defRPr>
            </a:lvl9pPr>
          </a:lstStyle>
          <a:p>
            <a:fld id="{422AD831-688F-4EEA-B3DF-4F21FFF0B595}" type="slidenum">
              <a:rPr lang="en-US" altLang="en-US" sz="1200" smtClean="0">
                <a:solidFill>
                  <a:schemeClr val="tx1"/>
                </a:solidFill>
                <a:latin typeface="Arial" panose="020B0604020202020204" pitchFamily="34" charset="0"/>
              </a:rPr>
              <a:pPr/>
              <a:t>4</a:t>
            </a:fld>
            <a:endParaRPr lang="en-US" altLang="en-US" sz="1200" smtClean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671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5A620-0697-4C37-BE1E-0840895B055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968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5A620-0697-4C37-BE1E-0840895B055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316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5A620-0697-4C37-BE1E-0840895B055A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669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5A620-0697-4C37-BE1E-0840895B055A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946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 dirty="0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AF424FA-E2C3-45E6-8284-E4EFF18EE131}" type="slidenum">
              <a:rPr lang="en-US" altLang="en-US" smtClean="0"/>
              <a:pPr>
                <a:spcBef>
                  <a:spcPct val="0"/>
                </a:spcBef>
              </a:pPr>
              <a:t>25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26807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5B4B2BDD-757D-4078-B4E8-CE6AA7D52FA7}" type="slidenum">
              <a:rPr lang="en-US" altLang="en-US" smtClean="0"/>
              <a:pPr/>
              <a:t>27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01742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201EB-86D8-4320-A896-ED20EC7DE866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655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5A620-0697-4C37-BE1E-0840895B055A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27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73154EF-C38A-4BAC-9593-B5B3A4281858}" type="datetimeFigureOut">
              <a:rPr lang="en-US" smtClean="0"/>
              <a:pPr/>
              <a:t>1/9/2017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3878F9C-63F4-4C9B-B957-AE7D6589F76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truebottom@brocku.c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32560" y="893298"/>
            <a:ext cx="7406640" cy="200230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700" dirty="0" smtClean="0">
                <a:solidFill>
                  <a:schemeClr val="tx1"/>
                </a:solidFill>
              </a:rPr>
              <a:t>STRATEGIC MANAGEMENT</a:t>
            </a:r>
            <a:br>
              <a:rPr lang="en-US" sz="4700" dirty="0" smtClean="0">
                <a:solidFill>
                  <a:schemeClr val="tx1"/>
                </a:solidFill>
              </a:rPr>
            </a:br>
            <a:r>
              <a:rPr lang="en-US" sz="4700" dirty="0" smtClean="0">
                <a:solidFill>
                  <a:schemeClr val="tx1"/>
                </a:solidFill>
              </a:rPr>
              <a:t>MGMT 4P90</a:t>
            </a:r>
            <a:r>
              <a:rPr lang="en-US" sz="4000" dirty="0" smtClean="0">
                <a:solidFill>
                  <a:schemeClr val="tx1"/>
                </a:solidFill>
              </a:rPr>
              <a:t/>
            </a:r>
            <a:br>
              <a:rPr lang="en-US" sz="4000" dirty="0" smtClean="0">
                <a:solidFill>
                  <a:schemeClr val="tx1"/>
                </a:solidFill>
              </a:rPr>
            </a:br>
            <a:r>
              <a:rPr lang="en-US" sz="4000" dirty="0" smtClean="0"/>
              <a:t>Week 1: Course Overview</a:t>
            </a:r>
            <a:endParaRPr lang="en-US" sz="4000" dirty="0" smtClean="0">
              <a:solidFill>
                <a:schemeClr val="tx1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14800"/>
            <a:ext cx="7467600" cy="1752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Dr. Trish </a:t>
            </a:r>
            <a:r>
              <a:rPr lang="en-US" dirty="0" err="1" smtClean="0"/>
              <a:t>Ruebottom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truebottom@brocku.ca</a:t>
            </a:r>
            <a:r>
              <a:rPr lang="en-US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dirty="0" smtClean="0"/>
              <a:t>Today’s goals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Get to know each other</a:t>
            </a:r>
          </a:p>
          <a:p>
            <a:pPr eaLnBrk="1" hangingPunct="1"/>
            <a:r>
              <a:rPr lang="en-US" dirty="0" smtClean="0"/>
              <a:t>Structure and purpose of this course</a:t>
            </a:r>
          </a:p>
          <a:p>
            <a:r>
              <a:rPr lang="en-US" dirty="0" smtClean="0"/>
              <a:t>Strategize a little, begin to understand what strategy is all about</a:t>
            </a:r>
          </a:p>
          <a:p>
            <a:r>
              <a:rPr lang="en-US" dirty="0" smtClean="0"/>
              <a:t>Consider the purpose of organizations and how that defines their strategy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435608" y="76200"/>
            <a:ext cx="749808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AGENDA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219200"/>
            <a:ext cx="7391400" cy="5486400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dirty="0" smtClean="0"/>
              <a:t>What is Strategy?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About the Course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Apple Case Study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Creating a strategy</a:t>
            </a:r>
            <a:endParaRPr lang="en-US" dirty="0"/>
          </a:p>
          <a:p>
            <a:pPr marL="128016" indent="0">
              <a:lnSpc>
                <a:spcPct val="120000"/>
              </a:lnSpc>
              <a:buNone/>
            </a:pPr>
            <a:r>
              <a:rPr lang="en-US" b="1" dirty="0" smtClean="0"/>
              <a:t>BREAK</a:t>
            </a:r>
            <a:endParaRPr lang="en-US" dirty="0" smtClean="0"/>
          </a:p>
          <a:p>
            <a:pPr>
              <a:lnSpc>
                <a:spcPct val="120000"/>
              </a:lnSpc>
            </a:pPr>
            <a:r>
              <a:rPr lang="en-US" dirty="0" smtClean="0"/>
              <a:t>Organizational Purpose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Components of strategy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Exercise: Corner Store Negotiations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Shareholders vs. </a:t>
            </a:r>
            <a:r>
              <a:rPr lang="en-US" dirty="0" smtClean="0"/>
              <a:t>Stakeholders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6334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2700" dirty="0"/>
              <a:t>Ice-breaker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en-CA" altLang="en-US" sz="2800" dirty="0"/>
              <a:t>1) Write down: </a:t>
            </a:r>
          </a:p>
          <a:p>
            <a:pPr marL="492919" lvl="1" indent="-342900">
              <a:buFont typeface="Calibri Light" panose="020F0302020204030204" pitchFamily="34" charset="0"/>
              <a:buAutoNum type="alphaLcParenR"/>
            </a:pPr>
            <a:r>
              <a:rPr lang="en-CA" altLang="en-US" dirty="0"/>
              <a:t>The month you were born</a:t>
            </a:r>
          </a:p>
          <a:p>
            <a:pPr marL="492919" lvl="1" indent="-342900">
              <a:buFont typeface="Calibri Light" panose="020F0302020204030204" pitchFamily="34" charset="0"/>
              <a:buAutoNum type="alphaLcParenR"/>
            </a:pPr>
            <a:r>
              <a:rPr lang="en-CA" altLang="en-US" dirty="0" smtClean="0"/>
              <a:t>Your favorite continent to visit</a:t>
            </a:r>
            <a:endParaRPr lang="en-CA" altLang="en-US" dirty="0"/>
          </a:p>
          <a:p>
            <a:pPr marL="492919" lvl="1" indent="-342900">
              <a:buFont typeface="Calibri Light" panose="020F0302020204030204" pitchFamily="34" charset="0"/>
              <a:buAutoNum type="alphaLcParenR"/>
            </a:pPr>
            <a:r>
              <a:rPr lang="en-CA" altLang="en-US" dirty="0"/>
              <a:t>Which languages do you speak</a:t>
            </a:r>
          </a:p>
          <a:p>
            <a:pPr marL="492919" lvl="1" indent="-342900">
              <a:buFont typeface="Calibri Light" panose="020F0302020204030204" pitchFamily="34" charset="0"/>
              <a:buAutoNum type="alphaLcParenR"/>
            </a:pPr>
            <a:r>
              <a:rPr lang="en-CA" altLang="en-US" dirty="0"/>
              <a:t>In what </a:t>
            </a:r>
            <a:r>
              <a:rPr lang="en-CA" altLang="en-US" dirty="0" smtClean="0"/>
              <a:t>neighborhood/city you </a:t>
            </a:r>
            <a:r>
              <a:rPr lang="en-CA" altLang="en-US" dirty="0"/>
              <a:t>live</a:t>
            </a:r>
          </a:p>
          <a:p>
            <a:pPr marL="492919" lvl="1" indent="-342900">
              <a:buFont typeface="Calibri Light" panose="020F0302020204030204" pitchFamily="34" charset="0"/>
              <a:buAutoNum type="alphaLcParenR"/>
            </a:pPr>
            <a:r>
              <a:rPr lang="en-CA" altLang="en-US" dirty="0" smtClean="0"/>
              <a:t>Your </a:t>
            </a:r>
            <a:r>
              <a:rPr lang="en-CA" altLang="en-US" dirty="0"/>
              <a:t>favorite musician/ band</a:t>
            </a:r>
          </a:p>
        </p:txBody>
      </p:sp>
    </p:spTree>
    <p:extLst>
      <p:ext uri="{BB962C8B-B14F-4D97-AF65-F5344CB8AC3E}">
        <p14:creationId xmlns:p14="http://schemas.microsoft.com/office/powerpoint/2010/main" val="226492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000" dirty="0"/>
              <a:t>Ice Breaker (</a:t>
            </a:r>
            <a:r>
              <a:rPr lang="en-CA" sz="3000" dirty="0" err="1"/>
              <a:t>cont</a:t>
            </a:r>
            <a:r>
              <a:rPr lang="en-CA" sz="30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905000"/>
            <a:ext cx="6447501" cy="3083222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en-CA" sz="2000" dirty="0"/>
              <a:t>2) Now find people who:</a:t>
            </a:r>
            <a:endParaRPr lang="en-CA" sz="2000" dirty="0"/>
          </a:p>
          <a:p>
            <a:pPr marL="342900" indent="-342900">
              <a:buFont typeface="+mj-lt"/>
              <a:buAutoNum type="alphaLcParenR"/>
              <a:defRPr/>
            </a:pPr>
            <a:r>
              <a:rPr lang="en-CA" sz="2000" dirty="0"/>
              <a:t>Were born in the same month as you</a:t>
            </a:r>
          </a:p>
          <a:p>
            <a:pPr marL="342900" indent="-342900">
              <a:buFont typeface="+mj-lt"/>
              <a:buAutoNum type="alphaLcParenR"/>
              <a:defRPr/>
            </a:pPr>
            <a:r>
              <a:rPr lang="en-CA" sz="2000" dirty="0" smtClean="0"/>
              <a:t>Love the same continent</a:t>
            </a:r>
            <a:endParaRPr lang="en-CA" sz="2000" dirty="0"/>
          </a:p>
          <a:p>
            <a:pPr marL="342900" indent="-342900">
              <a:buFont typeface="+mj-lt"/>
              <a:buAutoNum type="alphaLcParenR"/>
              <a:defRPr/>
            </a:pPr>
            <a:r>
              <a:rPr lang="en-CA" sz="2000" dirty="0"/>
              <a:t>Speak the same </a:t>
            </a:r>
            <a:r>
              <a:rPr lang="en-CA" sz="2000" i="1" dirty="0"/>
              <a:t>number</a:t>
            </a:r>
            <a:r>
              <a:rPr lang="en-CA" sz="2000" dirty="0"/>
              <a:t> of languages as you</a:t>
            </a:r>
          </a:p>
          <a:p>
            <a:pPr marL="342900" indent="-342900">
              <a:buFont typeface="+mj-lt"/>
              <a:buAutoNum type="alphaLcParenR"/>
              <a:defRPr/>
            </a:pPr>
            <a:r>
              <a:rPr lang="en-CA" sz="2000" dirty="0"/>
              <a:t>Live in the same </a:t>
            </a:r>
            <a:r>
              <a:rPr lang="en-CA" sz="2000" dirty="0" smtClean="0"/>
              <a:t>neighborhood/city </a:t>
            </a:r>
            <a:r>
              <a:rPr lang="en-CA" sz="2000" dirty="0"/>
              <a:t>as you</a:t>
            </a:r>
          </a:p>
          <a:p>
            <a:pPr marL="342900" indent="-342900">
              <a:buFont typeface="+mj-lt"/>
              <a:buAutoNum type="alphaLcParenR"/>
              <a:defRPr/>
            </a:pPr>
            <a:r>
              <a:rPr lang="en-CA" sz="2000" dirty="0"/>
              <a:t>Have the same favorite musician/ band as you</a:t>
            </a:r>
          </a:p>
          <a:p>
            <a:pPr marL="0" indent="0">
              <a:buNone/>
              <a:defRPr/>
            </a:pPr>
            <a:endParaRPr lang="en-CA" sz="2000" dirty="0" smtClean="0"/>
          </a:p>
          <a:p>
            <a:pPr marL="0" indent="0">
              <a:buNone/>
              <a:defRPr/>
            </a:pPr>
            <a:r>
              <a:rPr lang="en-CA" sz="2000" dirty="0"/>
              <a:t>You must find different people for each of the items/ questions</a:t>
            </a:r>
          </a:p>
          <a:p>
            <a:pPr marL="0" indent="0">
              <a:buNone/>
              <a:defRPr/>
            </a:pPr>
            <a:r>
              <a:rPr lang="en-CA" sz="2000" dirty="0"/>
              <a:t>Write their names down and whoever finishes first </a:t>
            </a:r>
            <a:r>
              <a:rPr lang="en-CA" sz="2000" dirty="0" smtClean="0"/>
              <a:t>win full participation marks for today’s class!</a:t>
            </a:r>
            <a:endParaRPr lang="en-CA" sz="2000" dirty="0"/>
          </a:p>
          <a:p>
            <a:pPr>
              <a:defRPr/>
            </a:pPr>
            <a:endParaRPr lang="en-CA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255443-DBD5-4794-90E6-9E4A134E1571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952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935502"/>
          </a:xfrm>
        </p:spPr>
        <p:txBody>
          <a:bodyPr>
            <a:normAutofit/>
          </a:bodyPr>
          <a:lstStyle/>
          <a:p>
            <a:r>
              <a:rPr lang="en-US" dirty="0" smtClean="0"/>
              <a:t>What is Strategy?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1371600"/>
            <a:ext cx="7406640" cy="1752600"/>
          </a:xfrm>
        </p:spPr>
        <p:txBody>
          <a:bodyPr>
            <a:normAutofit/>
          </a:bodyPr>
          <a:lstStyle/>
          <a:p>
            <a:r>
              <a:rPr lang="en-US" dirty="0"/>
              <a:t>How do we understand </a:t>
            </a:r>
            <a:r>
              <a:rPr lang="en-US" dirty="0" smtClean="0"/>
              <a:t>what </a:t>
            </a:r>
            <a:r>
              <a:rPr lang="en-US" dirty="0"/>
              <a:t>strategy </a:t>
            </a:r>
            <a:r>
              <a:rPr lang="en-US" dirty="0" smtClean="0"/>
              <a:t>is?</a:t>
            </a:r>
          </a:p>
        </p:txBody>
      </p:sp>
      <p:sp>
        <p:nvSpPr>
          <p:cNvPr id="4" name="Rectangle 3"/>
          <p:cNvSpPr/>
          <p:nvPr/>
        </p:nvSpPr>
        <p:spPr>
          <a:xfrm>
            <a:off x="1195251" y="2590800"/>
            <a:ext cx="7620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3600" dirty="0" smtClean="0"/>
              <a:t>How do you strategize?</a:t>
            </a:r>
            <a:endParaRPr lang="en-US" sz="3600" dirty="0" smtClean="0"/>
          </a:p>
          <a:p>
            <a:pPr lvl="1"/>
            <a:endParaRPr lang="en-US" sz="3600" dirty="0" smtClean="0"/>
          </a:p>
          <a:p>
            <a:pPr lvl="2"/>
            <a:r>
              <a:rPr lang="en-US" sz="3600" dirty="0" smtClean="0"/>
              <a:t>What do I </a:t>
            </a:r>
            <a:r>
              <a:rPr lang="en-US" sz="3600" dirty="0" smtClean="0"/>
              <a:t>mean? How </a:t>
            </a:r>
            <a:r>
              <a:rPr lang="en-US" sz="3600" dirty="0" smtClean="0"/>
              <a:t>do you do well in school, your job, or a sport…</a:t>
            </a:r>
          </a:p>
        </p:txBody>
      </p:sp>
    </p:spTree>
    <p:extLst>
      <p:ext uri="{BB962C8B-B14F-4D97-AF65-F5344CB8AC3E}">
        <p14:creationId xmlns:p14="http://schemas.microsoft.com/office/powerpoint/2010/main" val="101953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Intended and Emergent Strategies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143000" y="1143000"/>
            <a:ext cx="7498080" cy="4800600"/>
          </a:xfrm>
        </p:spPr>
        <p:txBody>
          <a:bodyPr>
            <a:normAutofit/>
          </a:bodyPr>
          <a:lstStyle/>
          <a:p>
            <a:pPr lvl="0"/>
            <a:r>
              <a:rPr lang="en-US" sz="1800" b="1" dirty="0"/>
              <a:t>Intended Strategy: </a:t>
            </a:r>
            <a:r>
              <a:rPr lang="en-US" sz="1800" dirty="0"/>
              <a:t>An intended strategy is the strategy that an organization hopes to execute</a:t>
            </a:r>
            <a:r>
              <a:rPr lang="en-US" sz="1800" dirty="0" smtClean="0"/>
              <a:t>.</a:t>
            </a:r>
          </a:p>
          <a:p>
            <a:pPr lvl="1"/>
            <a:r>
              <a:rPr lang="en-US" sz="1800" dirty="0"/>
              <a:t>A </a:t>
            </a:r>
            <a:r>
              <a:rPr lang="en-US" sz="1800" b="1" dirty="0"/>
              <a:t>non-realized strategy </a:t>
            </a:r>
            <a:r>
              <a:rPr lang="en-US" sz="1800" dirty="0"/>
              <a:t>refers to the parts of the intended strategy that are abandoned</a:t>
            </a:r>
            <a:r>
              <a:rPr lang="en-US" sz="1800" dirty="0" smtClean="0"/>
              <a:t>.</a:t>
            </a:r>
            <a:endParaRPr lang="en-US" sz="1800" dirty="0"/>
          </a:p>
          <a:p>
            <a:pPr lvl="0"/>
            <a:r>
              <a:rPr lang="en-US" sz="1800" dirty="0" smtClean="0"/>
              <a:t>A </a:t>
            </a:r>
            <a:r>
              <a:rPr lang="en-US" sz="1800" b="1" dirty="0"/>
              <a:t>realized strategy</a:t>
            </a:r>
            <a:r>
              <a:rPr lang="en-US" sz="1800" dirty="0"/>
              <a:t> is the strategy that an organization actually follows.</a:t>
            </a:r>
          </a:p>
          <a:p>
            <a:pPr lvl="1"/>
            <a:r>
              <a:rPr lang="en-US" sz="1800" dirty="0"/>
              <a:t>A product of a firm’s intended strategy, the firm’s </a:t>
            </a:r>
            <a:r>
              <a:rPr lang="en-US" sz="1800" b="1" dirty="0"/>
              <a:t>deliberate strategy</a:t>
            </a:r>
            <a:r>
              <a:rPr lang="en-US" sz="1800" dirty="0"/>
              <a:t>, and its </a:t>
            </a:r>
            <a:r>
              <a:rPr lang="en-US" sz="1800" b="1" dirty="0"/>
              <a:t>emergent </a:t>
            </a:r>
            <a:r>
              <a:rPr lang="en-US" sz="1800" b="1" dirty="0" smtClean="0"/>
              <a:t>strategy </a:t>
            </a:r>
            <a:r>
              <a:rPr lang="en-US" sz="1800" dirty="0" smtClean="0"/>
              <a:t>(the unplanned </a:t>
            </a:r>
            <a:r>
              <a:rPr lang="en-US" sz="1800" dirty="0"/>
              <a:t>strategy that arises in response to unexpected opportunities and </a:t>
            </a:r>
            <a:r>
              <a:rPr lang="en-US" sz="1800" dirty="0" smtClean="0"/>
              <a:t>challenges).</a:t>
            </a:r>
            <a:endParaRPr lang="en-US" sz="1800" dirty="0"/>
          </a:p>
          <a:p>
            <a:pPr lvl="0"/>
            <a:endParaRPr lang="en-US" sz="1800" dirty="0"/>
          </a:p>
          <a:p>
            <a:endParaRPr lang="en-US" sz="1800" dirty="0"/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500611" y="6319234"/>
            <a:ext cx="5512905" cy="3100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bg1"/>
                </a:solidFill>
                <a:latin typeface="Verdana"/>
                <a:ea typeface="+mn-ea"/>
                <a:cs typeface="Verdana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Verdana"/>
                <a:ea typeface="+mn-ea"/>
                <a:cs typeface="Verdana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IN" sz="800" dirty="0">
                <a:solidFill>
                  <a:schemeClr val="bg1">
                    <a:lumMod val="65000"/>
                  </a:schemeClr>
                </a:solidFill>
              </a:rPr>
              <a:t>© 2015 by Flat World Education, Inc. </a:t>
            </a:r>
            <a:endParaRPr lang="en-US" sz="8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5" name="Content Placeholder 5" descr="ketchen-fig01_00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569" r="-26569"/>
          <a:stretch>
            <a:fillRect/>
          </a:stretch>
        </p:blipFill>
        <p:spPr>
          <a:xfrm>
            <a:off x="1600200" y="3733800"/>
            <a:ext cx="8229600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81000"/>
            <a:ext cx="7467600" cy="1143000"/>
          </a:xfrm>
        </p:spPr>
        <p:txBody>
          <a:bodyPr>
            <a:normAutofit fontScale="90000"/>
          </a:bodyPr>
          <a:lstStyle/>
          <a:p>
            <a:pPr marL="685800" indent="-685800"/>
            <a:r>
              <a:rPr lang="en-US" dirty="0"/>
              <a:t>The First </a:t>
            </a:r>
            <a:r>
              <a:rPr lang="en-US" dirty="0" smtClean="0"/>
              <a:t>Strategists: Lessons of Greeks &amp; Romans in War &amp; Nation Building</a:t>
            </a:r>
            <a:endParaRPr lang="en-US" dirty="0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066800" y="3992562"/>
            <a:ext cx="7772400" cy="587375"/>
          </a:xfrm>
          <a:prstGeom prst="rect">
            <a:avLst/>
          </a:prstGeom>
          <a:solidFill>
            <a:srgbClr val="7B7CAB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i="1">
                <a:solidFill>
                  <a:schemeClr val="bg1"/>
                </a:solidFill>
                <a:latin typeface="Arial" charset="0"/>
              </a:rPr>
              <a:t>Defeat the enemy at the strongest point, not at the weakest</a:t>
            </a: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2895600" y="3657600"/>
            <a:ext cx="3886200" cy="334962"/>
          </a:xfrm>
          <a:prstGeom prst="rect">
            <a:avLst/>
          </a:prstGeom>
          <a:solidFill>
            <a:srgbClr val="905C3C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solidFill>
                  <a:schemeClr val="bg1"/>
                </a:solidFill>
                <a:latin typeface="Arial" charset="0"/>
              </a:rPr>
              <a:t>Epaminondas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066800" y="5287962"/>
            <a:ext cx="7772400" cy="587375"/>
          </a:xfrm>
          <a:prstGeom prst="rect">
            <a:avLst/>
          </a:prstGeom>
          <a:solidFill>
            <a:srgbClr val="7B7CAB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i="1">
                <a:solidFill>
                  <a:schemeClr val="bg1"/>
                </a:solidFill>
                <a:latin typeface="Arial" charset="0"/>
              </a:rPr>
              <a:t>Decisions can only be made when the circumstances arise</a:t>
            </a: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2895600" y="4953000"/>
            <a:ext cx="3886200" cy="334962"/>
          </a:xfrm>
          <a:prstGeom prst="rect">
            <a:avLst/>
          </a:prstGeom>
          <a:solidFill>
            <a:srgbClr val="905C3C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solidFill>
                  <a:schemeClr val="bg1"/>
                </a:solidFill>
                <a:latin typeface="Arial" charset="0"/>
              </a:rPr>
              <a:t>Alexander the Great</a:t>
            </a:r>
          </a:p>
        </p:txBody>
      </p:sp>
      <p:sp>
        <p:nvSpPr>
          <p:cNvPr id="2" name="Rectangle 1"/>
          <p:cNvSpPr/>
          <p:nvPr/>
        </p:nvSpPr>
        <p:spPr>
          <a:xfrm>
            <a:off x="1249680" y="2228671"/>
            <a:ext cx="7589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400" dirty="0"/>
              <a:t>Greek verb </a:t>
            </a:r>
            <a:r>
              <a:rPr lang="en-US" sz="2400" i="1" dirty="0" err="1"/>
              <a:t>strategos</a:t>
            </a:r>
            <a:r>
              <a:rPr lang="en-US" sz="2400" dirty="0"/>
              <a:t> means “army leader” and the </a:t>
            </a:r>
            <a:r>
              <a:rPr lang="en-US" sz="2400" dirty="0" smtClean="0"/>
              <a:t>noun </a:t>
            </a:r>
            <a:r>
              <a:rPr lang="en-US" sz="2400" i="1" dirty="0" err="1" smtClean="0"/>
              <a:t>stratego</a:t>
            </a:r>
            <a:r>
              <a:rPr lang="en-US" sz="2400" dirty="0" smtClean="0"/>
              <a:t> refers </a:t>
            </a:r>
            <a:r>
              <a:rPr lang="en-US" sz="2400" dirty="0"/>
              <a:t>to defeating an enemy by effectively using resources.</a:t>
            </a:r>
          </a:p>
        </p:txBody>
      </p:sp>
    </p:spTree>
    <p:extLst>
      <p:ext uri="{BB962C8B-B14F-4D97-AF65-F5344CB8AC3E}">
        <p14:creationId xmlns:p14="http://schemas.microsoft.com/office/powerpoint/2010/main" val="415228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435608" y="5105400"/>
            <a:ext cx="7498080" cy="1143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dirty="0"/>
              <a:t>Most famous example of strategy in ancient times </a:t>
            </a:r>
            <a:r>
              <a:rPr lang="en-US" dirty="0" smtClean="0"/>
              <a:t>involves the </a:t>
            </a:r>
            <a:r>
              <a:rPr lang="en-US" dirty="0"/>
              <a:t>Trojan Horse.</a:t>
            </a:r>
          </a:p>
          <a:p>
            <a:endParaRPr lang="en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609600"/>
            <a:ext cx="6638720" cy="437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867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1143000"/>
          </a:xfrm>
        </p:spPr>
        <p:txBody>
          <a:bodyPr/>
          <a:lstStyle/>
          <a:p>
            <a:r>
              <a:rPr lang="en-US" dirty="0" smtClean="0"/>
              <a:t>Machiavelli and Sun Tzu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371600" y="5334000"/>
            <a:ext cx="7162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/>
              <a:t>Strategy as warfare and a battle to be ‘fought’, delayed, or avoided in order to defeat/survive your enemy. Rationales were based upon holding onto political power and suppressing others.</a:t>
            </a:r>
            <a:endParaRPr lang="en-US" sz="2200" dirty="0"/>
          </a:p>
        </p:txBody>
      </p:sp>
      <p:pic>
        <p:nvPicPr>
          <p:cNvPr id="1239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11569"/>
            <a:ext cx="3540125" cy="2834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90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47800"/>
            <a:ext cx="2635250" cy="3790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7" descr="data:image/jpeg;base64,/9j/4AAQSkZJRgABAQAAAQABAAD/2wCEAAkGBhQSEBUUERQVFBUVGBYYGBgXGBoZGBcaGRoYGBgaGBUZHCcfGB8kGh0VHy8gJCcpLCwtGR8yNTAqNSYrLCkBCQoKDgwOGg8PGi8lHyUsLCw1Ly8qKi8sLC4qLCwtLC8sLyosLCwsLC80LCkvLCoqKiwsLCksLCwsLCksKS0tLP/AABEIAMIBAwMBIgACEQEDEQH/xAAcAAACAwEBAQEAAAAAAAAAAAAABQMEBgIBBwj/xABKEAACAQMCAgYFBgwEBQQDAAABAgMABBESIQUxBhMiQVFhMkJxgZEUIzNSobEHFRY0Q1NicoKSk9KissHwJGNzlMJEVNHxNaPh/8QAGwEAAQUBAQAAAAAAAAAAAAAAAAECAwQFBgf/xAA/EQABAwEEBgcFBgYCAwAAAAABAAIDEQQhMUEFElFhcZETIoGhsdHwFDJSweEGFSNCYoIzU3KSovEWwjSTsv/aAAwDAQACEQMRAD8AYdKumxglW1tIjc3kmNMY3C53BfG/LfG225IHP5nxzjHGHBkkedYtbRhocrEWQsGVWj2bBVu88q2nAuJrwTjE8l8heG7J0XWCzR5bUVOO7cBgN+ypG21JYumP4puOrWMTxia6mimjkGJI7hYwpRtLAEdWM89yw2IrD0Xo+ysga9oDiRib+Wz1VWrRNI5xBu3JX0O6VcRidn+dnhjXrJUkbPzY9JkLnOQN+znzGK+6mE6EkG6OqsrDkQwyD5bV8Yu/wh3PETFa2dsBI8bwb4kOmRI0bQdI6sYRiTywd+Wa+n9JekDW1pDw3hskU12saRN64iRECmR/VTltq3yR2TTdJaIs87TJcwgY5dvmlgtL2GmIXwr8Iv8A+Uuv+p/4rWbpx0uD/LJOszrxHr1elq6tNWrzznNJ61rINWBg/SPBV5PePFXE4Yxj6zIC8+/btBe4eJ+zzFW/ydJxokRyyF1UB8sozyyo7xjFKKZrxnAA08oWh5/Wz2uXny+2leJPylWoXWc/xBkMztvw+qr/AIql7Xzbdj0tuW2d/dvXVhwppg5UgaBnf1jgnSPPAPwpgOlJwwCEZwRhsYPViPfs7jYHAx7TVXh/HDCqqirs+tiQDq2AAGR2ds7jfem60xabhW76qTUsgeOsS2+t3Knj6ouLXgU0i6gh06SwJ5EDuHiar21hJICURmC88DOKvfjtcj5vs9U0WNW+GYnIbT3ZA5d1ccN4z1SgFNWl+sXtacNjG+x1Dltt7aXWloTTh6qm6llq0axpfU37Bu47exe/iB8xKSoMwJUHVt3jJxjfyzXh4A+hWyuCjP35AXTsduZ1Lj21HJxUl4nAwYgo58yrFs8tufKrUvSPUJB1Yw7IQM+iq6ezy3BCr4cqaemu9Z+uSeBYzWtd2OwfMEdu5U/xLNq09U+cZxjuBwT8SK5vOHmMAllOTjAzkdlW7wPrAe2mN50kDqVEekFXUdoba2VuQUctOPf8UdPjMjr33KG0CzsuiJdv2dwTC64FKhxoLA8mAOD2dRx7Bn4Gq8Vi5dExgyY052BBOAfZTdOkCs4IXqstGzsSXHza4AChRjI586XXl+Gn1hQUBAVTnGhdlG3LYU1jpTc4ZevXgpJo7MOsx1b8N3KvdnnRF3wlkJAIfCljpz2QDpOpWAK7+I765HCJsMerbCEhtuRAyc+6r8nSIMcGMsvVsh1SZcgsG+k092AAMV43SPLFur5vI+NX14+rxy7udIHT0931zT3R2MmuuaXZHtxGSpcP4b1ur5xVKgsQwb0QMk9lSP8AWhuDy7EIWViArAHDZ5YzvvXFhe9WWOM6kdOeMahjPKrkHGURYgsZBiYN6Y0s2RqLLozkjYb7fe55kB6t/L6KKIWdzAHmhv27txG3YlrwMMZBGrcee5G3vBFSycOkXOUbZtJIGQG+rkbZ8qnu+JhmjKppEYwAW1Z7Rfc4HjTBePIrOoXZ5NRfO+OsDjslc5GMYBx99DnyClGoZDASav2U33cNvCgSj8Wy5x1cmcZxpblvvy8j8KiggZ2CqMsxwBy+01oz0mTD4VtnDINZyx1sxJbTsPR7P253pLDfhZVkCnO5YBsZJzkqQOzz258qGPkINW02JZobOwt1ZKg47hWmz14+twWUDOnIzjssrZ3A20k53IGR3muG4VIJFjK9tuQyuDz9bOO49/dTOTpSTgiPtDADFiezlGOrbtMSvpbcztVb8dATRuqYWPOF1ZO5Zj2seLHuprXT0vaM/pmnvjsYPVecvG/LZ6NbqcvDnVlBGS/o6SGDb42Kkg77V7ccMkQqGAGrYHUpB3we0DjY899quz8eDOjhDqjxpLMDntajqwgyMbADGPE1WluImICxmMDv1liCWByezuAMjAAPmae10l2sPXNRPjs4rqOrhTEbP08cxliqckZVirDBBII8CNjXNWeJ3IkmdxyZiR7M7VWqZpJAJVWQAOIaaiqKKKKVMX6R41crIskTwiZAyIyFTIxLrrD6BjSg5dZn0gQBtWBn/B/aTRpLGs8Ik6vCLJHIMyuY1A1Yz2gcgMXA3KisDL0qu29O5mbHLVIxx7MmvG6T3RJJuJiTzJdsn2nO9Ytk0b7MwNbccyHG87aUIVmSfXNT4BfReH/g6hhYgy3JyiMwjdV1I7mMAhA0h7akEacDYkitR0WngghQQwxRpIsTEI+ZR1szwIZNW79pRuCcZO2Bmvh/5R3P6+X+Y10vSa6ByLiUEd4cg/HNSWnR/tDC19T+83dgAHNIybUNR4LZcUkUcU4n2olkMRERlMYHWa7c9lpeyG0dZ7s1YurPhRl65XQn5QmpQUWIESQBwIywJiZTO2VUjluoXB+cXV28jl5GZ3bcsxJYnzJ3NRZrRs7DFGxhyAHJQPOsSdq+nXVvwy4lVppIwGdEwjpGI1e5vA7dle1pjWBgWzgMO7AFCXh/DnjBeVesMKjKui6ClgJB2FUBibgdWc7kkgktvWAzRmpcqJa31W96QdHbO0ls3Kt1LXMiyZcsXgiMBDMmAY3Ks+UwCOWBXlvZQTXLC+mtio+iETwxLoM6K5aSNcZWIyOqN2tht6pxFzevJjrHZ9IwNTFsDwGTsPKos0Jq+gw8G4SQq9aDkRZczaT20uSzFMYUqY7cae7rd+Yxek6I8LjOmeTRIFiKx9cnzivHbO7OWZRERrm0gsMgA4bTh/mGa6lmZjliWO25JJ2GBufLAoQvp3C4eFhIgxgKEQBg7qGdg94GaTfXHgfJycFVIYZyAMLLiw4a41SyhWjjtVYRsh1GSKBWKhF7RhcTs3Mt2ckkk1gs0UJVvYrewt+KR9W6mERXJYu0UiBhHcCIqdTKScREBjnURsMgDhX4feI8suIWRFT0kjY6IHImEaqBI7zhEKqNgQTuSwx1vw2WT0I5H/dRj9wpjF0Kvm9G0uP6bD7xUT5o2XOcB2hKGk4BbWHh3C43Kh4nRjGQjyo3a6u9A1Sry7Yt86XC9tdQGwVdf8M4e6SOZk1iJPRkRdLLawFAkaKBLqnMsbEZK6ck5JYol/B7xA/+km964+80P+D7iA/9JN7lz91M9ss/8xv9w80uo7Yr/SjhdiiyG0ZW0tOo+fBOEnVIpFXGZC8ZJ0jG3a7sUwt7+0L2EZkRVFsDL2YdAk0T+mzKSX1aB2geY78VmJuhl8vpWlx/Sc/cKXT8OlT045F/eVh94p7Zo3ijXA9oSFpF5C21lwXhTMmqU5eNZdPWoAupoUaFncqodALht2GQU2ONLVLCWFeGzrGUMnyiTSWkgjk6rqsKT1qkuM+qhBzyNYyipSmhfU7nhPCJrhneZVDTAN1bxxoigwBcLqHZKmUllU4I5rpwyuHg3CnWMmQRkrCSomDZd7eZ2Q6iNIE6xJksMayCwyCMBmjNCFv4uEcKBfL5AecjVKMgRi2ZFwhIYMWuFBByQmxyKqdM+F2KoHtnjVmuJAVSVZB1ZeXSyKpOlQgi2bBy22ruxWa9zQhb78IotGa2e1e3IUmNkiCA4VuzI2hiNLgZCkZUHDHNTXK2F1xG5EkqiFJCIhqjhj0NcKrtG6DDBYcsqnc45HGD86zRQjJfQLbgHC9Ku0wZSqEAzKrFhDdNIGT0kzKlsBkevgZzmlnQiaImZZepiWTQOtcxFoR28lY5wRMnLUq9s4XB55yea8oQvplzFw7CyRyw6jaRq4zHjrVjs8KsZU8/nSXGGLBwcY7XfTK24bMLh4nhV0j+a6t0VCesmOkRoMuxGgZAIAxnTsT8xzRmg3pRcvKKKKEiKKKKEIooooQiiiihCKKKsWPD5JnCQo0jnkqgk/AffSEhoqUKvXqrnYVrl6HwW2/EZ9L/APt4MSS+x3zoj+2rEHSQxhhwy1WAKCWl09dMAOZMrAhBjwApImyzisLKj4j1W8zeeLQQnlob7x7M/XFKeH9A7uVdZj6mP9ZOwiT25fc+4Grg6OWEX0960pHNLaMn4SyYU/ClF9xGWZtU0jyN4uxY/bVetaPQkjr5pexoA73VJ7NVRmVo90c1ohxewi2hsOsP1riVmJ/gTStejp3Mn0EVtb/9KBAf5mBNZynUPBourYyM+tYUlwoXT23RVXJOeTqxPtHnU8mjtHWcDpGa1fi1n7sCSMxuSCWQ4GnC5dT9Ob5+d1N/C2n/AC4rVQ9GmkaMyXk7CQ22fncsvXWkly2rOdPaXAO/ZJNZtuhMgbHWw+myZy4HYbQ7DKZIDZGAM7E4xvVmy4FNuTd6Cqq8Z1yDVpWIKc4GjEcwUZ37gMVC+fRzW/gFreDN+4cUfiE315q1a9FxJbvcvJMI1lHov1gMKNEsz9ZpALAyKV2xhH8KmfomsPWrLNLrhiaRgJBEu9yII+2VbGpPnOW+paSfIrmSZ1a4YsuI9TtL2zLnSgyNQD78wF8ee9lOC3iapRc6Wxp1CV1Z1XVpAbbslUBUE7jTjwqR9phY6jpQMDSmRF3df2ptDsTC54TJDw8Xcd1cAmOBiokI0tK8ikbb40qpHmG8KRwdOr5OV1Kf3m1f5s10LXHymKWeVuoUegSUfRIqAYfBwGkYjbx8a7m6FuCR1sQOoqFOvJOuWNdwmNzE/fyxnFIZLAKi0hpqairMiAaYbxzTuvlXmuj07lf84htbj/qwJn+ZAprk8V4fLtNYmI/Wt5WX/wDXJqWq9x0YaNe066urMgVTnGkIzK2cY7DZBGQSCKS0+PR2jrSNaFtP6S5vgQDyogyyDHvvT89G7GX83vTETyS5jK/GWPK/ZVLiPQS7iXX1XWx/rISJUx45TJHvApbVmw4pLA2qGR428UYr8cc6gk0JI2+GXscAe9tCO0OSiVp94ckpIxzrytmelyT7cQt47j/mp81OP41GG9hFRP0OhuBnh0+tv/bz4jm/hbOiT3EVlTMms3/kMoPiF7eeI/cAngB3umvj64LI0VPe2MkLlJUaNxzVgQR7jUFAIIqE1FFFFKhFFFFCEUUUUIRRRRQhFFFFCEUVNaWjyuscal3Y4VVGSSfAVskhg4XzCXF9357UNsfDHKSQfAH2bsq5zxHGNZxy+ZOQ39gqbk4C6pwVDh/Q5UjWbiMht42GUjAzcSj9lD6A/ab4VNe9L2CGGyQWkHeEPzknnJL6THyGB3Ulvr+SaRpJXZ3bcsxyT/vwqbg/B5LmURQrljzJ2VQObMe4Dxrcg0VDA3p7YQ4i+/3G8AcafE6/ZTBMMhPVZ9SrPRazeW7jCRLPvlkfITSPSLsPRAG+fZseR+j9OekduvCylk0emV+qxGAAAvafYAdwUZ7wwrEcY4xHbxG0smyp+nn5NOR6q+EY7h3/AH5mopdG/edojtctWtYQWt+IC+rhlfSgpUD3rzRrhL0TSwX1z8kUU94V0LuZ116BFF+tmIjT3E7t7gabw9HbGH6WWW5YerEOrj9mtssfaAKu2rTVjs5LS7WcMm3ntpcO0hSWfR9otH8Nh+SxdNLa0u51AijmcaQnYRjlQ2oBio3AbBGeWB4CtXHxxIvza1t4ccmKdbIP45M/dUdz0kuZPSnkx4Bio+C4FYU/2ic8/hwji438gD/9Lch+zUxvkeB3qlF0T4qQcrKgLFzrmVMsebEM4OT3mrFv0XvkBHy2GLOMg3WNgAoyFzkAKox4KPCqbOSdySfOrsPBpGbHZX5pZiWYACNghUk+PbTbnvWe7SdqkwbGODPNxV3/AI/Z4/4kp7hsHzHNRp0SuAzN8vtgzghiJ2ywPcxC7jYc/CheiV1ghb62OVVSBdYyqjSq7jkF2A7htXUfCJGjWQDKNKIgcjdyAR7j48tj4VYbo5KC2SgCqWL6xpwJBEd/EOQMe/kQaT7wtpv6v9gy9BIdC2EGnS34YjGtOaWv0DvyXK6JNedZSeM68kN2u3lu0AfaKq3vBeJRnMkd0N86u224LNnUMjmznPix8abXfBpI4xI2nSer5MCV6xOsj1DuygJ91R23Fpo/o5ZF/dYj7M1N98WtppIyM/tIPifBM/47FI3WhlqsxJxObSUd2I06MMSSq5U6Vz6PoqNu4Y5VTr6C3SqVxidYrgeE0asf5sBvtqvLa8Pm9OGS2Y+tC2pPfG/IeQNaNm+0MTLpIS3+mhH/AFPIFZ8/2etTL20csNRWqufwfyMC1nLHdLz0qdEo9sTb/AmszcW7IxV1ZWGxVgQR7QeVdFZbfZ7WKwvB3ZjiDeO0LClgkhOrI0grqytGlkSNManYKMkKMk4GSdhXt7ZSQSNHIpR0OCDzB/3vmoK1ljfJxCNbe5YJcoNME7cnHdFMf8rd33pap5ICJCKx/mpiP1bxtFKjG/BNY0OuzVW06Xl0EN8gu4eQ1HEsfnHNzHsORUHEuhoaNp+HyfKYl3dCMTxD9uP1h+0u1K76xeGRo5VKOhwynmD/AL7694fxGSCQSQuyOvJlO/8A/R5Gs20aIjkHS2QhpN93uO4gYV+JvE6ykEpwff4hKaK2z2sPE89WqW99z0jCw3J78DlHIfDkfftjrm2aN2SRSrKSGVhggjmCKw6ua8xyDVcMR8xtG/sNDUJ5F1RgoqKKKemoooooQiiiihCKltbVpXVI1LO5AVRuSTyAqKtrw5PxbaiY/nlyp6rxghOxk8nfcDwFMdrkiOMVc64D5ncMT50TmgYnBd3EycMQwW7Brthiecfos84YT3H6z8+72ZUmgmrnCOESXMoihXLH3BQObMe4DvNdVZbLFYISXG/FzjnTM7AMhgAoXOMhoOwK3wDg3ymRIl0hpCQCxOM4JA2zzxjl309suCXK2pWE9m4CFo0VtbK3WldcmnCrpjd9JcdnfG5pW99FZ3SG1kMvUsjByOy7rgsQMg6NWQPLv7601txi6SIXLLCiySdZGja1ZgEES6FRgRGsY0jJAIJB1A78zbpXnrylwa51W1qN4uOYx3UyW/A0P1WRBpNBW4Vrn9VnW6IS4GIXJKlmXS4KYd48HIAJJR8BSeR7wQOrXh81qY5+p0hiulnQMpyA4xrBAypBB545U1XpTcD1Yez1ZTskdW0YkCugBwG+cc4IK5xgDAqpxHi004CvoChw+FyNxHHEo3J2VIxj95vHanJanPYWmQmuRJoVpw2GUPGtC2nAV9et69vuJSTNqldnPmeXsHIe6q1FFZQaGigXWAACgRU8Fm740qTnP2YzufMge0ioKvw3yhVVlLDGCAQOTs6kZBB9IggjupHkgdVQTvkaB0Yrf62Kn1ZBxjBGcg92M5+405g6QSRlWESg9QsOoGVSyJoQHKuMH5sDIwOfjVaXi6lSBHgtrHpZUBluFACkZ2648yc6fPaeXpAG1ZRzqRk3kzjUZSR6PojrNh3aee5pollbg3w9ZrOldaJD14K0/UNx27QOS8i6RyKioI49KhcdjtdmUzBtedR7RIxnGCds71YtukkxkYRxqNSuuhTIuNUgmdgwcMCSozk4wMVW/KAmQuwYnJIw5zjWXCE43TfBXvwOWK8/Hn/ECbSdhgZILA776tODsSu4Ox9mHGefZkc+5RiBx1j7OAcfeF5y/wBrqfiU9xGISmRH1ekdrMeiNYsLk4GoKhI8V2xvlRoPgaufLYyz6ozodgwVXwV06sDUynIwzDfflvzzM/GvmtADBsMNWs7agwbAIyM5O2aR0kjnVIqrTOlgGpFFdsqBTbmfDml3VnBODgYz7+VcU04hxgSljp0lkC42IHb1nBwMAYAA3586V0rC4jrCiuQPkeCZG0OzHILpXIOQcEciOdNfx8JVCXsa3KDYM20qj9mUb+45pRRSlt4cLiMCLiOBF4SzQRzN1ZGghdcS6E6lMtg5nQDLRkYnjHmg9Mea/CsrWlkunjKtGzIwOzKSpG3iKYcR6JSFY5C4lll6wzBtjEUjSY9ZIx3PVOrHOMEEbmuo0fpmdjC2frgYHA9uR4im+uK4fSGiIopdVj6VyPNVrG+TiEa29ywS5QaYJ25P4RTH/K3d9+avrF4ZGjlUo6HDKeYP+++tZD0FkaMMAjFs6FjKPqPXLCuWDAaWYvhgW9A7Y3Hk/Ri7nOp8S4VQrNKjBlKyOojZm7eySbLy0mpIdIizvPRsPRm/V+E/p3HNuRvGNFSNha8XyNqPXorGq2NxWrikXiiCGYhb1RiGY7CcDlFKfrfVb3HzzFyuGPu+6uFYg5GxHIitm02SPSEDXYOpVpzBI7xtGfGhWcawyOYb6Gh30VS4t2R2RwVZSQwOxBGxBFR1tOLR/jG1Nyo/4u3UdeBzmiGwmx9Zdg3lg1i65dpcCWSCjmmhHluOI3J7hS8YIooop6aiiiihCf8AQzgyTzl5/wA3gUyzHxVeSDzZsLjzNR8b4s9zO80nNzy7lA2VR5AYHupsw+TcIjQbPeyGR/HqojpjB8i+pvdWcrW0JBrF9qdmS1vAG/m4HsaEkpoA3tVzhHCJLmURQrlj7goHNmPco7zTni/F44IjaWRyp+nn5Gcj1V8Ih3Dv+9Na8XljikijbSkunXgDLBc4GrnjfcZwa94Lwprm4jhTnIwGfAcyx8gMn3VozxazzLaCOjZeBldfrO4ZDAU1rzTVY03UbifVAnnRPgKaDd3S5hQ4jQ7dfJ9X9wc2Pu8as8R4i88hkkOSfcFA5Ko7gPCrPHb1WdY4doIF6uIeIHNj5sckmllcDarW+2zGd/YPhHmcXb7sAF6PonRzbHECR1jj5IoooqBbCKKKKEIq1YcNkmbTEjOfIcvaeQHtq5w/haCP5RdMUhBIUD05mHqxg93i3IVQ4t0qklXqogIIO6OPbPnI3Nz7fhUOs551YxxJwHmd3MhUZ7WGHVZee4Jk/CreH86uV1DnHAOsb2FvQU+81C3HbJPo7WSXzllx/hjH+tZiipRZa++4ntoO6neSs900jsXHsu8FpD0wQejZWo9odj8S9A6XRn07K2P7vWKfiGNZuil9ki2HmfNR1O08ytQvGLF/Tt5ofOKQSD+WQA/bUycBjm/M7iOU/q3+al9yts3uNZGgGkNlp7jiON477+8KVs8rMHc7/r3p1c2rxsVkVkYcwwwfgahq9w/paSoivFNxFyBJ+dj80kO5/dO1ScV4R1YWSNutgk9CQfarD1WHeKiD3NdqSChyOR+u49lVowWoSHVdcfFLaKKKmVxcsDlSMZUgjIBG3iDsR5HamD9Ibtjl5y+WdiHAcfOLpcYcEaSPV9HYbbVRop7ZHNFAVVlscMztZ7alOuE3V1LlIp0WSMB4kEaKZCjyShFYLj0nkIU7HURyrPS9M7j0SxXGpdIVF0gxGAqAF7I6ssuByJJ5nNWopSrBlJBUggjmCORr3pzYq/V3sYwJ8iUDksy+l7mHa+Naei5I5LR0FovDsDUi8ZXbReN4pmFzOmbKbKBNABTA3A/JccMmhvYltZdMMyZ+TzHYNqJYxSnwLE6W7s/HO31hJDI0cqlHQ4KnmP8A59tQV9m6Bm3uIYmuJYLi5VGQfrVjbbQ2rdyBkasbZIzzJ27fafuSPpWNLoz+W+rTtBvo05g4G8YkLl2g2p/WPW27V8p4DxhrW4SVd9J7Snk6nZlPkRkV50x4Ktvc/NbwTKJYT/y33A9qnK+6vOOcMNvcywt+jdl9oB7J94wffTSUfKeEHO72UgI/6MxwR7pAD76bpZjXCO2x4GjTva73T2E0G5xTI63sPqmPrcsfRRRWchFegV5VvhUWqeJfrSIPiwFI40BKUXrT9PezdLAOVtDDCP4UDN/iY1m63XSzodPNfXEgktwGkYgNcRqwGdgVLZBx3GlP5AT/AKy1/wC5i/ura0bpCxxWOJhlbUNbW8Y0v702WN5eTTNZutd0Gj6uG7ufWRFiQ+DSnDEeYQN8aq/kBP8ArLX/ALmL+6tTwzopKnDeq1wamuC5Imj04EYUDXnGc52qlp3SlmdYyyOQEuIGOVanmBTtV3RcFbUzXwBqs1RT38j5vr2/9eP+6j8j5vr2/wDXj/urjfaofiHNeke0RfEEiop7+R8317f+vH/dR+R8317f+vH/AHUe1Q/EOaPaIviCRUx4Fw4TTAOdMagvI3giDLH/AE99XPyPm+vb/wBeP+6p5uFva2F0zNGS/VRgo6vgF8tnSds4AqOS0McNVjhU0HM07lDPaWCM6jhVZrpBxs3MurGmNRpjQckQcgB495PjSwmiitWNjYwGgXBZNLqBbG6/B7pd1WbtIWGJEWMsBLDFrGZcaD1hIJIJKEY76Xcf6KfJo9fW6+2Exp08xIc51H6n2+VLra+meZtMja5mGticajqD5Y+TANnyphLc3LroNwJDJpJjY74YEq2XXSOy2Tg5AY5xg4kdJGBTNZ46ZjxrSCmyn02qeToggkKG4A0TdRKzKFVX0Ow0sXwylkdMsVx2ScA7czdENOVMjrIVuHRHj05SDUT1hDnQxCPgDUNhvhs1wovnKnWSUzpzJHvskZO7dsMGjQNvqDAAmo+svZEYF2KyBmbU6jZtOdWT2NQ0dk41ADAIxSCaHaOfrek1pcpB3eSv8S6CdXJIizZaNZmw6rGT1UscYPakwqPrJViR6BGORqrxPoqkMc7mcHqZng06MM0gbsYGo4Vow7au4oVwcg1AeH3RLvrBaYuJCJEOsHRIzM2rSVLFN8+lgc8Arrq/lbWsjsdT63Dd8m41MPHdviaBJG4dXxUkfSuN0gIru5KrT7orxcI5gmObefCuPqN6si+BU491IaKhljEjS0+t6up7xCxaGV439JGIPnjvHkRvVatXxXgklyIZlaIGSCEtrkRCWC4Jwxz3DeqP5HzfXt/68f8AdWbHao9Ua7hXPitiK0scwFxFUiop7+R8317f+vH/AHUfkfN9e3/rx/3VJ7VD8Q5qT2iL4gkVNbJOus7uA74j69PJ4t2x7ULCrH5HzfXt/wCvH/dTPo30akjuVLNCVKyKQsyMSGRl9EHJ5011sjjpI1wq0hwvzaa/JVLc6KazvZrC8FfJ6Aa0v5AT/rLX/uYv7q8/ICf9Za/9zF/dXqH3rYv5reYXmPRP2LPTTs51OxY7DLEk7DA3PgMCtD0G7c01ueVxbzx4/aCl0PuK0fkBP+stf+5i/up10N6HzQ38EjPbkK24WeNmIIIOFDZPOs3Sdvsb7FKxsja6ppeMQKjvopYo3iQEjNfM6Kmu4tMjr9VmHwJFFZANRVChqazm0SI31WU/Ag1DRQRUUQtb0+i08SufOTUPY4Dj7DSCtJ0v+djs7ob9dbqrH/mQ/Nv9gU08/BvwO1vYZobiPMiEMrqSr6WGCMjnhh3g+lWxDpNlj0XHaJASGhrXUxBHVOzAhBiL5S0Z/wC18/rZ9H218KlUc4bhHP7siaP8y0r6a8Bis7kwwyO+AC2tcaSdwA3r7d+APbVn8H92PlD27nCXSGLJ7n9KI/zDHvpNKubbtGGeKtLni4g0BqbjurRWdHyezWtpdkaFFFdzRFWKsMFSQR4EbEVxXFYr1FFFFFKlRTrgcfWw3NuPSkjDp5vEdeB5kaqS1NaXTRurocMpBB8xUUrC5tBjiOIvChmj6RhaktWoeHlk1akXOrSGOC+kZbTtjbzIydhk7U96QcIWZDd2o7J3mjHOFzzIH1CckHu+5HFxErHoKI2NWksCSmoYbTvj4g4O4wd6nZL0ratxzGY9eGGS5+TXFzcc/XLsVvh3CZlfWFAMZOQx050iUsPhFIpqaM3OBpiHYKrkouogF41RmPpDsOpHghzsu0U3SWRieygzqzgNuWEwY+lnJ66Q7eWNhih+k0msMFRcMG7Ibc5mY82J3M0mcEcxjGKY5srjUtCplk7iS5rforfD7mdnlAWPVHEThgNKKrxOCAMjA0oAT2QDknFcWTXEkashTSS65IGT1KJN28jfChVGeeCO+qtt0jkSV5AFLNg9rUwGkELzbLDBIwxYHvB2qO247JGpVdOCXO4J9LSDuTnkoHvPjSdE++jRl4X96R0DhXVY3Lwv701N/ea9WBtqGeWyjDZLENp7A7R748Z2IpQ/CJj2tDHJ327y7JjHf2gRtnG1WE6TSD1U9Jn5yDc6uWlxoO/pLhsAAkjavB0lk2OEypJU6cadTl3wAcYbIB25AYxuSNbIz3WgevXq5Oa2Zg6rWhVLnhckYJdcaSoI7xqzg7d2zD2jFQW1u0jqiDLMQoHiScCrMnE2aPRgeqMj6ql2Ax+82c+Q886Hhdl8gj6+UYuXX5mM84gdjK47jjOkf7D5JnRtv944Db9NuwK5GJHdUi9edKpF+UdWm6wJHCD49WuD/i1Umr0nNeVFGzUYG7F0MbNRgbsRRRRUikRTnos2mZ5T6MMM0h9yED7SKTUwvpvk/DHPr3bdWv8A0oyGdve2laGwmd7YB+cgdhx5Cp7FnaTnEFle47Kc1h6KKZ8L4A80UsxZY4oVyXfOC3qxrjmx8O6vUpZmRN1nmguHabgO1eWhpNwSytF+D1M8SgJ5IXc+QRGb/Ss7Wj6LHqre9uT6kBiX9+c6Bj2LqNUNMP1LDLvbqji7qjvKkhH4g58r1kZJMsT4kn40VxRXNKRFFFFCFr+jp+VcPnteckB+UwjvK40zKPdpbHlSnhvFpbcsYXKF0KEjnpbGQD3chvVTgnF3tbiOeP0o2Bx3Ecip8iMg+2nvSvhaI6z2+9tcjXH+yfXjPgUbI9mKu6LlY2R1llFWv6wrhX8ze7WH7tiV9S0OGI9Dy5KZOOpc23U3YLSxD/h5R6WMjMUh71xkg9xFFr0UkMIuF7EY1kOW04KFRgH6xY4UDc4buUkZ+FsMCa2PCOmLaYbbSrxqAoR3KoZOv68SFjgK2ex4adqltsMlmeeg1gwipArqg314DMjaaq9ZXMdFVwaXVzpWlN6i4lJdTTFpIX6xl1ECJgSB2S5XHiNzyzVOOGZsYRt+XYOPRDZz4aSG9hzyp9e9OJoJTHcRAPG4kwxbPWrNLcKzEemuqTlnBCIQR327PpVcm1jlSGNoo2gDMrDOYsZEig5TrAkKnIHZjAHOue9nZFG17hRppQ0uvwocOC3GW+0E9HHSuwOHgs3PZTqcaGYazGGVGKswJXCtjDZIOMeFRqrqxWRSpAzhlKn4GtFw7pdICFkGldCKW3Y9iO4X6wKlnmZywzhgDg8is43eCa5Z0BEYSONNXPTGiRrnc8wuffUL2xhtxWnZJbW6YNlaQNqqUUUVWW6rPD+IyQOHiYqw+BHeCORHlV+eztbvdSLSY8wcmBz5EbxfaKT0VE6Op1mmh2j57e1V5rOyW847V1xLotcwDU8ZKdzp20I8da5HxpTWj4Te3CuFtmk1HOFjyc4GT2Bz2BPLupt+MrmRdUtpHONIfU9vvpbOG1oBscN2vI+FPEk4xaHcLu418VmyWdzDTWHOhWGorbTqi/S8LVTjV+nTbKrnBPLLKPaw8a8eSNFLDhiKASpZ+uYBgcEEk4znbFO6d/8ALP8Aj5qIRuOzmPNYsCnVh0PuJBqZRDH3yTHq192dz7gaf/jO7RxHDbLbuRkLFb6XIyRkZUtzBGaQ3d7JK2ZXZz4sSfv5UwyTuwAb3nlcO8qaOyuf+Ydl6ZwS21nvB/xE4/SuuI0PjHGeZ/aalNxctI5d2LMxySdyTUVFNZGGnWN52nH6cBctKKBkXu47UV5rHiPjQ/I+w044PwS3NrCZtIkuXmSMkyA5AjjhK6R1YUTFixf1Qcb1aii6StFWtttFlAJFa/7SfWPEfGjWPEfGnKdBcuR1rBRG8gzFh8pI6aSpfC5EcjglgSqnAJ2q7J0JjVSSe2oZCCCIwyx26Fi+rIPyidB4dltsbVKLK4rPdpyJpp5pLwq0WWUK0iRrzdmYAKo5nc7nwApP0s4x8quCUUrDGBHCuOSLy953Y+2tXF+D0GQKZ2ALpGMxdrW07wDsFxhTokcMSCQh2zXH5GI0aMZQnzYOQrMGYwy3ZLFnGkCERbgesNueblgrZJTPq6xpQbq49pu7OKytI2qK3UYX0AyoVkOAcE6+XEjrDEg1SOxA0qOekHdmPcBU/SPj4m0xQL1dtDtFH3nxkfxdvHuzjxy16T9FvkkIZnLMXeMqU0jKJGzMjajrXLhQ2BnBrH101icbZKZ5R7tzRkKi87ycK5C4YmvP2qJkIAjNQc+BRWh6UH5NZW9nykc/KZx3gsNMSH2JkkeJrnopw1CXurgf8PbAOw/WP+jiHiWbGfLNZ7i/FHuZ5JpTl5GLHwHgB5AYA8hVDS9o6aZsDcGdZ39VOqOwHWP7VDGNVutt8PXzVOiiiqCEUUUUIRWm6Kcbj0vaXZxbzHIfmYJeSyjy7mHeKzNFMezXGNDiCMQRgRwStNCnnGuDSWsxilG43BG6up5Mp7wRVGnvBOPxTQraX5IRfoJwMtAT3H60Z7x3d3lS43wOS1k0SgbjKOpykinkyNyINdHo7SXT/gzXSDk4bW/MYjhQmOSOnWbh4J3w3iMd9EtrdsElQYt7hu7wilPengfVpda3tzw25YY0OvZkjYZR18GHJlI5HzyKS1quH8RjvoltrtgkqDFvcN3eEUp70Pc3q020WcWYO6utC73m0rq1xc0bM3N/c2+oLmuLqX0cMD68U1t4oL4arP5ubm1sx5+Jhc+kP2TuKVzQsjFXBVhsQRgj2g1nb+wkt5WjlUpIh3HeD3EH7QRWhsenJZRHfRi5QbB86Z0HlJ6w8mz7awLVoKRg6WxnXYb6Vvp+km5w4kHeV01g+0Lmfh2kV359q5r0LTaHhcNxvZXCuT+ilIjmHkAey/tBrhIXtyRMjowZGwQQSFLZCnxyVYHllB5Vz73FhLHAh2wih5HxwXT+3Mki14OudgKXSxFThgVI5gjBHuNcU3h4gg0pkkAoNbqM4DTMTjLYAZ0IXJzo354Fg8UhUnm5DRnPVqAxTqtTYzgatMmxB9LuycxGVwNNVRm2TA06E81Q4HxI28yzYJ0iQD95o2Ub+RZSfKnN70lilhaJY2VQsaJ2UfSsZudA3xpOiRRqG40NS1OJoVOosrFSCRGrZLRwoxPaX1kkPtcHY1LdcXiKsqhsFRsVUZIFwBnDHGBJHuPqbAbCphaZA3UA9clQmjMsgnMB1hvyHcvYekKqSdGc28UOGCsMo8TFiCMEYQ/EVY4j0jWTXII3BkWSIZxo0tMZs572GQMeOGz3VRn4snbCjOoMCSiAnszadh6OkvENjuIwfACOW/Q2oiw2oHIO2M5bOTnLDBOBgaSW56shwtUt12fjWvinNsrHkEwkXgY5Up/1CdXHSJFm1NHKI3aeQh1Xt9c8bMmDsUARcEEEMdQxgCsrKwLEgYBJwM5wO4Z76Y3HGQzP2RghwNtzreMsWJJwSilcjx2512/E4yzHBOceog1gFzoYA4QYZF1Lk9gHHLEZmkcBrD169YqWzh9nFWwmpxv7ed9PpgoorQycahJOAfSB+iXuKnJzIe4Yx8CuTQnF4jsqHVqO/VhiSQe1gSAg7gYzkAA6iai6Z1PdVr2qX+Uef0WfZft/+v8A5qE2o5ZO3nWouuBkorzFLaPVIwaYhTpZuyqxgZYjBOAMdr4KLjpRa221rGbiQfpZhhAfFIe/2t8KuWVk1qNLOwu8Bxdh2Y7lVtGlLLGys3vX3YnFS2vADoM9zK0EJGC7k6pB9VE5yHl5VneL8WRnIthIsX/MfUzH6zAAAZ2239tU+KcXluZDJPI0jeJ7h4AclHkK44fw955ViiUs7nAA/wB7Dvz3V19i0MyztMtrdrGnBrRnjjxPYAuPtelZJ3/hDVG7FX+EpcXUyxxZZ23JJOFC+szdwUd9TcfvYkkCWrtIEGGkY7SNjBKL6q9w55FXOMX8dpC1nasGZtrmceuR+ijP6sd59Y+VZap7NY47Q/pyyjPyilCf1O/6tyF5vIDar7XM0auua+rkz4p0jmuAokK6V1aVVFRRqOWwqADfbu7gOQFR8D4K91MI48DmWY7Kij0nY9wArrgfApLqQrHgKo1O7HCRqObO3cKtcd6QxxxG0sCeqP00x2e4Yf5Yx3L8aS22yOx1gswHSHk3e75DE8KlRDWko6Q3D1coulnHI2CWtr+bQE4PIzScmlb28gO4e3FZuiisKNmoKY5knEk4k7yhxqaoooop6RFFWouHOyawNs48O7JOTsB55qRuDS79kEDbORjPLvPjt50zXaM1KIZCKhp5KjRV5uCygjKjBxvkY3xjJzt4e2vDwl9IYaSCSPSAxgkb5xjkfhR0jNqX2eX4TyVKtFwPpZ1cfye6T5RbE5Ck4eInm0L+qfLkffSeThsiqSy4A57jPd3Zz3j41VpHNbIOGYN4O0EYFNIdGbxTitbxPoriM3Fm/wAptu9lHbi/Zmj5qR48jzpBXnCuMTW0gkgkaNh3jvHgw5MPI7VpV4pZXv5wPkVwf0sa5gc+LxDeMnxXbvrUs2l5YeraRrN+IC/9zRjxb/aMVG6NrvduOzy+vNVrvpEJ7QRXCF5YsCGbOGCZ3ST66ju7xSSm/Fuis9uocgSQn0Zojrib+McvYcUorcsXs5jLrMQWkk3GoBONNm8XX1UT9avWxRT3h3Te7hXSJS6fUlAkTHhh8492KRUVNPZobQ3VmYHDeAfFI17mGrTRbCPplbSfnFmFPe1u5T4Rtlftqyk3D5PRupIfKWEn/FGSPsrDUViS/ZyyO9wuZwdXudrDktSHTVsiwfXjet8vBY2+jvLRvbLoPwcCpB0SnPodU48VmiP/AJVgbW3Mjqi4y7KoycDLEAZPcK10HQFXlZFkkIUTAErCuuSKaOEquqfs5Mint6TuBg5rMm0A2MgdPSu1lfAtWgz7SWkYtBTD8jrr9UD7HjP/AJV7+R9z3qg9ssQ/86UX3QpI9aLcF3WOaZcR4Ro4pXiOWLZVzoc4xjkM5O05/B4NcqCfdGvVXKABmtjEqg9rs6zIB+z591f7mFK+0D/1nL96lP2ln/ljmVcbo7p+kubSPyadM/Bc1E8Fkn0l8hPhFG7/AOIgCqvG+gawLLiZmeNJZMGMKpWOf5ORnWSG3Dcsd1Y+rln+z8UoqZnEbgB4hyryfaK1nAAdi2cnSOwj+jgnuD4yOIl/lTJ+2qlx+EK4xi3WK1X/AJSDV75Gyx+ysvRWtDoGwxXlmsf1Eu7j1eQWVPpK1T++8qW5u3kYtI7Ox5sxLE+871FRRW0AGigwVBXeCcOM9zFCP0jqvsBO59wya+q9OuFxWkE0toYbeaYAPk6XZPWWEeqTtnA3x418ksb94XEkTFHGcMOYyCDg92xO9NrDo3c3WZnOiPm087aU/nbdvdmuc0tZDJaI7RLMGRMxB/Mag0OAIuFBea5K1C8BpaG1J7kirQcN6LYjFxev8mt+4kfOS/sxRnc/vHYc967bjFnZfmy/K5x+mlXEKHxjhO7nzaszxTi0tzIZJ5Gkc97H7AOQHkNqitOlpZ+rZhqt+Ii/9rThxd/bmkbG1vvXnZ6+XNN+PdLOtj+T2yfJ7UHOgHLSEcmmfm58uQ92aztFFZjI2sFB5knaTiTvKUuJxRRRRT0iKKKKEJhZnYkSupVCcAd2rlnUNsnPxq3JHcKrkSZUZydXgSTjPI5U/wClVLewDIDkjIJLbaRjPZI5k4GfeNu+rA4I+SBKOQzucHJPf3jmfPNVXltbzzC04mv1RRpwydTLepPkk2FIlJ5aeewIyu/gVDH+Goxw+ddteCCcDV35wfL1v8XtrkcLxgiXY6ccwSSBy8hk793Ku/xIxUESc85Jzp2KjOrwOQQe/FN1gMxyUnRuP5TX+pQPaSZUM5w4Y7ZJIABJwcZyAMA+A5UHgbEZU7YDdoaTgkjlv3DPOujZKpcySHKlcEZzllLZxgnOw7x7amHCWC5aQg/OE7nfT6O/iTuPEU4vpge5RiHWrVtf3XjLxqqN3w4xjtnc8gB4c8nuxtt51Tp1+KTqGZdydI3PLt6hn2DnjBzVf8SkoWVg2M7AHmFDY+BAB8ae2VuZUMlleTVrbuIRwbpFcWrZt5WTPMDdW/eQ9lveKeL0ms7ja8tuqc/prXC+9oG7J8yMUjtOGBkBYODk8sdogHsjbY7AZPfsBXV1wtFOA5PZcg7YbSoYEb7A7jv9H4M6gk1mEtdtbcbttMeBqE0QS6lct+/iny9E45vzK7hmJ5RyHqZfYFfZvcaV8R6O3Nv9NBInmVOn3NyPxpDTfhnS27t9obiVR9XUSv8AI2V+ytSPSVtiuJDxvFDzbd/gqpaw5U9b/NVqKejp8X/ObS0nPexj6tz/ABRkfdXQ41w2T6S0ngPjDMHH8sq/ZmrrNOU/iQuHAtI8Qf8AFM6EZOXnDuihljD9YFJMXZ08lkd01Zz3BGYjwxV68s71wxa5Zo166MszuBpUvI4OxB1GLUQCxyFzuRXcHFrHQEivLqAAFctArZB6zYlH3x1kg/iPgMdySwupUcWjKtqzrt5FY515BIUkjtybZ21HFZZ0rM6RxLxStwMb7h2MPZfxUgiFPqPNc8R4TfkzxtO8iKS0mWY51Fny43xqCdZgnHo+sQD5xHht2HfXdFwiTrqDsSUUSthlOMBzC3eeQJ7s9PbqwYfjW1bXnOpZPWLkkZj7J7cm4we23iamvGDga+K2owGB0JJltfWaiSI+0SJJPZqOMZOW/eMwp+KzD+W/Ggv9z/W9HR7u8eao8Stb5lKzXBZHAYa3bEjO8jBRqAJLOkjb9kkA53UlZxHo3JAH6zGpNJIwd1YsmoZwdnGOW+QRkb0+muISSZOLJuMdi2duZY5ACjDZaQ6ufbbfc1BdcT4eQwkurmXXp1GO3jjzpLHG7DmzFjtknBNTx6XewirhSt+rHJhUbWgYV+iTofVR5rJUU+PG+Gx/R2k83nNPoH8sS/61yen7J+bWtrbnuYR9Y4/jlLfdV9+nK/w4XHiWgeJP+Kb0IzcqvDejVzcfQwSOPEKdP8x2Hxpk3RWKD89vIYiOccXz8vsITsr72pHxPpXd3H01xK4+rqIX+QYX7KU1Rk0jbZcwwfpFTzdd/gnBrBlXj9PNa5ulNrb7WVrrf9ddYc+1YR2F9+aRcY6Q3F02q4laTHIE9lf3UHZX3Cl1FUeiGt0jqudtJqe/DgKBKXEimSKKu8O4S82dBQYKLgtg9tgoOOeASMmr8fRKQjPWRAYDZLN6DY0v6GcEsq4xqydwBk0OmY00JQGkpHRTWLovcsSFhY4ONsbnAIxvvkEHbz8DXj9G5wFOjOpioCsrEnQH7jyKnIPfg0dNHhrDmEajtiV0Uzm6N3CqWaIhQGYnK4wuMnIPmCPEbjNcR8BmZQwTIIB9Jc7jUBpznJXLAYyQMjajpo6V1hzRqnYl9FNx0Tuu6Inu2KnlsdwfHaik9oi+Icwl6N2wpTRRRUyaiuhKQCASAeYzsfaKKKRFaYLk0UUUqEV0spAIBIB5gHY+0d9FFIitMFzRXlFKhFFFFCRFFFFCEUUUUIRRRRQhFFFFCEUUUUIRRRRQhFFFFCFd4ZMyklWKnKciRydSOXng1pre+kEjASPj5RIPSPIRnA58hgbeQoorPtLQSeBU0frvVbgF9Idi77Q5HaOxEjkEb9xLfE1Lwm8cW7YdhjTjtHbsxrt4dkkew4ryioZWjWddmE5hNB62KS2uGNsCWYnTKM5OcawuM+GNseFcxXLi22Zh81IeZ5q4RT7lJUeAJFeUUygv/q807y8lUhvZANnfm3rHxPnRRRVgtFcEAlf/2Q=="/>
          <p:cNvSpPr>
            <a:spLocks noChangeAspect="1" noChangeArrowheads="1"/>
          </p:cNvSpPr>
          <p:nvPr/>
        </p:nvSpPr>
        <p:spPr bwMode="auto">
          <a:xfrm>
            <a:off x="63500" y="-671513"/>
            <a:ext cx="1857375" cy="139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84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1143000"/>
          </a:xfrm>
        </p:spPr>
        <p:txBody>
          <a:bodyPr/>
          <a:lstStyle/>
          <a:p>
            <a:r>
              <a:rPr lang="en-US" dirty="0" smtClean="0"/>
              <a:t>Economists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981200" y="5562600"/>
            <a:ext cx="617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Strategy as a rational decision to be made. </a:t>
            </a:r>
            <a:endParaRPr lang="en-US" sz="2400" dirty="0"/>
          </a:p>
        </p:txBody>
      </p:sp>
      <p:sp>
        <p:nvSpPr>
          <p:cNvPr id="4" name="AutoShape 4" descr="data:image/jpeg;base64,/9j/4AAQSkZJRgABAQAAAQABAAD/2wCEAAkGBhQSEBUUExQWFRUUFxgYFRcUFxQXFxcVFBcXFxcXFxccHCYeFxwkHBQUHy8gJCcpLCwsFR4xNTAqNSYrLCkBCQoKDgwOGA8PGiwlHyQsKSwsLCwsLCwsLCwsLCwsLCwsLCwsLCksLCwsLCwsKSwsLCwsLCwsKSwsLCwsKSwsLP/AABEIALgBEgMBIgACEQEDEQH/xAAcAAACAgMBAQAAAAAAAAAAAAAAAQUGAgMEBwj/xABAEAABAwIEBAQDBAYKAwEAAAABAAIRAyEEBRIxBkFRYRMicYGRofAHMrHBI0JS0eHxFTNDU2JygpKishRjszT/xAAaAQACAwEBAAAAAAAAAAAAAAAAAwECBAUG/8QAJxEAAwACAgIBBQACAwAAAAAAAAECAxESIQQxQRMUMlFhIjNxofD/2gAMAwEAAhEDEQA/APLkLsp5YTzSxOXFvdX5zvWxv061vRyhZAqQwOTGoJXU3hwzBlUrNCemyyw2/SIULILszDKnUt7hcSZNKltFaly9MJTAWK24cjUJUshG5mXvImLLnc0gwV6DhMA3wgbbKmZ5SDaxAWTD5P1KcmnLgUTtHBKbRKULJrSDMFa9mfRJ4bJHObMrhxWHLHQVesnY00WnsqxxJSmtACw4vJq8jlmzJhlRtENKCVvGBf0+CzOWVImFt5z+zLwr9HIhdTMuebrnqUi3dCpPpEOWvaMUKWyLhqtinwwQ0Xc51gB+ZV8wP2a0G/fl7vUwfwS7zzHstON0eXRb67/uQWlezUeC8Kz+yHoefqdz6LsdlOH/ALlkdm8xcWWavNS+Bn0P6eGuYRv2+eywXs+O4bw1RrgWQXSdzMnn0G3NUzNfs6c2TQfrj9V0B3p0J7bq2Py4rp9EVha9FLU9kOVCruJURicC+m8sexzXDkQR/NWTgh13K/k21idSycE/56Zrz3JRTbIEBReT0A53orTxkf0KqGTvip7JPj3V4W2x2RJZV0TeIyfXAHumcqbTbYKcyijqZJUVxhiSxoaLSkRlurWPY+pmU60cNLFMDoJHyWjNKjS3koJBK6CwpPezE87a1ot/B9NrwZ3C781DKVRs8zCjeBjcqbz2mC5s9Vy8z15DRsxd40djMOyAmtLaNghY+/2PKQ3NmB3OOq1YzHg7KKCyhehWKU9nIeWmtF94XaDRBhd7SPEgi3VcXCX9QF3OINWFw8v+yjpx+KODPMOHtIUFQyGeSvDsAHNURmGK8GLWO6vgz1rjJF45b2yFo8MX6hdVXhljRqhSGT5gHOdF1lnuPLKdhzCY8uZ2p2Qoxpb0d9OlppiOiruLwQNRxIurLl7tTGz0XPi8FLjyWfHk4UxjSaIRuQixi5XQcoa1t1NU6NrquZjVq03OtIKbGS8j1sq1M/BO4OgGsAC5cdlQL5XTlbyWNLlIYhoJ9lnduLL9NEPRwzGkbFd2IwDSLRdVrM6FRjnFpsVM8PYs1GAG5Fk+4rirT2VVLejgxVFrCRIC15Tw9/5FRpIOkFxM2kNiCOt3x7FWp2T0nOl5Bd0EQFZcqy4BoMQI2iJ6T+5aIpyv6Jv/AC6Q8vwLKTAxjYA6deZWw0zPTopDQFgaaq2CgiatIg2mT9R2WsUXO/W/NS7qYK1CmAkXTQ1SiDxeGqNGq559rbGwnl1UJVxTmnck9BfoT23dy6K9hRmY5KyqJiCOYjdK5FlKKtjcmbi2ecAVB911vhHNQeRZW7DVnU3779o5Qp6lhjRf5p3gR+AUy/RVZe5G0i4TfqVwcfDFuVNcincYsJokhU7KWHWTyAV6zPEwC1381W61QNmFp8W2sbjRXJCdKtlj4fxI0wuPjHLDUaHNuQq0zOjTqS3bmp5vEzKjbmD3UVhyY8iySSskWnLZU6eAeTER6rfiMu0hSOJxzZmQo7G5nqED4rfNXTXRlqMcp9k7wO2CZUjxSxx06TEEfiqrlOb+EZXZjeJA/qsmTBbz80Nx5IWPTZa6WJ8ovyCFThxAO6Er7Sxn14/Zr/oloduSFji6IAWmrm07BctXEF266Mzbe6ZjqoS1JeOG8Q1tEBbHYhorauapeHzR7BZM5q83WSvEbtvfsevJlSkeiNzxoEE7rkzCo17bwV5/UxTiZJMrcM1qRGpVXgce0w+6Xyiy5diG0nHlKM4zEOEKpuxDiZJKTqpO5Kf9quXJsp9z1pIvGEzoBm+yxHEjX7mCqQHnqUpVfsoJ+6f6L5T4mZs4wVzZhmrHXkKmIUrwoT2g+6rXotdDiNobE+iypcXCYdt1VSTVn4mNlfubLVjM7Y+wNzsOf8PdWzhrJPAo632dUvB3DenZUvgjLxUxLZ5EROxO5+Av8F6rUwuqoBHqewSskLGuMjJt2+wyvAzD3j/KD06n8lOArnpAfXIei3NG3f6k9EjWh5sLlpqPMJvcBbc81y1qhmenwVKZdG2pVS17SuY1PdDan1yWe0XO8OnaZWIBvax58/daaNS/Iroc/qqJbIZD5/gtTdQEEdPzULllV7TEeXsArXUPlI5qHGE0O7H5H8wrIhvrTK7x1lQfQNVsh1MajFpH60+m68wdUJ3JXtuc0v0LhyIIPS4heK4vDGm8tNo9RMWldXw62nJz8yfTNKEIXQM4QhJCCASTSUAJCEIIGE0BCAGmEk0AJNJNBIIQhAAmkmgASTQFBI0kJhAF3+zPDTWLzs38T07xK9W/8e8zyPz5+q8++zr+rhotO/Mk7+gC9BZUkC8W+Ky3/k2aJetCoi/1uuot5jl+S4qToPrK2l5us/waTXi36VyEGN9101KWqJ/VXNUbOx2+aS9DUaKje8dIWDqlgbrp0Dmtb6renxSaGoVJ3crpvG656Tmk2hdLaPTnukkMxc+b+3wWypSDh9fI/Wy5azHM9BP5fxSoZlILdiOqtArIGOpfoyN5BH7vr6Hl3H+Cc2q1xILXAaYJmw6bDnsvUKtIuaYj5LzX7QsOWvbIMRvuJ6fJbPG/2IzX+LKaUISXXMY0ISKkgEkIUAYpoQgDJCSaCBppIQA5QlKaABBSQUEgmkmFAAiUIQSNMFYwmgD0v7O3xSH1v/Iq6urFukdb9l5XwJmrm1DSuQ642tEr0UYvWwET5SAesX2+uYWa+mx896ZNUBIE/RlbtNlGOzENADWOeSA7SIENMwXOdZosepMWBXFXzOtUkh1KkxtidLn/APIlsnnZqz00mapTaJbEYgG0W9VyOr9I3+SpmKz4a4GKDzNv0QE9hDp+S34HO9tTtWpwEMDnl3PygC5sbGEtpselpFmxlbT7qCxedNbPKOZXRmOPfVEsw9UNG5c6iD6xqJVIxznPIc0Hb9aLdSY5dvaSlceTGS+iy087e4+VtuRMME/6iD8lIYfOqtO72QDsWu1juJgBefUckxVWoNDhHOXQPkrVgcjr0btrBzo81N33X9R0+KLxylvaCa29NaLbhM3FWGndwNrXjciJnf1ChK2NFGrEzMEX5GR+9cGLipQdEtAhzmkHcESL9pHP1U5/RbAwgNFum5WfaXsipJRmMAAtv77qk/aIxj6ZcxzXOYRrb0nZwvY7A+qnqWJqEFotG1pgG+x5SqtxFhdDK95mmDIgTL2xt7hOx1rJOv2UnAnFN/plCQnCIXdOOJCaSCASWUJQgDAoThCCBwnCaEAACEwmoAQCITQgkSITQUAKE4STCACEIQgkaEBNAHbkToxNK5EvaDFjuvUGkVWE0TIqWOpzmlrgbkx5p327LySjULHBw3aQR6tMj8F6vw++kKbyXaW1HOqUzMCC1pg9t1j8htUn8G/xpVY6Xz0Z5aXMp6xL3PJFRpeSNQcW+WdoIjuAtRw1Ks3RVe6nTaDqEhpqPcdW9/L16mOi7aWmm438j3amum0u3YTyJdLh11RuLylfCNe0SBbr25fis1PvaNEdLTKRT4aoUajy11R+omdbg4SZ5afmsqmAaymHNaS4VacOJuPMJA62ndWt+GaNmjv2Cj8DjKVXEtY0ahSa54/ZL7NDp/WABdfmXCNpIrdP2WUpLSROY7DDwmt2hoFuRjdUTDZS9r30zN9TmCBykuh29unSDzV8xeK0uA6RIKhs10tJsSx3maR95rhsQRcETErNTc0x0rpFbp5U+dy30JUrl+UO6263J+O4XNRzmq4x+jP+ZpaT6xY/ALso16znQ57GD/1tvH+Z0gf7VG2xtcl7OyvTE+CJ3GvmNAIP/IiBbbUYtftNSBPx+haPqAnT8MN0tEHeTJJPMucbk2Fz0HRceIfqHrv7XSLFIh84xdWnWY5ji1jm+aBvO3tY/FR2d1Jy+o5xkyGju1z2H5FW6vRbWoNbBsdxGoNiHR7Qqrx3T0YcU2A6S9rW9S1gLiT7lvwT8Pdyv6TktLDX70zz1IrItjdYr0B58IQhCCASThCAF7oSQoAyCEIUkDTSQEANCSaCQQhEoASaSzp7hQCBtM8gfggtjkrzk2UA0gY3CgOIcIKb46rJj8pXbhGq8HGeWyHbRcdgSkWkclZ8twwNMHqF0MyATqIvy7KH5Uy2mWXjtpaKmzCuPJXHJsLUqYPSPv0HmAOdN4mPYyuHFhtM3gKX4VzimKzW6hDyGnqDMtP5e6pkyPJProfgSw3vfZasFhyKFNrhM02SCJnU2CCDaN7LrGWAs0ipVYOQa+QI6NeHAe0LPGvMtgWG3vy+K0uxe4nZZ09Gj8iLzHK2Ma51arVqNA+699j6tEA/BR3DuZU6dGrXeNOt8NcZjQ0bT6zbsjiSoag0DciB6mw/FWPL8obToMpQC0NAdIkE859yiOxtPjK38kPjuLmOIf5SHAQRsbKJxPFjmiBTLp207Ae/XopnOMgpkMYGQzo2PUwDttyXFTyttMmGlgnmdR+Ki5ne2Wik1pHFWouqeZ7TTLriLQetrT2WrDZg67H/AHm8+vcKwupNe0CYPJQmYZaYJ5jY8j2lJWn0O5JnTgMxOqCe11M4dkyeRv8AHf5qDwmBlrXTvEfiFNMJBHefmJ/JIyC6ex4ak2XHV5mbNnqAuHHhuIcIuGiPc7/kovN6bxiC5uxaJFxNuo2WXDdIsYQRF7ATA9ExzqOSYir31oq/FOBFN4jmoKFceJcAatUdAuGjw2HWhdXDnmca5M52XDVW2iupK30uDBzv0XCeHgKmkhXXlY36Yt+PZXkKXzbLG0xIEKHT4tWtoVcOHpilCSFcXsso4VIF57LQzI95V2wOLbUZbdRmcjwzMWXGnysjri/Z03hj2UvG4bQYXMCurMsTreegXKutG+K2c+9cugBRKEK5QEIQgkAmkmoA9J4c/wDzt9FVeL/65Wjhp/6Bvoq9xdgnGqCBI7LjeO9eS9/06WXvF1/BZFdrArnVpAN9lTMrHhhk8t1dW1g9nqEnzPz2MxfijzLN8QX1nE8jAXLTqFpBBIIMgjqFM55kjm1SW3BWihlXll2/RdiMkcFow1jt2yz5Nx9Uq1KNKo0RqAc4E3FxMct1bm5cdTiDcnvA3+C8sy/DacQzpK9awOMkAzeBMdrLFnUqlo2Yrty9kPg8rJxUv+6wahvBIIA9d/wUvmOeMojzSSfutbdx7wtmJjUHN3mDHMGx/I+y0PwTacv0NeT94ub59/2t/bZVh/A9vk1spVX7RDVfpp0yYN5Aty23XJicyxTyXaovFri3cW278lZMybhy81BS0OG5bHKOY7hcdXPaQENaHHqR+9TTW+kPiK17/wCiNyt+OqvOkNNNv67xpB9t1PVGOYw69Lrb0y6NW+xHzUfQzdzzFgO238VLYan4jY1QZt0nos91360X48V29meDIFNo5gALpFQQPrqoqSw6X2LZEe1k6DzLWCTzPaf5pNIozVmeZNbVLXb6WmfVqeVYkPaY6p43JW4x1anp/S0WMqUyJ87HS1zT+15mmOhsuDhx7G04BlXcT9La9mbk+TRN1cIDChMTmwp1C07KYbmLSYm4UVnOXU6nmIBKXi1y1fol710dmT542rLQQYWOc4ct84VWwNXwa4jY2VkzjNG+Eb8k68PDInHplJraeym57ji9wbyG6iVnUqaiT1WC7mOFM6RyrrlWzGEJpK5Qt/DuJ8N7m8l0cTY8FndcGBpQ2SZPNRecYgl2mdlzViV5uRvq+OMj0JJhdIwAmkE0EiQhMoASaSagCeyHP/CGl23IqTxebMfzB91TkLLXjRVcvk0z5FStEzisxHIytmVcTOp2dcKDQVd4Ia0yv1q3tFoxWesfzUdVzcAWuodNE+PEk15FM6qOOIfqKtWTcZNa8NfIa6xdyHQnoO6pSArXhm/ZWM1T6PYaLy4wJje0X9VM4xk05gkryjhnit1A6KhJpcjcmme3VvUfDofR8FnQLy02dFw4G46wd1hvE46N0ZVfaOavkwqMB06ifYX7/BRlbhmOTB6Bx/FWt+JYAY3Ow9VH4zHgDf6FkptmyKZFYfIupHt+SkG4IU2gh06d55nqOij6+fAEAb8z9FcWJz2Ww25+t0hqmxlNkhjcSx5kxIEdzdbMFR0ySLyCZ5Rdo9hy7qFyppc4udeNh3KnKE+t7yJ9THP+CplXHoWduR1G/wBIBo+8MO+T/hNRkD5OPuqN9o2Ddg8eX0vKzEt8SOQqA6akdJ8rv9RVk4B1VsyxNb+zpM8MH/EXyAPZrj7hc323UDowj7QHVW95c1h+HkK1+NPGlL/98nO8l9to87OZvJ1ar9luOe1SI1KKBWxrl1OEv4Mf1K/ZYsmweo+I8yeXZa+IcRADQd/wXJhs4LGwAuHEVy90uN0mcVPJyr0PrLKjivZqSTSWoyCQhCAJJmbQ2BuuF7ySSdysE1VSl6LO3XsaaQTVioIQhAAhCEEgE0kKAGE0kIAYQhan14QBtQsGPkLNAAhIJoA78hwgq4qhTOz6rAfQuE/Jei0cyFXE18O/7zXeJT5eVxgkdId/2C8/4SrRmGF6ePTB93Bv5qZ48p1cDj2YhtxJAPJzTu0+x+QKzZp5NI0YbU7ZO459RoIBmOXbr9dFCZnj6rQLSHCRBmwsR6yrPRqMr+HUb9yqyf59CNlrzPAA0zpsWSf9MXWLf7OnPxpnnmJziqIlulp58z7qwZBRFRp66THqttfCtq04dBBFu3otHDj/AA2lp+8HFp622PpBVrpOOl2EzSvt7JXLJZU0m3I9R2H8FJZlivBaYEmoNLANy8+VoaOskfFaKtEeICb6rjcXi/8ANTnD+WePUp4moPKwfoQZu42dUv8ABvx6LG1ypDclKVsleD8hGDwraZvUdL6p61Hb+wsB2aqH9uGL82Epzt4ryP8AY0H/ALL1HxIK8K+1fMvFzN7eVFrafv8Aed83LdgW8iZx8j6ZV1nKwYbJldEzGRqwmKoWgnktRMKSNnbKS5NSybVKA2dKFz+OUKQ2dIQkmgBhMJJoJBNIJoAEIQUACEIUEjQkmgDTXqclyueurEnyGzB5tQMHWRAGmZiJm0dTK5MPSLj25oKvZ14UeWeq3IAWLqoCkt6MiVg5/RaX1UxsoKtnfkNWMbhj0xFH/wCjV7pxfw9TxdB9N432PNrhs4dwV8/4SppqMf8AsvYf9rgfyX0JxdxJRwVI1KxNyQxjbueegH5mwSsq9F8bPM+G8e/BThq4/q3GCP2XE+ZvVpVg8YVKtUNIINGRHeFAZdnrczxTadShoaZ0GkSajOsuNiOoiPdWPH8GVKRa/DVNR0ubofAc620iGz2MLFkx1vZ08OaNJMp2XtcHOG43b8bqSw+GDcSx0feY8W5kCRPsDdRtOs+idNRhnTDgRBa7VBB7+X5qWwdY+Ss9uim0yxohrqpgg6SbNYASTUNuk8q8W2P5pLZP5XlbsQ8B8ilTJ8TkSf7sH8Y2EK8s2gbDaOQ6BRPDub0MRRDsOQA06XMsS125Dus3Idz36qWa8BVc8ejFkyPI9mjG1g2mXn9QE/BfNeZ4w1q9Wq7d73OPuSvoHjXE+Fgazp2Y4/AH84XzoAtPir2zNl9JGTHR6LeueVm0raIB6RbI7/VlmTK1PqxsggwlEphqIQQYykstKSAO9CEKSw00IQAwmhCCQQUIQAIQhBIBMIQoA1RqMkWG371kXgbIQoINbqkrElCFJUwaJWbihCCDCofKfQ/grr9qOYOrPYeRDAOmnRqEesk+6EKte0Xn0yI4aqPoPZVZuLjuLSPiF67w7nPjsfU0nVradHIBrQ0eYwCXQZPtyQhZ6e7Hpag5eKMopVqrazmgaLFseWpawdP3g07nmLX5Q2bYPxabrlxi/oCCB0iWi3YIQq+mXTbWmV7hjOHYTFtdcU3wyrPNhNj6tJ1exHNeyVLtJ6IQl5e9MhdFM+1LHxlzh+2Gt+LwD+C8TQhP8b8X/wAisvtGIKzlNC0iTF1+ywDIQhSQZpShCgBIQhSB/9k="/>
          <p:cNvSpPr>
            <a:spLocks noChangeAspect="1" noChangeArrowheads="1"/>
          </p:cNvSpPr>
          <p:nvPr/>
        </p:nvSpPr>
        <p:spPr bwMode="auto">
          <a:xfrm>
            <a:off x="63500" y="-847725"/>
            <a:ext cx="26098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22" name="Picture 2" descr="http://www2.mccombs.utexas.edu/faculty/michael.brandl/Brandl%20Logos&amp;Pics/Economist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504950"/>
            <a:ext cx="7604500" cy="36766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7946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667000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By the late 20</a:t>
            </a:r>
            <a:r>
              <a:rPr lang="en-US" baseline="30000" dirty="0" smtClean="0"/>
              <a:t>th</a:t>
            </a:r>
            <a:r>
              <a:rPr lang="en-US" dirty="0" smtClean="0"/>
              <a:t> century, organizations needed more perspectives on strategy as we began to understand more about human nature and business problems became increasingly difficult and harder to solve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52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52400"/>
            <a:ext cx="8153400" cy="1524000"/>
          </a:xfrm>
        </p:spPr>
        <p:txBody>
          <a:bodyPr>
            <a:noAutofit/>
          </a:bodyPr>
          <a:lstStyle/>
          <a:p>
            <a:r>
              <a:rPr lang="en-US" sz="3200" dirty="0" smtClean="0"/>
              <a:t>As marketplaces and organizations become more complex so did the problems </a:t>
            </a:r>
            <a:br>
              <a:rPr lang="en-US" sz="3200" dirty="0" smtClean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2400" b="1" i="1" u="sng" dirty="0"/>
              <a:t>Characteristics of Wicked Problems</a:t>
            </a:r>
            <a:endParaRPr lang="en-US" sz="2400" u="sng" dirty="0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204913" y="1984319"/>
            <a:ext cx="2376487" cy="398517"/>
          </a:xfrm>
          <a:prstGeom prst="rect">
            <a:avLst/>
          </a:prstGeom>
          <a:solidFill>
            <a:srgbClr val="7B7CAB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Arial" charset="0"/>
              </a:rPr>
              <a:t>Interconnectedness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1204913" y="2803469"/>
            <a:ext cx="2376487" cy="398517"/>
          </a:xfrm>
          <a:prstGeom prst="rect">
            <a:avLst/>
          </a:prstGeom>
          <a:solidFill>
            <a:srgbClr val="7B7CAB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Arial" charset="0"/>
              </a:rPr>
              <a:t>Complicatedness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204913" y="3621088"/>
            <a:ext cx="2376487" cy="400049"/>
          </a:xfrm>
          <a:prstGeom prst="rect">
            <a:avLst/>
          </a:prstGeom>
          <a:solidFill>
            <a:srgbClr val="7B7CAB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Arial" charset="0"/>
              </a:rPr>
              <a:t>Uncertainty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1204913" y="4440182"/>
            <a:ext cx="2376487" cy="398517"/>
          </a:xfrm>
          <a:prstGeom prst="rect">
            <a:avLst/>
          </a:prstGeom>
          <a:solidFill>
            <a:srgbClr val="7B7CAB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Arial" charset="0"/>
              </a:rPr>
              <a:t>Ambiguity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204913" y="5257800"/>
            <a:ext cx="2376487" cy="400050"/>
          </a:xfrm>
          <a:prstGeom prst="rect">
            <a:avLst/>
          </a:prstGeom>
          <a:solidFill>
            <a:srgbClr val="7B7CAB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Arial" charset="0"/>
              </a:rPr>
              <a:t>Conflict</a:t>
            </a: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1204913" y="6078482"/>
            <a:ext cx="2376487" cy="398517"/>
          </a:xfrm>
          <a:prstGeom prst="rect">
            <a:avLst/>
          </a:prstGeom>
          <a:solidFill>
            <a:srgbClr val="7B7CAB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Arial" charset="0"/>
              </a:rPr>
              <a:t>Social constraints</a:t>
            </a:r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auto">
          <a:xfrm>
            <a:off x="3733800" y="1987549"/>
            <a:ext cx="762000" cy="363537"/>
          </a:xfrm>
          <a:prstGeom prst="rightArrow">
            <a:avLst>
              <a:gd name="adj1" fmla="val 50000"/>
              <a:gd name="adj2" fmla="val 64063"/>
            </a:avLst>
          </a:prstGeom>
          <a:solidFill>
            <a:srgbClr val="905C3C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AutoShape 11"/>
          <p:cNvSpPr>
            <a:spLocks noChangeArrowheads="1"/>
          </p:cNvSpPr>
          <p:nvPr/>
        </p:nvSpPr>
        <p:spPr bwMode="auto">
          <a:xfrm>
            <a:off x="3733800" y="2820987"/>
            <a:ext cx="762000" cy="363537"/>
          </a:xfrm>
          <a:prstGeom prst="rightArrow">
            <a:avLst>
              <a:gd name="adj1" fmla="val 50000"/>
              <a:gd name="adj2" fmla="val 64063"/>
            </a:avLst>
          </a:prstGeom>
          <a:solidFill>
            <a:srgbClr val="905C3C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2" name="AutoShape 12"/>
          <p:cNvSpPr>
            <a:spLocks noChangeArrowheads="1"/>
          </p:cNvSpPr>
          <p:nvPr/>
        </p:nvSpPr>
        <p:spPr bwMode="auto">
          <a:xfrm>
            <a:off x="3733800" y="3633787"/>
            <a:ext cx="762000" cy="363537"/>
          </a:xfrm>
          <a:prstGeom prst="rightArrow">
            <a:avLst>
              <a:gd name="adj1" fmla="val 50000"/>
              <a:gd name="adj2" fmla="val 64063"/>
            </a:avLst>
          </a:prstGeom>
          <a:solidFill>
            <a:srgbClr val="905C3C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3" name="AutoShape 13"/>
          <p:cNvSpPr>
            <a:spLocks noChangeArrowheads="1"/>
          </p:cNvSpPr>
          <p:nvPr/>
        </p:nvSpPr>
        <p:spPr bwMode="auto">
          <a:xfrm>
            <a:off x="3733800" y="4446587"/>
            <a:ext cx="762000" cy="363537"/>
          </a:xfrm>
          <a:prstGeom prst="rightArrow">
            <a:avLst>
              <a:gd name="adj1" fmla="val 50000"/>
              <a:gd name="adj2" fmla="val 64063"/>
            </a:avLst>
          </a:prstGeom>
          <a:solidFill>
            <a:srgbClr val="905C3C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4" name="AutoShape 14"/>
          <p:cNvSpPr>
            <a:spLocks noChangeArrowheads="1"/>
          </p:cNvSpPr>
          <p:nvPr/>
        </p:nvSpPr>
        <p:spPr bwMode="auto">
          <a:xfrm>
            <a:off x="3733800" y="5273674"/>
            <a:ext cx="762000" cy="363537"/>
          </a:xfrm>
          <a:prstGeom prst="rightArrow">
            <a:avLst>
              <a:gd name="adj1" fmla="val 50000"/>
              <a:gd name="adj2" fmla="val 64063"/>
            </a:avLst>
          </a:prstGeom>
          <a:solidFill>
            <a:srgbClr val="905C3C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5" name="AutoShape 15"/>
          <p:cNvSpPr>
            <a:spLocks noChangeArrowheads="1"/>
          </p:cNvSpPr>
          <p:nvPr/>
        </p:nvSpPr>
        <p:spPr bwMode="auto">
          <a:xfrm>
            <a:off x="3733800" y="6095999"/>
            <a:ext cx="762000" cy="363537"/>
          </a:xfrm>
          <a:prstGeom prst="rightArrow">
            <a:avLst>
              <a:gd name="adj1" fmla="val 50000"/>
              <a:gd name="adj2" fmla="val 64063"/>
            </a:avLst>
          </a:prstGeom>
          <a:solidFill>
            <a:srgbClr val="905C3C"/>
          </a:solidFill>
          <a:ln w="9525">
            <a:solidFill>
              <a:srgbClr val="2B326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4495800" y="2691825"/>
            <a:ext cx="441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1600" dirty="0" smtClean="0">
                <a:latin typeface="Arial" charset="0"/>
              </a:rPr>
              <a:t>Numerous </a:t>
            </a:r>
            <a:r>
              <a:rPr lang="en-AU" sz="1600" dirty="0">
                <a:latin typeface="Arial" charset="0"/>
              </a:rPr>
              <a:t>elements with relationships among them including feedback loops 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4495800" y="1890712"/>
            <a:ext cx="4419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1600" dirty="0">
                <a:latin typeface="Arial" charset="0"/>
              </a:rPr>
              <a:t>Strong connections link each problem to other problems</a:t>
            </a:r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4495800" y="3623846"/>
            <a:ext cx="4419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1600" dirty="0">
                <a:latin typeface="Arial" charset="0"/>
              </a:rPr>
              <a:t>E</a:t>
            </a:r>
            <a:r>
              <a:rPr lang="en-AU" sz="1600" dirty="0" smtClean="0">
                <a:latin typeface="Arial" charset="0"/>
              </a:rPr>
              <a:t>xist </a:t>
            </a:r>
            <a:r>
              <a:rPr lang="en-AU" sz="1600" dirty="0">
                <a:latin typeface="Arial" charset="0"/>
              </a:rPr>
              <a:t>in a dynamic environment</a:t>
            </a: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4495800" y="4332287"/>
            <a:ext cx="4419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1600" dirty="0">
                <a:latin typeface="Arial" charset="0"/>
              </a:rPr>
              <a:t>C</a:t>
            </a:r>
            <a:r>
              <a:rPr lang="en-AU" sz="1600" dirty="0" smtClean="0">
                <a:latin typeface="Arial" charset="0"/>
              </a:rPr>
              <a:t>an </a:t>
            </a:r>
            <a:r>
              <a:rPr lang="en-AU" sz="1600" dirty="0">
                <a:latin typeface="Arial" charset="0"/>
              </a:rPr>
              <a:t>be seen in different ways and there is no single ´correct view´</a:t>
            </a:r>
          </a:p>
        </p:txBody>
      </p:sp>
      <p:sp>
        <p:nvSpPr>
          <p:cNvPr id="20500" name="Text Box 20"/>
          <p:cNvSpPr txBox="1">
            <a:spLocks noChangeArrowheads="1"/>
          </p:cNvSpPr>
          <p:nvPr/>
        </p:nvSpPr>
        <p:spPr bwMode="auto">
          <a:xfrm>
            <a:off x="4495800" y="5210175"/>
            <a:ext cx="4419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1600" dirty="0">
                <a:latin typeface="Arial" charset="0"/>
              </a:rPr>
              <a:t>There is often a need to trade off ´goods´ against ´</a:t>
            </a:r>
            <a:r>
              <a:rPr lang="en-AU" sz="1600" dirty="0" err="1">
                <a:latin typeface="Arial" charset="0"/>
              </a:rPr>
              <a:t>bads</a:t>
            </a:r>
            <a:r>
              <a:rPr lang="en-AU" sz="1600" dirty="0">
                <a:latin typeface="Arial" charset="0"/>
              </a:rPr>
              <a:t>´ </a:t>
            </a:r>
          </a:p>
        </p:txBody>
      </p:sp>
      <p:sp>
        <p:nvSpPr>
          <p:cNvPr id="20501" name="Text Box 21"/>
          <p:cNvSpPr txBox="1">
            <a:spLocks noChangeArrowheads="1"/>
          </p:cNvSpPr>
          <p:nvPr/>
        </p:nvSpPr>
        <p:spPr bwMode="auto">
          <a:xfrm>
            <a:off x="4495800" y="6096000"/>
            <a:ext cx="4419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1600" dirty="0">
                <a:latin typeface="Arial" charset="0"/>
              </a:rPr>
              <a:t>Social, organizational, and political constraints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248400" y="64770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(Mason and </a:t>
            </a:r>
            <a:r>
              <a:rPr lang="en-US" dirty="0" err="1" smtClean="0"/>
              <a:t>Mitroff</a:t>
            </a:r>
            <a:r>
              <a:rPr lang="en-US" dirty="0" smtClean="0"/>
              <a:t>, 1981)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827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  <p:bldP spid="20484" grpId="0" animBg="1"/>
      <p:bldP spid="20485" grpId="0" animBg="1"/>
      <p:bldP spid="20486" grpId="0" animBg="1"/>
      <p:bldP spid="20487" grpId="0" animBg="1"/>
      <p:bldP spid="20488" grpId="0" animBg="1"/>
      <p:bldP spid="20490" grpId="0" animBg="1"/>
      <p:bldP spid="20491" grpId="0" animBg="1"/>
      <p:bldP spid="20492" grpId="0" animBg="1"/>
      <p:bldP spid="20493" grpId="0" animBg="1"/>
      <p:bldP spid="20494" grpId="0" animBg="1"/>
      <p:bldP spid="20495" grpId="0" animBg="1"/>
      <p:bldP spid="20496" grpId="0"/>
      <p:bldP spid="20497" grpId="0"/>
      <p:bldP spid="20498" grpId="0"/>
      <p:bldP spid="20499" grpId="0"/>
      <p:bldP spid="20500" grpId="0"/>
      <p:bldP spid="2050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7866888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“New” field of Strategy has emerged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600200"/>
            <a:ext cx="7772400" cy="51054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It focuses on how…</a:t>
            </a:r>
            <a:endParaRPr lang="en-US" dirty="0"/>
          </a:p>
          <a:p>
            <a:pPr lvl="1"/>
            <a:r>
              <a:rPr lang="en-US" dirty="0" smtClean="0"/>
              <a:t>Economic factors</a:t>
            </a:r>
          </a:p>
          <a:p>
            <a:pPr lvl="1"/>
            <a:r>
              <a:rPr lang="en-US" dirty="0" smtClean="0"/>
              <a:t>Political factors</a:t>
            </a:r>
          </a:p>
          <a:p>
            <a:pPr lvl="1"/>
            <a:r>
              <a:rPr lang="en-US" dirty="0" smtClean="0"/>
              <a:t>Sociological factors</a:t>
            </a:r>
          </a:p>
          <a:p>
            <a:pPr lvl="1"/>
            <a:r>
              <a:rPr lang="en-US" dirty="0" smtClean="0"/>
              <a:t>Cognitive factors</a:t>
            </a:r>
          </a:p>
          <a:p>
            <a:pPr marL="0" indent="0">
              <a:buNone/>
            </a:pPr>
            <a:r>
              <a:rPr lang="en-US" dirty="0" smtClean="0"/>
              <a:t>…influence our strategies and our organization’s ability to gain competitive advantage within marketplaces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None/>
            </a:pPr>
            <a:r>
              <a:rPr lang="en-US" dirty="0"/>
              <a:t>My teaching perspective </a:t>
            </a:r>
            <a:r>
              <a:rPr lang="en-US" dirty="0" smtClean="0"/>
              <a:t>is: Strategy </a:t>
            </a:r>
            <a:r>
              <a:rPr lang="en-US" dirty="0"/>
              <a:t>is about continually learning about your organization and environment in order to solve </a:t>
            </a:r>
            <a:r>
              <a:rPr lang="en-US" dirty="0" smtClean="0"/>
              <a:t>problems </a:t>
            </a:r>
            <a:r>
              <a:rPr lang="en-US" dirty="0"/>
              <a:t>and make coherent decisions on what actions to take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79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667000"/>
            <a:ext cx="5181600" cy="3327633"/>
          </a:xfrm>
          <a:prstGeom prst="rect">
            <a:avLst/>
          </a:prstGeom>
        </p:spPr>
      </p:pic>
      <p:pic>
        <p:nvPicPr>
          <p:cNvPr id="1802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069107"/>
            <a:ext cx="3124200" cy="465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-264393"/>
            <a:ext cx="4178300" cy="2667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791200"/>
            <a:ext cx="7239000" cy="1143000"/>
          </a:xfrm>
        </p:spPr>
        <p:txBody>
          <a:bodyPr/>
          <a:lstStyle/>
          <a:p>
            <a:pPr algn="ctr"/>
            <a:r>
              <a:rPr lang="en-US" dirty="0" smtClean="0"/>
              <a:t>Strategic or Stupid?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72336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Goals for this Course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00200"/>
            <a:ext cx="76200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Understand that strategy is all around us</a:t>
            </a:r>
          </a:p>
          <a:p>
            <a:r>
              <a:rPr lang="en-US" dirty="0" smtClean="0"/>
              <a:t>Define: What is strategy?</a:t>
            </a:r>
          </a:p>
          <a:p>
            <a:r>
              <a:rPr lang="en-US" dirty="0" smtClean="0"/>
              <a:t>Develop an understanding of strategic language, frameworks and plans</a:t>
            </a:r>
          </a:p>
          <a:p>
            <a:pPr lvl="1"/>
            <a:r>
              <a:rPr lang="en-US" dirty="0" smtClean="0"/>
              <a:t>Be able to effectively participate in the process, apply frameworks to develop strategy</a:t>
            </a:r>
          </a:p>
          <a:p>
            <a:r>
              <a:rPr lang="en-US" dirty="0" smtClean="0"/>
              <a:t>Use strategy to advance the goals of our organizations and our careers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7848600" cy="1143000"/>
          </a:xfrm>
        </p:spPr>
        <p:txBody>
          <a:bodyPr anchor="ctr">
            <a:normAutofit fontScale="90000"/>
          </a:bodyPr>
          <a:lstStyle/>
          <a:p>
            <a:r>
              <a:rPr lang="en-US" dirty="0" smtClean="0"/>
              <a:t>The Strategic Management </a:t>
            </a:r>
            <a:r>
              <a:rPr lang="en-US" dirty="0" smtClean="0"/>
              <a:t>Process: What should organizations DO?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25979" y="3335208"/>
            <a:ext cx="1600200" cy="584775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Strategic Analysis</a:t>
            </a:r>
            <a:endParaRPr lang="en-US" sz="1600" dirty="0"/>
          </a:p>
        </p:txBody>
      </p:sp>
      <p:sp>
        <p:nvSpPr>
          <p:cNvPr id="12" name="Right Brace 11"/>
          <p:cNvSpPr/>
          <p:nvPr/>
        </p:nvSpPr>
        <p:spPr>
          <a:xfrm>
            <a:off x="2688567" y="3069732"/>
            <a:ext cx="304800" cy="1113473"/>
          </a:xfrm>
          <a:prstGeom prst="rightBrace">
            <a:avLst>
              <a:gd name="adj1" fmla="val 8333"/>
              <a:gd name="adj2" fmla="val 5052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5" name="TextBox 14"/>
          <p:cNvSpPr txBox="1"/>
          <p:nvPr/>
        </p:nvSpPr>
        <p:spPr>
          <a:xfrm>
            <a:off x="6324600" y="3179740"/>
            <a:ext cx="1758351" cy="830997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Strategic Implementation &amp; Evaluation</a:t>
            </a:r>
            <a:endParaRPr lang="en-US" sz="1600" dirty="0"/>
          </a:p>
        </p:txBody>
      </p:sp>
      <p:cxnSp>
        <p:nvCxnSpPr>
          <p:cNvPr id="37" name="Elbow Connector 36"/>
          <p:cNvCxnSpPr>
            <a:stCxn id="15" idx="0"/>
            <a:endCxn id="5" idx="0"/>
          </p:cNvCxnSpPr>
          <p:nvPr/>
        </p:nvCxnSpPr>
        <p:spPr>
          <a:xfrm rot="16200000" flipH="1" flipV="1">
            <a:off x="4337194" y="468625"/>
            <a:ext cx="155468" cy="5577697"/>
          </a:xfrm>
          <a:prstGeom prst="bentConnector3">
            <a:avLst>
              <a:gd name="adj1" fmla="val -26911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15" idx="2"/>
            <a:endCxn id="5" idx="2"/>
          </p:cNvCxnSpPr>
          <p:nvPr/>
        </p:nvCxnSpPr>
        <p:spPr>
          <a:xfrm rot="5400000" flipH="1">
            <a:off x="4369551" y="1176512"/>
            <a:ext cx="90754" cy="5577697"/>
          </a:xfrm>
          <a:prstGeom prst="bentConnector3">
            <a:avLst>
              <a:gd name="adj1" fmla="val -55606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3488667" y="3304431"/>
            <a:ext cx="1741098" cy="646331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Strategic Planning</a:t>
            </a:r>
            <a:endParaRPr lang="en-US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5486400" y="3595238"/>
            <a:ext cx="533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233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7848600" cy="1143000"/>
          </a:xfrm>
        </p:spPr>
        <p:txBody>
          <a:bodyPr anchor="ctr">
            <a:normAutofit fontScale="90000"/>
          </a:bodyPr>
          <a:lstStyle/>
          <a:p>
            <a:r>
              <a:rPr lang="en-US" dirty="0" smtClean="0"/>
              <a:t>The Strategic Management </a:t>
            </a:r>
            <a:r>
              <a:rPr lang="en-US" dirty="0" smtClean="0"/>
              <a:t>Process: What should organizations DO?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133600"/>
            <a:ext cx="1600200" cy="1323439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External Analysis: </a:t>
            </a:r>
            <a:r>
              <a:rPr lang="en-US" sz="1600" dirty="0" smtClean="0"/>
              <a:t>Porter’s 5 Forces, PESTEL Analysis</a:t>
            </a:r>
            <a:endParaRPr lang="en-US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3971330"/>
            <a:ext cx="1600200" cy="107721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Internal Analysis: </a:t>
            </a:r>
            <a:r>
              <a:rPr lang="en-US" sz="1600" dirty="0" smtClean="0"/>
              <a:t>RBV, Value Chain, Positioning</a:t>
            </a:r>
            <a:endParaRPr lang="en-US" sz="1600" dirty="0"/>
          </a:p>
        </p:txBody>
      </p:sp>
      <p:sp>
        <p:nvSpPr>
          <p:cNvPr id="12" name="Right Brace 11"/>
          <p:cNvSpPr/>
          <p:nvPr/>
        </p:nvSpPr>
        <p:spPr>
          <a:xfrm>
            <a:off x="1600200" y="2696527"/>
            <a:ext cx="304800" cy="1828178"/>
          </a:xfrm>
          <a:prstGeom prst="rightBrace">
            <a:avLst>
              <a:gd name="adj1" fmla="val 8333"/>
              <a:gd name="adj2" fmla="val 5052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5" name="TextBox 14"/>
          <p:cNvSpPr txBox="1"/>
          <p:nvPr/>
        </p:nvSpPr>
        <p:spPr>
          <a:xfrm>
            <a:off x="3733800" y="2478614"/>
            <a:ext cx="2057400" cy="2308324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Corporate </a:t>
            </a:r>
            <a:r>
              <a:rPr lang="en-US" sz="1600" b="1" dirty="0"/>
              <a:t>Level Strategy: </a:t>
            </a:r>
            <a:r>
              <a:rPr lang="en-US" sz="1600" dirty="0"/>
              <a:t>Synergy v. responsiveness, profit </a:t>
            </a:r>
            <a:r>
              <a:rPr lang="en-US" sz="1600" dirty="0" smtClean="0"/>
              <a:t>pools</a:t>
            </a:r>
          </a:p>
          <a:p>
            <a:pPr algn="ctr"/>
            <a:r>
              <a:rPr lang="en-US" sz="1600" b="1" dirty="0"/>
              <a:t>Network Level </a:t>
            </a:r>
            <a:r>
              <a:rPr lang="en-US" sz="1600" b="1" dirty="0" smtClean="0"/>
              <a:t> Strategy</a:t>
            </a:r>
            <a:r>
              <a:rPr lang="en-US" sz="1600" b="1" dirty="0"/>
              <a:t>: </a:t>
            </a:r>
            <a:r>
              <a:rPr lang="en-US" sz="1600" dirty="0" smtClean="0"/>
              <a:t>4Cs</a:t>
            </a:r>
            <a:endParaRPr lang="en-US" sz="1600" dirty="0"/>
          </a:p>
          <a:p>
            <a:pPr algn="ctr"/>
            <a:r>
              <a:rPr lang="en-US" sz="1600" b="1" dirty="0"/>
              <a:t>International Strategy: </a:t>
            </a:r>
            <a:r>
              <a:rPr lang="en-US" sz="1600" dirty="0"/>
              <a:t>Modes of entry, cultural </a:t>
            </a:r>
            <a:r>
              <a:rPr lang="en-US" sz="1600" dirty="0" smtClean="0"/>
              <a:t>fit</a:t>
            </a:r>
            <a:endParaRPr lang="en-US" sz="1600" dirty="0"/>
          </a:p>
        </p:txBody>
      </p:sp>
      <p:sp>
        <p:nvSpPr>
          <p:cNvPr id="18" name="Rectangle 17"/>
          <p:cNvSpPr/>
          <p:nvPr/>
        </p:nvSpPr>
        <p:spPr>
          <a:xfrm>
            <a:off x="5791200" y="2743200"/>
            <a:ext cx="1524000" cy="1754326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Strategy &amp; Innovation: </a:t>
            </a:r>
            <a:r>
              <a:rPr lang="en-US" dirty="0" smtClean="0"/>
              <a:t>Blue Ocean Strategy, 1</a:t>
            </a:r>
            <a:r>
              <a:rPr lang="en-US" baseline="30000" dirty="0" smtClean="0"/>
              <a:t>st</a:t>
            </a:r>
            <a:r>
              <a:rPr lang="en-US" dirty="0" smtClean="0"/>
              <a:t> Mover Advantage</a:t>
            </a:r>
            <a:endParaRPr lang="en-US" b="1" dirty="0"/>
          </a:p>
        </p:txBody>
      </p:sp>
      <p:sp>
        <p:nvSpPr>
          <p:cNvPr id="20" name="Rectangle 19"/>
          <p:cNvSpPr/>
          <p:nvPr/>
        </p:nvSpPr>
        <p:spPr>
          <a:xfrm>
            <a:off x="7602748" y="2878347"/>
            <a:ext cx="1524000" cy="1477328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Org Design &amp; Strategic Control:</a:t>
            </a:r>
            <a:r>
              <a:rPr lang="en-US" dirty="0" smtClean="0"/>
              <a:t> Balanced Scorecard</a:t>
            </a:r>
            <a:endParaRPr lang="en-US" b="1" dirty="0"/>
          </a:p>
        </p:txBody>
      </p:sp>
      <p:cxnSp>
        <p:nvCxnSpPr>
          <p:cNvPr id="24" name="Straight Arrow Connector 23"/>
          <p:cNvCxnSpPr>
            <a:stCxn id="18" idx="3"/>
            <a:endCxn id="20" idx="1"/>
          </p:cNvCxnSpPr>
          <p:nvPr/>
        </p:nvCxnSpPr>
        <p:spPr>
          <a:xfrm flipV="1">
            <a:off x="7315200" y="3617011"/>
            <a:ext cx="287548" cy="33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>
            <a:stCxn id="20" idx="0"/>
            <a:endCxn id="5" idx="0"/>
          </p:cNvCxnSpPr>
          <p:nvPr/>
        </p:nvCxnSpPr>
        <p:spPr>
          <a:xfrm rot="16200000" flipV="1">
            <a:off x="4210051" y="-1276350"/>
            <a:ext cx="744747" cy="7564648"/>
          </a:xfrm>
          <a:prstGeom prst="bentConnector3">
            <a:avLst>
              <a:gd name="adj1" fmla="val 14227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20" idx="2"/>
            <a:endCxn id="13" idx="2"/>
          </p:cNvCxnSpPr>
          <p:nvPr/>
        </p:nvCxnSpPr>
        <p:spPr>
          <a:xfrm rot="5400000">
            <a:off x="4235988" y="919787"/>
            <a:ext cx="692873" cy="7564648"/>
          </a:xfrm>
          <a:prstGeom prst="bentConnector3">
            <a:avLst>
              <a:gd name="adj1" fmla="val 14295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09600" y="3352800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+</a:t>
            </a:r>
            <a:endParaRPr lang="en-US" sz="3600" dirty="0"/>
          </a:p>
        </p:txBody>
      </p:sp>
      <p:sp>
        <p:nvSpPr>
          <p:cNvPr id="45" name="Rectangle 44"/>
          <p:cNvSpPr/>
          <p:nvPr/>
        </p:nvSpPr>
        <p:spPr>
          <a:xfrm>
            <a:off x="1968260" y="2755613"/>
            <a:ext cx="1741098" cy="1754326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Business Level Strategy: </a:t>
            </a:r>
            <a:r>
              <a:rPr lang="en-US" dirty="0"/>
              <a:t>Generic Strategies, Competitive Moves</a:t>
            </a:r>
          </a:p>
        </p:txBody>
      </p:sp>
    </p:spTree>
    <p:extLst>
      <p:ext uri="{BB962C8B-B14F-4D97-AF65-F5344CB8AC3E}">
        <p14:creationId xmlns:p14="http://schemas.microsoft.com/office/powerpoint/2010/main" val="360944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dirty="0" smtClean="0"/>
              <a:t>Methods for meeting goals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435608" y="1447800"/>
            <a:ext cx="7098792" cy="4800600"/>
          </a:xfrm>
        </p:spPr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en-US" dirty="0"/>
              <a:t>Theory lectures: posted </a:t>
            </a:r>
            <a:r>
              <a:rPr lang="en-US" dirty="0" smtClean="0"/>
              <a:t>on </a:t>
            </a:r>
            <a:r>
              <a:rPr lang="en-US" dirty="0" err="1" smtClean="0"/>
              <a:t>sakai</a:t>
            </a:r>
            <a:r>
              <a:rPr lang="en-US" dirty="0" smtClean="0"/>
              <a:t> </a:t>
            </a:r>
            <a:endParaRPr lang="en-US" dirty="0" smtClean="0"/>
          </a:p>
          <a:p>
            <a:pPr marL="82296" indent="0">
              <a:lnSpc>
                <a:spcPct val="130000"/>
              </a:lnSpc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smtClean="0"/>
              <a:t>(posted right before class</a:t>
            </a:r>
            <a:r>
              <a:rPr lang="en-US" dirty="0" smtClean="0"/>
              <a:t>)</a:t>
            </a:r>
            <a:endParaRPr lang="en-US" dirty="0"/>
          </a:p>
          <a:p>
            <a:pPr eaLnBrk="1" hangingPunct="1">
              <a:lnSpc>
                <a:spcPct val="130000"/>
              </a:lnSpc>
            </a:pPr>
            <a:r>
              <a:rPr lang="en-US" dirty="0" smtClean="0"/>
              <a:t>Exercises: NOT </a:t>
            </a:r>
            <a:r>
              <a:rPr lang="en-US" dirty="0" smtClean="0"/>
              <a:t>posted</a:t>
            </a:r>
            <a:endParaRPr lang="en-US" dirty="0" smtClean="0"/>
          </a:p>
          <a:p>
            <a:pPr eaLnBrk="1" hangingPunct="1">
              <a:lnSpc>
                <a:spcPct val="130000"/>
              </a:lnSpc>
            </a:pPr>
            <a:r>
              <a:rPr lang="en-US" dirty="0" smtClean="0"/>
              <a:t>Cases (and a simulation): </a:t>
            </a:r>
            <a:r>
              <a:rPr lang="en-US" dirty="0" smtClean="0"/>
              <a:t>NOT </a:t>
            </a:r>
            <a:r>
              <a:rPr lang="en-US" dirty="0" smtClean="0"/>
              <a:t>posted</a:t>
            </a:r>
          </a:p>
          <a:p>
            <a:pPr eaLnBrk="1" hangingPunct="1">
              <a:lnSpc>
                <a:spcPct val="130000"/>
              </a:lnSpc>
            </a:pPr>
            <a:r>
              <a:rPr lang="en-US" dirty="0" smtClean="0"/>
              <a:t>And </a:t>
            </a:r>
            <a:r>
              <a:rPr lang="en-US" dirty="0" smtClean="0"/>
              <a:t>the odd </a:t>
            </a:r>
            <a:r>
              <a:rPr lang="en-US" dirty="0" smtClean="0"/>
              <a:t>video</a:t>
            </a:r>
          </a:p>
          <a:p>
            <a:pPr eaLnBrk="1" hangingPunct="1">
              <a:lnSpc>
                <a:spcPct val="130000"/>
              </a:lnSpc>
            </a:pPr>
            <a:endParaRPr lang="en-US" dirty="0"/>
          </a:p>
          <a:p>
            <a:pPr eaLnBrk="1" hangingPunct="1">
              <a:lnSpc>
                <a:spcPct val="130000"/>
              </a:lnSpc>
            </a:pPr>
            <a:r>
              <a:rPr lang="en-US" dirty="0" smtClean="0"/>
              <a:t>NEED TO TAKE NOTES!!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76200"/>
            <a:ext cx="749808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Methods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339887"/>
              </p:ext>
            </p:extLst>
          </p:nvPr>
        </p:nvGraphicFramePr>
        <p:xfrm>
          <a:off x="1447800" y="1371600"/>
          <a:ext cx="7010399" cy="42481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93773"/>
                <a:gridCol w="2058832"/>
                <a:gridCol w="2057794"/>
              </a:tblGrid>
              <a:tr h="361950">
                <a:tc>
                  <a:txBody>
                    <a:bodyPr/>
                    <a:lstStyle/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Evaluation Component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>
                          <a:effectLst/>
                        </a:rPr>
                        <a:t>Grade Weight</a:t>
                      </a:r>
                      <a:endParaRPr lang="en-CA" sz="20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>
                          <a:effectLst/>
                        </a:rPr>
                        <a:t>Due Date</a:t>
                      </a:r>
                      <a:endParaRPr lang="en-CA" sz="20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1950">
                <a:tc>
                  <a:txBody>
                    <a:bodyPr/>
                    <a:lstStyle/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>
                          <a:effectLst/>
                        </a:rPr>
                        <a:t>Quiz</a:t>
                      </a:r>
                      <a:endParaRPr lang="en-CA" sz="20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10%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Week </a:t>
                      </a:r>
                      <a:r>
                        <a:rPr lang="en-US" sz="2000" dirty="0" smtClean="0">
                          <a:effectLst/>
                        </a:rPr>
                        <a:t>4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1950">
                <a:tc>
                  <a:txBody>
                    <a:bodyPr/>
                    <a:lstStyle/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Term Test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>
                          <a:effectLst/>
                        </a:rPr>
                        <a:t>35%</a:t>
                      </a:r>
                      <a:endParaRPr lang="en-CA" sz="20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Week </a:t>
                      </a:r>
                      <a:r>
                        <a:rPr lang="en-US" sz="2000" dirty="0" smtClean="0">
                          <a:effectLst/>
                        </a:rPr>
                        <a:t>10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581150">
                <a:tc>
                  <a:txBody>
                    <a:bodyPr/>
                    <a:lstStyle/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Group Strategic Plan</a:t>
                      </a:r>
                      <a:endParaRPr lang="en-CA" sz="2000" dirty="0">
                        <a:effectLst/>
                      </a:endParaRPr>
                    </a:p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   </a:t>
                      </a:r>
                      <a:r>
                        <a:rPr lang="en-US" sz="2000" b="0" dirty="0">
                          <a:effectLst/>
                        </a:rPr>
                        <a:t>External Analysis </a:t>
                      </a:r>
                      <a:endParaRPr lang="en-CA" sz="2000" b="0" dirty="0">
                        <a:effectLst/>
                      </a:endParaRPr>
                    </a:p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b="0" dirty="0">
                          <a:effectLst/>
                        </a:rPr>
                        <a:t>      Presentation</a:t>
                      </a:r>
                      <a:endParaRPr lang="en-CA" sz="2000" b="0" dirty="0">
                        <a:effectLst/>
                      </a:endParaRPr>
                    </a:p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b="0" dirty="0">
                          <a:effectLst/>
                        </a:rPr>
                        <a:t>   Final Presentation</a:t>
                      </a:r>
                      <a:endParaRPr lang="en-CA" sz="2000" b="0" dirty="0">
                        <a:effectLst/>
                      </a:endParaRPr>
                    </a:p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b="0" dirty="0">
                          <a:effectLst/>
                        </a:rPr>
                        <a:t>   Final Report</a:t>
                      </a:r>
                      <a:endParaRPr lang="en-CA" sz="2000" b="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5%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10%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20%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Week </a:t>
                      </a:r>
                      <a:r>
                        <a:rPr lang="en-US" sz="2000" dirty="0" smtClean="0">
                          <a:effectLst/>
                        </a:rPr>
                        <a:t>8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Week 12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Week </a:t>
                      </a:r>
                      <a:r>
                        <a:rPr lang="en-US" sz="2000" dirty="0" smtClean="0">
                          <a:effectLst/>
                        </a:rPr>
                        <a:t>12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085850">
                <a:tc>
                  <a:txBody>
                    <a:bodyPr/>
                    <a:lstStyle/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Participation</a:t>
                      </a:r>
                      <a:endParaRPr lang="en-CA" sz="2000" dirty="0">
                        <a:effectLst/>
                      </a:endParaRPr>
                    </a:p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   </a:t>
                      </a:r>
                      <a:r>
                        <a:rPr lang="en-US" sz="2000" b="0" dirty="0" smtClean="0">
                          <a:effectLst/>
                        </a:rPr>
                        <a:t>Case Assignments</a:t>
                      </a:r>
                    </a:p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   </a:t>
                      </a:r>
                      <a:r>
                        <a:rPr lang="en-US" sz="2000" b="0" dirty="0">
                          <a:effectLst/>
                        </a:rPr>
                        <a:t>Class </a:t>
                      </a:r>
                      <a:r>
                        <a:rPr lang="en-US" sz="2000" b="0" dirty="0" smtClean="0">
                          <a:effectLst/>
                        </a:rPr>
                        <a:t>Participation*</a:t>
                      </a:r>
                      <a:endParaRPr lang="en-CA" sz="2000" b="0" dirty="0">
                        <a:effectLst/>
                      </a:endParaRPr>
                    </a:p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 b="0" dirty="0">
                          <a:effectLst/>
                        </a:rPr>
                        <a:t>   Group participation</a:t>
                      </a:r>
                      <a:endParaRPr lang="en-CA" sz="2000" b="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5%</a:t>
                      </a: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10</a:t>
                      </a:r>
                      <a:r>
                        <a:rPr lang="en-US" sz="2000" dirty="0">
                          <a:effectLst/>
                        </a:rPr>
                        <a:t>%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5%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Each case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>week</a:t>
                      </a: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</a:endParaRPr>
                    </a:p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Week 12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1950">
                <a:tc>
                  <a:txBody>
                    <a:bodyPr/>
                    <a:lstStyle/>
                    <a:p>
                      <a:pPr>
                        <a:spcAft>
                          <a:spcPts val="20"/>
                        </a:spcAft>
                      </a:pPr>
                      <a:r>
                        <a:rPr lang="en-US" sz="2000">
                          <a:effectLst/>
                        </a:rPr>
                        <a:t>Total</a:t>
                      </a:r>
                      <a:endParaRPr lang="en-CA" sz="20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>
                          <a:effectLst/>
                        </a:rPr>
                        <a:t>100%</a:t>
                      </a:r>
                      <a:endParaRPr lang="en-CA" sz="20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2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371599" y="5867400"/>
            <a:ext cx="70865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 smtClean="0"/>
              <a:t>*It </a:t>
            </a:r>
            <a:r>
              <a:rPr lang="en-CA" dirty="0"/>
              <a:t>is your responsibility to remember your name plate each week. You will not receive participation marks if you do not have a name plate.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 idx="4294967295"/>
          </p:nvPr>
        </p:nvSpPr>
        <p:spPr>
          <a:xfrm>
            <a:off x="1219200" y="274638"/>
            <a:ext cx="70104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Ground Rules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295400" y="1600200"/>
            <a:ext cx="7086600" cy="4525963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 the assigned readings before the class</a:t>
            </a:r>
          </a:p>
          <a:p>
            <a:pPr marL="822960" lvl="1" indent="-283464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/>
            </a:pPr>
            <a:r>
              <a:rPr lang="en-US" sz="3200" dirty="0" smtClean="0"/>
              <a:t>READ CASE STUDIES BEFORE CLASS</a:t>
            </a:r>
          </a:p>
          <a:p>
            <a:pPr marL="822960" lvl="1" indent="-283464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/>
            </a:pPr>
            <a:r>
              <a:rPr lang="en-US" sz="3200" dirty="0"/>
              <a:t>Hand in case assignments at the beginning of the </a:t>
            </a:r>
            <a:r>
              <a:rPr lang="en-US" sz="3200" dirty="0" smtClean="0"/>
              <a:t>class (in hard copy)</a:t>
            </a:r>
            <a:endParaRPr kumimoji="0" lang="en-C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Attend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ctively participate in class and contribute thoughtful input to the discussions</a:t>
            </a:r>
          </a:p>
          <a:p>
            <a:pPr marL="822960" lvl="1" indent="-283464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/>
            </a:pPr>
            <a:r>
              <a:rPr lang="en-US" sz="3200" dirty="0" smtClean="0"/>
              <a:t>BRING YOUR NAMEPLATE EVERY CLASS</a:t>
            </a:r>
            <a:endParaRPr kumimoji="0" lang="en-C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 respectful to your fellow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students</a:t>
            </a:r>
            <a:endParaRPr kumimoji="0" lang="en-C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Technology: turn off cell phones and mobile devices </a:t>
            </a:r>
          </a:p>
          <a:p>
            <a:pPr marL="822960" lvl="1" indent="-283464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/>
            </a:pPr>
            <a:r>
              <a:rPr lang="en-US" sz="3200" dirty="0" smtClean="0"/>
              <a:t>L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aptops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are permitted for note-taking and research purposes only</a:t>
            </a:r>
            <a:endParaRPr kumimoji="0" lang="en-C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Any questions about the course?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60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49935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satMod val="130000"/>
                  </a:schemeClr>
                </a:solidFill>
              </a:rPr>
              <a:t>Apple Case Study</a:t>
            </a: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1219200" y="1219200"/>
            <a:ext cx="7924800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  <a:cs typeface="Arial" charset="0"/>
              </a:rPr>
              <a:t>Currently Apple is the one of the most innovative and most admired companies (McGregor, 2008</a:t>
            </a:r>
            <a:r>
              <a:rPr lang="en-US" sz="2000" dirty="0" smtClean="0">
                <a:latin typeface="+mn-lt"/>
                <a:cs typeface="Arial" charset="0"/>
              </a:rPr>
              <a:t>). It is the world’s largest company by market value.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800" dirty="0" smtClean="0">
              <a:latin typeface="+mn-lt"/>
              <a:cs typeface="Arial" charset="0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u="sng" dirty="0" smtClean="0">
                <a:latin typeface="+mn-lt"/>
                <a:cs typeface="+mn-cs"/>
              </a:rPr>
              <a:t>HISTORY</a:t>
            </a:r>
            <a:endParaRPr lang="en-US" sz="2000" u="sng" dirty="0">
              <a:latin typeface="+mn-lt"/>
              <a:cs typeface="+mn-cs"/>
            </a:endParaRPr>
          </a:p>
          <a:p>
            <a:pPr marL="108000" indent="-1080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+mn-lt"/>
                <a:cs typeface="+mn-cs"/>
              </a:rPr>
              <a:t>Immediate </a:t>
            </a:r>
            <a:r>
              <a:rPr lang="en-US" sz="2000" dirty="0">
                <a:latin typeface="+mn-lt"/>
                <a:cs typeface="+mn-cs"/>
              </a:rPr>
              <a:t>success of Apple’s software and </a:t>
            </a:r>
            <a:r>
              <a:rPr lang="en-US" sz="2000" dirty="0" smtClean="0">
                <a:latin typeface="+mn-lt"/>
                <a:cs typeface="+mn-cs"/>
              </a:rPr>
              <a:t>hardware was followed by a </a:t>
            </a:r>
            <a:r>
              <a:rPr lang="en-US" sz="2000" dirty="0">
                <a:latin typeface="+mn-lt"/>
                <a:cs typeface="+mn-cs"/>
              </a:rPr>
              <a:t>long decline. </a:t>
            </a:r>
            <a:r>
              <a:rPr lang="en-US" sz="2000" dirty="0" smtClean="0">
                <a:latin typeface="+mn-lt"/>
                <a:cs typeface="+mn-cs"/>
              </a:rPr>
              <a:t>Steve Jobs </a:t>
            </a:r>
            <a:r>
              <a:rPr lang="en-US" sz="2000" dirty="0">
                <a:latin typeface="+mn-lt"/>
                <a:cs typeface="+mn-cs"/>
              </a:rPr>
              <a:t>was publicly fired in 1985. </a:t>
            </a:r>
            <a:endParaRPr lang="en-US" sz="2000" dirty="0" smtClean="0">
              <a:latin typeface="+mn-lt"/>
              <a:cs typeface="+mn-cs"/>
            </a:endParaRPr>
          </a:p>
          <a:p>
            <a:pPr marL="108000" indent="-1080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+mn-lt"/>
                <a:cs typeface="+mn-cs"/>
              </a:rPr>
              <a:t>Decline </a:t>
            </a:r>
            <a:r>
              <a:rPr lang="en-US" sz="2000" dirty="0">
                <a:latin typeface="+mn-lt"/>
                <a:cs typeface="+mn-cs"/>
              </a:rPr>
              <a:t>in computer market continued as Apple </a:t>
            </a:r>
            <a:r>
              <a:rPr lang="en-US" sz="2000" dirty="0" smtClean="0">
                <a:latin typeface="+mn-lt"/>
                <a:cs typeface="+mn-cs"/>
              </a:rPr>
              <a:t>competed </a:t>
            </a:r>
            <a:r>
              <a:rPr lang="en-US" sz="2000" dirty="0">
                <a:latin typeface="+mn-lt"/>
                <a:cs typeface="+mn-cs"/>
              </a:rPr>
              <a:t>with </a:t>
            </a:r>
            <a:r>
              <a:rPr lang="en-US" sz="2000" dirty="0" smtClean="0">
                <a:latin typeface="+mn-lt"/>
                <a:cs typeface="+mn-cs"/>
              </a:rPr>
              <a:t>hardware </a:t>
            </a:r>
            <a:r>
              <a:rPr lang="en-US" sz="2000" i="1" dirty="0">
                <a:latin typeface="+mn-lt"/>
                <a:cs typeface="+mn-cs"/>
              </a:rPr>
              <a:t>and</a:t>
            </a:r>
            <a:r>
              <a:rPr lang="en-US" sz="2000" dirty="0">
                <a:latin typeface="+mn-lt"/>
                <a:cs typeface="+mn-cs"/>
              </a:rPr>
              <a:t> software firms based </a:t>
            </a:r>
            <a:r>
              <a:rPr lang="en-US" sz="2000" dirty="0" smtClean="0">
                <a:latin typeface="+mn-lt"/>
                <a:cs typeface="+mn-cs"/>
              </a:rPr>
              <a:t>on </a:t>
            </a:r>
            <a:r>
              <a:rPr lang="en-US" sz="2000" dirty="0">
                <a:latin typeface="+mn-lt"/>
                <a:cs typeface="+mn-cs"/>
              </a:rPr>
              <a:t>quality of their coupled hardware and software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800" dirty="0">
              <a:latin typeface="+mn-lt"/>
              <a:cs typeface="+mn-cs"/>
            </a:endParaRPr>
          </a:p>
          <a:p>
            <a:pPr lvl="1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  <a:cs typeface="+mn-cs"/>
              </a:rPr>
              <a:t> Microsoft decoupled software… got on every non-Apple computer</a:t>
            </a:r>
          </a:p>
          <a:p>
            <a:pPr marL="457200" lvl="2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latin typeface="+mn-lt"/>
                <a:cs typeface="+mn-cs"/>
              </a:rPr>
              <a:t> But Apple has an </a:t>
            </a:r>
            <a:r>
              <a:rPr lang="en-US" dirty="0">
                <a:latin typeface="+mn-lt"/>
                <a:cs typeface="+mn-cs"/>
              </a:rPr>
              <a:t>extremely committed community of users</a:t>
            </a:r>
          </a:p>
          <a:p>
            <a:pPr marL="457200" lvl="2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600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+mn-lt"/>
                <a:cs typeface="+mn-cs"/>
              </a:rPr>
              <a:t> 1997 Apple hired Jobs back, refocused the strategy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+mn-lt"/>
                <a:cs typeface="+mn-cs"/>
              </a:rPr>
              <a:t> 2001 iPod (iTunes), 2008 iPhone, 2010 </a:t>
            </a:r>
            <a:r>
              <a:rPr lang="en-US" sz="2000" dirty="0" smtClean="0">
                <a:latin typeface="+mn-lt"/>
                <a:cs typeface="+mn-cs"/>
              </a:rPr>
              <a:t>iPad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CA" sz="2000" dirty="0" smtClean="0"/>
              <a:t> Apple sold </a:t>
            </a:r>
            <a:r>
              <a:rPr lang="en-CA" sz="2000" dirty="0"/>
              <a:t>its billionth </a:t>
            </a:r>
            <a:r>
              <a:rPr lang="en-CA" sz="2000" dirty="0" smtClean="0"/>
              <a:t>iPhone, </a:t>
            </a:r>
            <a:r>
              <a:rPr lang="en-CA" sz="2000" dirty="0"/>
              <a:t>however Apple's</a:t>
            </a:r>
            <a:endParaRPr lang="en-CA" sz="2000" dirty="0" smtClean="0"/>
          </a:p>
          <a:p>
            <a:pPr>
              <a:defRPr/>
            </a:pPr>
            <a:r>
              <a:rPr lang="en-CA" sz="2000" dirty="0" smtClean="0"/>
              <a:t>growth </a:t>
            </a:r>
            <a:r>
              <a:rPr lang="en-CA" sz="2000" dirty="0"/>
              <a:t>is slowing, </a:t>
            </a:r>
            <a:r>
              <a:rPr lang="en-CA" sz="2000" dirty="0" smtClean="0"/>
              <a:t>stock </a:t>
            </a:r>
            <a:r>
              <a:rPr lang="en-CA" sz="2000" dirty="0"/>
              <a:t>is stagnating and </a:t>
            </a:r>
            <a:r>
              <a:rPr lang="en-CA" sz="2000" dirty="0" smtClean="0"/>
              <a:t>                                                    </a:t>
            </a:r>
          </a:p>
          <a:p>
            <a:pPr>
              <a:defRPr/>
            </a:pPr>
            <a:r>
              <a:rPr lang="en-CA" sz="2000" dirty="0" smtClean="0"/>
              <a:t>it’s facing </a:t>
            </a:r>
            <a:r>
              <a:rPr lang="en-CA" sz="2000" dirty="0"/>
              <a:t>concerns about its </a:t>
            </a:r>
            <a:r>
              <a:rPr lang="en-CA" sz="2000" dirty="0" smtClean="0"/>
              <a:t>future</a:t>
            </a:r>
            <a:endParaRPr lang="en-US" sz="2000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dirty="0">
              <a:latin typeface="+mn-lt"/>
              <a:cs typeface="+mn-cs"/>
            </a:endParaRPr>
          </a:p>
        </p:txBody>
      </p:sp>
      <p:pic>
        <p:nvPicPr>
          <p:cNvPr id="40964" name="Picture 5" descr="https://pullquotesandexcerpts.files.wordpress.com/2013/11/silver-apple-logo.png?w=36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970463"/>
            <a:ext cx="1752600" cy="188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881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1066800" y="457200"/>
            <a:ext cx="8077200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400" dirty="0" smtClean="0">
                <a:solidFill>
                  <a:schemeClr val="tx2">
                    <a:satMod val="130000"/>
                  </a:schemeClr>
                </a:solidFill>
              </a:rPr>
              <a:t>What are Apple’s strengths and weaknesses?</a:t>
            </a:r>
            <a:br>
              <a:rPr lang="en-US" sz="3400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en-US" sz="3400" dirty="0" smtClean="0">
              <a:solidFill>
                <a:schemeClr val="tx2">
                  <a:satMod val="13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70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 idx="4294967295"/>
          </p:nvPr>
        </p:nvSpPr>
        <p:spPr>
          <a:xfrm>
            <a:off x="1333500" y="232954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satMod val="130000"/>
                  </a:schemeClr>
                </a:solidFill>
              </a:rPr>
              <a:t>As of right now…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4495800" y="1371600"/>
            <a:ext cx="45720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 u="sng" dirty="0">
                <a:latin typeface="+mn-lt"/>
              </a:rPr>
              <a:t>But some serious concerns…</a:t>
            </a:r>
          </a:p>
          <a:p>
            <a:pPr eaLnBrk="1" hangingPunct="1">
              <a:defRPr/>
            </a:pPr>
            <a:endParaRPr lang="en-US" sz="2400" u="sng" dirty="0">
              <a:latin typeface="+mn-lt"/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</a:rPr>
              <a:t>The market share in the PC industry remains below </a:t>
            </a:r>
            <a:r>
              <a:rPr lang="en-US" sz="2400" dirty="0" smtClean="0"/>
              <a:t>10</a:t>
            </a:r>
            <a:r>
              <a:rPr lang="en-US" sz="2400" dirty="0" smtClean="0">
                <a:latin typeface="+mn-lt"/>
              </a:rPr>
              <a:t>%</a:t>
            </a:r>
            <a:endParaRPr lang="en-US" sz="2400" dirty="0">
              <a:latin typeface="+mn-lt"/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</a:rPr>
              <a:t>The future success of Apple’s iPod, iPhone, and iPad is uncertain - products are in the maturity phase </a:t>
            </a:r>
            <a:r>
              <a:rPr lang="en-US" sz="2400" dirty="0" smtClean="0">
                <a:latin typeface="+mn-lt"/>
              </a:rPr>
              <a:t>and </a:t>
            </a:r>
            <a:r>
              <a:rPr lang="en-US" sz="2400" dirty="0">
                <a:latin typeface="+mn-lt"/>
              </a:rPr>
              <a:t>competitors are </a:t>
            </a:r>
            <a:r>
              <a:rPr lang="en-US" sz="2400" dirty="0" smtClean="0">
                <a:latin typeface="+mn-lt"/>
              </a:rPr>
              <a:t>imitating and there is hyper-price competition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400" dirty="0" smtClean="0"/>
              <a:t>Apple Watch…?</a:t>
            </a:r>
            <a:endParaRPr lang="en-US" sz="2400" dirty="0">
              <a:latin typeface="+mn-lt"/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400" dirty="0" smtClean="0">
                <a:latin typeface="+mn-lt"/>
              </a:rPr>
              <a:t>Software </a:t>
            </a:r>
            <a:r>
              <a:rPr lang="en-US" sz="2400" dirty="0">
                <a:latin typeface="+mn-lt"/>
              </a:rPr>
              <a:t>is STILL bundled with hardware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</a:rPr>
              <a:t>Expectations are extremely high</a:t>
            </a:r>
          </a:p>
        </p:txBody>
      </p:sp>
      <p:sp>
        <p:nvSpPr>
          <p:cNvPr id="38916" name="Rectangle 1"/>
          <p:cNvSpPr>
            <a:spLocks noChangeArrowheads="1"/>
          </p:cNvSpPr>
          <p:nvPr/>
        </p:nvSpPr>
        <p:spPr bwMode="auto">
          <a:xfrm>
            <a:off x="1143000" y="1826623"/>
            <a:ext cx="3200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eaLnBrk="1" hangingPunct="1">
              <a:defRPr/>
            </a:pPr>
            <a:r>
              <a:rPr lang="en-US" sz="2400" u="sng" dirty="0">
                <a:latin typeface="+mn-lt"/>
              </a:rPr>
              <a:t>The immediate future seems rosy…</a:t>
            </a:r>
          </a:p>
          <a:p>
            <a:pPr marL="457200" indent="-457200" eaLnBrk="1" hangingPunct="1">
              <a:defRPr/>
            </a:pPr>
            <a:endParaRPr lang="en-US" sz="2400" u="sng" dirty="0">
              <a:latin typeface="+mn-lt"/>
            </a:endParaRPr>
          </a:p>
          <a:p>
            <a:pPr marL="91440" indent="-91440" eaLnBrk="1" hangingPunct="1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+mn-lt"/>
              </a:rPr>
              <a:t>Shares jumped after the launch of iPhone </a:t>
            </a:r>
            <a:r>
              <a:rPr lang="en-US" sz="2400" dirty="0" smtClean="0">
                <a:latin typeface="+mn-lt"/>
              </a:rPr>
              <a:t>7</a:t>
            </a:r>
            <a:endParaRPr lang="en-US" sz="2400" dirty="0">
              <a:latin typeface="+mn-lt"/>
            </a:endParaRPr>
          </a:p>
          <a:p>
            <a:pPr marL="91440" indent="-91440" eaLnBrk="1" hangingPunct="1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+mn-lt"/>
              </a:rPr>
              <a:t>Industry leader</a:t>
            </a:r>
          </a:p>
          <a:p>
            <a:pPr marL="91440" indent="-91440" eaLnBrk="1" hangingPunct="1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+mn-lt"/>
              </a:rPr>
              <a:t>Expectations are extremely high</a:t>
            </a:r>
          </a:p>
        </p:txBody>
      </p:sp>
      <p:sp>
        <p:nvSpPr>
          <p:cNvPr id="46085" name="AutoShape 7" descr="data:image/jpeg;base64,/9j/4AAQSkZJRgABAQAAAQABAAD/2wCEAAkGBxMSERUQEhEQFRAWEBYVEBAXFRMUEBIYFBgYFhUSFhkYKCggGBonHBcXIj0hJSkrLi46GB8zODMsOCgtLisBCgoKDQ0OGhAQGywkHyQ0LDcsLzQtLDctNDQ2NCwvLywsLDQ0Nyw0LTcsLCwsNC0sLi4sNC0sLCwsLCwsLDAvLP/AABEIAMIBAwMBIgACEQEDEQH/xAAbAAACAwEBAQAAAAAAAAAAAAAAAgEDBQQGB//EAD4QAAEDAgIGCQQBAQYHAQAAAAEAAhEDEiExBEFRUmGRBRMiYnGhscHRMoGSoiNCBhQzgsLwFTRDU3Jz8ST/xAAYAQEBAQEBAAAAAAAAAAAAAAAAAgEDBP/EAC0RAQEAAgECBQMDAwUAAAAAAAABAhESAzEhQWFxkSKh8BNR4WKBsQQyQsHR/9oADAMBAAIRAxEAPwD7BX6UpsLmue6WOaHgNmL/AKTlliMeKR/TNIFjXVHBz+qsBbBmtdY3LPsOw1K6roVNxJdTJJIuM4OtPZBE4gbPHalHR1KQ7qe00NAdIJ7MW4k4xHmdpQU0+mqTnBodVxJANnZwuuJMQALcdkjair07o7a1TRzWPX06Rq1KdpJDAA4umIOBGAOtXU9AptMik6dtxJEhwwl2GBIw4bAip0bRc91U6NTNV7LH1LKfWPaYBY52ZbAGHBVNebLvyJS6WpOqCk17i8zHZ7PZxImIS0OmqTw5zXvhpYHGw51HFrdW31Ceh0XRZiyjabg6QYMtyMz/APdaP+F0cf4TjF3aiYeagnHHtEn7nat+ln1OrRKwqMbUa42vaHNwGREhW2nePkq6DQxoY1jg1ogCQcBxJkpxU7rv1+VKk2nePki07x8lF53Xfr8ovO679flYJtO8fJFp3j5KLzuu/X5Qandd+vygm07x8kWnePkovO679flF53Xfr8oJtO8fJFp3j5KLzuu/X5Red136/KCbTvHyRad4+SjrO679flF53Xfr8oJtO8fJFp3j5KLzuu/X5Red136/KCbTvHyRad4+Si87rv1+UCp3Xfr8oJtO8fJFp3j5Lj6T64sih2alwNzi2ABjGuZIDTwcYIK4m1dNJgsptaS7HC4D+kZ5z5Kblq9nbDpcsd8pP7tm07x8kWnePksWszTXU6cOptqw7rYA6smRZEycsPupnTZcT1duAaMJaBfLp1nFn45Jy9K39Ca3zx+Wzad4+SLTvHyWY92l/wAYAp5v65xzjHqy0Tn9M6s1XdpsDChdAnOAcbteUR9+CcvRk6P9U+Wvad4+SLTvHyWYH6XM20rbzhrDcLcZxOc+GCNAOlXtNYU7erdcGRi8uFpxMwGg69acvQvS1N8p8tMDHOcOCZIHY5EYHOOGxOqcQhCEEN9z6qVW0nYMzr4qZO6OaBtf2HupVcmchkNfipk7o5oHQkk7o5ok7o5oHSs9z6lRJ3RzUMJ2DM6+KCxCSTujmiTujmgdQ/3HqEsndHNQ4nYMxr4oLEJJO6OaJO6OaB0JJO6OaJO6OaCTmPA+yZVkmRgMjr8FMndHNA6EkndHNEndHNA6hvufVI55AkgQM8VFN5IkAEHEGUFqStVaxpe9zWsaCXOcQGtAzJJwAXDpfSlr+qYw1K8A9U0jsg5OqOypt8cTBgHJV0ujnvcKmk21HgyykDGj0iDIIafrcMO27HCQGzCnflHWdOScs/Cfe+0/7vh+2zUdMqVnA0m20A4TWqNN1QDMUmYGDj23RwDgZWi/I+Ci47o5qHkwcBltWyJzyl7TU/O/5/ZYhJcd0c0Sd0c1qDoSSd0c0Sd0c0EnMeB9ky5dMe8CWjtS3LtEi9t+GH9M4rFbpGm2fS4vlubKYA+q5uf/AIY8XIPSIVOhl3VsL/rsbfgAboE4DAYqUFjfc+qlVtLtgzOs7fBTLtjfyPwgbX9h7qVXLpyGQ1njwUy7Y38j8IHQkl2xv5H4RLtjfyPwgdKz3PqVEu2N/I/ChhdsGZ1nb4ILEJJdsb+R+ES7Y38j8IHUP9x6hLLtjfyPwocXbBmNZ2+CCxCSXbG/kfhEu2N/I/CB0JJdsb+R+ES7Y38j8IJOY8D7JlUS6RgMjrPDgml2xv5H4QOhJLtjfyPwiXbG/kfhBGkfQ7/xPovOdI9E19J0alSpaT1AZUJc8NLnnqnfxAYiIgHxAW7pzndVUMD/AA3azsPBV9Gk2uAAwqHXtAOzilxmWNlV0utl0upM8e89N/a+C3o/Qm0aYpsAGtxE9px+p5JJJJOMkk7SV0pJdsb+R+ES7Y38j8JJpmWVyu73OlfkfBRLtjfyPwleXQcBltPwjFqEku2N/I/CJdsb+R+EDoSS7Y38j8Il2xv5H4QScx4H2TLk0zrCOyIdLT2SJID2lw7QiC2QsdmjaZYW3PvlnaL2EGLpyggYjCM2cTAejQqdDa4U2B8l4Y0PJIJJgTJGeKlBY33PqpVbbu7mdu1T2u75oG1/Ye6lV9qf6cht4qe13fNA6Ena7vmjtd3zQOlZ7n1Kjtd3zUMu7uZ27UFiEna7vmjtd3zQOof7j1CXtd3zUOu7uY27UFiEna7vmjtd3zQOhJ2u75o7Xd80EnMeB9kyrN0j6cjt4Ke13fNA6Ena7vmjtd3zQU9In+J3EBv5EN91V0WcH/8At/0MUdJl1rRhBqCc/wCkF482hcDSZDRGOkscc8gGj1tVyfSi36m8hJ2u75o7Xd81CzpX5HwUdru+ah90H6cuKCxCTtd3zR2u75oHQk7Xd80dru+aCTmPA+yZcumNeR2T2pacDBID2lwk6iAQsVuhaZZbebpab+tmYDp1YZtw7nFB6RCp0NrhTYHmXhjQ4zJJAEmdeOtSgsb7n1UqtodtbmdR2+KmHbW8j8oG1/Ye6lVw6c25DUePFTDtreR+UDoSQ7a3kflEO2t5H5QOlZ7n1KiHbW8j8qGB21uZ1Hb4oLEJIdtbyPyiHbW8j8oHUP8AceoSw7a3kflQ4O2tzGo7fFBYhJDtreR+UQ7a3kflA6EkO2t5H5RDtreR+UEnMeB9kyqIdIxbkdR4cU0O2t5H5QOhJDtreR+UQ7a3kflBx9JnFg4udyFv+pZt8Vm/5DzqNB9FdpVdxrlhiGMMGDjdYTr/ANyuPSXEPJwwoOOWtrgV2xng45Xxb1HSbqlSnAAYGw6cXXCThqjDXrXSsXRNLb1t97AKl1pIIuILQ0YnOAcFrw7a3kflc8pp0xuzpX5HwUQ7a3kflK8Og4ty2H5UqWoSQ7a3kflEO2t5H5QOhJDtreR+UQ7a3kflBJzHgfZMuTTKLnCARMtI+pv0va4gkTqGWvIrJb0JW6rqusH1NdffUJBAIyOqDlOwoPQoVOh0iymxhMlrGtJxMkADXipQWN9z6qVW1p3tZ1DaptO95BA2v7D3Uqu0z9WoahxU2ne8ggdCS073kEWne8ggdKz3PqVFp3vILIGh6Vc94rt+t/V0yJbGNtxjbqG04nADLdLwwmXeye7aQsh9PTYMP0eZwwdlBnVnMRwOMxjfTpVxVJL2mmWgAARY4DEwcxM69Y2LOXou9LX/ACjQUP8AceoWKNC0ssZOkNFRtKoHwJD3n/DMxgAM8PAK+mzSrjc6jZHZAmZhtpOG9dhqBGaTL0MujJ2ynm1ELIp0tNwmpQ+rtQDkG4RhmXZ8MkNp6ZkX0P6ZInDHtwI2ZfaZzTl6N/R/qx+WuhY1Z2ltguqaM1txBJJEyQGBpIwOrXjtnDR0Wm8MYHvl4Y0PIAguAFxH3lbLtOfT4ze5VxzHgfZMqy0yO1qOocFNp3vILXI6Elp3vIItO95BBl1Pree+fIBvsqjSl13dc2NtxB9lLZxM5veebjHkpA4rs4VRpVGS1xiGG4gicoIjiIlehWJUZIInMEcxC1KDi5rXXZtByGsKc14L1RpOlMYDc9jYGNzgInxVlp3vILh07optS5xe8EtggWgbJxGwkbIK5Xfk74cLfq7O81G7wwIBxGBMQPEyOYTLC6T6HoF4dUL7qlUNDRhe4sDD9OP0U54BpOpdOjdBU2PFRpfcHPdjEE1AA6eGGXwFm8tulw6Uxl3d+38/v5tKnUDhLSCNoII8lNwmJExJGvGYPkeSydG/s7Spljm3AsttyjsggSAOPkld/ZukcZfN4dmM2uc5oyyBe7AbU3l+xx6O/wDdfj+Wwcx4H2UrD0b+z7aQ7DiXm0lx7LezVFTANiBqjLmZpHQFTqhS61sBwdd/JMgEYY4Z+S2b14uecxmWsbue2nokKnQ6VlNjCZLWNaTjBtAGtStQsb7n1UqsNO8czs2+Cmw7x/X4QNr+w91KrsM/Uchu8eCmw7x/X4QOhJYd4/r8IsO8f1+EDpWe59SosO8f1+FDGHeOZ3dvggsQksO8f1+EWHeP6/CB1D/ceoS2HeP6/ChzDvHMbu3wQWISWHeP6/CLDvH9fhBNWm1wLXNDmkQ5pALSNhBzWb/wk0/+WqupRlSI6zRuAsJBYBsY5o4FaNh3j+vwiw7x/X4WXGVeHVzw8J2/by+OzA6E6U0p1So3S9GNKnfFCqC21wLmsDSJuBJggxrgxGPolmdNMNg7RkPa4ZZ03NeNXdWhYd4/r8Jjjqd9t6vUnUztmMx7eE7fc6Elh3j+vwiw7x/X4WubHofS3/xHomCSgOy3E/SNmxMBxPku7gZX9H6YOqeRj1Rc13i0XehC544nyQwdisJMdWHEYQZDh/pCmzwbjfF09BaWatBr3EF0ua4jI2uIB+4g/ddz8j4LN6GoWNNMEgNtjAZWhv8ApTdM13Mp2sceuqO6ujg3BzgSXxrDWhzyNjSueepa79LG52SF0Q9dXfW/6dK6jR2F0/zVPsQGbRY/U5ai5tE0MUmNpsc61rQ0TBOGskjE8dausO8f1+FOM1F9XOZZeHadvz7+50JLDvH9fhFh3j+vwtc0uOI8D7JevZne2MMZGvJU6Xo14tu1tcCWggFj2vGGGtqyaf8AZdoYWCpgS0nsAHsggRB2Fw+6DfBnEZajqQq9Fo2MazdY1sxH0iMtSEFjfc+qlVhnF2Z18VPV8Xc0Da/sPdSq+rxzdkNfip6vi7mgdCTq+LuaOr4u5oHSs9z6lR1fF3NQynxdmdfFBYhJ1fF3NHV8Xc0DqH+49Ql6vi7modT4uzGvigsXN0jVLabi0gPwDSRIDnENBI1iSrur4u5rGrNL6lziYY5zabccIJaXO3iY+3jiqxm6nK6hqOmupvurVB1byYbGDHRIAOZENOoLaWI+mDgcf/kehKqZpVY9mm9sNNrnuDnOJa5wtwIk22SeJ+1XHfZGOWu6/paqS8gEWU6Ti4DO9wwH2bjHfC2Vg9R2S0uc4uBuccyTgSteh2mtdLsWg57RKzKeEVjd2rnGBPBeco9JPcWAkl1Jjr3GBe/q3kGBqhpx48FuaU2GOMuwY7XwWINCwIucJfOETFoaWY6iLvyW4SMztdLGQA3YAOWCkLz92kUNJqVKtQnQC7sZF1IuANzjm2ndInGMMhJG+B4pjly2vrdH9PVlllm9z/F9Z5wygHCqNtIAeMuAHMojxXNpNUNcxhJuqODW/wCQ9YZ/ysKpxlanR31P8G/6lz6IeurVK/8A06YdRobCQf56n5NDOHVu1OXF0hoprU6ujteWPq02im/tQC1xLjhrAgxr+xWl0V0b/d6DKPWVH2Mi9xFx5av9yVwz3c9eT29K4Y9G5S/VfDXp53f29ttFCTq+LuaOr4u5rXE6EnV8Xc0dXxdzQS4wRP8AuSAFWNLpxPWMiQJubGOQVelaLeLZObXAntQWPa8YHiFlN/suwNLOsdaS0nsszaCBq2OPNBvNcCAQQQRIIxBB1hCr0ajYxrBiGsDQcptEalKB2+59VD3gZkDEAeJMAc0op8XZnWdqy+mtHudTALrmzUb2jBLCwgO4THLgtk3WW6jX1/Ye6p0TSm1A4tnsvLTIjLWNoIgg8VhhtcknrntMAgS1waXE3syxAFsHaMZTisKGIDnAsDQ24hxLZLcThkXSeCvgjm9AhYzOlWNc/rC4U8XUn9vtNAaLQM3OuuOGqCtbqxtd+RUWaXLs6VnufUqOrG135OWbpzzPVsdGZqGXFwE4AQRBInHGISTZbpqoWB1D8uvr24wA7ESd7M7MSoqda8BlQi0OBL2veKjrcWmBg03WnA/08YFcE83oFD/ceoXnjoIIh76rxsdUeRA+kRMYbc8JJJTdU6A3rKgY36A1xBzkXHPs5ADCBjOreDObT6UqvaG9W4NcX5kXCLXTIw1xrXFTZAAxwGZzPE8VVS0aDN9R2ENue51gOJAJxxOOPDUABdb48yqk0m3aUKLfHmUW+PMoxOtaHR5/ip/+tvoFm2+PMq46QKWjmoZJax1rLiC8smGDiYU5RWFdnSB/ifxYRzw91nrn0rT3P0Z76bD1oqNYxlxILpZdOIwEunL6Ss93SdQyG6O+YfbLnZtIbBEcQc42GcFPKY+Fdsehn1Jyx18z8/K1yJwOIOY1Hgs2kf7sQw/8sTFN3/YJOFNx/wC3sOrI4Qn6+s4Ntp2nrSHh5cewP6gREE/f7qqlpr3teHaO6RTJLC6brnOa1mWsNJOGAIznBcpff2X0+lnJZdWec3PaX39fnwrVXLVbNamYwFOqRwM0wDyLua49H0ioxga3RqlobgDVJdANobJGevE5a9ScabUkf/nfmZN5AAiZEjWREGDgJhVOpPyVzv8Aps93WvnH/wBaQdDmO1CoAf8ANLPVwWu/I+C8fpen1urdGjPu6kuHbdAdiA04TIgZc47S9W60yA4zaCRcZAMwfDA8lNyl7NvSy6c+rXzL/hehJ1Y2u/JyOrG135OUsOhJ1Y2u/JyOrG135OQLpFdrBc9wa3Ik5YkAeZCob0pRNsVWG+LMfquJaI+4I+xTaXobajerdcWnMSdTmmMcsly0ugqTSxwL+wZZiIGNxyGRJOGQkxCDUQhCDzvRnSVWk+rT0ogg1q76DhiRSD3FjHRrtiNerNXU6jnk1Hi1xwDN1rSYBgkE4kyNo2K3SaYLjIntTyMjzS2+PMrt4d3C29gocwHMA7OEiMPsTzRb48ypt8eZWimnorQ1jSLrGgAnP6bSfuJ5rr0XpVgYWuLi+mz+QBpJJbDYG1xlpjPtt2qq3x5lVV6RJbG8LsTkDdhtMtassl7kuuydIea1xFWq2kcGBvYkARdMXYmdcEQigXGXPAD3OJcBiBENEHwaD91Zb48yoDfHmUNmQot8eZRb48yglQUW+PMqC3x5laGQot8eZRb48ysEoUW+PMot8eZQC5naO17mucJLASzgetqYj8RyXRb48yqtHbnnmRmd5x/1LRW2etLGhopgCo7aXP6xuHKSutLYM9fiVNvjzKCUBRb48yoDfHmVgZCi3x5lFvjzKCKgkEcCqukNIsLngwToYa1215JLB6q63x5lVU2yMZ/w2DEncafdBvAoVFCgA1olxhoE3OxgZ5qzqh3vyd8ri7nQk6od78nfKOqHe/J3ygTSa7aYveYaMCdQktA8yFQ3peiS0Co2XxYMe1Li0eYI+ys0rQ21BY6S05iSZhzTr8FzUug6TS1wvlhBb2jAg3ZZRJOHEoNJCEIMuv8AUfFVqa47TsP6jsVcd30XadnG9zKUkd30RHd9EYdCSO76Iju+iB0BJHd9EAd30QOhJHd9ER3fRA6gpY7vogju+iB0JI7voiO76IHQkju+iI7vogdc+hn6/wD2u9lbHd9FVo9G27AYvc7VrWjoQkju+iI7vosDoCSO76IA7vogdCSO76Iju+iB1zaIf8QY9mqQPC1pA8IIH2V0d30S2ATDRjicsTAE8gFo3GZDwUqhjMB2BlwU2dweS4PRqrkKmzuDyRZ3B5IapdN0ptJvWPkNEAkCfqc1o9VyUunaLiwC/wDkizsn+pxYJ2YtK6qmjtd2XMFpGI1GCCAY1YKqn0RRbaRTHZMsxd2TMyMdvNGO5CEIMPTC690HDViM5xzVcvjMTqxGOeB8lv2jYFn9NaRUpsBpNlxLh/hvqWwxxDobxAw15DEq+bnwZwc/hlnhnBjXtV1JxjtRP2hVu6Q0m94FEWim8sHVvxcGNLW3GAe1wE3x/QV29C6TWqB5rUhT7X8YgglsmCZyOQj761vM/TU3DaEXDaFsWjYEWjYFnM4Me4bQgOG0JtL0yq19RradwAdZ/HUMkMplvaGBxc/kBhBXH/xLSrGkaPdUNRwI6t7GhoYLZk4S456sdhTmcHVcNoRcNoWjoJc6kx1RoFQ02l7QIAcQC4Y45yr7RsCczgx7htCguG0LXqiGkgCYMYTj4DErztbpPSbSW0sbsCdHrSAaQcezhMOLjM422wCQU5nB2XDaEXDaEjNK0r+8NaaLP7u57g58EPYAxpGsgy8uE4eGEnbtGwJzODHuG0IuG0LYtGwKjTXlrLmtk3NwtLsC4B2DccifBOZwZtw2hTcNoXN/ftKJqBtFogHqppPgkvYBJJAIAJOqeEFaXQ1aq9jjXptY4VIaADi21pDsdZJPhlqTmcHNcNoRcNoWxaNgRaNgTmcGPcNoUBw2hW9L6VVY6KTZ/heZ6qo8NcC20y3B2Bd2MCYwKz9J0/TbA6nQY581LmOY5uT2BgBmcAXCYIdbcIEAuZwdlw2hFw2ha7BgJAmMcFNo2BOZwY9w2hQXDaFs2jYF57S+kNJbgykHfyVBd1NX6Q6GGJ1CRP8AVmIGbmcG+x4gYjLapvG0c1j6LpOknSCx9Fn93vfFS0hwaLw2cTM2gzhqw7QWzaNgUOiLxtHNF42jmlrYNcWtDnBpLW4C4gYBYVDpDSS9oNGG9WCf4nzd1biWzMDtDjFsY3AoN+4TmMj7Jlk9BV9JcXjSKTGWtZY5oIvJuvwkxBAwk+JwWsgEIQgEIQgEIQgEIQgEIQgEIQgEIQgEIQgEIQgEIQgEIQgEIQgEIQgEIQgEIQgEIQgEIQgEIQg//9k=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908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utoUpdateAnimBg="0"/>
      <p:bldP spid="38916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5400" y="2133600"/>
            <a:ext cx="7162800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CA" sz="3200" dirty="0">
                <a:latin typeface="+mn-lt"/>
              </a:rPr>
              <a:t>“</a:t>
            </a:r>
            <a:r>
              <a:rPr lang="en-CA" sz="3200" i="1" dirty="0">
                <a:latin typeface="+mn-lt"/>
              </a:rPr>
              <a:t>You can’t just ask customers what they want and then try to give that to them. By the time you get it built, they’ll want something new</a:t>
            </a:r>
            <a:r>
              <a:rPr lang="en-CA" sz="3200" i="1" dirty="0" smtClean="0">
                <a:latin typeface="+mn-lt"/>
              </a:rPr>
              <a:t>”</a:t>
            </a:r>
          </a:p>
          <a:p>
            <a:pPr algn="r" eaLnBrk="1" hangingPunct="1">
              <a:defRPr/>
            </a:pPr>
            <a:r>
              <a:rPr lang="en-CA" sz="3200" i="1" dirty="0" smtClean="0"/>
              <a:t>-Steve Jobs</a:t>
            </a:r>
            <a:endParaRPr lang="en-CA" sz="32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219200" y="274638"/>
            <a:ext cx="7715250" cy="11430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3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The challenge for strategic thinking…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613" y="4419600"/>
            <a:ext cx="2084387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307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143000" y="0"/>
            <a:ext cx="749935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chemeClr val="tx2">
                    <a:satMod val="130000"/>
                  </a:schemeClr>
                </a:solidFill>
              </a:rPr>
              <a:t>Create a 5-year strategy for Apple</a:t>
            </a:r>
          </a:p>
        </p:txBody>
      </p:sp>
      <p:sp>
        <p:nvSpPr>
          <p:cNvPr id="58371" name="Content Placeholder 2"/>
          <p:cNvSpPr>
            <a:spLocks noGrp="1"/>
          </p:cNvSpPr>
          <p:nvPr>
            <p:ph idx="1"/>
          </p:nvPr>
        </p:nvSpPr>
        <p:spPr>
          <a:xfrm>
            <a:off x="1066800" y="1295400"/>
            <a:ext cx="7924800" cy="5562600"/>
          </a:xfrm>
        </p:spPr>
        <p:txBody>
          <a:bodyPr rtlCol="0">
            <a:normAutofit fontScale="62500" lnSpcReduction="20000"/>
          </a:bodyPr>
          <a:lstStyle/>
          <a:p>
            <a:pPr marL="82296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2900" b="1" i="1" dirty="0" smtClean="0"/>
              <a:t>2011 Mission</a:t>
            </a:r>
            <a:r>
              <a:rPr lang="en-US" sz="2900" b="1" i="1" dirty="0"/>
              <a:t>: </a:t>
            </a:r>
            <a:r>
              <a:rPr lang="en-US" sz="2900" b="1" i="1" dirty="0" smtClean="0"/>
              <a:t> </a:t>
            </a:r>
            <a:r>
              <a:rPr lang="en-US" sz="2900" i="1" dirty="0" smtClean="0"/>
              <a:t>Apple </a:t>
            </a:r>
            <a:r>
              <a:rPr lang="en-US" sz="2900" i="1" dirty="0"/>
              <a:t>is committed to bringing the best </a:t>
            </a:r>
            <a:r>
              <a:rPr lang="en-US" sz="2900" i="1" dirty="0" smtClean="0"/>
              <a:t>                                                               </a:t>
            </a:r>
          </a:p>
          <a:p>
            <a:pPr marL="82296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2900" i="1" dirty="0" smtClean="0"/>
              <a:t>personal computing </a:t>
            </a:r>
            <a:r>
              <a:rPr lang="en-US" sz="2900" i="1" dirty="0"/>
              <a:t>experience to students, educators, </a:t>
            </a:r>
            <a:r>
              <a:rPr lang="en-US" sz="2900" i="1" dirty="0" smtClean="0"/>
              <a:t>                                                                 </a:t>
            </a:r>
          </a:p>
          <a:p>
            <a:pPr marL="82296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2900" i="1" dirty="0" smtClean="0"/>
              <a:t>creative professionals </a:t>
            </a:r>
            <a:r>
              <a:rPr lang="en-US" sz="2900" i="1" dirty="0"/>
              <a:t>and consumers around the world </a:t>
            </a:r>
            <a:r>
              <a:rPr lang="en-US" sz="2900" i="1" dirty="0" smtClean="0"/>
              <a:t>                                                                        </a:t>
            </a:r>
          </a:p>
          <a:p>
            <a:pPr marL="82296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2900" i="1" dirty="0" smtClean="0"/>
              <a:t>through its innovative </a:t>
            </a:r>
            <a:r>
              <a:rPr lang="en-US" sz="2900" i="1" dirty="0"/>
              <a:t>hardware, software and Internet offerings </a:t>
            </a:r>
            <a:endParaRPr lang="en-US" sz="2900" dirty="0" smtClean="0"/>
          </a:p>
          <a:p>
            <a:pPr marL="365760" indent="-283464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900" dirty="0" smtClean="0"/>
          </a:p>
          <a:p>
            <a:pPr marL="365760" indent="-283464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Re-develop a more coherent and accurate mission statement</a:t>
            </a:r>
          </a:p>
          <a:p>
            <a:pPr marL="365760" indent="-283464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From what you know of Apple…develop </a:t>
            </a:r>
            <a:r>
              <a:rPr lang="en-US" u="sng" dirty="0" smtClean="0"/>
              <a:t>3 strategic priorities </a:t>
            </a:r>
            <a:r>
              <a:rPr lang="en-US" dirty="0" smtClean="0"/>
              <a:t>that Apple should focus on over the next 5 years</a:t>
            </a:r>
          </a:p>
          <a:p>
            <a:pPr marL="365760" indent="-283464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What do these look like?</a:t>
            </a:r>
          </a:p>
          <a:p>
            <a:pPr marL="640080" lvl="1" indent="-237744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900" dirty="0" smtClean="0"/>
              <a:t>Priorities: three bullet point sentences</a:t>
            </a:r>
          </a:p>
          <a:p>
            <a:pPr marL="886968" lvl="2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900" dirty="0" smtClean="0"/>
              <a:t>Continue to in…in order to… (i.e., Apple should enter the cattle? industry in order to…Apple should develop a &lt;specific product&gt; in order to…)</a:t>
            </a:r>
          </a:p>
          <a:p>
            <a:pPr marL="886968" lvl="2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500" dirty="0" smtClean="0"/>
          </a:p>
          <a:p>
            <a:pPr>
              <a:buNone/>
            </a:pPr>
            <a:r>
              <a:rPr lang="en-US" dirty="0" smtClean="0"/>
              <a:t>Remember, Strategy </a:t>
            </a:r>
            <a:r>
              <a:rPr lang="en-US" dirty="0"/>
              <a:t>is </a:t>
            </a:r>
            <a:r>
              <a:rPr lang="en-US" dirty="0" smtClean="0"/>
              <a:t>defined as, “continually </a:t>
            </a:r>
            <a:r>
              <a:rPr lang="en-US" dirty="0"/>
              <a:t>learning about your organization and environment in order to solve problems and make coherent decisions on what actions to </a:t>
            </a:r>
            <a:r>
              <a:rPr lang="en-US" dirty="0" smtClean="0"/>
              <a:t>take”</a:t>
            </a:r>
            <a:endParaRPr lang="en-US" dirty="0"/>
          </a:p>
        </p:txBody>
      </p:sp>
      <p:pic>
        <p:nvPicPr>
          <p:cNvPr id="5734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47625"/>
            <a:ext cx="1752600" cy="1946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100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Purpose: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en-US" dirty="0" smtClean="0">
                <a:solidFill>
                  <a:prstClr val="black"/>
                </a:solidFill>
              </a:rPr>
              <a:t>What </a:t>
            </a:r>
            <a:r>
              <a:rPr lang="en-US" dirty="0">
                <a:solidFill>
                  <a:prstClr val="black"/>
                </a:solidFill>
              </a:rPr>
              <a:t>does the organization do</a:t>
            </a:r>
            <a:r>
              <a:rPr lang="en-US" dirty="0" smtClean="0">
                <a:solidFill>
                  <a:prstClr val="black"/>
                </a:solidFill>
              </a:rPr>
              <a:t>? What does it NOT do?</a:t>
            </a:r>
            <a:endParaRPr lang="en-US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How does it do it</a:t>
            </a:r>
            <a:r>
              <a:rPr lang="en-US" dirty="0" smtClean="0">
                <a:solidFill>
                  <a:prstClr val="black"/>
                </a:solidFill>
              </a:rPr>
              <a:t>? What rules does it follow?</a:t>
            </a:r>
          </a:p>
          <a:p>
            <a:pPr lvl="0">
              <a:defRPr/>
            </a:pPr>
            <a:r>
              <a:rPr lang="en-US" dirty="0" smtClean="0">
                <a:solidFill>
                  <a:prstClr val="black"/>
                </a:solidFill>
              </a:rPr>
              <a:t>What are the steps to achieving its strategy?</a:t>
            </a:r>
            <a:endParaRPr lang="en-US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US" dirty="0" smtClean="0">
              <a:solidFill>
                <a:prstClr val="black"/>
              </a:solidFill>
            </a:endParaRPr>
          </a:p>
          <a:p>
            <a:pPr marL="82296" lvl="0" indent="0">
              <a:buNone/>
              <a:defRPr/>
            </a:pPr>
            <a:r>
              <a:rPr lang="en-US" dirty="0" smtClean="0">
                <a:solidFill>
                  <a:prstClr val="black"/>
                </a:solidFill>
              </a:rPr>
              <a:t>Elements</a:t>
            </a:r>
            <a:r>
              <a:rPr lang="en-US" dirty="0">
                <a:solidFill>
                  <a:prstClr val="black"/>
                </a:solidFill>
              </a:rPr>
              <a:t>: </a:t>
            </a:r>
            <a:r>
              <a:rPr lang="en-US" dirty="0" smtClean="0">
                <a:solidFill>
                  <a:prstClr val="black"/>
                </a:solidFill>
              </a:rPr>
              <a:t> Vision</a:t>
            </a:r>
            <a:r>
              <a:rPr lang="en-US" dirty="0">
                <a:solidFill>
                  <a:prstClr val="black"/>
                </a:solidFill>
              </a:rPr>
              <a:t>, mission, </a:t>
            </a:r>
            <a:r>
              <a:rPr lang="en-US" dirty="0" smtClean="0">
                <a:solidFill>
                  <a:prstClr val="black"/>
                </a:solidFill>
              </a:rPr>
              <a:t>values, strategic priorities and goals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0420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does the organization want to become?</a:t>
            </a:r>
          </a:p>
          <a:p>
            <a:r>
              <a:rPr lang="en-US" dirty="0" smtClean="0"/>
              <a:t>Future-oriented and </a:t>
            </a:r>
            <a:r>
              <a:rPr lang="en-US" dirty="0" smtClean="0"/>
              <a:t>aspirational</a:t>
            </a:r>
          </a:p>
          <a:p>
            <a:endParaRPr lang="en-US" dirty="0"/>
          </a:p>
          <a:p>
            <a:pPr marL="82296" indent="0">
              <a:buNone/>
            </a:pPr>
            <a:r>
              <a:rPr lang="en-CA" sz="2800" b="1" i="1" dirty="0" smtClean="0"/>
              <a:t>GSB Vision</a:t>
            </a:r>
            <a:r>
              <a:rPr lang="en-CA" sz="2800" i="1" dirty="0"/>
              <a:t>:                  </a:t>
            </a:r>
            <a:endParaRPr lang="en-CA" sz="2800" i="1" dirty="0" smtClean="0"/>
          </a:p>
          <a:p>
            <a:pPr marL="82296" indent="0">
              <a:buNone/>
            </a:pPr>
            <a:r>
              <a:rPr lang="en-US" sz="2800" i="1" dirty="0" smtClean="0"/>
              <a:t>A </a:t>
            </a:r>
            <a:r>
              <a:rPr lang="en-US" sz="2800" i="1" dirty="0"/>
              <a:t>leading business school in experiential education and scholarly activities</a:t>
            </a:r>
            <a:endParaRPr lang="en-US" sz="2800" i="1" dirty="0" smtClean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435608" y="3581400"/>
            <a:ext cx="7174992" cy="1752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135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-152400"/>
            <a:ext cx="7498080" cy="1143000"/>
          </a:xfrm>
        </p:spPr>
        <p:txBody>
          <a:bodyPr/>
          <a:lstStyle/>
          <a:p>
            <a:r>
              <a:rPr lang="en-CA" dirty="0" smtClean="0"/>
              <a:t>Mission</a:t>
            </a:r>
            <a:endParaRPr lang="en-CA" dirty="0"/>
          </a:p>
        </p:txBody>
      </p:sp>
      <p:grpSp>
        <p:nvGrpSpPr>
          <p:cNvPr id="3" name="Group 1288"/>
          <p:cNvGrpSpPr>
            <a:grpSpLocks/>
          </p:cNvGrpSpPr>
          <p:nvPr/>
        </p:nvGrpSpPr>
        <p:grpSpPr bwMode="auto">
          <a:xfrm>
            <a:off x="1433431" y="3352800"/>
            <a:ext cx="7086600" cy="3041877"/>
            <a:chOff x="384" y="1066"/>
            <a:chExt cx="5180" cy="2726"/>
          </a:xfrm>
        </p:grpSpPr>
        <p:sp>
          <p:nvSpPr>
            <p:cNvPr id="4" name="Rectangle 1279"/>
            <p:cNvSpPr>
              <a:spLocks noChangeArrowheads="1"/>
            </p:cNvSpPr>
            <p:nvPr/>
          </p:nvSpPr>
          <p:spPr bwMode="auto">
            <a:xfrm>
              <a:off x="384" y="1104"/>
              <a:ext cx="1584" cy="528"/>
            </a:xfrm>
            <a:prstGeom prst="rect">
              <a:avLst/>
            </a:prstGeom>
            <a:solidFill>
              <a:srgbClr val="002060"/>
            </a:solidFill>
            <a:ln w="9525">
              <a:solidFill>
                <a:srgbClr val="2B326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b="1">
                  <a:solidFill>
                    <a:schemeClr val="bg1"/>
                  </a:solidFill>
                </a:rPr>
                <a:t>Direction</a:t>
              </a:r>
              <a:endParaRPr lang="nl-NL" b="1">
                <a:solidFill>
                  <a:schemeClr val="bg1"/>
                </a:solidFill>
              </a:endParaRPr>
            </a:p>
          </p:txBody>
        </p:sp>
        <p:sp>
          <p:nvSpPr>
            <p:cNvPr id="5" name="Text Box 1281"/>
            <p:cNvSpPr txBox="1">
              <a:spLocks noChangeArrowheads="1"/>
            </p:cNvSpPr>
            <p:nvPr/>
          </p:nvSpPr>
          <p:spPr bwMode="auto">
            <a:xfrm>
              <a:off x="2789" y="1066"/>
              <a:ext cx="2775" cy="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dirty="0">
                  <a:solidFill>
                    <a:srgbClr val="2B3265"/>
                  </a:solidFill>
                </a:rPr>
                <a:t>Defining the boundaries within which strategic choices and actions must take place.</a:t>
              </a:r>
              <a:endParaRPr lang="nl-NL" dirty="0">
                <a:solidFill>
                  <a:srgbClr val="2B3265"/>
                </a:solidFill>
              </a:endParaRPr>
            </a:p>
          </p:txBody>
        </p:sp>
        <p:sp>
          <p:nvSpPr>
            <p:cNvPr id="6" name="Rectangle 1282"/>
            <p:cNvSpPr>
              <a:spLocks noChangeArrowheads="1"/>
            </p:cNvSpPr>
            <p:nvPr/>
          </p:nvSpPr>
          <p:spPr bwMode="auto">
            <a:xfrm>
              <a:off x="384" y="2154"/>
              <a:ext cx="1584" cy="528"/>
            </a:xfrm>
            <a:prstGeom prst="rect">
              <a:avLst/>
            </a:prstGeom>
            <a:solidFill>
              <a:srgbClr val="002060"/>
            </a:solidFill>
            <a:ln w="9525">
              <a:solidFill>
                <a:srgbClr val="2B326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b="1">
                  <a:solidFill>
                    <a:schemeClr val="bg1"/>
                  </a:solidFill>
                </a:rPr>
                <a:t>Legitimization</a:t>
              </a:r>
              <a:endParaRPr lang="nl-NL" b="1">
                <a:solidFill>
                  <a:schemeClr val="bg1"/>
                </a:solidFill>
              </a:endParaRPr>
            </a:p>
          </p:txBody>
        </p:sp>
        <p:sp>
          <p:nvSpPr>
            <p:cNvPr id="7" name="Text Box 1284"/>
            <p:cNvSpPr txBox="1">
              <a:spLocks noChangeArrowheads="1"/>
            </p:cNvSpPr>
            <p:nvPr/>
          </p:nvSpPr>
          <p:spPr bwMode="auto">
            <a:xfrm>
              <a:off x="2789" y="2048"/>
              <a:ext cx="2775" cy="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dirty="0">
                  <a:solidFill>
                    <a:srgbClr val="2B3265"/>
                  </a:solidFill>
                </a:rPr>
                <a:t>Conveying to all the stakeholders inside and outside the company that the firm is pursuing valuable activities in a proper way.</a:t>
              </a:r>
              <a:endParaRPr lang="nl-NL" dirty="0">
                <a:solidFill>
                  <a:srgbClr val="2B3265"/>
                </a:solidFill>
              </a:endParaRPr>
            </a:p>
          </p:txBody>
        </p:sp>
        <p:sp>
          <p:nvSpPr>
            <p:cNvPr id="8" name="Rectangle 1285"/>
            <p:cNvSpPr>
              <a:spLocks noChangeArrowheads="1"/>
            </p:cNvSpPr>
            <p:nvPr/>
          </p:nvSpPr>
          <p:spPr bwMode="auto">
            <a:xfrm>
              <a:off x="384" y="3264"/>
              <a:ext cx="1584" cy="528"/>
            </a:xfrm>
            <a:prstGeom prst="rect">
              <a:avLst/>
            </a:prstGeom>
            <a:solidFill>
              <a:srgbClr val="002060"/>
            </a:solidFill>
            <a:ln w="9525">
              <a:solidFill>
                <a:srgbClr val="2B326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b="1">
                  <a:solidFill>
                    <a:schemeClr val="bg1"/>
                  </a:solidFill>
                </a:rPr>
                <a:t>Motivation</a:t>
              </a:r>
              <a:endParaRPr lang="nl-NL" b="1">
                <a:solidFill>
                  <a:schemeClr val="bg1"/>
                </a:solidFill>
              </a:endParaRPr>
            </a:p>
          </p:txBody>
        </p:sp>
        <p:sp>
          <p:nvSpPr>
            <p:cNvPr id="9" name="Text Box 1287"/>
            <p:cNvSpPr txBox="1">
              <a:spLocks noChangeArrowheads="1"/>
            </p:cNvSpPr>
            <p:nvPr/>
          </p:nvSpPr>
          <p:spPr bwMode="auto">
            <a:xfrm>
              <a:off x="2784" y="3289"/>
              <a:ext cx="2145" cy="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dirty="0">
                  <a:solidFill>
                    <a:srgbClr val="2B3265"/>
                  </a:solidFill>
                </a:rPr>
                <a:t>Inspiring individuals to work together in a particular way.</a:t>
              </a:r>
              <a:endParaRPr lang="nl-NL" dirty="0">
                <a:solidFill>
                  <a:srgbClr val="2B3265"/>
                </a:solidFill>
              </a:endParaRPr>
            </a:p>
          </p:txBody>
        </p:sp>
      </p:grpSp>
      <p:sp>
        <p:nvSpPr>
          <p:cNvPr id="10" name="AutoShape 9"/>
          <p:cNvSpPr>
            <a:spLocks noChangeArrowheads="1"/>
          </p:cNvSpPr>
          <p:nvPr/>
        </p:nvSpPr>
        <p:spPr bwMode="auto">
          <a:xfrm>
            <a:off x="3813112" y="3505200"/>
            <a:ext cx="911288" cy="451077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3813112" y="4642077"/>
            <a:ext cx="911288" cy="451077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3813112" y="5937477"/>
            <a:ext cx="911288" cy="451077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435608" y="990600"/>
            <a:ext cx="7498080" cy="4800600"/>
          </a:xfrm>
          <a:prstGeom prst="rect">
            <a:avLst/>
          </a:prstGeom>
        </p:spPr>
        <p:txBody>
          <a:bodyPr/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US" sz="2400" dirty="0" smtClean="0"/>
              <a:t>What does the organization do? How does it do it</a:t>
            </a:r>
            <a:r>
              <a:rPr lang="en-US" sz="2400" dirty="0" smtClean="0"/>
              <a:t>?</a:t>
            </a:r>
          </a:p>
          <a:p>
            <a:endParaRPr lang="en-US" sz="800" dirty="0" smtClean="0"/>
          </a:p>
          <a:p>
            <a:pPr marL="0" indent="0">
              <a:buNone/>
            </a:pPr>
            <a:r>
              <a:rPr lang="en-US" sz="2200" b="1" i="1" dirty="0" smtClean="0"/>
              <a:t>GSB Mission: </a:t>
            </a:r>
            <a:r>
              <a:rPr lang="en-CA" sz="2200" i="1" dirty="0" smtClean="0"/>
              <a:t>Goodman </a:t>
            </a:r>
            <a:r>
              <a:rPr lang="en-CA" sz="2200" i="1" dirty="0"/>
              <a:t>is a globally oriented and community dedicated business school that engages and challenges through scholarly initiatives, education and practice</a:t>
            </a:r>
            <a:endParaRPr lang="en-US" sz="2200" i="1" dirty="0"/>
          </a:p>
          <a:p>
            <a:endParaRPr lang="en-US" sz="2400" dirty="0"/>
          </a:p>
        </p:txBody>
      </p:sp>
      <p:sp>
        <p:nvSpPr>
          <p:cNvPr id="14" name="Rectangle 13"/>
          <p:cNvSpPr/>
          <p:nvPr/>
        </p:nvSpPr>
        <p:spPr>
          <a:xfrm>
            <a:off x="1345039" y="1489591"/>
            <a:ext cx="7174992" cy="13722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306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are the rules that bound behavior as the organization works to achieve its vision and mission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pPr marL="82296" indent="0">
              <a:buNone/>
            </a:pPr>
            <a:r>
              <a:rPr lang="en-US" sz="2800" b="1" i="1" dirty="0" smtClean="0"/>
              <a:t>GSB Values</a:t>
            </a:r>
            <a:r>
              <a:rPr lang="en-US" sz="2800" i="1" dirty="0"/>
              <a:t>:                 </a:t>
            </a:r>
            <a:endParaRPr lang="en-US" sz="2800" i="1" dirty="0" smtClean="0"/>
          </a:p>
          <a:p>
            <a:pPr marL="82296" indent="0">
              <a:buNone/>
            </a:pPr>
            <a:r>
              <a:rPr lang="en-CA" sz="2800" i="1" dirty="0" smtClean="0"/>
              <a:t>Passion</a:t>
            </a:r>
            <a:r>
              <a:rPr lang="en-CA" sz="2800" i="1" dirty="0"/>
              <a:t>, Perseverance, Professionalism</a:t>
            </a:r>
            <a:endParaRPr lang="en-US" sz="2800" i="1" dirty="0"/>
          </a:p>
        </p:txBody>
      </p:sp>
      <p:sp>
        <p:nvSpPr>
          <p:cNvPr id="4" name="Rectangle 3"/>
          <p:cNvSpPr/>
          <p:nvPr/>
        </p:nvSpPr>
        <p:spPr>
          <a:xfrm>
            <a:off x="1295400" y="3429000"/>
            <a:ext cx="6934200" cy="1371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7548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Priorities and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steps should the organization take to work towards its vision and mission?</a:t>
            </a:r>
          </a:p>
          <a:p>
            <a:r>
              <a:rPr lang="en-US" dirty="0" smtClean="0"/>
              <a:t>How will the organization assess its progress?</a:t>
            </a:r>
          </a:p>
          <a:p>
            <a:pPr lvl="1"/>
            <a:r>
              <a:rPr lang="en-US" dirty="0"/>
              <a:t>The most effective goals are those that are SMART: specific, measurable, aggressive, realistic, and time-bound. 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542952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Corner Store Negotiations Exercise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528915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Debrief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97115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Perspectives on Organizational Purpose</a:t>
            </a:r>
            <a:endParaRPr lang="en-CA" dirty="0"/>
          </a:p>
        </p:txBody>
      </p:sp>
      <p:pic>
        <p:nvPicPr>
          <p:cNvPr id="3" name="Picture 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895600"/>
            <a:ext cx="8786813" cy="37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1295400" y="1828800"/>
            <a:ext cx="7620000" cy="1447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 is the purpose of an organization?</a:t>
            </a:r>
            <a:endParaRPr kumimoji="0" lang="en-US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42525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Shareholders vs. Stakeholders</a:t>
            </a:r>
            <a:endParaRPr lang="en-CA" dirty="0"/>
          </a:p>
        </p:txBody>
      </p:sp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1575" y="1584325"/>
            <a:ext cx="7515225" cy="5168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7154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satMod val="130000"/>
                  </a:schemeClr>
                </a:solidFill>
              </a:rPr>
              <a:t>Cognitive abilities</a:t>
            </a:r>
            <a:br>
              <a:rPr lang="en-US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en-US" sz="2000" b="1" i="1" dirty="0" smtClean="0">
                <a:solidFill>
                  <a:schemeClr val="tx2">
                    <a:satMod val="130000"/>
                  </a:schemeClr>
                </a:solidFill>
              </a:rPr>
              <a:t>It is important to recognize our strengths and limitations</a:t>
            </a:r>
            <a:endParaRPr lang="nl-NL" dirty="0" smtClean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1295400" y="3087688"/>
            <a:ext cx="2819400" cy="1066800"/>
          </a:xfrm>
          <a:prstGeom prst="rect">
            <a:avLst/>
          </a:prstGeom>
          <a:solidFill>
            <a:srgbClr val="7B7CAB"/>
          </a:solidFill>
          <a:ln w="9525">
            <a:solidFill>
              <a:srgbClr val="2B3265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Limited information processing capacity</a:t>
            </a:r>
            <a:endParaRPr lang="nl-NL" altLang="en-US" sz="1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295400" y="1792288"/>
            <a:ext cx="2819400" cy="1066800"/>
          </a:xfrm>
          <a:prstGeom prst="rect">
            <a:avLst/>
          </a:prstGeom>
          <a:solidFill>
            <a:srgbClr val="7B7CAB"/>
          </a:solidFill>
          <a:ln w="9525">
            <a:solidFill>
              <a:srgbClr val="2B3265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Limited information sensing ability</a:t>
            </a:r>
            <a:endParaRPr lang="nl-NL" altLang="en-US" sz="1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1295400" y="4383088"/>
            <a:ext cx="2819400" cy="1066800"/>
          </a:xfrm>
          <a:prstGeom prst="rect">
            <a:avLst/>
          </a:prstGeom>
          <a:solidFill>
            <a:srgbClr val="7B7CAB"/>
          </a:solidFill>
          <a:ln w="9525">
            <a:solidFill>
              <a:srgbClr val="2B3265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Limited information storage capacity</a:t>
            </a:r>
            <a:endParaRPr lang="nl-NL" altLang="en-US" sz="1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4267200" y="208280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905C3C"/>
          </a:solidFill>
          <a:ln w="9525">
            <a:solidFill>
              <a:srgbClr val="2B3265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4267200" y="467360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905C3C"/>
          </a:solidFill>
          <a:ln w="9525">
            <a:solidFill>
              <a:srgbClr val="2B3265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>
            <a:off x="4267200" y="337820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905C3C"/>
          </a:solidFill>
          <a:ln w="9525">
            <a:solidFill>
              <a:srgbClr val="2B3265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5257800" y="1903413"/>
            <a:ext cx="358140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2B3265"/>
                </a:solidFill>
                <a:latin typeface="Arial" panose="020B0604020202020204" pitchFamily="34" charset="0"/>
              </a:rPr>
              <a:t>Due to the physical inability to be everywhere, all the time, noticing everything</a:t>
            </a:r>
            <a:endParaRPr lang="nl-NL" altLang="en-US" sz="1800">
              <a:solidFill>
                <a:srgbClr val="2B3265"/>
              </a:solidFill>
              <a:latin typeface="Arial" panose="020B0604020202020204" pitchFamily="34" charset="0"/>
            </a:endParaRP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5257800" y="3316288"/>
            <a:ext cx="3657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2B3265"/>
                </a:solidFill>
                <a:latin typeface="Arial" panose="020B0604020202020204" pitchFamily="34" charset="0"/>
              </a:rPr>
              <a:t>Humans do not have unlimited data processing abilities</a:t>
            </a:r>
            <a:endParaRPr lang="nl-NL" altLang="en-US" sz="1800">
              <a:solidFill>
                <a:srgbClr val="2B3265"/>
              </a:solidFill>
              <a:latin typeface="Arial" panose="020B0604020202020204" pitchFamily="34" charset="0"/>
            </a:endParaRP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5257800" y="4640263"/>
            <a:ext cx="3657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2B3265"/>
                </a:solidFill>
                <a:latin typeface="Arial" panose="020B0604020202020204" pitchFamily="34" charset="0"/>
              </a:rPr>
              <a:t>People have only limited capacity for storing information</a:t>
            </a:r>
            <a:endParaRPr lang="nl-NL" altLang="en-US" sz="1800">
              <a:solidFill>
                <a:srgbClr val="2B3265"/>
              </a:solidFill>
              <a:latin typeface="Arial" panose="020B0604020202020204" pitchFamily="34" charset="0"/>
            </a:endParaRPr>
          </a:p>
        </p:txBody>
      </p:sp>
      <p:sp>
        <p:nvSpPr>
          <p:cNvPr id="33804" name="TextBox 1"/>
          <p:cNvSpPr txBox="1">
            <a:spLocks noChangeArrowheads="1"/>
          </p:cNvSpPr>
          <p:nvPr/>
        </p:nvSpPr>
        <p:spPr bwMode="auto">
          <a:xfrm>
            <a:off x="1600200" y="5754688"/>
            <a:ext cx="6858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We have strengths and  limitations to our cognitive abilities that prevented us from accurately counting the number of F’s.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 rot="-5400000">
            <a:off x="-520700" y="3289300"/>
            <a:ext cx="2286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>
                <a:latin typeface="Calibri" panose="020F0502020204030204" pitchFamily="34" charset="0"/>
              </a:rPr>
              <a:t>Limitations</a:t>
            </a:r>
          </a:p>
        </p:txBody>
      </p:sp>
    </p:spTree>
    <p:extLst>
      <p:ext uri="{BB962C8B-B14F-4D97-AF65-F5344CB8AC3E}">
        <p14:creationId xmlns:p14="http://schemas.microsoft.com/office/powerpoint/2010/main" val="415391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80" grpId="0" animBg="1"/>
      <p:bldP spid="24581" grpId="0" animBg="1"/>
      <p:bldP spid="24582" grpId="0" animBg="1"/>
      <p:bldP spid="24583" grpId="0" animBg="1"/>
      <p:bldP spid="24584" grpId="0" animBg="1"/>
      <p:bldP spid="24585" grpId="0"/>
      <p:bldP spid="24586" grpId="0"/>
      <p:bldP spid="24587" grpId="0"/>
      <p:bldP spid="1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Implications for </a:t>
            </a:r>
            <a:r>
              <a:rPr lang="en-US" dirty="0"/>
              <a:t>S</a:t>
            </a:r>
            <a:r>
              <a:rPr lang="en-US" dirty="0" smtClean="0"/>
              <a:t>trategic </a:t>
            </a:r>
            <a:r>
              <a:rPr lang="en-US" dirty="0"/>
              <a:t>T</a:t>
            </a:r>
            <a:r>
              <a:rPr lang="en-US" dirty="0" smtClean="0"/>
              <a:t>hinking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Our limited cognitive abilities mean that we focus on information that we ASSUME to be most relevant, based on past experience</a:t>
            </a:r>
          </a:p>
          <a:p>
            <a:r>
              <a:rPr lang="en-US" dirty="0" smtClean="0"/>
              <a:t>Assumptions and cognitive maps limit our ability to see problems in new ways and creatively develop new solutions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79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600200"/>
            <a:ext cx="75438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We thought about why we are taking </a:t>
            </a:r>
            <a:r>
              <a:rPr lang="en-US" dirty="0"/>
              <a:t>a course on </a:t>
            </a:r>
            <a:r>
              <a:rPr lang="en-US" dirty="0" smtClean="0"/>
              <a:t>strategy</a:t>
            </a:r>
          </a:p>
          <a:p>
            <a:r>
              <a:rPr lang="en-US" dirty="0" smtClean="0"/>
              <a:t>Discussed the </a:t>
            </a:r>
            <a:r>
              <a:rPr lang="en-US" dirty="0"/>
              <a:t>structure and purpose of this course</a:t>
            </a:r>
          </a:p>
          <a:p>
            <a:r>
              <a:rPr lang="en-US" dirty="0" smtClean="0"/>
              <a:t>Strategized </a:t>
            </a:r>
            <a:r>
              <a:rPr lang="en-US" dirty="0"/>
              <a:t>a </a:t>
            </a:r>
            <a:r>
              <a:rPr lang="en-US" dirty="0" smtClean="0"/>
              <a:t>little</a:t>
            </a:r>
            <a:r>
              <a:rPr lang="en-US" dirty="0"/>
              <a:t> </a:t>
            </a:r>
            <a:r>
              <a:rPr lang="en-US" dirty="0" smtClean="0"/>
              <a:t>about a famous, successful </a:t>
            </a:r>
            <a:r>
              <a:rPr lang="en-US" dirty="0" smtClean="0"/>
              <a:t>company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Explored organizational purpose</a:t>
            </a:r>
            <a:endParaRPr lang="en-US" dirty="0"/>
          </a:p>
          <a:p>
            <a:pPr lvl="1">
              <a:lnSpc>
                <a:spcPct val="80000"/>
              </a:lnSpc>
            </a:pPr>
            <a:r>
              <a:rPr lang="en-US" dirty="0"/>
              <a:t>Strategy elements: </a:t>
            </a:r>
            <a:r>
              <a:rPr lang="en-US" dirty="0" smtClean="0"/>
              <a:t> vision</a:t>
            </a:r>
            <a:r>
              <a:rPr lang="en-US" dirty="0"/>
              <a:t>, </a:t>
            </a:r>
            <a:r>
              <a:rPr lang="en-US" dirty="0" smtClean="0"/>
              <a:t>mission</a:t>
            </a:r>
            <a:r>
              <a:rPr lang="en-US" dirty="0"/>
              <a:t>, </a:t>
            </a:r>
            <a:r>
              <a:rPr lang="en-US" dirty="0" smtClean="0"/>
              <a:t>values</a:t>
            </a:r>
            <a:r>
              <a:rPr lang="en-US" dirty="0"/>
              <a:t>, </a:t>
            </a:r>
            <a:r>
              <a:rPr lang="en-US" dirty="0" smtClean="0"/>
              <a:t>strategic priorities </a:t>
            </a:r>
            <a:r>
              <a:rPr lang="en-US" dirty="0"/>
              <a:t>and </a:t>
            </a:r>
            <a:r>
              <a:rPr lang="en-US" dirty="0" smtClean="0"/>
              <a:t>goals</a:t>
            </a:r>
            <a:endParaRPr lang="en-US" dirty="0"/>
          </a:p>
          <a:p>
            <a:pPr lvl="1">
              <a:lnSpc>
                <a:spcPct val="80000"/>
              </a:lnSpc>
            </a:pPr>
            <a:r>
              <a:rPr lang="en-US" dirty="0"/>
              <a:t>Shareholders vs. Stakeholders – an artificial division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38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7848600" cy="1143000"/>
          </a:xfrm>
        </p:spPr>
        <p:txBody>
          <a:bodyPr anchor="ctr">
            <a:normAutofit fontScale="90000"/>
          </a:bodyPr>
          <a:lstStyle/>
          <a:p>
            <a:r>
              <a:rPr lang="en-US" dirty="0" smtClean="0"/>
              <a:t>The Strategic Management </a:t>
            </a:r>
            <a:r>
              <a:rPr lang="en-US" dirty="0" smtClean="0"/>
              <a:t>Process: What should organizations DO?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133600"/>
            <a:ext cx="1600200" cy="1323439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External Analysis: </a:t>
            </a:r>
            <a:r>
              <a:rPr lang="en-US" sz="1600" dirty="0" smtClean="0"/>
              <a:t>Porter’s 5 Forces, PESTEL Analysis</a:t>
            </a:r>
            <a:endParaRPr lang="en-US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3971330"/>
            <a:ext cx="1600200" cy="107721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Internal Analysis: </a:t>
            </a:r>
            <a:r>
              <a:rPr lang="en-US" sz="1600" dirty="0" smtClean="0"/>
              <a:t>RBV, Value Chain, Positioning</a:t>
            </a:r>
            <a:endParaRPr lang="en-US" sz="1600" dirty="0"/>
          </a:p>
        </p:txBody>
      </p:sp>
      <p:sp>
        <p:nvSpPr>
          <p:cNvPr id="12" name="Right Brace 11"/>
          <p:cNvSpPr/>
          <p:nvPr/>
        </p:nvSpPr>
        <p:spPr>
          <a:xfrm>
            <a:off x="1600200" y="2696527"/>
            <a:ext cx="304800" cy="1828178"/>
          </a:xfrm>
          <a:prstGeom prst="rightBrace">
            <a:avLst>
              <a:gd name="adj1" fmla="val 8333"/>
              <a:gd name="adj2" fmla="val 5052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5" name="TextBox 14"/>
          <p:cNvSpPr txBox="1"/>
          <p:nvPr/>
        </p:nvSpPr>
        <p:spPr>
          <a:xfrm>
            <a:off x="3733800" y="2478614"/>
            <a:ext cx="2057400" cy="2308324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Corporate </a:t>
            </a:r>
            <a:r>
              <a:rPr lang="en-US" sz="1600" b="1" dirty="0"/>
              <a:t>Level Strategy: </a:t>
            </a:r>
            <a:r>
              <a:rPr lang="en-US" sz="1600" dirty="0"/>
              <a:t>Synergy v. responsiveness, profit </a:t>
            </a:r>
            <a:r>
              <a:rPr lang="en-US" sz="1600" dirty="0" smtClean="0"/>
              <a:t>pools</a:t>
            </a:r>
          </a:p>
          <a:p>
            <a:pPr algn="ctr"/>
            <a:r>
              <a:rPr lang="en-US" sz="1600" b="1" dirty="0"/>
              <a:t>Network Level </a:t>
            </a:r>
            <a:r>
              <a:rPr lang="en-US" sz="1600" b="1" dirty="0" smtClean="0"/>
              <a:t> Strategy</a:t>
            </a:r>
            <a:r>
              <a:rPr lang="en-US" sz="1600" b="1" dirty="0"/>
              <a:t>: </a:t>
            </a:r>
            <a:r>
              <a:rPr lang="en-US" sz="1600" dirty="0" smtClean="0"/>
              <a:t>4Cs</a:t>
            </a:r>
            <a:endParaRPr lang="en-US" sz="1600" dirty="0"/>
          </a:p>
          <a:p>
            <a:pPr algn="ctr"/>
            <a:r>
              <a:rPr lang="en-US" sz="1600" b="1" dirty="0"/>
              <a:t>International Strategy: </a:t>
            </a:r>
            <a:r>
              <a:rPr lang="en-US" sz="1600" dirty="0"/>
              <a:t>Modes of entry, cultural </a:t>
            </a:r>
            <a:r>
              <a:rPr lang="en-US" sz="1600" dirty="0" smtClean="0"/>
              <a:t>fit</a:t>
            </a:r>
            <a:endParaRPr lang="en-US" sz="1600" dirty="0"/>
          </a:p>
        </p:txBody>
      </p:sp>
      <p:sp>
        <p:nvSpPr>
          <p:cNvPr id="18" name="Rectangle 17"/>
          <p:cNvSpPr/>
          <p:nvPr/>
        </p:nvSpPr>
        <p:spPr>
          <a:xfrm>
            <a:off x="5791200" y="2743200"/>
            <a:ext cx="1524000" cy="1754326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Strategy &amp; Innovation: </a:t>
            </a:r>
            <a:r>
              <a:rPr lang="en-US" dirty="0" smtClean="0"/>
              <a:t>Blue Ocean Strategy, 1</a:t>
            </a:r>
            <a:r>
              <a:rPr lang="en-US" baseline="30000" dirty="0" smtClean="0"/>
              <a:t>st</a:t>
            </a:r>
            <a:r>
              <a:rPr lang="en-US" dirty="0" smtClean="0"/>
              <a:t> Mover Advantage</a:t>
            </a:r>
            <a:endParaRPr lang="en-US" b="1" dirty="0"/>
          </a:p>
        </p:txBody>
      </p:sp>
      <p:sp>
        <p:nvSpPr>
          <p:cNvPr id="20" name="Rectangle 19"/>
          <p:cNvSpPr/>
          <p:nvPr/>
        </p:nvSpPr>
        <p:spPr>
          <a:xfrm>
            <a:off x="7602748" y="2878347"/>
            <a:ext cx="1524000" cy="1477328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Org Design &amp; Strategic Control:</a:t>
            </a:r>
            <a:r>
              <a:rPr lang="en-US" dirty="0" smtClean="0"/>
              <a:t> Balanced Scorecard</a:t>
            </a:r>
            <a:endParaRPr lang="en-US" b="1" dirty="0"/>
          </a:p>
        </p:txBody>
      </p:sp>
      <p:cxnSp>
        <p:nvCxnSpPr>
          <p:cNvPr id="24" name="Straight Arrow Connector 23"/>
          <p:cNvCxnSpPr>
            <a:stCxn id="18" idx="3"/>
            <a:endCxn id="20" idx="1"/>
          </p:cNvCxnSpPr>
          <p:nvPr/>
        </p:nvCxnSpPr>
        <p:spPr>
          <a:xfrm flipV="1">
            <a:off x="7315200" y="3617011"/>
            <a:ext cx="287548" cy="33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>
            <a:stCxn id="20" idx="0"/>
            <a:endCxn id="5" idx="0"/>
          </p:cNvCxnSpPr>
          <p:nvPr/>
        </p:nvCxnSpPr>
        <p:spPr>
          <a:xfrm rot="16200000" flipV="1">
            <a:off x="4210051" y="-1276350"/>
            <a:ext cx="744747" cy="7564648"/>
          </a:xfrm>
          <a:prstGeom prst="bentConnector3">
            <a:avLst>
              <a:gd name="adj1" fmla="val 14227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20" idx="2"/>
            <a:endCxn id="13" idx="2"/>
          </p:cNvCxnSpPr>
          <p:nvPr/>
        </p:nvCxnSpPr>
        <p:spPr>
          <a:xfrm rot="5400000">
            <a:off x="4235988" y="919787"/>
            <a:ext cx="692873" cy="7564648"/>
          </a:xfrm>
          <a:prstGeom prst="bentConnector3">
            <a:avLst>
              <a:gd name="adj1" fmla="val 14295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09600" y="3352800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+</a:t>
            </a:r>
            <a:endParaRPr lang="en-US" sz="3600" dirty="0"/>
          </a:p>
        </p:txBody>
      </p:sp>
      <p:sp>
        <p:nvSpPr>
          <p:cNvPr id="45" name="Rectangle 44"/>
          <p:cNvSpPr/>
          <p:nvPr/>
        </p:nvSpPr>
        <p:spPr>
          <a:xfrm>
            <a:off x="1968260" y="2755613"/>
            <a:ext cx="1741098" cy="1754326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Business Level Strategy: </a:t>
            </a:r>
            <a:r>
              <a:rPr lang="en-US" dirty="0"/>
              <a:t>Generic Strategies, Competitive Moves</a:t>
            </a:r>
          </a:p>
        </p:txBody>
      </p:sp>
    </p:spTree>
    <p:extLst>
      <p:ext uri="{BB962C8B-B14F-4D97-AF65-F5344CB8AC3E}">
        <p14:creationId xmlns:p14="http://schemas.microsoft.com/office/powerpoint/2010/main" val="239323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7848600" cy="1143000"/>
          </a:xfrm>
        </p:spPr>
        <p:txBody>
          <a:bodyPr anchor="ctr">
            <a:normAutofit fontScale="90000"/>
          </a:bodyPr>
          <a:lstStyle/>
          <a:p>
            <a:r>
              <a:rPr lang="en-US" dirty="0" smtClean="0"/>
              <a:t>The Strategic Management </a:t>
            </a:r>
            <a:r>
              <a:rPr lang="en-US" dirty="0" smtClean="0"/>
              <a:t>Process: What should organizations DO?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25979" y="3335208"/>
            <a:ext cx="1600200" cy="584775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Strategic Analysis</a:t>
            </a:r>
            <a:endParaRPr lang="en-US" sz="1600" dirty="0"/>
          </a:p>
        </p:txBody>
      </p:sp>
      <p:sp>
        <p:nvSpPr>
          <p:cNvPr id="12" name="Right Brace 11"/>
          <p:cNvSpPr/>
          <p:nvPr/>
        </p:nvSpPr>
        <p:spPr>
          <a:xfrm>
            <a:off x="2688567" y="3069732"/>
            <a:ext cx="304800" cy="1113473"/>
          </a:xfrm>
          <a:prstGeom prst="rightBrace">
            <a:avLst>
              <a:gd name="adj1" fmla="val 8333"/>
              <a:gd name="adj2" fmla="val 5052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5" name="TextBox 14"/>
          <p:cNvSpPr txBox="1"/>
          <p:nvPr/>
        </p:nvSpPr>
        <p:spPr>
          <a:xfrm>
            <a:off x="6324600" y="3179740"/>
            <a:ext cx="1758351" cy="830997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Strategic Implementation &amp; Evaluation</a:t>
            </a:r>
            <a:endParaRPr lang="en-US" sz="1600" dirty="0"/>
          </a:p>
        </p:txBody>
      </p:sp>
      <p:cxnSp>
        <p:nvCxnSpPr>
          <p:cNvPr id="37" name="Elbow Connector 36"/>
          <p:cNvCxnSpPr>
            <a:stCxn id="15" idx="0"/>
            <a:endCxn id="5" idx="0"/>
          </p:cNvCxnSpPr>
          <p:nvPr/>
        </p:nvCxnSpPr>
        <p:spPr>
          <a:xfrm rot="16200000" flipH="1" flipV="1">
            <a:off x="4337194" y="468625"/>
            <a:ext cx="155468" cy="5577697"/>
          </a:xfrm>
          <a:prstGeom prst="bentConnector3">
            <a:avLst>
              <a:gd name="adj1" fmla="val -26911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15" idx="2"/>
            <a:endCxn id="5" idx="2"/>
          </p:cNvCxnSpPr>
          <p:nvPr/>
        </p:nvCxnSpPr>
        <p:spPr>
          <a:xfrm rot="5400000" flipH="1">
            <a:off x="4369551" y="1176512"/>
            <a:ext cx="90754" cy="5577697"/>
          </a:xfrm>
          <a:prstGeom prst="bentConnector3">
            <a:avLst>
              <a:gd name="adj1" fmla="val -55606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3488667" y="3304431"/>
            <a:ext cx="1741098" cy="646331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Strategic Planning</a:t>
            </a:r>
            <a:endParaRPr lang="en-US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5486400" y="3595238"/>
            <a:ext cx="533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146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A sample test question</a:t>
            </a:r>
            <a:br>
              <a:rPr lang="en-US" dirty="0" smtClean="0"/>
            </a:br>
            <a:r>
              <a:rPr lang="en-US" sz="3600" dirty="0" smtClean="0"/>
              <a:t>Short answer question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286000"/>
            <a:ext cx="7498080" cy="3962400"/>
          </a:xfrm>
        </p:spPr>
        <p:txBody>
          <a:bodyPr/>
          <a:lstStyle/>
          <a:p>
            <a:r>
              <a:rPr lang="en-US" dirty="0" smtClean="0"/>
              <a:t>Define strategy.  Your answer must include concepts from class, the text or handouts; it must be complete.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87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dirty="0" smtClean="0"/>
              <a:t>NEXT CLASS</a:t>
            </a: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1435608" y="1752600"/>
            <a:ext cx="7498080" cy="4495800"/>
          </a:xfrm>
        </p:spPr>
        <p:txBody>
          <a:bodyPr>
            <a:normAutofit/>
          </a:bodyPr>
          <a:lstStyle/>
          <a:p>
            <a:r>
              <a:rPr lang="en-US" dirty="0" smtClean="0"/>
              <a:t>David </a:t>
            </a:r>
            <a:r>
              <a:rPr lang="en-US" dirty="0" err="1" smtClean="0"/>
              <a:t>Depietro</a:t>
            </a:r>
            <a:r>
              <a:rPr lang="en-US" dirty="0" smtClean="0"/>
              <a:t> – </a:t>
            </a:r>
            <a:r>
              <a:rPr lang="en-US" dirty="0"/>
              <a:t>service learning presentation</a:t>
            </a:r>
          </a:p>
          <a:p>
            <a:pPr lvl="1"/>
            <a:r>
              <a:rPr lang="en-US" dirty="0" smtClean="0"/>
              <a:t>Form </a:t>
            </a:r>
            <a:r>
              <a:rPr lang="en-US" dirty="0"/>
              <a:t>groups</a:t>
            </a: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3615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2176</TotalTime>
  <Words>1907</Words>
  <Application>Microsoft Office PowerPoint</Application>
  <PresentationFormat>On-screen Show (4:3)</PresentationFormat>
  <Paragraphs>294</Paragraphs>
  <Slides>43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Arial</vt:lpstr>
      <vt:lpstr>Calibri</vt:lpstr>
      <vt:lpstr>Calibri Light</vt:lpstr>
      <vt:lpstr>Gill Sans MT</vt:lpstr>
      <vt:lpstr>Times New Roman</vt:lpstr>
      <vt:lpstr>Trebuchet MS</vt:lpstr>
      <vt:lpstr>Verdana</vt:lpstr>
      <vt:lpstr>Wingdings 2</vt:lpstr>
      <vt:lpstr>ヒラギノ角ゴ Pro W3</vt:lpstr>
      <vt:lpstr>Solstice</vt:lpstr>
      <vt:lpstr>STRATEGIC MANAGEMENT MGMT 4P90 Week 1: Course Overview</vt:lpstr>
      <vt:lpstr>Today’s goals</vt:lpstr>
      <vt:lpstr>AGENDA</vt:lpstr>
      <vt:lpstr>Ice-breaker</vt:lpstr>
      <vt:lpstr>Ice Breaker (cont)</vt:lpstr>
      <vt:lpstr>What is Strategy?</vt:lpstr>
      <vt:lpstr>Intended and Emergent Strategies </vt:lpstr>
      <vt:lpstr>The First Strategists: Lessons of Greeks &amp; Romans in War &amp; Nation Building</vt:lpstr>
      <vt:lpstr>PowerPoint Presentation</vt:lpstr>
      <vt:lpstr>Machiavelli and Sun Tzu</vt:lpstr>
      <vt:lpstr>Economists</vt:lpstr>
      <vt:lpstr>By the late 20th century, organizations needed more perspectives on strategy as we began to understand more about human nature and business problems became increasingly difficult and harder to solve</vt:lpstr>
      <vt:lpstr>As marketplaces and organizations become more complex so did the problems   Characteristics of Wicked Problems</vt:lpstr>
      <vt:lpstr>“New” field of Strategy has emerged</vt:lpstr>
      <vt:lpstr>Strategic or Stupid?</vt:lpstr>
      <vt:lpstr>Goals for this Course</vt:lpstr>
      <vt:lpstr>The Strategic Management Process: What should organizations DO?</vt:lpstr>
      <vt:lpstr>The Strategic Management Process: What should organizations DO?</vt:lpstr>
      <vt:lpstr>Methods for meeting goals</vt:lpstr>
      <vt:lpstr>Methods</vt:lpstr>
      <vt:lpstr>Ground Rules</vt:lpstr>
      <vt:lpstr>Any questions about the course?</vt:lpstr>
      <vt:lpstr>Apple Case Study</vt:lpstr>
      <vt:lpstr>What are Apple’s strengths and weaknesses? </vt:lpstr>
      <vt:lpstr>As of right now…</vt:lpstr>
      <vt:lpstr>PowerPoint Presentation</vt:lpstr>
      <vt:lpstr>Create a 5-year strategy for Apple</vt:lpstr>
      <vt:lpstr>Organizational Purpose: Strategy</vt:lpstr>
      <vt:lpstr>Vision</vt:lpstr>
      <vt:lpstr>Mission</vt:lpstr>
      <vt:lpstr>Values</vt:lpstr>
      <vt:lpstr>Strategic Priorities and Goals</vt:lpstr>
      <vt:lpstr>Corner Store Negotiations Exercise </vt:lpstr>
      <vt:lpstr>Debrief </vt:lpstr>
      <vt:lpstr>Perspectives on Organizational Purpose</vt:lpstr>
      <vt:lpstr>Shareholders vs. Stakeholders</vt:lpstr>
      <vt:lpstr>Cognitive abilities It is important to recognize our strengths and limitations</vt:lpstr>
      <vt:lpstr>Implications for Strategic Thinking</vt:lpstr>
      <vt:lpstr>Summary</vt:lpstr>
      <vt:lpstr>The Strategic Management Process: What should organizations DO?</vt:lpstr>
      <vt:lpstr>The Strategic Management Process: What should organizations DO?</vt:lpstr>
      <vt:lpstr>A sample test question Short answer question</vt:lpstr>
      <vt:lpstr>NEXT CLASS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MANAGEMENT Introduction Week 1- Class 2</dc:title>
  <dc:creator>Wesley S Helms</dc:creator>
  <cp:lastModifiedBy>Trish Ruebottom</cp:lastModifiedBy>
  <cp:revision>578</cp:revision>
  <dcterms:created xsi:type="dcterms:W3CDTF">2011-06-15T18:33:34Z</dcterms:created>
  <dcterms:modified xsi:type="dcterms:W3CDTF">2017-01-09T21:15:37Z</dcterms:modified>
</cp:coreProperties>
</file>