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5" r:id="rId1"/>
  </p:sldMasterIdLst>
  <p:notesMasterIdLst>
    <p:notesMasterId r:id="rId73"/>
  </p:notesMasterIdLst>
  <p:handoutMasterIdLst>
    <p:handoutMasterId r:id="rId74"/>
  </p:handoutMasterIdLst>
  <p:sldIdLst>
    <p:sldId id="260" r:id="rId2"/>
    <p:sldId id="547" r:id="rId3"/>
    <p:sldId id="598" r:id="rId4"/>
    <p:sldId id="363" r:id="rId5"/>
    <p:sldId id="566" r:id="rId6"/>
    <p:sldId id="567" r:id="rId7"/>
    <p:sldId id="597" r:id="rId8"/>
    <p:sldId id="580" r:id="rId9"/>
    <p:sldId id="591" r:id="rId10"/>
    <p:sldId id="592" r:id="rId11"/>
    <p:sldId id="593" r:id="rId12"/>
    <p:sldId id="594" r:id="rId13"/>
    <p:sldId id="595" r:id="rId14"/>
    <p:sldId id="480" r:id="rId15"/>
    <p:sldId id="550" r:id="rId16"/>
    <p:sldId id="481" r:id="rId17"/>
    <p:sldId id="551" r:id="rId18"/>
    <p:sldId id="553" r:id="rId19"/>
    <p:sldId id="554" r:id="rId20"/>
    <p:sldId id="552" r:id="rId21"/>
    <p:sldId id="483" r:id="rId22"/>
    <p:sldId id="555" r:id="rId23"/>
    <p:sldId id="484" r:id="rId24"/>
    <p:sldId id="556" r:id="rId25"/>
    <p:sldId id="485" r:id="rId26"/>
    <p:sldId id="557" r:id="rId27"/>
    <p:sldId id="558" r:id="rId28"/>
    <p:sldId id="486" r:id="rId29"/>
    <p:sldId id="487" r:id="rId30"/>
    <p:sldId id="488" r:id="rId31"/>
    <p:sldId id="559" r:id="rId32"/>
    <p:sldId id="489" r:id="rId33"/>
    <p:sldId id="490" r:id="rId34"/>
    <p:sldId id="492" r:id="rId35"/>
    <p:sldId id="560" r:id="rId36"/>
    <p:sldId id="491" r:id="rId37"/>
    <p:sldId id="493" r:id="rId38"/>
    <p:sldId id="494" r:id="rId39"/>
    <p:sldId id="495" r:id="rId40"/>
    <p:sldId id="561" r:id="rId41"/>
    <p:sldId id="498" r:id="rId42"/>
    <p:sldId id="499" r:id="rId43"/>
    <p:sldId id="562" r:id="rId44"/>
    <p:sldId id="500" r:id="rId45"/>
    <p:sldId id="501" r:id="rId46"/>
    <p:sldId id="581" r:id="rId47"/>
    <p:sldId id="582" r:id="rId48"/>
    <p:sldId id="583" r:id="rId49"/>
    <p:sldId id="584" r:id="rId50"/>
    <p:sldId id="563" r:id="rId51"/>
    <p:sldId id="589" r:id="rId52"/>
    <p:sldId id="590" r:id="rId53"/>
    <p:sldId id="515" r:id="rId54"/>
    <p:sldId id="516" r:id="rId55"/>
    <p:sldId id="517" r:id="rId56"/>
    <p:sldId id="596" r:id="rId57"/>
    <p:sldId id="518" r:id="rId58"/>
    <p:sldId id="519" r:id="rId59"/>
    <p:sldId id="520" r:id="rId60"/>
    <p:sldId id="521" r:id="rId61"/>
    <p:sldId id="522" r:id="rId62"/>
    <p:sldId id="530" r:id="rId63"/>
    <p:sldId id="531" r:id="rId64"/>
    <p:sldId id="532" r:id="rId65"/>
    <p:sldId id="536" r:id="rId66"/>
    <p:sldId id="537" r:id="rId67"/>
    <p:sldId id="564" r:id="rId68"/>
    <p:sldId id="585" r:id="rId69"/>
    <p:sldId id="586" r:id="rId70"/>
    <p:sldId id="565" r:id="rId71"/>
    <p:sldId id="401" r:id="rId72"/>
  </p:sldIdLst>
  <p:sldSz cx="9144000" cy="6858000" type="screen4x3"/>
  <p:notesSz cx="6858000" cy="10058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72760" autoAdjust="0"/>
  </p:normalViewPr>
  <p:slideViewPr>
    <p:cSldViewPr>
      <p:cViewPr varScale="1">
        <p:scale>
          <a:sx n="73" d="100"/>
          <a:sy n="73" d="100"/>
        </p:scale>
        <p:origin x="-193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2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53575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553575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F71BF05D-150F-40BD-8326-F58FC5CC4A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F406A52-E8FF-4134-851E-9EB3A67020D6}" type="datetimeFigureOut">
              <a:rPr lang="en-CA"/>
              <a:pPr>
                <a:defRPr/>
              </a:pPr>
              <a:t>24/01/2013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1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78375"/>
            <a:ext cx="5486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53575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553575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AA9314B-4828-46A5-AB9C-D5D17F8A5BD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EFD6CE-590D-4A8D-A33C-823EC767D91F}" type="slidenum">
              <a:rPr lang="en-US"/>
              <a:pPr/>
              <a:t>9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B2D84B-0A37-48FD-82B9-A79E3F4860B2}" type="slidenum">
              <a:rPr lang="en-US"/>
              <a:pPr/>
              <a:t>10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400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858D2E-A7DA-4892-B691-73DC9DA0ECFF}" type="slidenum">
              <a:rPr lang="en-US"/>
              <a:pPr/>
              <a:t>11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400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43BD50-55CE-48ED-814A-1B5A6A8AD070}" type="slidenum">
              <a:rPr lang="en-US"/>
              <a:pPr/>
              <a:t>12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9F9238-F945-4052-B330-3ECA27CC6C75}" type="slidenum">
              <a:rPr lang="en-US"/>
              <a:pPr/>
              <a:t>13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135A31-0D52-4778-98DD-59E651F079D2}" type="slidenum">
              <a:rPr lang="en-US"/>
              <a:pPr/>
              <a:t>14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135A31-0D52-4778-98DD-59E651F079D2}" type="slidenum">
              <a:rPr lang="en-US"/>
              <a:pPr/>
              <a:t>15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3E90D-E7C1-41B0-9CD8-0E7169FB7FF7}" type="slidenum">
              <a:rPr lang="en-US"/>
              <a:pPr/>
              <a:t>16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C3E90D-E7C1-41B0-9CD8-0E7169FB7FF7}" type="slidenum">
              <a:rPr lang="en-US"/>
              <a:pPr/>
              <a:t>17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C5FF34-6354-47E1-BF1D-9951E7C84E08}" type="slidenum">
              <a:rPr lang="en-US"/>
              <a:pPr/>
              <a:t>18</a:t>
            </a:fld>
            <a:endParaRPr lang="en-US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C5FF34-6354-47E1-BF1D-9951E7C84E08}" type="slidenum">
              <a:rPr lang="en-US"/>
              <a:pPr/>
              <a:t>19</a:t>
            </a:fld>
            <a:endParaRPr lang="en-US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C5FF34-6354-47E1-BF1D-9951E7C84E08}" type="slidenum">
              <a:rPr lang="en-US"/>
              <a:pPr/>
              <a:t>20</a:t>
            </a:fld>
            <a:endParaRPr lang="en-US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6EE865-E0A9-4BB1-BFAB-32DE7B4880EF}" type="slidenum">
              <a:rPr lang="en-US"/>
              <a:pPr/>
              <a:t>21</a:t>
            </a:fld>
            <a:endParaRPr 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900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6EE865-E0A9-4BB1-BFAB-32DE7B4880EF}" type="slidenum">
              <a:rPr lang="en-US"/>
              <a:pPr/>
              <a:t>22</a:t>
            </a:fld>
            <a:endParaRPr 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900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CDB012-034F-4A80-A0A5-853E4048A532}" type="slidenum">
              <a:rPr lang="en-US"/>
              <a:pPr/>
              <a:t>23</a:t>
            </a:fld>
            <a:endParaRPr lang="en-US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CDB012-034F-4A80-A0A5-853E4048A532}" type="slidenum">
              <a:rPr lang="en-US"/>
              <a:pPr/>
              <a:t>24</a:t>
            </a:fld>
            <a:endParaRPr lang="en-US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569CC-9C80-4D86-9325-80BF5D2AEE69}" type="slidenum">
              <a:rPr lang="en-US"/>
              <a:pPr/>
              <a:t>25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900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569CC-9C80-4D86-9325-80BF5D2AEE69}" type="slidenum">
              <a:rPr lang="en-US"/>
              <a:pPr/>
              <a:t>26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900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7569CC-9C80-4D86-9325-80BF5D2AEE69}" type="slidenum">
              <a:rPr lang="en-US"/>
              <a:pPr/>
              <a:t>27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900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55451B-8375-4384-B019-B21AF6E32156}" type="slidenum">
              <a:rPr lang="en-US"/>
              <a:pPr/>
              <a:t>28</a:t>
            </a:fld>
            <a:endParaRPr lang="en-US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EFDFE0-611B-401F-B669-D6CD840E53A4}" type="slidenum">
              <a:rPr lang="en-US"/>
              <a:pPr/>
              <a:t>29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400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4DC038-C6EC-4EC8-ADD6-D8B3F859C540}" type="slidenum">
              <a:rPr lang="en-US"/>
              <a:pPr/>
              <a:t>30</a:t>
            </a:fld>
            <a:endParaRPr lang="en-US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4DC038-C6EC-4EC8-ADD6-D8B3F859C540}" type="slidenum">
              <a:rPr lang="en-US"/>
              <a:pPr/>
              <a:t>31</a:t>
            </a:fld>
            <a:endParaRPr lang="en-US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EBB730-B7A6-4C6C-8E4E-49C958A83A2A}" type="slidenum">
              <a:rPr lang="en-US"/>
              <a:pPr/>
              <a:t>32</a:t>
            </a:fld>
            <a:endParaRPr lang="en-US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2134E8-396E-4A7B-9196-8256A690AEE8}" type="slidenum">
              <a:rPr lang="en-US"/>
              <a:pPr/>
              <a:t>33</a:t>
            </a:fld>
            <a:endParaRPr lang="en-US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944CD4-2C0A-4C2F-9973-A858EF490211}" type="slidenum">
              <a:rPr lang="en-US"/>
              <a:pPr/>
              <a:t>34</a:t>
            </a:fld>
            <a:endParaRPr lang="en-US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2134E8-396E-4A7B-9196-8256A690AEE8}" type="slidenum">
              <a:rPr lang="en-US"/>
              <a:pPr/>
              <a:t>35</a:t>
            </a:fld>
            <a:endParaRPr lang="en-US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785CA5-E80A-4B00-8C8C-6CE51A90E6F3}" type="slidenum">
              <a:rPr lang="en-US"/>
              <a:pPr/>
              <a:t>36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16F163-EEED-43A1-A8B6-2B49485D14C5}" type="slidenum">
              <a:rPr lang="en-US"/>
              <a:pPr/>
              <a:t>37</a:t>
            </a:fld>
            <a:endParaRPr 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25B1F6-39BA-4159-9A2F-37891488AD0E}" type="slidenum">
              <a:rPr lang="en-US"/>
              <a:pPr/>
              <a:t>38</a:t>
            </a:fld>
            <a:endParaRPr lang="en-US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0C0C29-69F1-4BDC-8C06-3923360D23EE}" type="slidenum">
              <a:rPr lang="en-US"/>
              <a:pPr/>
              <a:t>39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0C0C29-69F1-4BDC-8C06-3923360D23EE}" type="slidenum">
              <a:rPr lang="en-US"/>
              <a:pPr/>
              <a:t>40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DE1FCB-F0D3-4A28-8B73-6BC5044C7218}" type="slidenum">
              <a:rPr lang="en-US"/>
              <a:pPr/>
              <a:t>41</a:t>
            </a:fld>
            <a:endParaRPr lang="en-US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5C9817-F8F1-410E-AD6F-7FDADB02860D}" type="slidenum">
              <a:rPr lang="en-US"/>
              <a:pPr/>
              <a:t>42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5C9817-F8F1-410E-AD6F-7FDADB02860D}" type="slidenum">
              <a:rPr lang="en-US"/>
              <a:pPr/>
              <a:t>43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019D34-0A70-46D2-9826-436B8EA059AE}" type="slidenum">
              <a:rPr lang="en-US"/>
              <a:pPr/>
              <a:t>44</a:t>
            </a:fld>
            <a:endParaRPr lang="en-US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98D310-1142-4E95-BF3A-B48C350FEE26}" type="slidenum">
              <a:rPr lang="en-US"/>
              <a:pPr/>
              <a:t>45</a:t>
            </a:fld>
            <a:endParaRPr lang="en-US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DFF33C-5A32-4599-BC0C-FA240B1D594A}" type="slidenum">
              <a:rPr lang="en-US"/>
              <a:pPr/>
              <a:t>53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072FB6-7F3E-469D-A5B4-24373E48147C}" type="slidenum">
              <a:rPr lang="en-US"/>
              <a:pPr/>
              <a:t>54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AA7550-3647-4B04-A8BC-87C360A91C9E}" type="slidenum">
              <a:rPr lang="en-US"/>
              <a:pPr/>
              <a:t>55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AA7550-3647-4B04-A8BC-87C360A91C9E}" type="slidenum">
              <a:rPr lang="en-US"/>
              <a:pPr/>
              <a:t>56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A1531D-AA3D-4E65-A2C5-C1E235356707}" type="slidenum">
              <a:rPr lang="en-US"/>
              <a:pPr/>
              <a:t>57</a:t>
            </a:fld>
            <a:endParaRPr 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474859-8BC0-4BA0-87EB-A1B516685754}" type="slidenum">
              <a:rPr lang="en-US"/>
              <a:pPr/>
              <a:t>58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96F100-1AAD-45DA-B5A0-9DF0505611E4}" type="slidenum">
              <a:rPr lang="en-US"/>
              <a:pPr/>
              <a:t>59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4E6F4F-0944-4AA1-8B4B-2F9BF635470D}" type="slidenum">
              <a:rPr lang="en-US"/>
              <a:pPr/>
              <a:t>60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5B1617-C4BF-4723-AB27-8D6CE23B7F0C}" type="slidenum">
              <a:rPr lang="en-US"/>
              <a:pPr/>
              <a:t>61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4777740"/>
            <a:ext cx="5486400" cy="4526280"/>
          </a:xfrm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2C4F6E-8660-49B9-95D2-9594185F39C6}" type="slidenum">
              <a:rPr lang="en-US"/>
              <a:pPr/>
              <a:t>62</a:t>
            </a:fld>
            <a:endParaRPr lang="en-US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C36F5B-9893-4FDF-89CA-CAF5560F5785}" type="slidenum">
              <a:rPr lang="en-US"/>
              <a:pPr/>
              <a:t>63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dirty="0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DFBB91-AC30-41FB-A708-C6BC4C7D65D7}" type="slidenum">
              <a:rPr lang="en-US"/>
              <a:pPr/>
              <a:t>64</a:t>
            </a:fld>
            <a:endParaRPr lang="en-US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400" dirty="0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934284-0159-4A14-8A3F-099E4A44B526}" type="slidenum">
              <a:rPr lang="en-US"/>
              <a:pPr/>
              <a:t>65</a:t>
            </a:fld>
            <a:endParaRPr lang="en-US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B45419-9381-44ED-8A02-76960240DAA9}" type="slidenum">
              <a:rPr lang="en-US"/>
              <a:pPr/>
              <a:t>66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900" dirty="0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B45419-9381-44ED-8A02-76960240DAA9}" type="slidenum">
              <a:rPr lang="en-US"/>
              <a:pPr/>
              <a:t>67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900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</p:grpSp>
      <p:sp>
        <p:nvSpPr>
          <p:cNvPr id="43047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3048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A3A42-FBA1-4018-93CA-EF35EF804B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6D416-AEF1-43E7-8989-F10EBDAE3D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4432E-94F3-4D2A-8640-457293F425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0130C-89E3-4175-B807-F6104A4D85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AA151-303F-4031-988C-9CD0CF6CCA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1F09F-7D11-4647-9EE9-2D17BA2572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A60B5-5E4E-4D72-997A-1C838CBFF2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0386F-72AE-478E-A74F-EA30CEB7B6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50771-ABE1-42A3-AD64-2D9FB7FFF8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90AD0-FD33-43E2-AD77-70E5E30A57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1A202-A7FE-40C8-BE13-9A909B3D83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41987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1988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1989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41991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2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3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4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5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6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7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8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9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0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1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2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3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42004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5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6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7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8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9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0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1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2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3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4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104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42016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17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18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19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20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420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</p:grpSp>
      <p:sp>
        <p:nvSpPr>
          <p:cNvPr id="42023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2024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025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42026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D346059-1EFF-4220-A196-2C8636417C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202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88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476250"/>
            <a:ext cx="8569325" cy="56896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err="1" smtClean="0"/>
              <a:t>Sprott</a:t>
            </a:r>
            <a:r>
              <a:rPr lang="en-CA" sz="3600" b="1" dirty="0" smtClean="0"/>
              <a:t> School of Business</a:t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>BUSI 2701H - Fundamentals of International Business</a:t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>Lecture 3 – Country Differences in Political Economy and Culture</a:t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>Instructor - Wade Rose, PhD</a:t>
            </a:r>
            <a:br>
              <a:rPr lang="en-CA" sz="3600" b="1" dirty="0" smtClean="0"/>
            </a:br>
            <a:r>
              <a:rPr lang="en-CA" sz="4000" dirty="0" smtClean="0"/>
              <a:t> </a:t>
            </a:r>
            <a:endParaRPr lang="en-US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Questions???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12776"/>
            <a:ext cx="8302625" cy="4535487"/>
          </a:xfrm>
        </p:spPr>
        <p:txBody>
          <a:bodyPr/>
          <a:lstStyle/>
          <a:p>
            <a:endParaRPr lang="en-US" dirty="0" smtClean="0">
              <a:effectLst/>
            </a:endParaRPr>
          </a:p>
          <a:p>
            <a:r>
              <a:rPr lang="en-US" dirty="0" smtClean="0">
                <a:effectLst/>
              </a:rPr>
              <a:t>Assignment #1</a:t>
            </a:r>
          </a:p>
          <a:p>
            <a:endParaRPr lang="en-US" dirty="0" smtClean="0">
              <a:effectLst/>
            </a:endParaRPr>
          </a:p>
          <a:p>
            <a:r>
              <a:rPr lang="en-US" dirty="0" smtClean="0">
                <a:effectLst/>
              </a:rPr>
              <a:t>Anything else</a:t>
            </a:r>
            <a:endParaRPr lang="en-US" sz="2200" dirty="0" smtClean="0">
              <a:effectLst/>
            </a:endParaRPr>
          </a:p>
          <a:p>
            <a:endParaRPr lang="en-US" sz="2400" dirty="0" smtClean="0">
              <a:effectLst/>
            </a:endParaRPr>
          </a:p>
          <a:p>
            <a:endParaRPr lang="en-US" sz="2400" dirty="0" smtClean="0">
              <a:effectLst/>
            </a:endParaRPr>
          </a:p>
          <a:p>
            <a:pPr lvl="0">
              <a:buNone/>
            </a:pPr>
            <a:endParaRPr lang="en-US" sz="1000" dirty="0" smtClean="0">
              <a:effectLst/>
            </a:endParaRPr>
          </a:p>
          <a:p>
            <a:pPr>
              <a:buNone/>
            </a:pPr>
            <a:r>
              <a:rPr lang="en-US" dirty="0" smtClean="0"/>
              <a:t> 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Definitions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12776"/>
            <a:ext cx="8302625" cy="4535487"/>
          </a:xfrm>
        </p:spPr>
        <p:txBody>
          <a:bodyPr/>
          <a:lstStyle/>
          <a:p>
            <a:r>
              <a:rPr lang="en-US" sz="3200" dirty="0" smtClean="0">
                <a:effectLst/>
              </a:rPr>
              <a:t>Economic Growth</a:t>
            </a:r>
          </a:p>
          <a:p>
            <a:pPr lvl="1"/>
            <a:r>
              <a:rPr lang="en-US" dirty="0" smtClean="0">
                <a:effectLst/>
              </a:rPr>
              <a:t>Year over year change in </a:t>
            </a:r>
            <a:r>
              <a:rPr lang="en-US" dirty="0" smtClean="0">
                <a:effectLst/>
              </a:rPr>
              <a:t>Gross Domestic Product (GDP)</a:t>
            </a:r>
            <a:endParaRPr lang="en-US" dirty="0" smtClean="0">
              <a:effectLst/>
            </a:endParaRPr>
          </a:p>
          <a:p>
            <a:pPr lvl="1"/>
            <a:r>
              <a:rPr lang="en-US" dirty="0" smtClean="0">
                <a:effectLst/>
              </a:rPr>
              <a:t>Real economic growth (GDP growth minus inflation)</a:t>
            </a:r>
          </a:p>
          <a:p>
            <a:endParaRPr lang="en-US" sz="3200" dirty="0" smtClean="0">
              <a:effectLst/>
            </a:endParaRPr>
          </a:p>
          <a:p>
            <a:r>
              <a:rPr lang="en-US" sz="3200" dirty="0" smtClean="0">
                <a:effectLst/>
              </a:rPr>
              <a:t>Inflation</a:t>
            </a:r>
          </a:p>
          <a:p>
            <a:pPr lvl="1"/>
            <a:r>
              <a:rPr lang="en-US" dirty="0" smtClean="0">
                <a:effectLst/>
              </a:rPr>
              <a:t>Year over year change in Consumer Price Index (CPI)</a:t>
            </a:r>
          </a:p>
          <a:p>
            <a:endParaRPr lang="en-US" sz="2200" dirty="0" smtClean="0">
              <a:effectLst/>
            </a:endParaRPr>
          </a:p>
          <a:p>
            <a:endParaRPr lang="en-US" sz="2400" dirty="0" smtClean="0">
              <a:effectLst/>
            </a:endParaRPr>
          </a:p>
          <a:p>
            <a:endParaRPr lang="en-US" sz="2400" dirty="0" smtClean="0">
              <a:effectLst/>
            </a:endParaRPr>
          </a:p>
          <a:p>
            <a:pPr lvl="0">
              <a:buNone/>
            </a:pPr>
            <a:endParaRPr lang="en-US" sz="1000" dirty="0" smtClean="0">
              <a:effectLst/>
            </a:endParaRPr>
          </a:p>
          <a:p>
            <a:pPr>
              <a:buNone/>
            </a:pPr>
            <a:r>
              <a:rPr lang="en-US" dirty="0" smtClean="0"/>
              <a:t> 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Lecture 3 Overview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556792"/>
            <a:ext cx="8302625" cy="4535487"/>
          </a:xfrm>
        </p:spPr>
        <p:txBody>
          <a:bodyPr/>
          <a:lstStyle/>
          <a:p>
            <a:pPr lvl="0"/>
            <a:r>
              <a:rPr lang="en-US" dirty="0" smtClean="0"/>
              <a:t>Understand the business and economic implications of the differing political, economic and legal systems of countries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the business and economic implications of the differences in culture of countries</a:t>
            </a:r>
          </a:p>
          <a:p>
            <a:pPr lvl="0">
              <a:buNone/>
            </a:pPr>
            <a:endParaRPr lang="en-US" sz="1000" dirty="0" smtClean="0">
              <a:effectLst/>
            </a:endParaRPr>
          </a:p>
          <a:p>
            <a:pPr lvl="0">
              <a:buNone/>
            </a:pPr>
            <a:endParaRPr lang="en-US" sz="1000" dirty="0" smtClean="0">
              <a:effectLst/>
            </a:endParaRPr>
          </a:p>
          <a:p>
            <a:pPr>
              <a:buNone/>
            </a:pPr>
            <a:r>
              <a:rPr lang="en-US" dirty="0" smtClean="0"/>
              <a:t> 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 </a:t>
            </a:r>
            <a:r>
              <a:rPr lang="en-US" b="1" dirty="0" smtClean="0"/>
              <a:t>Contextual Environment of a Firm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sz="4000" dirty="0" smtClean="0">
              <a:effectLst/>
            </a:endParaRPr>
          </a:p>
          <a:p>
            <a:pPr eaLnBrk="1" hangingPunct="1">
              <a:buFont typeface="Wingdings" pitchFamily="2" charset="2"/>
              <a:buNone/>
            </a:pPr>
            <a:endParaRPr lang="en-US" sz="4000" dirty="0" smtClean="0">
              <a:effectLst/>
            </a:endParaRPr>
          </a:p>
          <a:p>
            <a:pPr eaLnBrk="1" hangingPunct="1">
              <a:buFont typeface="Wingdings" pitchFamily="2" charset="2"/>
              <a:buNone/>
            </a:pPr>
            <a:endParaRPr lang="en-US" sz="4000" dirty="0" smtClean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23FDB-3B45-426C-A41E-4A16F6514D8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  <p:sp>
        <p:nvSpPr>
          <p:cNvPr id="25606" name="Oval 6"/>
          <p:cNvSpPr>
            <a:spLocks noChangeArrowheads="1"/>
          </p:cNvSpPr>
          <p:nvPr/>
        </p:nvSpPr>
        <p:spPr bwMode="auto">
          <a:xfrm>
            <a:off x="3419475" y="2852738"/>
            <a:ext cx="2089150" cy="1944687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5607" name="Oval 7"/>
          <p:cNvSpPr>
            <a:spLocks noChangeArrowheads="1"/>
          </p:cNvSpPr>
          <p:nvPr/>
        </p:nvSpPr>
        <p:spPr bwMode="auto">
          <a:xfrm>
            <a:off x="2484438" y="2133600"/>
            <a:ext cx="4032250" cy="33115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5608" name="Oval 8"/>
          <p:cNvSpPr>
            <a:spLocks noChangeArrowheads="1"/>
          </p:cNvSpPr>
          <p:nvPr/>
        </p:nvSpPr>
        <p:spPr bwMode="auto">
          <a:xfrm>
            <a:off x="1835150" y="1341438"/>
            <a:ext cx="5329238" cy="4608512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5609" name="TextBox 9"/>
          <p:cNvSpPr txBox="1">
            <a:spLocks noChangeArrowheads="1"/>
          </p:cNvSpPr>
          <p:nvPr/>
        </p:nvSpPr>
        <p:spPr bwMode="auto">
          <a:xfrm>
            <a:off x="3708400" y="3357563"/>
            <a:ext cx="15843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u="sng" dirty="0"/>
              <a:t>The firm </a:t>
            </a:r>
            <a:r>
              <a:rPr lang="en-US" sz="1600" dirty="0"/>
              <a:t>and its internal environment</a:t>
            </a:r>
            <a:endParaRPr lang="en-CA" sz="1600" dirty="0"/>
          </a:p>
        </p:txBody>
      </p:sp>
      <p:sp>
        <p:nvSpPr>
          <p:cNvPr id="25610" name="TextBox 10"/>
          <p:cNvSpPr txBox="1">
            <a:spLocks noChangeArrowheads="1"/>
          </p:cNvSpPr>
          <p:nvPr/>
        </p:nvSpPr>
        <p:spPr bwMode="auto">
          <a:xfrm>
            <a:off x="3276600" y="2492375"/>
            <a:ext cx="26638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/>
              <a:t>Industry environment</a:t>
            </a:r>
            <a:endParaRPr lang="en-CA" sz="1600"/>
          </a:p>
        </p:txBody>
      </p:sp>
      <p:sp>
        <p:nvSpPr>
          <p:cNvPr id="25611" name="TextBox 11"/>
          <p:cNvSpPr txBox="1">
            <a:spLocks noChangeArrowheads="1"/>
          </p:cNvSpPr>
          <p:nvPr/>
        </p:nvSpPr>
        <p:spPr bwMode="auto">
          <a:xfrm>
            <a:off x="3348038" y="1773238"/>
            <a:ext cx="2736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F3300"/>
                </a:solidFill>
              </a:rPr>
              <a:t>Macro environment</a:t>
            </a:r>
            <a:endParaRPr lang="en-CA">
              <a:solidFill>
                <a:srgbClr val="FF3300"/>
              </a:solidFill>
            </a:endParaRPr>
          </a:p>
        </p:txBody>
      </p:sp>
      <p:cxnSp>
        <p:nvCxnSpPr>
          <p:cNvPr id="25612" name="Straight Arrow Connector 13"/>
          <p:cNvCxnSpPr>
            <a:cxnSpLocks noChangeShapeType="1"/>
            <a:endCxn id="25607" idx="1"/>
          </p:cNvCxnSpPr>
          <p:nvPr/>
        </p:nvCxnSpPr>
        <p:spPr bwMode="auto">
          <a:xfrm>
            <a:off x="2627313" y="2276475"/>
            <a:ext cx="447675" cy="34131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5613" name="Straight Arrow Connector 17"/>
          <p:cNvCxnSpPr>
            <a:cxnSpLocks noChangeShapeType="1"/>
            <a:endCxn id="25610" idx="3"/>
          </p:cNvCxnSpPr>
          <p:nvPr/>
        </p:nvCxnSpPr>
        <p:spPr bwMode="auto">
          <a:xfrm rot="5400000">
            <a:off x="5927725" y="2217738"/>
            <a:ext cx="457200" cy="4318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5614" name="Straight Arrow Connector 19"/>
          <p:cNvCxnSpPr>
            <a:cxnSpLocks noChangeShapeType="1"/>
          </p:cNvCxnSpPr>
          <p:nvPr/>
        </p:nvCxnSpPr>
        <p:spPr bwMode="auto">
          <a:xfrm rot="10800000">
            <a:off x="6227763" y="4652963"/>
            <a:ext cx="431800" cy="2159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5615" name="Straight Arrow Connector 21"/>
          <p:cNvCxnSpPr>
            <a:cxnSpLocks noChangeShapeType="1"/>
          </p:cNvCxnSpPr>
          <p:nvPr/>
        </p:nvCxnSpPr>
        <p:spPr bwMode="auto">
          <a:xfrm rot="5400000" flipH="1" flipV="1">
            <a:off x="2447132" y="4761706"/>
            <a:ext cx="433388" cy="3587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5616" name="Straight Arrow Connector 27"/>
          <p:cNvCxnSpPr>
            <a:cxnSpLocks noChangeShapeType="1"/>
          </p:cNvCxnSpPr>
          <p:nvPr/>
        </p:nvCxnSpPr>
        <p:spPr bwMode="auto">
          <a:xfrm rot="10800000">
            <a:off x="5580063" y="3716338"/>
            <a:ext cx="720725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5617" name="Straight Arrow Connector 32"/>
          <p:cNvCxnSpPr>
            <a:cxnSpLocks noChangeShapeType="1"/>
          </p:cNvCxnSpPr>
          <p:nvPr/>
        </p:nvCxnSpPr>
        <p:spPr bwMode="auto">
          <a:xfrm>
            <a:off x="2700338" y="3716338"/>
            <a:ext cx="719137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5618" name="Straight Arrow Connector 34"/>
          <p:cNvCxnSpPr>
            <a:cxnSpLocks noChangeShapeType="1"/>
            <a:endCxn id="25606" idx="4"/>
          </p:cNvCxnSpPr>
          <p:nvPr/>
        </p:nvCxnSpPr>
        <p:spPr bwMode="auto">
          <a:xfrm rot="5400000" flipH="1" flipV="1">
            <a:off x="4157662" y="5067301"/>
            <a:ext cx="576263" cy="365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Macro Environmental Analysis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4040187" cy="639763"/>
          </a:xfrm>
        </p:spPr>
        <p:txBody>
          <a:bodyPr/>
          <a:lstStyle/>
          <a:p>
            <a:pPr>
              <a:defRPr/>
            </a:pPr>
            <a:endParaRPr lang="en-US" dirty="0" smtClean="0"/>
          </a:p>
          <a:p>
            <a:pPr algn="ctr" eaLnBrk="1" hangingPunct="1">
              <a:defRPr/>
            </a:pPr>
            <a:r>
              <a:rPr lang="en-U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Opportunities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en-US" b="1" dirty="0" smtClean="0"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en-US" b="1" dirty="0" smtClean="0"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en-US" b="1" dirty="0" smtClean="0">
                <a:latin typeface="Arial" pitchFamily="34" charset="0"/>
              </a:rPr>
              <a:t>Conditions in the environment that a firm can take advantage of to achieve its goals</a:t>
            </a:r>
          </a:p>
          <a:p>
            <a:pPr>
              <a:buFont typeface="Wingdings" pitchFamily="2" charset="2"/>
              <a:buNone/>
              <a:defRPr/>
            </a:pPr>
            <a:endParaRPr lang="en-US" b="1" dirty="0" smtClean="0"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en-US" b="1" dirty="0" smtClean="0"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en-CA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643438" y="1844675"/>
            <a:ext cx="4041775" cy="639763"/>
          </a:xfrm>
        </p:spPr>
        <p:txBody>
          <a:bodyPr/>
          <a:lstStyle/>
          <a:p>
            <a:pPr algn="ctr">
              <a:defRPr/>
            </a:pPr>
            <a:r>
              <a:rPr lang="en-U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Threats</a:t>
            </a:r>
            <a:endParaRPr lang="en-CA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en-US" b="1" dirty="0" smtClean="0"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en-US" b="1" dirty="0" smtClean="0">
              <a:latin typeface="Arial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en-US" b="1" dirty="0" smtClean="0">
                <a:latin typeface="Arial" pitchFamily="34" charset="0"/>
              </a:rPr>
              <a:t>Conditions in the environment that endanger the integrity &amp; success of a firm’s business</a:t>
            </a:r>
          </a:p>
          <a:p>
            <a:pPr>
              <a:buFont typeface="Wingdings" pitchFamily="2" charset="2"/>
              <a:buNone/>
              <a:defRPr/>
            </a:pP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6D5B5F-4E92-4E12-AD52-58D6F6253AD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Macro Environmental Analysis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en-US" smtClean="0">
                <a:effectLst/>
              </a:rPr>
              <a:t>How do </a:t>
            </a:r>
            <a:r>
              <a:rPr lang="en-US" dirty="0" smtClean="0">
                <a:effectLst/>
              </a:rPr>
              <a:t>you measure the attractiveness of the business environment in a country???</a:t>
            </a:r>
          </a:p>
          <a:p>
            <a:pPr eaLnBrk="1" hangingPunct="1">
              <a:defRPr/>
            </a:pPr>
            <a:endParaRPr lang="en-US" dirty="0" smtClean="0">
              <a:effectLst/>
            </a:endParaRPr>
          </a:p>
          <a:p>
            <a:pPr eaLnBrk="1" hangingPunct="1">
              <a:defRPr/>
            </a:pPr>
            <a:r>
              <a:rPr lang="en-US" dirty="0" smtClean="0">
                <a:effectLst/>
              </a:rPr>
              <a:t>Benefits</a:t>
            </a:r>
          </a:p>
          <a:p>
            <a:pPr eaLnBrk="1" hangingPunct="1">
              <a:defRPr/>
            </a:pPr>
            <a:endParaRPr lang="en-US" dirty="0" smtClean="0">
              <a:effectLst/>
            </a:endParaRPr>
          </a:p>
          <a:p>
            <a:pPr eaLnBrk="1" hangingPunct="1">
              <a:defRPr/>
            </a:pPr>
            <a:r>
              <a:rPr lang="en-US" dirty="0" smtClean="0">
                <a:effectLst/>
              </a:rPr>
              <a:t>Costs</a:t>
            </a:r>
          </a:p>
          <a:p>
            <a:pPr eaLnBrk="1" hangingPunct="1">
              <a:defRPr/>
            </a:pPr>
            <a:endParaRPr lang="en-US" dirty="0" smtClean="0">
              <a:effectLst/>
            </a:endParaRPr>
          </a:p>
          <a:p>
            <a:pPr eaLnBrk="1" hangingPunct="1">
              <a:defRPr/>
            </a:pPr>
            <a:r>
              <a:rPr lang="en-US" dirty="0" smtClean="0">
                <a:effectLst/>
              </a:rPr>
              <a:t>Risks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F313AC-3C52-45BF-8005-A4ABD2F8324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4400" b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713788" cy="4530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indent="0" algn="ctr" eaLnBrk="1" hangingPunct="1">
              <a:spcBef>
                <a:spcPts val="0"/>
              </a:spcBef>
              <a:buNone/>
            </a:pPr>
            <a:r>
              <a:rPr lang="en-US" sz="4400" b="1" dirty="0" smtClean="0"/>
              <a:t>Business Implications of Differences </a:t>
            </a:r>
          </a:p>
          <a:p>
            <a:pPr indent="0" algn="ctr" eaLnBrk="1" hangingPunct="1">
              <a:spcBef>
                <a:spcPts val="0"/>
              </a:spcBef>
              <a:buNone/>
            </a:pPr>
            <a:r>
              <a:rPr lang="en-US" sz="4400" b="1" dirty="0" smtClean="0"/>
              <a:t>In Political Economy (political, legal and economic factors)</a:t>
            </a:r>
            <a:endParaRPr lang="en-CA" sz="4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BUSI 2701H</a:t>
            </a:r>
            <a:endParaRPr lang="en-US" dirty="0"/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 Political Economy?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</a:t>
            </a:r>
            <a:r>
              <a:rPr lang="en-US" b="1" dirty="0" smtClean="0"/>
              <a:t>political economy</a:t>
            </a:r>
            <a:r>
              <a:rPr lang="en-US" dirty="0" smtClean="0"/>
              <a:t> of a nation refers to its political, economic, and legal systems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they interact and influence each other i.e. they are interdependent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they affect the level of economic well-being in the nation </a:t>
            </a:r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BUSI 2701H</a:t>
            </a:r>
            <a:endParaRPr lang="en-US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 Political System?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Political system</a:t>
            </a:r>
            <a:r>
              <a:rPr lang="en-US" dirty="0" smtClean="0"/>
              <a:t> refers to the system of government in a nation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Assessed according to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the degree to which the country emphasizes </a:t>
            </a:r>
            <a:r>
              <a:rPr lang="en-US" u="sng" dirty="0" smtClean="0"/>
              <a:t>collectivism</a:t>
            </a:r>
            <a:r>
              <a:rPr lang="en-US" dirty="0" smtClean="0"/>
              <a:t> as opposed to </a:t>
            </a:r>
            <a:r>
              <a:rPr lang="en-US" u="sng" dirty="0" smtClean="0"/>
              <a:t>individualism</a:t>
            </a:r>
            <a:r>
              <a:rPr lang="en-US" dirty="0" smtClean="0"/>
              <a:t> 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the degree to which the country is </a:t>
            </a:r>
            <a:r>
              <a:rPr lang="en-US" u="sng" dirty="0" smtClean="0"/>
              <a:t>democratic</a:t>
            </a:r>
            <a:r>
              <a:rPr lang="en-US" dirty="0" smtClean="0"/>
              <a:t> or </a:t>
            </a:r>
            <a:r>
              <a:rPr lang="en-US" u="sng" dirty="0" smtClean="0"/>
              <a:t>totalitarian</a:t>
            </a:r>
            <a:r>
              <a:rPr lang="en-US" dirty="0" smtClean="0"/>
              <a:t> </a:t>
            </a:r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BUSI 2701H</a:t>
            </a:r>
            <a:endParaRPr lang="en-US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Collectivism?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dirty="0" smtClean="0"/>
              <a:t>Collectivism </a:t>
            </a:r>
            <a:r>
              <a:rPr lang="en-US" dirty="0" smtClean="0"/>
              <a:t>stresses the primacy of collective goals over individual goals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can be traced to the Greek philosopher, Plato (427-347 BC)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Today, collectivism is equated with </a:t>
            </a:r>
            <a:r>
              <a:rPr lang="en-US" b="1" dirty="0" smtClean="0"/>
              <a:t>socialists</a:t>
            </a:r>
            <a:r>
              <a:rPr lang="en-US" dirty="0" smtClean="0"/>
              <a:t> (Karl Marx 1818-1883) 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advocate </a:t>
            </a:r>
            <a:r>
              <a:rPr lang="en-US" u="sng" dirty="0" smtClean="0"/>
              <a:t>state ownership</a:t>
            </a:r>
            <a:r>
              <a:rPr lang="en-US" dirty="0" smtClean="0"/>
              <a:t> of the basic means of production, distribution, and exchange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goal is to manage to </a:t>
            </a:r>
            <a:r>
              <a:rPr lang="en-US" u="sng" dirty="0" smtClean="0"/>
              <a:t>benefit society as a whole</a:t>
            </a:r>
            <a:r>
              <a:rPr lang="en-US" dirty="0" smtClean="0"/>
              <a:t>, rather than individual capitalists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BUSI 2701H</a:t>
            </a:r>
            <a:endParaRPr lang="en-US"/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How Does Modern-Day  Socialism Look?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  <a:buNone/>
            </a:pPr>
            <a:r>
              <a:rPr lang="en-US" sz="2800" dirty="0" smtClean="0"/>
              <a:t>In the early 20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century, socialism split into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Communism</a:t>
            </a:r>
            <a:r>
              <a:rPr lang="en-US" sz="2800" dirty="0" smtClean="0"/>
              <a:t> – socialism achieved through violent revolution and totalitarian dictatorship</a:t>
            </a: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2400" dirty="0" smtClean="0"/>
              <a:t>in retreat worldwide by mid-1990s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Social democrats</a:t>
            </a:r>
            <a:r>
              <a:rPr lang="en-US" sz="2800" dirty="0" smtClean="0"/>
              <a:t> – socialism is achieved through democratic means</a:t>
            </a: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2400" dirty="0" smtClean="0"/>
              <a:t>retreating as many countries move toward free market economies</a:t>
            </a:r>
          </a:p>
          <a:p>
            <a:pPr marL="1314450" lvl="2" indent="-457200" eaLnBrk="1" hangingPunct="1">
              <a:lnSpc>
                <a:spcPct val="90000"/>
              </a:lnSpc>
            </a:pPr>
            <a:r>
              <a:rPr lang="en-US" sz="2000" dirty="0" smtClean="0"/>
              <a:t>state-owned enterprises have been </a:t>
            </a:r>
            <a:r>
              <a:rPr lang="en-US" sz="2000" b="1" dirty="0" smtClean="0"/>
              <a:t>privatized</a:t>
            </a:r>
            <a:r>
              <a:rPr lang="en-US" sz="2000" dirty="0" smtClean="0"/>
              <a:t> </a:t>
            </a:r>
            <a:r>
              <a:rPr lang="en-US" dirty="0" smtClean="0"/>
              <a:t>in many nations   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BUSI 2701H</a:t>
            </a:r>
            <a:endParaRPr lang="en-US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Individualism?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b="1" dirty="0" smtClean="0"/>
              <a:t>Individualism </a:t>
            </a:r>
            <a:r>
              <a:rPr lang="en-US" sz="2800" dirty="0" smtClean="0"/>
              <a:t>refers to philosophy that an individual should have freedom in his own economic and political pursuits</a:t>
            </a:r>
          </a:p>
          <a:p>
            <a:pPr lvl="1" eaLnBrk="1" hangingPunct="1"/>
            <a:r>
              <a:rPr lang="en-US" sz="2400" dirty="0" smtClean="0"/>
              <a:t>can be traced to Greek philosopher, Aristotle (384-322 BC), who argued that individual diversity and private ownership are desirable </a:t>
            </a:r>
          </a:p>
          <a:p>
            <a:pPr lvl="1" eaLnBrk="1" hangingPunct="1"/>
            <a:r>
              <a:rPr lang="en-US" sz="2400" u="sng" dirty="0" smtClean="0"/>
              <a:t>individual economic and political freedoms </a:t>
            </a:r>
            <a:r>
              <a:rPr lang="en-US" sz="2400" dirty="0" smtClean="0"/>
              <a:t>are the ground rules on which a society should be based  </a:t>
            </a:r>
          </a:p>
          <a:p>
            <a:pPr lvl="1" eaLnBrk="1" hangingPunct="1"/>
            <a:r>
              <a:rPr lang="en-US" sz="2400" dirty="0" smtClean="0"/>
              <a:t>implies </a:t>
            </a:r>
            <a:r>
              <a:rPr lang="en-US" sz="2400" u="sng" dirty="0" smtClean="0"/>
              <a:t>democratic political systems</a:t>
            </a:r>
            <a:r>
              <a:rPr lang="en-US" sz="2400" dirty="0" smtClean="0"/>
              <a:t>, </a:t>
            </a:r>
            <a:r>
              <a:rPr lang="en-US" sz="2400" u="sng" dirty="0" smtClean="0"/>
              <a:t>free market economies</a:t>
            </a:r>
            <a:r>
              <a:rPr lang="en-US" sz="2400" dirty="0" smtClean="0"/>
              <a:t> and </a:t>
            </a:r>
            <a:r>
              <a:rPr lang="en-US" sz="2400" u="sng" dirty="0" smtClean="0"/>
              <a:t>entrepreneurship</a:t>
            </a:r>
          </a:p>
          <a:p>
            <a:pPr eaLnBrk="1" hangingPunct="1"/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Democracy?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None/>
            </a:pPr>
            <a:endParaRPr lang="en-US" sz="2400" b="1" dirty="0" smtClean="0"/>
          </a:p>
          <a:p>
            <a:pPr eaLnBrk="1" hangingPunct="1">
              <a:buNone/>
            </a:pPr>
            <a:r>
              <a:rPr lang="en-US" b="1" dirty="0" smtClean="0"/>
              <a:t>Democracy</a:t>
            </a:r>
            <a:r>
              <a:rPr lang="en-US" dirty="0" smtClean="0"/>
              <a:t> refers to a political system in which </a:t>
            </a:r>
            <a:r>
              <a:rPr lang="en-US" u="sng" dirty="0" smtClean="0"/>
              <a:t>government is by the people</a:t>
            </a:r>
            <a:r>
              <a:rPr lang="en-US" dirty="0" smtClean="0"/>
              <a:t>, exercised either directly or through elected representatives</a:t>
            </a:r>
            <a:endParaRPr lang="en-US" sz="3200" dirty="0" smtClean="0"/>
          </a:p>
          <a:p>
            <a:pPr eaLnBrk="1" hangingPunct="1"/>
            <a:endParaRPr lang="en-US" sz="28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Democracy?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b="1" dirty="0" smtClean="0"/>
              <a:t>Democracy</a:t>
            </a:r>
            <a:r>
              <a:rPr lang="en-US" sz="2400" dirty="0" smtClean="0"/>
              <a:t> </a:t>
            </a:r>
          </a:p>
          <a:p>
            <a:pPr lvl="1" eaLnBrk="1" hangingPunct="1"/>
            <a:r>
              <a:rPr lang="en-US" dirty="0" smtClean="0"/>
              <a:t>pure democracy means citizens should be directly involved in decision making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most modern democratic states practice </a:t>
            </a:r>
            <a:r>
              <a:rPr lang="en-US" b="1" dirty="0" smtClean="0"/>
              <a:t>representative democracy</a:t>
            </a:r>
            <a:r>
              <a:rPr lang="en-US" dirty="0" smtClean="0"/>
              <a:t> where citizens periodically elect individuals to represent them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usually associated with individualism 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sz="28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What Is Totalitarianism?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90000"/>
              </a:lnSpc>
              <a:buNone/>
            </a:pPr>
            <a:endParaRPr lang="en-US" sz="2400" b="1" dirty="0" smtClean="0"/>
          </a:p>
          <a:p>
            <a:pPr marL="457200" indent="-457200" eaLnBrk="1" hangingPunct="1">
              <a:lnSpc>
                <a:spcPct val="90000"/>
              </a:lnSpc>
              <a:buNone/>
            </a:pPr>
            <a:r>
              <a:rPr lang="en-US" sz="2400" b="1" dirty="0" smtClean="0"/>
              <a:t>Totalitarianism</a:t>
            </a:r>
            <a:r>
              <a:rPr lang="en-US" sz="2400" dirty="0" smtClean="0"/>
              <a:t> is a form of government in which </a:t>
            </a:r>
            <a:r>
              <a:rPr lang="en-US" sz="2400" u="sng" dirty="0" smtClean="0"/>
              <a:t>one person or political party exercises absolute control </a:t>
            </a:r>
            <a:r>
              <a:rPr lang="en-US" sz="2400" dirty="0" smtClean="0"/>
              <a:t>over all spheres of human life and prohibits opposing political parties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Totalitarianism?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8229600" cy="4530725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buNone/>
            </a:pPr>
            <a:r>
              <a:rPr lang="en-US" sz="2400" b="1" dirty="0" smtClean="0"/>
              <a:t>Totalitarianism</a:t>
            </a:r>
            <a:endParaRPr lang="en-US" sz="2400" dirty="0" smtClean="0"/>
          </a:p>
          <a:p>
            <a:pPr marL="838200" lvl="1" indent="-3810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Communist totalitarianism</a:t>
            </a:r>
            <a:r>
              <a:rPr lang="en-US" sz="2000" dirty="0" smtClean="0"/>
              <a:t> – found in states where the communist party monopolizes power</a:t>
            </a:r>
          </a:p>
          <a:p>
            <a:pPr marL="838200" lvl="1" indent="-3810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838200" lvl="1" indent="-3810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Theocratic totalitarianism</a:t>
            </a:r>
            <a:r>
              <a:rPr lang="en-US" sz="2000" dirty="0" smtClean="0"/>
              <a:t> - found in states where political power is monopolized by a party, group, or individual that governs according to religious principles</a:t>
            </a:r>
          </a:p>
          <a:p>
            <a:pPr marL="838200" lvl="1" indent="-3810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838200" lvl="1" indent="-3810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Tribal</a:t>
            </a:r>
            <a:r>
              <a:rPr lang="en-US" sz="2000" dirty="0" smtClean="0"/>
              <a:t> </a:t>
            </a:r>
            <a:r>
              <a:rPr lang="en-US" sz="2000" b="1" dirty="0" smtClean="0"/>
              <a:t>totalitarianism</a:t>
            </a:r>
            <a:r>
              <a:rPr lang="en-US" sz="2000" dirty="0" smtClean="0"/>
              <a:t> - found in states where a political party that represents the interests of a particular tribe monopolizes power</a:t>
            </a:r>
          </a:p>
          <a:p>
            <a:pPr marL="838200" lvl="1" indent="-3810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838200" lvl="1" indent="-3810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Right-wing totalitarianism</a:t>
            </a:r>
            <a:r>
              <a:rPr lang="en-US" sz="2000" dirty="0" smtClean="0"/>
              <a:t> - permits some individual economic freedom, but restricts individual political freedom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An Economic System?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400" dirty="0" smtClean="0"/>
              <a:t>There are three types of economic systems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b="1" dirty="0" smtClean="0">
              <a:solidFill>
                <a:srgbClr val="959535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Market economies</a:t>
            </a:r>
            <a:r>
              <a:rPr lang="en-US" sz="2400" dirty="0" smtClean="0"/>
              <a:t> - all productive activities are privately owned and production is determined by the </a:t>
            </a:r>
            <a:r>
              <a:rPr lang="en-US" sz="2400" u="sng" dirty="0" smtClean="0"/>
              <a:t>interaction of supply and demand</a:t>
            </a:r>
            <a:r>
              <a:rPr lang="en-US" sz="2400" dirty="0" smtClean="0"/>
              <a:t> 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dirty="0" smtClean="0"/>
              <a:t>government encourages free and fair competition between private producers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Command economies</a:t>
            </a:r>
            <a:r>
              <a:rPr lang="en-US" sz="2400" dirty="0" smtClean="0"/>
              <a:t>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Mixed economies</a:t>
            </a:r>
            <a:r>
              <a:rPr lang="en-US" sz="2400" dirty="0" smtClean="0"/>
              <a:t>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An Economic System?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268760"/>
            <a:ext cx="8229600" cy="45307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200" dirty="0" smtClean="0"/>
              <a:t>There are three types of economic systems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200" b="1" dirty="0" smtClean="0"/>
              <a:t>Market economies</a:t>
            </a:r>
            <a:r>
              <a:rPr lang="en-US" sz="2200" dirty="0" smtClean="0"/>
              <a:t> –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2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200" b="1" dirty="0" smtClean="0"/>
              <a:t>Command economies</a:t>
            </a:r>
            <a:r>
              <a:rPr lang="en-US" sz="2200" dirty="0" smtClean="0"/>
              <a:t> - </a:t>
            </a:r>
            <a:r>
              <a:rPr lang="en-US" sz="2200" u="sng" dirty="0" smtClean="0"/>
              <a:t>government plans</a:t>
            </a:r>
            <a:r>
              <a:rPr lang="en-US" sz="2200" dirty="0" smtClean="0"/>
              <a:t> the goods and services that a country produces, the quantity that is produced, and the prices as which they are sold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2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200" u="sng" dirty="0" smtClean="0"/>
              <a:t>all businesses are state-owned</a:t>
            </a:r>
            <a:r>
              <a:rPr lang="en-US" sz="2200" dirty="0" smtClean="0"/>
              <a:t>, and governments allocate resources for “the good of society”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2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200" dirty="0" smtClean="0"/>
              <a:t>because there is little incentive to control costs and be efficient, </a:t>
            </a:r>
            <a:r>
              <a:rPr lang="en-US" sz="2200" u="sng" dirty="0" smtClean="0"/>
              <a:t>command economies tend to stagnate</a:t>
            </a:r>
            <a:r>
              <a:rPr lang="en-US" sz="2200" dirty="0" smtClean="0"/>
              <a:t>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2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200" b="1" dirty="0" smtClean="0"/>
              <a:t>Mixed economies</a:t>
            </a:r>
            <a:endParaRPr lang="en-US" sz="22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An Economic System?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8229600" cy="45307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400" dirty="0" smtClean="0"/>
              <a:t>There are three types of economic systems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b="1" dirty="0" smtClean="0">
              <a:solidFill>
                <a:srgbClr val="959535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Market economies</a:t>
            </a:r>
            <a:r>
              <a:rPr lang="en-US" sz="2400" dirty="0" smtClean="0"/>
              <a:t>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Command economies</a:t>
            </a:r>
            <a:r>
              <a:rPr lang="en-US" sz="2400" dirty="0" smtClean="0"/>
              <a:t>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Mixed economies</a:t>
            </a:r>
            <a:r>
              <a:rPr lang="en-US" sz="2400" dirty="0" smtClean="0"/>
              <a:t> - certain sectors of the economy are left to private ownership and free market mechanisms while other sectors have significant state ownership and government planning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dirty="0" smtClean="0"/>
              <a:t>governments tend to own firms that are considered important to </a:t>
            </a:r>
            <a:r>
              <a:rPr lang="en-US" u="sng" dirty="0" smtClean="0"/>
              <a:t>national security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 Legal System?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80000"/>
              </a:lnSpc>
              <a:buNone/>
            </a:pPr>
            <a:endParaRPr lang="en-US" sz="2800" dirty="0" smtClean="0"/>
          </a:p>
          <a:p>
            <a:pPr marL="533400" indent="-533400" eaLnBrk="1" hangingPunct="1">
              <a:lnSpc>
                <a:spcPct val="80000"/>
              </a:lnSpc>
              <a:buNone/>
            </a:pPr>
            <a:r>
              <a:rPr lang="en-US" sz="2800" dirty="0" smtClean="0"/>
              <a:t>The </a:t>
            </a:r>
            <a:r>
              <a:rPr lang="en-US" sz="2800" b="1" dirty="0" smtClean="0"/>
              <a:t>legal system</a:t>
            </a:r>
            <a:r>
              <a:rPr lang="en-US" sz="2800" dirty="0" smtClean="0"/>
              <a:t> of a country refers to the </a:t>
            </a:r>
            <a:r>
              <a:rPr lang="en-US" sz="2800" u="sng" dirty="0" smtClean="0"/>
              <a:t>rules</a:t>
            </a:r>
            <a:r>
              <a:rPr lang="en-US" sz="2800" dirty="0" smtClean="0"/>
              <a:t> that regulate behavior along with the </a:t>
            </a:r>
            <a:r>
              <a:rPr lang="en-US" sz="2800" u="sng" dirty="0" smtClean="0"/>
              <a:t>processes</a:t>
            </a:r>
            <a:r>
              <a:rPr lang="en-US" sz="2800" dirty="0" smtClean="0"/>
              <a:t> by which the </a:t>
            </a:r>
            <a:r>
              <a:rPr lang="en-US" sz="2800" u="sng" dirty="0" smtClean="0"/>
              <a:t>laws are enforced</a:t>
            </a:r>
            <a:r>
              <a:rPr lang="en-US" sz="2800" dirty="0" smtClean="0"/>
              <a:t> and through which </a:t>
            </a:r>
            <a:r>
              <a:rPr lang="en-US" sz="2800" u="sng" dirty="0" smtClean="0"/>
              <a:t>redress for grievances is obtained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 Legal System?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80000"/>
              </a:lnSpc>
              <a:buNone/>
            </a:pPr>
            <a:r>
              <a:rPr lang="en-US" sz="2800" dirty="0" smtClean="0"/>
              <a:t>There are three types of legal systems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800" b="1" dirty="0" smtClean="0">
              <a:solidFill>
                <a:srgbClr val="959535"/>
              </a:solidFill>
            </a:endParaRP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Common law</a:t>
            </a:r>
            <a:r>
              <a:rPr lang="en-US" sz="2800" dirty="0" smtClean="0"/>
              <a:t> - based on tradition, precedent and custom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800" b="1" dirty="0" smtClean="0"/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Civil law</a:t>
            </a:r>
            <a:r>
              <a:rPr lang="en-US" sz="2800" dirty="0" smtClean="0"/>
              <a:t> - based on detailed set of laws organized into codes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800" b="1" dirty="0" smtClean="0"/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Theocratic law</a:t>
            </a:r>
            <a:r>
              <a:rPr lang="en-US" sz="2800" dirty="0" smtClean="0"/>
              <a:t> - law is based on religious teachings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Are Contracts Enforced In Different Legal Systems?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A </a:t>
            </a:r>
            <a:r>
              <a:rPr lang="en-US" sz="2400" b="1" dirty="0" smtClean="0"/>
              <a:t>contract</a:t>
            </a:r>
            <a:r>
              <a:rPr lang="en-US" sz="2400" dirty="0" smtClean="0"/>
              <a:t> is a document that specifies the conditions under which an exchange is to occur and details the </a:t>
            </a:r>
            <a:r>
              <a:rPr lang="en-US" sz="2400" u="sng" dirty="0" smtClean="0"/>
              <a:t>rights and obligations of the parties involved</a:t>
            </a:r>
          </a:p>
          <a:p>
            <a:pPr eaLnBrk="1" hangingPunct="1">
              <a:lnSpc>
                <a:spcPct val="80000"/>
              </a:lnSpc>
            </a:pPr>
            <a:endParaRPr lang="en-US" sz="2400" b="1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b="1" dirty="0" smtClean="0"/>
              <a:t>Contract law</a:t>
            </a:r>
            <a:r>
              <a:rPr lang="en-US" sz="2400" dirty="0" smtClean="0"/>
              <a:t> is the body of law that governs contract enforcement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Are Contracts Enforced In Different Legal Systems?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Under a </a:t>
            </a:r>
            <a:r>
              <a:rPr lang="en-US" sz="2200" u="sng" dirty="0" smtClean="0"/>
              <a:t>common law</a:t>
            </a:r>
            <a:r>
              <a:rPr lang="en-US" sz="2200" dirty="0" smtClean="0"/>
              <a:t> system, contracts tend to be very detailed with all contingencies spelled out</a:t>
            </a:r>
          </a:p>
          <a:p>
            <a:pPr eaLnBrk="1" hangingPunct="1">
              <a:lnSpc>
                <a:spcPct val="80000"/>
              </a:lnSpc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Under a </a:t>
            </a:r>
            <a:r>
              <a:rPr lang="en-US" sz="2200" u="sng" dirty="0" smtClean="0"/>
              <a:t>civil law</a:t>
            </a:r>
            <a:r>
              <a:rPr lang="en-US" sz="2200" dirty="0" smtClean="0"/>
              <a:t> system, contracts tend to be much shorter and less specific because many issues are already covered in the civil code</a:t>
            </a:r>
          </a:p>
          <a:p>
            <a:pPr eaLnBrk="1" hangingPunct="1">
              <a:lnSpc>
                <a:spcPct val="80000"/>
              </a:lnSpc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Many countries have ratified the </a:t>
            </a:r>
            <a:r>
              <a:rPr lang="en-US" sz="2200" b="1" dirty="0" smtClean="0"/>
              <a:t>United Nations Convention on Contracts for the International Sale of Goods (CIGS)</a:t>
            </a:r>
            <a:r>
              <a:rPr lang="en-US" sz="2200" dirty="0" smtClean="0"/>
              <a:t> which establishes a </a:t>
            </a:r>
            <a:r>
              <a:rPr lang="en-US" sz="2200" u="sng" dirty="0" smtClean="0"/>
              <a:t>uniform set of rules</a:t>
            </a:r>
            <a:r>
              <a:rPr lang="en-US" sz="2200" dirty="0" smtClean="0"/>
              <a:t> governing certain aspects of the making and performance of everyday commercial contracts between </a:t>
            </a:r>
            <a:r>
              <a:rPr lang="en-US" sz="2200" u="sng" dirty="0" smtClean="0"/>
              <a:t>buyers and sellers who have their places of business in different nations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How Are Property Rights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And Corruption Related?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None/>
            </a:pPr>
            <a:endParaRPr lang="en-US" sz="2400" b="1" dirty="0" smtClean="0"/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en-US" sz="2400" b="1" dirty="0" smtClean="0"/>
              <a:t>Property rights</a:t>
            </a:r>
            <a:r>
              <a:rPr lang="en-US" sz="2400" dirty="0" smtClean="0"/>
              <a:t> refer to the legal rights over the </a:t>
            </a:r>
            <a:r>
              <a:rPr lang="en-US" sz="2400" u="sng" dirty="0" smtClean="0"/>
              <a:t>use to which a resource</a:t>
            </a:r>
            <a:r>
              <a:rPr lang="en-US" sz="2400" dirty="0" smtClean="0"/>
              <a:t> is put and over the use made of </a:t>
            </a:r>
            <a:r>
              <a:rPr lang="en-US" sz="2400" u="sng" dirty="0" smtClean="0"/>
              <a:t>any income</a:t>
            </a:r>
            <a:r>
              <a:rPr lang="en-US" sz="2400" dirty="0" smtClean="0"/>
              <a:t> that may be derived from that resource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How Are Property Rights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And Corruption Related?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None/>
            </a:pPr>
            <a:r>
              <a:rPr lang="en-US" sz="2400" dirty="0" smtClean="0"/>
              <a:t>Can be violated through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Private action</a:t>
            </a:r>
            <a:r>
              <a:rPr lang="en-US" sz="2000" dirty="0" smtClean="0"/>
              <a:t> – theft, piracy, blackmail 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Public action (i.e. Government Action)</a:t>
            </a:r>
          </a:p>
          <a:p>
            <a:pPr marL="1390650" lvl="2" indent="-533400" eaLnBrk="1" hangingPunct="1">
              <a:lnSpc>
                <a:spcPct val="90000"/>
              </a:lnSpc>
            </a:pPr>
            <a:endParaRPr lang="en-US" sz="1800" dirty="0" smtClean="0"/>
          </a:p>
          <a:p>
            <a:pPr marL="1390650" lvl="2" indent="-533400" eaLnBrk="1" hangingPunct="1">
              <a:lnSpc>
                <a:spcPct val="90000"/>
              </a:lnSpc>
            </a:pPr>
            <a:r>
              <a:rPr lang="en-US" dirty="0" smtClean="0"/>
              <a:t>legally  - e.g. excessive taxation or </a:t>
            </a:r>
          </a:p>
          <a:p>
            <a:pPr marL="1390650" lvl="2" indent="-533400" eaLnBrk="1" hangingPunct="1">
              <a:lnSpc>
                <a:spcPct val="90000"/>
              </a:lnSpc>
            </a:pPr>
            <a:endParaRPr lang="en-US" dirty="0" smtClean="0"/>
          </a:p>
          <a:p>
            <a:pPr marL="1390650" lvl="2" indent="-533400" eaLnBrk="1" hangingPunct="1">
              <a:lnSpc>
                <a:spcPct val="90000"/>
              </a:lnSpc>
            </a:pPr>
            <a:r>
              <a:rPr lang="en-US" dirty="0" smtClean="0"/>
              <a:t>illegally  - e.g. bribes or blackmail </a:t>
            </a:r>
          </a:p>
          <a:p>
            <a:pPr marL="1828800" lvl="3" indent="-457200" eaLnBrk="1" hangingPunct="1">
              <a:lnSpc>
                <a:spcPct val="90000"/>
              </a:lnSpc>
            </a:pPr>
            <a:endParaRPr lang="en-US" sz="2000" dirty="0" smtClean="0"/>
          </a:p>
          <a:p>
            <a:pPr marL="1828800" lvl="3" indent="-457200" eaLnBrk="1" hangingPunct="1">
              <a:lnSpc>
                <a:spcPct val="90000"/>
              </a:lnSpc>
            </a:pPr>
            <a:r>
              <a:rPr lang="en-US" sz="2000" u="sng" dirty="0" smtClean="0"/>
              <a:t>high levels of corruption reduce</a:t>
            </a:r>
            <a:r>
              <a:rPr lang="en-US" sz="2000" dirty="0" smtClean="0"/>
              <a:t> foreign direct investment, the level of international trade, and the economic growth rate in a country 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How Are Property Rights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And Corruption Related?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endParaRPr lang="en-US" sz="2400" dirty="0" smtClean="0"/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en-US" sz="2400" dirty="0" smtClean="0"/>
              <a:t>The </a:t>
            </a:r>
            <a:r>
              <a:rPr lang="en-US" sz="2400" b="1" dirty="0" smtClean="0"/>
              <a:t>Foreign Corrupt Practices Act</a:t>
            </a:r>
            <a:r>
              <a:rPr lang="en-US" sz="2400" dirty="0" smtClean="0"/>
              <a:t> makes it </a:t>
            </a:r>
            <a:r>
              <a:rPr lang="en-US" sz="2400" u="sng" dirty="0" smtClean="0"/>
              <a:t>illegal for U.S. companies to bribe </a:t>
            </a:r>
            <a:r>
              <a:rPr lang="en-US" sz="2400" dirty="0" smtClean="0"/>
              <a:t>foreign government officials </a:t>
            </a:r>
            <a:r>
              <a:rPr lang="en-US" sz="2400" u="sng" dirty="0" smtClean="0"/>
              <a:t>to obtain or maintain business</a:t>
            </a:r>
            <a:r>
              <a:rPr lang="en-US" sz="2400" dirty="0" smtClean="0"/>
              <a:t> over which that foreign official has authority</a:t>
            </a:r>
          </a:p>
          <a:p>
            <a:pPr marL="1009650" lvl="1" indent="-609600" eaLnBrk="1" hangingPunct="1">
              <a:lnSpc>
                <a:spcPct val="90000"/>
              </a:lnSpc>
            </a:pPr>
            <a:endParaRPr lang="en-US" sz="2000" dirty="0" smtClean="0"/>
          </a:p>
          <a:p>
            <a:pPr marL="1009650" lvl="1" indent="-609600" eaLnBrk="1" hangingPunct="1">
              <a:lnSpc>
                <a:spcPct val="90000"/>
              </a:lnSpc>
            </a:pPr>
            <a:r>
              <a:rPr lang="en-US" sz="2000" dirty="0" smtClean="0"/>
              <a:t>The law also applies to foreign subsidiaries owned by US companies (e.g. subsidiaries in Canada, China, Brazil etc)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Which Countries Are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Most Corrupt?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None/>
            </a:pPr>
            <a:r>
              <a:rPr lang="en-US" sz="1400" dirty="0" smtClean="0"/>
              <a:t>Rankings of Corruption by Country 2008 (Transparency International)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</p:txBody>
      </p:sp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844824"/>
            <a:ext cx="6512768" cy="42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dirty="0" smtClean="0">
                <a:latin typeface="Cambria" pitchFamily="18" charset="0"/>
              </a:rPr>
              <a:t>What is Intellectual </a:t>
            </a:r>
            <a:br>
              <a:rPr lang="en-US" sz="4000" b="1" dirty="0" smtClean="0">
                <a:latin typeface="Cambria" pitchFamily="18" charset="0"/>
              </a:rPr>
            </a:br>
            <a:r>
              <a:rPr lang="en-US" sz="4000" b="1" dirty="0" smtClean="0">
                <a:latin typeface="Cambria" pitchFamily="18" charset="0"/>
              </a:rPr>
              <a:t>Property?</a:t>
            </a:r>
            <a:r>
              <a:rPr lang="en-US" sz="4000" dirty="0" smtClean="0"/>
              <a:t> 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</a:pPr>
            <a:r>
              <a:rPr lang="en-US" sz="2400" b="1" dirty="0" smtClean="0"/>
              <a:t>Intellectual property</a:t>
            </a:r>
            <a:r>
              <a:rPr lang="en-US" sz="2400" dirty="0" smtClean="0"/>
              <a:t> - property that is the product of </a:t>
            </a:r>
            <a:r>
              <a:rPr lang="en-US" sz="2400" u="sng" dirty="0" smtClean="0"/>
              <a:t>intellectual activity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2400" dirty="0" smtClean="0"/>
              <a:t>Can be protected using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Patents</a:t>
            </a:r>
            <a:r>
              <a:rPr lang="en-US" sz="2400" dirty="0" smtClean="0"/>
              <a:t> – exclusive rights for a defined period to the manufacture, use, or sale of that </a:t>
            </a:r>
            <a:r>
              <a:rPr lang="en-US" sz="2400" u="sng" dirty="0" smtClean="0"/>
              <a:t>invention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Copyrights</a:t>
            </a:r>
            <a:r>
              <a:rPr lang="en-US" sz="2400" dirty="0" smtClean="0"/>
              <a:t> – the exclusive legal rights of </a:t>
            </a:r>
            <a:r>
              <a:rPr lang="en-US" sz="2400" u="sng" dirty="0" smtClean="0"/>
              <a:t>authors, composers, playwrights, artists, and publishers</a:t>
            </a:r>
            <a:r>
              <a:rPr lang="en-US" sz="2400" dirty="0" smtClean="0"/>
              <a:t> to publish and disperse their work as they see fit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Trademarks</a:t>
            </a:r>
            <a:r>
              <a:rPr lang="en-US" sz="2400" dirty="0" smtClean="0"/>
              <a:t> – </a:t>
            </a:r>
            <a:r>
              <a:rPr lang="en-US" sz="2400" u="sng" dirty="0" smtClean="0"/>
              <a:t>design and names</a:t>
            </a:r>
            <a:r>
              <a:rPr lang="en-US" sz="2400" dirty="0" smtClean="0"/>
              <a:t> by which merchants or manufacturers designate and differentiate their products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Can Intellectual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Property Be Protected?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Protection of intellectual property (IP)  rights differs from country to country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 IP organizations and treaties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 smtClean="0"/>
              <a:t>World Intellectual Property Organization (183 nation members)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 smtClean="0"/>
              <a:t>Paris Convention for the Protection of Industrial Property (stated in 1883)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b="1" dirty="0" smtClean="0"/>
              <a:t>Signed by 170 nations by 2007</a:t>
            </a:r>
          </a:p>
          <a:p>
            <a:pPr lvl="2" eaLnBrk="1" hangingPunct="1">
              <a:lnSpc>
                <a:spcPct val="90000"/>
              </a:lnSpc>
            </a:pPr>
            <a:endParaRPr lang="en-US" sz="2000" b="1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Can Intellectual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Property Be Protected?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To avoid piracy, firms can </a:t>
            </a:r>
          </a:p>
          <a:p>
            <a:pPr lvl="1" eaLnBrk="1" hangingPunct="1">
              <a:lnSpc>
                <a:spcPct val="90000"/>
              </a:lnSpc>
            </a:pPr>
            <a:endParaRPr lang="en-US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stay away from countries where intellectual property laws or enforcement are lax</a:t>
            </a:r>
          </a:p>
          <a:p>
            <a:pPr lvl="1" eaLnBrk="1" hangingPunct="1">
              <a:lnSpc>
                <a:spcPct val="90000"/>
              </a:lnSpc>
            </a:pPr>
            <a:endParaRPr lang="en-US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file lawsuits</a:t>
            </a:r>
          </a:p>
          <a:p>
            <a:pPr lvl="1" eaLnBrk="1" hangingPunct="1">
              <a:lnSpc>
                <a:spcPct val="90000"/>
              </a:lnSpc>
            </a:pPr>
            <a:endParaRPr lang="en-US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lobby governments for international property rights agreements and enforcement     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What Is Product Safety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And Liability?</a:t>
            </a: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Product safety laws</a:t>
            </a:r>
            <a:r>
              <a:rPr lang="en-US" sz="2400" dirty="0" smtClean="0"/>
              <a:t> set certain standards to which a product must adhere</a:t>
            </a:r>
          </a:p>
          <a:p>
            <a:pPr eaLnBrk="1" hangingPunct="1">
              <a:lnSpc>
                <a:spcPct val="90000"/>
              </a:lnSpc>
            </a:pPr>
            <a:endParaRPr lang="en-US" sz="2400" b="1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Product liability</a:t>
            </a:r>
            <a:r>
              <a:rPr lang="en-US" sz="2400" dirty="0" smtClean="0"/>
              <a:t> involves holding a firm and its officers responsible when a product causes injury, death, or damage 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When product safety </a:t>
            </a:r>
            <a:r>
              <a:rPr lang="en-US" sz="2400" u="sng" dirty="0" smtClean="0"/>
              <a:t>laws are stricter in a firm’s home country</a:t>
            </a:r>
            <a:r>
              <a:rPr lang="en-US" sz="2400" dirty="0" smtClean="0"/>
              <a:t> than in a foreign country, or when liability laws are more lax, the firm has to decide whether to adhere to home country or host country standards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latin typeface="Cambria" pitchFamily="18" charset="0"/>
              </a:rPr>
              <a:t>What Determines A Country’s Level </a:t>
            </a:r>
            <a:br>
              <a:rPr lang="en-US" sz="3600" b="1" smtClean="0">
                <a:latin typeface="Cambria" pitchFamily="18" charset="0"/>
              </a:rPr>
            </a:br>
            <a:r>
              <a:rPr lang="en-US" sz="3600" b="1" smtClean="0">
                <a:latin typeface="Cambria" pitchFamily="18" charset="0"/>
              </a:rPr>
              <a:t>Of Economic Development?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800" dirty="0" smtClean="0"/>
              <a:t>Two ways to measure levels of economic development are: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800" b="1" dirty="0" smtClean="0">
              <a:solidFill>
                <a:srgbClr val="959535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Gross national income (GNI)</a:t>
            </a:r>
            <a:r>
              <a:rPr lang="en-US" sz="2800" dirty="0" smtClean="0"/>
              <a:t> per person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8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800" b="1" dirty="0" smtClean="0"/>
              <a:t>GNI with Purchasing power parity (PPP)</a:t>
            </a:r>
            <a:r>
              <a:rPr lang="en-US" sz="2800" dirty="0" smtClean="0"/>
              <a:t> involves adjusting GNI by purchasing power relative to the US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Do Countries Compare on Economic Development?</a:t>
            </a:r>
            <a:r>
              <a:rPr lang="en-US" sz="4000" smtClean="0"/>
              <a:t> 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600" smtClean="0"/>
              <a:t>Economic Data for Select Countries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057400"/>
            <a:ext cx="7151688" cy="386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latin typeface="Cambria" pitchFamily="18" charset="0"/>
              </a:rPr>
              <a:t>What Determines A Country’s Level </a:t>
            </a:r>
            <a:br>
              <a:rPr lang="en-US" sz="3600" b="1" smtClean="0">
                <a:latin typeface="Cambria" pitchFamily="18" charset="0"/>
              </a:rPr>
            </a:br>
            <a:r>
              <a:rPr lang="en-US" sz="3600" b="1" smtClean="0">
                <a:latin typeface="Cambria" pitchFamily="18" charset="0"/>
              </a:rPr>
              <a:t>Of Economic Development?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72816"/>
            <a:ext cx="8229600" cy="45307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800" dirty="0" smtClean="0"/>
              <a:t>Nobel-prize winner </a:t>
            </a:r>
            <a:r>
              <a:rPr lang="en-US" sz="2800" dirty="0" err="1" smtClean="0"/>
              <a:t>Amartya</a:t>
            </a:r>
            <a:r>
              <a:rPr lang="en-US" sz="2800" dirty="0" smtClean="0"/>
              <a:t> </a:t>
            </a:r>
            <a:r>
              <a:rPr lang="en-US" sz="2800" dirty="0" err="1" smtClean="0"/>
              <a:t>Sen</a:t>
            </a:r>
            <a:r>
              <a:rPr lang="en-US" sz="2800" dirty="0" smtClean="0"/>
              <a:t>  argues economic development should be seen as a process of </a:t>
            </a:r>
            <a:r>
              <a:rPr lang="en-US" sz="2800" u="sng" dirty="0" smtClean="0"/>
              <a:t>expanding the real freedoms</a:t>
            </a:r>
            <a:r>
              <a:rPr lang="en-US" sz="2800" dirty="0" smtClean="0"/>
              <a:t> that people experience 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4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400" dirty="0" smtClean="0"/>
              <a:t>the removal of major </a:t>
            </a:r>
            <a:r>
              <a:rPr lang="en-US" sz="2400" u="sng" dirty="0" smtClean="0"/>
              <a:t>impediments to freedom</a:t>
            </a:r>
            <a:r>
              <a:rPr lang="en-US" sz="2400" dirty="0" smtClean="0"/>
              <a:t> like poverty, tyranny and neglect of public facilities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4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400" dirty="0" smtClean="0"/>
              <a:t>the presence of basic health care and basic education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8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latin typeface="Cambria" pitchFamily="18" charset="0"/>
              </a:rPr>
              <a:t>What Determines A Country’s Level </a:t>
            </a:r>
            <a:br>
              <a:rPr lang="en-US" sz="3600" b="1" smtClean="0">
                <a:latin typeface="Cambria" pitchFamily="18" charset="0"/>
              </a:rPr>
            </a:br>
            <a:r>
              <a:rPr lang="en-US" sz="3600" b="1" smtClean="0">
                <a:latin typeface="Cambria" pitchFamily="18" charset="0"/>
              </a:rPr>
              <a:t>Of Economic Development?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None/>
            </a:pPr>
            <a:r>
              <a:rPr lang="en-US" dirty="0" smtClean="0"/>
              <a:t>The United Nations used </a:t>
            </a:r>
            <a:r>
              <a:rPr lang="en-US" dirty="0" err="1" smtClean="0"/>
              <a:t>Sen’s</a:t>
            </a:r>
            <a:r>
              <a:rPr lang="en-US" dirty="0" smtClean="0"/>
              <a:t> ideas to develop the </a:t>
            </a:r>
            <a:r>
              <a:rPr lang="en-US" b="1" dirty="0" smtClean="0"/>
              <a:t>Human Development Index (HDI)</a:t>
            </a:r>
            <a:r>
              <a:rPr lang="en-US" dirty="0" smtClean="0"/>
              <a:t> which is based on </a:t>
            </a:r>
          </a:p>
          <a:p>
            <a:pPr marL="990600" lvl="1" indent="-533400" eaLnBrk="1" hangingPunct="1"/>
            <a:endParaRPr lang="en-US" dirty="0" smtClean="0"/>
          </a:p>
          <a:p>
            <a:pPr marL="990600" lvl="1" indent="-533400" eaLnBrk="1" hangingPunct="1"/>
            <a:r>
              <a:rPr lang="en-US" dirty="0" smtClean="0"/>
              <a:t>life expectancy at birth</a:t>
            </a:r>
          </a:p>
          <a:p>
            <a:pPr marL="990600" lvl="1" indent="-533400" eaLnBrk="1" hangingPunct="1"/>
            <a:endParaRPr lang="en-US" dirty="0" smtClean="0"/>
          </a:p>
          <a:p>
            <a:pPr marL="990600" lvl="1" indent="-533400" eaLnBrk="1" hangingPunct="1"/>
            <a:r>
              <a:rPr lang="en-US" dirty="0" smtClean="0"/>
              <a:t>educational attainment</a:t>
            </a:r>
          </a:p>
          <a:p>
            <a:pPr marL="990600" lvl="1" indent="-533400" eaLnBrk="1" hangingPunct="1"/>
            <a:endParaRPr lang="en-US" dirty="0" smtClean="0"/>
          </a:p>
          <a:p>
            <a:pPr marL="990600" lvl="1" indent="-533400" eaLnBrk="1" hangingPunct="1"/>
            <a:r>
              <a:rPr lang="en-US" dirty="0" smtClean="0"/>
              <a:t>whether average incomes are sufficient to meet the basic needs of life in a country   </a:t>
            </a:r>
          </a:p>
          <a:p>
            <a:pPr marL="609600" indent="-609600" eaLnBrk="1" hangingPunct="1"/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Does Political Economy Influence Economic Progress?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u="sng" dirty="0" smtClean="0"/>
              <a:t>Innovation and entrepreneurship are the engines </a:t>
            </a:r>
            <a:r>
              <a:rPr lang="en-US" sz="2400" dirty="0" smtClean="0"/>
              <a:t>of long-run economic growth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smtClean="0"/>
              <a:t>Innovation and entrepreneurship require a </a:t>
            </a:r>
            <a:r>
              <a:rPr lang="en-US" sz="2400" u="sng" dirty="0" smtClean="0"/>
              <a:t>market economy</a:t>
            </a:r>
            <a:r>
              <a:rPr lang="en-US" sz="2400" dirty="0" smtClean="0"/>
              <a:t> and </a:t>
            </a:r>
            <a:r>
              <a:rPr lang="en-US" sz="2400" u="sng" dirty="0" smtClean="0"/>
              <a:t>strong property rights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u="sng" dirty="0" smtClean="0"/>
              <a:t>Democratic regimes</a:t>
            </a:r>
            <a:r>
              <a:rPr lang="en-US" sz="2400" dirty="0" smtClean="0"/>
              <a:t> are more conducive to </a:t>
            </a:r>
            <a:r>
              <a:rPr lang="en-US" sz="2400" u="sng" dirty="0" smtClean="0"/>
              <a:t>long-term economic growth</a:t>
            </a:r>
            <a:r>
              <a:rPr lang="en-US" sz="2400" dirty="0" smtClean="0"/>
              <a:t> than dictatorships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Do Geography And Education Influence Economic Development?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600" dirty="0" smtClean="0"/>
              <a:t>Countries with </a:t>
            </a:r>
            <a:r>
              <a:rPr lang="en-US" sz="2600" u="sng" dirty="0" smtClean="0"/>
              <a:t>favorable geography</a:t>
            </a:r>
            <a:r>
              <a:rPr lang="en-US" sz="2600" dirty="0" smtClean="0"/>
              <a:t> are more likely to engage in trade, and so, be more </a:t>
            </a:r>
            <a:r>
              <a:rPr lang="en-US" sz="2600" u="sng" dirty="0" smtClean="0"/>
              <a:t>open to market-based economic systems</a:t>
            </a:r>
            <a:r>
              <a:rPr lang="en-US" sz="2600" dirty="0" smtClean="0"/>
              <a:t>, and the economic growth they promote</a:t>
            </a:r>
          </a:p>
          <a:p>
            <a:pPr eaLnBrk="1" hangingPunct="1"/>
            <a:endParaRPr lang="en-US" sz="2600" dirty="0" smtClean="0"/>
          </a:p>
          <a:p>
            <a:pPr eaLnBrk="1" hangingPunct="1"/>
            <a:r>
              <a:rPr lang="en-US" sz="2600" dirty="0" smtClean="0"/>
              <a:t>Countries that </a:t>
            </a:r>
            <a:r>
              <a:rPr lang="en-US" sz="2600" u="sng" dirty="0" smtClean="0"/>
              <a:t>invest in education</a:t>
            </a:r>
            <a:r>
              <a:rPr lang="en-US" sz="2600" dirty="0" smtClean="0"/>
              <a:t> have higher growth rates because the workforce is more productive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Is The Political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Economy Changing?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None/>
            </a:pPr>
            <a:r>
              <a:rPr lang="en-US" sz="2400" dirty="0" smtClean="0"/>
              <a:t>Since the late 1980s, two trends have emerged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400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dirty="0" smtClean="0"/>
              <a:t>Democratic revolution (late 1980s and early 1990s)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200" dirty="0" smtClean="0"/>
              <a:t>many totalitarian regimes </a:t>
            </a:r>
            <a:r>
              <a:rPr lang="en-US" sz="2200" u="sng" dirty="0" smtClean="0"/>
              <a:t>failed to deliver economic progress</a:t>
            </a:r>
            <a:r>
              <a:rPr lang="en-US" sz="2200" dirty="0" smtClean="0"/>
              <a:t> to the vast bulk of their populations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200" dirty="0" smtClean="0"/>
              <a:t>new </a:t>
            </a:r>
            <a:r>
              <a:rPr lang="en-US" sz="2200" u="sng" dirty="0" smtClean="0"/>
              <a:t>information and communication technologies</a:t>
            </a:r>
            <a:r>
              <a:rPr lang="en-US" sz="2200" dirty="0" smtClean="0"/>
              <a:t> have broken down the ability of the state to control access to uncensored information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200" dirty="0" smtClean="0"/>
              <a:t>economic advances of the last 25 years have led to increasingly </a:t>
            </a:r>
            <a:r>
              <a:rPr lang="en-US" sz="2200" u="sng" dirty="0" smtClean="0"/>
              <a:t>prosperous middle and working classes</a:t>
            </a:r>
            <a:r>
              <a:rPr lang="en-US" sz="2200" dirty="0" smtClean="0"/>
              <a:t> who have </a:t>
            </a:r>
            <a:r>
              <a:rPr lang="en-US" sz="2200" u="sng" dirty="0" smtClean="0"/>
              <a:t>pushed for democratic reforms 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en-US" sz="22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How Is The Political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Economy Changing?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None/>
            </a:pPr>
            <a:r>
              <a:rPr lang="en-US" sz="2400" dirty="0" smtClean="0"/>
              <a:t>Since the late 1980s, two trends have emerged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400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dirty="0" smtClean="0"/>
              <a:t>Democratic revolution (late 1980s and early 1990s)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400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dirty="0" smtClean="0"/>
              <a:t>A move away from centrally planned and mixed economies</a:t>
            </a:r>
          </a:p>
          <a:p>
            <a:pPr marL="990600" lvl="1" indent="-533400" eaLnBrk="1" hangingPunct="1">
              <a:lnSpc>
                <a:spcPct val="90000"/>
              </a:lnSpc>
            </a:pPr>
            <a:endParaRPr lang="en-US" sz="2200" dirty="0" smtClean="0"/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200" u="sng" dirty="0" smtClean="0"/>
              <a:t>more countries have shifted toward the market-based model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What Is The Nature Of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Economic Transformation? </a:t>
            </a:r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The </a:t>
            </a:r>
            <a:r>
              <a:rPr lang="en-US" sz="2400" u="sng" dirty="0" smtClean="0"/>
              <a:t>shift toward a market-based </a:t>
            </a:r>
            <a:r>
              <a:rPr lang="en-US" sz="2400" dirty="0" smtClean="0"/>
              <a:t>system involves</a:t>
            </a:r>
          </a:p>
          <a:p>
            <a:pPr lvl="1" eaLnBrk="1" hangingPunct="1">
              <a:lnSpc>
                <a:spcPct val="90000"/>
              </a:lnSpc>
            </a:pPr>
            <a:endParaRPr lang="en-US" b="1" dirty="0" smtClean="0"/>
          </a:p>
          <a:p>
            <a:pPr lvl="1" eaLnBrk="1" hangingPunct="1">
              <a:lnSpc>
                <a:spcPct val="90000"/>
              </a:lnSpc>
            </a:pPr>
            <a:r>
              <a:rPr lang="en-US" b="1" dirty="0" smtClean="0"/>
              <a:t>Deregulation</a:t>
            </a:r>
            <a:r>
              <a:rPr lang="en-US" dirty="0" smtClean="0"/>
              <a:t> – </a:t>
            </a:r>
            <a:r>
              <a:rPr lang="en-US" u="sng" dirty="0" smtClean="0"/>
              <a:t>removing legal restrictions</a:t>
            </a:r>
            <a:r>
              <a:rPr lang="en-US" dirty="0" smtClean="0"/>
              <a:t> to the </a:t>
            </a:r>
            <a:r>
              <a:rPr lang="en-US" u="sng" dirty="0" smtClean="0"/>
              <a:t>free play of markets</a:t>
            </a:r>
            <a:r>
              <a:rPr lang="en-US" dirty="0" smtClean="0"/>
              <a:t>, the </a:t>
            </a:r>
            <a:r>
              <a:rPr lang="en-US" u="sng" dirty="0" smtClean="0"/>
              <a:t>establishment of private enterprises</a:t>
            </a:r>
            <a:r>
              <a:rPr lang="en-US" dirty="0" smtClean="0"/>
              <a:t>, and the manner in which private enterprises operate </a:t>
            </a:r>
          </a:p>
          <a:p>
            <a:pPr lvl="1" eaLnBrk="1" hangingPunct="1">
              <a:lnSpc>
                <a:spcPct val="90000"/>
              </a:lnSpc>
            </a:pPr>
            <a:endParaRPr lang="en-US" b="1" dirty="0" smtClean="0"/>
          </a:p>
          <a:p>
            <a:pPr lvl="1" eaLnBrk="1" hangingPunct="1">
              <a:lnSpc>
                <a:spcPct val="90000"/>
              </a:lnSpc>
            </a:pPr>
            <a:r>
              <a:rPr lang="en-US" b="1" dirty="0" smtClean="0"/>
              <a:t>Privatization</a:t>
            </a:r>
            <a:r>
              <a:rPr lang="en-US" dirty="0" smtClean="0"/>
              <a:t> -</a:t>
            </a:r>
            <a:r>
              <a:rPr lang="en-US" b="1" dirty="0" smtClean="0"/>
              <a:t> </a:t>
            </a:r>
            <a:r>
              <a:rPr lang="en-US" u="sng" dirty="0" smtClean="0"/>
              <a:t>transfers the ownership</a:t>
            </a:r>
            <a:r>
              <a:rPr lang="en-US" dirty="0" smtClean="0"/>
              <a:t> of state property into the hands of private investors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the creation of a </a:t>
            </a:r>
            <a:r>
              <a:rPr lang="en-US" b="1" dirty="0" smtClean="0"/>
              <a:t>legal system</a:t>
            </a:r>
            <a:r>
              <a:rPr lang="en-US" dirty="0" smtClean="0"/>
              <a:t> to safeguard </a:t>
            </a:r>
            <a:r>
              <a:rPr lang="en-US" u="sng" dirty="0" smtClean="0"/>
              <a:t>property rights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What Does The Changing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Economy Mean For Managers?</a:t>
            </a:r>
          </a:p>
        </p:txBody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u="sng" dirty="0" smtClean="0"/>
              <a:t>Markets</a:t>
            </a:r>
            <a:r>
              <a:rPr lang="en-US" sz="2400" dirty="0" smtClean="0"/>
              <a:t> that were formerly </a:t>
            </a:r>
            <a:r>
              <a:rPr lang="en-US" sz="2400" u="sng" dirty="0" smtClean="0"/>
              <a:t>off-limits</a:t>
            </a:r>
            <a:r>
              <a:rPr lang="en-US" sz="2400" dirty="0" smtClean="0"/>
              <a:t> to Western business are now </a:t>
            </a:r>
            <a:r>
              <a:rPr lang="en-US" sz="2400" u="sng" dirty="0" smtClean="0"/>
              <a:t>open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By identifying and </a:t>
            </a:r>
            <a:r>
              <a:rPr lang="en-US" sz="2400" u="sng" dirty="0" smtClean="0"/>
              <a:t>investing early in potential future economic stars</a:t>
            </a:r>
            <a:r>
              <a:rPr lang="en-US" sz="2400" dirty="0" smtClean="0"/>
              <a:t>, firms may be able to gain </a:t>
            </a:r>
            <a:r>
              <a:rPr lang="en-US" sz="2400" b="1" dirty="0" smtClean="0"/>
              <a:t>first mover advantages</a:t>
            </a:r>
            <a:r>
              <a:rPr lang="en-US" sz="2400" dirty="0" smtClean="0"/>
              <a:t> such as loyalty and experience in a country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e.g. China with 1.2 billion people and India with 1.1 billion people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What Does The Changing </a:t>
            </a:r>
            <a:br>
              <a:rPr lang="en-US" sz="4000" b="1" smtClean="0">
                <a:latin typeface="Cambria" pitchFamily="18" charset="0"/>
              </a:rPr>
            </a:br>
            <a:r>
              <a:rPr lang="en-US" sz="4000" b="1" smtClean="0">
                <a:latin typeface="Cambria" pitchFamily="18" charset="0"/>
              </a:rPr>
              <a:t>Economy Mean For Managers?</a:t>
            </a:r>
          </a:p>
        </p:txBody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However, </a:t>
            </a:r>
            <a:r>
              <a:rPr lang="en-US" sz="2400" u="sng" dirty="0" smtClean="0"/>
              <a:t>first mover advantages</a:t>
            </a:r>
            <a:r>
              <a:rPr lang="en-US" sz="2400" dirty="0" smtClean="0"/>
              <a:t> come with large </a:t>
            </a:r>
            <a:r>
              <a:rPr lang="en-US" sz="2400" u="sng" dirty="0" smtClean="0"/>
              <a:t>risks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It can be </a:t>
            </a:r>
            <a:r>
              <a:rPr lang="en-US" sz="2400" u="sng" dirty="0" smtClean="0"/>
              <a:t>more costly</a:t>
            </a:r>
            <a:r>
              <a:rPr lang="en-US" sz="2400" dirty="0" smtClean="0"/>
              <a:t> to do business in countries with dramatically different product, workplace, and pollution standards, or where there is poor legal protection for property rights 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dirty="0" smtClean="0">
                <a:latin typeface="Cambria" pitchFamily="18" charset="0"/>
              </a:rPr>
              <a:t>What Does The Changing </a:t>
            </a:r>
            <a:br>
              <a:rPr lang="en-US" sz="4000" b="1" dirty="0" smtClean="0">
                <a:latin typeface="Cambria" pitchFamily="18" charset="0"/>
              </a:rPr>
            </a:br>
            <a:r>
              <a:rPr lang="en-US" sz="4000" b="1" dirty="0" smtClean="0">
                <a:latin typeface="Cambria" pitchFamily="18" charset="0"/>
              </a:rPr>
              <a:t>Economy Mean For Managers?</a:t>
            </a: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90000"/>
              </a:lnSpc>
              <a:buNone/>
            </a:pPr>
            <a:r>
              <a:rPr lang="en-US" sz="2400" dirty="0" smtClean="0"/>
              <a:t>Managers must consider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Political risk</a:t>
            </a:r>
            <a:r>
              <a:rPr lang="en-US" sz="2400" dirty="0" smtClean="0"/>
              <a:t> - the likelihood that </a:t>
            </a:r>
            <a:r>
              <a:rPr lang="en-US" sz="2400" u="sng" dirty="0" smtClean="0"/>
              <a:t>political forces</a:t>
            </a:r>
            <a:r>
              <a:rPr lang="en-US" sz="2400" dirty="0" smtClean="0"/>
              <a:t> will cause </a:t>
            </a:r>
            <a:r>
              <a:rPr lang="en-US" sz="2400" u="sng" dirty="0" smtClean="0"/>
              <a:t>drastic negative changes</a:t>
            </a:r>
            <a:r>
              <a:rPr lang="en-US" sz="2400" dirty="0" smtClean="0"/>
              <a:t> in a country's business environment 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400" b="1" dirty="0" smtClean="0"/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Economic risk</a:t>
            </a:r>
            <a:r>
              <a:rPr lang="en-US" sz="2400" dirty="0" smtClean="0"/>
              <a:t> - the likelihood that </a:t>
            </a:r>
            <a:r>
              <a:rPr lang="en-US" sz="2400" u="sng" dirty="0" smtClean="0"/>
              <a:t>economic mismanagement</a:t>
            </a:r>
            <a:r>
              <a:rPr lang="en-US" sz="2400" dirty="0" smtClean="0"/>
              <a:t> will cause drastic negative changes in a country's business environment 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400" b="1" dirty="0" smtClean="0"/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b="1" dirty="0" smtClean="0"/>
              <a:t>Legal risk</a:t>
            </a:r>
            <a:r>
              <a:rPr lang="en-US" sz="2400" dirty="0" smtClean="0"/>
              <a:t> - the likelihood that a trading partner will </a:t>
            </a:r>
            <a:r>
              <a:rPr lang="en-US" sz="2400" u="sng" dirty="0" smtClean="0"/>
              <a:t>opportunistically break a contract</a:t>
            </a:r>
            <a:r>
              <a:rPr lang="en-US" sz="2400" dirty="0" smtClean="0"/>
              <a:t> or </a:t>
            </a:r>
            <a:r>
              <a:rPr lang="en-US" sz="2400" u="sng" dirty="0" smtClean="0"/>
              <a:t>expropriate property rights</a:t>
            </a:r>
          </a:p>
          <a:p>
            <a:pPr marL="457200" indent="-457200"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139825"/>
          </a:xfrm>
        </p:spPr>
        <p:txBody>
          <a:bodyPr/>
          <a:lstStyle/>
          <a:p>
            <a:pPr eaLnBrk="1" hangingPunct="1"/>
            <a:r>
              <a:rPr lang="en-US" sz="4000" b="1" dirty="0" smtClean="0">
                <a:latin typeface="Cambria" pitchFamily="18" charset="0"/>
              </a:rPr>
              <a:t>How Can Managers Determine A Market’s Overall Attractiveness?  </a:t>
            </a:r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The overall </a:t>
            </a:r>
            <a:r>
              <a:rPr lang="en-US" sz="2800" u="sng" dirty="0" smtClean="0"/>
              <a:t>attractiveness of a country</a:t>
            </a:r>
            <a:r>
              <a:rPr lang="en-US" sz="2800" dirty="0" smtClean="0"/>
              <a:t> depends on </a:t>
            </a:r>
            <a:r>
              <a:rPr lang="en-US" sz="2800" u="sng" dirty="0" smtClean="0"/>
              <a:t>balancing</a:t>
            </a:r>
            <a:r>
              <a:rPr lang="en-US" sz="2800" dirty="0" smtClean="0"/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the </a:t>
            </a:r>
            <a:r>
              <a:rPr lang="en-US" sz="2400" u="sng" dirty="0" smtClean="0"/>
              <a:t>benefits, costs, and risks</a:t>
            </a:r>
            <a:r>
              <a:rPr lang="en-US" sz="2400" dirty="0" smtClean="0"/>
              <a:t> associated with doing business in that country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The benefit-cost-risk trade-off is likely to be </a:t>
            </a:r>
            <a:r>
              <a:rPr lang="en-US" sz="2800" u="sng" dirty="0" smtClean="0"/>
              <a:t>most favorable</a:t>
            </a:r>
            <a:r>
              <a:rPr lang="en-US" sz="2800" dirty="0" smtClean="0"/>
              <a:t> in: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u="sng" dirty="0" smtClean="0"/>
              <a:t>politically stable</a:t>
            </a:r>
            <a:r>
              <a:rPr lang="en-US" sz="2400" dirty="0" smtClean="0"/>
              <a:t> developed and developing nations, with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400" u="sng" dirty="0" smtClean="0"/>
              <a:t>free market</a:t>
            </a:r>
            <a:r>
              <a:rPr lang="en-US" sz="2400" dirty="0" smtClean="0"/>
              <a:t> economic systems, 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400" u="sng" dirty="0" smtClean="0"/>
              <a:t>intellectual property laws</a:t>
            </a:r>
            <a:r>
              <a:rPr lang="en-US" sz="2400" dirty="0" smtClean="0"/>
              <a:t>, and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400" u="sng" dirty="0" smtClean="0"/>
              <a:t>stable inflation</a:t>
            </a:r>
            <a:r>
              <a:rPr lang="en-US" sz="2400" dirty="0" smtClean="0"/>
              <a:t> rates and </a:t>
            </a:r>
            <a:r>
              <a:rPr lang="en-US" sz="2400" u="sng" dirty="0" smtClean="0"/>
              <a:t>public debt</a:t>
            </a:r>
            <a:r>
              <a:rPr lang="en-US" sz="2400" dirty="0" smtClean="0"/>
              <a:t> 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Case:  </a:t>
            </a:r>
            <a:r>
              <a:rPr lang="en-GB" sz="4400" b="1" dirty="0" smtClean="0"/>
              <a:t>Venezuela </a:t>
            </a:r>
            <a:endParaRPr lang="en-US" sz="4400" b="1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196752"/>
            <a:ext cx="8302625" cy="4535488"/>
          </a:xfrm>
        </p:spPr>
        <p:txBody>
          <a:bodyPr/>
          <a:lstStyle/>
          <a:p>
            <a:pPr eaLnBrk="1" hangingPunct="1"/>
            <a:r>
              <a:rPr lang="en-US" dirty="0" smtClean="0">
                <a:effectLst/>
              </a:rPr>
              <a:t>Venezuela is rich in oil and oil accounts for 70% of the country’s exports</a:t>
            </a:r>
          </a:p>
          <a:p>
            <a:pPr eaLnBrk="1" hangingPunct="1"/>
            <a:r>
              <a:rPr lang="en-US" dirty="0" smtClean="0">
                <a:effectLst/>
              </a:rPr>
              <a:t>Hugo Chavez was elected President in 1998</a:t>
            </a:r>
          </a:p>
          <a:p>
            <a:pPr eaLnBrk="1" hangingPunct="1"/>
            <a:r>
              <a:rPr lang="en-US" dirty="0" smtClean="0">
                <a:effectLst/>
              </a:rPr>
              <a:t>Soon after reelection, he amended the constitution to increase the unilateral powers of the President</a:t>
            </a:r>
          </a:p>
          <a:p>
            <a:pPr eaLnBrk="1" hangingPunct="1"/>
            <a:r>
              <a:rPr lang="en-US" dirty="0" smtClean="0">
                <a:effectLst/>
              </a:rPr>
              <a:t>His supporters in the senate then passed a measure to allow the government to remove and appoint Supreme Court Justices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>
              <a:buNone/>
            </a:pPr>
            <a:endParaRPr lang="en-US" dirty="0" smtClean="0">
              <a:effectLst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Case:  </a:t>
            </a:r>
            <a:r>
              <a:rPr lang="en-GB" sz="4400" b="1" dirty="0" smtClean="0"/>
              <a:t>Venezuela </a:t>
            </a:r>
            <a:endParaRPr lang="en-US" sz="4400" b="1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 eaLnBrk="1" hangingPunct="1"/>
            <a:r>
              <a:rPr lang="en-US" dirty="0" smtClean="0">
                <a:effectLst/>
              </a:rPr>
              <a:t>Chavez has progressively taken over private enterprises including large rural ranches and farms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The increased unilateral power in the government has led to rampant corruption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In 2005, he increased oil royalties from 1% to 30% and increased the tax rate on oil sales from 34% to 50%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Case:  </a:t>
            </a:r>
            <a:r>
              <a:rPr lang="en-GB" sz="4400" b="1" dirty="0" smtClean="0"/>
              <a:t>Venezuela </a:t>
            </a:r>
            <a:endParaRPr lang="en-US" sz="4400" b="1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In 2008, </a:t>
            </a:r>
            <a:r>
              <a:rPr lang="en-US" i="1" dirty="0" smtClean="0">
                <a:effectLst/>
              </a:rPr>
              <a:t>Transparency International </a:t>
            </a:r>
            <a:r>
              <a:rPr lang="en-US" dirty="0" smtClean="0">
                <a:effectLst/>
              </a:rPr>
              <a:t>ranked Venezuela 162 out of 180 nations (corruption index)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“In 2009, </a:t>
            </a:r>
            <a:r>
              <a:rPr lang="en-US" i="1" dirty="0" smtClean="0">
                <a:effectLst/>
              </a:rPr>
              <a:t>Freedom House</a:t>
            </a:r>
            <a:r>
              <a:rPr lang="en-US" dirty="0" smtClean="0">
                <a:effectLst/>
              </a:rPr>
              <a:t>, which annually ranks countries based on political and civil liberties, noted that Venezuela was only “partly free” and that freedoms were being progressively curtailed” (Hill &amp; </a:t>
            </a:r>
            <a:r>
              <a:rPr lang="en-US" dirty="0" err="1" smtClean="0">
                <a:effectLst/>
              </a:rPr>
              <a:t>McKaig</a:t>
            </a:r>
            <a:r>
              <a:rPr lang="en-US" dirty="0" smtClean="0">
                <a:effectLst/>
              </a:rPr>
              <a:t>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0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Case:  </a:t>
            </a:r>
            <a:r>
              <a:rPr lang="en-GB" sz="4400" b="1" dirty="0" smtClean="0"/>
              <a:t>Venezuela </a:t>
            </a:r>
            <a:endParaRPr lang="en-US" sz="4400" b="1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80728"/>
            <a:ext cx="8302625" cy="4535488"/>
          </a:xfrm>
        </p:spPr>
        <p:txBody>
          <a:bodyPr/>
          <a:lstStyle/>
          <a:p>
            <a:pPr>
              <a:buNone/>
            </a:pPr>
            <a:r>
              <a:rPr lang="en-US" sz="2200" dirty="0" smtClean="0"/>
              <a:t>1. Under Chavez’s leadership, what kind of economic system is being put in place in Venezuela?  How would you characterize the political system?  </a:t>
            </a:r>
            <a:endParaRPr lang="en-CA" sz="2200" dirty="0" smtClean="0"/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r>
              <a:rPr lang="en-US" sz="2200" dirty="0" smtClean="0"/>
              <a:t>2. How do you think that Chavez’s unilateral changes to contracts with foreign oil companies will impact upon future investment by foreigners in Venezuela?  </a:t>
            </a:r>
            <a:endParaRPr lang="en-CA" sz="2200" dirty="0" smtClean="0"/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r>
              <a:rPr lang="en-US" sz="2200" dirty="0" smtClean="0"/>
              <a:t>3. How will the high level of public corruption in Venezuela impact future growth rates?</a:t>
            </a:r>
            <a:endParaRPr lang="en-CA" sz="2200" dirty="0" smtClean="0"/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r>
              <a:rPr lang="en-US" sz="2200" dirty="0" smtClean="0"/>
              <a:t>4. In your estimation, what is the long run prognosis for the Venezuelan economy?  Is this a country that is attractive to international businesses - explain?</a:t>
            </a:r>
            <a:endParaRPr lang="en-CA" sz="22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4400" b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713788" cy="4530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indent="0" algn="ctr" eaLnBrk="1" hangingPunct="1">
              <a:spcBef>
                <a:spcPts val="0"/>
              </a:spcBef>
              <a:buNone/>
            </a:pPr>
            <a:r>
              <a:rPr lang="en-US" sz="4400" b="1" dirty="0" smtClean="0"/>
              <a:t>Business Implications of Differences </a:t>
            </a:r>
          </a:p>
          <a:p>
            <a:pPr indent="0" algn="ctr" eaLnBrk="1" hangingPunct="1">
              <a:spcBef>
                <a:spcPts val="0"/>
              </a:spcBef>
              <a:buNone/>
            </a:pPr>
            <a:r>
              <a:rPr lang="en-US" sz="4400" b="1" dirty="0" smtClean="0"/>
              <a:t>in Culture</a:t>
            </a:r>
            <a:endParaRPr lang="en-CA" sz="4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Macro Environmental Analysis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en-US" dirty="0" smtClean="0">
                <a:solidFill>
                  <a:srgbClr val="FFFF00"/>
                </a:solidFill>
              </a:rPr>
              <a:t>Socio-cultural Issues and Trends</a:t>
            </a:r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endParaRPr lang="en-US" dirty="0" smtClean="0"/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Education levels</a:t>
            </a:r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Population growth rate</a:t>
            </a:r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Age distribution</a:t>
            </a:r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Geographic distribution</a:t>
            </a:r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Ethnic distribution</a:t>
            </a:r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Income distribution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20B272-2922-4DDE-A4B1-14F29DF3C9B3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Macro Environmental Analysis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en-US" dirty="0" smtClean="0">
                <a:solidFill>
                  <a:srgbClr val="FFFF00"/>
                </a:solidFill>
              </a:rPr>
              <a:t>Socio-cultural Issues and Trends</a:t>
            </a:r>
          </a:p>
          <a:p>
            <a:pPr lvl="1">
              <a:spcBef>
                <a:spcPct val="0"/>
              </a:spcBef>
              <a:spcAft>
                <a:spcPct val="40000"/>
              </a:spcAft>
              <a:defRPr/>
            </a:pPr>
            <a:endParaRPr lang="en-US" dirty="0" smtClean="0"/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Spoken and unspoken communications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Religious or ideological issues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Workforce diversity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Attitudes about quality of work-life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Concerns about the environment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Shifts in work &amp; career preferences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r>
              <a:rPr lang="en-US" dirty="0" smtClean="0"/>
              <a:t>Shifts in product &amp; service preferences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  <a:defRPr/>
            </a:pPr>
            <a:endParaRPr lang="en-US" sz="2400" dirty="0" smtClean="0"/>
          </a:p>
          <a:p>
            <a:pPr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696FBD-287A-4C7B-9F45-5A6AEEA53AB4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What Is Cross-Cultural Literacy? 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Cross-cultural literacy</a:t>
            </a:r>
            <a:r>
              <a:rPr lang="en-US" dirty="0" smtClean="0"/>
              <a:t> is an </a:t>
            </a:r>
            <a:r>
              <a:rPr lang="en-US" u="sng" dirty="0" smtClean="0"/>
              <a:t>understanding of how cultural differences</a:t>
            </a:r>
            <a:r>
              <a:rPr lang="en-US" dirty="0" smtClean="0"/>
              <a:t> across and within nations can </a:t>
            </a:r>
            <a:r>
              <a:rPr lang="en-US" u="sng" dirty="0" smtClean="0"/>
              <a:t>affect</a:t>
            </a:r>
            <a:r>
              <a:rPr lang="en-US" dirty="0" smtClean="0"/>
              <a:t> the way in which </a:t>
            </a:r>
            <a:r>
              <a:rPr lang="en-US" u="sng" dirty="0" smtClean="0"/>
              <a:t>business</a:t>
            </a:r>
            <a:r>
              <a:rPr lang="en-US" dirty="0" smtClean="0"/>
              <a:t> is practiced 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A </a:t>
            </a:r>
            <a:r>
              <a:rPr lang="en-US" u="sng" dirty="0" smtClean="0"/>
              <a:t>relationship</a:t>
            </a:r>
            <a:r>
              <a:rPr lang="en-US" dirty="0" smtClean="0"/>
              <a:t> may exist </a:t>
            </a:r>
            <a:r>
              <a:rPr lang="en-US" u="sng" dirty="0" smtClean="0"/>
              <a:t>between culture and the costs of doing business</a:t>
            </a:r>
            <a:r>
              <a:rPr lang="en-US" dirty="0" smtClean="0"/>
              <a:t> in a country or region</a:t>
            </a:r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Culture?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4530725"/>
          </a:xfrm>
        </p:spPr>
        <p:txBody>
          <a:bodyPr/>
          <a:lstStyle/>
          <a:p>
            <a:pPr eaLnBrk="1" hangingPunct="1">
              <a:buNone/>
            </a:pPr>
            <a:r>
              <a:rPr lang="en-US" sz="2800" b="1" dirty="0" smtClean="0"/>
              <a:t>Culture</a:t>
            </a:r>
            <a:r>
              <a:rPr lang="en-US" sz="2800" dirty="0" smtClean="0"/>
              <a:t> is a system of </a:t>
            </a:r>
            <a:r>
              <a:rPr lang="en-US" sz="2800" u="sng" dirty="0" smtClean="0"/>
              <a:t>values and norms</a:t>
            </a:r>
            <a:r>
              <a:rPr lang="en-US" sz="2800" dirty="0" smtClean="0"/>
              <a:t> that are shared among a group of people and that when taken together </a:t>
            </a:r>
            <a:r>
              <a:rPr lang="en-US" sz="2800" u="sng" dirty="0" smtClean="0"/>
              <a:t>constitute a design for living</a:t>
            </a:r>
          </a:p>
          <a:p>
            <a:pPr lvl="1" eaLnBrk="1" hangingPunct="1"/>
            <a:endParaRPr lang="en-US" sz="2400" b="1" dirty="0" smtClean="0"/>
          </a:p>
          <a:p>
            <a:pPr lvl="1" eaLnBrk="1" hangingPunct="1"/>
            <a:r>
              <a:rPr lang="en-US" sz="2400" b="1" dirty="0" smtClean="0"/>
              <a:t>values</a:t>
            </a:r>
            <a:r>
              <a:rPr lang="en-US" sz="2400" dirty="0" smtClean="0"/>
              <a:t> are </a:t>
            </a:r>
            <a:r>
              <a:rPr lang="en-US" sz="2400" u="sng" dirty="0" smtClean="0"/>
              <a:t>abstract ideas</a:t>
            </a:r>
            <a:r>
              <a:rPr lang="en-US" sz="2400" dirty="0" smtClean="0"/>
              <a:t> about what a group believes to be good, right, and desirable</a:t>
            </a:r>
          </a:p>
          <a:p>
            <a:pPr lvl="1" eaLnBrk="1" hangingPunct="1"/>
            <a:endParaRPr lang="en-US" sz="2400" b="1" dirty="0" smtClean="0"/>
          </a:p>
          <a:p>
            <a:pPr lvl="1" eaLnBrk="1" hangingPunct="1"/>
            <a:r>
              <a:rPr lang="en-US" sz="2400" b="1" dirty="0" smtClean="0"/>
              <a:t>norms</a:t>
            </a:r>
            <a:r>
              <a:rPr lang="en-US" sz="2400" dirty="0" smtClean="0"/>
              <a:t> are the </a:t>
            </a:r>
            <a:r>
              <a:rPr lang="en-US" sz="2400" u="sng" dirty="0" smtClean="0"/>
              <a:t>social rules and guidelines</a:t>
            </a:r>
            <a:r>
              <a:rPr lang="en-US" sz="2400" dirty="0" smtClean="0"/>
              <a:t> that prescribe appropriate behavior in particular situations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Are Values And Norms?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Values provide the </a:t>
            </a:r>
            <a:r>
              <a:rPr lang="en-US" u="sng" dirty="0" smtClean="0"/>
              <a:t>context within which a society’s norms</a:t>
            </a:r>
            <a:r>
              <a:rPr lang="en-US" dirty="0" smtClean="0"/>
              <a:t> are established and justified and form the </a:t>
            </a:r>
            <a:r>
              <a:rPr lang="en-US" u="sng" dirty="0" smtClean="0"/>
              <a:t>bedrock of a culture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Values include </a:t>
            </a:r>
            <a:r>
              <a:rPr lang="en-US" u="sng" dirty="0" smtClean="0"/>
              <a:t>attitudes toward</a:t>
            </a:r>
            <a:r>
              <a:rPr lang="en-US" dirty="0" smtClean="0"/>
              <a:t> concepts such as freedom, truth, the roles of men and women, justice, social responsibilities etc.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55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What Are Values And Norms?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None/>
            </a:pPr>
            <a:r>
              <a:rPr lang="en-US" dirty="0" smtClean="0"/>
              <a:t>Norms include: </a:t>
            </a:r>
          </a:p>
          <a:p>
            <a:pPr lvl="1" eaLnBrk="1" hangingPunct="1"/>
            <a:r>
              <a:rPr lang="en-US" b="1" dirty="0" smtClean="0"/>
              <a:t>folkways</a:t>
            </a:r>
            <a:r>
              <a:rPr lang="en-US" dirty="0" smtClean="0"/>
              <a:t> - the routine conventions of everyday life</a:t>
            </a:r>
          </a:p>
          <a:p>
            <a:pPr lvl="2" eaLnBrk="1" hangingPunct="1"/>
            <a:r>
              <a:rPr lang="en-US" dirty="0" smtClean="0"/>
              <a:t>these include manners, appropriate dress, respectful </a:t>
            </a:r>
            <a:r>
              <a:rPr lang="en-US" dirty="0" err="1" smtClean="0"/>
              <a:t>behaviours</a:t>
            </a:r>
            <a:r>
              <a:rPr lang="en-US" dirty="0" smtClean="0"/>
              <a:t>, etc</a:t>
            </a:r>
          </a:p>
          <a:p>
            <a:pPr lvl="1" eaLnBrk="1" hangingPunct="1"/>
            <a:endParaRPr lang="en-US" b="1" dirty="0" smtClean="0"/>
          </a:p>
          <a:p>
            <a:pPr lvl="1" eaLnBrk="1" hangingPunct="1"/>
            <a:r>
              <a:rPr lang="en-US" b="1" dirty="0" smtClean="0"/>
              <a:t>mores</a:t>
            </a:r>
            <a:r>
              <a:rPr lang="en-US" dirty="0" smtClean="0"/>
              <a:t> – norms are seen as more serious rules that are central to the functioning of a society and to its social life</a:t>
            </a:r>
          </a:p>
          <a:p>
            <a:pPr lvl="2" eaLnBrk="1" hangingPunct="1"/>
            <a:r>
              <a:rPr lang="en-US" dirty="0" smtClean="0"/>
              <a:t>these include formal (i.e. laws) and informal rules toward theft, assault, adultery, murder, etc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How Are Culture 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And The Nation-State Related?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72816"/>
            <a:ext cx="8229600" cy="4530725"/>
          </a:xfrm>
        </p:spPr>
        <p:txBody>
          <a:bodyPr/>
          <a:lstStyle/>
          <a:p>
            <a:pPr eaLnBrk="1" hangingPunct="1"/>
            <a:r>
              <a:rPr lang="en-US" dirty="0" smtClean="0"/>
              <a:t>The relationship between a culture and a nation state is not strictly one-to-one 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Nation-states are political creations </a:t>
            </a:r>
          </a:p>
          <a:p>
            <a:pPr lvl="1" eaLnBrk="1" hangingPunct="1"/>
            <a:r>
              <a:rPr lang="en-US" dirty="0" smtClean="0"/>
              <a:t>can contain one or more cultures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A culture can embrace several nations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Are The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Determinants Of Culture?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values and norms of a </a:t>
            </a:r>
            <a:r>
              <a:rPr lang="en-US" u="sng" dirty="0" smtClean="0"/>
              <a:t>culture evolve</a:t>
            </a:r>
            <a:r>
              <a:rPr lang="en-US" dirty="0" smtClean="0"/>
              <a:t> over time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Determinants include </a:t>
            </a:r>
          </a:p>
          <a:p>
            <a:pPr lvl="1" eaLnBrk="1" hangingPunct="1"/>
            <a:r>
              <a:rPr lang="en-US" dirty="0" smtClean="0"/>
              <a:t>religion</a:t>
            </a:r>
          </a:p>
          <a:p>
            <a:pPr lvl="1" eaLnBrk="1" hangingPunct="1"/>
            <a:r>
              <a:rPr lang="en-US" dirty="0" smtClean="0"/>
              <a:t>political and economic philosophies</a:t>
            </a:r>
          </a:p>
          <a:p>
            <a:pPr lvl="1" eaLnBrk="1" hangingPunct="1"/>
            <a:r>
              <a:rPr lang="en-US" dirty="0" smtClean="0"/>
              <a:t>education</a:t>
            </a:r>
          </a:p>
          <a:p>
            <a:pPr lvl="1" eaLnBrk="1" hangingPunct="1"/>
            <a:r>
              <a:rPr lang="en-US" dirty="0" smtClean="0"/>
              <a:t>language</a:t>
            </a:r>
          </a:p>
          <a:p>
            <a:pPr lvl="1" eaLnBrk="1" hangingPunct="1"/>
            <a:r>
              <a:rPr lang="en-US" dirty="0" smtClean="0"/>
              <a:t>social structure</a:t>
            </a:r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A Social Structure?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Social structure</a:t>
            </a:r>
            <a:r>
              <a:rPr lang="en-US" dirty="0" smtClean="0"/>
              <a:t> refers to a society’s </a:t>
            </a:r>
            <a:r>
              <a:rPr lang="en-US" u="sng" dirty="0" smtClean="0"/>
              <a:t>basic social organization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Consider</a:t>
            </a:r>
          </a:p>
          <a:p>
            <a:pPr lvl="1" eaLnBrk="1" hangingPunct="1"/>
            <a:r>
              <a:rPr lang="en-US" dirty="0" smtClean="0"/>
              <a:t>the degree to which the </a:t>
            </a:r>
            <a:r>
              <a:rPr lang="en-US" u="sng" dirty="0" smtClean="0"/>
              <a:t>basic unit</a:t>
            </a:r>
            <a:r>
              <a:rPr lang="en-US" dirty="0" smtClean="0"/>
              <a:t> of social organization is the </a:t>
            </a:r>
            <a:r>
              <a:rPr lang="en-US" u="sng" dirty="0" smtClean="0"/>
              <a:t>individual, as opposed to the group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the </a:t>
            </a:r>
            <a:r>
              <a:rPr lang="en-US" u="sng" dirty="0" smtClean="0"/>
              <a:t>degree</a:t>
            </a:r>
            <a:r>
              <a:rPr lang="en-US" dirty="0" smtClean="0"/>
              <a:t> to which a society is </a:t>
            </a:r>
            <a:r>
              <a:rPr lang="en-US" u="sng" dirty="0" smtClean="0"/>
              <a:t>stratified into classes or castes</a:t>
            </a:r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59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How Are Individuals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And Groups Different?</a:t>
            </a:r>
            <a:r>
              <a:rPr lang="en-US" sz="4000" smtClean="0"/>
              <a:t> 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In </a:t>
            </a:r>
            <a:r>
              <a:rPr lang="en-US" sz="2400" u="sng" dirty="0" smtClean="0"/>
              <a:t>Western societies</a:t>
            </a:r>
            <a:r>
              <a:rPr lang="en-US" sz="2400" dirty="0" smtClean="0"/>
              <a:t>, there is a focus on the </a:t>
            </a:r>
            <a:r>
              <a:rPr lang="en-US" sz="2400" u="sng" dirty="0" smtClean="0"/>
              <a:t>individual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individual achievement</a:t>
            </a:r>
            <a:r>
              <a:rPr lang="en-US" sz="2000" dirty="0" smtClean="0"/>
              <a:t> is highly valued.  Believed to lead to: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u="sng" dirty="0" smtClean="0"/>
              <a:t>Innovation</a:t>
            </a:r>
            <a:r>
              <a:rPr lang="en-US" sz="1800" dirty="0" smtClean="0"/>
              <a:t> in the U.S. economy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high level of </a:t>
            </a:r>
            <a:r>
              <a:rPr lang="en-US" sz="1800" u="sng" dirty="0" smtClean="0"/>
              <a:t>entrepreneurship</a:t>
            </a:r>
            <a:endParaRPr lang="en-US" sz="1600" u="sng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u="sng" dirty="0" smtClean="0"/>
              <a:t>But</a:t>
            </a:r>
            <a:r>
              <a:rPr lang="en-US" sz="2400" dirty="0" smtClean="0"/>
              <a:t>, creates a </a:t>
            </a:r>
            <a:r>
              <a:rPr lang="en-US" sz="2400" u="sng" dirty="0" smtClean="0"/>
              <a:t>lack of company loyalty</a:t>
            </a:r>
            <a:r>
              <a:rPr lang="en-US" sz="2400" dirty="0" smtClean="0"/>
              <a:t> and failure to gain company specific knowledge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competition between individuals</a:t>
            </a:r>
            <a:r>
              <a:rPr lang="en-US" sz="2000" dirty="0" smtClean="0"/>
              <a:t> in a company instead of team building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less ability to develop a strong network</a:t>
            </a:r>
            <a:r>
              <a:rPr lang="en-US" sz="2000" dirty="0" smtClean="0"/>
              <a:t> of contacts within a firm if moving from firm to firm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60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How Are Individuals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And Groups Different?</a:t>
            </a:r>
            <a:r>
              <a:rPr lang="en-US" sz="4000" smtClean="0"/>
              <a:t> 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In many </a:t>
            </a:r>
            <a:r>
              <a:rPr lang="en-US" u="sng" dirty="0" smtClean="0"/>
              <a:t>Asian societies, the group</a:t>
            </a:r>
            <a:r>
              <a:rPr lang="en-US" dirty="0" smtClean="0"/>
              <a:t> is the primary unit of social organization  </a:t>
            </a:r>
          </a:p>
          <a:p>
            <a:pPr lvl="1" eaLnBrk="1" hangingPunct="1"/>
            <a:r>
              <a:rPr lang="en-US" dirty="0" smtClean="0"/>
              <a:t>discourages job switching between firms</a:t>
            </a:r>
          </a:p>
          <a:p>
            <a:pPr lvl="1" eaLnBrk="1" hangingPunct="1"/>
            <a:r>
              <a:rPr lang="en-US" dirty="0" smtClean="0"/>
              <a:t>encourages lifetime employment systems</a:t>
            </a:r>
          </a:p>
          <a:p>
            <a:pPr lvl="1" eaLnBrk="1" hangingPunct="1"/>
            <a:r>
              <a:rPr lang="en-US" dirty="0" smtClean="0"/>
              <a:t>leads to </a:t>
            </a:r>
            <a:r>
              <a:rPr lang="en-US" u="sng" dirty="0" smtClean="0"/>
              <a:t>cooperation in solving</a:t>
            </a:r>
            <a:r>
              <a:rPr lang="en-US" dirty="0" smtClean="0"/>
              <a:t> business problems and </a:t>
            </a:r>
            <a:r>
              <a:rPr lang="en-US" u="sng" dirty="0" smtClean="0"/>
              <a:t>durable networks in companies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u="sng" dirty="0" smtClean="0"/>
              <a:t>But</a:t>
            </a:r>
            <a:r>
              <a:rPr lang="en-US" dirty="0" smtClean="0"/>
              <a:t>, might also suppress individual creativity and initiative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61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An Example of the Impact of Ideology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b="1" dirty="0" smtClean="0"/>
              <a:t>Confucianism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ideology practiced mainly in China but also in other Asian nations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three key teachings of Confucianism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Loyalty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Reciprocal obligations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Honesty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May lead to a </a:t>
            </a:r>
            <a:r>
              <a:rPr lang="en-US" u="sng" dirty="0" smtClean="0"/>
              <a:t>lowering of the cost</a:t>
            </a:r>
            <a:r>
              <a:rPr lang="en-US" dirty="0" smtClean="0"/>
              <a:t> of doing business in Confucian influenced societies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The Role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Of Language In Culture?</a:t>
            </a:r>
            <a:r>
              <a:rPr lang="en-US" sz="4000" b="1" smtClean="0">
                <a:latin typeface="Cambria" pitchFamily="18" charset="0"/>
              </a:rPr>
              <a:t> 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Language  - the </a:t>
            </a:r>
            <a:r>
              <a:rPr lang="en-US" sz="2400" b="1" dirty="0" smtClean="0"/>
              <a:t>spoken</a:t>
            </a:r>
            <a:r>
              <a:rPr lang="en-US" sz="2400" dirty="0" smtClean="0"/>
              <a:t> and </a:t>
            </a:r>
            <a:r>
              <a:rPr lang="en-US" sz="2400" b="1" dirty="0" smtClean="0"/>
              <a:t>unspoken</a:t>
            </a:r>
            <a:r>
              <a:rPr lang="en-US" sz="2400" dirty="0" smtClean="0"/>
              <a:t> (e.g. facial expressions, personal space, and hand gestures) means of communication 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Language is one of the defining characteristics of culture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countries with more than one language often have more than one culture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English</a:t>
            </a:r>
            <a:r>
              <a:rPr lang="en-US" sz="2000" dirty="0" smtClean="0"/>
              <a:t> is also becoming the </a:t>
            </a:r>
            <a:r>
              <a:rPr lang="en-US" sz="2000" u="sng" dirty="0" smtClean="0"/>
              <a:t>language of international</a:t>
            </a:r>
            <a:r>
              <a:rPr lang="en-US" sz="2000" dirty="0" smtClean="0"/>
              <a:t> business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knowledge of the local language is beneficial, and in some cases, critical for business success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failing to understand the nonverbal cues</a:t>
            </a:r>
            <a:r>
              <a:rPr lang="en-US" sz="2000" dirty="0" smtClean="0"/>
              <a:t> of another culture can lead to </a:t>
            </a:r>
            <a:r>
              <a:rPr lang="en-US" sz="2000" u="sng" dirty="0" smtClean="0"/>
              <a:t>communication failure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The Role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Of Education In Culture?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Formal education is usually how individuals learn language, conceptual, and mathematical skills  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Education is: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important in determining a </a:t>
            </a:r>
            <a:r>
              <a:rPr lang="en-US" u="sng" dirty="0" smtClean="0"/>
              <a:t>nation’s competitive advantage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/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general education levels can be a </a:t>
            </a:r>
            <a:r>
              <a:rPr lang="en-US" u="sng" dirty="0" smtClean="0"/>
              <a:t>good index for the kinds of products</a:t>
            </a:r>
            <a:r>
              <a:rPr lang="en-US" dirty="0" smtClean="0"/>
              <a:t> that might sell in a country and its design and </a:t>
            </a:r>
            <a:r>
              <a:rPr lang="en-US" u="sng" dirty="0" smtClean="0"/>
              <a:t>production capabilities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64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Does Culture Change?</a:t>
            </a: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4530725"/>
          </a:xfrm>
        </p:spPr>
        <p:txBody>
          <a:bodyPr/>
          <a:lstStyle/>
          <a:p>
            <a:pPr eaLnBrk="1" hangingPunct="1"/>
            <a:r>
              <a:rPr lang="en-US" dirty="0" smtClean="0"/>
              <a:t>Culture evolves over time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changes in value systems can be </a:t>
            </a:r>
            <a:r>
              <a:rPr lang="en-US" u="sng" dirty="0" smtClean="0"/>
              <a:t>slow and painful for a society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Social turmoil - an inevitable outcome of cultural change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as countries become </a:t>
            </a:r>
            <a:r>
              <a:rPr lang="en-US" u="sng" dirty="0" smtClean="0"/>
              <a:t>economically stronger, cultural change is particularly common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65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Do Cultural Differences Mean For Managers?</a:t>
            </a: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800" b="1" dirty="0" smtClean="0"/>
              <a:t>It is important to develop cross-cultural literacy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4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400" dirty="0" smtClean="0"/>
              <a:t>companies that are </a:t>
            </a:r>
            <a:r>
              <a:rPr lang="en-US" sz="2400" u="sng" dirty="0" smtClean="0"/>
              <a:t>ill informed</a:t>
            </a:r>
            <a:r>
              <a:rPr lang="en-US" sz="2400" dirty="0" smtClean="0"/>
              <a:t> about the practices of another culture </a:t>
            </a:r>
            <a:r>
              <a:rPr lang="en-US" sz="2400" u="sng" dirty="0" smtClean="0"/>
              <a:t>are unlikely to succeed</a:t>
            </a:r>
            <a:r>
              <a:rPr lang="en-US" sz="2400" dirty="0" smtClean="0"/>
              <a:t> in that culture 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4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400" dirty="0" smtClean="0"/>
              <a:t>managers must </a:t>
            </a:r>
            <a:r>
              <a:rPr lang="en-US" sz="2400" u="sng" dirty="0" smtClean="0"/>
              <a:t>beware of ethnocentric</a:t>
            </a:r>
            <a:r>
              <a:rPr lang="en-US" sz="2400" dirty="0" smtClean="0"/>
              <a:t> behavior, or a belief in the superiority of one's own culture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Do Cultural Differences Mean For Managers?</a:t>
            </a: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800" b="1" dirty="0" smtClean="0"/>
              <a:t>There is a connection between culture and national competitive advantage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4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400" dirty="0" smtClean="0"/>
              <a:t>suggests </a:t>
            </a:r>
            <a:r>
              <a:rPr lang="en-US" sz="2400" u="sng" dirty="0" smtClean="0"/>
              <a:t>which countries</a:t>
            </a:r>
            <a:r>
              <a:rPr lang="en-US" sz="2400" dirty="0" smtClean="0"/>
              <a:t> are likely to </a:t>
            </a:r>
            <a:r>
              <a:rPr lang="en-US" sz="2400" u="sng" dirty="0" smtClean="0"/>
              <a:t>produce the most viable competitors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24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2400" dirty="0" smtClean="0"/>
              <a:t>has </a:t>
            </a:r>
            <a:r>
              <a:rPr lang="en-US" sz="2400" u="sng" dirty="0" smtClean="0"/>
              <a:t>implications for the choice of countries</a:t>
            </a:r>
            <a:r>
              <a:rPr lang="en-US" sz="2400" dirty="0" smtClean="0"/>
              <a:t> in which to locate production facilities and do business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Case:  </a:t>
            </a:r>
            <a:r>
              <a:rPr lang="en-GB" sz="4400" b="1" dirty="0" smtClean="0"/>
              <a:t>MacDonald’s in India</a:t>
            </a:r>
            <a:endParaRPr lang="en-US" sz="4400" b="1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 eaLnBrk="1" hangingPunct="1"/>
            <a:r>
              <a:rPr lang="en-US" dirty="0" smtClean="0">
                <a:effectLst/>
              </a:rPr>
              <a:t>30,000 restaurants in 120 countries serving 50 million customers per day</a:t>
            </a:r>
          </a:p>
          <a:p>
            <a:pPr eaLnBrk="1" hangingPunct="1"/>
            <a:r>
              <a:rPr lang="en-US" dirty="0" smtClean="0">
                <a:effectLst/>
              </a:rPr>
              <a:t>Outlets in India target the 200 million people in the middle class</a:t>
            </a:r>
          </a:p>
          <a:p>
            <a:pPr eaLnBrk="1" hangingPunct="1"/>
            <a:r>
              <a:rPr lang="en-US" dirty="0" smtClean="0">
                <a:effectLst/>
              </a:rPr>
              <a:t>India’s Hindu culture does not eat beef</a:t>
            </a:r>
          </a:p>
          <a:p>
            <a:pPr eaLnBrk="1" hangingPunct="1"/>
            <a:r>
              <a:rPr lang="en-US" dirty="0" smtClean="0">
                <a:effectLst/>
              </a:rPr>
              <a:t>India’s 140 million Muslims do not eat pork</a:t>
            </a:r>
          </a:p>
          <a:p>
            <a:pPr eaLnBrk="1" hangingPunct="1"/>
            <a:r>
              <a:rPr lang="en-US" dirty="0" smtClean="0">
                <a:effectLst/>
              </a:rPr>
              <a:t>Many Hindus are vegetarians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Should MacDonald’s try to acclimatize the Indian population to its current menu???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Case:  </a:t>
            </a:r>
            <a:r>
              <a:rPr lang="en-GB" sz="4400" b="1" dirty="0" smtClean="0"/>
              <a:t>MacDonald’s in India</a:t>
            </a:r>
            <a:endParaRPr lang="en-US" sz="4400" b="1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02625" cy="4535488"/>
          </a:xfrm>
        </p:spPr>
        <p:txBody>
          <a:bodyPr/>
          <a:lstStyle/>
          <a:p>
            <a:pPr eaLnBrk="1" hangingPunct="1"/>
            <a:r>
              <a:rPr lang="en-US" dirty="0" smtClean="0">
                <a:effectLst/>
              </a:rPr>
              <a:t>Created the Maharaja Mac made of mutton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Created the </a:t>
            </a:r>
            <a:r>
              <a:rPr lang="en-US" dirty="0" err="1" smtClean="0">
                <a:effectLst/>
              </a:rPr>
              <a:t>McAloo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Tikki</a:t>
            </a:r>
            <a:r>
              <a:rPr lang="en-US" dirty="0" smtClean="0">
                <a:effectLst/>
              </a:rPr>
              <a:t> Burger made out of chicken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All foods are segregated into vegetarian and non-vegetarian lines</a:t>
            </a:r>
          </a:p>
          <a:p>
            <a:pPr eaLnBrk="1" hangingPunct="1"/>
            <a:endParaRPr lang="en-US" dirty="0" smtClean="0">
              <a:effectLst/>
            </a:endParaRPr>
          </a:p>
          <a:p>
            <a:pPr eaLnBrk="1" hangingPunct="1"/>
            <a:r>
              <a:rPr lang="en-US" dirty="0" smtClean="0">
                <a:effectLst/>
              </a:rPr>
              <a:t>However, kept the MacDonald’s brand and processes</a:t>
            </a:r>
          </a:p>
          <a:p>
            <a:pPr eaLnBrk="1" hangingPunct="1"/>
            <a:endParaRPr lang="en-US" dirty="0" smtClean="0">
              <a:effectLst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Lecture 3 Overview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556792"/>
            <a:ext cx="8302625" cy="4535487"/>
          </a:xfrm>
        </p:spPr>
        <p:txBody>
          <a:bodyPr/>
          <a:lstStyle/>
          <a:p>
            <a:pPr lvl="0"/>
            <a:r>
              <a:rPr lang="en-US" dirty="0" smtClean="0"/>
              <a:t>Understand the business implications of the differing political, economic and legal systems of countries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the business and economic implications of the differences in culture of countries</a:t>
            </a:r>
          </a:p>
          <a:p>
            <a:pPr lvl="0">
              <a:buNone/>
            </a:pPr>
            <a:endParaRPr lang="en-US" sz="1000" dirty="0" smtClean="0">
              <a:effectLst/>
            </a:endParaRPr>
          </a:p>
          <a:p>
            <a:pPr lvl="0">
              <a:buNone/>
            </a:pPr>
            <a:endParaRPr lang="en-US" sz="1000" dirty="0" smtClean="0">
              <a:effectLst/>
            </a:endParaRPr>
          </a:p>
          <a:p>
            <a:pPr>
              <a:buNone/>
            </a:pPr>
            <a:r>
              <a:rPr lang="en-US" dirty="0" smtClean="0"/>
              <a:t> 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70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4400" b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713788" cy="4530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4400" dirty="0" smtClean="0"/>
              <a:t>Questions??</a:t>
            </a:r>
            <a:endParaRPr lang="en-CA" sz="4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71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3095</TotalTime>
  <Words>3576</Words>
  <Application>Microsoft Office PowerPoint</Application>
  <PresentationFormat>On-screen Show (4:3)</PresentationFormat>
  <Paragraphs>671</Paragraphs>
  <Slides>71</Slides>
  <Notes>53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2" baseType="lpstr">
      <vt:lpstr>Globe</vt:lpstr>
      <vt:lpstr>     Sprott School of Business  BUSI 2701H - Fundamentals of International Business  Lecture 3 – Country Differences in Political Economy and Culture  Instructor - Wade Rose, PhD  </vt:lpstr>
      <vt:lpstr>Questions???</vt:lpstr>
      <vt:lpstr>Definitions</vt:lpstr>
      <vt:lpstr>Lecture 3 Overview</vt:lpstr>
      <vt:lpstr> Contextual Environment of a Firm</vt:lpstr>
      <vt:lpstr>Macro Environmental Analysis</vt:lpstr>
      <vt:lpstr>Macro Environmental Analysis</vt:lpstr>
      <vt:lpstr>Slide 8</vt:lpstr>
      <vt:lpstr>What Is A Political Economy?</vt:lpstr>
      <vt:lpstr>What Is A Political System?</vt:lpstr>
      <vt:lpstr>What Is Collectivism?</vt:lpstr>
      <vt:lpstr>How Does Modern-Day  Socialism Look?</vt:lpstr>
      <vt:lpstr>What Is Individualism?</vt:lpstr>
      <vt:lpstr>What Is Democracy?</vt:lpstr>
      <vt:lpstr>What Is Democracy?</vt:lpstr>
      <vt:lpstr>What Is Totalitarianism?</vt:lpstr>
      <vt:lpstr>What Is Totalitarianism?</vt:lpstr>
      <vt:lpstr>What Is An Economic System?</vt:lpstr>
      <vt:lpstr>What Is An Economic System?</vt:lpstr>
      <vt:lpstr>What Is An Economic System?</vt:lpstr>
      <vt:lpstr>What Is A Legal System?</vt:lpstr>
      <vt:lpstr>What Is A Legal System?</vt:lpstr>
      <vt:lpstr>How Are Contracts Enforced In Different Legal Systems?</vt:lpstr>
      <vt:lpstr>How Are Contracts Enforced In Different Legal Systems?</vt:lpstr>
      <vt:lpstr>How Are Property Rights  And Corruption Related?</vt:lpstr>
      <vt:lpstr>How Are Property Rights  And Corruption Related?</vt:lpstr>
      <vt:lpstr>How Are Property Rights  And Corruption Related?</vt:lpstr>
      <vt:lpstr>Which Countries Are  Most Corrupt?</vt:lpstr>
      <vt:lpstr>What is Intellectual  Property? </vt:lpstr>
      <vt:lpstr>How Can Intellectual  Property Be Protected?</vt:lpstr>
      <vt:lpstr>How Can Intellectual  Property Be Protected?</vt:lpstr>
      <vt:lpstr>What Is Product Safety  And Liability?</vt:lpstr>
      <vt:lpstr>What Determines A Country’s Level  Of Economic Development?</vt:lpstr>
      <vt:lpstr>How Do Countries Compare on Economic Development? </vt:lpstr>
      <vt:lpstr>What Determines A Country’s Level  Of Economic Development?</vt:lpstr>
      <vt:lpstr>What Determines A Country’s Level  Of Economic Development?</vt:lpstr>
      <vt:lpstr>How Does Political Economy Influence Economic Progress?</vt:lpstr>
      <vt:lpstr>How Do Geography And Education Influence Economic Development?</vt:lpstr>
      <vt:lpstr>How Is The Political  Economy Changing?</vt:lpstr>
      <vt:lpstr>How Is The Political  Economy Changing?</vt:lpstr>
      <vt:lpstr>What Is The Nature Of  Economic Transformation? </vt:lpstr>
      <vt:lpstr>What Does The Changing  Economy Mean For Managers?</vt:lpstr>
      <vt:lpstr>What Does The Changing  Economy Mean For Managers?</vt:lpstr>
      <vt:lpstr>What Does The Changing  Economy Mean For Managers?</vt:lpstr>
      <vt:lpstr>How Can Managers Determine A Market’s Overall Attractiveness?  </vt:lpstr>
      <vt:lpstr>Case:  Venezuela </vt:lpstr>
      <vt:lpstr>Case:  Venezuela </vt:lpstr>
      <vt:lpstr>Case:  Venezuela </vt:lpstr>
      <vt:lpstr>Case:  Venezuela </vt:lpstr>
      <vt:lpstr>Slide 50</vt:lpstr>
      <vt:lpstr>Macro Environmental Analysis</vt:lpstr>
      <vt:lpstr>Macro Environmental Analysis</vt:lpstr>
      <vt:lpstr>What Is Cross-Cultural Literacy? </vt:lpstr>
      <vt:lpstr>What Is Culture?</vt:lpstr>
      <vt:lpstr>What Are Values And Norms?</vt:lpstr>
      <vt:lpstr>What Are Values And Norms?</vt:lpstr>
      <vt:lpstr>How Are Culture  And The Nation-State Related?</vt:lpstr>
      <vt:lpstr>What Are The  Determinants Of Culture?</vt:lpstr>
      <vt:lpstr>What Is A Social Structure?</vt:lpstr>
      <vt:lpstr>How Are Individuals  And Groups Different? </vt:lpstr>
      <vt:lpstr>How Are Individuals  And Groups Different? </vt:lpstr>
      <vt:lpstr>An Example of the Impact of Ideology</vt:lpstr>
      <vt:lpstr>What Is The Role  Of Language In Culture? </vt:lpstr>
      <vt:lpstr>What Is The Role  Of Education In Culture?</vt:lpstr>
      <vt:lpstr>Does Culture Change?</vt:lpstr>
      <vt:lpstr>What Do Cultural Differences Mean For Managers?</vt:lpstr>
      <vt:lpstr>What Do Cultural Differences Mean For Managers?</vt:lpstr>
      <vt:lpstr>Case:  MacDonald’s in India</vt:lpstr>
      <vt:lpstr>Case:  MacDonald’s in India</vt:lpstr>
      <vt:lpstr>Lecture 3 Overview</vt:lpstr>
      <vt:lpstr>Slide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Shirley Rose</dc:creator>
  <cp:lastModifiedBy>Wade Rose</cp:lastModifiedBy>
  <cp:revision>334</cp:revision>
  <dcterms:created xsi:type="dcterms:W3CDTF">2007-10-29T20:49:47Z</dcterms:created>
  <dcterms:modified xsi:type="dcterms:W3CDTF">2013-01-24T18:42:06Z</dcterms:modified>
</cp:coreProperties>
</file>