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sldIdLst>
    <p:sldId id="256" r:id="rId2"/>
    <p:sldId id="257" r:id="rId3"/>
    <p:sldId id="270" r:id="rId4"/>
    <p:sldId id="277" r:id="rId5"/>
    <p:sldId id="278" r:id="rId6"/>
    <p:sldId id="268" r:id="rId7"/>
    <p:sldId id="258" r:id="rId8"/>
    <p:sldId id="259" r:id="rId9"/>
    <p:sldId id="269" r:id="rId10"/>
    <p:sldId id="271" r:id="rId11"/>
    <p:sldId id="272" r:id="rId12"/>
    <p:sldId id="274" r:id="rId13"/>
    <p:sldId id="275" r:id="rId14"/>
    <p:sldId id="260" r:id="rId15"/>
    <p:sldId id="262" r:id="rId16"/>
    <p:sldId id="265" r:id="rId17"/>
    <p:sldId id="263" r:id="rId18"/>
    <p:sldId id="26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-112" y="-1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7860E-241A-45DD-9D85-F818A7C718B2}" type="datetimeFigureOut">
              <a:rPr lang="en-US" smtClean="0"/>
              <a:pPr/>
              <a:t>15-09-02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B641D9-88B3-46DC-9BB9-9E67C36218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880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Brain_coral" TargetMode="External"/><Relationship Id="rId4" Type="http://schemas.openxmlformats.org/officeDocument/2006/relationships/hyperlink" Target="http://commons.wikimedia.org/w/index.php?title=Diploria_labyrinthiformis&amp;action=edit&amp;redlink=1" TargetMode="External"/><Relationship Id="rId5" Type="http://schemas.openxmlformats.org/officeDocument/2006/relationships/hyperlink" Target="http://en.wikipedia.org/wiki/en:public_domain" TargetMode="External"/><Relationship Id="rId6" Type="http://schemas.openxmlformats.org/officeDocument/2006/relationships/hyperlink" Target="http://en.wikipedia.org/wiki/en:User:Janderk" TargetMode="External"/><Relationship Id="rId7" Type="http://schemas.openxmlformats.org/officeDocument/2006/relationships/hyperlink" Target="http://en.wikipedia.org/wiki/en: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Pictured: </a:t>
            </a:r>
            <a:r>
              <a:rPr lang="en-US" dirty="0" smtClean="0">
                <a:hlinkClick r:id="rId3" tooltip="en:Brain coral"/>
              </a:rPr>
              <a:t>Brain coral</a:t>
            </a:r>
            <a:r>
              <a:rPr lang="en-US" dirty="0" smtClean="0"/>
              <a:t> (</a:t>
            </a:r>
            <a:r>
              <a:rPr lang="en-US" i="1" dirty="0" err="1" smtClean="0">
                <a:hlinkClick r:id="rId4" tooltip="Diploria labyrinthiformis (page does not exist)"/>
              </a:rPr>
              <a:t>Diploria</a:t>
            </a:r>
            <a:r>
              <a:rPr lang="en-US" i="1" dirty="0" smtClean="0">
                <a:hlinkClick r:id="rId4" tooltip="Diploria labyrinthiformis (page does not exist)"/>
              </a:rPr>
              <a:t> </a:t>
            </a:r>
            <a:r>
              <a:rPr lang="en-US" i="1" dirty="0" err="1" smtClean="0">
                <a:hlinkClick r:id="rId4" tooltip="Diploria labyrinthiformis (page does not exist)"/>
              </a:rPr>
              <a:t>labyrinthiformis</a:t>
            </a:r>
            <a:r>
              <a:rPr lang="en-US" dirty="0" smtClean="0"/>
              <a:t>)</a:t>
            </a:r>
          </a:p>
          <a:p>
            <a:r>
              <a:rPr lang="en-US" dirty="0" smtClean="0"/>
              <a:t>This work has been released into the </a:t>
            </a:r>
            <a:r>
              <a:rPr lang="en-US" b="1" dirty="0" smtClean="0">
                <a:hlinkClick r:id="rId5" tooltip="w:en:public domain"/>
              </a:rPr>
              <a:t>public domain</a:t>
            </a:r>
            <a:r>
              <a:rPr lang="en-US" dirty="0" smtClean="0"/>
              <a:t> by its author, </a:t>
            </a:r>
            <a:r>
              <a:rPr lang="en-US" b="1" dirty="0" err="1" smtClean="0">
                <a:hlinkClick r:id="rId6" tooltip="wikipedia:en:User:Janderk"/>
              </a:rPr>
              <a:t>Janderk</a:t>
            </a:r>
            <a:r>
              <a:rPr lang="en-US" b="1" dirty="0" smtClean="0"/>
              <a:t> at the </a:t>
            </a:r>
            <a:r>
              <a:rPr lang="en-US" b="1" dirty="0" smtClean="0">
                <a:hlinkClick r:id="rId7" tooltip="wikipedia:en:"/>
              </a:rPr>
              <a:t>English Wikipedia</a:t>
            </a:r>
            <a:r>
              <a:rPr lang="en-US" b="1" dirty="0" smtClean="0"/>
              <a:t> project</a:t>
            </a:r>
            <a:r>
              <a:rPr lang="en-US" dirty="0" smtClean="0"/>
              <a:t>. This applies worldwide.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226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1D09FE0-6B9D-40B8-A1CC-7BEAC6A4EEE5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5791200" y="3657600"/>
            <a:ext cx="3352800" cy="3200400"/>
          </a:xfrm>
          <a:prstGeom prst="rect">
            <a:avLst/>
          </a:prstGeom>
          <a:solidFill>
            <a:srgbClr val="7F7F7F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50C40-58E2-43B7-8095-71023C1A56EA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394A228-EFCB-4D9A-9C92-00D4D05CDAB0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5ABB77-8F14-4939-8448-93245D2132BE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B2185B-1CA7-4345-9ADB-3FB15A73CA8C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ACBB30-9FD5-49F9-9065-CAD3551177F8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D65608-ED35-4965-86F8-C5B44FDE836A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95F5829-BF13-46A6-9841-1A69658FF99F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D051D78-C90A-4B8E-A05B-EF75D5A75214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AE5442-1B47-4534-9695-FF548D8C9CF9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FFD2E1-0254-4E10-A177-50F6E9B614FF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F9E86A6-0BB3-4B0D-A14D-2828D57F7338}" type="datetime1">
              <a:rPr lang="en-US" smtClean="0"/>
              <a:pPr/>
              <a:t>15-09-02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5791200" y="3657600"/>
            <a:ext cx="3352800" cy="3200400"/>
          </a:xfrm>
          <a:prstGeom prst="rect">
            <a:avLst/>
          </a:prstGeom>
          <a:solidFill>
            <a:srgbClr val="7F7F7F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carleton.ca/cuol/access-your-courses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1.carleton.ca/ics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nautil.us/issue/4/the-unlikely/ingenious-jim-davies" TargetMode="External"/><Relationship Id="rId4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youtu.be/caBIboOGSe4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dropbox.com/sh/6kg5bn2i3j6dym9/PA3QtfKpPY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polleverywhere.com/multiple_choice_polls/LTE3OTEwNDA3MjQ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thesciencenetwork.org/programs/cogsci-2011/arthur-markman" TargetMode="External"/><Relationship Id="rId4" Type="http://schemas.openxmlformats.org/officeDocument/2006/relationships/hyperlink" Target="http://thesciencenetwork.org/programs/cogsci-2011/chris-eliasmith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youtu.be/1BcdY_wSkl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4234" y="152400"/>
            <a:ext cx="8229600" cy="175259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Introduction to Course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5181600"/>
            <a:ext cx="5638800" cy="167640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dirty="0"/>
              <a:t>CGSC 1001</a:t>
            </a:r>
          </a:p>
          <a:p>
            <a:pPr algn="l"/>
            <a:r>
              <a:rPr lang="en-US" dirty="0"/>
              <a:t>Mysteries of </a:t>
            </a:r>
            <a:r>
              <a:rPr lang="en-US" dirty="0" smtClean="0"/>
              <a:t>the Mind</a:t>
            </a:r>
            <a:endParaRPr lang="en-US" dirty="0"/>
          </a:p>
          <a:p>
            <a:pPr algn="l"/>
            <a:r>
              <a:rPr lang="en-US" dirty="0"/>
              <a:t>by Jim Davies</a:t>
            </a:r>
          </a:p>
          <a:p>
            <a:pPr algn="l"/>
            <a:r>
              <a:rPr lang="en-US" dirty="0"/>
              <a:t>jim@jimdavies.org</a:t>
            </a:r>
          </a:p>
          <a:p>
            <a:pPr algn="l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5" name="Picture 4" descr="Brain_cor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2667000"/>
            <a:ext cx="2362200" cy="251297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791200" y="3657600"/>
            <a:ext cx="3352800" cy="3200400"/>
          </a:xfrm>
          <a:prstGeom prst="rect">
            <a:avLst/>
          </a:prstGeom>
          <a:solidFill>
            <a:srgbClr val="7F7F7F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Point of the Course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50593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To fascinate you with minds, how they work, and how they are studied with the various methods in cognitive science.</a:t>
            </a:r>
          </a:p>
          <a:p>
            <a:r>
              <a:rPr lang="en-US" dirty="0" smtClean="0"/>
              <a:t>The course is supposed to make you want to learn more. Hopefully,</a:t>
            </a:r>
          </a:p>
          <a:p>
            <a:pPr marL="0" indent="0">
              <a:buNone/>
            </a:pPr>
            <a:r>
              <a:rPr lang="en-US" dirty="0"/>
              <a:t>  </a:t>
            </a:r>
            <a:r>
              <a:rPr lang="en-US" dirty="0" smtClean="0"/>
              <a:t> this course will make you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look differently at almost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everything.</a:t>
            </a:r>
          </a:p>
          <a:p>
            <a:r>
              <a:rPr lang="en-US" dirty="0" smtClean="0"/>
              <a:t>Features TED talks and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demonstrations.</a:t>
            </a:r>
          </a:p>
          <a:p>
            <a:r>
              <a:rPr lang="en-US" dirty="0" smtClean="0"/>
              <a:t>It’s fun.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Comments and Discussion Welcome!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5135564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Twitter </a:t>
            </a:r>
            <a:r>
              <a:rPr lang="en-US" dirty="0" err="1" smtClean="0"/>
              <a:t>hashtag</a:t>
            </a:r>
            <a:r>
              <a:rPr lang="en-US" dirty="0" smtClean="0"/>
              <a:t> #CGSC1001 , you can link to me @</a:t>
            </a:r>
            <a:r>
              <a:rPr lang="en-US" dirty="0" err="1" smtClean="0"/>
              <a:t>drjimdavies</a:t>
            </a:r>
            <a:endParaRPr lang="en-US" dirty="0" smtClean="0"/>
          </a:p>
          <a:p>
            <a:r>
              <a:rPr lang="en-US" dirty="0" smtClean="0"/>
              <a:t>Discussion board: Please post questions to the discussion board on </a:t>
            </a:r>
            <a:r>
              <a:rPr lang="en-US" dirty="0" err="1" smtClean="0"/>
              <a:t>cuLearn</a:t>
            </a:r>
            <a:r>
              <a:rPr lang="en-US" dirty="0" smtClean="0"/>
              <a:t>. </a:t>
            </a:r>
          </a:p>
          <a:p>
            <a:r>
              <a:rPr lang="en-US" dirty="0" smtClean="0"/>
              <a:t>There are too many students to handle questions through email.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Other students are also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encouraged to answer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questions. </a:t>
            </a:r>
          </a:p>
          <a:p>
            <a:r>
              <a:rPr lang="en-US" dirty="0" smtClean="0"/>
              <a:t>If you want video on demand of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these lectures, you can pay $50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for all of them or a few dollars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per lecture. See the </a:t>
            </a:r>
            <a:r>
              <a:rPr lang="en-US" dirty="0" smtClean="0"/>
              <a:t>syllabus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for details.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7899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Carleton University Online (CUOL)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5059364"/>
          </a:xfrm>
        </p:spPr>
        <p:txBody>
          <a:bodyPr>
            <a:normAutofit/>
          </a:bodyPr>
          <a:lstStyle/>
          <a:p>
            <a:r>
              <a:rPr lang="en-US" dirty="0" smtClean="0"/>
              <a:t>Students in the </a:t>
            </a:r>
            <a:r>
              <a:rPr lang="en-US" dirty="0" smtClean="0"/>
              <a:t>A or B </a:t>
            </a:r>
            <a:r>
              <a:rPr lang="en-US" dirty="0" smtClean="0"/>
              <a:t>section are in the classroom, and students in the </a:t>
            </a:r>
            <a:r>
              <a:rPr lang="en-US" dirty="0" smtClean="0"/>
              <a:t>T or V </a:t>
            </a:r>
            <a:r>
              <a:rPr lang="en-US" dirty="0" smtClean="0"/>
              <a:t>section are the online students. 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Section A or B </a:t>
            </a:r>
            <a:r>
              <a:rPr lang="en-US" dirty="0" smtClean="0"/>
              <a:t>students can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watch </a:t>
            </a:r>
            <a:r>
              <a:rPr lang="en-US" dirty="0" smtClean="0"/>
              <a:t>videos free at the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CUOL </a:t>
            </a:r>
            <a:r>
              <a:rPr lang="en-US" dirty="0" smtClean="0"/>
              <a:t>centre (D299 Loeb)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or </a:t>
            </a:r>
            <a:r>
              <a:rPr lang="en-US" dirty="0" smtClean="0"/>
              <a:t>purchase </a:t>
            </a:r>
            <a:r>
              <a:rPr lang="en-US" dirty="0"/>
              <a:t>videos from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>
                <a:hlinkClick r:id="rId2"/>
              </a:rPr>
              <a:t>http://carleton.ca/cuol/access-your-courses/</a:t>
            </a:r>
            <a:r>
              <a:rPr lang="en-US" dirty="0"/>
              <a:t> 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568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6" name="Picture 5" descr="its-in-the-syllabu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09600"/>
            <a:ext cx="6350000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609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 Love Cognitive Science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Multiple disciplines</a:t>
            </a:r>
          </a:p>
          <a:p>
            <a:r>
              <a:rPr lang="en-US" dirty="0" smtClean="0"/>
              <a:t>Likely to see a revolution in our lifetimes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Cognitive Science Major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http://www.carleton.ca/ics/</a:t>
            </a:r>
            <a:endParaRPr lang="en-US" dirty="0" smtClean="0"/>
          </a:p>
          <a:p>
            <a:r>
              <a:rPr lang="en-US" dirty="0" smtClean="0"/>
              <a:t>Smaller classes</a:t>
            </a:r>
          </a:p>
          <a:p>
            <a:r>
              <a:rPr lang="en-US" dirty="0" smtClean="0"/>
              <a:t>Broad approaches </a:t>
            </a:r>
          </a:p>
          <a:p>
            <a:r>
              <a:rPr lang="en-US" dirty="0" smtClean="0"/>
              <a:t>Young faculty with great teaching evaluations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906963"/>
          </a:xfrm>
        </p:spPr>
        <p:txBody>
          <a:bodyPr>
            <a:normAutofit/>
          </a:bodyPr>
          <a:lstStyle/>
          <a:p>
            <a:r>
              <a:rPr lang="en-US" dirty="0" smtClean="0"/>
              <a:t>As you can see, </a:t>
            </a:r>
            <a:r>
              <a:rPr lang="en-US" dirty="0" smtClean="0"/>
              <a:t>this class size is BIG</a:t>
            </a:r>
            <a:r>
              <a:rPr lang="en-US" dirty="0" smtClean="0"/>
              <a:t>. </a:t>
            </a:r>
          </a:p>
          <a:p>
            <a:r>
              <a:rPr lang="en-US" dirty="0" smtClean="0"/>
              <a:t>As such, the grades will be based on multiple-choice tests. </a:t>
            </a:r>
          </a:p>
          <a:p>
            <a:r>
              <a:rPr lang="en-US" dirty="0" smtClean="0"/>
              <a:t>Grades Break Down</a:t>
            </a:r>
          </a:p>
          <a:p>
            <a:pPr lvl="1"/>
            <a:r>
              <a:rPr lang="en-US" dirty="0" smtClean="0"/>
              <a:t>Exam one: 25% </a:t>
            </a:r>
          </a:p>
          <a:p>
            <a:pPr lvl="1"/>
            <a:r>
              <a:rPr lang="en-US" dirty="0" smtClean="0"/>
              <a:t>Exam two: 25%</a:t>
            </a:r>
          </a:p>
          <a:p>
            <a:pPr lvl="1"/>
            <a:r>
              <a:rPr lang="en-US" dirty="0" smtClean="0"/>
              <a:t>Essay: 15%</a:t>
            </a:r>
          </a:p>
          <a:p>
            <a:pPr lvl="1"/>
            <a:r>
              <a:rPr lang="en-US" dirty="0" smtClean="0"/>
              <a:t>Final Exam: 35%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</a:t>
            </a:r>
            <a:r>
              <a:rPr lang="en-US" dirty="0"/>
              <a:t>T</a:t>
            </a:r>
            <a:r>
              <a:rPr lang="en-US" dirty="0" smtClean="0"/>
              <a:t>wo Midterms and One Final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41019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final will cover all the material in the course, 2</a:t>
            </a:r>
            <a:r>
              <a:rPr lang="en-US" baseline="30000" dirty="0" smtClean="0"/>
              <a:t>nd</a:t>
            </a:r>
            <a:r>
              <a:rPr lang="en-US" dirty="0" smtClean="0"/>
              <a:t> midterm is not cumulative. </a:t>
            </a:r>
          </a:p>
          <a:p>
            <a:r>
              <a:rPr lang="en-US" dirty="0" smtClean="0"/>
              <a:t>The readings are only there to help you understand the lectures. </a:t>
            </a:r>
            <a:endParaRPr lang="en-US" dirty="0" smtClean="0"/>
          </a:p>
          <a:p>
            <a:r>
              <a:rPr lang="en-US" dirty="0" smtClean="0"/>
              <a:t>Questions will be from the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smtClean="0"/>
              <a:t>lectures and videos linked </a:t>
            </a:r>
            <a:br>
              <a:rPr lang="en-US" dirty="0" smtClean="0"/>
            </a:br>
            <a:r>
              <a:rPr lang="en-US" dirty="0" smtClean="0"/>
              <a:t>to in the lectures. </a:t>
            </a:r>
            <a:endParaRPr lang="en-US" dirty="0" smtClean="0"/>
          </a:p>
          <a:p>
            <a:r>
              <a:rPr lang="en-US" dirty="0" smtClean="0"/>
              <a:t>So though I do not take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attendance, you are likely to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miss </a:t>
            </a:r>
            <a:r>
              <a:rPr lang="en-US" i="1" dirty="0" smtClean="0"/>
              <a:t>most</a:t>
            </a:r>
            <a:r>
              <a:rPr lang="en-US" dirty="0" smtClean="0"/>
              <a:t> of the test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information if you don’t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watch the lectures.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Essay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678363"/>
          </a:xfrm>
        </p:spPr>
        <p:txBody>
          <a:bodyPr>
            <a:normAutofit/>
          </a:bodyPr>
          <a:lstStyle/>
          <a:p>
            <a:r>
              <a:rPr lang="en-US" dirty="0" smtClean="0"/>
              <a:t>Explain something in the lecture with help from a book, or something in a book with help from a lecture. </a:t>
            </a:r>
          </a:p>
          <a:p>
            <a:r>
              <a:rPr lang="en-US" dirty="0" smtClean="0"/>
              <a:t>Between 800 and 1200 words long. </a:t>
            </a:r>
          </a:p>
          <a:p>
            <a:r>
              <a:rPr lang="en-US" dirty="0" smtClean="0"/>
              <a:t>Paste directly into </a:t>
            </a:r>
            <a:r>
              <a:rPr lang="en-US" dirty="0" err="1" smtClean="0"/>
              <a:t>cuLearn</a:t>
            </a:r>
            <a:endParaRPr lang="en-US" dirty="0" smtClean="0"/>
          </a:p>
          <a:p>
            <a:pPr lvl="1"/>
            <a:r>
              <a:rPr lang="en-US" dirty="0" smtClean="0"/>
              <a:t>That is, you will not </a:t>
            </a:r>
          </a:p>
          <a:p>
            <a:pPr marL="411480" lvl="1" indent="0">
              <a:buNone/>
            </a:pPr>
            <a:r>
              <a:rPr lang="en-US" dirty="0"/>
              <a:t> </a:t>
            </a:r>
            <a:r>
              <a:rPr lang="en-US" dirty="0" smtClean="0"/>
              <a:t>  attach a document.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22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5" name="Picture 4" descr="book-the-man-who-mistoo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0"/>
            <a:ext cx="4495800" cy="686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7585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5" name="Picture 4" descr="book-riveted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58" y="0"/>
            <a:ext cx="45118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24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5" name="Picture 4" descr="book-the-robots-rebell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-76200"/>
            <a:ext cx="4572000" cy="69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7676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Instructor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4876800" cy="51816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Jim Davies</a:t>
            </a:r>
          </a:p>
          <a:p>
            <a:r>
              <a:rPr lang="en-US" dirty="0" smtClean="0"/>
              <a:t>2205 Dunton Tower</a:t>
            </a:r>
          </a:p>
          <a:p>
            <a:r>
              <a:rPr lang="en-US" dirty="0" smtClean="0"/>
              <a:t>613-520-2600 x1109</a:t>
            </a:r>
          </a:p>
          <a:p>
            <a:r>
              <a:rPr lang="en-US" dirty="0" smtClean="0"/>
              <a:t>Interested in human imagination and how we can replicate that on computers.</a:t>
            </a:r>
          </a:p>
          <a:p>
            <a:r>
              <a:rPr lang="en-US" dirty="0" smtClean="0"/>
              <a:t>Watch the </a:t>
            </a:r>
            <a:r>
              <a:rPr lang="en-US" dirty="0" err="1" smtClean="0"/>
              <a:t>TEDx</a:t>
            </a:r>
            <a:r>
              <a:rPr lang="en-US" dirty="0" smtClean="0"/>
              <a:t> </a:t>
            </a:r>
            <a:r>
              <a:rPr lang="en-US" dirty="0" err="1" smtClean="0"/>
              <a:t>CarletonU</a:t>
            </a:r>
            <a:r>
              <a:rPr lang="en-US" dirty="0" smtClean="0"/>
              <a:t> talk at </a:t>
            </a:r>
            <a:r>
              <a:rPr lang="en-US" dirty="0" smtClean="0">
                <a:hlinkClick r:id="rId2"/>
              </a:rPr>
              <a:t>http://youtu.be/caBIboOGSe4</a:t>
            </a:r>
            <a:endParaRPr lang="en-US" dirty="0" smtClean="0"/>
          </a:p>
          <a:p>
            <a:r>
              <a:rPr lang="en-US" dirty="0" smtClean="0"/>
              <a:t>Or an interview with me:</a:t>
            </a:r>
            <a:br>
              <a:rPr lang="en-US" dirty="0" smtClean="0"/>
            </a:br>
            <a:r>
              <a:rPr lang="en-US" dirty="0">
                <a:hlinkClick r:id="rId3"/>
              </a:rPr>
              <a:t>http://nautil.us/issue/4/the-unlikely/ingenious-jim-</a:t>
            </a:r>
            <a:r>
              <a:rPr lang="en-US" dirty="0" smtClean="0">
                <a:hlinkClick r:id="rId3"/>
              </a:rPr>
              <a:t>davies</a:t>
            </a:r>
            <a:endParaRPr lang="en-US" dirty="0" smtClean="0"/>
          </a:p>
          <a:p>
            <a:r>
              <a:rPr lang="en-US" dirty="0" smtClean="0"/>
              <a:t>You can follow me on twitter @</a:t>
            </a:r>
            <a:r>
              <a:rPr lang="en-US" dirty="0" err="1" smtClean="0"/>
              <a:t>drjimdavies</a:t>
            </a:r>
            <a:r>
              <a:rPr lang="en-US" dirty="0" smtClean="0"/>
              <a:t> , where I post things about cognitive science and one-liners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5" name="Picture 4" descr="jim-davies-thumb-338x26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69264" y="1447799"/>
            <a:ext cx="2841336" cy="22192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There is No Textbook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229600" cy="53340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Why?</a:t>
            </a:r>
          </a:p>
          <a:p>
            <a:r>
              <a:rPr lang="en-US" dirty="0" smtClean="0"/>
              <a:t>You will read articles mostly from the web. </a:t>
            </a:r>
          </a:p>
          <a:p>
            <a:r>
              <a:rPr lang="en-US" dirty="0" err="1" smtClean="0"/>
              <a:t>Scholarpedia</a:t>
            </a:r>
            <a:r>
              <a:rPr lang="en-US" dirty="0" smtClean="0"/>
              <a:t> when I can get one, Wikipedia and other online sources sometimes.</a:t>
            </a:r>
          </a:p>
          <a:p>
            <a:r>
              <a:rPr lang="en-US" dirty="0" smtClean="0"/>
              <a:t>Occasionally I will ask you </a:t>
            </a:r>
          </a:p>
          <a:p>
            <a:pPr marL="0" indent="0">
              <a:buNone/>
            </a:pPr>
            <a:r>
              <a:rPr lang="en-US" dirty="0" smtClean="0"/>
              <a:t>   to read an article you must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download through the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library. Search for the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journal title in the catalog;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it will lead you to a webpage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where you can browse to the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article assigned. I am not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allowed to put it on </a:t>
            </a:r>
            <a:r>
              <a:rPr lang="en-US" dirty="0" err="1" smtClean="0"/>
              <a:t>CULearn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because of the new copyright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laws.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Online Syllabus and Lecture Slides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Available at: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www.dropbox.com/sh/6kg5bn2i3j6dym9/PA3QtfKpPY</a:t>
            </a:r>
            <a:endParaRPr lang="en-US" dirty="0" smtClean="0"/>
          </a:p>
          <a:p>
            <a:r>
              <a:rPr lang="en-US" dirty="0" smtClean="0"/>
              <a:t>Unfortunately the school does not support printing of the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syllabus for classes this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big.</a:t>
            </a:r>
          </a:p>
          <a:p>
            <a:r>
              <a:rPr lang="en-US" dirty="0" smtClean="0"/>
              <a:t>Can I get a volunteer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 smtClean="0"/>
              <a:t>notetaker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Polleverywhere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Watch a Talk!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http://www.polleverywhere.com/multiple_choice_polls/LTE3OTEwNDA3MjQ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Links to the Talks to Watch in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Pinker on Swearing: </a:t>
            </a:r>
            <a:r>
              <a:rPr lang="en-US" sz="2000" dirty="0" smtClean="0">
                <a:hlinkClick r:id="rId2"/>
              </a:rPr>
              <a:t>http://youtu.be/1BcdY_wSklo</a:t>
            </a:r>
            <a:endParaRPr lang="en-US" dirty="0" smtClean="0"/>
          </a:p>
          <a:p>
            <a:r>
              <a:rPr lang="en-US" dirty="0" err="1" smtClean="0"/>
              <a:t>Markman</a:t>
            </a:r>
            <a:r>
              <a:rPr lang="en-US" dirty="0" smtClean="0"/>
              <a:t> on </a:t>
            </a:r>
            <a:r>
              <a:rPr lang="en-US" dirty="0" err="1" smtClean="0"/>
              <a:t>similarity</a:t>
            </a:r>
            <a:r>
              <a:rPr lang="en-US" sz="1800" dirty="0" err="1" smtClean="0">
                <a:hlinkClick r:id="rId3"/>
              </a:rPr>
              <a:t>http</a:t>
            </a:r>
            <a:r>
              <a:rPr lang="en-US" sz="1800" dirty="0" smtClean="0">
                <a:hlinkClick r:id="rId3"/>
              </a:rPr>
              <a:t>://thesciencenetwork.org/programs/cogsci-2011/arthur-markman</a:t>
            </a:r>
            <a:endParaRPr lang="en-US" dirty="0" smtClean="0"/>
          </a:p>
          <a:p>
            <a:r>
              <a:rPr lang="en-US" dirty="0" smtClean="0"/>
              <a:t>Waterloo’s Chris </a:t>
            </a:r>
            <a:r>
              <a:rPr lang="en-US" dirty="0" err="1" smtClean="0"/>
              <a:t>Eliasmith</a:t>
            </a:r>
            <a:r>
              <a:rPr lang="en-US" dirty="0" smtClean="0"/>
              <a:t> on neural computer modeling</a:t>
            </a:r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(You can enjoy the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others on your own)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62000" y="3886200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://thesciencenetwork.org/programs/cogsci-2011/chris-</a:t>
            </a:r>
            <a:r>
              <a:rPr lang="en-US" dirty="0" smtClean="0">
                <a:hlinkClick r:id="rId4"/>
              </a:rPr>
              <a:t>eliasmith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546</TotalTime>
  <Words>695</Words>
  <Application>Microsoft Macintosh PowerPoint</Application>
  <PresentationFormat>On-screen Show (4:3)</PresentationFormat>
  <Paragraphs>129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Foundry</vt:lpstr>
      <vt:lpstr>   Introduction to Course</vt:lpstr>
      <vt:lpstr>The Point of the Course</vt:lpstr>
      <vt:lpstr>Comments and Discussion Welcome!</vt:lpstr>
      <vt:lpstr>Carleton University Online (CUOL)</vt:lpstr>
      <vt:lpstr>PowerPoint Presentation</vt:lpstr>
      <vt:lpstr>Why I Love Cognitive Science</vt:lpstr>
      <vt:lpstr>The Cognitive Science Major</vt:lpstr>
      <vt:lpstr>Evaluation</vt:lpstr>
      <vt:lpstr>The Two Midterms and One Final</vt:lpstr>
      <vt:lpstr>Essay</vt:lpstr>
      <vt:lpstr>PowerPoint Presentation</vt:lpstr>
      <vt:lpstr>PowerPoint Presentation</vt:lpstr>
      <vt:lpstr>PowerPoint Presentation</vt:lpstr>
      <vt:lpstr>The Instructor</vt:lpstr>
      <vt:lpstr>There is No Textbook</vt:lpstr>
      <vt:lpstr>Online Syllabus and Lecture Slides</vt:lpstr>
      <vt:lpstr>Let’s Watch a Talk!</vt:lpstr>
      <vt:lpstr>Links to the Talks to Watch in Class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 Jim Davies</dc:creator>
  <cp:lastModifiedBy>Jim Davies</cp:lastModifiedBy>
  <cp:revision>78</cp:revision>
  <dcterms:created xsi:type="dcterms:W3CDTF">2011-05-16T19:42:26Z</dcterms:created>
  <dcterms:modified xsi:type="dcterms:W3CDTF">2015-09-02T19:09:28Z</dcterms:modified>
</cp:coreProperties>
</file>