
<file path=[Content_Types].xml><?xml version="1.0" encoding="utf-8"?>
<Types xmlns="http://schemas.openxmlformats.org/package/2006/content-types">
  <Default Extension="tmp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tags/tag7.xml" ContentType="application/vnd.openxmlformats-officedocument.presentationml.tags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88" r:id="rId4"/>
  </p:sldMasterIdLst>
  <p:notesMasterIdLst>
    <p:notesMasterId r:id="rId24"/>
  </p:notesMasterIdLst>
  <p:sldIdLst>
    <p:sldId id="271" r:id="rId5"/>
    <p:sldId id="273" r:id="rId6"/>
    <p:sldId id="276" r:id="rId7"/>
    <p:sldId id="310" r:id="rId8"/>
    <p:sldId id="311" r:id="rId9"/>
    <p:sldId id="279" r:id="rId10"/>
    <p:sldId id="312" r:id="rId11"/>
    <p:sldId id="320" r:id="rId12"/>
    <p:sldId id="321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2" r:id="rId21"/>
    <p:sldId id="323" r:id="rId22"/>
    <p:sldId id="309" r:id="rId23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669900"/>
    <a:srgbClr val="FF9933"/>
    <a:srgbClr val="003366"/>
    <a:srgbClr val="003399"/>
    <a:srgbClr val="FF9900"/>
    <a:srgbClr val="FF0000"/>
    <a:srgbClr val="BBD6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0805" autoAdjust="0"/>
  </p:normalViewPr>
  <p:slideViewPr>
    <p:cSldViewPr>
      <p:cViewPr varScale="1">
        <p:scale>
          <a:sx n="68" d="100"/>
          <a:sy n="68" d="100"/>
        </p:scale>
        <p:origin x="144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135A4CB-4089-4ABE-B68F-D5640D61C584}" type="datetimeFigureOut">
              <a:rPr lang="en-US"/>
              <a:pPr>
                <a:defRPr/>
              </a:pPr>
              <a:t>12/12/2013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45C619E-A801-414C-BFA1-D3E58EA09F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0221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53DFC360-2D27-4539-A050-94F86FB7A493}" type="slidenum">
              <a:rPr lang="en-US" sz="1200" smtClean="0"/>
              <a:pPr algn="r"/>
              <a:t>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87518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5A1540B0-5F75-4C80-BFED-F320CC8AA0A8}" type="slidenum">
              <a:rPr lang="en-US" sz="1200" smtClean="0"/>
              <a:pPr algn="r"/>
              <a:t>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946280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62337D3A-0728-4370-85D4-FD997D41217B}" type="slidenum">
              <a:rPr lang="en-US" sz="1200" smtClean="0"/>
              <a:pPr algn="r"/>
              <a:t>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41447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>
              <a:cs typeface="Times New Roman" pitchFamily="18" charset="0"/>
            </a:endParaRPr>
          </a:p>
          <a:p>
            <a:pPr>
              <a:buFontTx/>
              <a:buChar char="•"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75047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24443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73BF769E-E920-4F99-B315-C74095D349C6}" type="slidenum">
              <a:rPr lang="en-US" sz="1200" smtClean="0"/>
              <a:pPr algn="r"/>
              <a:t>6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277065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19678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66333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0324041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083676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548208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663266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04937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823019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404527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F6A215BA-FD4F-4FCE-9708-DF037CD57CD4}" type="slidenum">
              <a:rPr lang="en-US" sz="1200" smtClean="0"/>
              <a:pPr algn="r"/>
              <a:t>19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748734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2FB91-7D25-4CB1-9F4F-A608A1F676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160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6F9BB-759B-4F44-93E0-C44DFDA3A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519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29B8-348C-48E5-81DE-75472671E1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035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AEE8A-BC59-4E62-A288-0756E34C95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97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16D61-4330-4B77-8509-4C498538A0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532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34A26-51BC-43DF-9463-DD9EE546A7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076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83574-903F-4C3D-B436-05B2DBB636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47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C0978-A76A-45C7-9E5D-D666C38110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3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EC2BC-64CD-48A7-BA8D-ECA7959B4A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4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70F73-663C-41A4-9FC0-95D74E3CB7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632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2FD02-5374-4D71-BDC0-27574241C4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9909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775EE-C48F-4AA2-B29B-B469EB6262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750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0DD14-73BF-4A78-A39A-6201C2A483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968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098EA-6A75-4B2A-B229-3606312779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584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9F108-FD9C-43CA-99E6-0977C28597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0556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E04A6-9EC2-433C-9DE8-C3D3D642A8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6071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F6054-2FF1-4C7A-9151-0851631F27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7617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062B5-3503-42FC-823F-8627933AA9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530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2C049-1A03-44E2-9D5B-8054D05CCB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336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1C10B-10A7-4EF0-AAFD-5C8EBC47CA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79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6ED57-B04E-48C5-9906-47BA16A956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2746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CC69D-1B65-4960-B988-2207AD947D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9469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687CE-10C9-4D1E-815B-54B9007DDA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691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B9B63-9089-44DC-A710-4146E7FCC6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9562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C891E-0ECB-4834-8034-B49519C749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6054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39B40-5A72-421E-89B3-4A1CBE8F6B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2171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C4197-030C-44F2-B1A8-1AC4227231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9542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6B3E4-B49D-445F-B02F-65995858A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9863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1BDAF-56AE-4326-B8B4-C495EFE6F1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9426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5FE74-6ECA-4430-A7A7-B94BF773F9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626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F5199-37C3-4BF7-888B-72B5E88995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06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37356-A284-464D-89E0-DDF3A99475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922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51510-F26D-4E33-A962-969801081A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259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2902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719A5A9E-F7E4-4BDC-B961-D259796EA41E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1290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290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FCC98CE-6670-4F87-A204-B8ABC731B13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29031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9032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8A9F64-2CD9-405D-B28B-C66A628984CB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AACF48-104D-401B-AC6A-E3AE55B87B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13054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85EA18-BDF9-405C-9D06-32A6BA95B30E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26D55-8B5C-4655-A904-0E6C02AD58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10575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9F35CD-C442-419F-9300-1CAC06F483A6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699B2D-F758-4F6E-AF03-C751A85B13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3268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E84BF6-4570-47EB-85AC-1F986A6974DE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3D178-D89F-4154-8343-6E4F17E23B4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84488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086BC2-16F0-44BD-97B9-DC9F3E9975AD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5B4BF-D320-4820-92B4-8752972BE09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44767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EDBDCD-06DB-415B-B429-782161C37C71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1CEB88-FB5E-4C8F-B00F-9AD3BA8AB1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21920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D6BF65-24E7-4337-B372-9D3205B51BD7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8AE619-B15B-4B74-9514-AFAAED738CB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38744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50DA0A-4880-4E0C-AD70-A50E73A3C2DE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8E4C1-FCAF-4EEE-9BE8-339A406FBC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11157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E38300-60E0-462A-8E61-229864B6BABC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D0C31-53D8-433A-8D05-E9F33D9787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87016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A4A951-5C17-4C25-A126-4BA22EDAF0DD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F219F-D0EF-45C7-8894-F6806B6D6E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95736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64EF6F3-F86D-4E7B-A648-D8021748ACD6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B9FFD06-A630-4296-B7BA-A96BA74BF0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7676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EB41057-F2AF-43EB-AA0C-989F1A5F9E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D2C9F95-C089-43AE-A8B7-B9A04AA106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830F262-EE55-462E-A53B-40E3A73706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280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+mj-lt"/>
              </a:defRPr>
            </a:lvl1pPr>
          </a:lstStyle>
          <a:p>
            <a:fld id="{D64236E6-3AF8-476F-B766-FEF34F6F2ED7}" type="datetimeFigureOut">
              <a:rPr lang="en-US"/>
              <a:pPr/>
              <a:t>12/12/2013</a:t>
            </a:fld>
            <a:endParaRPr lang="en-US" altLang="en-US"/>
          </a:p>
        </p:txBody>
      </p:sp>
      <p:sp>
        <p:nvSpPr>
          <p:cNvPr id="1280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E3EF69BA-ABE1-4FCE-ACB6-247EAB2EE49D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2800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800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7.xml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8.xml"/><Relationship Id="rId4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1066800" y="2971800"/>
            <a:ext cx="6629400" cy="17526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457200" y="1371600"/>
            <a:ext cx="77724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14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990600" y="3276600"/>
            <a:ext cx="64008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6796" dir="1593903" algn="ctr" rotWithShape="0">
                    <a:schemeClr val="tx2"/>
                  </a:outerShdw>
                </a:effectLst>
              </a14:hiddenEffects>
            </a:ext>
          </a:extLst>
        </p:spPr>
        <p:txBody>
          <a:bodyPr/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Performance Evaluation for Decentralized Operations</a:t>
            </a:r>
          </a:p>
        </p:txBody>
      </p:sp>
      <p:pic>
        <p:nvPicPr>
          <p:cNvPr id="6152" name="Picture 8" descr="MC900078826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181600"/>
            <a:ext cx="27432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5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310276" name="Rectangle 4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609600" indent="-6096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900"/>
              <a:t>Describe the advantages and disadvantages of decentralized operations.</a:t>
            </a:r>
          </a:p>
          <a:p>
            <a:pPr marL="609600" indent="-6096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900"/>
              <a:t>Prepare a responsibility accounting report for a cost center. </a:t>
            </a:r>
          </a:p>
          <a:p>
            <a:pPr marL="609600" indent="-6096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900"/>
              <a:t>Prepare a responsibility accounting report for a profit center.  </a:t>
            </a:r>
          </a:p>
          <a:p>
            <a:pPr marL="609600" indent="-6096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900"/>
              <a:t>Compute and interpret the rate of return on investment, the residual income, and the balanced scorecard for an investment center. 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76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/>
              <a:t>Centralized and Decentralized Operations</a:t>
            </a:r>
          </a:p>
        </p:txBody>
      </p:sp>
      <p:sp>
        <p:nvSpPr>
          <p:cNvPr id="3133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752600"/>
            <a:ext cx="8229600" cy="4525963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400" u="sng">
                <a:ea typeface="ＭＳ Ｐゴシック" pitchFamily="1" charset="-128"/>
              </a:rPr>
              <a:t>Centralized business</a:t>
            </a:r>
            <a:r>
              <a:rPr lang="en-US" sz="3400">
                <a:ea typeface="ＭＳ Ｐゴシック" pitchFamily="1" charset="-128"/>
              </a:rPr>
              <a:t> – all major planning and operating decisions are made by top management. </a:t>
            </a:r>
          </a:p>
          <a:p>
            <a:r>
              <a:rPr lang="en-US" sz="3400" u="sng">
                <a:ea typeface="ＭＳ Ｐゴシック" pitchFamily="1" charset="-128"/>
              </a:rPr>
              <a:t>Decentralized business</a:t>
            </a:r>
            <a:r>
              <a:rPr lang="en-US" sz="3400">
                <a:ea typeface="ＭＳ Ｐゴシック" pitchFamily="1" charset="-128"/>
              </a:rPr>
              <a:t> – separating a business into divisions and delegating responsibility to unit managers. </a:t>
            </a:r>
          </a:p>
          <a:p>
            <a:pPr lvl="1"/>
            <a:r>
              <a:rPr lang="en-US" sz="3000">
                <a:ea typeface="ＭＳ Ｐゴシック" pitchFamily="1" charset="-128"/>
              </a:rPr>
              <a:t>Divisions are structured around common functions, products, customers, or regions.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13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13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13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13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13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13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Decentralization in Organizations</a:t>
            </a:r>
          </a:p>
        </p:txBody>
      </p:sp>
      <p:sp>
        <p:nvSpPr>
          <p:cNvPr id="131075" name="Oval 3"/>
          <p:cNvSpPr>
            <a:spLocks noChangeArrowheads="1"/>
          </p:cNvSpPr>
          <p:nvPr/>
        </p:nvSpPr>
        <p:spPr bwMode="auto">
          <a:xfrm>
            <a:off x="381000" y="1447800"/>
            <a:ext cx="3276600" cy="14478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Benefits of</a:t>
            </a:r>
          </a:p>
          <a:p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Decentralization</a:t>
            </a:r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5562600" y="19812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n-US" sz="2200" b="1">
                <a:solidFill>
                  <a:srgbClr val="0000FF"/>
                </a:solidFill>
              </a:rPr>
              <a:t>Top management</a:t>
            </a:r>
          </a:p>
          <a:p>
            <a:r>
              <a:rPr lang="en-US" sz="2200" b="1">
                <a:solidFill>
                  <a:srgbClr val="0000FF"/>
                </a:solidFill>
              </a:rPr>
              <a:t>freed to concentrate</a:t>
            </a:r>
          </a:p>
          <a:p>
            <a:r>
              <a:rPr lang="en-US" sz="2200" b="1">
                <a:solidFill>
                  <a:srgbClr val="0000FF"/>
                </a:solidFill>
              </a:rPr>
              <a:t>on strategy.</a:t>
            </a:r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2667000" y="28956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n-US" sz="2200" b="1">
                <a:solidFill>
                  <a:srgbClr val="0000FF"/>
                </a:solidFill>
              </a:rPr>
              <a:t>Lower-level managers</a:t>
            </a:r>
          </a:p>
          <a:p>
            <a:r>
              <a:rPr lang="en-US" sz="2200" b="1">
                <a:solidFill>
                  <a:srgbClr val="0000FF"/>
                </a:solidFill>
              </a:rPr>
              <a:t>gain experience in</a:t>
            </a:r>
          </a:p>
          <a:p>
            <a:r>
              <a:rPr lang="en-US" sz="2200" b="1">
                <a:solidFill>
                  <a:srgbClr val="0000FF"/>
                </a:solidFill>
              </a:rPr>
              <a:t>decision-making.</a:t>
            </a:r>
          </a:p>
        </p:txBody>
      </p:sp>
      <p:sp>
        <p:nvSpPr>
          <p:cNvPr id="131078" name="Rectangle 6"/>
          <p:cNvSpPr>
            <a:spLocks noChangeArrowheads="1"/>
          </p:cNvSpPr>
          <p:nvPr/>
        </p:nvSpPr>
        <p:spPr bwMode="auto">
          <a:xfrm>
            <a:off x="5562600" y="36576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n-US" sz="2200" b="1">
                <a:solidFill>
                  <a:srgbClr val="0000FF"/>
                </a:solidFill>
              </a:rPr>
              <a:t>Decision-making</a:t>
            </a:r>
          </a:p>
          <a:p>
            <a:r>
              <a:rPr lang="en-US" sz="2200" b="1">
                <a:solidFill>
                  <a:srgbClr val="0000FF"/>
                </a:solidFill>
              </a:rPr>
              <a:t>authority leads to</a:t>
            </a:r>
          </a:p>
          <a:p>
            <a:r>
              <a:rPr lang="en-US" sz="2200" b="1">
                <a:solidFill>
                  <a:srgbClr val="0000FF"/>
                </a:solidFill>
              </a:rPr>
              <a:t>job satisfaction.</a:t>
            </a:r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>
            <a:off x="2667000" y="44958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n-US" sz="2200" b="1">
                <a:solidFill>
                  <a:srgbClr val="0000FF"/>
                </a:solidFill>
              </a:rPr>
              <a:t>Lower-level decision</a:t>
            </a:r>
          </a:p>
          <a:p>
            <a:r>
              <a:rPr lang="en-US" sz="2200" b="1">
                <a:solidFill>
                  <a:srgbClr val="0000FF"/>
                </a:solidFill>
              </a:rPr>
              <a:t>often based on</a:t>
            </a:r>
          </a:p>
          <a:p>
            <a:r>
              <a:rPr lang="en-US" sz="2200" b="1">
                <a:solidFill>
                  <a:srgbClr val="0000FF"/>
                </a:solidFill>
              </a:rPr>
              <a:t>better information.</a:t>
            </a:r>
          </a:p>
        </p:txBody>
      </p:sp>
      <p:sp>
        <p:nvSpPr>
          <p:cNvPr id="131080" name="Rectangle 8"/>
          <p:cNvSpPr>
            <a:spLocks noChangeArrowheads="1"/>
          </p:cNvSpPr>
          <p:nvPr/>
        </p:nvSpPr>
        <p:spPr bwMode="auto">
          <a:xfrm>
            <a:off x="5562600" y="54102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anchor="ctr"/>
          <a:lstStyle/>
          <a:p>
            <a:r>
              <a:rPr lang="en-US" sz="2200" b="1">
                <a:solidFill>
                  <a:srgbClr val="0000FF"/>
                </a:solidFill>
              </a:rPr>
              <a:t>Lower level managers can respond quickly to customers.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Decentralization in Organizations</a:t>
            </a:r>
          </a:p>
        </p:txBody>
      </p:sp>
      <p:sp>
        <p:nvSpPr>
          <p:cNvPr id="133123" name="Oval 3"/>
          <p:cNvSpPr>
            <a:spLocks noChangeArrowheads="1"/>
          </p:cNvSpPr>
          <p:nvPr/>
        </p:nvSpPr>
        <p:spPr bwMode="auto">
          <a:xfrm>
            <a:off x="5638800" y="3276600"/>
            <a:ext cx="3276600" cy="1447800"/>
          </a:xfrm>
          <a:prstGeom prst="ellipse">
            <a:avLst/>
          </a:prstGeom>
          <a:solidFill>
            <a:schemeClr val="hlink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800" b="1">
                <a:latin typeface="Times New Roman" pitchFamily="18" charset="0"/>
              </a:rPr>
              <a:t>Disadvantages of</a:t>
            </a:r>
          </a:p>
          <a:p>
            <a:r>
              <a:rPr lang="en-US" sz="2800" b="1">
                <a:latin typeface="Times New Roman" pitchFamily="18" charset="0"/>
              </a:rPr>
              <a:t>Decentralization</a:t>
            </a:r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152400" y="2286000"/>
            <a:ext cx="3352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r>
              <a:rPr lang="en-US" sz="2200" b="1"/>
              <a:t>Lower-level managers</a:t>
            </a:r>
          </a:p>
          <a:p>
            <a:r>
              <a:rPr lang="en-US" sz="2200" b="1"/>
              <a:t>may make decisions</a:t>
            </a:r>
          </a:p>
          <a:p>
            <a:r>
              <a:rPr lang="en-US" sz="2200" b="1"/>
              <a:t>without seeing the</a:t>
            </a:r>
          </a:p>
          <a:p>
            <a:r>
              <a:rPr lang="en-US" sz="2200" b="1"/>
              <a:t>“big picture.”</a:t>
            </a:r>
          </a:p>
        </p:txBody>
      </p:sp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3657600" y="1447800"/>
            <a:ext cx="3352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r>
              <a:rPr lang="en-US" sz="2200" b="1"/>
              <a:t>May be a lack of</a:t>
            </a:r>
          </a:p>
          <a:p>
            <a:r>
              <a:rPr lang="en-US" sz="2200" b="1"/>
              <a:t>coordination among</a:t>
            </a:r>
          </a:p>
          <a:p>
            <a:r>
              <a:rPr lang="en-US" sz="2200" b="1"/>
              <a:t>autonomous</a:t>
            </a:r>
          </a:p>
          <a:p>
            <a:r>
              <a:rPr lang="en-US" sz="2200" b="1"/>
              <a:t>managers.</a:t>
            </a:r>
          </a:p>
        </p:txBody>
      </p:sp>
      <p:sp>
        <p:nvSpPr>
          <p:cNvPr id="133126" name="Rectangle 6"/>
          <p:cNvSpPr>
            <a:spLocks noChangeArrowheads="1"/>
          </p:cNvSpPr>
          <p:nvPr/>
        </p:nvSpPr>
        <p:spPr bwMode="auto">
          <a:xfrm>
            <a:off x="152400" y="4114800"/>
            <a:ext cx="3352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r>
              <a:rPr lang="en-US" sz="2200" b="1"/>
              <a:t>Lower-level manager’s</a:t>
            </a:r>
          </a:p>
          <a:p>
            <a:r>
              <a:rPr lang="en-US" sz="2200" b="1"/>
              <a:t>objectives may not</a:t>
            </a:r>
          </a:p>
          <a:p>
            <a:r>
              <a:rPr lang="en-US" sz="2200" b="1"/>
              <a:t>be those of the</a:t>
            </a:r>
          </a:p>
          <a:p>
            <a:r>
              <a:rPr lang="en-US" sz="2200" b="1"/>
              <a:t>organization.</a:t>
            </a:r>
          </a:p>
        </p:txBody>
      </p:sp>
      <p:sp>
        <p:nvSpPr>
          <p:cNvPr id="133127" name="Rectangle 7"/>
          <p:cNvSpPr>
            <a:spLocks noChangeArrowheads="1"/>
          </p:cNvSpPr>
          <p:nvPr/>
        </p:nvSpPr>
        <p:spPr bwMode="auto">
          <a:xfrm>
            <a:off x="3657600" y="5105400"/>
            <a:ext cx="3352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r>
              <a:rPr lang="en-US" sz="2200" b="1"/>
              <a:t>May be difficult to</a:t>
            </a:r>
          </a:p>
          <a:p>
            <a:r>
              <a:rPr lang="en-US" sz="2200" b="1"/>
              <a:t>spread innovative ideas</a:t>
            </a:r>
          </a:p>
          <a:p>
            <a:r>
              <a:rPr lang="en-US" sz="2200" b="1"/>
              <a:t>in the organization.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Responsibility Accounting in Decentralized Operations</a:t>
            </a:r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752600"/>
            <a:ext cx="8382000" cy="1371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>
                <a:ea typeface="ＭＳ Ｐゴシック" pitchFamily="1" charset="-128"/>
              </a:rPr>
              <a:t>Responsibility accounting is the process of measuring/reporting operating data by responsibility center.</a:t>
            </a:r>
          </a:p>
          <a:p>
            <a:r>
              <a:rPr lang="en-US">
                <a:ea typeface="ＭＳ Ｐゴシック" pitchFamily="1" charset="-128"/>
              </a:rPr>
              <a:t>A responsibility center is the area for which a unit manager is responsible. </a:t>
            </a:r>
          </a:p>
        </p:txBody>
      </p:sp>
      <p:sp>
        <p:nvSpPr>
          <p:cNvPr id="12295" name="TextBox 8"/>
          <p:cNvSpPr txBox="1">
            <a:spLocks noChangeArrowheads="1"/>
          </p:cNvSpPr>
          <p:nvPr/>
        </p:nvSpPr>
        <p:spPr bwMode="auto">
          <a:xfrm>
            <a:off x="1828800" y="4343400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Types of Responsibility Centers</a:t>
            </a:r>
          </a:p>
        </p:txBody>
      </p:sp>
      <p:graphicFrame>
        <p:nvGraphicFramePr>
          <p:cNvPr id="12311" name="Group 23"/>
          <p:cNvGraphicFramePr>
            <a:graphicFrameLocks noGrp="1"/>
          </p:cNvGraphicFramePr>
          <p:nvPr/>
        </p:nvGraphicFramePr>
        <p:xfrm>
          <a:off x="990600" y="5029200"/>
          <a:ext cx="6096000" cy="963168"/>
        </p:xfrm>
        <a:graphic>
          <a:graphicData uri="http://schemas.openxmlformats.org/drawingml/2006/table">
            <a:tbl>
              <a:tblPr/>
              <a:tblGrid>
                <a:gridCol w="2032000"/>
                <a:gridCol w="2032000"/>
                <a:gridCol w="2032000"/>
              </a:tblGrid>
              <a:tr h="736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Centre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Profit Centre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Investment Centre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ChangeArrowheads="1"/>
          </p:cNvSpPr>
          <p:nvPr/>
        </p:nvSpPr>
        <p:spPr bwMode="auto">
          <a:xfrm>
            <a:off x="381000" y="228600"/>
            <a:ext cx="777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l" eaLnBrk="1" hangingPunct="1"/>
            <a:r>
              <a:rPr lang="en-US" sz="42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Types of Responsibility Centres</a:t>
            </a:r>
            <a:endParaRPr lang="en-CA" sz="4200">
              <a:solidFill>
                <a:schemeClr val="tx2"/>
              </a:solidFill>
              <a:latin typeface="Garamond" pitchFamily="18" charset="0"/>
              <a:cs typeface="Arial" charset="0"/>
            </a:endParaRPr>
          </a:p>
        </p:txBody>
      </p:sp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609600" y="1371600"/>
            <a:ext cx="8001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Cost Centre</a:t>
            </a:r>
            <a:r>
              <a:rPr lang="en-US" sz="3000">
                <a:cs typeface="Arial" charset="0"/>
              </a:rPr>
              <a:t> – Manager has </a:t>
            </a:r>
            <a:r>
              <a:rPr lang="en-US" sz="3000">
                <a:solidFill>
                  <a:schemeClr val="accent1"/>
                </a:solidFill>
                <a:cs typeface="Arial" charset="0"/>
              </a:rPr>
              <a:t>control over the costs</a:t>
            </a:r>
            <a:r>
              <a:rPr lang="en-US" sz="3000">
                <a:cs typeface="Arial" charset="0"/>
              </a:rPr>
              <a:t> but not over revenues or investment funds.</a:t>
            </a:r>
          </a:p>
          <a:p>
            <a:pPr marL="342900" indent="-3429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3000">
              <a:cs typeface="Arial" charset="0"/>
            </a:endParaRPr>
          </a:p>
          <a:p>
            <a:pPr marL="342900" indent="-3429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>
                <a:cs typeface="Arial" charset="0"/>
              </a:rPr>
              <a:t>Performance Evaluation – Budget Performance Report comparing actual controllable costs to budget data</a:t>
            </a:r>
          </a:p>
        </p:txBody>
      </p:sp>
      <p:graphicFrame>
        <p:nvGraphicFramePr>
          <p:cNvPr id="135172" name="Group 4"/>
          <p:cNvGraphicFramePr>
            <a:graphicFrameLocks noGrp="1"/>
          </p:cNvGraphicFramePr>
          <p:nvPr>
            <p:ph/>
          </p:nvPr>
        </p:nvGraphicFramePr>
        <p:xfrm>
          <a:off x="1600200" y="4953000"/>
          <a:ext cx="6096000" cy="1143000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143000"/>
                <a:gridCol w="16002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Budget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Actual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Variance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Utilities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 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" t="32295" r="1874" b="36939"/>
          <a:stretch/>
        </p:blipFill>
        <p:spPr>
          <a:xfrm>
            <a:off x="219075" y="381000"/>
            <a:ext cx="8729662" cy="2438400"/>
          </a:xfrm>
          <a:prstGeom prst="rect">
            <a:avLst/>
          </a:prstGeom>
        </p:spPr>
      </p:pic>
      <p:pic>
        <p:nvPicPr>
          <p:cNvPr id="3" name="Picture 2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" t="16623" r="8177" b="16623"/>
          <a:stretch/>
        </p:blipFill>
        <p:spPr>
          <a:xfrm>
            <a:off x="357188" y="2809875"/>
            <a:ext cx="7929562" cy="32861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9657" r="3906" b="10237"/>
          <a:stretch/>
        </p:blipFill>
        <p:spPr>
          <a:xfrm>
            <a:off x="285750" y="304800"/>
            <a:ext cx="8501063" cy="58674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7772400" cy="609600"/>
          </a:xfrm>
          <a:noFill/>
          <a:ln/>
        </p:spPr>
        <p:txBody>
          <a:bodyPr anchor="b"/>
          <a:lstStyle/>
          <a:p>
            <a:r>
              <a:rPr lang="en-US" sz="3800"/>
              <a:t>Types of Responsibility Centres</a:t>
            </a:r>
            <a:endParaRPr lang="en-CA" sz="3800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066800"/>
            <a:ext cx="4419600" cy="5105400"/>
          </a:xfrm>
          <a:noFill/>
          <a:ln/>
        </p:spPr>
        <p:txBody>
          <a:bodyPr/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Profit Centre</a:t>
            </a:r>
            <a:r>
              <a:rPr lang="en-US" sz="2800"/>
              <a:t> – A segment whose manager has has </a:t>
            </a:r>
            <a:r>
              <a:rPr lang="en-US" sz="2800">
                <a:solidFill>
                  <a:schemeClr val="accent1"/>
                </a:solidFill>
              </a:rPr>
              <a:t>control over both costs and revenues</a:t>
            </a:r>
            <a:r>
              <a:rPr lang="en-US" sz="2800"/>
              <a:t> but not control over investment funds</a:t>
            </a:r>
          </a:p>
          <a:p>
            <a:endParaRPr lang="en-US" sz="2800"/>
          </a:p>
          <a:p>
            <a:r>
              <a:rPr lang="en-US" sz="2800"/>
              <a:t>Performance Evaluation – Compare actual results to flexible budget</a:t>
            </a:r>
          </a:p>
        </p:txBody>
      </p:sp>
      <p:graphicFrame>
        <p:nvGraphicFramePr>
          <p:cNvPr id="137220" name="Group 4"/>
          <p:cNvGraphicFramePr>
            <a:graphicFrameLocks noGrp="1"/>
          </p:cNvGraphicFramePr>
          <p:nvPr/>
        </p:nvGraphicFramePr>
        <p:xfrm>
          <a:off x="4953000" y="1295400"/>
          <a:ext cx="3505200" cy="4741866"/>
        </p:xfrm>
        <a:graphic>
          <a:graphicData uri="http://schemas.openxmlformats.org/drawingml/2006/table">
            <a:tbl>
              <a:tblPr/>
              <a:tblGrid>
                <a:gridCol w="35052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Revenues: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Other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Manufacturing 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Commissions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Salaries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Other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838200"/>
          </a:xfrm>
          <a:noFill/>
          <a:ln/>
        </p:spPr>
        <p:txBody>
          <a:bodyPr anchor="b"/>
          <a:lstStyle/>
          <a:p>
            <a:r>
              <a:rPr lang="en-US"/>
              <a:t>Types of Responsibility Centres</a:t>
            </a:r>
            <a:endParaRPr lang="en-CA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447800"/>
            <a:ext cx="7543800" cy="4724400"/>
          </a:xfrm>
          <a:noFill/>
          <a:ln/>
        </p:spPr>
        <p:txBody>
          <a:bodyPr/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Investment Centre</a:t>
            </a:r>
            <a:r>
              <a:rPr lang="en-US" sz="2800"/>
              <a:t> – A segment whose manager has has </a:t>
            </a:r>
            <a:r>
              <a:rPr lang="en-US" sz="2800">
                <a:solidFill>
                  <a:schemeClr val="accent1"/>
                </a:solidFill>
              </a:rPr>
              <a:t>control over costs, revenues and investments in operating assets</a:t>
            </a:r>
            <a:r>
              <a:rPr lang="en-US" sz="2800"/>
              <a:t>.</a:t>
            </a:r>
          </a:p>
          <a:p>
            <a:endParaRPr lang="en-US" sz="2800"/>
          </a:p>
          <a:p>
            <a:r>
              <a:rPr lang="en-US" sz="2800"/>
              <a:t>Performance Evaluation – Rate of Return on the Investment base or Residual Income</a:t>
            </a:r>
          </a:p>
        </p:txBody>
      </p:sp>
      <p:pic>
        <p:nvPicPr>
          <p:cNvPr id="139268" name="Picture 4" descr="j02353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572000"/>
            <a:ext cx="1784350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8229600" cy="1295400"/>
          </a:xfrm>
          <a:noFill/>
          <a:ln/>
        </p:spPr>
        <p:txBody>
          <a:bodyPr anchor="b"/>
          <a:lstStyle/>
          <a:p>
            <a:r>
              <a:rPr lang="en-US"/>
              <a:t>Evaluating Investment Centre Performance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229600" cy="217805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/>
              <a:t>ROI</a:t>
            </a:r>
            <a:r>
              <a:rPr lang="en-US" sz="3600"/>
              <a:t> </a:t>
            </a:r>
          </a:p>
          <a:p>
            <a:pPr>
              <a:buFont typeface="Wingdings" pitchFamily="2" charset="2"/>
              <a:buNone/>
            </a:pPr>
            <a:r>
              <a:rPr lang="en-US" sz="3600"/>
              <a:t>=	</a:t>
            </a:r>
            <a:r>
              <a:rPr lang="en-US" sz="3600" u="sng"/>
              <a:t>	Income from Operations	</a:t>
            </a:r>
            <a:r>
              <a:rPr lang="en-US" sz="3600"/>
              <a:t>		Invested assets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7772400" cy="838200"/>
          </a:xfrm>
          <a:noFill/>
          <a:ln/>
        </p:spPr>
        <p:txBody>
          <a:bodyPr anchor="b"/>
          <a:lstStyle/>
          <a:p>
            <a:r>
              <a:rPr lang="en-US"/>
              <a:t>Return on Investment (ROI)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7772400" cy="411480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Jabot Cosmetics reports the following:</a:t>
            </a:r>
          </a:p>
          <a:p>
            <a:r>
              <a:rPr lang="en-US"/>
              <a:t>Operating Income			$ 30,000</a:t>
            </a:r>
          </a:p>
          <a:p>
            <a:r>
              <a:rPr lang="en-US"/>
              <a:t>Invested assets			 200,000</a:t>
            </a:r>
          </a:p>
          <a:p>
            <a:r>
              <a:rPr lang="en-US"/>
              <a:t>Sales					 500,000</a:t>
            </a:r>
          </a:p>
          <a:p>
            <a:endParaRPr lang="en-US"/>
          </a:p>
          <a:p>
            <a:pPr>
              <a:buFont typeface="Wingdings" pitchFamily="2" charset="2"/>
              <a:buNone/>
            </a:pPr>
            <a:r>
              <a:rPr lang="en-US"/>
              <a:t>ROI = </a:t>
            </a:r>
            <a:r>
              <a:rPr lang="en-US" u="sng"/>
              <a:t>$30,000   </a:t>
            </a:r>
            <a:r>
              <a:rPr lang="en-US"/>
              <a:t>  = 15%</a:t>
            </a:r>
          </a:p>
          <a:p>
            <a:pPr>
              <a:buFont typeface="Wingdings" pitchFamily="2" charset="2"/>
              <a:buNone/>
            </a:pPr>
            <a:r>
              <a:rPr lang="en-US"/>
              <a:t>		  $200,000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6858000" cy="762000"/>
          </a:xfrm>
          <a:noFill/>
          <a:ln/>
        </p:spPr>
        <p:txBody>
          <a:bodyPr anchor="b"/>
          <a:lstStyle/>
          <a:p>
            <a:r>
              <a:rPr lang="en-US"/>
              <a:t>Return on Investment (ROI)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66800" y="1416050"/>
            <a:ext cx="7848600" cy="2546350"/>
          </a:xfrm>
          <a:noFill/>
          <a:ln/>
        </p:spPr>
        <p:txBody>
          <a:bodyPr/>
          <a:lstStyle/>
          <a:p>
            <a:r>
              <a:rPr lang="en-US" sz="2600"/>
              <a:t>We can modify our original formula slightly:</a:t>
            </a:r>
          </a:p>
          <a:p>
            <a:pPr>
              <a:buFont typeface="Wingdings" pitchFamily="2" charset="2"/>
              <a:buNone/>
            </a:pPr>
            <a:endParaRPr lang="en-US" sz="2600"/>
          </a:p>
        </p:txBody>
      </p:sp>
      <p:graphicFrame>
        <p:nvGraphicFramePr>
          <p:cNvPr id="145448" name="Group 40"/>
          <p:cNvGraphicFramePr>
            <a:graphicFrameLocks noGrp="1"/>
          </p:cNvGraphicFramePr>
          <p:nvPr/>
        </p:nvGraphicFramePr>
        <p:xfrm>
          <a:off x="152400" y="2286000"/>
          <a:ext cx="8458200" cy="4349751"/>
        </p:xfrm>
        <a:graphic>
          <a:graphicData uri="http://schemas.openxmlformats.org/drawingml/2006/table">
            <a:tbl>
              <a:tblPr/>
              <a:tblGrid>
                <a:gridCol w="1143000"/>
                <a:gridCol w="3730625"/>
                <a:gridCol w="3584575"/>
              </a:tblGrid>
              <a:tr h="522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Profit Margin           </a:t>
                      </a:r>
                      <a:r>
                        <a:rPr kumimoji="0" lang="en-US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×    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Investment Turnover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ROI =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Income from Operations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Invested assets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$30,000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$500,000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$500,000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$200,000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6%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×             2.5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=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15%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772400" cy="685800"/>
          </a:xfrm>
          <a:noFill/>
          <a:ln/>
        </p:spPr>
        <p:txBody>
          <a:bodyPr anchor="b"/>
          <a:lstStyle/>
          <a:p>
            <a:r>
              <a:rPr lang="en-US" sz="3800"/>
              <a:t>Residual Income (RI)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4540250"/>
          </a:xfrm>
          <a:noFill/>
          <a:ln/>
        </p:spPr>
        <p:txBody>
          <a:bodyPr/>
          <a:lstStyle/>
          <a:p>
            <a:r>
              <a:rPr lang="en-US" sz="3200" b="1">
                <a:solidFill>
                  <a:schemeClr val="tx2"/>
                </a:solidFill>
              </a:rPr>
              <a:t>Residual Income</a:t>
            </a:r>
            <a:r>
              <a:rPr lang="en-US"/>
              <a:t> </a:t>
            </a:r>
          </a:p>
          <a:p>
            <a:pPr lvl="1">
              <a:buFont typeface="Wingdings" pitchFamily="2" charset="2"/>
              <a:buNone/>
            </a:pPr>
            <a:r>
              <a:rPr lang="en-US"/>
              <a:t>= </a:t>
            </a:r>
            <a:r>
              <a:rPr lang="en-US" sz="2800"/>
              <a:t>Operating Income </a:t>
            </a:r>
          </a:p>
          <a:p>
            <a:pPr lvl="1">
              <a:buFont typeface="Wingdings" pitchFamily="2" charset="2"/>
              <a:buNone/>
            </a:pPr>
            <a:r>
              <a:rPr lang="en-US" sz="2800"/>
              <a:t>	– (Minimum rate of return × Invested Assets)</a:t>
            </a:r>
          </a:p>
          <a:p>
            <a:endParaRPr lang="en-US"/>
          </a:p>
          <a:p>
            <a:r>
              <a:rPr lang="en-US"/>
              <a:t>RI is net income above some minimum required return on operating assets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147460" name="Picture 4" descr="MCj0378919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4343400"/>
            <a:ext cx="1500188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772400" cy="609600"/>
          </a:xfrm>
          <a:noFill/>
          <a:ln/>
        </p:spPr>
        <p:txBody>
          <a:bodyPr anchor="b"/>
          <a:lstStyle/>
          <a:p>
            <a:r>
              <a:rPr lang="en-US"/>
              <a:t>Residual Income (RI)</a:t>
            </a:r>
          </a:p>
        </p:txBody>
      </p:sp>
      <p:graphicFrame>
        <p:nvGraphicFramePr>
          <p:cNvPr id="149507" name="Group 3"/>
          <p:cNvGraphicFramePr>
            <a:graphicFrameLocks noGrp="1"/>
          </p:cNvGraphicFramePr>
          <p:nvPr/>
        </p:nvGraphicFramePr>
        <p:xfrm>
          <a:off x="152400" y="2895600"/>
          <a:ext cx="5334000" cy="1481455"/>
        </p:xfrm>
        <a:graphic>
          <a:graphicData uri="http://schemas.openxmlformats.org/drawingml/2006/table">
            <a:tbl>
              <a:tblPr/>
              <a:tblGrid>
                <a:gridCol w="3581400"/>
                <a:gridCol w="1752600"/>
              </a:tblGrid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Invested Assets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Minimum rate of return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× </a:t>
                      </a: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20%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Minimum return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9518" name="Group 14"/>
          <p:cNvGraphicFramePr>
            <a:graphicFrameLocks noGrp="1"/>
          </p:cNvGraphicFramePr>
          <p:nvPr/>
        </p:nvGraphicFramePr>
        <p:xfrm>
          <a:off x="3581400" y="4572000"/>
          <a:ext cx="5410200" cy="1463040"/>
        </p:xfrm>
        <a:graphic>
          <a:graphicData uri="http://schemas.openxmlformats.org/drawingml/2006/table">
            <a:tbl>
              <a:tblPr/>
              <a:tblGrid>
                <a:gridCol w="3810000"/>
                <a:gridCol w="1600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Operating Income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$30,000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Minimum return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$20,000</a:t>
                      </a:r>
                      <a:endParaRPr kumimoji="0" lang="en-US" sz="2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Residual Income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9529" name="Text Box 25"/>
          <p:cNvSpPr txBox="1">
            <a:spLocks noChangeArrowheads="1"/>
          </p:cNvSpPr>
          <p:nvPr/>
        </p:nvSpPr>
        <p:spPr bwMode="auto">
          <a:xfrm>
            <a:off x="228600" y="1066800"/>
            <a:ext cx="8458200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CCFF"/>
                    </a:gs>
                    <a:gs pos="50000">
                      <a:srgbClr val="CCCCFF">
                        <a:gamma/>
                        <a:shade val="46275"/>
                        <a:invGamma/>
                      </a:srgbClr>
                    </a:gs>
                    <a:gs pos="100000">
                      <a:srgbClr val="CCCC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66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hangingPunct="1"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800"/>
              <a:t>For example, Montgolfi</a:t>
            </a:r>
            <a:r>
              <a:rPr lang="en-US" sz="2800">
                <a:cs typeface="Arial" charset="0"/>
              </a:rPr>
              <a:t>ères</a:t>
            </a:r>
            <a:r>
              <a:rPr lang="en-US" sz="2800"/>
              <a:t> Inc. has invested assets of $100,000 and is required to earn a return of 20% on these assets.  In the current period, the division has operating income of $30,000.</a:t>
            </a:r>
          </a:p>
        </p:txBody>
      </p:sp>
      <p:pic>
        <p:nvPicPr>
          <p:cNvPr id="149530" name="Picture 26" descr="MCj0378919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88" y="2743200"/>
            <a:ext cx="10668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1" t="18654" r="1563" b="16913"/>
          <a:stretch/>
        </p:blipFill>
        <p:spPr>
          <a:xfrm>
            <a:off x="300038" y="381000"/>
            <a:ext cx="8701087" cy="5181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7" name="Text Box 5"/>
          <p:cNvSpPr txBox="1">
            <a:spLocks noChangeArrowheads="1"/>
          </p:cNvSpPr>
          <p:nvPr/>
        </p:nvSpPr>
        <p:spPr bwMode="auto">
          <a:xfrm>
            <a:off x="400050" y="3505200"/>
            <a:ext cx="859155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200" dirty="0" smtClean="0"/>
              <a:t>c. Each </a:t>
            </a:r>
            <a:r>
              <a:rPr lang="en-US" sz="2200" dirty="0"/>
              <a:t>division is presented with an opportunity to expand.  It will cost $100,000 and increase operating income by $10,000 each year</a:t>
            </a:r>
            <a:r>
              <a:rPr lang="en-US" sz="2200" dirty="0" smtClean="0"/>
              <a:t>. </a:t>
            </a:r>
          </a:p>
          <a:p>
            <a:pPr lvl="1" algn="l">
              <a:spcBef>
                <a:spcPct val="50000"/>
              </a:spcBef>
            </a:pPr>
            <a:r>
              <a:rPr lang="en-US" sz="2200" dirty="0" err="1" smtClean="0"/>
              <a:t>i</a:t>
            </a:r>
            <a:r>
              <a:rPr lang="en-US" sz="2200" dirty="0" smtClean="0"/>
              <a:t>) If the manager is evaluated based on Return on Investment, should they expand?</a:t>
            </a:r>
            <a:endParaRPr lang="en-US" sz="2200" dirty="0"/>
          </a:p>
          <a:p>
            <a:pPr lvl="1" algn="l">
              <a:spcBef>
                <a:spcPct val="50000"/>
              </a:spcBef>
            </a:pPr>
            <a:r>
              <a:rPr lang="en-US" sz="2200" dirty="0" smtClean="0"/>
              <a:t>ii) If the manager is evaluated based on Residual Income, should they expand?</a:t>
            </a:r>
            <a:endParaRPr lang="en-US" sz="2200" dirty="0"/>
          </a:p>
        </p:txBody>
      </p:sp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" t="32876" r="1717" b="33562"/>
          <a:stretch/>
        </p:blipFill>
        <p:spPr>
          <a:xfrm>
            <a:off x="400050" y="304800"/>
            <a:ext cx="8743950" cy="33237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838200" y="4114800"/>
            <a:ext cx="7772400" cy="1470025"/>
          </a:xfrm>
        </p:spPr>
        <p:txBody>
          <a:bodyPr anchor="ctr"/>
          <a:lstStyle/>
          <a:p>
            <a:pPr algn="ctr"/>
            <a:r>
              <a:rPr lang="en-US" sz="5000"/>
              <a:t>End of Chapter 14</a:t>
            </a:r>
          </a:p>
        </p:txBody>
      </p:sp>
      <p:pic>
        <p:nvPicPr>
          <p:cNvPr id="37893" name="Picture 5" descr="j0156053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447800"/>
            <a:ext cx="2268538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683</TotalTime>
  <Words>592</Words>
  <Application>Microsoft Office PowerPoint</Application>
  <PresentationFormat>On-screen Show (4:3)</PresentationFormat>
  <Paragraphs>140</Paragraphs>
  <Slides>19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ＭＳ Ｐゴシック</vt:lpstr>
      <vt:lpstr>Arial</vt:lpstr>
      <vt:lpstr>Calibri</vt:lpstr>
      <vt:lpstr>Engravers MT</vt:lpstr>
      <vt:lpstr>Garamond</vt:lpstr>
      <vt:lpstr>Times New Roman</vt:lpstr>
      <vt:lpstr>Wingdings</vt:lpstr>
      <vt:lpstr>2_Custom Design</vt:lpstr>
      <vt:lpstr>Custom Design</vt:lpstr>
      <vt:lpstr>1_Custom Design</vt:lpstr>
      <vt:lpstr>Edge</vt:lpstr>
      <vt:lpstr>Chapter 14</vt:lpstr>
      <vt:lpstr>Learning Objectives</vt:lpstr>
      <vt:lpstr>Centralized and Decentralized Operations</vt:lpstr>
      <vt:lpstr>Decentralization in Organizations</vt:lpstr>
      <vt:lpstr>Decentralization in Organizations</vt:lpstr>
      <vt:lpstr>Responsibility Accounting in Decentralized Operations</vt:lpstr>
      <vt:lpstr>PowerPoint Presentation</vt:lpstr>
      <vt:lpstr>PowerPoint Presentation</vt:lpstr>
      <vt:lpstr>PowerPoint Presentation</vt:lpstr>
      <vt:lpstr>Types of Responsibility Centres</vt:lpstr>
      <vt:lpstr>Types of Responsibility Centres</vt:lpstr>
      <vt:lpstr>Evaluating Investment Centre Performance</vt:lpstr>
      <vt:lpstr>Return on Investment (ROI)</vt:lpstr>
      <vt:lpstr>Return on Investment (ROI)</vt:lpstr>
      <vt:lpstr>Residual Income (RI)</vt:lpstr>
      <vt:lpstr>Residual Income (RI)</vt:lpstr>
      <vt:lpstr>PowerPoint Presentation</vt:lpstr>
      <vt:lpstr>PowerPoint Presentation</vt:lpstr>
      <vt:lpstr>End of Chapter 14</vt:lpstr>
    </vt:vector>
  </TitlesOfParts>
  <Company>Cengage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Stephanie Butler</cp:lastModifiedBy>
  <cp:revision>68</cp:revision>
  <dcterms:created xsi:type="dcterms:W3CDTF">2009-07-15T18:36:45Z</dcterms:created>
  <dcterms:modified xsi:type="dcterms:W3CDTF">2013-12-12T18:53:12Z</dcterms:modified>
</cp:coreProperties>
</file>