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266" r:id="rId2"/>
    <p:sldId id="296" r:id="rId3"/>
    <p:sldId id="267" r:id="rId4"/>
    <p:sldId id="268" r:id="rId5"/>
    <p:sldId id="269" r:id="rId6"/>
    <p:sldId id="270" r:id="rId7"/>
    <p:sldId id="315" r:id="rId8"/>
    <p:sldId id="297" r:id="rId9"/>
    <p:sldId id="298" r:id="rId10"/>
    <p:sldId id="299" r:id="rId11"/>
    <p:sldId id="300" r:id="rId12"/>
    <p:sldId id="301" r:id="rId13"/>
    <p:sldId id="310" r:id="rId14"/>
    <p:sldId id="313" r:id="rId15"/>
    <p:sldId id="309" r:id="rId16"/>
    <p:sldId id="304" r:id="rId17"/>
    <p:sldId id="307" r:id="rId18"/>
    <p:sldId id="302" r:id="rId19"/>
    <p:sldId id="291" r:id="rId20"/>
    <p:sldId id="314" r:id="rId21"/>
    <p:sldId id="319" r:id="rId22"/>
    <p:sldId id="293" r:id="rId23"/>
    <p:sldId id="316" r:id="rId24"/>
    <p:sldId id="259" r:id="rId25"/>
    <p:sldId id="260" r:id="rId26"/>
    <p:sldId id="261" r:id="rId27"/>
    <p:sldId id="264" r:id="rId28"/>
    <p:sldId id="265" r:id="rId29"/>
    <p:sldId id="273" r:id="rId30"/>
    <p:sldId id="283" r:id="rId31"/>
    <p:sldId id="318" r:id="rId32"/>
    <p:sldId id="295"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4660"/>
  </p:normalViewPr>
  <p:slideViewPr>
    <p:cSldViewPr snapToGrid="0" snapToObjects="1">
      <p:cViewPr>
        <p:scale>
          <a:sx n="75" d="100"/>
          <a:sy n="75" d="100"/>
        </p:scale>
        <p:origin x="-1666" y="-37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0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254576-4661-7348-9EAB-382ABC7FE5A3}" type="datetimeFigureOut">
              <a:rPr lang="en-US" smtClean="0"/>
              <a:t>6/18/2014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65D372-072A-8241-993D-D03B57BD5442}" type="slidenum">
              <a:rPr lang="en-US" smtClean="0"/>
              <a:t>‹#›</a:t>
            </a:fld>
            <a:endParaRPr lang="en-US"/>
          </a:p>
        </p:txBody>
      </p:sp>
    </p:spTree>
    <p:extLst>
      <p:ext uri="{BB962C8B-B14F-4D97-AF65-F5344CB8AC3E}">
        <p14:creationId xmlns:p14="http://schemas.microsoft.com/office/powerpoint/2010/main" val="37167042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Slide 1, 8,10, 11, 12, 13,  my slides  and then from her slide 26 to 39</a:t>
            </a:r>
            <a:r>
              <a:rPr lang="en-US" dirty="0" smtClean="0">
                <a:effectLst/>
              </a:rPr>
              <a:t> </a:t>
            </a:r>
            <a:endParaRPr lang="en-US" dirty="0"/>
          </a:p>
        </p:txBody>
      </p:sp>
      <p:sp>
        <p:nvSpPr>
          <p:cNvPr id="4" name="Slide Number Placeholder 3"/>
          <p:cNvSpPr>
            <a:spLocks noGrp="1"/>
          </p:cNvSpPr>
          <p:nvPr>
            <p:ph type="sldNum" sz="quarter" idx="10"/>
          </p:nvPr>
        </p:nvSpPr>
        <p:spPr/>
        <p:txBody>
          <a:bodyPr/>
          <a:lstStyle/>
          <a:p>
            <a:fld id="{ED65D372-072A-8241-993D-D03B57BD5442}" type="slidenum">
              <a:rPr lang="en-US" smtClean="0"/>
              <a:t>1</a:t>
            </a:fld>
            <a:endParaRPr lang="en-US"/>
          </a:p>
        </p:txBody>
      </p:sp>
    </p:spTree>
    <p:extLst>
      <p:ext uri="{BB962C8B-B14F-4D97-AF65-F5344CB8AC3E}">
        <p14:creationId xmlns:p14="http://schemas.microsoft.com/office/powerpoint/2010/main" val="1006053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C81CD4C-60C5-428E-962C-6D2A9BAE3673}" type="slidenum">
              <a:rPr lang="en-US" altLang="en-US" smtClean="0"/>
              <a:pPr eaLnBrk="1" hangingPunct="1"/>
              <a:t>3</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US" dirty="0" smtClean="0"/>
          </a:p>
        </p:txBody>
      </p:sp>
      <p:sp>
        <p:nvSpPr>
          <p:cNvPr id="48132" name="Slide Number Placeholder 3"/>
          <p:cNvSpPr>
            <a:spLocks noGrp="1"/>
          </p:cNvSpPr>
          <p:nvPr>
            <p:ph type="sldNum" sz="quarter" idx="5"/>
          </p:nvPr>
        </p:nvSpPr>
        <p:spPr>
          <a:noFill/>
        </p:spPr>
        <p:txBody>
          <a:bodyPr/>
          <a:lstStyle/>
          <a:p>
            <a:fld id="{06A924F2-206D-4E02-9B60-6064C1E1A77D}" type="slidenum">
              <a:rPr lang="en-US" smtClean="0"/>
              <a:pPr/>
              <a:t>4</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US" dirty="0" smtClean="0"/>
          </a:p>
        </p:txBody>
      </p:sp>
      <p:sp>
        <p:nvSpPr>
          <p:cNvPr id="48132" name="Slide Number Placeholder 3"/>
          <p:cNvSpPr>
            <a:spLocks noGrp="1"/>
          </p:cNvSpPr>
          <p:nvPr>
            <p:ph type="sldNum" sz="quarter" idx="5"/>
          </p:nvPr>
        </p:nvSpPr>
        <p:spPr>
          <a:noFill/>
        </p:spPr>
        <p:txBody>
          <a:bodyPr/>
          <a:lstStyle/>
          <a:p>
            <a:fld id="{06A924F2-206D-4E02-9B60-6064C1E1A77D}" type="slidenum">
              <a:rPr lang="en-US" smtClean="0"/>
              <a:pPr/>
              <a:t>5</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65D372-072A-8241-993D-D03B57BD5442}" type="slidenum">
              <a:rPr lang="en-US" smtClean="0"/>
              <a:t>22</a:t>
            </a:fld>
            <a:endParaRPr lang="en-US"/>
          </a:p>
        </p:txBody>
      </p:sp>
    </p:spTree>
    <p:extLst>
      <p:ext uri="{BB962C8B-B14F-4D97-AF65-F5344CB8AC3E}">
        <p14:creationId xmlns:p14="http://schemas.microsoft.com/office/powerpoint/2010/main" val="2817696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Script increases attention to task</a:t>
            </a:r>
          </a:p>
          <a:p>
            <a:r>
              <a:rPr lang="en-US" altLang="en-US" smtClean="0"/>
              <a:t>Script decreases the negative effect that attention to self can have on performance</a:t>
            </a:r>
          </a:p>
          <a:p>
            <a:endParaRPr lang="en-US" altLang="en-US" smtClean="0"/>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A2597449-B12A-4AD0-9FAB-C470D9AA9C9C}" type="slidenum">
              <a:rPr lang="en-US" altLang="en-US" smtClean="0"/>
              <a:pPr eaLnBrk="1" hangingPunct="1"/>
              <a:t>23</a:t>
            </a:fld>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C2D8AAAC-3B1E-40A1-B222-3E24C735FB11}" type="slidenum">
              <a:rPr lang="en-US"/>
              <a:pPr/>
              <a:t>24</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lnSpc>
                <a:spcPct val="80000"/>
              </a:lnSpc>
            </a:pPr>
            <a:r>
              <a:rPr lang="en-US" sz="900" dirty="0" smtClean="0">
                <a:latin typeface="Cambria" pitchFamily="-110" charset="0"/>
                <a:ea typeface="ＭＳ Ｐゴシック" pitchFamily="-110" charset="-128"/>
              </a:rPr>
              <a:t>During the group's progress, it may become apparent to you that some counter-productive norms have developed. For example, </a:t>
            </a:r>
            <a:r>
              <a:rPr lang="en-US" sz="900" dirty="0" err="1" smtClean="0">
                <a:latin typeface="Cambria" pitchFamily="-110" charset="0"/>
                <a:ea typeface="ＭＳ Ｐゴシック" pitchFamily="-110" charset="-128"/>
              </a:rPr>
              <a:t>sometunes</a:t>
            </a:r>
            <a:r>
              <a:rPr lang="en-US" sz="900" dirty="0" smtClean="0">
                <a:latin typeface="Cambria" pitchFamily="-110" charset="0"/>
                <a:ea typeface="ＭＳ Ｐゴシック" pitchFamily="-110" charset="-128"/>
              </a:rPr>
              <a:t> a group norm evolves that two or three people do almost all of the talking Or perhaps a norm develops that some people always leave early before the assignments are made. Rather than resigning yourself to one more frustrating experience with group work, you should try to call the group's attention to the problem so that the norms can be adjusted. This can be accomplished tactfully if you emphasize behavior and principles, and downplay personalities, framing your comments with a clear demonstration that your purpose in your comments is to help the group. An effective formula for making such a tactful suggestion follows: </a:t>
            </a:r>
          </a:p>
          <a:p>
            <a:pPr eaLnBrk="1" hangingPunct="1">
              <a:lnSpc>
                <a:spcPct val="80000"/>
              </a:lnSpc>
            </a:pPr>
            <a:r>
              <a:rPr lang="en-US" sz="900" dirty="0" smtClean="0">
                <a:latin typeface="Cambria" pitchFamily="-110" charset="0"/>
                <a:ea typeface="ＭＳ Ｐゴシック" pitchFamily="-110" charset="-128"/>
              </a:rPr>
              <a:t>1) Confirm your own commitment to the group and to its success. </a:t>
            </a:r>
          </a:p>
          <a:p>
            <a:pPr eaLnBrk="1" hangingPunct="1">
              <a:lnSpc>
                <a:spcPct val="80000"/>
              </a:lnSpc>
            </a:pPr>
            <a:r>
              <a:rPr lang="en-US" sz="900" dirty="0" smtClean="0">
                <a:latin typeface="Cambria" pitchFamily="-110" charset="0"/>
                <a:ea typeface="ＭＳ Ｐゴシック" pitchFamily="-110" charset="-128"/>
              </a:rPr>
              <a:t>Acknowledge need for feedback</a:t>
            </a:r>
          </a:p>
          <a:p>
            <a:pPr eaLnBrk="1" hangingPunct="1">
              <a:lnSpc>
                <a:spcPct val="80000"/>
              </a:lnSpc>
            </a:pPr>
            <a:r>
              <a:rPr lang="en-US" sz="900" dirty="0" smtClean="0">
                <a:latin typeface="Cambria" pitchFamily="-110" charset="0"/>
                <a:ea typeface="ＭＳ Ｐゴシック" pitchFamily="-110" charset="-128"/>
              </a:rPr>
              <a:t>Give both positive and negative feedback</a:t>
            </a:r>
          </a:p>
          <a:p>
            <a:pPr eaLnBrk="1" hangingPunct="1">
              <a:lnSpc>
                <a:spcPct val="80000"/>
              </a:lnSpc>
            </a:pPr>
            <a:r>
              <a:rPr lang="en-US" sz="900" dirty="0" smtClean="0">
                <a:latin typeface="Cambria" pitchFamily="-110" charset="0"/>
                <a:ea typeface="ＭＳ Ｐゴシック" pitchFamily="-110" charset="-128"/>
              </a:rPr>
              <a:t>Understand the context</a:t>
            </a:r>
          </a:p>
          <a:p>
            <a:pPr eaLnBrk="1" hangingPunct="1">
              <a:lnSpc>
                <a:spcPct val="80000"/>
              </a:lnSpc>
            </a:pPr>
            <a:r>
              <a:rPr lang="en-US" sz="900" dirty="0" smtClean="0">
                <a:latin typeface="Cambria" pitchFamily="-110" charset="0"/>
                <a:ea typeface="ＭＳ Ｐゴシック" pitchFamily="-110" charset="-128"/>
              </a:rPr>
              <a:t>Know when to give feedback</a:t>
            </a:r>
          </a:p>
          <a:p>
            <a:pPr eaLnBrk="1" hangingPunct="1">
              <a:lnSpc>
                <a:spcPct val="80000"/>
              </a:lnSpc>
            </a:pPr>
            <a:endParaRPr lang="en-US" sz="900" dirty="0" smtClean="0">
              <a:latin typeface="Cambria" pitchFamily="-110" charset="0"/>
              <a:ea typeface="ＭＳ Ｐゴシック" pitchFamily="-110" charset="-128"/>
            </a:endParaRPr>
          </a:p>
          <a:p>
            <a:pPr eaLnBrk="1" hangingPunct="1">
              <a:lnSpc>
                <a:spcPct val="80000"/>
              </a:lnSpc>
            </a:pPr>
            <a:r>
              <a:rPr lang="en-US" sz="900" dirty="0" smtClean="0">
                <a:latin typeface="Cambria" pitchFamily="-110" charset="0"/>
                <a:ea typeface="ＭＳ Ｐゴシック" pitchFamily="-110" charset="-128"/>
              </a:rPr>
              <a:t>2) Identify precisely and specifically the behavior that you think is detrimental to the group's progress. </a:t>
            </a:r>
          </a:p>
          <a:p>
            <a:pPr eaLnBrk="1" hangingPunct="1">
              <a:lnSpc>
                <a:spcPct val="80000"/>
              </a:lnSpc>
            </a:pPr>
            <a:r>
              <a:rPr lang="en-US" sz="900" dirty="0" smtClean="0">
                <a:latin typeface="Cambria" pitchFamily="-110" charset="0"/>
                <a:ea typeface="ＭＳ Ｐゴシック" pitchFamily="-110" charset="-128"/>
              </a:rPr>
              <a:t>3) Explain the disadvantages of the behavior. </a:t>
            </a:r>
          </a:p>
          <a:p>
            <a:pPr eaLnBrk="1" hangingPunct="1">
              <a:lnSpc>
                <a:spcPct val="80000"/>
              </a:lnSpc>
            </a:pPr>
            <a:r>
              <a:rPr lang="en-US" sz="900" dirty="0" smtClean="0">
                <a:latin typeface="Cambria" pitchFamily="-110" charset="0"/>
                <a:ea typeface="ＭＳ Ｐゴシック" pitchFamily="-110" charset="-128"/>
              </a:rPr>
              <a:t>4.) Ask the group for their feelings and thoughts on the </a:t>
            </a:r>
            <a:r>
              <a:rPr lang="en-US" sz="900" dirty="0" err="1" smtClean="0">
                <a:latin typeface="Cambria" pitchFamily="-110" charset="0"/>
                <a:ea typeface="ＭＳ Ｐゴシック" pitchFamily="-110" charset="-128"/>
              </a:rPr>
              <a:t>subjectÑperhaps</a:t>
            </a:r>
            <a:r>
              <a:rPr lang="en-US" sz="900" dirty="0" smtClean="0">
                <a:latin typeface="Cambria" pitchFamily="-110" charset="0"/>
                <a:ea typeface="ＭＳ Ｐゴシック" pitchFamily="-110" charset="-128"/>
              </a:rPr>
              <a:t> there are perspectives that you hadn't considered. </a:t>
            </a:r>
          </a:p>
          <a:p>
            <a:pPr eaLnBrk="1" hangingPunct="1">
              <a:lnSpc>
                <a:spcPct val="80000"/>
              </a:lnSpc>
            </a:pPr>
            <a:r>
              <a:rPr lang="en-US" sz="900" dirty="0" smtClean="0">
                <a:latin typeface="Cambria" pitchFamily="-110" charset="0"/>
                <a:ea typeface="ＭＳ Ｐゴシック" pitchFamily="-110" charset="-128"/>
              </a:rPr>
              <a:t>5.) Ask for a group consensus on what to do. By returning the discussion and decision to the group, you can avoid sounding like a scold. </a:t>
            </a:r>
          </a:p>
          <a:p>
            <a:pPr eaLnBrk="1" hangingPunct="1">
              <a:lnSpc>
                <a:spcPct val="80000"/>
              </a:lnSpc>
            </a:pPr>
            <a:endParaRPr lang="en-US" sz="900" dirty="0" smtClean="0">
              <a:latin typeface="Cambria" pitchFamily="-110" charset="0"/>
              <a:ea typeface="ＭＳ Ｐゴシック" pitchFamily="-110" charset="-128"/>
            </a:endParaRPr>
          </a:p>
          <a:p>
            <a:pPr eaLnBrk="1" hangingPunct="1">
              <a:lnSpc>
                <a:spcPct val="80000"/>
              </a:lnSpc>
            </a:pPr>
            <a:r>
              <a:rPr lang="en-US" sz="900" dirty="0" smtClean="0">
                <a:latin typeface="Cambria" pitchFamily="-110" charset="0"/>
                <a:ea typeface="ＭＳ Ｐゴシック" pitchFamily="-110" charset="-128"/>
              </a:rPr>
              <a:t>When you speak, you can enhance the group's solidarity by speaking from the perspective of the group. While it's appropriate to use "I" to voice personal opinions, you should be sure to talk about "we" and "us" as well. When people use "you" to refer to the group, it separates them from the others. John </a:t>
            </a:r>
            <a:r>
              <a:rPr lang="en-US" sz="900" dirty="0" err="1" smtClean="0">
                <a:latin typeface="Cambria" pitchFamily="-110" charset="0"/>
                <a:ea typeface="ＭＳ Ｐゴシック" pitchFamily="-110" charset="-128"/>
              </a:rPr>
              <a:t>Brithart</a:t>
            </a:r>
            <a:r>
              <a:rPr lang="en-US" sz="900" dirty="0" smtClean="0">
                <a:latin typeface="Cambria" pitchFamily="-110" charset="0"/>
                <a:ea typeface="ＭＳ Ｐゴシック" pitchFamily="-110" charset="-128"/>
              </a:rPr>
              <a:t>, a popular writer on groups, characterizes the perfect group member as follows: 'The ideal discussant supports the group's decisions. He speaks of 'we' rather than 'I' and "they." He accepts a full share of the blame for any group failure, and no more than his share of </a:t>
            </a:r>
            <a:r>
              <a:rPr lang="en-US" sz="900" dirty="0" err="1" smtClean="0">
                <a:latin typeface="Cambria" pitchFamily="-110" charset="0"/>
                <a:ea typeface="ＭＳ Ｐゴシック" pitchFamily="-110" charset="-128"/>
              </a:rPr>
              <a:t>crectit</a:t>
            </a:r>
            <a:r>
              <a:rPr lang="en-US" sz="900" dirty="0" smtClean="0">
                <a:latin typeface="Cambria" pitchFamily="-110" charset="0"/>
                <a:ea typeface="ＭＳ Ｐゴシック" pitchFamily="-110" charset="-128"/>
              </a:rPr>
              <a:t> for group success. He carries out any task that he accepted as a representative of the group, never accepting any responsibility that he cannot or will not discharge" (43).</a:t>
            </a:r>
          </a:p>
          <a:p>
            <a:pPr eaLnBrk="1" hangingPunct="1">
              <a:lnSpc>
                <a:spcPct val="80000"/>
              </a:lnSpc>
            </a:pPr>
            <a:r>
              <a:rPr lang="en-US" sz="900" dirty="0" smtClean="0">
                <a:latin typeface="Cambria" pitchFamily="-110" charset="0"/>
                <a:ea typeface="ＭＳ Ｐゴシック" pitchFamily="-110" charset="-128"/>
              </a:rPr>
              <a:t>6-25</a:t>
            </a:r>
          </a:p>
          <a:p>
            <a:pPr eaLnBrk="1" hangingPunct="1">
              <a:lnSpc>
                <a:spcPct val="80000"/>
              </a:lnSpc>
            </a:pPr>
            <a:endParaRPr lang="en-US" sz="900" dirty="0" smtClean="0">
              <a:latin typeface="Cambria" pitchFamily="-110" charset="0"/>
              <a:ea typeface="ＭＳ Ｐゴシック" pitchFamily="-110" charset="-128"/>
            </a:endParaRPr>
          </a:p>
          <a:p>
            <a:pPr eaLnBrk="1" hangingPunct="1">
              <a:lnSpc>
                <a:spcPct val="80000"/>
              </a:lnSpc>
            </a:pPr>
            <a:endParaRPr lang="en-US" sz="900" dirty="0" smtClean="0">
              <a:latin typeface="Cambria" pitchFamily="-110" charset="0"/>
              <a:ea typeface="ＭＳ Ｐゴシック" pitchFamily="-110" charset="-128"/>
            </a:endParaRPr>
          </a:p>
          <a:p>
            <a:pPr eaLnBrk="1" hangingPunct="1"/>
            <a:r>
              <a:rPr lang="en-CA" dirty="0" smtClean="0">
                <a:latin typeface="Arial" pitchFamily="34" charset="0"/>
                <a:ea typeface="ＭＳ Ｐゴシック" pitchFamily="34" charset="-128"/>
              </a:rPr>
              <a:t>Specific</a:t>
            </a:r>
          </a:p>
          <a:p>
            <a:pPr lvl="1" eaLnBrk="1" hangingPunct="1"/>
            <a:r>
              <a:rPr lang="en-CA" dirty="0" smtClean="0">
                <a:latin typeface="Arial" pitchFamily="34" charset="0"/>
                <a:ea typeface="ＭＳ Ｐゴシック" pitchFamily="34" charset="-128"/>
              </a:rPr>
              <a:t>General comments such as you did a good job are not as effective as ones focused on a specific activity</a:t>
            </a:r>
          </a:p>
          <a:p>
            <a:pPr lvl="2" eaLnBrk="1" hangingPunct="1"/>
            <a:r>
              <a:rPr lang="en-CA" dirty="0" smtClean="0">
                <a:latin typeface="Arial" pitchFamily="34" charset="0"/>
                <a:ea typeface="ＭＳ Ｐゴシック" pitchFamily="34" charset="-128"/>
              </a:rPr>
              <a:t>E.g., that was a tough decision, I’m impressed with how you weighed the pros and cons and selected the best course of action.</a:t>
            </a:r>
          </a:p>
          <a:p>
            <a:pPr lvl="2" eaLnBrk="1" hangingPunct="1"/>
            <a:endParaRPr lang="en-CA" dirty="0" smtClean="0">
              <a:latin typeface="Arial" pitchFamily="34" charset="0"/>
              <a:ea typeface="ＭＳ Ｐゴシック" pitchFamily="34" charset="-128"/>
            </a:endParaRPr>
          </a:p>
          <a:p>
            <a:pPr eaLnBrk="1" hangingPunct="1"/>
            <a:r>
              <a:rPr lang="en-CA" dirty="0" smtClean="0">
                <a:latin typeface="Arial" pitchFamily="34" charset="0"/>
                <a:ea typeface="ＭＳ Ｐゴシック" pitchFamily="34" charset="-128"/>
              </a:rPr>
              <a:t>Non-personal</a:t>
            </a:r>
          </a:p>
          <a:p>
            <a:pPr lvl="1" eaLnBrk="1" hangingPunct="1"/>
            <a:r>
              <a:rPr lang="en-CA" dirty="0" smtClean="0">
                <a:latin typeface="Arial" pitchFamily="34" charset="0"/>
                <a:ea typeface="ＭＳ Ｐゴシック" pitchFamily="34" charset="-128"/>
              </a:rPr>
              <a:t>Avoid blaming and avoid personality traits, instead focus on behaviour e.g., I am concerned about the fact you’ve been late every night this week” as opposed to you’re not conscientious because I see that you’re constantly late</a:t>
            </a:r>
          </a:p>
          <a:p>
            <a:pPr lvl="1" eaLnBrk="1" hangingPunct="1"/>
            <a:endParaRPr lang="en-CA" dirty="0" smtClean="0">
              <a:latin typeface="Arial" pitchFamily="34" charset="0"/>
              <a:ea typeface="ＭＳ Ｐゴシック" pitchFamily="34" charset="-128"/>
            </a:endParaRPr>
          </a:p>
          <a:p>
            <a:pPr eaLnBrk="1" hangingPunct="1"/>
            <a:r>
              <a:rPr lang="en-CA" dirty="0" smtClean="0">
                <a:latin typeface="Arial" pitchFamily="34" charset="0"/>
                <a:ea typeface="ＭＳ Ｐゴシック" pitchFamily="34" charset="-128"/>
              </a:rPr>
              <a:t>Work related</a:t>
            </a:r>
          </a:p>
          <a:p>
            <a:pPr lvl="1" eaLnBrk="1" hangingPunct="1"/>
            <a:r>
              <a:rPr lang="en-CA" dirty="0" smtClean="0">
                <a:latin typeface="Arial" pitchFamily="34" charset="0"/>
                <a:ea typeface="ＭＳ Ｐゴシック" pitchFamily="34" charset="-128"/>
              </a:rPr>
              <a:t>Refer to behaviours that are directly related to the job</a:t>
            </a:r>
          </a:p>
          <a:p>
            <a:pPr lvl="1" eaLnBrk="1" hangingPunct="1"/>
            <a:r>
              <a:rPr lang="en-CA" dirty="0" smtClean="0">
                <a:latin typeface="Arial" pitchFamily="34" charset="0"/>
                <a:ea typeface="ＭＳ Ｐゴシック" pitchFamily="34" charset="-128"/>
              </a:rPr>
              <a:t>E.g., we need to talk about your absences / lateness vs. I’ve heard/know that you’ve been going out and therefore are missing work</a:t>
            </a:r>
          </a:p>
          <a:p>
            <a:pPr eaLnBrk="1" hangingPunct="1"/>
            <a:endParaRPr lang="en-CA" dirty="0" smtClean="0">
              <a:latin typeface="Arial" pitchFamily="34" charset="0"/>
              <a:ea typeface="ＭＳ Ｐゴシック" pitchFamily="34" charset="-128"/>
            </a:endParaRPr>
          </a:p>
          <a:p>
            <a:pPr eaLnBrk="1" hangingPunct="1"/>
            <a:r>
              <a:rPr lang="en-CA" dirty="0" smtClean="0">
                <a:latin typeface="Arial" pitchFamily="34" charset="0"/>
                <a:ea typeface="ＭＳ Ｐゴシック" pitchFamily="34" charset="-128"/>
              </a:rPr>
              <a:t>Documentable</a:t>
            </a:r>
          </a:p>
          <a:p>
            <a:pPr lvl="1" eaLnBrk="1" hangingPunct="1"/>
            <a:r>
              <a:rPr lang="en-CA" dirty="0" smtClean="0">
                <a:latin typeface="Arial" pitchFamily="34" charset="0"/>
                <a:ea typeface="ＭＳ Ｐゴシック" pitchFamily="34" charset="-128"/>
              </a:rPr>
              <a:t>Based on fact not on hearsay because these statements will be more acceptable to the person</a:t>
            </a:r>
          </a:p>
          <a:p>
            <a:pPr lvl="2" eaLnBrk="1" hangingPunct="1"/>
            <a:r>
              <a:rPr lang="en-CA" dirty="0" smtClean="0">
                <a:latin typeface="Arial" pitchFamily="34" charset="0"/>
                <a:ea typeface="ＭＳ Ｐゴシック" pitchFamily="34" charset="-128"/>
              </a:rPr>
              <a:t>E.g., our company records show that you have been making personal calls on company time</a:t>
            </a:r>
          </a:p>
          <a:p>
            <a:pPr lvl="1" eaLnBrk="1" hangingPunct="1"/>
            <a:r>
              <a:rPr lang="en-CA" dirty="0" smtClean="0">
                <a:latin typeface="Arial" pitchFamily="34" charset="0"/>
                <a:ea typeface="ＭＳ Ｐゴシック" pitchFamily="34" charset="-128"/>
              </a:rPr>
              <a:t>Keep a written record of conversations you have when using feedback to help employees correct undesirable behaviours, this will be important to justify a layoff</a:t>
            </a:r>
          </a:p>
          <a:p>
            <a:pPr lvl="2" eaLnBrk="1" hangingPunct="1"/>
            <a:endParaRPr lang="en-CA" dirty="0" smtClean="0">
              <a:latin typeface="Arial" pitchFamily="34" charset="0"/>
              <a:ea typeface="ＭＳ Ｐゴシック" pitchFamily="34" charset="-128"/>
            </a:endParaRPr>
          </a:p>
          <a:p>
            <a:pPr eaLnBrk="1" hangingPunct="1"/>
            <a:r>
              <a:rPr lang="en-CA" dirty="0" smtClean="0">
                <a:latin typeface="Arial" pitchFamily="34" charset="0"/>
                <a:ea typeface="ＭＳ Ｐゴシック" pitchFamily="34" charset="-128"/>
              </a:rPr>
              <a:t>Descriptive</a:t>
            </a:r>
          </a:p>
          <a:p>
            <a:pPr lvl="1" eaLnBrk="1" hangingPunct="1"/>
            <a:r>
              <a:rPr lang="en-CA" dirty="0" smtClean="0">
                <a:latin typeface="Arial" pitchFamily="34" charset="0"/>
                <a:ea typeface="ＭＳ Ｐゴシック" pitchFamily="34" charset="-128"/>
              </a:rPr>
              <a:t>Focus on specific behaviour that recipient can change or control, and describe this behaviour rather than evaluate it. i.e., discuss what person did and consequences rather than overall evaluation (you interrupted me and I felt frustrated vs. you’re inconsiderate)</a:t>
            </a:r>
          </a:p>
          <a:p>
            <a:pPr eaLnBrk="1" hangingPunct="1"/>
            <a:r>
              <a:rPr lang="en-CA" dirty="0" smtClean="0">
                <a:latin typeface="Arial" pitchFamily="34" charset="0"/>
                <a:ea typeface="ＭＳ Ｐゴシック" pitchFamily="34" charset="-128"/>
              </a:rPr>
              <a:t>Non-prescriptive</a:t>
            </a:r>
          </a:p>
          <a:p>
            <a:pPr lvl="1" eaLnBrk="1" hangingPunct="1"/>
            <a:r>
              <a:rPr lang="en-CA" dirty="0" smtClean="0">
                <a:latin typeface="Arial" pitchFamily="34" charset="0"/>
                <a:ea typeface="ＭＳ Ｐゴシック" pitchFamily="34" charset="-128"/>
              </a:rPr>
              <a:t>Avoid moralizing or judgemental feedback.  Don’t lecture because people will tune out.</a:t>
            </a:r>
          </a:p>
          <a:p>
            <a:pPr eaLnBrk="1" hangingPunct="1"/>
            <a:r>
              <a:rPr lang="en-CA" dirty="0" smtClean="0">
                <a:latin typeface="Arial" pitchFamily="34" charset="0"/>
                <a:ea typeface="ＭＳ Ｐゴシック" pitchFamily="34" charset="-128"/>
              </a:rPr>
              <a:t>Timely</a:t>
            </a:r>
          </a:p>
          <a:p>
            <a:pPr lvl="1" eaLnBrk="1" hangingPunct="1"/>
            <a:r>
              <a:rPr lang="en-CA" dirty="0" smtClean="0">
                <a:latin typeface="Arial" pitchFamily="34" charset="0"/>
                <a:ea typeface="ＭＳ Ｐゴシック" pitchFamily="34" charset="-128"/>
              </a:rPr>
              <a:t>Feedback should be prompt, but wait if allows for private setting and /or cooling down period</a:t>
            </a:r>
          </a:p>
          <a:p>
            <a:pPr lvl="1" eaLnBrk="1" hangingPunct="1"/>
            <a:r>
              <a:rPr lang="en-CA" dirty="0" smtClean="0">
                <a:latin typeface="Arial" pitchFamily="34" charset="0"/>
                <a:ea typeface="ＭＳ Ｐゴシック" pitchFamily="34" charset="-128"/>
              </a:rPr>
              <a:t>Important not to avoid and say nothing because this condones the behaviour</a:t>
            </a:r>
          </a:p>
          <a:p>
            <a:pPr eaLnBrk="1" hangingPunct="1"/>
            <a:r>
              <a:rPr lang="en-CA" dirty="0" smtClean="0">
                <a:latin typeface="Arial" pitchFamily="34" charset="0"/>
                <a:ea typeface="ＭＳ Ｐゴシック" pitchFamily="34" charset="-128"/>
              </a:rPr>
              <a:t>Frequent</a:t>
            </a:r>
          </a:p>
          <a:p>
            <a:pPr lvl="1" eaLnBrk="1" hangingPunct="1"/>
            <a:r>
              <a:rPr lang="en-CA" dirty="0" smtClean="0">
                <a:latin typeface="Arial" pitchFamily="34" charset="0"/>
                <a:ea typeface="ＭＳ Ｐゴシック" pitchFamily="34" charset="-128"/>
              </a:rPr>
              <a:t>On-going basis, so no surprises at performance appraisal, if received feedback about specific incidents throughout year then at annual session can focus on future</a:t>
            </a:r>
          </a:p>
          <a:p>
            <a:pPr eaLnBrk="1" hangingPunct="1"/>
            <a:r>
              <a:rPr lang="en-CA" dirty="0" smtClean="0">
                <a:latin typeface="Arial" pitchFamily="34" charset="0"/>
                <a:ea typeface="ＭＳ Ｐゴシック" pitchFamily="34" charset="-128"/>
              </a:rPr>
              <a:t>Purposeful</a:t>
            </a:r>
          </a:p>
          <a:p>
            <a:pPr lvl="1" eaLnBrk="1" hangingPunct="1"/>
            <a:r>
              <a:rPr lang="en-CA" dirty="0" smtClean="0">
                <a:latin typeface="Arial" pitchFamily="34" charset="0"/>
                <a:ea typeface="ＭＳ Ｐゴシック" pitchFamily="34" charset="-128"/>
              </a:rPr>
              <a:t>Focus on a couple of items of behaviour – not everything that you think person could work on.  Select two more important things…</a:t>
            </a:r>
          </a:p>
          <a:p>
            <a:pPr eaLnBrk="1" hangingPunct="1"/>
            <a:endParaRPr lang="en-CA" dirty="0" smtClean="0">
              <a:latin typeface="Arial" pitchFamily="34" charset="0"/>
              <a:ea typeface="ＭＳ Ｐゴシック" pitchFamily="34" charset="-128"/>
            </a:endParaRPr>
          </a:p>
          <a:p>
            <a:pPr eaLnBrk="1" hangingPunct="1"/>
            <a:r>
              <a:rPr lang="en-CA" dirty="0" smtClean="0">
                <a:latin typeface="Arial" pitchFamily="34" charset="0"/>
                <a:ea typeface="ＭＳ Ｐゴシック" pitchFamily="34" charset="-128"/>
              </a:rPr>
              <a:t>Constructive &amp; balanced</a:t>
            </a:r>
          </a:p>
          <a:p>
            <a:pPr lvl="1" eaLnBrk="1" hangingPunct="1"/>
            <a:r>
              <a:rPr lang="en-CA" dirty="0" smtClean="0">
                <a:latin typeface="Arial" pitchFamily="34" charset="0"/>
                <a:ea typeface="ＭＳ Ｐゴシック" pitchFamily="34" charset="-128"/>
              </a:rPr>
              <a:t>Highlight strengths or positive behaviours as well as negative ones.</a:t>
            </a:r>
          </a:p>
          <a:p>
            <a:pPr eaLnBrk="1" hangingPunct="1"/>
            <a:r>
              <a:rPr lang="en-CA" dirty="0" smtClean="0">
                <a:latin typeface="Arial" pitchFamily="34" charset="0"/>
                <a:ea typeface="ＭＳ Ｐゴシック" pitchFamily="34" charset="-128"/>
              </a:rPr>
              <a:t>Appropriate context</a:t>
            </a:r>
          </a:p>
          <a:p>
            <a:pPr lvl="1" eaLnBrk="1" hangingPunct="1"/>
            <a:r>
              <a:rPr lang="en-CA" dirty="0" smtClean="0">
                <a:latin typeface="Arial" pitchFamily="34" charset="0"/>
                <a:ea typeface="ＭＳ Ｐゴシック" pitchFamily="34" charset="-128"/>
              </a:rPr>
              <a:t>Positive feedback can be in private or public,</a:t>
            </a:r>
          </a:p>
          <a:p>
            <a:pPr lvl="1" eaLnBrk="1" hangingPunct="1"/>
            <a:r>
              <a:rPr lang="en-CA" dirty="0" smtClean="0">
                <a:latin typeface="Arial" pitchFamily="34" charset="0"/>
                <a:ea typeface="ＭＳ Ｐゴシック" pitchFamily="34" charset="-128"/>
              </a:rPr>
              <a:t>Constructive feedback should be private as minimizes potential embarrassment and defensiveness</a:t>
            </a:r>
          </a:p>
          <a:p>
            <a:pPr eaLnBrk="1" hangingPunct="1"/>
            <a:r>
              <a:rPr lang="en-CA" dirty="0" smtClean="0">
                <a:latin typeface="Arial" pitchFamily="34" charset="0"/>
                <a:ea typeface="ＭＳ Ｐゴシック" pitchFamily="34" charset="-128"/>
              </a:rPr>
              <a:t>Interactive</a:t>
            </a:r>
          </a:p>
          <a:p>
            <a:pPr lvl="1" eaLnBrk="1" hangingPunct="1"/>
            <a:r>
              <a:rPr lang="en-CA" dirty="0" smtClean="0">
                <a:latin typeface="Arial" pitchFamily="34" charset="0"/>
                <a:ea typeface="ＭＳ Ｐゴシック" pitchFamily="34" charset="-128"/>
              </a:rPr>
              <a:t>Can solicit opinions before determining outcome (making decision) e.g., get employees to consider performance prior to annual meeting, make sure you ask employees about their thoughts</a:t>
            </a:r>
          </a:p>
          <a:p>
            <a:pPr lvl="1" eaLnBrk="1" hangingPunct="1"/>
            <a:r>
              <a:rPr lang="en-CA" dirty="0" smtClean="0">
                <a:latin typeface="Arial" pitchFamily="34" charset="0"/>
                <a:ea typeface="ＭＳ Ｐゴシック" pitchFamily="34" charset="-128"/>
              </a:rPr>
              <a:t>Ask for perspective on goals etc. to increase likelihood of gaining commitment</a:t>
            </a:r>
          </a:p>
          <a:p>
            <a:pPr lvl="1" eaLnBrk="1" hangingPunct="1"/>
            <a:r>
              <a:rPr lang="en-CA" dirty="0" smtClean="0">
                <a:latin typeface="Arial" pitchFamily="34" charset="0"/>
                <a:ea typeface="ＭＳ Ｐゴシック" pitchFamily="34" charset="-128"/>
              </a:rPr>
              <a:t>Can </a:t>
            </a:r>
            <a:endParaRPr lang="en-US" dirty="0" smtClean="0">
              <a:latin typeface="Arial" pitchFamily="34" charset="0"/>
              <a:ea typeface="ＭＳ Ｐゴシック" pitchFamily="34" charset="-128"/>
            </a:endParaRPr>
          </a:p>
          <a:p>
            <a:pPr eaLnBrk="1" hangingPunct="1">
              <a:lnSpc>
                <a:spcPct val="80000"/>
              </a:lnSpc>
            </a:pPr>
            <a:endParaRPr lang="en-US" sz="900" dirty="0" smtClean="0">
              <a:latin typeface="Cambria" pitchFamily="-110" charset="0"/>
              <a:ea typeface="ＭＳ Ｐゴシック" pitchFamily="-110"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93FF0C-754C-4E6A-8F10-EF2F4E6316F4}" type="slidenum">
              <a:rPr lang="en-CA" smtClean="0"/>
              <a:pPr/>
              <a:t>25</a:t>
            </a:fld>
            <a:endParaRPr lang="en-CA"/>
          </a:p>
        </p:txBody>
      </p:sp>
    </p:spTree>
    <p:extLst>
      <p:ext uri="{BB962C8B-B14F-4D97-AF65-F5344CB8AC3E}">
        <p14:creationId xmlns:p14="http://schemas.microsoft.com/office/powerpoint/2010/main" val="22111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65D372-072A-8241-993D-D03B57BD5442}" type="slidenum">
              <a:rPr lang="en-US" smtClean="0"/>
              <a:t>26</a:t>
            </a:fld>
            <a:endParaRPr lang="en-US"/>
          </a:p>
        </p:txBody>
      </p:sp>
    </p:spTree>
    <p:extLst>
      <p:ext uri="{BB962C8B-B14F-4D97-AF65-F5344CB8AC3E}">
        <p14:creationId xmlns:p14="http://schemas.microsoft.com/office/powerpoint/2010/main" val="2817696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B8BD75F-9807-44E0-BF33-F3F835DA16DE}" type="slidenum">
              <a:rPr lang="en-US"/>
              <a:pPr/>
              <a:t>28</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lnSpc>
                <a:spcPct val="80000"/>
              </a:lnSpc>
            </a:pPr>
            <a:endParaRPr lang="en-US" sz="800" smtClean="0">
              <a:latin typeface="Cambria" pitchFamily="-110" charset="0"/>
              <a:ea typeface="ＭＳ Ｐゴシック" pitchFamily="-110"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US" dirty="0"/>
          </a:p>
        </p:txBody>
      </p:sp>
      <p:sp>
        <p:nvSpPr>
          <p:cNvPr id="4" name="Slide Number Placeholder 3"/>
          <p:cNvSpPr>
            <a:spLocks noGrp="1"/>
          </p:cNvSpPr>
          <p:nvPr>
            <p:ph type="sldNum" sz="quarter" idx="10"/>
          </p:nvPr>
        </p:nvSpPr>
        <p:spPr/>
        <p:txBody>
          <a:bodyPr/>
          <a:lstStyle/>
          <a:p>
            <a:fld id="{3F93FF0C-754C-4E6A-8F10-EF2F4E6316F4}" type="slidenum">
              <a:rPr lang="en-CA" smtClean="0"/>
              <a:pPr/>
              <a:t>29</a:t>
            </a:fld>
            <a:endParaRPr lang="en-CA"/>
          </a:p>
        </p:txBody>
      </p:sp>
    </p:spTree>
    <p:extLst>
      <p:ext uri="{BB962C8B-B14F-4D97-AF65-F5344CB8AC3E}">
        <p14:creationId xmlns:p14="http://schemas.microsoft.com/office/powerpoint/2010/main" val="2218492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65D372-072A-8241-993D-D03B57BD5442}" type="slidenum">
              <a:rPr lang="en-US" smtClean="0"/>
              <a:t>32</a:t>
            </a:fld>
            <a:endParaRPr lang="en-US"/>
          </a:p>
        </p:txBody>
      </p:sp>
    </p:spTree>
    <p:extLst>
      <p:ext uri="{BB962C8B-B14F-4D97-AF65-F5344CB8AC3E}">
        <p14:creationId xmlns:p14="http://schemas.microsoft.com/office/powerpoint/2010/main" val="269494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42A01341-9B41-9140-837B-D32AB6AC4569}" type="datetimeFigureOut">
              <a:rPr lang="en-US" smtClean="0"/>
              <a:t>6/18/2014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2966265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2A01341-9B41-9140-837B-D32AB6AC4569}" type="datetimeFigureOut">
              <a:rPr lang="en-US" smtClean="0"/>
              <a:t>6/18/2014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3344094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42A01341-9B41-9140-837B-D32AB6AC4569}" type="datetimeFigureOut">
              <a:rPr lang="en-US" smtClean="0"/>
              <a:t>6/18/2014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459160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42A01341-9B41-9140-837B-D32AB6AC4569}" type="datetimeFigureOut">
              <a:rPr lang="en-US" smtClean="0"/>
              <a:t>6/18/2014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3567195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42A01341-9B41-9140-837B-D32AB6AC4569}" type="datetimeFigureOut">
              <a:rPr lang="en-US" smtClean="0"/>
              <a:t>6/18/2014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1428886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42A01341-9B41-9140-837B-D32AB6AC4569}" type="datetimeFigureOut">
              <a:rPr lang="en-US" smtClean="0"/>
              <a:t>6/18/2014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1496191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A01341-9B41-9140-837B-D32AB6AC4569}" type="datetimeFigureOut">
              <a:rPr lang="en-US" smtClean="0"/>
              <a:t>6/18/2014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1224592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2A01341-9B41-9140-837B-D32AB6AC4569}" type="datetimeFigureOut">
              <a:rPr lang="en-US" smtClean="0"/>
              <a:t>6/18/2014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3942452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2A01341-9B41-9140-837B-D32AB6AC4569}" type="datetimeFigureOut">
              <a:rPr lang="en-US" smtClean="0"/>
              <a:t>6/18/2014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4180551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2A01341-9B41-9140-837B-D32AB6AC4569}" type="datetimeFigureOut">
              <a:rPr lang="en-US" smtClean="0"/>
              <a:t>6/18/2014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1381169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2A01341-9B41-9140-837B-D32AB6AC4569}" type="datetimeFigureOut">
              <a:rPr lang="en-US" smtClean="0"/>
              <a:t>6/18/2014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F2D795-4B0A-8742-97EC-BC9C65C6C5D6}" type="slidenum">
              <a:rPr lang="en-US" smtClean="0"/>
              <a:t>‹#›</a:t>
            </a:fld>
            <a:endParaRPr lang="en-US"/>
          </a:p>
        </p:txBody>
      </p:sp>
    </p:spTree>
    <p:extLst>
      <p:ext uri="{BB962C8B-B14F-4D97-AF65-F5344CB8AC3E}">
        <p14:creationId xmlns:p14="http://schemas.microsoft.com/office/powerpoint/2010/main" val="246206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CA" smtClean="0"/>
              <a:t>Click to edit Master title style</a:t>
            </a:r>
            <a:endParaRPr lang="en-US"/>
          </a:p>
        </p:txBody>
      </p:sp>
      <p:sp>
        <p:nvSpPr>
          <p:cNvPr id="3" name="Table Placeholder 2"/>
          <p:cNvSpPr>
            <a:spLocks noGrp="1"/>
          </p:cNvSpPr>
          <p:nvPr>
            <p:ph type="tbl" idx="1"/>
          </p:nvPr>
        </p:nvSpPr>
        <p:spPr>
          <a:xfrm>
            <a:off x="457200" y="1719263"/>
            <a:ext cx="8229600" cy="4411662"/>
          </a:xfrm>
        </p:spPr>
        <p:txBody>
          <a:bodyPr>
            <a:normAutofit/>
          </a:bodyPr>
          <a:lstStyle/>
          <a:p>
            <a:pPr lvl="0"/>
            <a:endParaRPr lang="en-US" noProof="0" smtClean="0"/>
          </a:p>
        </p:txBody>
      </p:sp>
      <p:sp>
        <p:nvSpPr>
          <p:cNvPr id="4" name="Footer Placeholder 2"/>
          <p:cNvSpPr>
            <a:spLocks noGrp="1"/>
          </p:cNvSpPr>
          <p:nvPr>
            <p:ph type="ftr" sz="quarter" idx="10"/>
          </p:nvPr>
        </p:nvSpPr>
        <p:spPr/>
        <p:txBody>
          <a:bodyPr/>
          <a:lstStyle>
            <a:lvl1pPr>
              <a:defRPr/>
            </a:lvl1pPr>
          </a:lstStyle>
          <a:p>
            <a:pPr>
              <a:defRPr/>
            </a:pPr>
            <a:endParaRPr lang="en-US"/>
          </a:p>
        </p:txBody>
      </p:sp>
      <p:sp>
        <p:nvSpPr>
          <p:cNvPr id="5" name="Date Placeholder 13"/>
          <p:cNvSpPr>
            <a:spLocks noGrp="1"/>
          </p:cNvSpPr>
          <p:nvPr>
            <p:ph type="dt" sz="half"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B63A640B-3C13-4B2F-A286-F05D62C79A8C}" type="slidenum">
              <a:rPr lang="en-US"/>
              <a:pPr/>
              <a:t>‹#›</a:t>
            </a:fld>
            <a:endParaRPr lang="en-US"/>
          </a:p>
        </p:txBody>
      </p:sp>
    </p:spTree>
    <p:extLst>
      <p:ext uri="{BB962C8B-B14F-4D97-AF65-F5344CB8AC3E}">
        <p14:creationId xmlns:p14="http://schemas.microsoft.com/office/powerpoint/2010/main" val="130117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A01341-9B41-9140-837B-D32AB6AC4569}" type="datetimeFigureOut">
              <a:rPr lang="en-US" smtClean="0"/>
              <a:t>6/18/2014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F2D795-4B0A-8742-97EC-BC9C65C6C5D6}" type="slidenum">
              <a:rPr lang="en-US" smtClean="0"/>
              <a:t>‹#›</a:t>
            </a:fld>
            <a:endParaRPr lang="en-US"/>
          </a:p>
        </p:txBody>
      </p:sp>
    </p:spTree>
    <p:extLst>
      <p:ext uri="{BB962C8B-B14F-4D97-AF65-F5344CB8AC3E}">
        <p14:creationId xmlns:p14="http://schemas.microsoft.com/office/powerpoint/2010/main" val="3714447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w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HUxi-Zc45t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9690" y="368737"/>
            <a:ext cx="7772400" cy="1470025"/>
          </a:xfrm>
        </p:spPr>
        <p:txBody>
          <a:bodyPr/>
          <a:lstStyle/>
          <a:p>
            <a:r>
              <a:rPr lang="en-US" b="1" dirty="0" smtClean="0">
                <a:latin typeface="Arial (Headings)"/>
                <a:cs typeface="Arial (Headings)"/>
              </a:rPr>
              <a:t>Team </a:t>
            </a:r>
            <a:r>
              <a:rPr lang="en-US" b="1" dirty="0" smtClean="0">
                <a:latin typeface="Arial (Headings)"/>
                <a:cs typeface="Arial (Headings)"/>
              </a:rPr>
              <a:t>Feedback</a:t>
            </a:r>
            <a:endParaRPr lang="en-US" b="1" dirty="0">
              <a:latin typeface="Arial (Headings)"/>
              <a:cs typeface="Arial (Headings)"/>
            </a:endParaRPr>
          </a:p>
        </p:txBody>
      </p:sp>
      <p:pic>
        <p:nvPicPr>
          <p:cNvPr id="4" name="Picture 6" descr="MCj02309870000[1]"/>
          <p:cNvPicPr>
            <a:picLocks noChangeAspect="1" noChangeArrowheads="1"/>
          </p:cNvPicPr>
          <p:nvPr/>
        </p:nvPicPr>
        <p:blipFill>
          <a:blip r:embed="rId3" cstate="print"/>
          <a:srcRect/>
          <a:stretch>
            <a:fillRect/>
          </a:stretch>
        </p:blipFill>
        <p:spPr bwMode="auto">
          <a:xfrm>
            <a:off x="6327527" y="1742259"/>
            <a:ext cx="2472524" cy="2229173"/>
          </a:xfrm>
          <a:prstGeom prst="rect">
            <a:avLst/>
          </a:prstGeom>
          <a:noFill/>
          <a:ln w="9525">
            <a:noFill/>
            <a:miter lim="800000"/>
            <a:headEnd/>
            <a:tailEnd/>
          </a:ln>
        </p:spPr>
      </p:pic>
      <p:pic>
        <p:nvPicPr>
          <p:cNvPr id="5" name="Picture 25" descr="MCj04122440000[1]"/>
          <p:cNvPicPr>
            <a:picLocks noChangeAspect="1" noChangeArrowheads="1"/>
          </p:cNvPicPr>
          <p:nvPr/>
        </p:nvPicPr>
        <p:blipFill>
          <a:blip r:embed="rId4" cstate="print"/>
          <a:srcRect/>
          <a:stretch>
            <a:fillRect/>
          </a:stretch>
        </p:blipFill>
        <p:spPr bwMode="auto">
          <a:xfrm>
            <a:off x="0" y="1742260"/>
            <a:ext cx="2139193" cy="2229173"/>
          </a:xfrm>
          <a:prstGeom prst="rect">
            <a:avLst/>
          </a:prstGeom>
          <a:noFill/>
          <a:ln w="9525">
            <a:noFill/>
            <a:miter lim="800000"/>
            <a:headEnd/>
            <a:tailEnd/>
          </a:ln>
        </p:spPr>
      </p:pic>
      <p:pic>
        <p:nvPicPr>
          <p:cNvPr id="6" name="Picture 24" descr="MCj04159300000[1]"/>
          <p:cNvPicPr>
            <a:picLocks noChangeAspect="1" noChangeArrowheads="1"/>
          </p:cNvPicPr>
          <p:nvPr/>
        </p:nvPicPr>
        <p:blipFill>
          <a:blip r:embed="rId5" cstate="print"/>
          <a:srcRect/>
          <a:stretch>
            <a:fillRect/>
          </a:stretch>
        </p:blipFill>
        <p:spPr bwMode="auto">
          <a:xfrm>
            <a:off x="3304563" y="1742260"/>
            <a:ext cx="2047613" cy="2229173"/>
          </a:xfrm>
          <a:prstGeom prst="rect">
            <a:avLst/>
          </a:prstGeom>
          <a:noFill/>
          <a:ln w="9525">
            <a:noFill/>
            <a:miter lim="800000"/>
            <a:headEnd/>
            <a:tailEnd/>
          </a:ln>
        </p:spPr>
      </p:pic>
      <p:graphicFrame>
        <p:nvGraphicFramePr>
          <p:cNvPr id="7" name="Group 27"/>
          <p:cNvGraphicFramePr>
            <a:graphicFrameLocks noGrp="1"/>
          </p:cNvGraphicFramePr>
          <p:nvPr>
            <p:extLst>
              <p:ext uri="{D42A27DB-BD31-4B8C-83A1-F6EECF244321}">
                <p14:modId xmlns:p14="http://schemas.microsoft.com/office/powerpoint/2010/main" val="2472213259"/>
              </p:ext>
            </p:extLst>
          </p:nvPr>
        </p:nvGraphicFramePr>
        <p:xfrm>
          <a:off x="197141" y="4704127"/>
          <a:ext cx="8535797" cy="2031607"/>
        </p:xfrm>
        <a:graphic>
          <a:graphicData uri="http://schemas.openxmlformats.org/drawingml/2006/table">
            <a:tbl>
              <a:tblPr/>
              <a:tblGrid>
                <a:gridCol w="2483141"/>
                <a:gridCol w="3491917"/>
                <a:gridCol w="2560739"/>
              </a:tblGrid>
              <a:tr h="762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Times New Roman" pitchFamily="18" charset="0"/>
                          <a:cs typeface="Times New Roman" pitchFamily="18" charset="0"/>
                        </a:rPr>
                        <a:t>Reading/Lecture</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Times New Roman" pitchFamily="18" charset="0"/>
                          <a:cs typeface="Times New Roman" pitchFamily="18" charset="0"/>
                        </a:rPr>
                        <a:t>Self Assessment of your and other member’s behaviors</a:t>
                      </a:r>
                      <a:endParaRPr kumimoji="0" lang="en-US" sz="2000" b="0" i="0" u="none" strike="noStrike" cap="none" normalizeH="0" baseline="0" dirty="0" smtClean="0">
                        <a:ln>
                          <a:noFill/>
                        </a:ln>
                        <a:solidFill>
                          <a:schemeClr val="tx1"/>
                        </a:solidFill>
                        <a:effectLst/>
                        <a:latin typeface="Times New Roman" pitchFamily="18" charset="0"/>
                      </a:endParaRPr>
                    </a:p>
                  </a:txBody>
                  <a:tcPr horzOverflow="overflow">
                    <a:lnL>
                      <a:noFill/>
                    </a:lnL>
                    <a:lnR cap="flat">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1" u="none" strike="noStrike" cap="none" normalizeH="0" baseline="0" dirty="0" smtClean="0">
                          <a:ln>
                            <a:noFill/>
                          </a:ln>
                          <a:solidFill>
                            <a:schemeClr val="tx1"/>
                          </a:solidFill>
                          <a:effectLst/>
                          <a:latin typeface="Times New Roman" pitchFamily="18" charset="0"/>
                        </a:rPr>
                        <a:t>Team Discussion</a:t>
                      </a:r>
                      <a:endParaRPr kumimoji="0" lang="en-US" sz="2000" b="0" i="1" u="none" strike="noStrike" cap="none" normalizeH="0" baseline="0" dirty="0" smtClean="0">
                        <a:ln>
                          <a:noFill/>
                        </a:ln>
                        <a:solidFill>
                          <a:schemeClr val="tx1"/>
                        </a:solidFill>
                        <a:effectLst/>
                        <a:latin typeface="Times New Roman" pitchFamily="18" charset="0"/>
                      </a:endParaRPr>
                    </a:p>
                  </a:txBody>
                  <a:tcPr horzOverflow="overflow">
                    <a:lnL>
                      <a:noFill/>
                    </a:lnL>
                    <a:lnR cap="flat">
                      <a:noFill/>
                    </a:lnR>
                    <a:lnT cap="flat">
                      <a:noFill/>
                    </a:lnT>
                    <a:lnB>
                      <a:noFill/>
                    </a:lnB>
                    <a:lnTlToBr>
                      <a:noFill/>
                    </a:lnTlToBr>
                    <a:lnBlToTr>
                      <a:noFill/>
                    </a:lnBlToTr>
                    <a:noFill/>
                  </a:tcPr>
                </a:tc>
              </a:tr>
              <a:tr h="1269607">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Salas et al Article</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Complete Team Feedback form (download)</a:t>
                      </a: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Learning Goals for yourself</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Give team feedback</a:t>
                      </a:r>
                      <a:endParaRPr kumimoji="0" lang="en-US"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a:noFill/>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869426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content-b-ord.xx.fbcdn.net/hphotos-xfp1/t1.0-9/10371728_10152905628003502_5716228291091974019_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196" y="135156"/>
            <a:ext cx="8388204" cy="646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240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3"/>
          <p:cNvSpPr txBox="1">
            <a:spLocks noChangeArrowheads="1"/>
          </p:cNvSpPr>
          <p:nvPr/>
        </p:nvSpPr>
        <p:spPr bwMode="auto">
          <a:xfrm>
            <a:off x="436563" y="5715000"/>
            <a:ext cx="15938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Feedback</a:t>
            </a:r>
          </a:p>
        </p:txBody>
      </p:sp>
      <p:sp>
        <p:nvSpPr>
          <p:cNvPr id="14339" name="TextBox 4"/>
          <p:cNvSpPr txBox="1">
            <a:spLocks noChangeArrowheads="1"/>
          </p:cNvSpPr>
          <p:nvPr/>
        </p:nvSpPr>
        <p:spPr bwMode="auto">
          <a:xfrm>
            <a:off x="3484563" y="4038600"/>
            <a:ext cx="176371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Attention</a:t>
            </a:r>
          </a:p>
          <a:p>
            <a:pPr eaLnBrk="1" hangingPunct="1"/>
            <a:r>
              <a:rPr lang="en-US" altLang="en-US" sz="2800" b="1" dirty="0"/>
              <a:t>To Self</a:t>
            </a:r>
          </a:p>
        </p:txBody>
      </p:sp>
      <p:sp>
        <p:nvSpPr>
          <p:cNvPr id="14340" name="TextBox 5"/>
          <p:cNvSpPr txBox="1">
            <a:spLocks noChangeArrowheads="1"/>
          </p:cNvSpPr>
          <p:nvPr/>
        </p:nvSpPr>
        <p:spPr bwMode="auto">
          <a:xfrm>
            <a:off x="3408363" y="5562600"/>
            <a:ext cx="176371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Attention</a:t>
            </a:r>
          </a:p>
          <a:p>
            <a:pPr eaLnBrk="1" hangingPunct="1"/>
            <a:r>
              <a:rPr lang="en-US" altLang="en-US" sz="2800" b="1" dirty="0"/>
              <a:t>To Task</a:t>
            </a:r>
          </a:p>
        </p:txBody>
      </p:sp>
      <p:cxnSp>
        <p:nvCxnSpPr>
          <p:cNvPr id="21" name="Straight Arrow Connector 20"/>
          <p:cNvCxnSpPr/>
          <p:nvPr/>
        </p:nvCxnSpPr>
        <p:spPr>
          <a:xfrm flipV="1">
            <a:off x="1960563" y="4495800"/>
            <a:ext cx="1447800" cy="12954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2265363" y="5867400"/>
            <a:ext cx="990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344" name="TextBox 12"/>
          <p:cNvSpPr txBox="1">
            <a:spLocks noChangeArrowheads="1"/>
          </p:cNvSpPr>
          <p:nvPr/>
        </p:nvSpPr>
        <p:spPr bwMode="auto">
          <a:xfrm>
            <a:off x="6761163" y="5562600"/>
            <a:ext cx="23828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Performance</a:t>
            </a:r>
          </a:p>
        </p:txBody>
      </p:sp>
      <p:cxnSp>
        <p:nvCxnSpPr>
          <p:cNvPr id="14" name="Straight Arrow Connector 13"/>
          <p:cNvCxnSpPr/>
          <p:nvPr/>
        </p:nvCxnSpPr>
        <p:spPr>
          <a:xfrm>
            <a:off x="5160963" y="5867400"/>
            <a:ext cx="1524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856163" y="4572000"/>
            <a:ext cx="1981200" cy="990600"/>
          </a:xfrm>
          <a:prstGeom prst="straightConnector1">
            <a:avLst/>
          </a:prstGeom>
          <a:ln>
            <a:solidFill>
              <a:schemeClr val="tx1"/>
            </a:solidFill>
            <a:prstDash val="lgDashDotDot"/>
            <a:tailEnd type="arrow"/>
          </a:ln>
        </p:spPr>
        <p:style>
          <a:lnRef idx="1">
            <a:schemeClr val="accent1"/>
          </a:lnRef>
          <a:fillRef idx="0">
            <a:schemeClr val="accent1"/>
          </a:fillRef>
          <a:effectRef idx="0">
            <a:schemeClr val="accent1"/>
          </a:effectRef>
          <a:fontRef idx="minor">
            <a:schemeClr val="tx1"/>
          </a:fontRef>
        </p:style>
      </p:cxnSp>
      <p:sp>
        <p:nvSpPr>
          <p:cNvPr id="14347" name="TextBox 17"/>
          <p:cNvSpPr txBox="1">
            <a:spLocks noChangeArrowheads="1"/>
          </p:cNvSpPr>
          <p:nvPr/>
        </p:nvSpPr>
        <p:spPr bwMode="auto">
          <a:xfrm>
            <a:off x="5999163" y="4648200"/>
            <a:ext cx="32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b="1"/>
              <a:t>-</a:t>
            </a:r>
          </a:p>
        </p:txBody>
      </p:sp>
      <p:sp>
        <p:nvSpPr>
          <p:cNvPr id="14351" name="TextBox 17"/>
          <p:cNvSpPr txBox="1">
            <a:spLocks noChangeArrowheads="1"/>
          </p:cNvSpPr>
          <p:nvPr/>
        </p:nvSpPr>
        <p:spPr bwMode="auto">
          <a:xfrm>
            <a:off x="5867400" y="5943600"/>
            <a:ext cx="4254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dirty="0"/>
              <a:t>+</a:t>
            </a:r>
          </a:p>
        </p:txBody>
      </p:sp>
      <p:sp>
        <p:nvSpPr>
          <p:cNvPr id="17" name="TextBox 18"/>
          <p:cNvSpPr txBox="1">
            <a:spLocks noChangeArrowheads="1"/>
          </p:cNvSpPr>
          <p:nvPr/>
        </p:nvSpPr>
        <p:spPr bwMode="auto">
          <a:xfrm>
            <a:off x="97025" y="525896"/>
            <a:ext cx="882047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3200" b="1" dirty="0" smtClean="0"/>
              <a:t>Recall…</a:t>
            </a:r>
          </a:p>
          <a:p>
            <a:pPr algn="ctr" eaLnBrk="1" hangingPunct="1"/>
            <a:r>
              <a:rPr lang="en-US" altLang="en-US" sz="3200" b="1" dirty="0" smtClean="0"/>
              <a:t>Feedback </a:t>
            </a:r>
            <a:r>
              <a:rPr lang="en-US" altLang="en-US" sz="3200" b="1" dirty="0" smtClean="0"/>
              <a:t>for INDIVIDUALS improves performance if it focusses attention on task</a:t>
            </a:r>
            <a:endParaRPr lang="en-US" altLang="en-US" sz="3200" b="1" dirty="0"/>
          </a:p>
        </p:txBody>
      </p:sp>
    </p:spTree>
    <p:extLst>
      <p:ext uri="{BB962C8B-B14F-4D97-AF65-F5344CB8AC3E}">
        <p14:creationId xmlns:p14="http://schemas.microsoft.com/office/powerpoint/2010/main" val="317201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4"/>
          <p:cNvSpPr txBox="1">
            <a:spLocks noChangeArrowheads="1"/>
          </p:cNvSpPr>
          <p:nvPr/>
        </p:nvSpPr>
        <p:spPr bwMode="auto">
          <a:xfrm>
            <a:off x="18276" y="3354679"/>
            <a:ext cx="1851789" cy="954107"/>
          </a:xfrm>
          <a:prstGeom prst="rect">
            <a:avLst/>
          </a:prstGeom>
          <a:noFill/>
          <a:ln w="9525">
            <a:noFill/>
            <a:miter lim="800000"/>
            <a:headEnd/>
            <a:tailEnd/>
          </a:ln>
        </p:spPr>
        <p:txBody>
          <a:bodyPr wrap="none">
            <a:spAutoFit/>
          </a:bodyPr>
          <a:lstStyle/>
          <a:p>
            <a:r>
              <a:rPr lang="en-US" sz="2800" b="1" dirty="0" smtClean="0">
                <a:latin typeface="Arial"/>
                <a:cs typeface="Arial"/>
              </a:rPr>
              <a:t>Negative </a:t>
            </a:r>
          </a:p>
          <a:p>
            <a:r>
              <a:rPr lang="en-US" sz="2800" b="1" dirty="0" smtClean="0">
                <a:latin typeface="Arial"/>
                <a:cs typeface="Arial"/>
              </a:rPr>
              <a:t>Feedback</a:t>
            </a:r>
            <a:endParaRPr lang="en-US" sz="2800" b="1" dirty="0">
              <a:latin typeface="Arial"/>
              <a:cs typeface="Arial"/>
            </a:endParaRPr>
          </a:p>
        </p:txBody>
      </p:sp>
      <p:sp>
        <p:nvSpPr>
          <p:cNvPr id="9222" name="TextBox 15"/>
          <p:cNvSpPr txBox="1">
            <a:spLocks noChangeArrowheads="1"/>
          </p:cNvSpPr>
          <p:nvPr/>
        </p:nvSpPr>
        <p:spPr bwMode="auto">
          <a:xfrm>
            <a:off x="6771852" y="3645024"/>
            <a:ext cx="2379953" cy="523220"/>
          </a:xfrm>
          <a:prstGeom prst="rect">
            <a:avLst/>
          </a:prstGeom>
          <a:noFill/>
          <a:ln w="9525">
            <a:noFill/>
            <a:miter lim="800000"/>
            <a:headEnd/>
            <a:tailEnd/>
          </a:ln>
        </p:spPr>
        <p:txBody>
          <a:bodyPr wrap="none">
            <a:spAutoFit/>
          </a:bodyPr>
          <a:lstStyle/>
          <a:p>
            <a:r>
              <a:rPr lang="en-US" sz="2800" b="1" dirty="0" smtClean="0">
                <a:latin typeface="Arial"/>
                <a:cs typeface="Arial"/>
              </a:rPr>
              <a:t>Performance</a:t>
            </a:r>
            <a:endParaRPr lang="en-US" sz="2800" b="1" dirty="0">
              <a:latin typeface="Arial"/>
              <a:cs typeface="Arial"/>
            </a:endParaRPr>
          </a:p>
        </p:txBody>
      </p:sp>
      <p:cxnSp>
        <p:nvCxnSpPr>
          <p:cNvPr id="17" name="Straight Arrow Connector 16"/>
          <p:cNvCxnSpPr/>
          <p:nvPr/>
        </p:nvCxnSpPr>
        <p:spPr>
          <a:xfrm flipV="1">
            <a:off x="1493932" y="1842511"/>
            <a:ext cx="1368152" cy="86409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224" name="TextBox 23"/>
          <p:cNvSpPr txBox="1">
            <a:spLocks noChangeArrowheads="1"/>
          </p:cNvSpPr>
          <p:nvPr/>
        </p:nvSpPr>
        <p:spPr bwMode="auto">
          <a:xfrm>
            <a:off x="3006100" y="1410463"/>
            <a:ext cx="6156176" cy="954107"/>
          </a:xfrm>
          <a:prstGeom prst="rect">
            <a:avLst/>
          </a:prstGeom>
          <a:noFill/>
          <a:ln w="9525">
            <a:noFill/>
            <a:miter lim="800000"/>
            <a:headEnd/>
            <a:tailEnd/>
          </a:ln>
        </p:spPr>
        <p:txBody>
          <a:bodyPr wrap="square">
            <a:spAutoFit/>
          </a:bodyPr>
          <a:lstStyle/>
          <a:p>
            <a:r>
              <a:rPr lang="en-US" sz="2800" b="1" dirty="0" smtClean="0">
                <a:latin typeface="Arial"/>
                <a:cs typeface="Arial"/>
              </a:rPr>
              <a:t>Attention to factors </a:t>
            </a:r>
            <a:r>
              <a:rPr lang="en-US" sz="2800" b="1" u="sng" dirty="0" smtClean="0">
                <a:latin typeface="Arial"/>
                <a:cs typeface="Arial"/>
              </a:rPr>
              <a:t>EXTERNAL to team </a:t>
            </a:r>
            <a:r>
              <a:rPr lang="en-US" sz="2800" b="1" dirty="0" smtClean="0">
                <a:latin typeface="Arial"/>
                <a:cs typeface="Arial"/>
              </a:rPr>
              <a:t>(e.g., making excuses)</a:t>
            </a:r>
            <a:endParaRPr lang="en-US" sz="2800" b="1" dirty="0">
              <a:latin typeface="Arial"/>
              <a:cs typeface="Arial"/>
            </a:endParaRPr>
          </a:p>
        </p:txBody>
      </p:sp>
      <p:sp>
        <p:nvSpPr>
          <p:cNvPr id="9225" name="TextBox 30"/>
          <p:cNvSpPr txBox="1">
            <a:spLocks noChangeArrowheads="1"/>
          </p:cNvSpPr>
          <p:nvPr/>
        </p:nvSpPr>
        <p:spPr bwMode="auto">
          <a:xfrm>
            <a:off x="1637948" y="5370903"/>
            <a:ext cx="5598348" cy="954107"/>
          </a:xfrm>
          <a:prstGeom prst="rect">
            <a:avLst/>
          </a:prstGeom>
          <a:noFill/>
          <a:ln w="9525">
            <a:noFill/>
            <a:miter lim="800000"/>
            <a:headEnd/>
            <a:tailEnd/>
          </a:ln>
        </p:spPr>
        <p:txBody>
          <a:bodyPr wrap="square">
            <a:spAutoFit/>
          </a:bodyPr>
          <a:lstStyle/>
          <a:p>
            <a:r>
              <a:rPr lang="en-US" sz="2800" b="1" dirty="0">
                <a:latin typeface="Arial"/>
                <a:cs typeface="Arial"/>
              </a:rPr>
              <a:t>Attention to </a:t>
            </a:r>
            <a:r>
              <a:rPr lang="en-US" sz="2800" b="1" u="sng" dirty="0" smtClean="0">
                <a:latin typeface="Arial"/>
                <a:cs typeface="Arial"/>
              </a:rPr>
              <a:t>individual members </a:t>
            </a:r>
            <a:r>
              <a:rPr lang="en-US" sz="2800" b="1" dirty="0" smtClean="0">
                <a:latin typeface="Arial"/>
                <a:cs typeface="Arial"/>
              </a:rPr>
              <a:t>(e.g., blaming)</a:t>
            </a:r>
            <a:endParaRPr lang="en-US" sz="2800" b="1" dirty="0">
              <a:latin typeface="Arial"/>
              <a:cs typeface="Arial"/>
            </a:endParaRPr>
          </a:p>
        </p:txBody>
      </p:sp>
      <p:cxnSp>
        <p:nvCxnSpPr>
          <p:cNvPr id="33" name="Straight Arrow Connector 32"/>
          <p:cNvCxnSpPr/>
          <p:nvPr/>
        </p:nvCxnSpPr>
        <p:spPr>
          <a:xfrm>
            <a:off x="1691680" y="4005064"/>
            <a:ext cx="1800200" cy="129614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022324" y="4362791"/>
            <a:ext cx="1224136" cy="72008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958428" y="2512287"/>
            <a:ext cx="792088" cy="77038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23"/>
          <p:cNvSpPr txBox="1">
            <a:spLocks noChangeArrowheads="1"/>
          </p:cNvSpPr>
          <p:nvPr/>
        </p:nvSpPr>
        <p:spPr bwMode="auto">
          <a:xfrm>
            <a:off x="2717480" y="3250261"/>
            <a:ext cx="3163872" cy="861774"/>
          </a:xfrm>
          <a:prstGeom prst="rect">
            <a:avLst/>
          </a:prstGeom>
          <a:noFill/>
          <a:ln w="9525">
            <a:noFill/>
            <a:miter lim="800000"/>
            <a:headEnd/>
            <a:tailEnd/>
          </a:ln>
        </p:spPr>
        <p:txBody>
          <a:bodyPr wrap="square">
            <a:spAutoFit/>
          </a:bodyPr>
          <a:lstStyle/>
          <a:p>
            <a:r>
              <a:rPr lang="en-US" sz="2500" b="1" dirty="0" smtClean="0">
                <a:latin typeface="Arial"/>
                <a:cs typeface="Arial"/>
              </a:rPr>
              <a:t>Attention to factors </a:t>
            </a:r>
            <a:r>
              <a:rPr lang="en-US" sz="2500" b="1" u="sng" dirty="0" smtClean="0">
                <a:latin typeface="Arial"/>
                <a:cs typeface="Arial"/>
              </a:rPr>
              <a:t>INTERNAL to team</a:t>
            </a:r>
            <a:endParaRPr lang="en-US" sz="2500" b="1" dirty="0">
              <a:latin typeface="Arial"/>
              <a:cs typeface="Arial"/>
            </a:endParaRPr>
          </a:p>
        </p:txBody>
      </p:sp>
      <p:cxnSp>
        <p:nvCxnSpPr>
          <p:cNvPr id="11" name="Straight Arrow Connector 10"/>
          <p:cNvCxnSpPr/>
          <p:nvPr/>
        </p:nvCxnSpPr>
        <p:spPr>
          <a:xfrm>
            <a:off x="1691680" y="3717032"/>
            <a:ext cx="98588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9222" idx="1"/>
          </p:cNvCxnSpPr>
          <p:nvPr/>
        </p:nvCxnSpPr>
        <p:spPr>
          <a:xfrm flipV="1">
            <a:off x="5593169" y="3906634"/>
            <a:ext cx="1178683" cy="4728"/>
          </a:xfrm>
          <a:prstGeom prst="straightConnector1">
            <a:avLst/>
          </a:prstGeom>
          <a:ln w="38100">
            <a:solidFill>
              <a:schemeClr val="tx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TextBox 17"/>
          <p:cNvSpPr txBox="1">
            <a:spLocks noChangeArrowheads="1"/>
          </p:cNvSpPr>
          <p:nvPr/>
        </p:nvSpPr>
        <p:spPr bwMode="auto">
          <a:xfrm>
            <a:off x="5790349" y="4714695"/>
            <a:ext cx="32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b="1"/>
              <a:t>-</a:t>
            </a:r>
          </a:p>
        </p:txBody>
      </p:sp>
      <p:sp>
        <p:nvSpPr>
          <p:cNvPr id="24" name="TextBox 17"/>
          <p:cNvSpPr txBox="1">
            <a:spLocks noChangeArrowheads="1"/>
          </p:cNvSpPr>
          <p:nvPr/>
        </p:nvSpPr>
        <p:spPr bwMode="auto">
          <a:xfrm>
            <a:off x="6590178" y="2313279"/>
            <a:ext cx="32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b="1" dirty="0"/>
              <a:t>-</a:t>
            </a:r>
          </a:p>
        </p:txBody>
      </p:sp>
      <p:sp>
        <p:nvSpPr>
          <p:cNvPr id="26" name="TextBox 17"/>
          <p:cNvSpPr txBox="1">
            <a:spLocks noChangeArrowheads="1"/>
          </p:cNvSpPr>
          <p:nvPr/>
        </p:nvSpPr>
        <p:spPr bwMode="auto">
          <a:xfrm>
            <a:off x="5942749" y="3143115"/>
            <a:ext cx="4251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b="1" dirty="0" smtClean="0"/>
              <a:t>+</a:t>
            </a:r>
            <a:endParaRPr lang="en-US" altLang="en-US" sz="3200" b="1" dirty="0"/>
          </a:p>
        </p:txBody>
      </p:sp>
      <p:sp>
        <p:nvSpPr>
          <p:cNvPr id="27" name="TextBox 18"/>
          <p:cNvSpPr txBox="1">
            <a:spLocks noChangeArrowheads="1"/>
          </p:cNvSpPr>
          <p:nvPr/>
        </p:nvSpPr>
        <p:spPr bwMode="auto">
          <a:xfrm>
            <a:off x="762000" y="88900"/>
            <a:ext cx="781175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b="1" dirty="0"/>
              <a:t>How does feedback </a:t>
            </a:r>
            <a:r>
              <a:rPr lang="en-US" altLang="en-US" sz="3200" b="1" dirty="0" smtClean="0"/>
              <a:t>operate for TEAMS</a:t>
            </a:r>
            <a:endParaRPr lang="en-US" altLang="en-US" sz="3200" b="1" dirty="0"/>
          </a:p>
        </p:txBody>
      </p:sp>
    </p:spTree>
    <p:extLst>
      <p:ext uri="{BB962C8B-B14F-4D97-AF65-F5344CB8AC3E}">
        <p14:creationId xmlns:p14="http://schemas.microsoft.com/office/powerpoint/2010/main" val="1845972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4"/>
          <p:cNvSpPr txBox="1">
            <a:spLocks noChangeArrowheads="1"/>
          </p:cNvSpPr>
          <p:nvPr/>
        </p:nvSpPr>
        <p:spPr bwMode="auto">
          <a:xfrm>
            <a:off x="3491880" y="0"/>
            <a:ext cx="1851789" cy="954107"/>
          </a:xfrm>
          <a:prstGeom prst="rect">
            <a:avLst/>
          </a:prstGeom>
          <a:noFill/>
          <a:ln w="9525">
            <a:noFill/>
            <a:miter lim="800000"/>
            <a:headEnd/>
            <a:tailEnd/>
          </a:ln>
        </p:spPr>
        <p:txBody>
          <a:bodyPr wrap="none">
            <a:spAutoFit/>
          </a:bodyPr>
          <a:lstStyle/>
          <a:p>
            <a:r>
              <a:rPr lang="en-US" sz="2800" b="1" dirty="0" smtClean="0">
                <a:latin typeface="Arial"/>
                <a:cs typeface="Arial"/>
              </a:rPr>
              <a:t>Negative </a:t>
            </a:r>
          </a:p>
          <a:p>
            <a:r>
              <a:rPr lang="en-US" sz="2800" b="1" dirty="0" smtClean="0">
                <a:latin typeface="Arial"/>
                <a:cs typeface="Arial"/>
              </a:rPr>
              <a:t>Feedback</a:t>
            </a:r>
            <a:endParaRPr lang="en-US" sz="2800" b="1" dirty="0">
              <a:latin typeface="Arial"/>
              <a:cs typeface="Arial"/>
            </a:endParaRPr>
          </a:p>
        </p:txBody>
      </p:sp>
      <p:sp>
        <p:nvSpPr>
          <p:cNvPr id="9221" name="TextBox 14"/>
          <p:cNvSpPr txBox="1">
            <a:spLocks noChangeArrowheads="1"/>
          </p:cNvSpPr>
          <p:nvPr/>
        </p:nvSpPr>
        <p:spPr bwMode="auto">
          <a:xfrm>
            <a:off x="4283968" y="5373216"/>
            <a:ext cx="4860032" cy="523220"/>
          </a:xfrm>
          <a:prstGeom prst="rect">
            <a:avLst/>
          </a:prstGeom>
          <a:noFill/>
          <a:ln w="9525">
            <a:noFill/>
            <a:miter lim="800000"/>
            <a:headEnd/>
            <a:tailEnd/>
          </a:ln>
        </p:spPr>
        <p:txBody>
          <a:bodyPr wrap="square">
            <a:spAutoFit/>
          </a:bodyPr>
          <a:lstStyle/>
          <a:p>
            <a:r>
              <a:rPr lang="en-US" sz="2800" b="1" dirty="0" smtClean="0">
                <a:latin typeface="Arial"/>
                <a:cs typeface="Arial"/>
              </a:rPr>
              <a:t>Attention to task </a:t>
            </a:r>
            <a:r>
              <a:rPr lang="en-US" sz="2800" b="1" u="sng" dirty="0" smtClean="0">
                <a:solidFill>
                  <a:srgbClr val="FF0000"/>
                </a:solidFill>
                <a:latin typeface="Arial"/>
                <a:cs typeface="Arial"/>
              </a:rPr>
              <a:t>strategies</a:t>
            </a:r>
            <a:endParaRPr lang="en-US" b="1" u="sng" dirty="0">
              <a:solidFill>
                <a:srgbClr val="FF0000"/>
              </a:solidFill>
              <a:latin typeface="Arial"/>
              <a:cs typeface="Arial"/>
            </a:endParaRPr>
          </a:p>
        </p:txBody>
      </p:sp>
      <p:sp>
        <p:nvSpPr>
          <p:cNvPr id="9222" name="TextBox 15"/>
          <p:cNvSpPr txBox="1">
            <a:spLocks noChangeArrowheads="1"/>
          </p:cNvSpPr>
          <p:nvPr/>
        </p:nvSpPr>
        <p:spPr bwMode="auto">
          <a:xfrm>
            <a:off x="395536" y="5589240"/>
            <a:ext cx="3600400" cy="523220"/>
          </a:xfrm>
          <a:prstGeom prst="rect">
            <a:avLst/>
          </a:prstGeom>
          <a:noFill/>
          <a:ln w="9525">
            <a:noFill/>
            <a:miter lim="800000"/>
            <a:headEnd/>
            <a:tailEnd/>
          </a:ln>
        </p:spPr>
        <p:txBody>
          <a:bodyPr wrap="square">
            <a:spAutoFit/>
          </a:bodyPr>
          <a:lstStyle/>
          <a:p>
            <a:r>
              <a:rPr lang="en-US" sz="2800" b="1" dirty="0" smtClean="0">
                <a:latin typeface="Arial"/>
                <a:cs typeface="Arial"/>
              </a:rPr>
              <a:t>Lower Performance</a:t>
            </a:r>
            <a:endParaRPr lang="en-US" sz="2800" b="1" dirty="0">
              <a:latin typeface="Arial"/>
              <a:cs typeface="Arial"/>
            </a:endParaRPr>
          </a:p>
        </p:txBody>
      </p:sp>
      <p:cxnSp>
        <p:nvCxnSpPr>
          <p:cNvPr id="17" name="Straight Arrow Connector 16"/>
          <p:cNvCxnSpPr/>
          <p:nvPr/>
        </p:nvCxnSpPr>
        <p:spPr>
          <a:xfrm>
            <a:off x="4211960" y="836712"/>
            <a:ext cx="0" cy="57606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619672" y="4797152"/>
            <a:ext cx="0" cy="7920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2195736" y="2852936"/>
            <a:ext cx="792088" cy="648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TextBox 23"/>
          <p:cNvSpPr txBox="1">
            <a:spLocks noChangeArrowheads="1"/>
          </p:cNvSpPr>
          <p:nvPr/>
        </p:nvSpPr>
        <p:spPr bwMode="auto">
          <a:xfrm>
            <a:off x="3059832" y="2132856"/>
            <a:ext cx="2592288" cy="954107"/>
          </a:xfrm>
          <a:prstGeom prst="rect">
            <a:avLst/>
          </a:prstGeom>
          <a:noFill/>
          <a:ln w="9525">
            <a:noFill/>
            <a:miter lim="800000"/>
            <a:headEnd/>
            <a:tailEnd/>
          </a:ln>
        </p:spPr>
        <p:txBody>
          <a:bodyPr wrap="square">
            <a:spAutoFit/>
          </a:bodyPr>
          <a:lstStyle/>
          <a:p>
            <a:r>
              <a:rPr lang="en-US" sz="2800" b="1" dirty="0" smtClean="0">
                <a:latin typeface="Arial"/>
                <a:cs typeface="Arial"/>
              </a:rPr>
              <a:t>Attention to team identity</a:t>
            </a:r>
            <a:endParaRPr lang="en-US" sz="2800" b="1" dirty="0">
              <a:latin typeface="Arial"/>
              <a:cs typeface="Arial"/>
            </a:endParaRPr>
          </a:p>
        </p:txBody>
      </p:sp>
      <p:sp>
        <p:nvSpPr>
          <p:cNvPr id="28" name="TextBox 23"/>
          <p:cNvSpPr txBox="1">
            <a:spLocks noChangeArrowheads="1"/>
          </p:cNvSpPr>
          <p:nvPr/>
        </p:nvSpPr>
        <p:spPr bwMode="auto">
          <a:xfrm>
            <a:off x="4932040" y="3284984"/>
            <a:ext cx="4211960" cy="1384995"/>
          </a:xfrm>
          <a:prstGeom prst="rect">
            <a:avLst/>
          </a:prstGeom>
          <a:noFill/>
          <a:ln w="9525">
            <a:noFill/>
            <a:miter lim="800000"/>
            <a:headEnd/>
            <a:tailEnd/>
          </a:ln>
        </p:spPr>
        <p:txBody>
          <a:bodyPr wrap="square">
            <a:spAutoFit/>
          </a:bodyPr>
          <a:lstStyle/>
          <a:p>
            <a:r>
              <a:rPr lang="en-US" sz="2800" b="1" dirty="0" smtClean="0">
                <a:latin typeface="Arial"/>
                <a:cs typeface="Arial"/>
              </a:rPr>
              <a:t>Feedback matches team’s  identity as having room for growth</a:t>
            </a:r>
            <a:endParaRPr lang="en-US" sz="2800" b="1" dirty="0">
              <a:latin typeface="Arial"/>
              <a:cs typeface="Arial"/>
            </a:endParaRPr>
          </a:p>
        </p:txBody>
      </p:sp>
      <p:sp>
        <p:nvSpPr>
          <p:cNvPr id="29" name="TextBox 23"/>
          <p:cNvSpPr txBox="1">
            <a:spLocks noChangeArrowheads="1"/>
          </p:cNvSpPr>
          <p:nvPr/>
        </p:nvSpPr>
        <p:spPr bwMode="auto">
          <a:xfrm>
            <a:off x="0" y="3429000"/>
            <a:ext cx="5292080" cy="1384995"/>
          </a:xfrm>
          <a:prstGeom prst="rect">
            <a:avLst/>
          </a:prstGeom>
          <a:noFill/>
          <a:ln w="9525">
            <a:noFill/>
            <a:miter lim="800000"/>
            <a:headEnd/>
            <a:tailEnd/>
          </a:ln>
        </p:spPr>
        <p:txBody>
          <a:bodyPr wrap="square">
            <a:spAutoFit/>
          </a:bodyPr>
          <a:lstStyle/>
          <a:p>
            <a:r>
              <a:rPr lang="en-US" sz="2800" b="1" dirty="0" smtClean="0">
                <a:latin typeface="Arial"/>
                <a:cs typeface="Arial"/>
              </a:rPr>
              <a:t>Feedback </a:t>
            </a:r>
            <a:r>
              <a:rPr lang="en-US" sz="2800" b="1" dirty="0" err="1" smtClean="0">
                <a:latin typeface="Arial"/>
                <a:cs typeface="Arial"/>
              </a:rPr>
              <a:t>mis</a:t>
            </a:r>
            <a:r>
              <a:rPr lang="en-US" sz="2800" b="1" dirty="0" smtClean="0">
                <a:latin typeface="Arial"/>
                <a:cs typeface="Arial"/>
              </a:rPr>
              <a:t>-matches team’s identity as having room for growth</a:t>
            </a:r>
            <a:endParaRPr lang="en-US" sz="2800" b="1" dirty="0">
              <a:latin typeface="Arial"/>
              <a:cs typeface="Arial"/>
            </a:endParaRPr>
          </a:p>
        </p:txBody>
      </p:sp>
      <p:cxnSp>
        <p:nvCxnSpPr>
          <p:cNvPr id="24" name="Straight Arrow Connector 23"/>
          <p:cNvCxnSpPr/>
          <p:nvPr/>
        </p:nvCxnSpPr>
        <p:spPr>
          <a:xfrm>
            <a:off x="6156176" y="4581128"/>
            <a:ext cx="0" cy="7920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292080" y="2708920"/>
            <a:ext cx="576064" cy="57606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TextBox 15"/>
          <p:cNvSpPr txBox="1">
            <a:spLocks noChangeArrowheads="1"/>
          </p:cNvSpPr>
          <p:nvPr/>
        </p:nvSpPr>
        <p:spPr bwMode="auto">
          <a:xfrm>
            <a:off x="4427984" y="6334780"/>
            <a:ext cx="4716016" cy="523220"/>
          </a:xfrm>
          <a:prstGeom prst="rect">
            <a:avLst/>
          </a:prstGeom>
          <a:noFill/>
          <a:ln w="9525">
            <a:noFill/>
            <a:miter lim="800000"/>
            <a:headEnd/>
            <a:tailEnd/>
          </a:ln>
        </p:spPr>
        <p:txBody>
          <a:bodyPr wrap="square">
            <a:spAutoFit/>
          </a:bodyPr>
          <a:lstStyle/>
          <a:p>
            <a:r>
              <a:rPr lang="en-US" sz="2800" b="1" dirty="0" smtClean="0">
                <a:latin typeface="Arial"/>
                <a:cs typeface="Arial"/>
              </a:rPr>
              <a:t>Higher Performance</a:t>
            </a:r>
            <a:endParaRPr lang="en-US" sz="2800" b="1" dirty="0">
              <a:latin typeface="Arial"/>
              <a:cs typeface="Arial"/>
            </a:endParaRPr>
          </a:p>
        </p:txBody>
      </p:sp>
      <p:cxnSp>
        <p:nvCxnSpPr>
          <p:cNvPr id="35" name="Straight Arrow Connector 34"/>
          <p:cNvCxnSpPr/>
          <p:nvPr/>
        </p:nvCxnSpPr>
        <p:spPr>
          <a:xfrm>
            <a:off x="6156176" y="5877272"/>
            <a:ext cx="0" cy="57606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TextBox 23"/>
          <p:cNvSpPr txBox="1">
            <a:spLocks noChangeArrowheads="1"/>
          </p:cNvSpPr>
          <p:nvPr/>
        </p:nvSpPr>
        <p:spPr bwMode="auto">
          <a:xfrm>
            <a:off x="683568" y="1412776"/>
            <a:ext cx="7128792" cy="523220"/>
          </a:xfrm>
          <a:prstGeom prst="rect">
            <a:avLst/>
          </a:prstGeom>
          <a:noFill/>
          <a:ln w="9525">
            <a:noFill/>
            <a:miter lim="800000"/>
            <a:headEnd/>
            <a:tailEnd/>
          </a:ln>
        </p:spPr>
        <p:txBody>
          <a:bodyPr wrap="square">
            <a:spAutoFit/>
          </a:bodyPr>
          <a:lstStyle/>
          <a:p>
            <a:r>
              <a:rPr lang="en-US" sz="2800" b="1" dirty="0" smtClean="0">
                <a:latin typeface="Arial"/>
                <a:cs typeface="Arial"/>
              </a:rPr>
              <a:t>Attention to factors </a:t>
            </a:r>
            <a:r>
              <a:rPr lang="en-US" sz="2800" b="1" u="sng" dirty="0" smtClean="0">
                <a:latin typeface="Arial"/>
                <a:cs typeface="Arial"/>
              </a:rPr>
              <a:t>INTERNAL to team</a:t>
            </a:r>
            <a:endParaRPr lang="en-US" sz="2800" b="1" u="sng" dirty="0">
              <a:latin typeface="Arial"/>
              <a:cs typeface="Arial"/>
            </a:endParaRPr>
          </a:p>
        </p:txBody>
      </p:sp>
      <p:cxnSp>
        <p:nvCxnSpPr>
          <p:cNvPr id="39" name="Straight Arrow Connector 38"/>
          <p:cNvCxnSpPr/>
          <p:nvPr/>
        </p:nvCxnSpPr>
        <p:spPr>
          <a:xfrm>
            <a:off x="4211960" y="1916832"/>
            <a:ext cx="0" cy="34087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TextBox 17"/>
          <p:cNvSpPr txBox="1">
            <a:spLocks noChangeArrowheads="1"/>
          </p:cNvSpPr>
          <p:nvPr/>
        </p:nvSpPr>
        <p:spPr bwMode="auto">
          <a:xfrm>
            <a:off x="6713984" y="4685072"/>
            <a:ext cx="4254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dirty="0"/>
              <a:t>+</a:t>
            </a:r>
          </a:p>
        </p:txBody>
      </p:sp>
    </p:spTree>
    <p:extLst>
      <p:ext uri="{BB962C8B-B14F-4D97-AF65-F5344CB8AC3E}">
        <p14:creationId xmlns:p14="http://schemas.microsoft.com/office/powerpoint/2010/main" val="1846964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8856984" cy="1143000"/>
          </a:xfrm>
        </p:spPr>
        <p:txBody>
          <a:bodyPr>
            <a:normAutofit fontScale="90000"/>
          </a:bodyPr>
          <a:lstStyle/>
          <a:p>
            <a:r>
              <a:rPr lang="en-CA" dirty="0" smtClean="0">
                <a:latin typeface="Arial"/>
                <a:cs typeface="Arial"/>
              </a:rPr>
              <a:t>Overview of Team Feedback Session</a:t>
            </a:r>
            <a:endParaRPr lang="en-CA" dirty="0">
              <a:latin typeface="Arial"/>
              <a:cs typeface="Arial"/>
            </a:endParaRPr>
          </a:p>
        </p:txBody>
      </p:sp>
      <p:sp>
        <p:nvSpPr>
          <p:cNvPr id="3" name="Content Placeholder 2"/>
          <p:cNvSpPr>
            <a:spLocks noGrp="1"/>
          </p:cNvSpPr>
          <p:nvPr>
            <p:ph idx="1"/>
          </p:nvPr>
        </p:nvSpPr>
        <p:spPr>
          <a:xfrm>
            <a:off x="179512" y="1196752"/>
            <a:ext cx="8784976" cy="5661248"/>
          </a:xfrm>
        </p:spPr>
        <p:txBody>
          <a:bodyPr>
            <a:normAutofit/>
          </a:bodyPr>
          <a:lstStyle/>
          <a:p>
            <a:pPr lvl="0"/>
            <a:r>
              <a:rPr lang="en-US" dirty="0" smtClean="0">
                <a:latin typeface="Arial"/>
                <a:cs typeface="Arial"/>
              </a:rPr>
              <a:t>Individual team members write privately </a:t>
            </a:r>
            <a:r>
              <a:rPr lang="en-US" dirty="0" smtClean="0">
                <a:latin typeface="Arial"/>
                <a:cs typeface="Arial"/>
              </a:rPr>
              <a:t>about </a:t>
            </a:r>
            <a:r>
              <a:rPr lang="en-US" dirty="0" smtClean="0">
                <a:latin typeface="Arial"/>
                <a:cs typeface="Arial"/>
              </a:rPr>
              <a:t>positive and negative team behaviors</a:t>
            </a:r>
          </a:p>
          <a:p>
            <a:pPr lvl="0"/>
            <a:r>
              <a:rPr lang="en-US" dirty="0" smtClean="0">
                <a:latin typeface="Arial"/>
                <a:cs typeface="Arial"/>
              </a:rPr>
              <a:t>Members share written comments with team</a:t>
            </a:r>
          </a:p>
          <a:p>
            <a:pPr lvl="1"/>
            <a:r>
              <a:rPr lang="en-US" dirty="0" smtClean="0">
                <a:latin typeface="Arial"/>
                <a:cs typeface="Arial"/>
              </a:rPr>
              <a:t>Talking “stick” rule</a:t>
            </a:r>
          </a:p>
          <a:p>
            <a:pPr lvl="2"/>
            <a:r>
              <a:rPr lang="nl-NL" dirty="0">
                <a:latin typeface="Arial"/>
                <a:cs typeface="Arial"/>
                <a:hlinkClick r:id="rId2"/>
              </a:rPr>
              <a:t>https://</a:t>
            </a:r>
            <a:r>
              <a:rPr lang="nl-NL" dirty="0" smtClean="0">
                <a:latin typeface="Arial"/>
                <a:cs typeface="Arial"/>
                <a:hlinkClick r:id="rId2"/>
              </a:rPr>
              <a:t>www.youtube.com/watch?v=HUxi-Zc45tA</a:t>
            </a:r>
            <a:endParaRPr lang="en-US" dirty="0" smtClean="0">
              <a:latin typeface="Arial"/>
              <a:cs typeface="Arial"/>
            </a:endParaRPr>
          </a:p>
          <a:p>
            <a:r>
              <a:rPr lang="en-US" dirty="0" smtClean="0">
                <a:latin typeface="Arial"/>
                <a:cs typeface="Arial"/>
              </a:rPr>
              <a:t>Individual team members identify learning goals for how to improve as members in future teams</a:t>
            </a:r>
          </a:p>
        </p:txBody>
      </p:sp>
    </p:spTree>
    <p:extLst>
      <p:ext uri="{BB962C8B-B14F-4D97-AF65-F5344CB8AC3E}">
        <p14:creationId xmlns:p14="http://schemas.microsoft.com/office/powerpoint/2010/main" val="2666574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39552" y="1015068"/>
            <a:ext cx="8352928" cy="5842932"/>
            <a:chOff x="539552" y="0"/>
            <a:chExt cx="8352928" cy="6858000"/>
          </a:xfrm>
        </p:grpSpPr>
        <p:sp>
          <p:nvSpPr>
            <p:cNvPr id="5" name="椭圆 4"/>
            <p:cNvSpPr/>
            <p:nvPr/>
          </p:nvSpPr>
          <p:spPr>
            <a:xfrm>
              <a:off x="683568" y="0"/>
              <a:ext cx="8136904" cy="68580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6"/>
            <p:cNvGrpSpPr/>
            <p:nvPr/>
          </p:nvGrpSpPr>
          <p:grpSpPr>
            <a:xfrm>
              <a:off x="539552" y="2852936"/>
              <a:ext cx="8352928" cy="4005064"/>
              <a:chOff x="539552" y="2852936"/>
              <a:chExt cx="8352928" cy="4005064"/>
            </a:xfrm>
          </p:grpSpPr>
          <p:sp>
            <p:nvSpPr>
              <p:cNvPr id="8" name="圆角矩形 7"/>
              <p:cNvSpPr/>
              <p:nvPr/>
            </p:nvSpPr>
            <p:spPr>
              <a:xfrm>
                <a:off x="539552" y="285293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Share Mental Models</a:t>
                </a:r>
                <a:endParaRPr lang="zh-CN" altLang="en-US" dirty="0"/>
              </a:p>
            </p:txBody>
          </p:sp>
          <p:sp>
            <p:nvSpPr>
              <p:cNvPr id="9" name="圆角矩形 8"/>
              <p:cNvSpPr/>
              <p:nvPr/>
            </p:nvSpPr>
            <p:spPr>
              <a:xfrm>
                <a:off x="7092280" y="285293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Trust</a:t>
                </a:r>
                <a:endParaRPr lang="zh-CN" altLang="en-US" dirty="0"/>
              </a:p>
            </p:txBody>
          </p:sp>
          <p:sp>
            <p:nvSpPr>
              <p:cNvPr id="10" name="圆角矩形 9"/>
              <p:cNvSpPr/>
              <p:nvPr/>
            </p:nvSpPr>
            <p:spPr>
              <a:xfrm>
                <a:off x="3923928" y="5849888"/>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Closed-loop Communication</a:t>
                </a:r>
                <a:endParaRPr lang="zh-CN" altLang="en-US" dirty="0"/>
              </a:p>
            </p:txBody>
          </p:sp>
        </p:grpSp>
        <p:grpSp>
          <p:nvGrpSpPr>
            <p:cNvPr id="15" name="组合 14"/>
            <p:cNvGrpSpPr/>
            <p:nvPr/>
          </p:nvGrpSpPr>
          <p:grpSpPr>
            <a:xfrm>
              <a:off x="1547664" y="908720"/>
              <a:ext cx="6328320" cy="4824536"/>
              <a:chOff x="1547664" y="908720"/>
              <a:chExt cx="6328320" cy="4824536"/>
            </a:xfrm>
          </p:grpSpPr>
          <p:sp>
            <p:nvSpPr>
              <p:cNvPr id="16" name="椭圆 15"/>
              <p:cNvSpPr/>
              <p:nvPr/>
            </p:nvSpPr>
            <p:spPr>
              <a:xfrm>
                <a:off x="1547664" y="908720"/>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Leadership</a:t>
                </a:r>
                <a:endParaRPr lang="zh-CN" altLang="en-US" dirty="0"/>
              </a:p>
            </p:txBody>
          </p:sp>
          <p:sp>
            <p:nvSpPr>
              <p:cNvPr id="17" name="椭圆 16"/>
              <p:cNvSpPr/>
              <p:nvPr/>
            </p:nvSpPr>
            <p:spPr>
              <a:xfrm>
                <a:off x="3707904" y="1340768"/>
                <a:ext cx="20162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Performance Monitoring</a:t>
                </a:r>
                <a:endParaRPr lang="zh-CN" altLang="en-US" dirty="0"/>
              </a:p>
            </p:txBody>
          </p:sp>
          <p:sp>
            <p:nvSpPr>
              <p:cNvPr id="18" name="椭圆 17"/>
              <p:cNvSpPr/>
              <p:nvPr/>
            </p:nvSpPr>
            <p:spPr>
              <a:xfrm>
                <a:off x="6012160" y="908720"/>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Orientation</a:t>
                </a:r>
                <a:endParaRPr lang="zh-CN" altLang="en-US" dirty="0"/>
              </a:p>
            </p:txBody>
          </p:sp>
          <p:sp>
            <p:nvSpPr>
              <p:cNvPr id="19" name="椭圆 18"/>
              <p:cNvSpPr/>
              <p:nvPr/>
            </p:nvSpPr>
            <p:spPr>
              <a:xfrm>
                <a:off x="3923928" y="2708920"/>
                <a:ext cx="1863824"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Back-up Behavior</a:t>
                </a:r>
                <a:endParaRPr lang="zh-CN" altLang="en-US" dirty="0"/>
              </a:p>
            </p:txBody>
          </p:sp>
          <p:sp>
            <p:nvSpPr>
              <p:cNvPr id="20" name="椭圆 19"/>
              <p:cNvSpPr/>
              <p:nvPr/>
            </p:nvSpPr>
            <p:spPr>
              <a:xfrm>
                <a:off x="3851920" y="3933056"/>
                <a:ext cx="1863824"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Adaptability</a:t>
                </a:r>
                <a:endParaRPr lang="zh-CN" altLang="en-US" dirty="0"/>
              </a:p>
            </p:txBody>
          </p:sp>
          <p:sp>
            <p:nvSpPr>
              <p:cNvPr id="21" name="椭圆 20"/>
              <p:cNvSpPr/>
              <p:nvPr/>
            </p:nvSpPr>
            <p:spPr>
              <a:xfrm>
                <a:off x="3851920" y="4869160"/>
                <a:ext cx="2016224"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Effectiveness</a:t>
                </a:r>
                <a:endParaRPr lang="zh-CN" altLang="en-US" dirty="0"/>
              </a:p>
            </p:txBody>
          </p:sp>
        </p:grpSp>
      </p:grpSp>
      <p:sp>
        <p:nvSpPr>
          <p:cNvPr id="23" name="标题 1"/>
          <p:cNvSpPr>
            <a:spLocks noGrp="1"/>
          </p:cNvSpPr>
          <p:nvPr>
            <p:ph type="title"/>
          </p:nvPr>
        </p:nvSpPr>
        <p:spPr>
          <a:xfrm>
            <a:off x="539552" y="-11233"/>
            <a:ext cx="8352928" cy="1093413"/>
          </a:xfrm>
        </p:spPr>
        <p:txBody>
          <a:bodyPr>
            <a:normAutofit fontScale="90000"/>
          </a:bodyPr>
          <a:lstStyle/>
          <a:p>
            <a:r>
              <a:rPr lang="en-US" altLang="zh-CN" dirty="0" smtClean="0"/>
              <a:t>Structure feedback around team model</a:t>
            </a:r>
            <a:endParaRPr lang="zh-CN" altLang="en-US" dirty="0"/>
          </a:p>
        </p:txBody>
      </p:sp>
    </p:spTree>
    <p:extLst>
      <p:ext uri="{BB962C8B-B14F-4D97-AF65-F5344CB8AC3E}">
        <p14:creationId xmlns:p14="http://schemas.microsoft.com/office/powerpoint/2010/main" val="36780656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179512" y="2132856"/>
            <a:ext cx="8712968" cy="4176464"/>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圆角矩形 6"/>
          <p:cNvSpPr/>
          <p:nvPr/>
        </p:nvSpPr>
        <p:spPr>
          <a:xfrm>
            <a:off x="323528" y="3501008"/>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Shared Mental Models</a:t>
            </a:r>
            <a:endParaRPr lang="zh-CN" altLang="en-US" dirty="0"/>
          </a:p>
        </p:txBody>
      </p:sp>
      <p:sp>
        <p:nvSpPr>
          <p:cNvPr id="8" name="圆角矩形 7"/>
          <p:cNvSpPr/>
          <p:nvPr/>
        </p:nvSpPr>
        <p:spPr>
          <a:xfrm>
            <a:off x="7020272" y="357301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Trust</a:t>
            </a:r>
            <a:endParaRPr lang="zh-CN" altLang="en-US" dirty="0"/>
          </a:p>
        </p:txBody>
      </p:sp>
      <p:sp>
        <p:nvSpPr>
          <p:cNvPr id="9" name="圆角矩形 8"/>
          <p:cNvSpPr/>
          <p:nvPr/>
        </p:nvSpPr>
        <p:spPr>
          <a:xfrm>
            <a:off x="3995936" y="537321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Closed-loop Communication</a:t>
            </a:r>
            <a:endParaRPr lang="zh-CN" altLang="en-US" dirty="0"/>
          </a:p>
        </p:txBody>
      </p:sp>
      <p:sp>
        <p:nvSpPr>
          <p:cNvPr id="11" name="标题 1"/>
          <p:cNvSpPr>
            <a:spLocks noGrp="1"/>
          </p:cNvSpPr>
          <p:nvPr>
            <p:ph type="title"/>
          </p:nvPr>
        </p:nvSpPr>
        <p:spPr>
          <a:xfrm>
            <a:off x="539552" y="-11233"/>
            <a:ext cx="8352928" cy="1872208"/>
          </a:xfrm>
        </p:spPr>
        <p:txBody>
          <a:bodyPr>
            <a:normAutofit/>
          </a:bodyPr>
          <a:lstStyle/>
          <a:p>
            <a:r>
              <a:rPr lang="en-US" altLang="zh-CN" dirty="0" smtClean="0"/>
              <a:t>Let’s consider the outer dimensions</a:t>
            </a:r>
            <a:endParaRPr lang="zh-CN" altLang="en-US" dirty="0"/>
          </a:p>
        </p:txBody>
      </p:sp>
    </p:spTree>
    <p:extLst>
      <p:ext uri="{BB962C8B-B14F-4D97-AF65-F5344CB8AC3E}">
        <p14:creationId xmlns:p14="http://schemas.microsoft.com/office/powerpoint/2010/main" val="351892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138" y="-69310"/>
            <a:ext cx="8980415" cy="1143000"/>
          </a:xfrm>
        </p:spPr>
        <p:txBody>
          <a:bodyPr>
            <a:normAutofit/>
          </a:bodyPr>
          <a:lstStyle/>
          <a:p>
            <a:r>
              <a:rPr lang="en-US" altLang="zh-CN" sz="3400" dirty="0" smtClean="0"/>
              <a:t>Did your team have Closed-loop Communication</a:t>
            </a:r>
            <a:endParaRPr lang="zh-CN" altLang="en-US" sz="3400" dirty="0"/>
          </a:p>
        </p:txBody>
      </p:sp>
      <p:sp>
        <p:nvSpPr>
          <p:cNvPr id="3" name="内容占位符 2"/>
          <p:cNvSpPr>
            <a:spLocks noGrp="1"/>
          </p:cNvSpPr>
          <p:nvPr>
            <p:ph idx="1"/>
          </p:nvPr>
        </p:nvSpPr>
        <p:spPr>
          <a:xfrm>
            <a:off x="46138" y="956345"/>
            <a:ext cx="8980416" cy="5746459"/>
          </a:xfrm>
        </p:spPr>
        <p:txBody>
          <a:bodyPr>
            <a:normAutofit/>
          </a:bodyPr>
          <a:lstStyle/>
          <a:p>
            <a:r>
              <a:rPr lang="en-US" altLang="zh-CN" dirty="0" smtClean="0"/>
              <a:t>Definition</a:t>
            </a:r>
          </a:p>
          <a:p>
            <a:pPr lvl="1"/>
            <a:r>
              <a:rPr lang="en-US" altLang="zh-CN" dirty="0" smtClean="0"/>
              <a:t>Exchange </a:t>
            </a:r>
            <a:r>
              <a:rPr lang="en-US" altLang="zh-CN" dirty="0" smtClean="0"/>
              <a:t>of information between a sender and a receiver irrespective of the medium &amp; with minimal “links” in communication</a:t>
            </a:r>
          </a:p>
          <a:p>
            <a:r>
              <a:rPr lang="en-US" altLang="zh-CN" dirty="0" smtClean="0"/>
              <a:t>Specific Behaviors</a:t>
            </a:r>
          </a:p>
          <a:p>
            <a:pPr lvl="1"/>
            <a:r>
              <a:rPr lang="en-US" altLang="zh-CN" dirty="0" smtClean="0"/>
              <a:t>Following </a:t>
            </a:r>
            <a:r>
              <a:rPr lang="en-US" altLang="zh-CN" dirty="0"/>
              <a:t>up with team members to ensure message was received.</a:t>
            </a:r>
          </a:p>
          <a:p>
            <a:pPr lvl="1"/>
            <a:r>
              <a:rPr lang="en-US" altLang="zh-CN" dirty="0"/>
              <a:t>Acknowledging that a message was received.</a:t>
            </a:r>
          </a:p>
          <a:p>
            <a:pPr lvl="1"/>
            <a:r>
              <a:rPr lang="en-US" altLang="zh-CN" dirty="0"/>
              <a:t>Clarifying with the sender of the message that the message received is the same as the intended message.</a:t>
            </a:r>
            <a:endParaRPr lang="zh-CN" altLang="en-US" dirty="0"/>
          </a:p>
          <a:p>
            <a:pPr lvl="2"/>
            <a:endParaRPr lang="en-CA" altLang="zh-CN" dirty="0" smtClean="0"/>
          </a:p>
        </p:txBody>
      </p:sp>
    </p:spTree>
    <p:extLst>
      <p:ext uri="{BB962C8B-B14F-4D97-AF65-F5344CB8AC3E}">
        <p14:creationId xmlns:p14="http://schemas.microsoft.com/office/powerpoint/2010/main" val="12565412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76720"/>
            <a:ext cx="9143999" cy="1143000"/>
          </a:xfrm>
        </p:spPr>
        <p:txBody>
          <a:bodyPr>
            <a:normAutofit fontScale="90000"/>
          </a:bodyPr>
          <a:lstStyle/>
          <a:p>
            <a:r>
              <a:rPr lang="en-US" altLang="zh-CN" dirty="0" smtClean="0"/>
              <a:t>Did your team have a shared Mental Model</a:t>
            </a:r>
            <a:endParaRPr lang="zh-CN" altLang="en-US" dirty="0"/>
          </a:p>
        </p:txBody>
      </p:sp>
      <p:sp>
        <p:nvSpPr>
          <p:cNvPr id="3" name="内容占位符 2"/>
          <p:cNvSpPr>
            <a:spLocks noGrp="1"/>
          </p:cNvSpPr>
          <p:nvPr>
            <p:ph idx="1"/>
          </p:nvPr>
        </p:nvSpPr>
        <p:spPr>
          <a:xfrm>
            <a:off x="58723" y="1023457"/>
            <a:ext cx="8724891" cy="5834543"/>
          </a:xfrm>
        </p:spPr>
        <p:txBody>
          <a:bodyPr>
            <a:normAutofit/>
          </a:bodyPr>
          <a:lstStyle/>
          <a:p>
            <a:r>
              <a:rPr lang="en-US" altLang="zh-CN" sz="3000" dirty="0" smtClean="0"/>
              <a:t>General Knowledge</a:t>
            </a:r>
          </a:p>
          <a:p>
            <a:pPr lvl="1"/>
            <a:r>
              <a:rPr lang="en-US" altLang="zh-CN" sz="2600" dirty="0" smtClean="0"/>
              <a:t>An organizing knowledge structure about </a:t>
            </a:r>
            <a:r>
              <a:rPr lang="en-US" altLang="zh-CN" sz="2600" dirty="0"/>
              <a:t>how the team members will interact</a:t>
            </a:r>
          </a:p>
          <a:p>
            <a:pPr lvl="3"/>
            <a:r>
              <a:rPr lang="en-US" altLang="zh-CN" sz="2600" dirty="0"/>
              <a:t>E.g., How </a:t>
            </a:r>
            <a:r>
              <a:rPr lang="en-US" altLang="zh-CN" sz="2600" dirty="0" smtClean="0"/>
              <a:t>to make decisions </a:t>
            </a:r>
            <a:endParaRPr lang="en-US" altLang="zh-CN" sz="2600" dirty="0"/>
          </a:p>
          <a:p>
            <a:pPr lvl="1"/>
            <a:r>
              <a:rPr lang="en-US" altLang="zh-CN" sz="3000" dirty="0" smtClean="0"/>
              <a:t>A shared understanding of the relationships among the tasks that the team is engaged in </a:t>
            </a:r>
            <a:endParaRPr lang="en-US" altLang="zh-CN" sz="3000" dirty="0" smtClean="0">
              <a:solidFill>
                <a:srgbClr val="000000"/>
              </a:solidFill>
            </a:endParaRPr>
          </a:p>
          <a:p>
            <a:pPr lvl="3"/>
            <a:r>
              <a:rPr lang="en-US" altLang="zh-CN" sz="2600" dirty="0" smtClean="0">
                <a:solidFill>
                  <a:srgbClr val="000000"/>
                </a:solidFill>
              </a:rPr>
              <a:t>E.g., </a:t>
            </a:r>
            <a:r>
              <a:rPr lang="en-US" altLang="zh-CN" sz="2600" dirty="0" smtClean="0">
                <a:solidFill>
                  <a:srgbClr val="000000"/>
                </a:solidFill>
              </a:rPr>
              <a:t>how the various tasks in the assignment are related </a:t>
            </a:r>
          </a:p>
          <a:p>
            <a:r>
              <a:rPr lang="en-US" altLang="zh-CN" dirty="0" smtClean="0"/>
              <a:t>Specific Behaviors</a:t>
            </a:r>
          </a:p>
          <a:p>
            <a:pPr lvl="1"/>
            <a:r>
              <a:rPr lang="en-US" altLang="zh-CN" dirty="0" smtClean="0"/>
              <a:t>Anticipating </a:t>
            </a:r>
            <a:r>
              <a:rPr lang="en-US" altLang="zh-CN" dirty="0"/>
              <a:t>and predicting each other’s needs.</a:t>
            </a:r>
          </a:p>
          <a:p>
            <a:pPr lvl="1"/>
            <a:r>
              <a:rPr lang="en-US" altLang="zh-CN" dirty="0"/>
              <a:t>Identify changes in the team, task, or teammates and implicitly adjusting strategies as needed</a:t>
            </a:r>
            <a:endParaRPr lang="en-US" altLang="zh-CN" sz="2200" dirty="0" smtClean="0">
              <a:solidFill>
                <a:srgbClr val="000000"/>
              </a:solidFill>
            </a:endParaRPr>
          </a:p>
        </p:txBody>
      </p:sp>
    </p:spTree>
    <p:extLst>
      <p:ext uri="{BB962C8B-B14F-4D97-AF65-F5344CB8AC3E}">
        <p14:creationId xmlns:p14="http://schemas.microsoft.com/office/powerpoint/2010/main" val="3172184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Did your team have Mutual Trust</a:t>
            </a:r>
            <a:endParaRPr lang="zh-CN" altLang="en-US" dirty="0"/>
          </a:p>
        </p:txBody>
      </p:sp>
      <p:sp>
        <p:nvSpPr>
          <p:cNvPr id="3" name="内容占位符 2"/>
          <p:cNvSpPr>
            <a:spLocks noGrp="1"/>
          </p:cNvSpPr>
          <p:nvPr>
            <p:ph idx="1"/>
          </p:nvPr>
        </p:nvSpPr>
        <p:spPr>
          <a:xfrm>
            <a:off x="107504" y="1412776"/>
            <a:ext cx="8856984" cy="5328592"/>
          </a:xfrm>
        </p:spPr>
        <p:txBody>
          <a:bodyPr>
            <a:normAutofit/>
          </a:bodyPr>
          <a:lstStyle/>
          <a:p>
            <a:r>
              <a:rPr lang="en-US" altLang="zh-CN" dirty="0" smtClean="0"/>
              <a:t>General Attitude</a:t>
            </a:r>
            <a:endParaRPr lang="en-US" altLang="zh-CN" dirty="0"/>
          </a:p>
          <a:p>
            <a:pPr lvl="1"/>
            <a:r>
              <a:rPr lang="en-US" altLang="zh-CN" dirty="0" smtClean="0"/>
              <a:t>Shared </a:t>
            </a:r>
            <a:r>
              <a:rPr lang="en-US" altLang="zh-CN" dirty="0"/>
              <a:t>belief that team members will perform their roles and protect the interests of their teammates</a:t>
            </a:r>
          </a:p>
          <a:p>
            <a:r>
              <a:rPr lang="en-US" altLang="zh-CN" dirty="0" smtClean="0"/>
              <a:t>Specific Behaviors </a:t>
            </a:r>
          </a:p>
          <a:p>
            <a:pPr lvl="1"/>
            <a:r>
              <a:rPr lang="en-US" altLang="zh-CN" dirty="0" smtClean="0"/>
              <a:t>information sharing, </a:t>
            </a:r>
          </a:p>
          <a:p>
            <a:pPr lvl="1"/>
            <a:r>
              <a:rPr lang="en-US" altLang="zh-CN" dirty="0" smtClean="0"/>
              <a:t>willingness to admit mistakes &amp; accept feedback</a:t>
            </a:r>
          </a:p>
        </p:txBody>
      </p:sp>
    </p:spTree>
    <p:extLst>
      <p:ext uri="{BB962C8B-B14F-4D97-AF65-F5344CB8AC3E}">
        <p14:creationId xmlns:p14="http://schemas.microsoft.com/office/powerpoint/2010/main" val="19581254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611560" y="1772816"/>
            <a:ext cx="8136904" cy="4707904"/>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3"/>
          <p:cNvGrpSpPr/>
          <p:nvPr/>
        </p:nvGrpSpPr>
        <p:grpSpPr>
          <a:xfrm>
            <a:off x="1475656" y="2520280"/>
            <a:ext cx="6400328" cy="3645024"/>
            <a:chOff x="1547664" y="1008112"/>
            <a:chExt cx="6400328" cy="3645024"/>
          </a:xfrm>
        </p:grpSpPr>
        <p:sp>
          <p:nvSpPr>
            <p:cNvPr id="8" name="椭圆 7"/>
            <p:cNvSpPr/>
            <p:nvPr/>
          </p:nvSpPr>
          <p:spPr>
            <a:xfrm>
              <a:off x="1547664" y="1008112"/>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Leadership</a:t>
              </a:r>
              <a:endParaRPr lang="zh-CN" altLang="en-US" dirty="0"/>
            </a:p>
          </p:txBody>
        </p:sp>
        <p:sp>
          <p:nvSpPr>
            <p:cNvPr id="9" name="椭圆 8"/>
            <p:cNvSpPr/>
            <p:nvPr/>
          </p:nvSpPr>
          <p:spPr>
            <a:xfrm>
              <a:off x="3707904" y="1340768"/>
              <a:ext cx="20162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Performance Monitoring</a:t>
              </a:r>
              <a:endParaRPr lang="zh-CN" altLang="en-US" dirty="0"/>
            </a:p>
          </p:txBody>
        </p:sp>
        <p:sp>
          <p:nvSpPr>
            <p:cNvPr id="10" name="椭圆 9"/>
            <p:cNvSpPr/>
            <p:nvPr/>
          </p:nvSpPr>
          <p:spPr>
            <a:xfrm>
              <a:off x="6084168" y="1008112"/>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Orientation</a:t>
              </a:r>
              <a:endParaRPr lang="zh-CN" altLang="en-US" dirty="0"/>
            </a:p>
          </p:txBody>
        </p:sp>
        <p:sp>
          <p:nvSpPr>
            <p:cNvPr id="11" name="椭圆 10"/>
            <p:cNvSpPr/>
            <p:nvPr/>
          </p:nvSpPr>
          <p:spPr>
            <a:xfrm>
              <a:off x="3923928" y="2708920"/>
              <a:ext cx="1863824"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Back-up Behavior</a:t>
              </a:r>
              <a:endParaRPr lang="zh-CN" altLang="en-US" dirty="0"/>
            </a:p>
          </p:txBody>
        </p:sp>
        <p:sp>
          <p:nvSpPr>
            <p:cNvPr id="12" name="椭圆 11"/>
            <p:cNvSpPr/>
            <p:nvPr/>
          </p:nvSpPr>
          <p:spPr>
            <a:xfrm>
              <a:off x="3851920" y="3933056"/>
              <a:ext cx="1863824"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Adaptability</a:t>
              </a:r>
              <a:endParaRPr lang="zh-CN" altLang="en-US" dirty="0"/>
            </a:p>
          </p:txBody>
        </p:sp>
      </p:grpSp>
      <p:sp>
        <p:nvSpPr>
          <p:cNvPr id="14" name="标题 1"/>
          <p:cNvSpPr>
            <a:spLocks noGrp="1"/>
          </p:cNvSpPr>
          <p:nvPr>
            <p:ph type="title"/>
          </p:nvPr>
        </p:nvSpPr>
        <p:spPr>
          <a:xfrm>
            <a:off x="539750" y="260350"/>
            <a:ext cx="8218488" cy="648370"/>
          </a:xfrm>
        </p:spPr>
        <p:txBody>
          <a:bodyPr>
            <a:normAutofit fontScale="90000"/>
          </a:bodyPr>
          <a:lstStyle/>
          <a:p>
            <a:r>
              <a:rPr lang="en-US" dirty="0"/>
              <a:t> </a:t>
            </a:r>
            <a:br>
              <a:rPr lang="en-US" dirty="0"/>
            </a:br>
            <a:endParaRPr lang="zh-CN" altLang="en-US" dirty="0"/>
          </a:p>
        </p:txBody>
      </p:sp>
      <p:sp>
        <p:nvSpPr>
          <p:cNvPr id="5" name="Rectangle 4"/>
          <p:cNvSpPr/>
          <p:nvPr/>
        </p:nvSpPr>
        <p:spPr>
          <a:xfrm>
            <a:off x="539552" y="0"/>
            <a:ext cx="8280920" cy="984885"/>
          </a:xfrm>
          <a:prstGeom prst="rect">
            <a:avLst/>
          </a:prstGeom>
        </p:spPr>
        <p:txBody>
          <a:bodyPr wrap="square">
            <a:spAutoFit/>
          </a:bodyPr>
          <a:lstStyle/>
          <a:p>
            <a:pPr algn="ctr"/>
            <a:r>
              <a:rPr lang="en-US" sz="4000" dirty="0" smtClean="0"/>
              <a:t>Moving onto the inner dimensions</a:t>
            </a:r>
            <a:r>
              <a:rPr lang="en-US" dirty="0"/>
              <a:t/>
            </a:r>
            <a:br>
              <a:rPr lang="en-US" dirty="0"/>
            </a:br>
            <a:endParaRPr lang="en-US" dirty="0"/>
          </a:p>
        </p:txBody>
      </p:sp>
    </p:spTree>
    <p:extLst>
      <p:ext uri="{BB962C8B-B14F-4D97-AF65-F5344CB8AC3E}">
        <p14:creationId xmlns:p14="http://schemas.microsoft.com/office/powerpoint/2010/main" val="37700773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28034"/>
            <a:ext cx="8984609" cy="1143000"/>
          </a:xfrm>
        </p:spPr>
        <p:txBody>
          <a:bodyPr>
            <a:normAutofit/>
          </a:bodyPr>
          <a:lstStyle/>
          <a:p>
            <a:r>
              <a:rPr lang="en-US" altLang="zh-CN" sz="3400" dirty="0" smtClean="0"/>
              <a:t>Did you/your members display Team Leadership</a:t>
            </a:r>
            <a:endParaRPr lang="zh-CN" altLang="en-US" sz="3400" dirty="0"/>
          </a:p>
        </p:txBody>
      </p:sp>
      <p:sp>
        <p:nvSpPr>
          <p:cNvPr id="3" name="内容占位符 2"/>
          <p:cNvSpPr>
            <a:spLocks noGrp="1"/>
          </p:cNvSpPr>
          <p:nvPr>
            <p:ph idx="1"/>
          </p:nvPr>
        </p:nvSpPr>
        <p:spPr>
          <a:xfrm>
            <a:off x="159391" y="880844"/>
            <a:ext cx="8825218" cy="5977156"/>
          </a:xfrm>
        </p:spPr>
        <p:txBody>
          <a:bodyPr>
            <a:normAutofit/>
          </a:bodyPr>
          <a:lstStyle/>
          <a:p>
            <a:r>
              <a:rPr lang="en-US" altLang="zh-CN" dirty="0"/>
              <a:t>General Skills</a:t>
            </a:r>
          </a:p>
          <a:p>
            <a:pPr lvl="1"/>
            <a:r>
              <a:rPr lang="en-US" altLang="zh-CN" dirty="0" smtClean="0"/>
              <a:t>Direct and coordinate the activities of other team members, assign tasks, plan and organize,</a:t>
            </a:r>
          </a:p>
          <a:p>
            <a:pPr lvl="1"/>
            <a:r>
              <a:rPr lang="en-US" altLang="zh-CN" dirty="0" smtClean="0"/>
              <a:t>Motivate team members  </a:t>
            </a:r>
          </a:p>
          <a:p>
            <a:pPr lvl="1"/>
            <a:r>
              <a:rPr lang="en-US" altLang="zh-CN" dirty="0" smtClean="0"/>
              <a:t>Establish a positive atmosphere</a:t>
            </a:r>
          </a:p>
          <a:p>
            <a:pPr lvl="1"/>
            <a:r>
              <a:rPr lang="en-US" altLang="zh-CN" dirty="0" smtClean="0"/>
              <a:t>Develop team knowledge, skills, and abilities to make them involved in the challenging task</a:t>
            </a:r>
          </a:p>
          <a:p>
            <a:pPr lvl="2"/>
            <a:r>
              <a:rPr lang="en-US" dirty="0" smtClean="0"/>
              <a:t>E.g., Technical Knowledge (research skills, statistical skills), </a:t>
            </a:r>
            <a:r>
              <a:rPr lang="en-US" dirty="0" smtClean="0"/>
              <a:t>Interpersonal </a:t>
            </a:r>
            <a:r>
              <a:rPr lang="en-US" dirty="0" smtClean="0"/>
              <a:t>Skills (e.g., </a:t>
            </a:r>
            <a:r>
              <a:rPr lang="en-CA" altLang="zh-CN" dirty="0" smtClean="0"/>
              <a:t>ensure </a:t>
            </a:r>
            <a:r>
              <a:rPr lang="en-CA" altLang="zh-CN" dirty="0" smtClean="0"/>
              <a:t>that group members take turns being the “spokesperson</a:t>
            </a:r>
            <a:r>
              <a:rPr lang="en-CA" altLang="zh-CN" dirty="0" smtClean="0"/>
              <a:t>”?) </a:t>
            </a:r>
            <a:endParaRPr lang="zh-CN" altLang="en-US" dirty="0"/>
          </a:p>
        </p:txBody>
      </p:sp>
    </p:spTree>
    <p:extLst>
      <p:ext uri="{BB962C8B-B14F-4D97-AF65-F5344CB8AC3E}">
        <p14:creationId xmlns:p14="http://schemas.microsoft.com/office/powerpoint/2010/main" val="35843483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43281" y="872455"/>
            <a:ext cx="8721207" cy="5652889"/>
          </a:xfrm>
        </p:spPr>
        <p:txBody>
          <a:bodyPr>
            <a:normAutofit/>
          </a:bodyPr>
          <a:lstStyle/>
          <a:p>
            <a:r>
              <a:rPr lang="en-US" altLang="zh-CN" dirty="0" smtClean="0"/>
              <a:t>Specific Behaviors</a:t>
            </a:r>
            <a:endParaRPr lang="en-US" altLang="zh-CN" dirty="0"/>
          </a:p>
          <a:p>
            <a:pPr lvl="1"/>
            <a:r>
              <a:rPr lang="en-US" altLang="zh-CN" dirty="0" smtClean="0"/>
              <a:t>Facilitate </a:t>
            </a:r>
            <a:r>
              <a:rPr lang="en-US" altLang="zh-CN" dirty="0"/>
              <a:t>team problem solving.</a:t>
            </a:r>
          </a:p>
          <a:p>
            <a:pPr lvl="1"/>
            <a:r>
              <a:rPr lang="en-US" altLang="zh-CN" dirty="0"/>
              <a:t>Provide performance expectations </a:t>
            </a:r>
            <a:r>
              <a:rPr lang="en-US" altLang="zh-CN" dirty="0" smtClean="0"/>
              <a:t>and acceptable </a:t>
            </a:r>
            <a:r>
              <a:rPr lang="en-US" altLang="zh-CN" dirty="0"/>
              <a:t>interaction patterns.</a:t>
            </a:r>
          </a:p>
          <a:p>
            <a:pPr lvl="1"/>
            <a:r>
              <a:rPr lang="en-US" altLang="zh-CN" dirty="0"/>
              <a:t>Synchronize and combine individual </a:t>
            </a:r>
            <a:r>
              <a:rPr lang="en-US" altLang="zh-CN" dirty="0" smtClean="0"/>
              <a:t>team member </a:t>
            </a:r>
            <a:r>
              <a:rPr lang="en-US" altLang="zh-CN" dirty="0"/>
              <a:t>contributions.</a:t>
            </a:r>
          </a:p>
          <a:p>
            <a:pPr lvl="1"/>
            <a:r>
              <a:rPr lang="en-US" altLang="zh-CN" dirty="0"/>
              <a:t>Seek and evaluate information that </a:t>
            </a:r>
            <a:r>
              <a:rPr lang="en-US" altLang="zh-CN" dirty="0" smtClean="0"/>
              <a:t>affects team </a:t>
            </a:r>
            <a:r>
              <a:rPr lang="en-US" altLang="zh-CN" dirty="0"/>
              <a:t>functioning.</a:t>
            </a:r>
          </a:p>
          <a:p>
            <a:pPr lvl="1"/>
            <a:r>
              <a:rPr lang="en-US" altLang="zh-CN" dirty="0"/>
              <a:t>Clarify team member roles.</a:t>
            </a:r>
          </a:p>
          <a:p>
            <a:pPr lvl="1"/>
            <a:r>
              <a:rPr lang="en-US" altLang="zh-CN" dirty="0"/>
              <a:t>Engage in preparatory meetings and </a:t>
            </a:r>
            <a:r>
              <a:rPr lang="en-US" altLang="zh-CN" dirty="0" smtClean="0"/>
              <a:t>feedback sessions </a:t>
            </a:r>
            <a:r>
              <a:rPr lang="en-US" altLang="zh-CN" dirty="0"/>
              <a:t>with the team.</a:t>
            </a:r>
            <a:endParaRPr lang="zh-CN" altLang="en-US" dirty="0"/>
          </a:p>
        </p:txBody>
      </p:sp>
      <p:sp>
        <p:nvSpPr>
          <p:cNvPr id="5" name="标题 1"/>
          <p:cNvSpPr txBox="1">
            <a:spLocks/>
          </p:cNvSpPr>
          <p:nvPr/>
        </p:nvSpPr>
        <p:spPr>
          <a:xfrm>
            <a:off x="0" y="-128034"/>
            <a:ext cx="8984609"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altLang="zh-CN" sz="3400" smtClean="0"/>
              <a:t>Did you/your members display Team Leadership</a:t>
            </a:r>
            <a:endParaRPr lang="zh-CN" altLang="en-US" sz="3400" dirty="0"/>
          </a:p>
        </p:txBody>
      </p:sp>
    </p:spTree>
    <p:extLst>
      <p:ext uri="{BB962C8B-B14F-4D97-AF65-F5344CB8AC3E}">
        <p14:creationId xmlns:p14="http://schemas.microsoft.com/office/powerpoint/2010/main" val="19380959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0668" y="1191237"/>
            <a:ext cx="8863820" cy="5478123"/>
          </a:xfrm>
        </p:spPr>
        <p:txBody>
          <a:bodyPr>
            <a:normAutofit/>
          </a:bodyPr>
          <a:lstStyle/>
          <a:p>
            <a:r>
              <a:rPr lang="en-US" altLang="zh-CN" dirty="0" smtClean="0"/>
              <a:t>General Dimension</a:t>
            </a:r>
            <a:endParaRPr lang="en-US" altLang="zh-CN" dirty="0"/>
          </a:p>
          <a:p>
            <a:pPr lvl="1"/>
            <a:r>
              <a:rPr lang="en-US" altLang="zh-CN" dirty="0" smtClean="0"/>
              <a:t>Propensity </a:t>
            </a:r>
            <a:r>
              <a:rPr lang="en-US" altLang="zh-CN" dirty="0"/>
              <a:t>to take other’s behavior into account during group interaction </a:t>
            </a:r>
          </a:p>
          <a:p>
            <a:pPr lvl="1"/>
            <a:r>
              <a:rPr lang="en-US" altLang="zh-CN" dirty="0"/>
              <a:t>Belief in the importance of team goal’s over individual members’ goals.</a:t>
            </a:r>
          </a:p>
          <a:p>
            <a:r>
              <a:rPr lang="en-US" altLang="zh-CN" dirty="0" smtClean="0"/>
              <a:t>Specific Behaviors</a:t>
            </a:r>
          </a:p>
          <a:p>
            <a:pPr lvl="1"/>
            <a:r>
              <a:rPr lang="en-US" altLang="zh-CN" dirty="0" smtClean="0"/>
              <a:t>Take into account alternative solutions provided by teammates, </a:t>
            </a:r>
          </a:p>
          <a:p>
            <a:pPr lvl="1"/>
            <a:r>
              <a:rPr lang="en-US" altLang="zh-CN" dirty="0" smtClean="0"/>
              <a:t>Appraise team input to determine what is most correct.</a:t>
            </a:r>
          </a:p>
          <a:p>
            <a:pPr lvl="1"/>
            <a:r>
              <a:rPr lang="en-US" altLang="zh-CN" dirty="0" smtClean="0"/>
              <a:t>Increased </a:t>
            </a:r>
            <a:r>
              <a:rPr lang="en-US" altLang="zh-CN" dirty="0" smtClean="0"/>
              <a:t>task </a:t>
            </a:r>
            <a:r>
              <a:rPr lang="en-US" altLang="zh-CN" dirty="0" smtClean="0"/>
              <a:t>involvement, </a:t>
            </a:r>
            <a:r>
              <a:rPr lang="en-US" altLang="zh-CN" dirty="0" smtClean="0"/>
              <a:t>information </a:t>
            </a:r>
            <a:r>
              <a:rPr lang="en-US" altLang="zh-CN" dirty="0" smtClean="0"/>
              <a:t>sharing</a:t>
            </a:r>
            <a:r>
              <a:rPr lang="en-US" altLang="zh-CN" dirty="0" smtClean="0"/>
              <a:t>, strategizing</a:t>
            </a:r>
            <a:r>
              <a:rPr lang="en-US" altLang="zh-CN" dirty="0" smtClean="0"/>
              <a:t>, </a:t>
            </a:r>
            <a:r>
              <a:rPr lang="en-US" altLang="zh-CN" dirty="0" smtClean="0"/>
              <a:t>participatory </a:t>
            </a:r>
            <a:r>
              <a:rPr lang="en-US" altLang="zh-CN" dirty="0" smtClean="0"/>
              <a:t>goal setting.</a:t>
            </a:r>
            <a:endParaRPr lang="zh-CN" altLang="en-US" dirty="0"/>
          </a:p>
        </p:txBody>
      </p:sp>
      <p:sp>
        <p:nvSpPr>
          <p:cNvPr id="5" name="标题 1"/>
          <p:cNvSpPr txBox="1">
            <a:spLocks/>
          </p:cNvSpPr>
          <p:nvPr/>
        </p:nvSpPr>
        <p:spPr>
          <a:xfrm>
            <a:off x="192946" y="0"/>
            <a:ext cx="8951053" cy="93117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altLang="zh-CN" sz="2800" b="1" dirty="0" smtClean="0"/>
              <a:t>Did you/your team members have a high Team Orientation</a:t>
            </a:r>
            <a:endParaRPr lang="zh-CN" altLang="en-US" sz="2800" b="1" dirty="0"/>
          </a:p>
        </p:txBody>
      </p:sp>
    </p:spTree>
    <p:extLst>
      <p:ext uri="{BB962C8B-B14F-4D97-AF65-F5344CB8AC3E}">
        <p14:creationId xmlns:p14="http://schemas.microsoft.com/office/powerpoint/2010/main" val="36610993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9725" y="171874"/>
            <a:ext cx="8724550" cy="1143000"/>
          </a:xfrm>
        </p:spPr>
        <p:txBody>
          <a:bodyPr>
            <a:normAutofit fontScale="90000"/>
          </a:bodyPr>
          <a:lstStyle/>
          <a:p>
            <a:r>
              <a:rPr lang="en-US" altLang="zh-CN" dirty="0" smtClean="0"/>
              <a:t>Did members engage in Backup Behavior</a:t>
            </a:r>
            <a:endParaRPr lang="zh-CN" altLang="en-US" dirty="0"/>
          </a:p>
        </p:txBody>
      </p:sp>
      <p:sp>
        <p:nvSpPr>
          <p:cNvPr id="3" name="内容占位符 2"/>
          <p:cNvSpPr>
            <a:spLocks noGrp="1"/>
          </p:cNvSpPr>
          <p:nvPr>
            <p:ph idx="1"/>
          </p:nvPr>
        </p:nvSpPr>
        <p:spPr>
          <a:xfrm>
            <a:off x="117447" y="981512"/>
            <a:ext cx="8569354" cy="5780016"/>
          </a:xfrm>
        </p:spPr>
        <p:txBody>
          <a:bodyPr>
            <a:normAutofit lnSpcReduction="10000"/>
          </a:bodyPr>
          <a:lstStyle/>
          <a:p>
            <a:r>
              <a:rPr lang="en-US" altLang="zh-CN" dirty="0" smtClean="0"/>
              <a:t>General Skills</a:t>
            </a:r>
            <a:endParaRPr lang="en-US" altLang="zh-CN" dirty="0"/>
          </a:p>
          <a:p>
            <a:pPr lvl="1"/>
            <a:r>
              <a:rPr lang="en-US" altLang="zh-CN" dirty="0" smtClean="0"/>
              <a:t>Ability to anticipate other team members’ needs through accurate knowledge about their responsibilities. </a:t>
            </a:r>
          </a:p>
          <a:p>
            <a:pPr lvl="1"/>
            <a:r>
              <a:rPr lang="en-US" altLang="zh-CN" dirty="0" smtClean="0"/>
              <a:t>Ability to shift workload among members to achieve balance during high periods of workload or pressure</a:t>
            </a:r>
            <a:r>
              <a:rPr lang="en-US" altLang="zh-CN" dirty="0" smtClean="0"/>
              <a:t>.</a:t>
            </a:r>
            <a:endParaRPr lang="en-US" altLang="zh-CN" sz="1500" dirty="0" smtClean="0"/>
          </a:p>
          <a:p>
            <a:r>
              <a:rPr lang="en-US" altLang="zh-CN" dirty="0"/>
              <a:t>Specific Behaviors</a:t>
            </a:r>
          </a:p>
          <a:p>
            <a:pPr lvl="1"/>
            <a:r>
              <a:rPr lang="en-US" altLang="zh-CN" dirty="0" smtClean="0"/>
              <a:t>Recognize </a:t>
            </a:r>
            <a:r>
              <a:rPr lang="en-US" altLang="zh-CN" dirty="0"/>
              <a:t>that there is a workload distribution problem in team</a:t>
            </a:r>
          </a:p>
          <a:p>
            <a:pPr lvl="1"/>
            <a:r>
              <a:rPr lang="en-US" altLang="zh-CN" dirty="0"/>
              <a:t>Shift work responsibilities to underutilized team members.</a:t>
            </a:r>
          </a:p>
          <a:p>
            <a:pPr lvl="1"/>
            <a:r>
              <a:rPr lang="en-US" altLang="zh-CN" dirty="0"/>
              <a:t>Complete whole task or parts of tasks by other team members</a:t>
            </a:r>
            <a:r>
              <a:rPr lang="en-US" altLang="zh-CN" sz="1500" dirty="0" smtClean="0"/>
              <a:t> </a:t>
            </a:r>
            <a:endParaRPr lang="zh-CN" altLang="en-US" sz="1500" dirty="0"/>
          </a:p>
        </p:txBody>
      </p:sp>
    </p:spTree>
    <p:extLst>
      <p:ext uri="{BB962C8B-B14F-4D97-AF65-F5344CB8AC3E}">
        <p14:creationId xmlns:p14="http://schemas.microsoft.com/office/powerpoint/2010/main" val="8458056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0089" y="98572"/>
            <a:ext cx="8229600" cy="1143000"/>
          </a:xfrm>
        </p:spPr>
        <p:txBody>
          <a:bodyPr>
            <a:normAutofit/>
          </a:bodyPr>
          <a:lstStyle/>
          <a:p>
            <a:r>
              <a:rPr lang="en-US" altLang="zh-CN" dirty="0" smtClean="0"/>
              <a:t>Did your team display Adaptability</a:t>
            </a:r>
            <a:endParaRPr lang="zh-CN" altLang="en-US" dirty="0"/>
          </a:p>
        </p:txBody>
      </p:sp>
      <p:sp>
        <p:nvSpPr>
          <p:cNvPr id="3" name="内容占位符 2"/>
          <p:cNvSpPr>
            <a:spLocks noGrp="1"/>
          </p:cNvSpPr>
          <p:nvPr>
            <p:ph idx="1"/>
          </p:nvPr>
        </p:nvSpPr>
        <p:spPr>
          <a:xfrm>
            <a:off x="134225" y="1241572"/>
            <a:ext cx="8552576" cy="5616428"/>
          </a:xfrm>
        </p:spPr>
        <p:txBody>
          <a:bodyPr>
            <a:normAutofit fontScale="92500" lnSpcReduction="20000"/>
          </a:bodyPr>
          <a:lstStyle/>
          <a:p>
            <a:r>
              <a:rPr lang="en-US" altLang="zh-CN" dirty="0"/>
              <a:t>General Skills</a:t>
            </a:r>
          </a:p>
          <a:p>
            <a:pPr lvl="1"/>
            <a:r>
              <a:rPr lang="en-US" altLang="zh-CN" dirty="0" smtClean="0"/>
              <a:t>Ability to adjust strategies based on information gathered from the environment via backup behavior and reallocation of intra team resources. </a:t>
            </a:r>
          </a:p>
          <a:p>
            <a:pPr lvl="1"/>
            <a:r>
              <a:rPr lang="en-US" altLang="zh-CN" dirty="0" smtClean="0"/>
              <a:t>Alter </a:t>
            </a:r>
            <a:r>
              <a:rPr lang="en-US" altLang="zh-CN" dirty="0"/>
              <a:t>a course of action or team repertoire in response to changing conditions (internal or external).</a:t>
            </a:r>
          </a:p>
          <a:p>
            <a:r>
              <a:rPr lang="en-US" altLang="zh-CN" dirty="0" smtClean="0"/>
              <a:t>Specific </a:t>
            </a:r>
            <a:r>
              <a:rPr lang="en-US" altLang="zh-CN" dirty="0"/>
              <a:t>Behaviors</a:t>
            </a:r>
          </a:p>
          <a:p>
            <a:pPr lvl="1"/>
            <a:r>
              <a:rPr lang="en-US" altLang="zh-CN" dirty="0" smtClean="0"/>
              <a:t>Identify cues that a change has occurred, assign meaning to that change, develop a new plan to deal with the changes.</a:t>
            </a:r>
          </a:p>
          <a:p>
            <a:pPr lvl="1"/>
            <a:r>
              <a:rPr lang="en-US" altLang="zh-CN" dirty="0" smtClean="0"/>
              <a:t>Identify opportunities for improvement and innovation for habitual or routine practices.</a:t>
            </a:r>
          </a:p>
          <a:p>
            <a:pPr lvl="1"/>
            <a:r>
              <a:rPr lang="en-US" altLang="zh-CN" dirty="0" smtClean="0"/>
              <a:t>Remain vigilant to changes in the internal and external environment of the team.</a:t>
            </a:r>
            <a:endParaRPr lang="zh-CN" altLang="en-US" dirty="0"/>
          </a:p>
        </p:txBody>
      </p:sp>
    </p:spTree>
    <p:extLst>
      <p:ext uri="{BB962C8B-B14F-4D97-AF65-F5344CB8AC3E}">
        <p14:creationId xmlns:p14="http://schemas.microsoft.com/office/powerpoint/2010/main" val="17877520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8723" y="274638"/>
            <a:ext cx="9085277" cy="1143000"/>
          </a:xfrm>
        </p:spPr>
        <p:txBody>
          <a:bodyPr>
            <a:normAutofit fontScale="90000"/>
          </a:bodyPr>
          <a:lstStyle/>
          <a:p>
            <a:r>
              <a:rPr lang="en-US" altLang="zh-CN" dirty="0" smtClean="0"/>
              <a:t>Did </a:t>
            </a:r>
            <a:r>
              <a:rPr lang="en-US" altLang="zh-CN" dirty="0" smtClean="0"/>
              <a:t>members </a:t>
            </a:r>
            <a:r>
              <a:rPr lang="en-US" altLang="zh-CN" dirty="0" smtClean="0"/>
              <a:t>engage in Mutual Performance Monitoring</a:t>
            </a:r>
            <a:endParaRPr lang="zh-CN" altLang="en-US" dirty="0"/>
          </a:p>
        </p:txBody>
      </p:sp>
      <p:sp>
        <p:nvSpPr>
          <p:cNvPr id="3" name="内容占位符 2"/>
          <p:cNvSpPr>
            <a:spLocks noGrp="1"/>
          </p:cNvSpPr>
          <p:nvPr>
            <p:ph idx="1"/>
          </p:nvPr>
        </p:nvSpPr>
        <p:spPr>
          <a:xfrm>
            <a:off x="285226" y="1484852"/>
            <a:ext cx="8401574" cy="5268286"/>
          </a:xfrm>
        </p:spPr>
        <p:txBody>
          <a:bodyPr>
            <a:normAutofit lnSpcReduction="10000"/>
          </a:bodyPr>
          <a:lstStyle/>
          <a:p>
            <a:r>
              <a:rPr lang="en-US" altLang="zh-CN" dirty="0"/>
              <a:t>General Skills</a:t>
            </a:r>
          </a:p>
          <a:p>
            <a:pPr lvl="1"/>
            <a:r>
              <a:rPr lang="en-US" altLang="zh-CN" dirty="0" smtClean="0"/>
              <a:t>Develop </a:t>
            </a:r>
            <a:r>
              <a:rPr lang="en-US" altLang="zh-CN" dirty="0"/>
              <a:t>common </a:t>
            </a:r>
            <a:r>
              <a:rPr lang="en-US" altLang="zh-CN" dirty="0" smtClean="0"/>
              <a:t>understandings of </a:t>
            </a:r>
            <a:r>
              <a:rPr lang="en-US" altLang="zh-CN" dirty="0"/>
              <a:t>the team environment </a:t>
            </a:r>
            <a:endParaRPr lang="en-US" altLang="zh-CN" dirty="0" smtClean="0"/>
          </a:p>
          <a:p>
            <a:pPr lvl="1"/>
            <a:r>
              <a:rPr lang="en-US" altLang="zh-CN" dirty="0" smtClean="0"/>
              <a:t>Apply appropriate task </a:t>
            </a:r>
            <a:r>
              <a:rPr lang="en-US" altLang="zh-CN" dirty="0"/>
              <a:t>strategies to accurately monitor </a:t>
            </a:r>
            <a:r>
              <a:rPr lang="en-US" altLang="zh-CN" dirty="0" smtClean="0"/>
              <a:t>teammate performance.</a:t>
            </a:r>
          </a:p>
          <a:p>
            <a:pPr lvl="2"/>
            <a:r>
              <a:rPr lang="en-US" altLang="zh-CN" sz="1600" dirty="0" smtClean="0">
                <a:solidFill>
                  <a:srgbClr val="000000"/>
                </a:solidFill>
              </a:rPr>
              <a:t>E.g. How did your team do research on the hypothesis </a:t>
            </a:r>
            <a:r>
              <a:rPr lang="en-US" altLang="zh-CN" sz="1600" dirty="0" smtClean="0">
                <a:solidFill>
                  <a:srgbClr val="000000"/>
                </a:solidFill>
              </a:rPr>
              <a:t>(e.g., made notes to share? Shared search strategies?)</a:t>
            </a:r>
          </a:p>
          <a:p>
            <a:r>
              <a:rPr lang="en-US" altLang="zh-CN" sz="2400" dirty="0" smtClean="0">
                <a:solidFill>
                  <a:srgbClr val="000000"/>
                </a:solidFill>
              </a:rPr>
              <a:t> </a:t>
            </a:r>
            <a:r>
              <a:rPr lang="en-US" altLang="zh-CN" dirty="0" smtClean="0"/>
              <a:t>Specific </a:t>
            </a:r>
            <a:r>
              <a:rPr lang="en-US" altLang="zh-CN" dirty="0" smtClean="0"/>
              <a:t>Behaviors</a:t>
            </a:r>
            <a:endParaRPr lang="en-US" altLang="zh-CN" dirty="0"/>
          </a:p>
          <a:p>
            <a:pPr lvl="1"/>
            <a:r>
              <a:rPr lang="en-US" altLang="zh-CN" u="sng" dirty="0" smtClean="0"/>
              <a:t>Identifying </a:t>
            </a:r>
            <a:r>
              <a:rPr lang="en-US" altLang="zh-CN" u="sng" dirty="0"/>
              <a:t>mistakes and lapses in other team members’ actions.</a:t>
            </a:r>
          </a:p>
          <a:p>
            <a:pPr lvl="1"/>
            <a:r>
              <a:rPr lang="en-US" altLang="zh-CN" u="sng" dirty="0"/>
              <a:t>Providing feedback regarding team member actions to facilitate self-correction</a:t>
            </a:r>
            <a:endParaRPr lang="zh-CN" altLang="en-US" sz="1600" u="sng" dirty="0"/>
          </a:p>
        </p:txBody>
      </p:sp>
    </p:spTree>
    <p:extLst>
      <p:ext uri="{BB962C8B-B14F-4D97-AF65-F5344CB8AC3E}">
        <p14:creationId xmlns:p14="http://schemas.microsoft.com/office/powerpoint/2010/main" val="2625327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2" y="786260"/>
            <a:ext cx="8995238" cy="1284329"/>
          </a:xfrm>
        </p:spPr>
        <p:txBody>
          <a:bodyPr>
            <a:normAutofit fontScale="90000"/>
          </a:bodyPr>
          <a:lstStyle/>
          <a:p>
            <a:r>
              <a:rPr lang="en-CA" dirty="0" smtClean="0">
                <a:latin typeface="Arial"/>
                <a:cs typeface="Arial"/>
              </a:rPr>
              <a:t>Individuals write about your own </a:t>
            </a:r>
            <a:r>
              <a:rPr lang="en-CA" dirty="0" smtClean="0">
                <a:latin typeface="Arial"/>
                <a:cs typeface="Arial"/>
              </a:rPr>
              <a:t>Team</a:t>
            </a:r>
            <a:br>
              <a:rPr lang="en-CA" dirty="0" smtClean="0">
                <a:latin typeface="Arial"/>
                <a:cs typeface="Arial"/>
              </a:rPr>
            </a:br>
            <a:r>
              <a:rPr lang="en-US" dirty="0"/>
              <a:t>SAMPLE FINAL EXAM QUESITONS</a:t>
            </a:r>
            <a:br>
              <a:rPr lang="en-US" dirty="0"/>
            </a:br>
            <a:r>
              <a:rPr lang="en-US" i="1" dirty="0" smtClean="0"/>
              <a:t>Download </a:t>
            </a:r>
            <a:r>
              <a:rPr lang="en-US" i="1" dirty="0"/>
              <a:t>form from portal</a:t>
            </a:r>
            <a:br>
              <a:rPr lang="en-US" i="1" dirty="0"/>
            </a:br>
            <a:endParaRPr lang="en-CA" dirty="0">
              <a:latin typeface="Arial"/>
              <a:cs typeface="Arial"/>
            </a:endParaRPr>
          </a:p>
        </p:txBody>
      </p:sp>
      <p:sp>
        <p:nvSpPr>
          <p:cNvPr id="3" name="Content Placeholder 2"/>
          <p:cNvSpPr>
            <a:spLocks noGrp="1"/>
          </p:cNvSpPr>
          <p:nvPr>
            <p:ph idx="1"/>
          </p:nvPr>
        </p:nvSpPr>
        <p:spPr>
          <a:xfrm>
            <a:off x="266745" y="2558269"/>
            <a:ext cx="8521655" cy="4127011"/>
          </a:xfrm>
        </p:spPr>
        <p:txBody>
          <a:bodyPr>
            <a:normAutofit lnSpcReduction="10000"/>
          </a:bodyPr>
          <a:lstStyle/>
          <a:p>
            <a:pPr lvl="0"/>
            <a:r>
              <a:rPr lang="en-US" dirty="0" smtClean="0">
                <a:latin typeface="Arial"/>
                <a:cs typeface="Arial"/>
              </a:rPr>
              <a:t>Describe </a:t>
            </a:r>
            <a:r>
              <a:rPr lang="en-US" dirty="0">
                <a:latin typeface="Arial"/>
                <a:cs typeface="Arial"/>
              </a:rPr>
              <a:t>one POSITIVE and one NEGATIVE </a:t>
            </a:r>
            <a:r>
              <a:rPr lang="en-US" dirty="0" smtClean="0">
                <a:latin typeface="Arial"/>
                <a:cs typeface="Arial"/>
              </a:rPr>
              <a:t>behavior for any TWO teamwork dimensions </a:t>
            </a:r>
          </a:p>
          <a:p>
            <a:pPr lvl="0"/>
            <a:r>
              <a:rPr lang="en-US" dirty="0" smtClean="0">
                <a:latin typeface="Arial"/>
                <a:cs typeface="Arial"/>
              </a:rPr>
              <a:t>Explain </a:t>
            </a:r>
            <a:r>
              <a:rPr lang="en-US" dirty="0">
                <a:latin typeface="Arial"/>
                <a:cs typeface="Arial"/>
              </a:rPr>
              <a:t>how the positive and negative </a:t>
            </a:r>
            <a:r>
              <a:rPr lang="en-US" dirty="0" smtClean="0">
                <a:latin typeface="Arial"/>
                <a:cs typeface="Arial"/>
              </a:rPr>
              <a:t>behaviors affected </a:t>
            </a:r>
            <a:r>
              <a:rPr lang="en-US" dirty="0">
                <a:latin typeface="Arial"/>
                <a:cs typeface="Arial"/>
              </a:rPr>
              <a:t>your team’s </a:t>
            </a:r>
            <a:r>
              <a:rPr lang="en-US" dirty="0" smtClean="0">
                <a:latin typeface="Arial"/>
                <a:cs typeface="Arial"/>
              </a:rPr>
              <a:t>performance </a:t>
            </a:r>
            <a:endParaRPr lang="en-US" dirty="0">
              <a:latin typeface="Arial"/>
              <a:cs typeface="Arial"/>
            </a:endParaRPr>
          </a:p>
          <a:p>
            <a:pPr lvl="0"/>
            <a:r>
              <a:rPr lang="en-US" dirty="0">
                <a:latin typeface="Arial"/>
                <a:cs typeface="Arial"/>
              </a:rPr>
              <a:t>Suggest one </a:t>
            </a:r>
            <a:r>
              <a:rPr lang="en-US" dirty="0" smtClean="0">
                <a:latin typeface="Arial"/>
                <a:cs typeface="Arial"/>
              </a:rPr>
              <a:t>thing your </a:t>
            </a:r>
            <a:r>
              <a:rPr lang="en-US" dirty="0">
                <a:latin typeface="Arial"/>
                <a:cs typeface="Arial"/>
              </a:rPr>
              <a:t>team </a:t>
            </a:r>
            <a:r>
              <a:rPr lang="en-US" dirty="0" smtClean="0">
                <a:latin typeface="Arial"/>
                <a:cs typeface="Arial"/>
              </a:rPr>
              <a:t>can do to</a:t>
            </a:r>
          </a:p>
          <a:p>
            <a:pPr lvl="1"/>
            <a:r>
              <a:rPr lang="en-US" u="sng" dirty="0" smtClean="0">
                <a:latin typeface="Arial"/>
                <a:cs typeface="Arial"/>
              </a:rPr>
              <a:t>sustain</a:t>
            </a:r>
            <a:r>
              <a:rPr lang="en-US" dirty="0" smtClean="0">
                <a:latin typeface="Arial"/>
                <a:cs typeface="Arial"/>
              </a:rPr>
              <a:t> </a:t>
            </a:r>
            <a:r>
              <a:rPr lang="en-US" dirty="0">
                <a:latin typeface="Arial"/>
                <a:cs typeface="Arial"/>
              </a:rPr>
              <a:t>the positive behaviors </a:t>
            </a:r>
            <a:endParaRPr lang="en-US" dirty="0" smtClean="0">
              <a:latin typeface="Arial"/>
              <a:cs typeface="Arial"/>
            </a:endParaRPr>
          </a:p>
          <a:p>
            <a:pPr lvl="1"/>
            <a:r>
              <a:rPr lang="en-US" u="sng" dirty="0" smtClean="0">
                <a:latin typeface="Arial"/>
                <a:cs typeface="Arial"/>
              </a:rPr>
              <a:t>prevent</a:t>
            </a:r>
            <a:r>
              <a:rPr lang="en-US" dirty="0" smtClean="0">
                <a:latin typeface="Arial"/>
                <a:cs typeface="Arial"/>
              </a:rPr>
              <a:t> </a:t>
            </a:r>
            <a:r>
              <a:rPr lang="en-US" dirty="0">
                <a:latin typeface="Arial"/>
                <a:cs typeface="Arial"/>
              </a:rPr>
              <a:t>the negative </a:t>
            </a:r>
            <a:r>
              <a:rPr lang="en-US" dirty="0" smtClean="0">
                <a:latin typeface="Arial"/>
                <a:cs typeface="Arial"/>
              </a:rPr>
              <a:t>behaviors</a:t>
            </a:r>
            <a:endParaRPr lang="en-US" dirty="0" smtClean="0">
              <a:latin typeface="Arial"/>
              <a:cs typeface="Arial"/>
            </a:endParaRPr>
          </a:p>
        </p:txBody>
      </p:sp>
    </p:spTree>
    <p:extLst>
      <p:ext uri="{BB962C8B-B14F-4D97-AF65-F5344CB8AC3E}">
        <p14:creationId xmlns:p14="http://schemas.microsoft.com/office/powerpoint/2010/main" val="1829565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39552" y="0"/>
            <a:ext cx="8352928" cy="6858000"/>
            <a:chOff x="539552" y="0"/>
            <a:chExt cx="8352928" cy="6858000"/>
          </a:xfrm>
        </p:grpSpPr>
        <p:sp>
          <p:nvSpPr>
            <p:cNvPr id="5" name="椭圆 4"/>
            <p:cNvSpPr/>
            <p:nvPr/>
          </p:nvSpPr>
          <p:spPr>
            <a:xfrm>
              <a:off x="683568" y="0"/>
              <a:ext cx="8136904" cy="68580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6"/>
            <p:cNvGrpSpPr/>
            <p:nvPr/>
          </p:nvGrpSpPr>
          <p:grpSpPr>
            <a:xfrm>
              <a:off x="539552" y="2852936"/>
              <a:ext cx="8352928" cy="4005064"/>
              <a:chOff x="539552" y="2852936"/>
              <a:chExt cx="8352928" cy="4005064"/>
            </a:xfrm>
          </p:grpSpPr>
          <p:sp>
            <p:nvSpPr>
              <p:cNvPr id="8" name="圆角矩形 7"/>
              <p:cNvSpPr/>
              <p:nvPr/>
            </p:nvSpPr>
            <p:spPr>
              <a:xfrm>
                <a:off x="539552" y="285293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Share Mental Models</a:t>
                </a:r>
                <a:endParaRPr lang="zh-CN" altLang="en-US" dirty="0"/>
              </a:p>
            </p:txBody>
          </p:sp>
          <p:sp>
            <p:nvSpPr>
              <p:cNvPr id="9" name="圆角矩形 8"/>
              <p:cNvSpPr/>
              <p:nvPr/>
            </p:nvSpPr>
            <p:spPr>
              <a:xfrm>
                <a:off x="7092280" y="2852936"/>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Trust</a:t>
                </a:r>
                <a:endParaRPr lang="zh-CN" altLang="en-US" dirty="0"/>
              </a:p>
            </p:txBody>
          </p:sp>
          <p:sp>
            <p:nvSpPr>
              <p:cNvPr id="10" name="圆角矩形 9"/>
              <p:cNvSpPr/>
              <p:nvPr/>
            </p:nvSpPr>
            <p:spPr>
              <a:xfrm>
                <a:off x="3923928" y="5849888"/>
                <a:ext cx="18002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Closed-loop Communication</a:t>
                </a:r>
                <a:endParaRPr lang="zh-CN" altLang="en-US" dirty="0"/>
              </a:p>
            </p:txBody>
          </p:sp>
        </p:grpSp>
        <p:grpSp>
          <p:nvGrpSpPr>
            <p:cNvPr id="15" name="组合 14"/>
            <p:cNvGrpSpPr/>
            <p:nvPr/>
          </p:nvGrpSpPr>
          <p:grpSpPr>
            <a:xfrm>
              <a:off x="1547664" y="908720"/>
              <a:ext cx="6328320" cy="4824536"/>
              <a:chOff x="1547664" y="908720"/>
              <a:chExt cx="6328320" cy="4824536"/>
            </a:xfrm>
          </p:grpSpPr>
          <p:sp>
            <p:nvSpPr>
              <p:cNvPr id="16" name="椭圆 15"/>
              <p:cNvSpPr/>
              <p:nvPr/>
            </p:nvSpPr>
            <p:spPr>
              <a:xfrm>
                <a:off x="1547664" y="908720"/>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Leadership</a:t>
                </a:r>
                <a:endParaRPr lang="zh-CN" altLang="en-US" dirty="0"/>
              </a:p>
            </p:txBody>
          </p:sp>
          <p:sp>
            <p:nvSpPr>
              <p:cNvPr id="17" name="椭圆 16"/>
              <p:cNvSpPr/>
              <p:nvPr/>
            </p:nvSpPr>
            <p:spPr>
              <a:xfrm>
                <a:off x="3707904" y="1340768"/>
                <a:ext cx="20162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Mutual Performance Monitoring</a:t>
                </a:r>
                <a:endParaRPr lang="zh-CN" altLang="en-US" dirty="0"/>
              </a:p>
            </p:txBody>
          </p:sp>
          <p:sp>
            <p:nvSpPr>
              <p:cNvPr id="18" name="椭圆 17"/>
              <p:cNvSpPr/>
              <p:nvPr/>
            </p:nvSpPr>
            <p:spPr>
              <a:xfrm>
                <a:off x="6012160" y="908720"/>
                <a:ext cx="1863824" cy="121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Orientation</a:t>
                </a:r>
                <a:endParaRPr lang="zh-CN" altLang="en-US" dirty="0"/>
              </a:p>
            </p:txBody>
          </p:sp>
          <p:sp>
            <p:nvSpPr>
              <p:cNvPr id="19" name="椭圆 18"/>
              <p:cNvSpPr/>
              <p:nvPr/>
            </p:nvSpPr>
            <p:spPr>
              <a:xfrm>
                <a:off x="3923928" y="2708920"/>
                <a:ext cx="1863824" cy="1008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Back-up Behavior</a:t>
                </a:r>
                <a:endParaRPr lang="zh-CN" altLang="en-US" dirty="0"/>
              </a:p>
            </p:txBody>
          </p:sp>
          <p:sp>
            <p:nvSpPr>
              <p:cNvPr id="20" name="椭圆 19"/>
              <p:cNvSpPr/>
              <p:nvPr/>
            </p:nvSpPr>
            <p:spPr>
              <a:xfrm>
                <a:off x="3851920" y="3933056"/>
                <a:ext cx="1863824"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Adaptability</a:t>
                </a:r>
                <a:endParaRPr lang="zh-CN" altLang="en-US" dirty="0"/>
              </a:p>
            </p:txBody>
          </p:sp>
          <p:sp>
            <p:nvSpPr>
              <p:cNvPr id="21" name="椭圆 20"/>
              <p:cNvSpPr/>
              <p:nvPr/>
            </p:nvSpPr>
            <p:spPr>
              <a:xfrm>
                <a:off x="3851920" y="4869160"/>
                <a:ext cx="2016224"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Team Effectiveness</a:t>
                </a:r>
                <a:endParaRPr lang="zh-CN" altLang="en-US" dirty="0"/>
              </a:p>
            </p:txBody>
          </p:sp>
        </p:grpSp>
      </p:grpSp>
    </p:spTree>
    <p:extLst>
      <p:ext uri="{BB962C8B-B14F-4D97-AF65-F5344CB8AC3E}">
        <p14:creationId xmlns:p14="http://schemas.microsoft.com/office/powerpoint/2010/main" val="21612846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Feedback Session</a:t>
            </a:r>
            <a:endParaRPr lang="en-US" dirty="0"/>
          </a:p>
        </p:txBody>
      </p:sp>
      <p:pic>
        <p:nvPicPr>
          <p:cNvPr id="4" name="Picture 6" descr="MCj02309870000[1]"/>
          <p:cNvPicPr>
            <a:picLocks noChangeAspect="1" noChangeArrowheads="1"/>
          </p:cNvPicPr>
          <p:nvPr/>
        </p:nvPicPr>
        <p:blipFill>
          <a:blip r:embed="rId2" cstate="print"/>
          <a:srcRect/>
          <a:stretch>
            <a:fillRect/>
          </a:stretch>
        </p:blipFill>
        <p:spPr bwMode="auto">
          <a:xfrm>
            <a:off x="1341120" y="1417638"/>
            <a:ext cx="5823171" cy="5250043"/>
          </a:xfrm>
          <a:prstGeom prst="rect">
            <a:avLst/>
          </a:prstGeom>
          <a:noFill/>
          <a:ln w="9525">
            <a:noFill/>
            <a:miter lim="800000"/>
            <a:headEnd/>
            <a:tailEnd/>
          </a:ln>
        </p:spPr>
      </p:pic>
    </p:spTree>
    <p:extLst>
      <p:ext uri="{BB962C8B-B14F-4D97-AF65-F5344CB8AC3E}">
        <p14:creationId xmlns:p14="http://schemas.microsoft.com/office/powerpoint/2010/main" val="42178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081"/>
            <a:ext cx="9144000" cy="1143000"/>
          </a:xfrm>
        </p:spPr>
        <p:txBody>
          <a:bodyPr>
            <a:normAutofit/>
          </a:bodyPr>
          <a:lstStyle/>
          <a:p>
            <a:r>
              <a:rPr lang="en-US" sz="3600" dirty="0" smtClean="0">
                <a:latin typeface="Arial"/>
                <a:cs typeface="Arial"/>
              </a:rPr>
              <a:t>Using the Talking Stick for Team Feedback</a:t>
            </a:r>
            <a:endParaRPr lang="en-US" sz="3600" dirty="0">
              <a:latin typeface="Arial"/>
              <a:cs typeface="Arial"/>
            </a:endParaRPr>
          </a:p>
        </p:txBody>
      </p:sp>
      <p:sp>
        <p:nvSpPr>
          <p:cNvPr id="3" name="Content Placeholder 2"/>
          <p:cNvSpPr>
            <a:spLocks noGrp="1"/>
          </p:cNvSpPr>
          <p:nvPr>
            <p:ph idx="1"/>
          </p:nvPr>
        </p:nvSpPr>
        <p:spPr>
          <a:xfrm>
            <a:off x="176169" y="1233082"/>
            <a:ext cx="8841996" cy="5389822"/>
          </a:xfrm>
        </p:spPr>
        <p:txBody>
          <a:bodyPr>
            <a:normAutofit/>
          </a:bodyPr>
          <a:lstStyle/>
          <a:p>
            <a:r>
              <a:rPr lang="nl-NL" dirty="0" smtClean="0">
                <a:solidFill>
                  <a:srgbClr val="000000"/>
                </a:solidFill>
                <a:latin typeface="Arial"/>
                <a:cs typeface="Arial"/>
              </a:rPr>
              <a:t>Each team will be given a </a:t>
            </a:r>
            <a:r>
              <a:rPr lang="nl-NL" dirty="0" smtClean="0">
                <a:solidFill>
                  <a:srgbClr val="000000"/>
                </a:solidFill>
                <a:latin typeface="Arial"/>
                <a:cs typeface="Arial"/>
              </a:rPr>
              <a:t>paper stick </a:t>
            </a:r>
            <a:r>
              <a:rPr lang="nl-NL" dirty="0" smtClean="0">
                <a:solidFill>
                  <a:srgbClr val="000000"/>
                </a:solidFill>
                <a:latin typeface="Arial"/>
                <a:cs typeface="Arial"/>
              </a:rPr>
              <a:t>to share with the team members</a:t>
            </a:r>
          </a:p>
          <a:p>
            <a:r>
              <a:rPr lang="nl-NL" dirty="0">
                <a:solidFill>
                  <a:srgbClr val="000000"/>
                </a:solidFill>
                <a:latin typeface="Arial"/>
                <a:cs typeface="Arial"/>
              </a:rPr>
              <a:t>Every member has a turn with the </a:t>
            </a:r>
            <a:r>
              <a:rPr lang="nl-NL" dirty="0" smtClean="0">
                <a:solidFill>
                  <a:srgbClr val="000000"/>
                </a:solidFill>
                <a:latin typeface="Arial"/>
                <a:cs typeface="Arial"/>
              </a:rPr>
              <a:t>paper stick</a:t>
            </a:r>
            <a:endParaRPr lang="nl-NL" dirty="0"/>
          </a:p>
          <a:p>
            <a:r>
              <a:rPr lang="nl-NL" dirty="0" smtClean="0">
                <a:solidFill>
                  <a:srgbClr val="000000"/>
                </a:solidFill>
                <a:latin typeface="Arial"/>
                <a:cs typeface="Arial"/>
              </a:rPr>
              <a:t>When a member has the stick it is that person’s ‘turn’ to give feedback and the rest of the team members to listen</a:t>
            </a:r>
          </a:p>
          <a:p>
            <a:endParaRPr lang="nl-NL" dirty="0" smtClean="0"/>
          </a:p>
          <a:p>
            <a:endParaRPr lang="en-US" dirty="0"/>
          </a:p>
        </p:txBody>
      </p:sp>
    </p:spTree>
    <p:extLst>
      <p:ext uri="{BB962C8B-B14F-4D97-AF65-F5344CB8AC3E}">
        <p14:creationId xmlns:p14="http://schemas.microsoft.com/office/powerpoint/2010/main" val="3160276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4"/>
          <p:cNvSpPr txBox="1">
            <a:spLocks noChangeArrowheads="1"/>
          </p:cNvSpPr>
          <p:nvPr/>
        </p:nvSpPr>
        <p:spPr bwMode="auto">
          <a:xfrm>
            <a:off x="1808162" y="2485708"/>
            <a:ext cx="1603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dirty="0"/>
              <a:t>Attention</a:t>
            </a:r>
          </a:p>
          <a:p>
            <a:pPr eaLnBrk="1" hangingPunct="1"/>
            <a:r>
              <a:rPr lang="en-US" altLang="en-US" sz="2800" dirty="0"/>
              <a:t>To Self</a:t>
            </a:r>
          </a:p>
        </p:txBody>
      </p:sp>
      <p:sp>
        <p:nvSpPr>
          <p:cNvPr id="15363" name="TextBox 5"/>
          <p:cNvSpPr txBox="1">
            <a:spLocks noChangeArrowheads="1"/>
          </p:cNvSpPr>
          <p:nvPr/>
        </p:nvSpPr>
        <p:spPr bwMode="auto">
          <a:xfrm>
            <a:off x="1731962" y="4009708"/>
            <a:ext cx="1603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dirty="0"/>
              <a:t>Attention</a:t>
            </a:r>
          </a:p>
          <a:p>
            <a:pPr eaLnBrk="1" hangingPunct="1"/>
            <a:r>
              <a:rPr lang="en-US" altLang="en-US" sz="2800" dirty="0"/>
              <a:t>To Task</a:t>
            </a:r>
          </a:p>
        </p:txBody>
      </p:sp>
      <p:sp>
        <p:nvSpPr>
          <p:cNvPr id="15364" name="TextBox 12"/>
          <p:cNvSpPr txBox="1">
            <a:spLocks noChangeArrowheads="1"/>
          </p:cNvSpPr>
          <p:nvPr/>
        </p:nvSpPr>
        <p:spPr bwMode="auto">
          <a:xfrm>
            <a:off x="5084762" y="4009708"/>
            <a:ext cx="2244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dirty="0"/>
              <a:t>Performance</a:t>
            </a:r>
          </a:p>
        </p:txBody>
      </p:sp>
      <p:cxnSp>
        <p:nvCxnSpPr>
          <p:cNvPr id="14" name="Straight Arrow Connector 13"/>
          <p:cNvCxnSpPr/>
          <p:nvPr/>
        </p:nvCxnSpPr>
        <p:spPr>
          <a:xfrm>
            <a:off x="3484562" y="4314508"/>
            <a:ext cx="15240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3179762" y="3019108"/>
            <a:ext cx="1981200" cy="990600"/>
          </a:xfrm>
          <a:prstGeom prst="straightConnector1">
            <a:avLst/>
          </a:prstGeom>
          <a:ln>
            <a:solidFill>
              <a:schemeClr val="tx1"/>
            </a:solidFill>
            <a:prstDash val="lgDashDotDot"/>
            <a:tailEnd type="arrow"/>
          </a:ln>
        </p:spPr>
        <p:style>
          <a:lnRef idx="1">
            <a:schemeClr val="accent1"/>
          </a:lnRef>
          <a:fillRef idx="0">
            <a:schemeClr val="accent1"/>
          </a:fillRef>
          <a:effectRef idx="0">
            <a:schemeClr val="accent1"/>
          </a:effectRef>
          <a:fontRef idx="minor">
            <a:schemeClr val="tx1"/>
          </a:fontRef>
        </p:style>
      </p:cxnSp>
      <p:sp>
        <p:nvSpPr>
          <p:cNvPr id="15367" name="TextBox 17"/>
          <p:cNvSpPr txBox="1">
            <a:spLocks noChangeArrowheads="1"/>
          </p:cNvSpPr>
          <p:nvPr/>
        </p:nvSpPr>
        <p:spPr bwMode="auto">
          <a:xfrm>
            <a:off x="4322762" y="3095308"/>
            <a:ext cx="32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a:t>-</a:t>
            </a:r>
          </a:p>
        </p:txBody>
      </p:sp>
      <p:sp>
        <p:nvSpPr>
          <p:cNvPr id="15368" name="TextBox 3"/>
          <p:cNvSpPr txBox="1">
            <a:spLocks noChangeArrowheads="1"/>
          </p:cNvSpPr>
          <p:nvPr/>
        </p:nvSpPr>
        <p:spPr bwMode="auto">
          <a:xfrm>
            <a:off x="1198562" y="6067108"/>
            <a:ext cx="368402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Feedback </a:t>
            </a:r>
            <a:r>
              <a:rPr lang="en-US" altLang="en-US" sz="2800" b="1" dirty="0" smtClean="0"/>
              <a:t>Behaviors</a:t>
            </a:r>
            <a:endParaRPr lang="en-US" altLang="en-US" sz="2800" b="1" dirty="0"/>
          </a:p>
        </p:txBody>
      </p:sp>
      <p:sp>
        <p:nvSpPr>
          <p:cNvPr id="15369" name="TextBox 3"/>
          <p:cNvSpPr txBox="1">
            <a:spLocks noChangeArrowheads="1"/>
          </p:cNvSpPr>
          <p:nvPr/>
        </p:nvSpPr>
        <p:spPr bwMode="auto">
          <a:xfrm>
            <a:off x="3839140" y="2028508"/>
            <a:ext cx="368402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800" b="1" dirty="0"/>
              <a:t>Feedback </a:t>
            </a:r>
            <a:r>
              <a:rPr lang="en-US" altLang="en-US" sz="2800" b="1" dirty="0" smtClean="0"/>
              <a:t>Behaviors</a:t>
            </a:r>
            <a:endParaRPr lang="en-US" altLang="en-US" sz="2800" b="1" dirty="0"/>
          </a:p>
        </p:txBody>
      </p:sp>
      <p:cxnSp>
        <p:nvCxnSpPr>
          <p:cNvPr id="20" name="Straight Arrow Connector 19"/>
          <p:cNvCxnSpPr/>
          <p:nvPr/>
        </p:nvCxnSpPr>
        <p:spPr>
          <a:xfrm rot="5400000" flipH="1" flipV="1">
            <a:off x="1389062" y="5114608"/>
            <a:ext cx="1066800" cy="6858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10800000" flipV="1">
            <a:off x="4627562" y="2561908"/>
            <a:ext cx="685800" cy="6096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372" name="TextBox 17"/>
          <p:cNvSpPr txBox="1">
            <a:spLocks noChangeArrowheads="1"/>
          </p:cNvSpPr>
          <p:nvPr/>
        </p:nvSpPr>
        <p:spPr bwMode="auto">
          <a:xfrm>
            <a:off x="4017962" y="4390708"/>
            <a:ext cx="4254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3200"/>
              <a:t>+</a:t>
            </a:r>
          </a:p>
        </p:txBody>
      </p:sp>
      <p:sp>
        <p:nvSpPr>
          <p:cNvPr id="13" name="TextBox 18"/>
          <p:cNvSpPr txBox="1">
            <a:spLocks noChangeArrowheads="1"/>
          </p:cNvSpPr>
          <p:nvPr/>
        </p:nvSpPr>
        <p:spPr bwMode="auto">
          <a:xfrm>
            <a:off x="217326" y="260648"/>
            <a:ext cx="882047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3200" b="1" i="1" dirty="0" smtClean="0"/>
              <a:t>Recall</a:t>
            </a:r>
          </a:p>
          <a:p>
            <a:pPr algn="ctr" eaLnBrk="1" hangingPunct="1"/>
            <a:r>
              <a:rPr lang="en-US" altLang="en-US" sz="3200" b="1" dirty="0" smtClean="0"/>
              <a:t>Feedback for INDIVIDUALS improves performance if it focusses attention on task</a:t>
            </a:r>
            <a:endParaRPr lang="en-US" altLang="en-US" sz="3200" b="1" dirty="0"/>
          </a:p>
        </p:txBody>
      </p:sp>
    </p:spTree>
    <p:extLst>
      <p:ext uri="{BB962C8B-B14F-4D97-AF65-F5344CB8AC3E}">
        <p14:creationId xmlns:p14="http://schemas.microsoft.com/office/powerpoint/2010/main" val="17438215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0" y="18644"/>
            <a:ext cx="9143999" cy="1143000"/>
          </a:xfrm>
        </p:spPr>
        <p:txBody>
          <a:bodyPr>
            <a:noAutofit/>
            <a:scene3d>
              <a:camera prst="orthographicFront"/>
              <a:lightRig rig="soft" dir="t">
                <a:rot lat="0" lon="0" rev="2400000"/>
              </a:lightRig>
            </a:scene3d>
            <a:sp3d>
              <a:bevelT w="19050" h="12700"/>
            </a:sp3d>
          </a:bodyPr>
          <a:lstStyle/>
          <a:p>
            <a:pPr marL="54864" indent="0" eaLnBrk="1" fontAlgn="auto" hangingPunct="1">
              <a:spcAft>
                <a:spcPts val="0"/>
              </a:spcAft>
              <a:defRPr/>
            </a:pPr>
            <a:r>
              <a:rPr lang="en-US" sz="3500" dirty="0" smtClean="0">
                <a:latin typeface="Arial"/>
                <a:ea typeface="+mj-ea"/>
                <a:cs typeface="Arial"/>
              </a:rPr>
              <a:t>Behaviors to use when Providing Feedback</a:t>
            </a:r>
            <a:endParaRPr lang="en-US" sz="4000" dirty="0">
              <a:latin typeface="Arial"/>
              <a:ea typeface="+mj-ea"/>
              <a:cs typeface="Arial"/>
            </a:endParaRPr>
          </a:p>
        </p:txBody>
      </p:sp>
      <p:sp>
        <p:nvSpPr>
          <p:cNvPr id="35843" name="Rectangle 3"/>
          <p:cNvSpPr>
            <a:spLocks noGrp="1" noChangeArrowheads="1"/>
          </p:cNvSpPr>
          <p:nvPr>
            <p:ph idx="1"/>
          </p:nvPr>
        </p:nvSpPr>
        <p:spPr>
          <a:xfrm>
            <a:off x="323528" y="1268760"/>
            <a:ext cx="8439472" cy="5589240"/>
          </a:xfrm>
        </p:spPr>
        <p:txBody>
          <a:bodyPr>
            <a:normAutofit fontScale="92500" lnSpcReduction="20000"/>
          </a:bodyPr>
          <a:lstStyle/>
          <a:p>
            <a:pPr>
              <a:lnSpc>
                <a:spcPct val="110000"/>
              </a:lnSpc>
              <a:spcAft>
                <a:spcPts val="600"/>
              </a:spcAft>
            </a:pPr>
            <a:r>
              <a:rPr lang="en-CA" sz="2800" dirty="0" smtClean="0">
                <a:latin typeface="Arial"/>
                <a:cs typeface="Arial"/>
              </a:rPr>
              <a:t>Concentrate on behavior not person, </a:t>
            </a:r>
            <a:r>
              <a:rPr lang="en-US" sz="2800" dirty="0" smtClean="0">
                <a:latin typeface="Arial"/>
                <a:ea typeface="ＭＳ Ｐゴシック" pitchFamily="-110" charset="-128"/>
                <a:cs typeface="Arial"/>
              </a:rPr>
              <a:t>Be descriptive </a:t>
            </a:r>
          </a:p>
          <a:p>
            <a:pPr>
              <a:lnSpc>
                <a:spcPct val="110000"/>
              </a:lnSpc>
              <a:spcAft>
                <a:spcPts val="600"/>
              </a:spcAft>
            </a:pPr>
            <a:r>
              <a:rPr lang="en-CA" sz="2800" dirty="0">
                <a:latin typeface="Arial"/>
                <a:cs typeface="Arial"/>
              </a:rPr>
              <a:t>Specify consequences of behavior</a:t>
            </a:r>
          </a:p>
          <a:p>
            <a:pPr>
              <a:lnSpc>
                <a:spcPct val="110000"/>
              </a:lnSpc>
              <a:spcAft>
                <a:spcPts val="600"/>
              </a:spcAft>
            </a:pPr>
            <a:r>
              <a:rPr lang="en-CA" sz="2800" dirty="0" smtClean="0">
                <a:latin typeface="Arial"/>
                <a:cs typeface="Arial"/>
              </a:rPr>
              <a:t>Stick to facts, be specific and direct</a:t>
            </a:r>
          </a:p>
          <a:p>
            <a:pPr>
              <a:lnSpc>
                <a:spcPct val="110000"/>
              </a:lnSpc>
              <a:spcAft>
                <a:spcPts val="600"/>
              </a:spcAft>
            </a:pPr>
            <a:r>
              <a:rPr lang="en-US" sz="2800" dirty="0" smtClean="0">
                <a:latin typeface="Arial"/>
                <a:ea typeface="ＭＳ Ｐゴシック" pitchFamily="-110" charset="-128"/>
                <a:cs typeface="Arial"/>
              </a:rPr>
              <a:t>Don’t use labels/exaggerate i.e., generalize</a:t>
            </a:r>
          </a:p>
          <a:p>
            <a:pPr>
              <a:lnSpc>
                <a:spcPct val="110000"/>
              </a:lnSpc>
              <a:spcAft>
                <a:spcPts val="600"/>
              </a:spcAft>
            </a:pPr>
            <a:r>
              <a:rPr lang="en-CA" sz="2800" dirty="0">
                <a:latin typeface="Arial"/>
                <a:cs typeface="Arial"/>
              </a:rPr>
              <a:t>Be clear about your motives</a:t>
            </a:r>
          </a:p>
          <a:p>
            <a:pPr eaLnBrk="1" hangingPunct="1">
              <a:lnSpc>
                <a:spcPct val="110000"/>
              </a:lnSpc>
              <a:spcAft>
                <a:spcPts val="600"/>
              </a:spcAft>
            </a:pPr>
            <a:r>
              <a:rPr lang="en-US" sz="2800" dirty="0" smtClean="0">
                <a:latin typeface="Arial"/>
                <a:ea typeface="ＭＳ Ｐゴシック" pitchFamily="-110" charset="-128"/>
                <a:cs typeface="Arial"/>
              </a:rPr>
              <a:t>Talk about yourself, not about the other person</a:t>
            </a:r>
          </a:p>
          <a:p>
            <a:pPr eaLnBrk="1" hangingPunct="1">
              <a:lnSpc>
                <a:spcPct val="110000"/>
              </a:lnSpc>
              <a:spcAft>
                <a:spcPts val="600"/>
              </a:spcAft>
            </a:pPr>
            <a:r>
              <a:rPr lang="en-US" sz="2800" dirty="0" smtClean="0">
                <a:latin typeface="Arial"/>
                <a:ea typeface="ＭＳ Ｐゴシック" pitchFamily="-110" charset="-128"/>
                <a:cs typeface="Arial"/>
              </a:rPr>
              <a:t>Phrase the issue as a statement, not a question</a:t>
            </a:r>
          </a:p>
          <a:p>
            <a:pPr eaLnBrk="1" hangingPunct="1">
              <a:lnSpc>
                <a:spcPct val="110000"/>
              </a:lnSpc>
              <a:spcAft>
                <a:spcPts val="600"/>
              </a:spcAft>
            </a:pPr>
            <a:r>
              <a:rPr lang="en-US" sz="2800" dirty="0" smtClean="0">
                <a:latin typeface="Arial"/>
                <a:ea typeface="ＭＳ Ｐゴシック" pitchFamily="-110" charset="-128"/>
                <a:cs typeface="Arial"/>
              </a:rPr>
              <a:t>Restrict your feedback to things you know for certain</a:t>
            </a:r>
          </a:p>
          <a:p>
            <a:pPr>
              <a:lnSpc>
                <a:spcPct val="110000"/>
              </a:lnSpc>
            </a:pPr>
            <a:r>
              <a:rPr lang="en-CA" sz="2800" dirty="0" smtClean="0">
                <a:latin typeface="Arial"/>
                <a:cs typeface="Arial"/>
              </a:rPr>
              <a:t>Check recipient has understood</a:t>
            </a:r>
          </a:p>
          <a:p>
            <a:pPr>
              <a:lnSpc>
                <a:spcPct val="110000"/>
              </a:lnSpc>
            </a:pPr>
            <a:r>
              <a:rPr lang="en-CA" sz="2800" dirty="0" smtClean="0">
                <a:latin typeface="Arial"/>
                <a:cs typeface="Arial"/>
              </a:rPr>
              <a:t>Listen to recipient's concerns</a:t>
            </a:r>
          </a:p>
          <a:p>
            <a:pPr>
              <a:lnSpc>
                <a:spcPct val="110000"/>
              </a:lnSpc>
            </a:pPr>
            <a:r>
              <a:rPr lang="en-CA" sz="2800" u="sng" dirty="0" smtClean="0">
                <a:latin typeface="Arial"/>
                <a:cs typeface="Arial"/>
              </a:rPr>
              <a:t>Help find a solution and develop learning goals</a:t>
            </a:r>
            <a:endParaRPr lang="en-US" sz="3000" dirty="0" smtClean="0">
              <a:latin typeface="Arial"/>
              <a:ea typeface="ＭＳ Ｐゴシック" pitchFamily="-110" charset="-128"/>
              <a:cs typeface="Arial"/>
            </a:endParaRPr>
          </a:p>
        </p:txBody>
      </p:sp>
      <p:sp>
        <p:nvSpPr>
          <p:cNvPr id="4" name="Slide Number Placeholder 3"/>
          <p:cNvSpPr>
            <a:spLocks noGrp="1"/>
          </p:cNvSpPr>
          <p:nvPr>
            <p:ph type="sldNum" sz="quarter" idx="12"/>
          </p:nvPr>
        </p:nvSpPr>
        <p:spPr/>
        <p:txBody>
          <a:bodyPr/>
          <a:lstStyle/>
          <a:p>
            <a:fld id="{43298F67-DB0B-4203-8B22-0F784B7202E0}" type="slidenum">
              <a:rPr lang="en-US"/>
              <a:pPr/>
              <a:t>24</a:t>
            </a:fld>
            <a:endParaRPr lang="en-US" dirty="0"/>
          </a:p>
        </p:txBody>
      </p:sp>
    </p:spTree>
    <p:extLst>
      <p:ext uri="{BB962C8B-B14F-4D97-AF65-F5344CB8AC3E}">
        <p14:creationId xmlns:p14="http://schemas.microsoft.com/office/powerpoint/2010/main" val="2249029865"/>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148803"/>
            <a:ext cx="8229600" cy="1143000"/>
          </a:xfrm>
        </p:spPr>
        <p:txBody>
          <a:bodyPr>
            <a:noAutofit/>
            <a:scene3d>
              <a:camera prst="orthographicFront"/>
              <a:lightRig rig="soft" dir="t">
                <a:rot lat="0" lon="0" rev="2400000"/>
              </a:lightRig>
            </a:scene3d>
            <a:sp3d>
              <a:bevelT w="19050" h="12700"/>
            </a:sp3d>
          </a:bodyPr>
          <a:lstStyle/>
          <a:p>
            <a:pPr marL="54864" indent="0" eaLnBrk="1" fontAlgn="auto" hangingPunct="1">
              <a:spcAft>
                <a:spcPts val="0"/>
              </a:spcAft>
              <a:defRPr/>
            </a:pPr>
            <a:r>
              <a:rPr lang="en-US" sz="4000" b="1" dirty="0" smtClean="0">
                <a:solidFill>
                  <a:srgbClr val="000000"/>
                </a:solidFill>
                <a:latin typeface="Arial"/>
                <a:ea typeface="+mj-ea"/>
                <a:cs typeface="Arial"/>
              </a:rPr>
              <a:t>Phrases to use when giving </a:t>
            </a:r>
            <a:r>
              <a:rPr lang="en-US" sz="4000" b="1" dirty="0">
                <a:solidFill>
                  <a:srgbClr val="000000"/>
                </a:solidFill>
                <a:latin typeface="Arial"/>
                <a:ea typeface="+mj-ea"/>
                <a:cs typeface="Arial"/>
              </a:rPr>
              <a:t>Constructive </a:t>
            </a:r>
            <a:r>
              <a:rPr lang="en-US" sz="4000" b="1" dirty="0" smtClean="0">
                <a:solidFill>
                  <a:srgbClr val="000000"/>
                </a:solidFill>
                <a:latin typeface="Arial"/>
                <a:ea typeface="+mj-ea"/>
                <a:cs typeface="Arial"/>
              </a:rPr>
              <a:t>Feedback</a:t>
            </a:r>
            <a:endParaRPr lang="en-US" sz="4000" b="1" dirty="0">
              <a:solidFill>
                <a:srgbClr val="000000"/>
              </a:solidFill>
              <a:latin typeface="Arial"/>
              <a:ea typeface="+mj-ea"/>
              <a:cs typeface="Arial"/>
            </a:endParaRPr>
          </a:p>
        </p:txBody>
      </p:sp>
      <p:graphicFrame>
        <p:nvGraphicFramePr>
          <p:cNvPr id="69690" name="Group 58"/>
          <p:cNvGraphicFramePr>
            <a:graphicFrameLocks noGrp="1"/>
          </p:cNvGraphicFramePr>
          <p:nvPr>
            <p:ph idx="1"/>
            <p:extLst>
              <p:ext uri="{D42A27DB-BD31-4B8C-83A1-F6EECF244321}">
                <p14:modId xmlns:p14="http://schemas.microsoft.com/office/powerpoint/2010/main" val="3638472811"/>
              </p:ext>
            </p:extLst>
          </p:nvPr>
        </p:nvGraphicFramePr>
        <p:xfrm>
          <a:off x="457200" y="1600200"/>
          <a:ext cx="8228876" cy="5209182"/>
        </p:xfrm>
        <a:graphic>
          <a:graphicData uri="http://schemas.openxmlformats.org/drawingml/2006/table">
            <a:tbl>
              <a:tblPr/>
              <a:tblGrid>
                <a:gridCol w="2171077"/>
                <a:gridCol w="6057799"/>
              </a:tblGrid>
              <a:tr h="532891">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400" b="0" i="0" u="none" strike="noStrike" cap="none" normalizeH="0" baseline="0" dirty="0" smtClean="0">
                          <a:ln>
                            <a:noFill/>
                          </a:ln>
                          <a:solidFill>
                            <a:schemeClr val="tx1"/>
                          </a:solidFill>
                          <a:effectLst/>
                          <a:latin typeface="Arial"/>
                          <a:ea typeface="ＭＳ Ｐゴシック" pitchFamily="-110" charset="-128"/>
                          <a:cs typeface="Arial"/>
                        </a:rPr>
                        <a:t>Sequence</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400" b="0" i="0" u="none" strike="noStrike" cap="none" normalizeH="0" baseline="0" dirty="0" smtClean="0">
                          <a:ln>
                            <a:noFill/>
                          </a:ln>
                          <a:solidFill>
                            <a:schemeClr val="tx1"/>
                          </a:solidFill>
                          <a:effectLst/>
                          <a:latin typeface="Arial"/>
                          <a:ea typeface="ＭＳ Ｐゴシック" pitchFamily="-110" charset="-128"/>
                          <a:cs typeface="Arial"/>
                        </a:rPr>
                        <a:t>Explanation</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468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dirty="0" smtClean="0">
                          <a:ln>
                            <a:noFill/>
                          </a:ln>
                          <a:solidFill>
                            <a:schemeClr val="tx1"/>
                          </a:solidFill>
                          <a:effectLst/>
                          <a:latin typeface="Arial"/>
                          <a:ea typeface="ＭＳ Ｐゴシック" pitchFamily="-110" charset="-128"/>
                          <a:cs typeface="Arial"/>
                        </a:rPr>
                        <a:t>1. “When you…”</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Start with a “When you…” statement that describes the behavior without judgment, exaggeration, labeling, attribution, or motives. Just state the facts as specifically as possible. </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289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dirty="0" smtClean="0">
                          <a:ln>
                            <a:noFill/>
                          </a:ln>
                          <a:solidFill>
                            <a:schemeClr val="tx1"/>
                          </a:solidFill>
                          <a:effectLst/>
                          <a:latin typeface="Arial"/>
                          <a:ea typeface="ＭＳ Ｐゴシック" pitchFamily="-110" charset="-128"/>
                          <a:cs typeface="Arial"/>
                        </a:rPr>
                        <a:t>2. “I feel…”</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Tell how the </a:t>
                      </a:r>
                      <a:r>
                        <a:rPr kumimoji="0" lang="en-US" sz="1400" b="0" i="0" u="none" strike="noStrike" cap="none" normalizeH="0" baseline="0" dirty="0" err="1" smtClean="0">
                          <a:ln>
                            <a:noFill/>
                          </a:ln>
                          <a:solidFill>
                            <a:schemeClr val="tx1"/>
                          </a:solidFill>
                          <a:effectLst/>
                          <a:latin typeface="Arial"/>
                          <a:ea typeface="ＭＳ Ｐゴシック" pitchFamily="-110" charset="-128"/>
                          <a:cs typeface="Arial"/>
                        </a:rPr>
                        <a:t>behaviour</a:t>
                      </a: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 affects you. If you need more than a word or two to describe the feeling, it’s probably just some variation of joy, sorrow, anger, or fear.</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289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dirty="0" smtClean="0">
                          <a:ln>
                            <a:noFill/>
                          </a:ln>
                          <a:solidFill>
                            <a:schemeClr val="tx1"/>
                          </a:solidFill>
                          <a:effectLst/>
                          <a:latin typeface="Arial"/>
                          <a:ea typeface="ＭＳ Ｐゴシック" pitchFamily="-110" charset="-128"/>
                          <a:cs typeface="Arial"/>
                        </a:rPr>
                        <a:t>3. “Because I…”</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Now say why you are affected that way. Describe the connection between the facts you observed and the feelings they provoke in you. </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56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smtClean="0">
                          <a:ln>
                            <a:noFill/>
                          </a:ln>
                          <a:solidFill>
                            <a:schemeClr val="tx1"/>
                          </a:solidFill>
                          <a:effectLst/>
                          <a:latin typeface="Arial"/>
                          <a:ea typeface="ＭＳ Ｐゴシック" pitchFamily="-110" charset="-128"/>
                          <a:cs typeface="Arial"/>
                        </a:rPr>
                        <a:t>(4. Pause for discussion)</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Let the other person respond.</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289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smtClean="0">
                          <a:ln>
                            <a:noFill/>
                          </a:ln>
                          <a:solidFill>
                            <a:schemeClr val="tx1"/>
                          </a:solidFill>
                          <a:effectLst/>
                          <a:latin typeface="Arial"/>
                          <a:ea typeface="ＭＳ Ｐゴシック" pitchFamily="-110" charset="-128"/>
                          <a:cs typeface="Arial"/>
                        </a:rPr>
                        <a:t>5. “I would like…”</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Describe the change you want the other person to consider</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1166">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smtClean="0">
                          <a:ln>
                            <a:noFill/>
                          </a:ln>
                          <a:solidFill>
                            <a:schemeClr val="tx1"/>
                          </a:solidFill>
                          <a:effectLst/>
                          <a:latin typeface="Arial"/>
                          <a:ea typeface="ＭＳ Ｐゴシック" pitchFamily="-110" charset="-128"/>
                          <a:cs typeface="Arial"/>
                        </a:rPr>
                        <a:t>6. “Because…”</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 and why you think the change will alleviate the problem.</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156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2000" b="0" i="0" u="none" strike="noStrike" cap="none" normalizeH="0" baseline="0" smtClean="0">
                          <a:ln>
                            <a:noFill/>
                          </a:ln>
                          <a:solidFill>
                            <a:schemeClr val="tx1"/>
                          </a:solidFill>
                          <a:effectLst/>
                          <a:latin typeface="Arial"/>
                          <a:ea typeface="ＭＳ Ｐゴシック" pitchFamily="-110" charset="-128"/>
                          <a:cs typeface="Arial"/>
                        </a:rPr>
                        <a:t>7. “What do you think?”</a:t>
                      </a:r>
                    </a:p>
                  </a:txBody>
                  <a:tcPr marL="86155" marR="8615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110" charset="2"/>
                        <a:buNone/>
                        <a:tabLst/>
                      </a:pPr>
                      <a:r>
                        <a:rPr kumimoji="0" lang="en-US" sz="1400" b="0" i="0" u="none" strike="noStrike" cap="none" normalizeH="0" baseline="0" dirty="0" smtClean="0">
                          <a:ln>
                            <a:noFill/>
                          </a:ln>
                          <a:solidFill>
                            <a:schemeClr val="tx1"/>
                          </a:solidFill>
                          <a:effectLst/>
                          <a:latin typeface="Arial"/>
                          <a:ea typeface="ＭＳ Ｐゴシック" pitchFamily="-110" charset="-128"/>
                          <a:cs typeface="Arial"/>
                        </a:rPr>
                        <a:t>Listen to the other person’s response. Be prepared to discuss options and compromise on a solution. </a:t>
                      </a:r>
                    </a:p>
                  </a:txBody>
                  <a:tcPr marL="86155" marR="8615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Slide Number Placeholder 3"/>
          <p:cNvSpPr>
            <a:spLocks noGrp="1"/>
          </p:cNvSpPr>
          <p:nvPr>
            <p:ph type="sldNum" sz="quarter" idx="12"/>
          </p:nvPr>
        </p:nvSpPr>
        <p:spPr/>
        <p:txBody>
          <a:bodyPr/>
          <a:lstStyle/>
          <a:p>
            <a:fld id="{393E4C70-A795-4751-A569-D528022AC2DA}" type="slidenum">
              <a:rPr lang="en-US"/>
              <a:pPr/>
              <a:t>25</a:t>
            </a:fld>
            <a:endParaRPr lang="en-US"/>
          </a:p>
        </p:txBody>
      </p:sp>
    </p:spTree>
    <p:extLst>
      <p:ext uri="{BB962C8B-B14F-4D97-AF65-F5344CB8AC3E}">
        <p14:creationId xmlns:p14="http://schemas.microsoft.com/office/powerpoint/2010/main" val="2083684122"/>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081"/>
            <a:ext cx="9144000" cy="1143000"/>
          </a:xfrm>
        </p:spPr>
        <p:txBody>
          <a:bodyPr>
            <a:normAutofit/>
          </a:bodyPr>
          <a:lstStyle/>
          <a:p>
            <a:r>
              <a:rPr lang="en-US" sz="3600" dirty="0" smtClean="0">
                <a:latin typeface="Arial"/>
                <a:cs typeface="Arial"/>
              </a:rPr>
              <a:t>Instructions for those without the </a:t>
            </a:r>
            <a:r>
              <a:rPr lang="en-US" sz="3600" dirty="0" smtClean="0">
                <a:latin typeface="Arial"/>
                <a:cs typeface="Arial"/>
              </a:rPr>
              <a:t>“stick”</a:t>
            </a:r>
            <a:endParaRPr lang="en-US" sz="3600" dirty="0">
              <a:latin typeface="Arial"/>
              <a:cs typeface="Arial"/>
            </a:endParaRPr>
          </a:p>
        </p:txBody>
      </p:sp>
      <p:sp>
        <p:nvSpPr>
          <p:cNvPr id="3" name="Content Placeholder 2"/>
          <p:cNvSpPr>
            <a:spLocks noGrp="1"/>
          </p:cNvSpPr>
          <p:nvPr>
            <p:ph idx="1"/>
          </p:nvPr>
        </p:nvSpPr>
        <p:spPr>
          <a:xfrm>
            <a:off x="176169" y="1233082"/>
            <a:ext cx="8841996" cy="5389822"/>
          </a:xfrm>
        </p:spPr>
        <p:txBody>
          <a:bodyPr>
            <a:normAutofit/>
          </a:bodyPr>
          <a:lstStyle/>
          <a:p>
            <a:pPr lvl="1"/>
            <a:r>
              <a:rPr lang="en-US" dirty="0" smtClean="0">
                <a:latin typeface="Arial"/>
                <a:cs typeface="Arial"/>
              </a:rPr>
              <a:t>Try </a:t>
            </a:r>
            <a:r>
              <a:rPr lang="en-US" dirty="0">
                <a:latin typeface="Arial"/>
                <a:cs typeface="Arial"/>
              </a:rPr>
              <a:t>to give your full attention to the person</a:t>
            </a:r>
          </a:p>
          <a:p>
            <a:pPr lvl="1"/>
            <a:r>
              <a:rPr lang="en-US" dirty="0">
                <a:latin typeface="Arial"/>
                <a:cs typeface="Arial"/>
              </a:rPr>
              <a:t>You may not ask questions as the person speaks</a:t>
            </a:r>
            <a:endParaRPr lang="en-US" b="1" dirty="0">
              <a:latin typeface="Arial"/>
              <a:cs typeface="Arial"/>
            </a:endParaRPr>
          </a:p>
          <a:p>
            <a:pPr lvl="1"/>
            <a:r>
              <a:rPr lang="en-US" dirty="0">
                <a:latin typeface="Arial"/>
                <a:cs typeface="Arial"/>
              </a:rPr>
              <a:t>You may acknowledge with facial expression, nodding or by saying “I see” or “I Understand</a:t>
            </a:r>
            <a:r>
              <a:rPr lang="en-US" dirty="0" smtClean="0">
                <a:latin typeface="Arial"/>
                <a:cs typeface="Arial"/>
              </a:rPr>
              <a:t>”</a:t>
            </a:r>
          </a:p>
          <a:p>
            <a:pPr lvl="1"/>
            <a:r>
              <a:rPr lang="en-US" dirty="0" smtClean="0">
                <a:latin typeface="Arial"/>
                <a:cs typeface="Arial"/>
              </a:rPr>
              <a:t>If you don’t understand, </a:t>
            </a:r>
            <a:r>
              <a:rPr lang="en-US" u="sng" dirty="0" smtClean="0">
                <a:latin typeface="Arial"/>
                <a:cs typeface="Arial"/>
              </a:rPr>
              <a:t>write down your questions for clarification for later</a:t>
            </a:r>
          </a:p>
          <a:p>
            <a:pPr lvl="1"/>
            <a:endParaRPr lang="en-US" dirty="0">
              <a:latin typeface="Arial"/>
              <a:cs typeface="Arial"/>
            </a:endParaRPr>
          </a:p>
          <a:p>
            <a:endParaRPr lang="nl-NL" dirty="0" smtClean="0">
              <a:solidFill>
                <a:srgbClr val="000000"/>
              </a:solidFill>
              <a:latin typeface="Arial"/>
              <a:cs typeface="Arial"/>
            </a:endParaRPr>
          </a:p>
          <a:p>
            <a:endParaRPr lang="nl-NL" dirty="0" smtClean="0"/>
          </a:p>
          <a:p>
            <a:endParaRPr lang="en-US" dirty="0"/>
          </a:p>
        </p:txBody>
      </p:sp>
    </p:spTree>
    <p:extLst>
      <p:ext uri="{BB962C8B-B14F-4D97-AF65-F5344CB8AC3E}">
        <p14:creationId xmlns:p14="http://schemas.microsoft.com/office/powerpoint/2010/main" val="635657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74638"/>
            <a:ext cx="9144000" cy="1143000"/>
          </a:xfrm>
        </p:spPr>
        <p:txBody>
          <a:bodyPr>
            <a:normAutofit fontScale="90000"/>
          </a:bodyPr>
          <a:lstStyle/>
          <a:p>
            <a:r>
              <a:rPr lang="en-US" dirty="0" smtClean="0">
                <a:latin typeface="Arial (Headings)"/>
              </a:rPr>
              <a:t>After everyone has a chance with the stick</a:t>
            </a:r>
            <a:endParaRPr lang="en-US" dirty="0">
              <a:latin typeface="Arial (Headings)"/>
            </a:endParaRPr>
          </a:p>
        </p:txBody>
      </p:sp>
      <p:sp>
        <p:nvSpPr>
          <p:cNvPr id="3" name="Content Placeholder 2"/>
          <p:cNvSpPr>
            <a:spLocks noGrp="1"/>
          </p:cNvSpPr>
          <p:nvPr>
            <p:ph idx="1"/>
          </p:nvPr>
        </p:nvSpPr>
        <p:spPr>
          <a:xfrm>
            <a:off x="176169" y="1600200"/>
            <a:ext cx="8883941" cy="5178105"/>
          </a:xfrm>
        </p:spPr>
        <p:txBody>
          <a:bodyPr/>
          <a:lstStyle/>
          <a:p>
            <a:r>
              <a:rPr lang="en-US" dirty="0" smtClean="0">
                <a:latin typeface="Arial"/>
                <a:cs typeface="Arial"/>
              </a:rPr>
              <a:t>For those who </a:t>
            </a:r>
            <a:r>
              <a:rPr lang="en-US" dirty="0" smtClean="0">
                <a:latin typeface="Arial"/>
                <a:cs typeface="Arial"/>
              </a:rPr>
              <a:t>have </a:t>
            </a:r>
            <a:r>
              <a:rPr lang="en-US" u="sng" dirty="0" smtClean="0">
                <a:latin typeface="Arial"/>
                <a:cs typeface="Arial"/>
              </a:rPr>
              <a:t>questions for clarification </a:t>
            </a:r>
            <a:r>
              <a:rPr lang="en-US" u="sng" dirty="0" smtClean="0">
                <a:latin typeface="Arial"/>
                <a:cs typeface="Arial"/>
              </a:rPr>
              <a:t>for speaker</a:t>
            </a:r>
            <a:endParaRPr lang="en-US" u="sng" dirty="0" smtClean="0">
              <a:latin typeface="Arial"/>
              <a:cs typeface="Arial"/>
            </a:endParaRPr>
          </a:p>
          <a:p>
            <a:pPr lvl="1"/>
            <a:r>
              <a:rPr lang="en-US" dirty="0" smtClean="0">
                <a:latin typeface="Arial"/>
                <a:cs typeface="Arial"/>
              </a:rPr>
              <a:t>To ensure you fully understood the speaker, you may repeat back some of the things you have heard</a:t>
            </a:r>
          </a:p>
          <a:p>
            <a:pPr lvl="1"/>
            <a:r>
              <a:rPr lang="en-US" dirty="0" smtClean="0">
                <a:latin typeface="Arial"/>
                <a:cs typeface="Arial"/>
              </a:rPr>
              <a:t>Speaker please correct anything that is said incorrectly</a:t>
            </a:r>
            <a:endParaRPr lang="en-US" dirty="0">
              <a:latin typeface="Arial"/>
              <a:cs typeface="Arial"/>
            </a:endParaRPr>
          </a:p>
        </p:txBody>
      </p:sp>
    </p:spTree>
    <p:extLst>
      <p:ext uri="{BB962C8B-B14F-4D97-AF65-F5344CB8AC3E}">
        <p14:creationId xmlns:p14="http://schemas.microsoft.com/office/powerpoint/2010/main" val="3198487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0528" y="253536"/>
            <a:ext cx="9505056" cy="1143000"/>
          </a:xfrm>
        </p:spPr>
        <p:txBody>
          <a:bodyPr>
            <a:normAutofit/>
            <a:scene3d>
              <a:camera prst="orthographicFront"/>
              <a:lightRig rig="soft" dir="t">
                <a:rot lat="0" lon="0" rev="2400000"/>
              </a:lightRig>
            </a:scene3d>
            <a:sp3d>
              <a:bevelT w="19050" h="12700"/>
            </a:sp3d>
          </a:bodyPr>
          <a:lstStyle/>
          <a:p>
            <a:pPr marL="54864" indent="0" eaLnBrk="1" fontAlgn="auto" hangingPunct="1">
              <a:spcAft>
                <a:spcPts val="0"/>
              </a:spcAft>
              <a:defRPr/>
            </a:pPr>
            <a:r>
              <a:rPr lang="en-US" sz="3600" dirty="0" smtClean="0">
                <a:solidFill>
                  <a:srgbClr val="000000"/>
                </a:solidFill>
                <a:latin typeface="Arial"/>
                <a:ea typeface="+mj-ea"/>
                <a:cs typeface="Arial"/>
              </a:rPr>
              <a:t>Behaviors to use when </a:t>
            </a:r>
            <a:r>
              <a:rPr lang="en-US" sz="3600" dirty="0">
                <a:solidFill>
                  <a:srgbClr val="000000"/>
                </a:solidFill>
                <a:latin typeface="Arial"/>
                <a:cs typeface="Arial"/>
              </a:rPr>
              <a:t>a</a:t>
            </a:r>
            <a:r>
              <a:rPr lang="en-US" sz="3600" dirty="0" smtClean="0">
                <a:solidFill>
                  <a:srgbClr val="000000"/>
                </a:solidFill>
                <a:latin typeface="Arial"/>
                <a:ea typeface="+mj-ea"/>
                <a:cs typeface="Arial"/>
              </a:rPr>
              <a:t>sking for Clarification</a:t>
            </a:r>
            <a:endParaRPr lang="en-US" sz="3600" dirty="0">
              <a:solidFill>
                <a:srgbClr val="000000"/>
              </a:solidFill>
              <a:latin typeface="Arial"/>
              <a:ea typeface="+mj-ea"/>
              <a:cs typeface="Arial"/>
            </a:endParaRPr>
          </a:p>
        </p:txBody>
      </p:sp>
      <p:sp>
        <p:nvSpPr>
          <p:cNvPr id="38915" name="Rectangle 3"/>
          <p:cNvSpPr>
            <a:spLocks noGrp="1" noChangeArrowheads="1"/>
          </p:cNvSpPr>
          <p:nvPr>
            <p:ph idx="1"/>
          </p:nvPr>
        </p:nvSpPr>
        <p:spPr>
          <a:xfrm>
            <a:off x="310393" y="1526796"/>
            <a:ext cx="8640660" cy="5070556"/>
          </a:xfrm>
        </p:spPr>
        <p:txBody>
          <a:bodyPr>
            <a:normAutofit lnSpcReduction="10000"/>
          </a:bodyPr>
          <a:lstStyle/>
          <a:p>
            <a:pPr eaLnBrk="1" hangingPunct="1"/>
            <a:r>
              <a:rPr lang="en-US" dirty="0" smtClean="0">
                <a:latin typeface="Arial"/>
                <a:ea typeface="ＭＳ Ｐゴシック" pitchFamily="-110" charset="-128"/>
                <a:cs typeface="Arial"/>
              </a:rPr>
              <a:t>Listen carefully</a:t>
            </a:r>
          </a:p>
          <a:p>
            <a:r>
              <a:rPr lang="en-CA" dirty="0" smtClean="0">
                <a:latin typeface="Arial"/>
                <a:cs typeface="Arial"/>
              </a:rPr>
              <a:t>Avoid being defensive</a:t>
            </a:r>
          </a:p>
          <a:p>
            <a:r>
              <a:rPr lang="en-CA" dirty="0" smtClean="0">
                <a:latin typeface="Arial"/>
                <a:cs typeface="Arial"/>
              </a:rPr>
              <a:t>Check your understanding</a:t>
            </a:r>
          </a:p>
          <a:p>
            <a:r>
              <a:rPr lang="en-CA" dirty="0" smtClean="0">
                <a:latin typeface="Arial"/>
                <a:cs typeface="Arial"/>
              </a:rPr>
              <a:t>Ask for examples</a:t>
            </a:r>
          </a:p>
          <a:p>
            <a:r>
              <a:rPr lang="en-US" dirty="0">
                <a:latin typeface="Arial"/>
                <a:ea typeface="ＭＳ Ｐゴシック" pitchFamily="-110" charset="-128"/>
                <a:cs typeface="Arial"/>
              </a:rPr>
              <a:t>Acknowledge the valid points of the feedback</a:t>
            </a:r>
          </a:p>
          <a:p>
            <a:r>
              <a:rPr lang="en-CA" dirty="0" smtClean="0">
                <a:latin typeface="Arial"/>
                <a:cs typeface="Arial"/>
              </a:rPr>
              <a:t>Raise concerns</a:t>
            </a:r>
          </a:p>
          <a:p>
            <a:r>
              <a:rPr lang="en-CA" u="sng" dirty="0" smtClean="0">
                <a:latin typeface="Arial"/>
                <a:cs typeface="Arial"/>
              </a:rPr>
              <a:t>Decide what </a:t>
            </a:r>
            <a:r>
              <a:rPr lang="en-CA" u="sng" dirty="0">
                <a:latin typeface="Arial"/>
                <a:cs typeface="Arial"/>
              </a:rPr>
              <a:t>to do with </a:t>
            </a:r>
            <a:r>
              <a:rPr lang="en-CA" u="sng" dirty="0" smtClean="0">
                <a:latin typeface="Arial"/>
                <a:cs typeface="Arial"/>
              </a:rPr>
              <a:t>it</a:t>
            </a:r>
          </a:p>
          <a:p>
            <a:pPr lvl="1"/>
            <a:r>
              <a:rPr lang="en-CA" dirty="0" smtClean="0">
                <a:latin typeface="Arial"/>
                <a:cs typeface="Arial"/>
              </a:rPr>
              <a:t>Set learning goals</a:t>
            </a:r>
            <a:endParaRPr lang="en-CA" dirty="0">
              <a:latin typeface="Arial"/>
              <a:cs typeface="Arial"/>
            </a:endParaRPr>
          </a:p>
          <a:p>
            <a:pPr eaLnBrk="1" hangingPunct="1"/>
            <a:endParaRPr lang="en-US" dirty="0" smtClean="0">
              <a:latin typeface="Cambria" pitchFamily="-110" charset="0"/>
              <a:ea typeface="ＭＳ Ｐゴシック" pitchFamily="-110" charset="-128"/>
            </a:endParaRPr>
          </a:p>
        </p:txBody>
      </p:sp>
      <p:sp>
        <p:nvSpPr>
          <p:cNvPr id="4" name="Slide Number Placeholder 3"/>
          <p:cNvSpPr>
            <a:spLocks noGrp="1"/>
          </p:cNvSpPr>
          <p:nvPr>
            <p:ph type="sldNum" sz="quarter" idx="12"/>
          </p:nvPr>
        </p:nvSpPr>
        <p:spPr/>
        <p:txBody>
          <a:bodyPr/>
          <a:lstStyle/>
          <a:p>
            <a:fld id="{297B49CD-A5BA-4234-B45D-27D2D591C418}" type="slidenum">
              <a:rPr lang="en-US"/>
              <a:pPr/>
              <a:t>28</a:t>
            </a:fld>
            <a:endParaRPr lang="en-US"/>
          </a:p>
        </p:txBody>
      </p:sp>
    </p:spTree>
    <p:extLst>
      <p:ext uri="{BB962C8B-B14F-4D97-AF65-F5344CB8AC3E}">
        <p14:creationId xmlns:p14="http://schemas.microsoft.com/office/powerpoint/2010/main" val="9503383"/>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558"/>
            <a:ext cx="9178300" cy="1084202"/>
          </a:xfrm>
        </p:spPr>
        <p:txBody>
          <a:bodyPr>
            <a:normAutofit/>
          </a:bodyPr>
          <a:lstStyle/>
          <a:p>
            <a:r>
              <a:rPr lang="en-US" dirty="0" smtClean="0">
                <a:latin typeface="Arial"/>
                <a:cs typeface="Arial"/>
              </a:rPr>
              <a:t>After team </a:t>
            </a:r>
            <a:r>
              <a:rPr lang="en-US" dirty="0" smtClean="0">
                <a:latin typeface="Arial"/>
                <a:cs typeface="Arial"/>
              </a:rPr>
              <a:t>feedback discussion</a:t>
            </a:r>
            <a:endParaRPr lang="en-US" b="1" dirty="0">
              <a:latin typeface="Arial"/>
              <a:cs typeface="Arial"/>
            </a:endParaRPr>
          </a:p>
        </p:txBody>
      </p:sp>
      <p:sp>
        <p:nvSpPr>
          <p:cNvPr id="5" name="Content Placeholder 2"/>
          <p:cNvSpPr>
            <a:spLocks noGrp="1"/>
          </p:cNvSpPr>
          <p:nvPr>
            <p:ph idx="1"/>
          </p:nvPr>
        </p:nvSpPr>
        <p:spPr>
          <a:xfrm>
            <a:off x="0" y="2072142"/>
            <a:ext cx="8856984" cy="4862161"/>
          </a:xfrm>
        </p:spPr>
        <p:txBody>
          <a:bodyPr>
            <a:normAutofit lnSpcReduction="10000"/>
          </a:bodyPr>
          <a:lstStyle/>
          <a:p>
            <a:r>
              <a:rPr lang="en-US" dirty="0" smtClean="0">
                <a:latin typeface="Arial"/>
                <a:cs typeface="Arial"/>
              </a:rPr>
              <a:t>Individuals…identify </a:t>
            </a:r>
            <a:r>
              <a:rPr lang="en-US" dirty="0" smtClean="0">
                <a:latin typeface="Arial"/>
                <a:cs typeface="Arial"/>
              </a:rPr>
              <a:t>TWO team-work dimensions or behaviors </a:t>
            </a:r>
            <a:r>
              <a:rPr lang="en-US" dirty="0">
                <a:latin typeface="Arial"/>
                <a:cs typeface="Arial"/>
              </a:rPr>
              <a:t>that </a:t>
            </a:r>
            <a:r>
              <a:rPr lang="en-US" dirty="0" smtClean="0">
                <a:latin typeface="Arial"/>
                <a:cs typeface="Arial"/>
              </a:rPr>
              <a:t>YOU will </a:t>
            </a:r>
            <a:r>
              <a:rPr lang="en-US" dirty="0">
                <a:latin typeface="Arial"/>
                <a:cs typeface="Arial"/>
              </a:rPr>
              <a:t>focus </a:t>
            </a:r>
            <a:r>
              <a:rPr lang="en-US" dirty="0" smtClean="0">
                <a:latin typeface="Arial"/>
                <a:cs typeface="Arial"/>
              </a:rPr>
              <a:t>on improving how to do in your next </a:t>
            </a:r>
            <a:r>
              <a:rPr lang="en-US" dirty="0">
                <a:latin typeface="Arial"/>
                <a:cs typeface="Arial"/>
              </a:rPr>
              <a:t>team </a:t>
            </a:r>
            <a:r>
              <a:rPr lang="en-US" dirty="0" smtClean="0">
                <a:latin typeface="Arial"/>
                <a:cs typeface="Arial"/>
              </a:rPr>
              <a:t>assignment</a:t>
            </a:r>
          </a:p>
          <a:p>
            <a:pPr lvl="1"/>
            <a:r>
              <a:rPr lang="en-US" dirty="0" smtClean="0">
                <a:latin typeface="Arial"/>
                <a:cs typeface="Arial"/>
              </a:rPr>
              <a:t>E.g., team leadership? Team orientation?</a:t>
            </a:r>
          </a:p>
          <a:p>
            <a:r>
              <a:rPr lang="en-US" dirty="0" smtClean="0">
                <a:latin typeface="Arial"/>
                <a:cs typeface="Arial"/>
              </a:rPr>
              <a:t>Set </a:t>
            </a:r>
            <a:r>
              <a:rPr lang="en-US" dirty="0">
                <a:latin typeface="Arial"/>
                <a:cs typeface="Arial"/>
              </a:rPr>
              <a:t>specific and difficult learning </a:t>
            </a:r>
            <a:r>
              <a:rPr lang="en-US" dirty="0" smtClean="0">
                <a:latin typeface="Arial"/>
                <a:cs typeface="Arial"/>
              </a:rPr>
              <a:t>goals</a:t>
            </a:r>
          </a:p>
          <a:p>
            <a:pPr lvl="1"/>
            <a:r>
              <a:rPr lang="en-US" sz="3200" dirty="0" smtClean="0">
                <a:latin typeface="Arial"/>
                <a:cs typeface="Arial"/>
              </a:rPr>
              <a:t>Identify strategies YOU can use to exhibit these team work behaviors or dimensions</a:t>
            </a:r>
          </a:p>
          <a:p>
            <a:pPr lvl="2"/>
            <a:r>
              <a:rPr lang="en-US" dirty="0">
                <a:latin typeface="Arial"/>
                <a:cs typeface="Arial"/>
              </a:rPr>
              <a:t>Use checklist from </a:t>
            </a:r>
            <a:r>
              <a:rPr lang="en-US" dirty="0" smtClean="0">
                <a:latin typeface="Arial"/>
                <a:cs typeface="Arial"/>
              </a:rPr>
              <a:t>form </a:t>
            </a:r>
            <a:r>
              <a:rPr lang="en-US" dirty="0" smtClean="0">
                <a:latin typeface="Arial"/>
                <a:cs typeface="Arial"/>
              </a:rPr>
              <a:t>to develop </a:t>
            </a:r>
            <a:r>
              <a:rPr lang="en-US" dirty="0" smtClean="0">
                <a:latin typeface="Arial"/>
                <a:cs typeface="Arial"/>
              </a:rPr>
              <a:t>procedures</a:t>
            </a:r>
            <a:r>
              <a:rPr lang="en-US" dirty="0">
                <a:latin typeface="Arial"/>
                <a:cs typeface="Arial"/>
              </a:rPr>
              <a:t>, processes or </a:t>
            </a:r>
            <a:r>
              <a:rPr lang="en-US" dirty="0" smtClean="0">
                <a:latin typeface="Arial"/>
                <a:cs typeface="Arial"/>
              </a:rPr>
              <a:t>strategies</a:t>
            </a:r>
            <a:endParaRPr lang="en-US" sz="3200" dirty="0" smtClean="0">
              <a:latin typeface="Arial"/>
              <a:cs typeface="Arial"/>
            </a:endParaRPr>
          </a:p>
          <a:p>
            <a:pPr lvl="2"/>
            <a:endParaRPr lang="en-US" sz="3200" dirty="0" smtClean="0">
              <a:latin typeface="Arial"/>
              <a:cs typeface="Arial"/>
            </a:endParaRPr>
          </a:p>
        </p:txBody>
      </p:sp>
      <p:sp>
        <p:nvSpPr>
          <p:cNvPr id="4" name="TextBox 3"/>
          <p:cNvSpPr txBox="1"/>
          <p:nvPr/>
        </p:nvSpPr>
        <p:spPr>
          <a:xfrm>
            <a:off x="1468074" y="1096596"/>
            <a:ext cx="6426631" cy="954107"/>
          </a:xfrm>
          <a:prstGeom prst="rect">
            <a:avLst/>
          </a:prstGeom>
          <a:noFill/>
        </p:spPr>
        <p:txBody>
          <a:bodyPr wrap="none" rtlCol="0">
            <a:spAutoFit/>
          </a:bodyPr>
          <a:lstStyle/>
          <a:p>
            <a:pPr algn="ctr"/>
            <a:r>
              <a:rPr lang="en-US" sz="3600" dirty="0" smtClean="0"/>
              <a:t>SAMPLE FINAL EXAM </a:t>
            </a:r>
            <a:r>
              <a:rPr lang="en-US" sz="3600" dirty="0" smtClean="0"/>
              <a:t>QUESITONS</a:t>
            </a:r>
          </a:p>
          <a:p>
            <a:pPr algn="ctr"/>
            <a:r>
              <a:rPr lang="en-US" sz="2000" i="1" dirty="0" smtClean="0"/>
              <a:t>Download form from portal</a:t>
            </a:r>
            <a:endParaRPr lang="en-US" sz="2000" i="1" dirty="0"/>
          </a:p>
        </p:txBody>
      </p:sp>
    </p:spTree>
    <p:extLst>
      <p:ext uri="{BB962C8B-B14F-4D97-AF65-F5344CB8AC3E}">
        <p14:creationId xmlns:p14="http://schemas.microsoft.com/office/powerpoint/2010/main" val="33318377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282154"/>
          </a:xfrm>
        </p:spPr>
        <p:txBody>
          <a:bodyPr>
            <a:normAutofit fontScale="90000"/>
          </a:bodyPr>
          <a:lstStyle/>
          <a:p>
            <a:r>
              <a:rPr lang="en-US" b="1" dirty="0" smtClean="0">
                <a:latin typeface="Arial"/>
                <a:cs typeface="Arial"/>
              </a:rPr>
              <a:t>Examples of Learning Goals for </a:t>
            </a:r>
            <a:r>
              <a:rPr lang="en-US" b="1" dirty="0" smtClean="0">
                <a:latin typeface="Arial"/>
                <a:cs typeface="Arial"/>
              </a:rPr>
              <a:t>“Team Presentations</a:t>
            </a:r>
            <a:r>
              <a:rPr lang="en-US" b="1" dirty="0" smtClean="0">
                <a:latin typeface="Arial"/>
                <a:cs typeface="Arial"/>
              </a:rPr>
              <a:t>”</a:t>
            </a:r>
            <a:endParaRPr lang="en-US" b="1" dirty="0">
              <a:latin typeface="Arial"/>
              <a:cs typeface="Arial"/>
            </a:endParaRPr>
          </a:p>
        </p:txBody>
      </p:sp>
      <p:sp>
        <p:nvSpPr>
          <p:cNvPr id="3" name="Content Placeholder 2"/>
          <p:cNvSpPr>
            <a:spLocks noGrp="1"/>
          </p:cNvSpPr>
          <p:nvPr>
            <p:ph idx="1"/>
          </p:nvPr>
        </p:nvSpPr>
        <p:spPr>
          <a:xfrm>
            <a:off x="179512" y="1628800"/>
            <a:ext cx="8640960" cy="5229200"/>
          </a:xfrm>
        </p:spPr>
        <p:txBody>
          <a:bodyPr>
            <a:normAutofit/>
          </a:bodyPr>
          <a:lstStyle/>
          <a:p>
            <a:pPr lvl="1"/>
            <a:r>
              <a:rPr lang="en-US" dirty="0" smtClean="0">
                <a:latin typeface="Arial"/>
                <a:cs typeface="Arial"/>
              </a:rPr>
              <a:t>Learning </a:t>
            </a:r>
            <a:r>
              <a:rPr lang="en-US" dirty="0">
                <a:latin typeface="Arial"/>
                <a:cs typeface="Arial"/>
              </a:rPr>
              <a:t>how to develop a strong argument</a:t>
            </a:r>
          </a:p>
          <a:p>
            <a:pPr lvl="1"/>
            <a:r>
              <a:rPr lang="en-US" dirty="0" smtClean="0">
                <a:latin typeface="Arial"/>
                <a:cs typeface="Arial"/>
              </a:rPr>
              <a:t>Learn </a:t>
            </a:r>
            <a:r>
              <a:rPr lang="en-US" dirty="0">
                <a:latin typeface="Arial"/>
                <a:cs typeface="Arial"/>
              </a:rPr>
              <a:t>how to improve presentation </a:t>
            </a:r>
            <a:r>
              <a:rPr lang="en-US" dirty="0" smtClean="0">
                <a:latin typeface="Arial"/>
                <a:cs typeface="Arial"/>
              </a:rPr>
              <a:t>skills</a:t>
            </a:r>
          </a:p>
          <a:p>
            <a:pPr lvl="1"/>
            <a:r>
              <a:rPr lang="en-US" dirty="0" smtClean="0">
                <a:latin typeface="Arial"/>
                <a:cs typeface="Arial"/>
              </a:rPr>
              <a:t>Learning </a:t>
            </a:r>
            <a:r>
              <a:rPr lang="en-US" dirty="0">
                <a:latin typeface="Arial"/>
                <a:cs typeface="Arial"/>
              </a:rPr>
              <a:t>how to present a complex issue to a lay </a:t>
            </a:r>
            <a:r>
              <a:rPr lang="en-US" dirty="0" smtClean="0">
                <a:latin typeface="Arial"/>
                <a:cs typeface="Arial"/>
              </a:rPr>
              <a:t>audience</a:t>
            </a:r>
            <a:endParaRPr lang="en-US" dirty="0">
              <a:latin typeface="Arial"/>
              <a:cs typeface="Arial"/>
            </a:endParaRPr>
          </a:p>
          <a:p>
            <a:r>
              <a:rPr lang="en-US" dirty="0" smtClean="0">
                <a:latin typeface="Arial"/>
                <a:cs typeface="Arial"/>
              </a:rPr>
              <a:t>How </a:t>
            </a:r>
            <a:r>
              <a:rPr lang="en-US" dirty="0">
                <a:latin typeface="Arial"/>
                <a:cs typeface="Arial"/>
              </a:rPr>
              <a:t>can you improve on </a:t>
            </a:r>
            <a:r>
              <a:rPr lang="en-US" dirty="0" smtClean="0">
                <a:latin typeface="Arial"/>
                <a:cs typeface="Arial"/>
              </a:rPr>
              <a:t>these?</a:t>
            </a:r>
          </a:p>
          <a:p>
            <a:pPr lvl="1"/>
            <a:r>
              <a:rPr lang="en-US" dirty="0" smtClean="0">
                <a:latin typeface="Arial"/>
                <a:cs typeface="Arial"/>
              </a:rPr>
              <a:t>E.g., Use Duarte </a:t>
            </a:r>
            <a:r>
              <a:rPr lang="en-US" dirty="0">
                <a:latin typeface="Arial"/>
                <a:cs typeface="Arial"/>
              </a:rPr>
              <a:t>readings on </a:t>
            </a:r>
            <a:r>
              <a:rPr lang="en-US" dirty="0" smtClean="0">
                <a:latin typeface="Arial"/>
                <a:cs typeface="Arial"/>
              </a:rPr>
              <a:t>presentations to generate a list of behaviors/strategies</a:t>
            </a:r>
            <a:endParaRPr lang="en-US" dirty="0">
              <a:latin typeface="Arial"/>
              <a:cs typeface="Arial"/>
            </a:endParaRPr>
          </a:p>
          <a:p>
            <a:pPr lvl="1"/>
            <a:endParaRPr lang="en-US" dirty="0"/>
          </a:p>
        </p:txBody>
      </p:sp>
    </p:spTree>
    <p:extLst>
      <p:ext uri="{BB962C8B-B14F-4D97-AF65-F5344CB8AC3E}">
        <p14:creationId xmlns:p14="http://schemas.microsoft.com/office/powerpoint/2010/main" val="37132744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8723" y="274638"/>
            <a:ext cx="9085277" cy="1143000"/>
          </a:xfrm>
        </p:spPr>
        <p:txBody>
          <a:bodyPr>
            <a:normAutofit fontScale="90000"/>
          </a:bodyPr>
          <a:lstStyle/>
          <a:p>
            <a:r>
              <a:rPr lang="en-US" altLang="zh-CN" dirty="0" smtClean="0"/>
              <a:t>To develop learning goals for “Mutual </a:t>
            </a:r>
            <a:r>
              <a:rPr lang="en-US" altLang="zh-CN" dirty="0" smtClean="0"/>
              <a:t>Performance </a:t>
            </a:r>
            <a:r>
              <a:rPr lang="en-US" altLang="zh-CN" dirty="0" smtClean="0"/>
              <a:t>Monitoring” </a:t>
            </a:r>
            <a:endParaRPr lang="zh-CN" altLang="en-US" dirty="0"/>
          </a:p>
        </p:txBody>
      </p:sp>
      <p:sp>
        <p:nvSpPr>
          <p:cNvPr id="3" name="内容占位符 2"/>
          <p:cNvSpPr>
            <a:spLocks noGrp="1"/>
          </p:cNvSpPr>
          <p:nvPr>
            <p:ph idx="1"/>
          </p:nvPr>
        </p:nvSpPr>
        <p:spPr>
          <a:xfrm>
            <a:off x="285226" y="1484852"/>
            <a:ext cx="8401574" cy="5268286"/>
          </a:xfrm>
        </p:spPr>
        <p:txBody>
          <a:bodyPr>
            <a:normAutofit/>
          </a:bodyPr>
          <a:lstStyle/>
          <a:p>
            <a:pPr marL="514350" indent="-514350">
              <a:buFont typeface="+mj-lt"/>
              <a:buAutoNum type="arabicPeriod"/>
            </a:pPr>
            <a:r>
              <a:rPr lang="en-US" altLang="zh-CN" dirty="0" smtClean="0"/>
              <a:t>Consider either General Skills or Specific Behaviors</a:t>
            </a:r>
            <a:endParaRPr lang="en-US" altLang="zh-CN" dirty="0"/>
          </a:p>
          <a:p>
            <a:pPr lvl="2"/>
            <a:r>
              <a:rPr lang="en-US" altLang="zh-CN" dirty="0" smtClean="0"/>
              <a:t>General Skills </a:t>
            </a:r>
          </a:p>
          <a:p>
            <a:pPr lvl="3"/>
            <a:r>
              <a:rPr lang="en-US" altLang="zh-CN" dirty="0" smtClean="0"/>
              <a:t>Develop </a:t>
            </a:r>
            <a:r>
              <a:rPr lang="en-US" altLang="zh-CN" dirty="0"/>
              <a:t>common </a:t>
            </a:r>
            <a:r>
              <a:rPr lang="en-US" altLang="zh-CN" dirty="0" smtClean="0"/>
              <a:t>understandings of </a:t>
            </a:r>
            <a:r>
              <a:rPr lang="en-US" altLang="zh-CN" dirty="0"/>
              <a:t>the team environment </a:t>
            </a:r>
            <a:endParaRPr lang="en-US" altLang="zh-CN" dirty="0" smtClean="0"/>
          </a:p>
          <a:p>
            <a:pPr lvl="3"/>
            <a:r>
              <a:rPr lang="en-US" altLang="zh-CN" dirty="0" smtClean="0"/>
              <a:t>Apply appropriate task </a:t>
            </a:r>
            <a:r>
              <a:rPr lang="en-US" altLang="zh-CN" dirty="0"/>
              <a:t>strategies to accurately monitor </a:t>
            </a:r>
            <a:r>
              <a:rPr lang="en-US" altLang="zh-CN" dirty="0" smtClean="0"/>
              <a:t>teammate performance.</a:t>
            </a:r>
          </a:p>
          <a:p>
            <a:pPr lvl="2"/>
            <a:r>
              <a:rPr lang="en-US" altLang="zh-CN" dirty="0" smtClean="0"/>
              <a:t>Specific </a:t>
            </a:r>
            <a:r>
              <a:rPr lang="en-US" altLang="zh-CN" dirty="0" smtClean="0"/>
              <a:t>Behaviors</a:t>
            </a:r>
            <a:endParaRPr lang="en-US" altLang="zh-CN" dirty="0"/>
          </a:p>
          <a:p>
            <a:pPr lvl="3"/>
            <a:r>
              <a:rPr lang="en-US" altLang="zh-CN" dirty="0" smtClean="0"/>
              <a:t>Identifying </a:t>
            </a:r>
            <a:r>
              <a:rPr lang="en-US" altLang="zh-CN" dirty="0"/>
              <a:t>mistakes and lapses in other team members’ actions.</a:t>
            </a:r>
          </a:p>
          <a:p>
            <a:pPr lvl="3"/>
            <a:r>
              <a:rPr lang="en-US" altLang="zh-CN" dirty="0"/>
              <a:t>Providing feedback regarding team member actions to facilitate </a:t>
            </a:r>
            <a:r>
              <a:rPr lang="en-US" altLang="zh-CN" dirty="0" smtClean="0"/>
              <a:t>self-correction</a:t>
            </a:r>
          </a:p>
          <a:p>
            <a:pPr marL="457200" indent="-457200">
              <a:buFont typeface="+mj-lt"/>
              <a:buAutoNum type="arabicPeriod"/>
            </a:pPr>
            <a:r>
              <a:rPr lang="en-US" altLang="zh-CN" dirty="0" smtClean="0"/>
              <a:t>Think of Strategies to learn these Skills / Behaviors</a:t>
            </a:r>
            <a:endParaRPr lang="zh-CN" altLang="en-US" dirty="0"/>
          </a:p>
        </p:txBody>
      </p:sp>
    </p:spTree>
    <p:extLst>
      <p:ext uri="{BB962C8B-B14F-4D97-AF65-F5344CB8AC3E}">
        <p14:creationId xmlns:p14="http://schemas.microsoft.com/office/powerpoint/2010/main" val="30777440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58673406"/>
              </p:ext>
            </p:extLst>
          </p:nvPr>
        </p:nvGraphicFramePr>
        <p:xfrm>
          <a:off x="176170" y="1451194"/>
          <a:ext cx="8741327" cy="5285165"/>
        </p:xfrm>
        <a:graphic>
          <a:graphicData uri="http://schemas.openxmlformats.org/drawingml/2006/table">
            <a:tbl>
              <a:tblPr firstRow="1" bandRow="1">
                <a:tableStyleId>{5C22544A-7EE6-4342-B048-85BDC9FD1C3A}</a:tableStyleId>
              </a:tblPr>
              <a:tblGrid>
                <a:gridCol w="2451841"/>
                <a:gridCol w="6289486"/>
              </a:tblGrid>
              <a:tr h="698146">
                <a:tc>
                  <a:txBody>
                    <a:bodyPr/>
                    <a:lstStyle/>
                    <a:p>
                      <a:r>
                        <a:rPr lang="en-US" dirty="0" smtClean="0">
                          <a:solidFill>
                            <a:schemeClr val="tx1"/>
                          </a:solidFill>
                          <a:latin typeface="Arial" panose="020B0604020202020204" pitchFamily="34" charset="0"/>
                          <a:cs typeface="Arial" panose="020B0604020202020204" pitchFamily="34" charset="0"/>
                        </a:rPr>
                        <a:t>What to Improve</a:t>
                      </a:r>
                      <a:endParaRPr lang="en-US"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latin typeface="Arial" panose="020B0604020202020204" pitchFamily="34" charset="0"/>
                          <a:cs typeface="Arial" panose="020B0604020202020204" pitchFamily="34" charset="0"/>
                        </a:rPr>
                        <a:t>Strategies</a:t>
                      </a:r>
                    </a:p>
                    <a:p>
                      <a:endParaRPr lang="en-US" sz="8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7981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altLang="zh-CN" b="1" u="none" dirty="0" smtClean="0">
                          <a:solidFill>
                            <a:schemeClr val="tx1"/>
                          </a:solidFill>
                          <a:latin typeface="Arial" panose="020B0604020202020204" pitchFamily="34" charset="0"/>
                          <a:cs typeface="Arial" panose="020B0604020202020204" pitchFamily="34" charset="0"/>
                        </a:rPr>
                        <a:t>Specific Behavior: </a:t>
                      </a:r>
                    </a:p>
                    <a:p>
                      <a:pPr marL="0" marR="0" indent="0" algn="l" defTabSz="457200" rtl="0" eaLnBrk="1" fontAlgn="auto" latinLnBrk="0" hangingPunct="1">
                        <a:lnSpc>
                          <a:spcPct val="100000"/>
                        </a:lnSpc>
                        <a:spcBef>
                          <a:spcPts val="0"/>
                        </a:spcBef>
                        <a:spcAft>
                          <a:spcPts val="0"/>
                        </a:spcAft>
                        <a:buClrTx/>
                        <a:buSzTx/>
                        <a:buFontTx/>
                        <a:buNone/>
                        <a:tabLst/>
                        <a:defRPr/>
                      </a:pPr>
                      <a:r>
                        <a:rPr lang="en-US" altLang="zh-CN" u="none" dirty="0" smtClean="0">
                          <a:solidFill>
                            <a:schemeClr val="tx1"/>
                          </a:solidFill>
                          <a:latin typeface="Arial" panose="020B0604020202020204" pitchFamily="34" charset="0"/>
                          <a:cs typeface="Arial" panose="020B0604020202020204" pitchFamily="34" charset="0"/>
                        </a:rPr>
                        <a:t>Provide feedback </a:t>
                      </a:r>
                      <a:r>
                        <a:rPr lang="en-US" altLang="zh-CN" dirty="0" smtClean="0">
                          <a:solidFill>
                            <a:schemeClr val="tx1"/>
                          </a:solidFill>
                          <a:latin typeface="Arial" panose="020B0604020202020204" pitchFamily="34" charset="0"/>
                          <a:cs typeface="Arial" panose="020B0604020202020204" pitchFamily="34" charset="0"/>
                        </a:rPr>
                        <a:t>regarding team member actions to facilitate self-correction</a:t>
                      </a:r>
                    </a:p>
                    <a:p>
                      <a:endParaRPr lang="en-US"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342900" indent="-342900">
                        <a:lnSpc>
                          <a:spcPct val="110000"/>
                        </a:lnSpc>
                        <a:spcAft>
                          <a:spcPts val="600"/>
                        </a:spcAft>
                        <a:buFont typeface="+mj-lt"/>
                        <a:buAutoNum type="arabicPeriod"/>
                      </a:pPr>
                      <a:r>
                        <a:rPr lang="en-CA" sz="1600" dirty="0" smtClean="0">
                          <a:solidFill>
                            <a:schemeClr val="tx1"/>
                          </a:solidFill>
                          <a:latin typeface="Arial" panose="020B0604020202020204" pitchFamily="34" charset="0"/>
                          <a:cs typeface="Arial" panose="020B0604020202020204" pitchFamily="34" charset="0"/>
                        </a:rPr>
                        <a:t>Stick to facts, be specific and direct </a:t>
                      </a:r>
                    </a:p>
                    <a:p>
                      <a:pPr marL="342900" indent="-342900">
                        <a:lnSpc>
                          <a:spcPct val="110000"/>
                        </a:lnSpc>
                        <a:spcAft>
                          <a:spcPts val="600"/>
                        </a:spcAft>
                        <a:buFont typeface="+mj-lt"/>
                        <a:buAutoNum type="arabicPeriod"/>
                      </a:pPr>
                      <a:r>
                        <a:rPr lang="en-US" sz="1600" dirty="0" smtClean="0">
                          <a:solidFill>
                            <a:schemeClr val="tx1"/>
                          </a:solidFill>
                          <a:latin typeface="Arial" panose="020B0604020202020204" pitchFamily="34" charset="0"/>
                          <a:ea typeface="ＭＳ Ｐゴシック" pitchFamily="-110" charset="-128"/>
                          <a:cs typeface="Arial" panose="020B0604020202020204" pitchFamily="34" charset="0"/>
                        </a:rPr>
                        <a:t>Don’t use labels/exaggerate/generalize </a:t>
                      </a:r>
                    </a:p>
                    <a:p>
                      <a:pPr marL="342900" indent="-342900">
                        <a:lnSpc>
                          <a:spcPct val="110000"/>
                        </a:lnSpc>
                        <a:spcAft>
                          <a:spcPts val="600"/>
                        </a:spcAft>
                        <a:buFont typeface="+mj-lt"/>
                        <a:buAutoNum type="arabicPeriod"/>
                      </a:pPr>
                      <a:r>
                        <a:rPr lang="en-CA" sz="1600" dirty="0" smtClean="0">
                          <a:solidFill>
                            <a:schemeClr val="tx1"/>
                          </a:solidFill>
                          <a:latin typeface="Arial" panose="020B0604020202020204" pitchFamily="34" charset="0"/>
                          <a:cs typeface="Arial" panose="020B0604020202020204" pitchFamily="34" charset="0"/>
                        </a:rPr>
                        <a:t>Specify consequences of behavior </a:t>
                      </a:r>
                    </a:p>
                    <a:p>
                      <a:pPr marL="342900" indent="-342900">
                        <a:lnSpc>
                          <a:spcPct val="110000"/>
                        </a:lnSpc>
                        <a:spcAft>
                          <a:spcPts val="600"/>
                        </a:spcAft>
                        <a:buFont typeface="+mj-lt"/>
                        <a:buAutoNum type="arabicPeriod"/>
                      </a:pPr>
                      <a:r>
                        <a:rPr lang="en-US" sz="1600" dirty="0" smtClean="0">
                          <a:solidFill>
                            <a:schemeClr val="tx1"/>
                          </a:solidFill>
                          <a:latin typeface="Arial" panose="020B0604020202020204" pitchFamily="34" charset="0"/>
                          <a:ea typeface="ＭＳ Ｐゴシック" pitchFamily="-110" charset="-128"/>
                          <a:cs typeface="Arial" panose="020B0604020202020204" pitchFamily="34" charset="0"/>
                        </a:rPr>
                        <a:t>Restrict your feedback to things you know for certain</a:t>
                      </a:r>
                      <a:r>
                        <a:rPr lang="en-US" sz="1600" baseline="0" dirty="0" smtClean="0">
                          <a:solidFill>
                            <a:schemeClr val="tx1"/>
                          </a:solidFill>
                          <a:latin typeface="Arial" panose="020B0604020202020204" pitchFamily="34" charset="0"/>
                          <a:ea typeface="ＭＳ Ｐゴシック" pitchFamily="-110" charset="-128"/>
                          <a:cs typeface="Arial" panose="020B0604020202020204" pitchFamily="34" charset="0"/>
                        </a:rPr>
                        <a:t> </a:t>
                      </a:r>
                    </a:p>
                    <a:p>
                      <a:pPr marL="342900" indent="-342900">
                        <a:lnSpc>
                          <a:spcPct val="110000"/>
                        </a:lnSpc>
                        <a:spcAft>
                          <a:spcPts val="600"/>
                        </a:spcAft>
                        <a:buFont typeface="+mj-lt"/>
                        <a:buAutoNum type="arabicPeriod"/>
                      </a:pPr>
                      <a:r>
                        <a:rPr lang="en-CA" sz="1600" dirty="0" smtClean="0">
                          <a:solidFill>
                            <a:schemeClr val="tx1"/>
                          </a:solidFill>
                          <a:latin typeface="Arial" panose="020B0604020202020204" pitchFamily="34" charset="0"/>
                          <a:cs typeface="Arial" panose="020B0604020202020204" pitchFamily="34" charset="0"/>
                        </a:rPr>
                        <a:t>Check recipient has understood</a:t>
                      </a:r>
                      <a:r>
                        <a:rPr lang="en-CA" sz="1600" baseline="0" dirty="0" smtClean="0">
                          <a:solidFill>
                            <a:schemeClr val="tx1"/>
                          </a:solidFill>
                          <a:latin typeface="Arial" panose="020B0604020202020204" pitchFamily="34" charset="0"/>
                          <a:cs typeface="Arial" panose="020B0604020202020204" pitchFamily="34" charset="0"/>
                        </a:rPr>
                        <a:t> </a:t>
                      </a:r>
                    </a:p>
                    <a:p>
                      <a:pPr marL="342900" indent="-342900">
                        <a:lnSpc>
                          <a:spcPct val="110000"/>
                        </a:lnSpc>
                        <a:spcAft>
                          <a:spcPts val="600"/>
                        </a:spcAft>
                        <a:buFont typeface="+mj-lt"/>
                        <a:buAutoNum type="arabicPeriod"/>
                      </a:pPr>
                      <a:r>
                        <a:rPr lang="en-CA" sz="1600" dirty="0" smtClean="0">
                          <a:solidFill>
                            <a:schemeClr val="tx1"/>
                          </a:solidFill>
                          <a:latin typeface="Arial" panose="020B0604020202020204" pitchFamily="34" charset="0"/>
                          <a:cs typeface="Arial" panose="020B0604020202020204" pitchFamily="34" charset="0"/>
                        </a:rPr>
                        <a:t>Listen to recipient's concerns </a:t>
                      </a:r>
                    </a:p>
                    <a:p>
                      <a:pPr marL="342900" indent="-342900">
                        <a:lnSpc>
                          <a:spcPct val="110000"/>
                        </a:lnSpc>
                        <a:spcAft>
                          <a:spcPts val="600"/>
                        </a:spcAft>
                        <a:buFont typeface="+mj-lt"/>
                        <a:buAutoNum type="arabicPeriod"/>
                      </a:pPr>
                      <a:r>
                        <a:rPr lang="en-US" sz="1600" dirty="0" smtClean="0">
                          <a:solidFill>
                            <a:schemeClr val="tx1"/>
                          </a:solidFill>
                          <a:latin typeface="Arial" panose="020B0604020202020204" pitchFamily="34" charset="0"/>
                          <a:ea typeface="ＭＳ Ｐゴシック" pitchFamily="-110" charset="-128"/>
                          <a:cs typeface="Arial" panose="020B0604020202020204" pitchFamily="34" charset="0"/>
                        </a:rPr>
                        <a:t>Talk about yourself, not about the other person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788832">
                <a:tc>
                  <a:txBody>
                    <a:bodyPr/>
                    <a:lstStyle/>
                    <a:p>
                      <a:r>
                        <a:rPr lang="en-US" altLang="zh-CN" b="1" dirty="0" smtClean="0"/>
                        <a:t>General Skills</a:t>
                      </a:r>
                    </a:p>
                    <a:p>
                      <a:r>
                        <a:rPr lang="en-US" altLang="zh-CN" dirty="0" smtClean="0"/>
                        <a:t>Apply appropriate task strategies to accurately monitor teammate performance</a:t>
                      </a:r>
                      <a:endParaRPr lang="en-US"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altLang="zh-CN" dirty="0" smtClean="0">
                          <a:solidFill>
                            <a:schemeClr val="tx1"/>
                          </a:solidFill>
                          <a:latin typeface="Arial" panose="020B0604020202020204" pitchFamily="34" charset="0"/>
                          <a:cs typeface="Arial" panose="020B0604020202020204" pitchFamily="34" charset="0"/>
                        </a:rPr>
                        <a:t>Allocate Monitoring roles:  Timekeeper, Quality Assurance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 name="标题 1"/>
          <p:cNvSpPr>
            <a:spLocks noGrp="1"/>
          </p:cNvSpPr>
          <p:nvPr>
            <p:ph type="title"/>
          </p:nvPr>
        </p:nvSpPr>
        <p:spPr>
          <a:xfrm>
            <a:off x="0" y="58723"/>
            <a:ext cx="9144000" cy="1484750"/>
          </a:xfrm>
        </p:spPr>
        <p:txBody>
          <a:bodyPr>
            <a:normAutofit fontScale="90000"/>
          </a:bodyPr>
          <a:lstStyle/>
          <a:p>
            <a:r>
              <a:rPr lang="en-US" altLang="zh-CN" sz="3600" dirty="0" smtClean="0">
                <a:latin typeface="Arial" panose="020B0604020202020204" pitchFamily="34" charset="0"/>
                <a:cs typeface="Arial" panose="020B0604020202020204" pitchFamily="34" charset="0"/>
              </a:rPr>
              <a:t>2. Examples </a:t>
            </a:r>
            <a:r>
              <a:rPr lang="en-US" altLang="zh-CN" sz="3600" dirty="0" smtClean="0">
                <a:latin typeface="Arial" panose="020B0604020202020204" pitchFamily="34" charset="0"/>
                <a:cs typeface="Arial" panose="020B0604020202020204" pitchFamily="34" charset="0"/>
              </a:rPr>
              <a:t>of </a:t>
            </a:r>
            <a:r>
              <a:rPr lang="en-US" altLang="zh-CN" sz="3600" dirty="0" smtClean="0">
                <a:latin typeface="Arial" panose="020B0604020202020204" pitchFamily="34" charset="0"/>
                <a:cs typeface="Arial" panose="020B0604020202020204" pitchFamily="34" charset="0"/>
              </a:rPr>
              <a:t>Strategies to develop learning </a:t>
            </a:r>
            <a:r>
              <a:rPr lang="en-US" altLang="zh-CN" sz="3600" dirty="0" smtClean="0">
                <a:latin typeface="Arial" panose="020B0604020202020204" pitchFamily="34" charset="0"/>
                <a:cs typeface="Arial" panose="020B0604020202020204" pitchFamily="34" charset="0"/>
              </a:rPr>
              <a:t>goals for </a:t>
            </a:r>
            <a:r>
              <a:rPr lang="en-US" altLang="zh-CN" sz="3600" dirty="0" smtClean="0">
                <a:latin typeface="Arial" panose="020B0604020202020204" pitchFamily="34" charset="0"/>
                <a:cs typeface="Arial" panose="020B0604020202020204" pitchFamily="34" charset="0"/>
              </a:rPr>
              <a:t> “</a:t>
            </a:r>
            <a:r>
              <a:rPr lang="en-US" altLang="zh-CN" sz="3600" dirty="0" smtClean="0">
                <a:latin typeface="Arial" panose="020B0604020202020204" pitchFamily="34" charset="0"/>
                <a:cs typeface="Arial" panose="020B0604020202020204" pitchFamily="34" charset="0"/>
              </a:rPr>
              <a:t>Mutual Performance Monitoring”</a:t>
            </a:r>
            <a:endParaRPr lang="zh-CN" alt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8301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403</TotalTime>
  <Words>2557</Words>
  <Application>Microsoft Office PowerPoint</Application>
  <PresentationFormat>On-screen Show (4:3)</PresentationFormat>
  <Paragraphs>323</Paragraphs>
  <Slides>32</Slides>
  <Notes>12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Team Feedback</vt:lpstr>
      <vt:lpstr>PowerPoint Presentation</vt:lpstr>
      <vt:lpstr>PowerPoint Presentation</vt:lpstr>
      <vt:lpstr>PowerPoint Presentation</vt:lpstr>
      <vt:lpstr>PowerPoint Presentation</vt:lpstr>
      <vt:lpstr>Overview of Team Feedback Session</vt:lpstr>
      <vt:lpstr>Structure feedback around team model</vt:lpstr>
      <vt:lpstr>Let’s consider the outer dimensions</vt:lpstr>
      <vt:lpstr>Did your team have Closed-loop Communication</vt:lpstr>
      <vt:lpstr>Did your team have a shared Mental Model</vt:lpstr>
      <vt:lpstr>Did your team have Mutual Trust</vt:lpstr>
      <vt:lpstr>  </vt:lpstr>
      <vt:lpstr>Did you/your members display Team Leadership</vt:lpstr>
      <vt:lpstr>PowerPoint Presentation</vt:lpstr>
      <vt:lpstr>PowerPoint Presentation</vt:lpstr>
      <vt:lpstr>Did members engage in Backup Behavior</vt:lpstr>
      <vt:lpstr>Did your team display Adaptability</vt:lpstr>
      <vt:lpstr>Did members engage in Mutual Performance Monitoring</vt:lpstr>
      <vt:lpstr>Individuals write about your own Team SAMPLE FINAL EXAM QUESITONS Download form from portal </vt:lpstr>
      <vt:lpstr>PowerPoint Presentation</vt:lpstr>
      <vt:lpstr>Team Feedback Session</vt:lpstr>
      <vt:lpstr>Using the Talking Stick for Team Feedback</vt:lpstr>
      <vt:lpstr>PowerPoint Presentation</vt:lpstr>
      <vt:lpstr>Behaviors to use when Providing Feedback</vt:lpstr>
      <vt:lpstr>Phrases to use when giving Constructive Feedback</vt:lpstr>
      <vt:lpstr>Instructions for those without the “stick”</vt:lpstr>
      <vt:lpstr>After everyone has a chance with the stick</vt:lpstr>
      <vt:lpstr>Behaviors to use when asking for Clarification</vt:lpstr>
      <vt:lpstr>After team feedback discussion</vt:lpstr>
      <vt:lpstr>Examples of Learning Goals for “Team Presentations”</vt:lpstr>
      <vt:lpstr>To develop learning goals for “Mutual Performance Monitoring” </vt:lpstr>
      <vt:lpstr>2. Examples of Strategies to develop learning goals for  “Mutual Performance Monitoring”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Sinthia Soyeb</dc:creator>
  <cp:lastModifiedBy>Phani Radhakrishnan</cp:lastModifiedBy>
  <cp:revision>41</cp:revision>
  <dcterms:created xsi:type="dcterms:W3CDTF">2014-06-12T13:22:11Z</dcterms:created>
  <dcterms:modified xsi:type="dcterms:W3CDTF">2014-06-18T13:45:51Z</dcterms:modified>
</cp:coreProperties>
</file>