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8"/>
  </p:handoutMasterIdLst>
  <p:sldIdLst>
    <p:sldId id="256" r:id="rId2"/>
    <p:sldId id="265" r:id="rId3"/>
    <p:sldId id="263" r:id="rId4"/>
    <p:sldId id="264" r:id="rId5"/>
    <p:sldId id="274" r:id="rId6"/>
    <p:sldId id="267" r:id="rId7"/>
    <p:sldId id="268" r:id="rId8"/>
    <p:sldId id="270" r:id="rId9"/>
    <p:sldId id="271" r:id="rId10"/>
    <p:sldId id="269" r:id="rId11"/>
    <p:sldId id="275" r:id="rId12"/>
    <p:sldId id="276" r:id="rId13"/>
    <p:sldId id="277" r:id="rId14"/>
    <p:sldId id="278" r:id="rId15"/>
    <p:sldId id="279" r:id="rId16"/>
    <p:sldId id="280" r:id="rId17"/>
  </p:sldIdLst>
  <p:sldSz cx="9144000" cy="6858000" type="screen4x3"/>
  <p:notesSz cx="9313863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46" y="-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36007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75701" y="0"/>
            <a:ext cx="4036007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CBCD22-D247-4569-A81F-99A63F0DF4E8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4036007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75701" y="6513910"/>
            <a:ext cx="4036007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CD2B0B-0568-469B-A01E-DAF376CFE1C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55384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1383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93621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88374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43456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122289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02659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519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574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48270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98049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1884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02D2B7-C6FE-4F77-8C13-3DEFAD1BCDEA}" type="datetimeFigureOut">
              <a:rPr lang="en-CA" smtClean="0"/>
              <a:t>16/02/2015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4C7CB-E50E-45EE-AD94-77165E0AA87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434603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4" y="16288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CA" dirty="0"/>
              <a:t/>
            </a:r>
            <a:br>
              <a:rPr lang="en-CA" dirty="0"/>
            </a:br>
            <a:r>
              <a:rPr lang="en-CA" dirty="0" smtClean="0"/>
              <a:t> </a:t>
            </a:r>
            <a:r>
              <a:rPr lang="en-CA" dirty="0"/>
              <a:t>SOCIAL UNIONISM AND MEMBERSHIP PARTICIPATION: WHAT ROLE FOR UNION DEMOCRACY?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1640" y="4077072"/>
            <a:ext cx="6400800" cy="1752600"/>
          </a:xfrm>
        </p:spPr>
        <p:txBody>
          <a:bodyPr/>
          <a:lstStyle/>
          <a:p>
            <a:r>
              <a:rPr lang="en-CA" dirty="0" smtClean="0"/>
              <a:t>Stephanie Ross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378495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/>
              <a:t>S</a:t>
            </a:r>
            <a:r>
              <a:rPr lang="en-CA" dirty="0" smtClean="0"/>
              <a:t>ocial unionism is response to “crisis”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Decline in union density</a:t>
            </a:r>
          </a:p>
          <a:p>
            <a:r>
              <a:rPr lang="en-CA" dirty="0" smtClean="0"/>
              <a:t>Atrophy of working class capacities</a:t>
            </a:r>
          </a:p>
          <a:p>
            <a:r>
              <a:rPr lang="en-CA" dirty="0" smtClean="0"/>
              <a:t>Inability of unions to develop effective counter strategies to neoliberal globalization…</a:t>
            </a:r>
          </a:p>
          <a:p>
            <a:r>
              <a:rPr lang="en-CA" dirty="0"/>
              <a:t>Social unionism takes form of union-community </a:t>
            </a:r>
            <a:r>
              <a:rPr lang="en-CA" dirty="0" smtClean="0"/>
              <a:t>coalitions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622269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Social unionism contrast with conventional business unionism or service model</a:t>
            </a:r>
          </a:p>
          <a:p>
            <a:r>
              <a:rPr lang="en-CA" dirty="0" smtClean="0"/>
              <a:t>Engages with social justice struggles beyond the workplace</a:t>
            </a:r>
          </a:p>
          <a:p>
            <a:r>
              <a:rPr lang="en-CA" dirty="0" smtClean="0"/>
              <a:t>Methods of union activity “beyond the [official] collective bargaining process…”</a:t>
            </a:r>
          </a:p>
          <a:p>
            <a:r>
              <a:rPr lang="en-CA" dirty="0" smtClean="0"/>
              <a:t>[TW: but I say it all comes down to “collective bargaining.”]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09223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Three elements defining </a:t>
            </a:r>
            <a:r>
              <a:rPr lang="en-CA" dirty="0" err="1" smtClean="0"/>
              <a:t>s.u</a:t>
            </a:r>
            <a:r>
              <a:rPr lang="en-CA" dirty="0" smtClean="0"/>
              <a:t>.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CA" u="sng" dirty="0" smtClean="0"/>
              <a:t>Ethos or collective action </a:t>
            </a:r>
            <a:r>
              <a:rPr lang="en-CA" i="1" u="sng" dirty="0" smtClean="0"/>
              <a:t>frame</a:t>
            </a:r>
            <a:r>
              <a:rPr lang="en-CA" u="sng" dirty="0" smtClean="0"/>
              <a:t> </a:t>
            </a:r>
            <a:r>
              <a:rPr lang="en-CA" dirty="0" smtClean="0"/>
              <a:t>used to rationalize union activity [moral economy from E. P. Thompson].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 smtClean="0"/>
              <a:t>The </a:t>
            </a:r>
            <a:r>
              <a:rPr lang="en-CA" u="sng" dirty="0" smtClean="0"/>
              <a:t>repertoire or strategic means </a:t>
            </a:r>
            <a:r>
              <a:rPr lang="en-CA" dirty="0" smtClean="0"/>
              <a:t>used to act on that ethos. [repertoire from Charles Tilly]</a:t>
            </a:r>
          </a:p>
          <a:p>
            <a:pPr marL="514350" indent="-514350">
              <a:buFont typeface="+mj-lt"/>
              <a:buAutoNum type="arabicPeriod"/>
            </a:pPr>
            <a:r>
              <a:rPr lang="en-CA" u="sng" dirty="0" smtClean="0"/>
              <a:t>Internal organizational practices </a:t>
            </a:r>
            <a:r>
              <a:rPr lang="en-CA" dirty="0" smtClean="0"/>
              <a:t>and power relations which shape who is involved in defining goals and implementing plans.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361997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157" r="-17157"/>
          <a:stretch/>
        </p:blipFill>
        <p:spPr>
          <a:xfrm>
            <a:off x="0" y="27384"/>
            <a:ext cx="9143999" cy="6858000"/>
          </a:xfrm>
        </p:spPr>
      </p:pic>
      <p:sp>
        <p:nvSpPr>
          <p:cNvPr id="5" name="TextBox 4"/>
          <p:cNvSpPr txBox="1"/>
          <p:nvPr/>
        </p:nvSpPr>
        <p:spPr>
          <a:xfrm>
            <a:off x="5868144" y="201642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 smtClean="0">
                <a:solidFill>
                  <a:prstClr val="black"/>
                </a:solidFill>
              </a:rPr>
              <a:t>Repertoire</a:t>
            </a:r>
            <a:endParaRPr lang="en-CA" sz="24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403648" y="2053876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 smtClean="0">
                <a:solidFill>
                  <a:prstClr val="black"/>
                </a:solidFill>
              </a:rPr>
              <a:t>Ethos/Frame</a:t>
            </a:r>
            <a:endParaRPr lang="en-CA" sz="2400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1880" y="4673312"/>
            <a:ext cx="20882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 smtClean="0">
                <a:solidFill>
                  <a:prstClr val="black"/>
                </a:solidFill>
              </a:rPr>
              <a:t>Organizational practices and power</a:t>
            </a:r>
            <a:endParaRPr lang="en-CA" sz="2400" dirty="0">
              <a:solidFill>
                <a:prstClr val="black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635896" y="2708920"/>
            <a:ext cx="1728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2400" dirty="0" smtClean="0">
                <a:solidFill>
                  <a:prstClr val="black"/>
                </a:solidFill>
              </a:rPr>
              <a:t>Social Unionism</a:t>
            </a:r>
            <a:endParaRPr lang="en-CA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0486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Frames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Social unionism tends toward an “anti-economistic” analysis of workers’ problems</a:t>
            </a:r>
          </a:p>
          <a:p>
            <a:r>
              <a:rPr lang="en-CA" dirty="0"/>
              <a:t>anti-sectionalist definition of the community of </a:t>
            </a:r>
            <a:r>
              <a:rPr lang="en-CA" dirty="0" smtClean="0"/>
              <a:t>workers</a:t>
            </a:r>
          </a:p>
          <a:p>
            <a:r>
              <a:rPr lang="en-CA" dirty="0" smtClean="0"/>
              <a:t>Sees unionism as the </a:t>
            </a:r>
            <a:r>
              <a:rPr lang="en-CA" dirty="0"/>
              <a:t>base from which broader social change is made in the interests of the working-class </a:t>
            </a:r>
            <a:r>
              <a:rPr lang="en-CA" dirty="0" smtClean="0"/>
              <a:t>majority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3153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Repertoire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The use of particular strategies doesn’t necessarily indicate the presence of a broader approach</a:t>
            </a:r>
          </a:p>
          <a:p>
            <a:r>
              <a:rPr lang="en-CA" dirty="0" smtClean="0"/>
              <a:t>Nor </a:t>
            </a:r>
            <a:r>
              <a:rPr lang="en-CA" dirty="0"/>
              <a:t>do the philosophical commitments associated with social unionism lead to a particular strategic repertoire</a:t>
            </a:r>
          </a:p>
          <a:p>
            <a:r>
              <a:rPr lang="en-CA" dirty="0" smtClean="0"/>
              <a:t>co-existence </a:t>
            </a:r>
            <a:r>
              <a:rPr lang="en-CA" dirty="0"/>
              <a:t>of business and social unionism is a long-standing and dominant pattern in the Canadian labour movement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2930205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Problems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CA" dirty="0"/>
              <a:t>Social unionism </a:t>
            </a:r>
            <a:r>
              <a:rPr lang="en-CA" dirty="0" smtClean="0"/>
              <a:t>happens </a:t>
            </a:r>
            <a:r>
              <a:rPr lang="en-CA" dirty="0"/>
              <a:t>"outside of bargaining"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/>
              <a:t>the presence of a particular ethos in union statements does not guarantee its emergence in practice</a:t>
            </a:r>
          </a:p>
          <a:p>
            <a:pPr marL="514350" indent="-514350">
              <a:buFont typeface="+mj-lt"/>
              <a:buAutoNum type="arabicPeriod"/>
            </a:pPr>
            <a:r>
              <a:rPr lang="en-CA" dirty="0"/>
              <a:t>Over-reliance on repertoire to define social unionism can cause us to categorize certain union actions as social unionist in ethos when they may not actually be.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13545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projects with similar frames and strategies can vary according to the extent and nature of membership participation in and control over decision-making and implementation, </a:t>
            </a:r>
            <a:endParaRPr lang="en-CA" dirty="0" smtClean="0"/>
          </a:p>
          <a:p>
            <a:r>
              <a:rPr lang="en-CA" dirty="0" smtClean="0"/>
              <a:t>And the </a:t>
            </a:r>
            <a:r>
              <a:rPr lang="en-CA" dirty="0"/>
              <a:t>relative importance of and division of labour between elected leaders, appointed staff, member activists, and the general membership.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507427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Social movement unionism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Membership-focussed democratizing social unionism places priority on membership involvement not only in implementation, but in all aspects of the process of defining union goals, strategies and tactics.</a:t>
            </a:r>
          </a:p>
          <a:p>
            <a:r>
              <a:rPr lang="en-CA" dirty="0" smtClean="0"/>
              <a:t>[Remember member involvement “members </a:t>
            </a:r>
            <a:r>
              <a:rPr lang="en-CA" dirty="0"/>
              <a:t>must be involved in the bargaining process from the </a:t>
            </a:r>
            <a:r>
              <a:rPr lang="en-CA" dirty="0" smtClean="0"/>
              <a:t>beginning”]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9802214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Fudge: “Equity Bargaining in The New Economy”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A" dirty="0" smtClean="0"/>
          </a:p>
          <a:p>
            <a:r>
              <a:rPr lang="en-CA" dirty="0" smtClean="0"/>
              <a:t>Archetypical </a:t>
            </a:r>
            <a:r>
              <a:rPr lang="en-CA" dirty="0"/>
              <a:t>worker of new economy is knowledge worker.</a:t>
            </a:r>
          </a:p>
          <a:p>
            <a:r>
              <a:rPr lang="en-CA" dirty="0"/>
              <a:t>Mirror image of the knowledge workers are agricultural and domestic workers.</a:t>
            </a:r>
          </a:p>
          <a:p>
            <a:r>
              <a:rPr lang="en-CA" dirty="0"/>
              <a:t>Low paid and insecure employment in the service sector persists.</a:t>
            </a:r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31574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Fudge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Just-in-time production methods</a:t>
            </a:r>
          </a:p>
          <a:p>
            <a:r>
              <a:rPr lang="en-CA" dirty="0" smtClean="0"/>
              <a:t>Privatization</a:t>
            </a:r>
            <a:endParaRPr lang="en-CA" dirty="0"/>
          </a:p>
          <a:p>
            <a:r>
              <a:rPr lang="en-CA" dirty="0"/>
              <a:t>Flexible labour </a:t>
            </a:r>
          </a:p>
          <a:p>
            <a:r>
              <a:rPr lang="en-CA" dirty="0"/>
              <a:t>Decline in standard employment</a:t>
            </a:r>
          </a:p>
          <a:p>
            <a:r>
              <a:rPr lang="en-CA" dirty="0"/>
              <a:t>Rise in contingent, precarious forms of </a:t>
            </a:r>
            <a:r>
              <a:rPr lang="en-CA" dirty="0" smtClean="0"/>
              <a:t>work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966249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Fudge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Convergence between labour market experience of men and women</a:t>
            </a:r>
          </a:p>
          <a:p>
            <a:r>
              <a:rPr lang="en-CA" dirty="0"/>
              <a:t>Propelled by deteriorating prospects for men</a:t>
            </a:r>
          </a:p>
          <a:p>
            <a:r>
              <a:rPr lang="en-CA" dirty="0"/>
              <a:t>Greater need for equity but greater barriers</a:t>
            </a:r>
          </a:p>
        </p:txBody>
      </p:sp>
    </p:spTree>
    <p:extLst>
      <p:ext uri="{BB962C8B-B14F-4D97-AF65-F5344CB8AC3E}">
        <p14:creationId xmlns:p14="http://schemas.microsoft.com/office/powerpoint/2010/main" val="19032125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Fudge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“</a:t>
            </a:r>
            <a:r>
              <a:rPr lang="en-CA" dirty="0"/>
              <a:t>Any hope for bargaining greater equity in the workplace depends </a:t>
            </a:r>
            <a:r>
              <a:rPr lang="en-CA" dirty="0" smtClean="0"/>
              <a:t>on explaining </a:t>
            </a:r>
            <a:r>
              <a:rPr lang="en-CA" dirty="0"/>
              <a:t>to people, and especially members, that the general deterioration </a:t>
            </a:r>
            <a:r>
              <a:rPr lang="en-CA" dirty="0" smtClean="0"/>
              <a:t>in new </a:t>
            </a:r>
            <a:r>
              <a:rPr lang="en-CA" dirty="0"/>
              <a:t>jobs is caused by the demand for labour, which is controlled by </a:t>
            </a:r>
            <a:r>
              <a:rPr lang="en-CA" dirty="0" smtClean="0"/>
              <a:t>employers, and </a:t>
            </a:r>
            <a:r>
              <a:rPr lang="en-CA" dirty="0"/>
              <a:t>not by increased competition among workers</a:t>
            </a:r>
            <a:r>
              <a:rPr lang="en-CA" dirty="0" smtClean="0"/>
              <a:t>.”</a:t>
            </a:r>
          </a:p>
          <a:p>
            <a:r>
              <a:rPr lang="en-CA" dirty="0" smtClean="0"/>
              <a:t>“It </a:t>
            </a:r>
            <a:r>
              <a:rPr lang="en-CA" dirty="0"/>
              <a:t>is absolutely crucial to explain to </a:t>
            </a:r>
            <a:r>
              <a:rPr lang="en-CA" dirty="0" smtClean="0"/>
              <a:t>people…”</a:t>
            </a:r>
          </a:p>
          <a:p>
            <a:r>
              <a:rPr lang="en-CA" dirty="0" smtClean="0"/>
              <a:t>???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510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Fudge concludes…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smtClean="0"/>
              <a:t>Two </a:t>
            </a:r>
            <a:r>
              <a:rPr lang="en-CA" dirty="0"/>
              <a:t>broad principles </a:t>
            </a:r>
            <a:r>
              <a:rPr lang="en-CA" dirty="0" smtClean="0"/>
              <a:t>are </a:t>
            </a:r>
            <a:r>
              <a:rPr lang="en-CA" dirty="0"/>
              <a:t>useful to consider when bargaining equity.</a:t>
            </a:r>
          </a:p>
          <a:p>
            <a:r>
              <a:rPr lang="en-CA" dirty="0" smtClean="0"/>
              <a:t>1.</a:t>
            </a:r>
            <a:r>
              <a:rPr lang="en-CA" dirty="0"/>
              <a:t> </a:t>
            </a:r>
            <a:r>
              <a:rPr lang="en-CA" dirty="0" smtClean="0"/>
              <a:t>raise </a:t>
            </a:r>
            <a:r>
              <a:rPr lang="en-CA" dirty="0"/>
              <a:t>the floor of collective bargaining by including types of jobs that are normally excluded.</a:t>
            </a:r>
          </a:p>
          <a:p>
            <a:r>
              <a:rPr lang="en-CA" dirty="0" smtClean="0"/>
              <a:t>2.</a:t>
            </a:r>
            <a:r>
              <a:rPr lang="en-CA" dirty="0"/>
              <a:t> </a:t>
            </a:r>
            <a:r>
              <a:rPr lang="en-CA" dirty="0" smtClean="0"/>
              <a:t>inclusion </a:t>
            </a:r>
            <a:r>
              <a:rPr lang="en-CA" dirty="0"/>
              <a:t>and non-discrimination should be the norm in all demands</a:t>
            </a:r>
            <a:r>
              <a:rPr lang="en-CA" dirty="0" smtClean="0"/>
              <a:t>.</a:t>
            </a:r>
          </a:p>
          <a:p>
            <a:r>
              <a:rPr lang="en-CA" dirty="0" smtClean="0"/>
              <a:t>Objection not so much on what these principles are but on HOW they are to be achieved.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801892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CA" sz="2800" dirty="0" smtClean="0"/>
              <a:t>Griffin-Cohen </a:t>
            </a:r>
            <a:r>
              <a:rPr lang="en-CA" sz="2800" dirty="0" smtClean="0"/>
              <a:t>and </a:t>
            </a:r>
            <a:r>
              <a:rPr lang="en-CA" sz="2800" dirty="0" smtClean="0"/>
              <a:t>Cohen: </a:t>
            </a:r>
            <a:r>
              <a:rPr lang="en-CA" sz="2800" i="1" u="sng" dirty="0" smtClean="0"/>
              <a:t>A </a:t>
            </a:r>
            <a:r>
              <a:rPr lang="en-CA" sz="2800" i="1" u="sng" dirty="0"/>
              <a:t>Return to Wage Discrimination: Pay Equity Losses through the Privatization of Health </a:t>
            </a:r>
            <a:r>
              <a:rPr lang="en-CA" sz="2800" i="1" u="sng" dirty="0" smtClean="0"/>
              <a:t>Care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 fontScale="92500" lnSpcReduction="20000"/>
          </a:bodyPr>
          <a:lstStyle/>
          <a:p>
            <a:r>
              <a:rPr lang="en-CA" dirty="0" smtClean="0"/>
              <a:t>“The </a:t>
            </a:r>
            <a:r>
              <a:rPr lang="en-CA" dirty="0"/>
              <a:t>BC government’s actions to </a:t>
            </a:r>
            <a:r>
              <a:rPr lang="en-CA" dirty="0" smtClean="0"/>
              <a:t>facilitate health </a:t>
            </a:r>
            <a:r>
              <a:rPr lang="en-CA" dirty="0"/>
              <a:t>cafe privatization have turned </a:t>
            </a:r>
            <a:r>
              <a:rPr lang="en-CA" dirty="0" smtClean="0"/>
              <a:t>back more </a:t>
            </a:r>
            <a:r>
              <a:rPr lang="en-CA" dirty="0"/>
              <a:t>than 30 years of pay equity </a:t>
            </a:r>
            <a:r>
              <a:rPr lang="en-CA" dirty="0" smtClean="0"/>
              <a:t>gains for </a:t>
            </a:r>
            <a:r>
              <a:rPr lang="en-CA" dirty="0"/>
              <a:t>women in health support occupations</a:t>
            </a:r>
            <a:r>
              <a:rPr lang="en-CA" dirty="0" smtClean="0"/>
              <a:t>.”</a:t>
            </a:r>
            <a:endParaRPr lang="en-CA" dirty="0"/>
          </a:p>
          <a:p>
            <a:r>
              <a:rPr lang="en-CA" dirty="0" smtClean="0"/>
              <a:t>“These </a:t>
            </a:r>
            <a:r>
              <a:rPr lang="en-CA" dirty="0"/>
              <a:t>very rapid changes in wages and working </a:t>
            </a:r>
            <a:r>
              <a:rPr lang="en-CA" dirty="0" smtClean="0"/>
              <a:t>conditions are </a:t>
            </a:r>
            <a:r>
              <a:rPr lang="en-CA" dirty="0"/>
              <a:t>the result of a number of unprecedented </a:t>
            </a:r>
            <a:r>
              <a:rPr lang="en-CA" dirty="0" smtClean="0"/>
              <a:t>actions by </a:t>
            </a:r>
            <a:r>
              <a:rPr lang="en-CA" dirty="0"/>
              <a:t>the provincial government, the </a:t>
            </a:r>
            <a:r>
              <a:rPr lang="en-CA" dirty="0" smtClean="0"/>
              <a:t>multinational corporations </a:t>
            </a:r>
            <a:r>
              <a:rPr lang="en-CA" dirty="0"/>
              <a:t>winning contracted-out health </a:t>
            </a:r>
            <a:r>
              <a:rPr lang="en-CA" dirty="0" smtClean="0"/>
              <a:t>support services</a:t>
            </a:r>
            <a:r>
              <a:rPr lang="en-CA" dirty="0"/>
              <a:t>, and one particular trade union, Local 1-3567 </a:t>
            </a:r>
            <a:r>
              <a:rPr lang="en-CA" dirty="0" smtClean="0"/>
              <a:t>of the </a:t>
            </a:r>
            <a:r>
              <a:rPr lang="en-CA" dirty="0"/>
              <a:t>IWA</a:t>
            </a:r>
            <a:r>
              <a:rPr lang="en-CA" dirty="0" smtClean="0"/>
              <a:t>.”</a:t>
            </a:r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431295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0DCC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C0DCC0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2094</TotalTime>
  <Words>645</Words>
  <Application>Microsoft Office PowerPoint</Application>
  <PresentationFormat>On-screen Show (4:3)</PresentationFormat>
  <Paragraphs>63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  SOCIAL UNIONISM AND MEMBERSHIP PARTICIPATION: WHAT ROLE FOR UNION DEMOCRACY? </vt:lpstr>
      <vt:lpstr>Social unionism is response to “crisis”</vt:lpstr>
      <vt:lpstr>PowerPoint Presentation</vt:lpstr>
      <vt:lpstr>Three elements defining s.u.</vt:lpstr>
      <vt:lpstr>PowerPoint Presentation</vt:lpstr>
      <vt:lpstr>Frames</vt:lpstr>
      <vt:lpstr>Repertoire</vt:lpstr>
      <vt:lpstr>Problems</vt:lpstr>
      <vt:lpstr>PowerPoint Presentation</vt:lpstr>
      <vt:lpstr>Social movement unionism</vt:lpstr>
      <vt:lpstr>Fudge: “Equity Bargaining in The New Economy”</vt:lpstr>
      <vt:lpstr>Fudge</vt:lpstr>
      <vt:lpstr>Fudge</vt:lpstr>
      <vt:lpstr>Fudge</vt:lpstr>
      <vt:lpstr>Fudge concludes…</vt:lpstr>
      <vt:lpstr>Griffin-Cohen and Cohen: A Return to Wage Discrimination: Pay Equity Losses through the Privatization of Health Care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Getting to Yes</dc:title>
  <dc:creator>Tom</dc:creator>
  <cp:lastModifiedBy>Tom</cp:lastModifiedBy>
  <cp:revision>15</cp:revision>
  <cp:lastPrinted>2014-04-07T03:32:54Z</cp:lastPrinted>
  <dcterms:created xsi:type="dcterms:W3CDTF">2013-11-23T20:53:39Z</dcterms:created>
  <dcterms:modified xsi:type="dcterms:W3CDTF">2015-02-17T06:42:07Z</dcterms:modified>
</cp:coreProperties>
</file>