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14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945" autoAdjust="0"/>
  </p:normalViewPr>
  <p:slideViewPr>
    <p:cSldViewPr>
      <p:cViewPr varScale="1">
        <p:scale>
          <a:sx n="35" d="100"/>
          <a:sy n="35" d="100"/>
        </p:scale>
        <p:origin x="-14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C61C412-178E-4481-8DBE-AC6634360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6B2143-E7FD-4B4F-B1D2-AA3EEDC51FB6}" type="slidenum">
              <a:rPr lang="en-US"/>
              <a:pPr/>
              <a:t>1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Chapter 4: Ethics in International Business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NOTE: 200 Units of resources available</a:t>
            </a:r>
          </a:p>
          <a:p>
            <a:endParaRPr lang="en-US" smtClean="0"/>
          </a:p>
          <a:p>
            <a:r>
              <a:rPr lang="en-US" smtClean="0"/>
              <a:t>ONE OR THE OTHER – DRAW GRAPH ON CHALKBOARD (GHANA 20 COCOA, 10 RICE – SK 5 COCOA, 20 RICE) AVAILABLE RESOURCES DIVIDED BY REQUIRED (200/10 OR 200/40, ETC…)</a:t>
            </a:r>
          </a:p>
          <a:p>
            <a:endParaRPr lang="en-US" smtClean="0"/>
          </a:p>
          <a:p>
            <a:r>
              <a:rPr lang="en-US" smtClean="0"/>
              <a:t>LINE CALLED PRODUCTION POSSIBILITY FRONTIER</a:t>
            </a:r>
          </a:p>
          <a:p>
            <a:endParaRPr lang="en-US" smtClean="0"/>
          </a:p>
          <a:p>
            <a:r>
              <a:rPr lang="en-US" smtClean="0"/>
              <a:t>SHOW GHANA ABSOLUTE ADVANTAGE IN COCOA, SK IN RICE </a:t>
            </a:r>
          </a:p>
          <a:p>
            <a:endParaRPr lang="en-US" smtClean="0"/>
          </a:p>
          <a:p>
            <a:r>
              <a:rPr lang="en-US" smtClean="0"/>
              <a:t>NO TRADE – HALF RESOURCES TO EACH, WHAT IS PRODUCED</a:t>
            </a:r>
          </a:p>
          <a:p>
            <a:endParaRPr lang="en-US" smtClean="0"/>
          </a:p>
          <a:p>
            <a:r>
              <a:rPr lang="en-US" smtClean="0"/>
              <a:t>TRADE ONE FOR ONE – 6 TONS, MORE OF EVERTHING FOR EVERYONE </a:t>
            </a:r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997A1A-37A0-4050-97DE-1F7FC21FE28A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DRAW THE GRAPH, DIVIDE 200 RESOURCES BY REQUIRED</a:t>
            </a:r>
          </a:p>
          <a:p>
            <a:endParaRPr lang="en-US" smtClean="0"/>
          </a:p>
          <a:p>
            <a:r>
              <a:rPr lang="en-US" smtClean="0"/>
              <a:t>USES HALF FOR EACH, DRAW THE DOTTED LINES </a:t>
            </a:r>
          </a:p>
          <a:p>
            <a:endParaRPr lang="en-US" smtClean="0"/>
          </a:p>
          <a:p>
            <a:r>
              <a:rPr lang="en-US" smtClean="0"/>
              <a:t>IN LIGHT OF GHANA’S ABSOLUTE ADVANTAGE IN PRODUCTION OF BOTH GOODS, WHY SHOULD IT TRADE WITH SOUTH KOREA? </a:t>
            </a:r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DD363B-3102-4FD1-A4BD-5F5F38CB8151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7018B-B69F-4C36-AFE1-27442180F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B8AE0-2F5E-47C0-A213-488B0FC77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98BDF-355C-4C2C-BE7F-A6717A28E1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F03DF-0963-4160-A9DA-1DDCF334FD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315A7-AA5D-40A9-A077-945467EAE9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6D20-EC0F-4F18-AD2A-509B8B2008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217B2-93CB-4742-9D70-C64278BAC4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1CB93-A1EA-4C42-AEEC-FC25D0D0C4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08D7F-3BEE-480F-A39B-3B020B21D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DEDBD-E9AE-4AD0-9973-C59ACAA9B9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77FCC-FCFA-4CAB-9352-B2CA5C8B10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43A53FC-A697-4DFB-925F-1002621B91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Mercantilism and Comparative Advantage</a:t>
            </a:r>
            <a:endParaRPr lang="en-US" sz="5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Tuesday, </a:t>
            </a:r>
            <a:r>
              <a:rPr lang="en-US" dirty="0" smtClean="0"/>
              <a:t>October 4</a:t>
            </a:r>
            <a:r>
              <a:rPr lang="en-US" dirty="0" smtClean="0"/>
              <a:t>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Comparative Advantage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Introduction</a:t>
            </a:r>
          </a:p>
          <a:p>
            <a:pPr eaLnBrk="1" hangingPunct="1"/>
            <a:r>
              <a:rPr lang="en-US" smtClean="0"/>
              <a:t>Mercantilism</a:t>
            </a:r>
          </a:p>
          <a:p>
            <a:pPr eaLnBrk="1" hangingPunct="1"/>
            <a:r>
              <a:rPr lang="en-US" smtClean="0"/>
              <a:t>Absolute advantage</a:t>
            </a:r>
          </a:p>
          <a:p>
            <a:pPr eaLnBrk="1" hangingPunct="1"/>
            <a:r>
              <a:rPr lang="en-US" smtClean="0"/>
              <a:t>Comparative advantage</a:t>
            </a:r>
          </a:p>
          <a:p>
            <a:pPr eaLnBrk="1" hangingPunct="1"/>
            <a:r>
              <a:rPr lang="en-US" smtClean="0"/>
              <a:t>Hecksher-Ohlin</a:t>
            </a:r>
          </a:p>
          <a:p>
            <a:pPr eaLnBrk="1" hangingPunct="1"/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7B12E6-565D-4016-A010-6DE34EB0CEFA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Theories of International Trade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Three basic questions: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What is the most advantageous pattern of trade for a country?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How can we explain current patterns of international trade?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How are the benefits of international trade allocated among nations?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These theories influence policy and attitudes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391712-8FD4-49DB-BA20-7D0E2D618C59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Mercantilism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Arose in the 16</a:t>
            </a:r>
            <a:r>
              <a:rPr lang="en-US" sz="2800" baseline="30000" smtClean="0"/>
              <a:t>th</a:t>
            </a:r>
            <a:r>
              <a:rPr lang="en-US" sz="2800" smtClean="0"/>
              <a:t> century</a:t>
            </a:r>
          </a:p>
          <a:p>
            <a:pPr eaLnBrk="1" hangingPunct="1"/>
            <a:r>
              <a:rPr lang="en-US" sz="2800" smtClean="0"/>
              <a:t>Maximize exports</a:t>
            </a:r>
          </a:p>
          <a:p>
            <a:pPr eaLnBrk="1" hangingPunct="1"/>
            <a:r>
              <a:rPr lang="en-US" sz="2800" smtClean="0"/>
              <a:t>Minimize imports</a:t>
            </a:r>
          </a:p>
          <a:p>
            <a:pPr eaLnBrk="1" hangingPunct="1"/>
            <a:r>
              <a:rPr lang="en-US" sz="2800" smtClean="0"/>
              <a:t>Increases country wealth</a:t>
            </a:r>
          </a:p>
          <a:p>
            <a:pPr eaLnBrk="1" hangingPunct="1"/>
            <a:r>
              <a:rPr lang="en-US" sz="2800" smtClean="0"/>
              <a:t>The quantity of trade is less important than the net effect</a:t>
            </a:r>
          </a:p>
          <a:p>
            <a:pPr eaLnBrk="1" hangingPunct="1"/>
            <a:r>
              <a:rPr lang="en-US" sz="2800" smtClean="0"/>
              <a:t>Ignores transfer of wealth effects</a:t>
            </a:r>
          </a:p>
          <a:p>
            <a:pPr eaLnBrk="1" hangingPunct="1"/>
            <a:endParaRPr lang="en-US" sz="280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8FE9EF-7E67-4AC3-8247-CDBF6A91AA47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Absolute Advantage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Country should focus on those products in which it is most efficient</a:t>
            </a:r>
          </a:p>
          <a:p>
            <a:pPr eaLnBrk="1" hangingPunct="1"/>
            <a:r>
              <a:rPr lang="en-US" smtClean="0"/>
              <a:t>Trade for those at which it is less efficient</a:t>
            </a:r>
          </a:p>
          <a:p>
            <a:pPr eaLnBrk="1" hangingPunct="1"/>
            <a:r>
              <a:rPr lang="en-US" smtClean="0"/>
              <a:t>Increases wealth for both countries</a:t>
            </a:r>
          </a:p>
          <a:p>
            <a:pPr eaLnBrk="1" hangingPunct="1"/>
            <a:r>
              <a:rPr lang="en-US" smtClean="0"/>
              <a:t>Increases total wealth across countries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7A5F60-7ACC-4AAB-9141-16212FFB1E6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Absolute Advantage Example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E90C66-3CCF-4DC0-A47E-A067753A1DF5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6150" name="Rectangle 5"/>
          <p:cNvSpPr>
            <a:spLocks noChangeArrowheads="1"/>
          </p:cNvSpPr>
          <p:nvPr/>
        </p:nvSpPr>
        <p:spPr bwMode="auto">
          <a:xfrm>
            <a:off x="762000" y="1619250"/>
            <a:ext cx="3698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/>
              <a:t>Resources required for Production</a:t>
            </a:r>
          </a:p>
          <a:p>
            <a:r>
              <a:rPr lang="en-US"/>
              <a:t>		Cocoa	Rice</a:t>
            </a:r>
          </a:p>
          <a:p>
            <a:r>
              <a:rPr lang="en-US"/>
              <a:t>Ghana 		10	20</a:t>
            </a:r>
          </a:p>
          <a:p>
            <a:r>
              <a:rPr lang="en-US"/>
              <a:t>South Korea	40	10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62000" y="3581400"/>
            <a:ext cx="3416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Production with Specialization</a:t>
            </a:r>
          </a:p>
          <a:p>
            <a:r>
              <a:rPr lang="en-US"/>
              <a:t>		Cocoa	Rice</a:t>
            </a:r>
          </a:p>
          <a:p>
            <a:r>
              <a:rPr lang="en-US"/>
              <a:t>Ghana		20	0</a:t>
            </a:r>
          </a:p>
          <a:p>
            <a:r>
              <a:rPr lang="en-US"/>
              <a:t>South Korea	0	20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562600" y="1600200"/>
            <a:ext cx="273685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Production without Trade</a:t>
            </a:r>
          </a:p>
          <a:p>
            <a:r>
              <a:rPr lang="en-US"/>
              <a:t>	Cocoa	Rice</a:t>
            </a:r>
          </a:p>
          <a:p>
            <a:r>
              <a:rPr lang="en-US"/>
              <a:t>Ghana	10	5</a:t>
            </a:r>
          </a:p>
          <a:p>
            <a:r>
              <a:rPr lang="en-US"/>
              <a:t>S. Korea	2.5	10</a:t>
            </a:r>
          </a:p>
          <a:p>
            <a:r>
              <a:rPr lang="en-US"/>
              <a:t>Total	12.5	15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81650" y="3581400"/>
            <a:ext cx="272415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Consumption after Trade</a:t>
            </a:r>
          </a:p>
          <a:p>
            <a:r>
              <a:rPr lang="en-US"/>
              <a:t>	Cocoa	Rice</a:t>
            </a:r>
          </a:p>
          <a:p>
            <a:r>
              <a:rPr lang="en-US"/>
              <a:t>Ghana	14	6</a:t>
            </a:r>
          </a:p>
          <a:p>
            <a:r>
              <a:rPr lang="en-US"/>
              <a:t>S. Korea	6	14</a:t>
            </a:r>
          </a:p>
          <a:p>
            <a:r>
              <a:rPr lang="en-US"/>
              <a:t>Total	20	20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Absolute Advantage-Conclusions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Countries should concentrate on those products which they produce most efficiently</a:t>
            </a:r>
          </a:p>
          <a:p>
            <a:pPr eaLnBrk="1" hangingPunct="1"/>
            <a:r>
              <a:rPr lang="en-US" smtClean="0"/>
              <a:t>Both countries will benefit</a:t>
            </a:r>
          </a:p>
          <a:p>
            <a:pPr eaLnBrk="1" hangingPunct="1"/>
            <a:r>
              <a:rPr lang="en-US" smtClean="0"/>
              <a:t>Total output will increase</a:t>
            </a:r>
          </a:p>
          <a:p>
            <a:pPr eaLnBrk="1" hangingPunct="1"/>
            <a:r>
              <a:rPr lang="en-US" smtClean="0"/>
              <a:t>This is important for developing countries with few advantages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6FB7DD-F9C8-4C70-89B5-A2F87CAC0FDD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Comparative Advantage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Assumes that countries should concentrate on products where they are most productive</a:t>
            </a:r>
          </a:p>
          <a:p>
            <a:pPr eaLnBrk="1" hangingPunct="1"/>
            <a:r>
              <a:rPr lang="en-US" smtClean="0"/>
              <a:t>Even if their efficiency is better than other those of other countries</a:t>
            </a:r>
          </a:p>
          <a:p>
            <a:pPr eaLnBrk="1" hangingPunct="1"/>
            <a:r>
              <a:rPr lang="en-US" smtClean="0"/>
              <a:t>Does not assume that each country has a specific advantage over other countries</a:t>
            </a:r>
          </a:p>
          <a:p>
            <a:pPr eaLnBrk="1" hangingPunct="1"/>
            <a:r>
              <a:rPr lang="en-US" smtClean="0"/>
              <a:t>Even in this case trade still increases wealth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D81AF1-1E4F-4C75-ACA4-31E54EC732D4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Comparative Advantage Example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419C70-093F-457E-9B04-959D05D8A8D2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533400" y="1676400"/>
            <a:ext cx="4454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dirty="0"/>
              <a:t>Resources required for Production</a:t>
            </a:r>
          </a:p>
          <a:p>
            <a:r>
              <a:rPr lang="en-US" dirty="0"/>
              <a:t>		Cocoa		Rice</a:t>
            </a:r>
          </a:p>
          <a:p>
            <a:r>
              <a:rPr lang="en-US" dirty="0"/>
              <a:t>Ghana 		10		13.33</a:t>
            </a:r>
          </a:p>
          <a:p>
            <a:r>
              <a:rPr lang="en-US" dirty="0"/>
              <a:t>South Korea	40		20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9600" y="3733800"/>
            <a:ext cx="4327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n-US"/>
          </a:p>
          <a:p>
            <a:pPr algn="ctr"/>
            <a:r>
              <a:rPr lang="en-US"/>
              <a:t>Production with Specialization</a:t>
            </a:r>
          </a:p>
          <a:p>
            <a:pPr algn="ctr"/>
            <a:r>
              <a:rPr lang="en-US"/>
              <a:t>Ghana		15		3.75</a:t>
            </a:r>
          </a:p>
          <a:p>
            <a:pPr algn="ctr"/>
            <a:r>
              <a:rPr lang="en-US"/>
              <a:t>South Korea	0		10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562600" y="1676400"/>
            <a:ext cx="273685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Production without Trade</a:t>
            </a:r>
          </a:p>
          <a:p>
            <a:r>
              <a:rPr lang="en-US" dirty="0"/>
              <a:t>	Cocoa	Rice</a:t>
            </a:r>
          </a:p>
          <a:p>
            <a:r>
              <a:rPr lang="en-US" dirty="0"/>
              <a:t>Ghana	10	7.5</a:t>
            </a:r>
          </a:p>
          <a:p>
            <a:r>
              <a:rPr lang="en-US" dirty="0"/>
              <a:t>S. Korea	2,5	5</a:t>
            </a:r>
          </a:p>
          <a:p>
            <a:r>
              <a:rPr lang="en-US" dirty="0"/>
              <a:t>Total	12.5	12.5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62600" y="3962400"/>
            <a:ext cx="272415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Consumption after Trade</a:t>
            </a:r>
          </a:p>
          <a:p>
            <a:r>
              <a:rPr lang="en-US" dirty="0"/>
              <a:t>	Cocoa	Rice</a:t>
            </a:r>
          </a:p>
          <a:p>
            <a:r>
              <a:rPr lang="en-US" dirty="0"/>
              <a:t>Ghana	11	7.75</a:t>
            </a:r>
          </a:p>
          <a:p>
            <a:r>
              <a:rPr lang="en-US" dirty="0"/>
              <a:t>S. Korea	4	6</a:t>
            </a:r>
          </a:p>
          <a:p>
            <a:r>
              <a:rPr lang="en-US" dirty="0"/>
              <a:t>Total 	15	13.75 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Comparative Advantage-Conclusions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Countries should specialize in the products which they make most efficiently</a:t>
            </a:r>
          </a:p>
          <a:p>
            <a:pPr eaLnBrk="1" hangingPunct="1"/>
            <a:r>
              <a:rPr lang="en-US" smtClean="0"/>
              <a:t>They should trade for those which they produce with less efficiency</a:t>
            </a:r>
          </a:p>
          <a:p>
            <a:pPr eaLnBrk="1" hangingPunct="1"/>
            <a:r>
              <a:rPr lang="en-US" smtClean="0"/>
              <a:t>This is true even if the other country makes both those goods less efficiently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DB62C-E80E-4113-8AC0-E1A13419CAF5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Heckscher-Ohlin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Trade flows depend on factor endowments</a:t>
            </a:r>
          </a:p>
          <a:p>
            <a:pPr lvl="1" eaLnBrk="1" hangingPunct="1"/>
            <a:r>
              <a:rPr lang="en-US" smtClean="0"/>
              <a:t>Land</a:t>
            </a:r>
          </a:p>
          <a:p>
            <a:pPr lvl="1" eaLnBrk="1" hangingPunct="1"/>
            <a:r>
              <a:rPr lang="en-US" smtClean="0"/>
              <a:t>Labour</a:t>
            </a:r>
          </a:p>
          <a:p>
            <a:pPr lvl="1" eaLnBrk="1" hangingPunct="1"/>
            <a:r>
              <a:rPr lang="en-US" smtClean="0"/>
              <a:t>Capital</a:t>
            </a:r>
          </a:p>
          <a:p>
            <a:pPr eaLnBrk="1" hangingPunct="1"/>
            <a:r>
              <a:rPr lang="en-US" smtClean="0"/>
              <a:t>Should concentrate on products which utilize abundant endowments</a:t>
            </a:r>
          </a:p>
          <a:p>
            <a:pPr eaLnBrk="1" hangingPunct="1"/>
            <a:r>
              <a:rPr lang="en-US" smtClean="0"/>
              <a:t>Uneven support for this theory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1F106D-F32A-4DCA-A66A-4624899A758C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Government Attitudes toward International Trade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Mercantilism</a:t>
            </a:r>
          </a:p>
          <a:p>
            <a:pPr lvl="1" eaLnBrk="1" hangingPunct="1"/>
            <a:r>
              <a:rPr lang="en-US" sz="2400" smtClean="0"/>
              <a:t>Discourage imports</a:t>
            </a:r>
          </a:p>
          <a:p>
            <a:pPr lvl="1" eaLnBrk="1" hangingPunct="1"/>
            <a:r>
              <a:rPr lang="en-US" sz="2400" smtClean="0"/>
              <a:t>Encourage exports</a:t>
            </a:r>
          </a:p>
          <a:p>
            <a:pPr eaLnBrk="1" hangingPunct="1"/>
            <a:r>
              <a:rPr lang="en-US" sz="2800" smtClean="0"/>
              <a:t>Absolute advantage</a:t>
            </a:r>
          </a:p>
          <a:p>
            <a:pPr eaLnBrk="1" hangingPunct="1"/>
            <a:r>
              <a:rPr lang="en-US" sz="2800" smtClean="0"/>
              <a:t>Comparative advantage</a:t>
            </a:r>
          </a:p>
          <a:p>
            <a:pPr eaLnBrk="1" hangingPunct="1"/>
            <a:r>
              <a:rPr lang="en-US" sz="2800" smtClean="0"/>
              <a:t>Hecksher-Ohlin</a:t>
            </a:r>
          </a:p>
          <a:p>
            <a:pPr lvl="1" eaLnBrk="1" hangingPunct="1"/>
            <a:r>
              <a:rPr lang="en-US" sz="2400" smtClean="0"/>
              <a:t>In general no interference</a:t>
            </a:r>
          </a:p>
          <a:p>
            <a:pPr lvl="1" eaLnBrk="1" hangingPunct="1"/>
            <a:r>
              <a:rPr lang="en-US" sz="2400" smtClean="0"/>
              <a:t>Perhaps improve factor endowments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Comparative Advantage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AFF3A0-6850-41BE-BFB9-32369C742C5E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529</Words>
  <Application>Microsoft Office PowerPoint</Application>
  <PresentationFormat>On-screen Show (4:3)</PresentationFormat>
  <Paragraphs>147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Mercantilism and Comparative Advantage</vt:lpstr>
      <vt:lpstr>Comparative Advantage</vt:lpstr>
      <vt:lpstr>Theories of International Trade</vt:lpstr>
      <vt:lpstr>Mercantilism</vt:lpstr>
      <vt:lpstr>Absolute Advantage</vt:lpstr>
      <vt:lpstr>Absolute Advantage Example</vt:lpstr>
      <vt:lpstr>Absolute Advantage-Conclusions</vt:lpstr>
      <vt:lpstr>Comparative Advantage</vt:lpstr>
      <vt:lpstr>Comparative Advantage Example</vt:lpstr>
      <vt:lpstr>Comparative Advantage-Conclusions</vt:lpstr>
      <vt:lpstr>Heckscher-Ohlin</vt:lpstr>
      <vt:lpstr>Government Attitudes toward International Trade</vt:lpstr>
    </vt:vector>
  </TitlesOfParts>
  <Company>Carleton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Cray</dc:creator>
  <cp:lastModifiedBy>Rob</cp:lastModifiedBy>
  <cp:revision>31</cp:revision>
  <dcterms:created xsi:type="dcterms:W3CDTF">2007-09-23T15:55:57Z</dcterms:created>
  <dcterms:modified xsi:type="dcterms:W3CDTF">2011-08-31T14:17:18Z</dcterms:modified>
</cp:coreProperties>
</file>