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4" r:id="rId2"/>
    <p:sldId id="291" r:id="rId3"/>
    <p:sldId id="292" r:id="rId4"/>
    <p:sldId id="270" r:id="rId5"/>
    <p:sldId id="269" r:id="rId6"/>
    <p:sldId id="295" r:id="rId7"/>
    <p:sldId id="258" r:id="rId8"/>
    <p:sldId id="266" r:id="rId9"/>
    <p:sldId id="261" r:id="rId10"/>
    <p:sldId id="267" r:id="rId11"/>
    <p:sldId id="262" r:id="rId12"/>
    <p:sldId id="296" r:id="rId13"/>
    <p:sldId id="263" r:id="rId14"/>
    <p:sldId id="275" r:id="rId15"/>
    <p:sldId id="264" r:id="rId16"/>
    <p:sldId id="265" r:id="rId17"/>
    <p:sldId id="260" r:id="rId18"/>
    <p:sldId id="271" r:id="rId19"/>
    <p:sldId id="274" r:id="rId20"/>
    <p:sldId id="276" r:id="rId21"/>
    <p:sldId id="277" r:id="rId22"/>
    <p:sldId id="278" r:id="rId23"/>
    <p:sldId id="290" r:id="rId24"/>
    <p:sldId id="286" r:id="rId25"/>
    <p:sldId id="287" r:id="rId26"/>
    <p:sldId id="288" r:id="rId27"/>
    <p:sldId id="289" r:id="rId28"/>
    <p:sldId id="297" r:id="rId29"/>
    <p:sldId id="300" r:id="rId30"/>
    <p:sldId id="280" r:id="rId31"/>
    <p:sldId id="281" r:id="rId32"/>
    <p:sldId id="282" r:id="rId33"/>
    <p:sldId id="294" r:id="rId34"/>
    <p:sldId id="298" r:id="rId35"/>
    <p:sldId id="293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059" autoAdjust="0"/>
  </p:normalViewPr>
  <p:slideViewPr>
    <p:cSldViewPr>
      <p:cViewPr varScale="1">
        <p:scale>
          <a:sx n="62" d="100"/>
          <a:sy n="62" d="100"/>
        </p:scale>
        <p:origin x="-7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F13B4-BED7-46A3-8D02-1115262697E7}" type="datetimeFigureOut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C2EB08-C812-4D78-BEF8-ED815F810F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520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wrath.com/content/5/53056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lzhumor.com/wp-content/uploads/2013/05/is-that-a-banana-in-your-pocket.jp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.chzbgr.com/maxW500/1683376384/h6452B1CB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rs.sciencedirect.com/content/image/1-s2.0-S1387181107006142-gr1.jpg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Bernhard K. (2008). Blue luminescence of ripening bananas.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Angew Chem Int Ed Engl., 47, 8954–8957. doi:10.1002/anie.200803189.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2EB08-C812-4D78-BEF8-ED815F810FA5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http://www.arwrath.com/content/5/53056.jpg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2EB08-C812-4D78-BEF8-ED815F810FA5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http://www.lolzhumor.com/wp-content/uploads/2013/05/is-that-a-banana-in-your-pocket.jpg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2EB08-C812-4D78-BEF8-ED815F810FA5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https://i.chzbgr.com/maxW500/1683376384/h6452B1CB/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2EB08-C812-4D78-BEF8-ED815F810FA5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hlinkClick r:id="rId3"/>
              </a:rPr>
              <a:t>http://ars.sciencedirect.com/content/image/1-s2.0-S1387181107006142-gr1.jpg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C2EB08-C812-4D78-BEF8-ED815F810FA5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C9171-51BB-4F68-8985-BB6038D877EC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37F0E-7A76-46C3-9568-5C82178CD368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5E8E4-BD51-40FF-B8C1-39F9DD817902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22781-53E6-45D5-BBF4-CD287D771009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487F-5857-405E-8B5A-0BE65A3375F6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8865E-35AB-4591-8AF3-96556EBD7339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D5CCD-4843-4524-B539-8FBFE695390C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F4DE6-E624-483B-9FD9-12E4412609F4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08EE-3F6D-4C2A-B784-D52321182FD6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2A4BE-C6CF-4AB4-9D94-2BA2C333299B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3D84C-03E5-4853-97A3-4502B6FE445C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43DDA-7159-41E0-BA32-9FB201C76C1B}" type="datetime1">
              <a:rPr lang="en-US" smtClean="0"/>
              <a:pPr/>
              <a:t>6/3/2013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FC2D7-4D88-4422-A129-BDEB2126767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971600" y="2346449"/>
            <a:ext cx="7776864" cy="1946647"/>
          </a:xfrm>
        </p:spPr>
        <p:txBody>
          <a:bodyPr>
            <a:noAutofit/>
          </a:bodyPr>
          <a:lstStyle/>
          <a:p>
            <a:pPr algn="r"/>
            <a:r>
              <a:rPr lang="en-US" sz="4600" b="1" dirty="0" smtClean="0"/>
              <a:t/>
            </a:r>
            <a:br>
              <a:rPr lang="en-US" sz="4600" b="1" dirty="0" smtClean="0"/>
            </a:br>
            <a:r>
              <a:rPr lang="en-US" sz="4600" b="1" dirty="0" smtClean="0"/>
              <a:t>Correlations:</a:t>
            </a:r>
            <a:br>
              <a:rPr lang="en-US" sz="4600" b="1" dirty="0" smtClean="0"/>
            </a:br>
            <a:r>
              <a:rPr lang="en-US" sz="4600" b="1" dirty="0" smtClean="0"/>
              <a:t>Drunken Monkeys and Regression Sponges</a:t>
            </a:r>
            <a:endParaRPr lang="en-US" sz="4000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1224136"/>
          </a:xfrm>
        </p:spPr>
        <p:txBody>
          <a:bodyPr/>
          <a:lstStyle/>
          <a:p>
            <a:r>
              <a:rPr lang="en-US" dirty="0" smtClean="0"/>
              <a:t>Jordan Schoenherr</a:t>
            </a:r>
          </a:p>
          <a:p>
            <a:r>
              <a:rPr lang="en-US" dirty="0" smtClean="0"/>
              <a:t>Carleton University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78200" y="177800"/>
            <a:ext cx="5499100" cy="1004888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</a:rPr>
              <a:t>Research Methods</a:t>
            </a:r>
            <a:endParaRPr lang="en-US" sz="28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" y="190500"/>
            <a:ext cx="2908300" cy="973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04800" y="1330325"/>
            <a:ext cx="8585200" cy="608013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800000"/>
                </a:solidFill>
                <a:latin typeface="Lucida Sans" pitchFamily="34" charset="0"/>
              </a:rPr>
              <a:t>PSYC/NEURO 2001 Mon and Weds 14:30-17:30</a:t>
            </a:r>
            <a:endParaRPr lang="en-US" sz="2800" b="1" dirty="0">
              <a:solidFill>
                <a:srgbClr val="800000"/>
              </a:solidFill>
              <a:latin typeface="Lucida Sans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SzPct val="90000"/>
            </a:pPr>
            <a:endParaRPr lang="en-US" sz="1200" dirty="0" smtClean="0"/>
          </a:p>
          <a:p>
            <a:pPr>
              <a:buSzPct val="90000"/>
            </a:pPr>
            <a:r>
              <a:rPr lang="en-US" dirty="0" smtClean="0"/>
              <a:t>More correlations… and monkeys!</a:t>
            </a:r>
          </a:p>
          <a:p>
            <a:pPr>
              <a:buSzPct val="90000"/>
            </a:pPr>
            <a:endParaRPr lang="en-US" dirty="0" smtClean="0"/>
          </a:p>
          <a:p>
            <a:pPr>
              <a:buSzPct val="90000"/>
            </a:pPr>
            <a:r>
              <a:rPr lang="en-US" dirty="0" smtClean="0"/>
              <a:t>Regression and Multiple Regression</a:t>
            </a:r>
          </a:p>
          <a:p>
            <a:pPr>
              <a:buSzPct val="90000"/>
            </a:pPr>
            <a:endParaRPr lang="en-US" dirty="0" smtClean="0"/>
          </a:p>
          <a:p>
            <a:pPr>
              <a:buSzPct val="90000"/>
            </a:pPr>
            <a:r>
              <a:rPr lang="en-US" dirty="0" smtClean="0"/>
              <a:t>Experiment 2 (in brief)</a:t>
            </a:r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Overview of Lecture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</a:t>
            </a:r>
            <a:r>
              <a:rPr lang="en-US" sz="2400" dirty="0" smtClean="0"/>
              <a:t>The more the merrier; the fewer, the better fare</a:t>
            </a:r>
            <a:r>
              <a:rPr lang="en-CA" sz="2400" dirty="0" smtClean="0"/>
              <a:t>.”</a:t>
            </a:r>
          </a:p>
          <a:p>
            <a:endParaRPr lang="en-CA" sz="2400" dirty="0" smtClean="0"/>
          </a:p>
          <a:p>
            <a:r>
              <a:rPr lang="en-CA" sz="2400" dirty="0" smtClean="0"/>
              <a:t>- John Palgrave</a:t>
            </a:r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More Correlations 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(than you can shake a stick at)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Consider a practical case in abnormal psychology: why do people have addictions?</a:t>
            </a:r>
          </a:p>
          <a:p>
            <a:pPr lvl="1"/>
            <a:r>
              <a:rPr lang="en-US" sz="2400" dirty="0" smtClean="0"/>
              <a:t>They can be </a:t>
            </a:r>
            <a:r>
              <a:rPr lang="en-US" sz="2400" i="1" dirty="0" smtClean="0"/>
              <a:t>learned</a:t>
            </a:r>
            <a:r>
              <a:rPr lang="en-US" sz="2400" dirty="0" smtClean="0"/>
              <a:t>: My parents, friends, etc. did X and I follow their lead</a:t>
            </a:r>
          </a:p>
          <a:p>
            <a:pPr lvl="1"/>
            <a:r>
              <a:rPr lang="en-US" sz="2400" dirty="0" smtClean="0"/>
              <a:t>They can be </a:t>
            </a:r>
            <a:r>
              <a:rPr lang="en-US" sz="2400" i="1" dirty="0" smtClean="0"/>
              <a:t>innate</a:t>
            </a:r>
            <a:r>
              <a:rPr lang="en-US" sz="2400" dirty="0" smtClean="0"/>
              <a:t>: There is something about my genes that influences my neurochemistry that makes me more likely to be addicted to something</a:t>
            </a:r>
          </a:p>
          <a:p>
            <a:pPr lvl="1"/>
            <a:endParaRPr lang="en-US" sz="1200" dirty="0" smtClean="0"/>
          </a:p>
          <a:p>
            <a:r>
              <a:rPr lang="en-US" sz="2800" dirty="0" smtClean="0"/>
              <a:t>For our purposes, we’ll focus on an evolutionary argument that explains a particular type of addiction: </a:t>
            </a:r>
            <a:r>
              <a:rPr lang="en-US" sz="2800" i="1" dirty="0" smtClean="0"/>
              <a:t>alcoholism</a:t>
            </a:r>
          </a:p>
          <a:p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Explaining Alcoholism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2304256"/>
          </a:xfrm>
        </p:spPr>
        <p:txBody>
          <a:bodyPr>
            <a:normAutofit lnSpcReduction="10000"/>
          </a:bodyPr>
          <a:lstStyle/>
          <a:p>
            <a:r>
              <a:rPr lang="en-US" sz="2600" b="1" dirty="0" smtClean="0"/>
              <a:t>Social</a:t>
            </a:r>
            <a:r>
              <a:rPr lang="en-US" sz="2600" dirty="0" smtClean="0"/>
              <a:t>: Deaths associated with drunk driving, violent crime, sexual assault, sexual risk-taking behaviour; drain on health care system</a:t>
            </a:r>
          </a:p>
          <a:p>
            <a:endParaRPr lang="en-US" sz="1200" dirty="0" smtClean="0"/>
          </a:p>
          <a:p>
            <a:r>
              <a:rPr lang="en-US" sz="2600" b="1" dirty="0" smtClean="0"/>
              <a:t>Personal</a:t>
            </a:r>
            <a:r>
              <a:rPr lang="en-US" sz="2600" dirty="0" smtClean="0"/>
              <a:t>: Brain damage, mental disorders; alienation of friends and family, poverty.</a:t>
            </a:r>
            <a:endParaRPr lang="en-US" sz="2600" dirty="0"/>
          </a:p>
        </p:txBody>
      </p:sp>
      <p:pic>
        <p:nvPicPr>
          <p:cNvPr id="27650" name="Picture 2" descr="http://www.well.com/~mcdee/alcoholMR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4643273" cy="2448272"/>
          </a:xfrm>
          <a:prstGeom prst="rect">
            <a:avLst/>
          </a:prstGeom>
          <a:noFill/>
        </p:spPr>
      </p:pic>
      <p:pic>
        <p:nvPicPr>
          <p:cNvPr id="27652" name="Picture 4" descr="http://1.bp.blogspot.com/_UIQ5PBYZrys/TGpuPGGILtI/AAAAAAAAGaY/l58avWC_26o/s1600/H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84784"/>
            <a:ext cx="4104456" cy="2770508"/>
          </a:xfrm>
          <a:prstGeom prst="rect">
            <a:avLst/>
          </a:prstGeom>
          <a:noFill/>
        </p:spPr>
      </p:pic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The Effects of Alcoholism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Zahr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, et al. (2011):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Alcoholism and Secondary Effects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44034" name="Picture 2" descr="http://www.nature.com/nrneurol/journal/v7/n5/images/nrneurol.2011.42-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4850904" cy="5020686"/>
          </a:xfrm>
          <a:prstGeom prst="rect">
            <a:avLst/>
          </a:prstGeom>
          <a:noFill/>
        </p:spPr>
      </p:pic>
      <p:sp>
        <p:nvSpPr>
          <p:cNvPr id="10" name="Line Callout 2 (Border and Accent Bar) 9"/>
          <p:cNvSpPr/>
          <p:nvPr/>
        </p:nvSpPr>
        <p:spPr>
          <a:xfrm>
            <a:off x="6084168" y="1628800"/>
            <a:ext cx="2592288" cy="1224136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244"/>
              <a:gd name="adj6" fmla="val -314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63 </a:t>
            </a:r>
            <a:r>
              <a:rPr lang="en-US" dirty="0" err="1" smtClean="0"/>
              <a:t>yo</a:t>
            </a:r>
            <a:r>
              <a:rPr lang="en-US" dirty="0" smtClean="0"/>
              <a:t> Male</a:t>
            </a:r>
          </a:p>
          <a:p>
            <a:pPr algn="ctr"/>
            <a:r>
              <a:rPr lang="en-US" b="1" dirty="0" smtClean="0"/>
              <a:t>Control</a:t>
            </a:r>
            <a:endParaRPr lang="en-US" b="1" dirty="0"/>
          </a:p>
        </p:txBody>
      </p:sp>
      <p:sp>
        <p:nvSpPr>
          <p:cNvPr id="11" name="Line Callout 2 (Border and Accent Bar) 10"/>
          <p:cNvSpPr/>
          <p:nvPr/>
        </p:nvSpPr>
        <p:spPr>
          <a:xfrm>
            <a:off x="6084168" y="4869160"/>
            <a:ext cx="2592288" cy="1224136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0640"/>
              <a:gd name="adj6" fmla="val -314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63 </a:t>
            </a:r>
            <a:r>
              <a:rPr lang="en-US" dirty="0" err="1" smtClean="0"/>
              <a:t>yo</a:t>
            </a:r>
            <a:r>
              <a:rPr lang="en-US" dirty="0" smtClean="0"/>
              <a:t> Male </a:t>
            </a:r>
          </a:p>
          <a:p>
            <a:pPr algn="ctr"/>
            <a:r>
              <a:rPr lang="en-US" b="1" dirty="0" err="1" smtClean="0"/>
              <a:t>Wernicke–Korsakoff</a:t>
            </a:r>
            <a:r>
              <a:rPr lang="en-US" b="1" dirty="0" smtClean="0"/>
              <a:t> syndrome  (WKS)</a:t>
            </a:r>
            <a:endParaRPr lang="en-US" b="1" dirty="0"/>
          </a:p>
        </p:txBody>
      </p:sp>
      <p:sp>
        <p:nvSpPr>
          <p:cNvPr id="12" name="Line Callout 2 (Border and Accent Bar) 11"/>
          <p:cNvSpPr/>
          <p:nvPr/>
        </p:nvSpPr>
        <p:spPr>
          <a:xfrm>
            <a:off x="6084168" y="3284984"/>
            <a:ext cx="2592288" cy="1224136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244"/>
              <a:gd name="adj6" fmla="val -314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59 </a:t>
            </a:r>
            <a:r>
              <a:rPr lang="en-US" dirty="0" err="1" smtClean="0"/>
              <a:t>yo</a:t>
            </a:r>
            <a:r>
              <a:rPr lang="en-US" dirty="0" smtClean="0"/>
              <a:t> Male</a:t>
            </a:r>
          </a:p>
          <a:p>
            <a:pPr algn="ctr"/>
            <a:r>
              <a:rPr lang="en-US" b="1" dirty="0" smtClean="0"/>
              <a:t>Alcoholism</a:t>
            </a:r>
            <a:endParaRPr lang="en-US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sz="1200" i="1" dirty="0" smtClean="0"/>
          </a:p>
          <a:p>
            <a:r>
              <a:rPr lang="en-US" sz="2800" i="1" dirty="0" smtClean="0"/>
              <a:t>If </a:t>
            </a:r>
            <a:r>
              <a:rPr lang="en-US" sz="2800" dirty="0" smtClean="0"/>
              <a:t>alcoholism is a product of innate tendencies (i.e., there is at least a partial genetic component; e.g., Johnson et al., 2006) then in order to find an explanation, we should consider factors that affect our genes.</a:t>
            </a:r>
          </a:p>
          <a:p>
            <a:endParaRPr lang="en-US" sz="1200" i="1" dirty="0" smtClean="0"/>
          </a:p>
          <a:p>
            <a:r>
              <a:rPr lang="en-US" sz="2800" dirty="0" smtClean="0"/>
              <a:t>Again, remember that evolution involved: variation, selection, and replication.</a:t>
            </a:r>
          </a:p>
          <a:p>
            <a:endParaRPr lang="en-US" sz="1200" dirty="0" smtClean="0"/>
          </a:p>
          <a:p>
            <a:r>
              <a:rPr lang="en-US" sz="2800" dirty="0" smtClean="0"/>
              <a:t>Why would alcohol preference be ‘selected for’ in the first place?</a:t>
            </a:r>
            <a:endParaRPr lang="en-US" sz="2800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Evolution, Genetics, and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Addiction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12168"/>
            <a:ext cx="4618856" cy="5069160"/>
          </a:xfrm>
        </p:spPr>
        <p:txBody>
          <a:bodyPr>
            <a:normAutofit/>
          </a:bodyPr>
          <a:lstStyle/>
          <a:p>
            <a:endParaRPr lang="en-US" sz="1200" dirty="0" smtClean="0"/>
          </a:p>
          <a:p>
            <a:r>
              <a:rPr lang="en-US" sz="2600" dirty="0" smtClean="0"/>
              <a:t>Fruit (and other food stuffs) contain </a:t>
            </a:r>
            <a:r>
              <a:rPr lang="en-US" sz="2600" i="1" dirty="0" smtClean="0"/>
              <a:t>sugar</a:t>
            </a:r>
          </a:p>
          <a:p>
            <a:endParaRPr lang="en-US" sz="1200" dirty="0" smtClean="0"/>
          </a:p>
          <a:p>
            <a:r>
              <a:rPr lang="en-US" sz="2600" dirty="0" smtClean="0"/>
              <a:t>Over time </a:t>
            </a:r>
            <a:r>
              <a:rPr lang="en-US" sz="2600" i="1" dirty="0" smtClean="0"/>
              <a:t>sugars</a:t>
            </a:r>
            <a:r>
              <a:rPr lang="en-US" sz="2600" dirty="0" smtClean="0"/>
              <a:t> ferment, and are transformed into </a:t>
            </a:r>
            <a:r>
              <a:rPr lang="en-US" sz="2600" i="1" dirty="0" smtClean="0"/>
              <a:t>ethanol </a:t>
            </a:r>
            <a:r>
              <a:rPr lang="en-US" sz="2600" dirty="0" smtClean="0"/>
              <a:t>→ </a:t>
            </a:r>
            <a:r>
              <a:rPr lang="en-US" sz="2600" i="1" dirty="0" smtClean="0"/>
              <a:t>alcohol</a:t>
            </a:r>
          </a:p>
          <a:p>
            <a:pPr lvl="1"/>
            <a:r>
              <a:rPr lang="en-US" sz="2400" dirty="0" smtClean="0"/>
              <a:t>Evidence dates back 9,000 bp</a:t>
            </a:r>
          </a:p>
          <a:p>
            <a:pPr lvl="1"/>
            <a:endParaRPr lang="en-US" sz="1200" dirty="0" smtClean="0"/>
          </a:p>
          <a:p>
            <a:r>
              <a:rPr lang="en-US" sz="2600" dirty="0" smtClean="0"/>
              <a:t>Although sugars break down naturally, humans have harnessed this knowledge to purposefully produce alcohol</a:t>
            </a:r>
            <a:endParaRPr lang="en-US" sz="2600" dirty="0"/>
          </a:p>
        </p:txBody>
      </p:sp>
      <p:pic>
        <p:nvPicPr>
          <p:cNvPr id="1026" name="Picture 2" descr="http://1.bp.blogspot.com/-k-Sm6kHUq8E/TyLcMPgQRGI/AAAAAAAAAPw/I8Rgh-1PRQg/s1600/pouring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628800"/>
            <a:ext cx="3429000" cy="4381501"/>
          </a:xfrm>
          <a:prstGeom prst="rect">
            <a:avLst/>
          </a:prstGeom>
          <a:noFill/>
        </p:spPr>
      </p:pic>
      <p:pic>
        <p:nvPicPr>
          <p:cNvPr id="1028" name="Picture 4" descr="http://i01.i.aliimg.com/photo/v0/104654789/BLACK_SEEDLESS_GRAP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157192"/>
            <a:ext cx="1196753" cy="1196753"/>
          </a:xfrm>
          <a:prstGeom prst="rect">
            <a:avLst/>
          </a:prstGeom>
          <a:noFill/>
        </p:spPr>
      </p:pic>
      <p:pic>
        <p:nvPicPr>
          <p:cNvPr id="1030" name="Picture 6" descr="http://3.bp.blogspot.com/-pRJELz_PfZY/TeS0hbBsG-I/AAAAAAAAAic/oikfJmP6fhE/s1600/Greek+Wi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628800"/>
            <a:ext cx="1422942" cy="1394099"/>
          </a:xfrm>
          <a:prstGeom prst="rect">
            <a:avLst/>
          </a:prstGeom>
          <a:noFill/>
        </p:spPr>
      </p:pic>
      <p:pic>
        <p:nvPicPr>
          <p:cNvPr id="8194" name="Picture 2" descr="http://theappslab.com/wp-content/uploads/2009/07/ethanol-300x20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4077072"/>
            <a:ext cx="985292" cy="679852"/>
          </a:xfrm>
          <a:prstGeom prst="rect">
            <a:avLst/>
          </a:prstGeom>
          <a:noFill/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23528" y="188640"/>
            <a:ext cx="8534400" cy="1049908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Things I learned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in Research Methods: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b="1" baseline="0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Where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 Alcohol Comes From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61048"/>
            <a:ext cx="4618856" cy="259228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In the environment, it is critical to find food.</a:t>
            </a:r>
          </a:p>
          <a:p>
            <a:endParaRPr lang="en-US" sz="1200" dirty="0"/>
          </a:p>
          <a:p>
            <a:r>
              <a:rPr lang="en-US" sz="2400" dirty="0" smtClean="0"/>
              <a:t>Animals seek cues to determine whether food is edible (or not)</a:t>
            </a:r>
          </a:p>
          <a:p>
            <a:pPr lvl="1"/>
            <a:r>
              <a:rPr lang="en-US" sz="2000" dirty="0" smtClean="0"/>
              <a:t>Colour, texture and </a:t>
            </a:r>
            <a:r>
              <a:rPr lang="en-US" sz="2000" i="1" dirty="0" smtClean="0"/>
              <a:t>sugar </a:t>
            </a:r>
            <a:r>
              <a:rPr lang="en-US" sz="2000" dirty="0" smtClean="0"/>
              <a:t>properties suggest that food is ripe</a:t>
            </a:r>
            <a:endParaRPr lang="en-US" sz="2000" dirty="0"/>
          </a:p>
        </p:txBody>
      </p:sp>
      <p:pic>
        <p:nvPicPr>
          <p:cNvPr id="4" name="Picture 5" descr="http://westwoodbanana.com/resources/banana_ripeningch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1412776"/>
            <a:ext cx="4327241" cy="2304256"/>
          </a:xfrm>
          <a:prstGeom prst="rect">
            <a:avLst/>
          </a:prstGeom>
          <a:noFill/>
        </p:spPr>
      </p:pic>
      <p:pic>
        <p:nvPicPr>
          <p:cNvPr id="18434" name="Picture 2" descr="http://img523.imageshack.us/img523/7821/bananaszf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412776"/>
            <a:ext cx="3554075" cy="5085184"/>
          </a:xfrm>
          <a:prstGeom prst="rect">
            <a:avLst/>
          </a:prstGeom>
          <a:noFill/>
        </p:spPr>
      </p:pic>
      <p:sp>
        <p:nvSpPr>
          <p:cNvPr id="6" name="Line Callout 3 (Border and Accent Bar) 5"/>
          <p:cNvSpPr/>
          <p:nvPr/>
        </p:nvSpPr>
        <p:spPr>
          <a:xfrm>
            <a:off x="5940152" y="2780928"/>
            <a:ext cx="2232248" cy="1584176"/>
          </a:xfrm>
          <a:prstGeom prst="accent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55788"/>
              <a:gd name="adj8" fmla="val 620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Insects can detect UV light; suggests ripe v. unripe fruit.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Going Bananas for Evolution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2160240"/>
          </a:xfrm>
        </p:spPr>
        <p:txBody>
          <a:bodyPr/>
          <a:lstStyle/>
          <a:p>
            <a:r>
              <a:rPr lang="en-US" dirty="0" smtClean="0"/>
              <a:t>Enzymes break down starches into sugars</a:t>
            </a:r>
          </a:p>
          <a:p>
            <a:endParaRPr lang="en-US" sz="1200" dirty="0" smtClean="0"/>
          </a:p>
          <a:p>
            <a:r>
              <a:rPr lang="en-US" dirty="0" smtClean="0"/>
              <a:t>Further break down results in sugars being converted in to ethanol</a:t>
            </a:r>
            <a:endParaRPr lang="en-US" dirty="0"/>
          </a:p>
        </p:txBody>
      </p:sp>
      <p:pic>
        <p:nvPicPr>
          <p:cNvPr id="26626" name="Picture 2" descr="http://janielsantos3b.edublogs.org/files/2011/10/starch-2ev5v6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2546648" cy="2376872"/>
          </a:xfrm>
          <a:prstGeom prst="rect">
            <a:avLst/>
          </a:prstGeom>
          <a:noFill/>
        </p:spPr>
      </p:pic>
      <p:sp>
        <p:nvSpPr>
          <p:cNvPr id="5" name="Striped Right Arrow 4"/>
          <p:cNvSpPr/>
          <p:nvPr/>
        </p:nvSpPr>
        <p:spPr>
          <a:xfrm>
            <a:off x="3203848" y="1772816"/>
            <a:ext cx="2880320" cy="237626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Biochemical processes</a:t>
            </a:r>
          </a:p>
        </p:txBody>
      </p:sp>
      <p:pic>
        <p:nvPicPr>
          <p:cNvPr id="26630" name="Picture 6" descr="http://www.sciencephoto.com/image/217632/530wm/H1101935-Sugar_crystals,_SEM-SP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5" y="1916832"/>
            <a:ext cx="2719541" cy="2160240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Starch to Sugar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00504"/>
            <a:ext cx="8115328" cy="2643206"/>
          </a:xfrm>
        </p:spPr>
        <p:txBody>
          <a:bodyPr>
            <a:normAutofit lnSpcReduction="10000"/>
          </a:bodyPr>
          <a:lstStyle/>
          <a:p>
            <a:r>
              <a:rPr lang="en-US" sz="2600" dirty="0" smtClean="0"/>
              <a:t>When learning, animals create associations between a stimulus (e.g., fruit colour) and a response (e.g., mmmm Tasty)</a:t>
            </a:r>
          </a:p>
          <a:p>
            <a:pPr lvl="1"/>
            <a:r>
              <a:rPr lang="en-US" sz="2400" dirty="0" smtClean="0"/>
              <a:t>Over time, these </a:t>
            </a:r>
            <a:r>
              <a:rPr lang="en-US" sz="2400" dirty="0" err="1" smtClean="0"/>
              <a:t>behaviours</a:t>
            </a:r>
            <a:r>
              <a:rPr lang="en-US" sz="2400" dirty="0" smtClean="0"/>
              <a:t> could be selected for: those animals whose sensory system allow them to find food with sufficient nutrients and find it tasty will have more energy to produce offspring.</a:t>
            </a:r>
          </a:p>
          <a:p>
            <a:pPr lvl="1">
              <a:buNone/>
            </a:pP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The Evolution of Fruit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428736"/>
            <a:ext cx="3643338" cy="256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57694"/>
            <a:ext cx="8186766" cy="2311666"/>
          </a:xfrm>
        </p:spPr>
        <p:txBody>
          <a:bodyPr>
            <a:normAutofit fontScale="92500" lnSpcReduction="10000"/>
          </a:bodyPr>
          <a:lstStyle/>
          <a:p>
            <a:pPr lvl="1"/>
            <a:endParaRPr lang="en-US" sz="1200" dirty="0"/>
          </a:p>
          <a:p>
            <a:r>
              <a:rPr lang="en-US" sz="2600" dirty="0" smtClean="0"/>
              <a:t>Evolution does not select things because they are ‘good’, rather only those things that work are selected</a:t>
            </a:r>
          </a:p>
          <a:p>
            <a:pPr lvl="1"/>
            <a:r>
              <a:rPr lang="en-US" sz="2200" dirty="0" smtClean="0"/>
              <a:t>Sometimes, we get ‘free riders’: behaviour that isn’t necessarily advantageous in the long-run but is tolerable</a:t>
            </a:r>
          </a:p>
          <a:p>
            <a:pPr lvl="1"/>
            <a:r>
              <a:rPr lang="en-US" sz="2200" dirty="0" smtClean="0"/>
              <a:t>i.e., the notion of ‘selection’ is better understood as selecting </a:t>
            </a:r>
            <a:r>
              <a:rPr lang="en-US" sz="2200" i="1" dirty="0" smtClean="0"/>
              <a:t>against</a:t>
            </a:r>
            <a:r>
              <a:rPr lang="en-US" sz="2200" dirty="0" smtClean="0"/>
              <a:t> a maladaptive behaviour </a:t>
            </a:r>
            <a:endParaRPr lang="en-US" sz="2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The Evolution of Fruit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45058" name="Picture 2" descr="http://www.lolzhumor.com/wp-content/uploads/2013/05/is-that-a-banana-in-your-pock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428736"/>
            <a:ext cx="3751985" cy="29168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016" y="1484784"/>
            <a:ext cx="4104456" cy="504056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Dudley (e.g., 2000, 2002, 2004) proposed that an explanation for alcoholism might be found in </a:t>
            </a:r>
            <a:r>
              <a:rPr lang="en-US" sz="2400" i="1" dirty="0" smtClean="0"/>
              <a:t>frugivory</a:t>
            </a:r>
            <a:r>
              <a:rPr lang="en-US" sz="2400" dirty="0" smtClean="0"/>
              <a:t>, the tendency of animals to eat plants</a:t>
            </a:r>
          </a:p>
          <a:p>
            <a:endParaRPr lang="en-US" sz="1200" i="1" dirty="0"/>
          </a:p>
          <a:p>
            <a:r>
              <a:rPr lang="en-US" sz="2400" dirty="0" smtClean="0"/>
              <a:t>We are descended from a long line of frugivors and fruits and carbohydrates remain a staple of our diets</a:t>
            </a:r>
            <a:endParaRPr lang="en-US" sz="2400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99507"/>
            <a:ext cx="4382641" cy="4786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“Drunken Monkey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Hypothesis”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9952" y="1484784"/>
            <a:ext cx="4680520" cy="504056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Importantly, humans possess digestive enzymes that allow us to metabolize ethanol</a:t>
            </a:r>
          </a:p>
          <a:p>
            <a:endParaRPr lang="en-US" sz="1200" dirty="0" smtClean="0"/>
          </a:p>
          <a:p>
            <a:r>
              <a:rPr lang="en-US" sz="2400" dirty="0" smtClean="0"/>
              <a:t>Reduction in cardiovascular diseases in those that consume small amounts of ethanol,</a:t>
            </a:r>
          </a:p>
          <a:p>
            <a:endParaRPr lang="en-US" sz="2400" dirty="0" smtClean="0"/>
          </a:p>
          <a:p>
            <a:r>
              <a:rPr lang="en-US" sz="2400" dirty="0" smtClean="0"/>
              <a:t>“Possibly parallel consequences for reproductive fitness have not been evaluated, but this issue is none the less logistically tractable,” (p. 384)</a:t>
            </a:r>
            <a:endParaRPr lang="en-US" sz="2400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3230729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“Drunken Monkey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Hypothesis”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81128"/>
            <a:ext cx="7859216" cy="1944216"/>
          </a:xfrm>
        </p:spPr>
        <p:txBody>
          <a:bodyPr>
            <a:normAutofit/>
          </a:bodyPr>
          <a:lstStyle/>
          <a:p>
            <a:r>
              <a:rPr lang="en-US" sz="2400" dirty="0" smtClean="0"/>
              <a:t>First, note there would seem to be </a:t>
            </a:r>
            <a:r>
              <a:rPr lang="en-US" sz="2400" i="1" dirty="0" smtClean="0"/>
              <a:t>some</a:t>
            </a:r>
            <a:r>
              <a:rPr lang="en-US" sz="2400" dirty="0" smtClean="0"/>
              <a:t> association between changes in colour  and sugar content</a:t>
            </a:r>
          </a:p>
          <a:p>
            <a:endParaRPr lang="en-US" sz="1200" dirty="0"/>
          </a:p>
          <a:p>
            <a:r>
              <a:rPr lang="en-US" sz="2400" dirty="0" smtClean="0"/>
              <a:t>Thus, as a cue, colour would suggest that more sugar is contained within a fruit: [Bright Colour] = [Good]</a:t>
            </a:r>
            <a:endParaRPr lang="en-US" sz="24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3278" y="1484784"/>
            <a:ext cx="687510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32040" y="2276872"/>
            <a:ext cx="1944216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932040" y="2564904"/>
            <a:ext cx="1944216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932040" y="3573016"/>
            <a:ext cx="1800200" cy="28803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10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Colour-Sugar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Association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3278" y="1484784"/>
            <a:ext cx="687510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65104"/>
            <a:ext cx="7859216" cy="2160240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 smtClean="0"/>
              <a:t>But notice as a fruit ripens, they have higher concentrations of ethanol as well so the association that we ‘learn’(i.e., that is selected for) needn’t be limited to just [Bright Colour] = [Good]</a:t>
            </a:r>
          </a:p>
          <a:p>
            <a:pPr lvl="1"/>
            <a:r>
              <a:rPr lang="en-US" sz="2200" dirty="0" smtClean="0"/>
              <a:t>The association with sugar can also be extended to ethanol content</a:t>
            </a:r>
            <a:endParaRPr lang="en-US" sz="2200" dirty="0"/>
          </a:p>
        </p:txBody>
      </p:sp>
      <p:sp>
        <p:nvSpPr>
          <p:cNvPr id="5" name="Rectangle 4"/>
          <p:cNvSpPr/>
          <p:nvPr/>
        </p:nvSpPr>
        <p:spPr>
          <a:xfrm>
            <a:off x="3347864" y="2276872"/>
            <a:ext cx="4248472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347864" y="2564904"/>
            <a:ext cx="4248472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7864" y="3284984"/>
            <a:ext cx="4248472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347864" y="3573016"/>
            <a:ext cx="4248472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347864" y="3861048"/>
            <a:ext cx="4248472" cy="288032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244408" y="2276872"/>
            <a:ext cx="0" cy="576064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8244408" y="3356992"/>
            <a:ext cx="0" cy="792088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1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Ripeness-Ethanol Association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8194" name="Picture 2" descr="http://www.discoverlife.org/IM/I_SP/0029/320/Psychotria_limonensis_fruit,I_SP29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742" y="3000372"/>
            <a:ext cx="954796" cy="1119175"/>
          </a:xfrm>
          <a:prstGeom prst="rect">
            <a:avLst/>
          </a:prstGeom>
          <a:noFill/>
        </p:spPr>
      </p:pic>
      <p:pic>
        <p:nvPicPr>
          <p:cNvPr id="8196" name="Picture 4" descr="http://www.parasiticplants.siu.edu/Ximeniaceae/images/XimeniaFruit025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252" y="1809772"/>
            <a:ext cx="976286" cy="976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5616624" cy="54006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correlation between sugar and ethanol in the previous slide suggests that ‘selecting for’ a preference for sugary tastes might bring with it a preference for ethanol,</a:t>
            </a:r>
          </a:p>
          <a:p>
            <a:endParaRPr lang="en-US" sz="1200" dirty="0" smtClean="0"/>
          </a:p>
          <a:p>
            <a:r>
              <a:rPr lang="en-US" sz="2800" dirty="0" smtClean="0"/>
              <a:t>Given that all traits are on a continuum (e.g., extraversion) some will exhibit a greater than average preference for both sugar and ethanol.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Sugar: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It’s a Helluva Drug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6146" name="Picture 2" descr="http://images.icanhascheezburger.com/completestore/2009/1/31/128779157697615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420888"/>
            <a:ext cx="3021732" cy="2259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Although we have examined a plausible genetic basis for alcohol dependence/addiction, simply because there is a genetic component, does not mean that it is the only factor of importance:</a:t>
            </a:r>
          </a:p>
          <a:p>
            <a:endParaRPr lang="en-US" sz="12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Genetic component can be mediated by other cognitive and social factors, lessening or increasing alcoholism;</a:t>
            </a:r>
          </a:p>
          <a:p>
            <a:pPr marL="914400" lvl="1" indent="-457200">
              <a:buFont typeface="+mj-lt"/>
              <a:buAutoNum type="arabicPeriod"/>
            </a:pPr>
            <a:endParaRPr lang="en-US" sz="12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An intervening set of processes could account for alcoholism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Alcohol,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Genes, and ‘Free’ Will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2448272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In this case, we can imagine that your genes might make  you want to increase social interaction, more susceptible to adopting the behaviour of others or have a mental disorder that you are self-medication.</a:t>
            </a:r>
          </a:p>
          <a:p>
            <a:endParaRPr lang="en-US" sz="1300" dirty="0" smtClean="0"/>
          </a:p>
          <a:p>
            <a:r>
              <a:rPr lang="en-US" sz="2400" dirty="0" smtClean="0"/>
              <a:t>In all of these cases, your genes aren’t making you an alcoholic, rather you’ve learned the behaviour.</a:t>
            </a:r>
            <a:endParaRPr lang="en-US" sz="24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196988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triped Right Arrow 4"/>
          <p:cNvSpPr/>
          <p:nvPr/>
        </p:nvSpPr>
        <p:spPr>
          <a:xfrm>
            <a:off x="2699792" y="2276872"/>
            <a:ext cx="792088" cy="122413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triped Right Arrow 5"/>
          <p:cNvSpPr/>
          <p:nvPr/>
        </p:nvSpPr>
        <p:spPr>
          <a:xfrm>
            <a:off x="5724128" y="2276872"/>
            <a:ext cx="792088" cy="122413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3635896" y="1700808"/>
            <a:ext cx="2016224" cy="2304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Desire for Social Interaction;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Imprinting from peers + relatives;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Self-medicating</a:t>
            </a:r>
            <a:endParaRPr lang="en-US" dirty="0"/>
          </a:p>
        </p:txBody>
      </p:sp>
      <p:pic>
        <p:nvPicPr>
          <p:cNvPr id="29702" name="Picture 6" descr="http://3.bp.blogspot.com/-kcqWXVUqrYU/TxhWD6p7NgI/AAAAAAAAAus/hTNdjSMpxqg/s1600/Fat-Beer-C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988840"/>
            <a:ext cx="2369840" cy="1777380"/>
          </a:xfrm>
          <a:prstGeom prst="rect">
            <a:avLst/>
          </a:prstGeom>
          <a:noFill/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11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Intervening Factors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</a:t>
            </a:r>
            <a:r>
              <a:rPr lang="en-US" sz="2400" dirty="0" smtClean="0"/>
              <a:t>Prediction is very difficult, especially if it's about the future</a:t>
            </a:r>
            <a:r>
              <a:rPr lang="en-CA" sz="2400" dirty="0" smtClean="0"/>
              <a:t>.”</a:t>
            </a:r>
          </a:p>
          <a:p>
            <a:endParaRPr lang="en-CA" sz="2400" dirty="0" smtClean="0"/>
          </a:p>
          <a:p>
            <a:r>
              <a:rPr lang="en-CA" sz="2400" dirty="0" smtClean="0"/>
              <a:t>- Niehls Bohr</a:t>
            </a:r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Regression: The Statistical Sponge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7175" y="1430338"/>
            <a:ext cx="8475663" cy="4759325"/>
          </a:xfrm>
        </p:spPr>
        <p:txBody>
          <a:bodyPr/>
          <a:lstStyle/>
          <a:p>
            <a:r>
              <a:rPr lang="en-US" sz="3000" dirty="0"/>
              <a:t>Another way of looking at the relation between two variables.</a:t>
            </a:r>
          </a:p>
          <a:p>
            <a:endParaRPr lang="en-US" sz="900" dirty="0"/>
          </a:p>
          <a:p>
            <a:r>
              <a:rPr lang="en-US" sz="3000" dirty="0"/>
              <a:t>The best fitting linear function is estimated and then used to “explain” the changes in one variable using a second variable.</a:t>
            </a:r>
          </a:p>
          <a:p>
            <a:endParaRPr lang="en-US" sz="900" dirty="0"/>
          </a:p>
          <a:p>
            <a:r>
              <a:rPr lang="en-US" sz="3000" b="1" dirty="0"/>
              <a:t>Criterion.</a:t>
            </a:r>
            <a:r>
              <a:rPr lang="en-US" sz="3000" dirty="0"/>
              <a:t> The variable to be </a:t>
            </a:r>
            <a:r>
              <a:rPr lang="en-US" sz="3000" dirty="0" smtClean="0"/>
              <a:t>explained (an ‘y’).</a:t>
            </a:r>
            <a:endParaRPr lang="en-US" sz="3000" dirty="0"/>
          </a:p>
          <a:p>
            <a:endParaRPr lang="en-US" sz="800" dirty="0"/>
          </a:p>
          <a:p>
            <a:r>
              <a:rPr lang="en-US" sz="3000" b="1" dirty="0"/>
              <a:t>Predictor.</a:t>
            </a:r>
            <a:r>
              <a:rPr lang="en-US" sz="3000" dirty="0"/>
              <a:t> The variable used to predict, to “explain</a:t>
            </a:r>
            <a:r>
              <a:rPr lang="en-US" sz="3000" dirty="0" smtClean="0"/>
              <a:t>” (a ‘x’).</a:t>
            </a:r>
            <a:endParaRPr lang="fr-CA" sz="3000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Linear Regression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64" name="Object 4"/>
          <p:cNvGraphicFramePr>
            <a:graphicFrameLocks noChangeAspect="1"/>
          </p:cNvGraphicFramePr>
          <p:nvPr/>
        </p:nvGraphicFramePr>
        <p:xfrm>
          <a:off x="1228725" y="1298575"/>
          <a:ext cx="6543675" cy="533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Graphique" r:id="rId3" imgW="4916160" imgH="4005000" progId="Excel.Sheet.8">
                  <p:embed/>
                </p:oleObj>
              </mc:Choice>
              <mc:Fallback>
                <p:oleObj name="Graphique" r:id="rId3" imgW="4916160" imgH="400500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8725" y="1298575"/>
                        <a:ext cx="6543675" cy="533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Regression Function: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b="1" i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y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 = m</a:t>
            </a:r>
            <a:r>
              <a:rPr lang="en-US" sz="3000" b="1" i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x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 + b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22</a:t>
            </a:fld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716016" y="4077072"/>
            <a:ext cx="0" cy="201622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Line Callout 1 (Border and Accent Bar) 8"/>
          <p:cNvSpPr/>
          <p:nvPr/>
        </p:nvSpPr>
        <p:spPr>
          <a:xfrm>
            <a:off x="6372200" y="3933056"/>
            <a:ext cx="2160240" cy="2160240"/>
          </a:xfrm>
          <a:prstGeom prst="accentBorderCallout1">
            <a:avLst>
              <a:gd name="adj1" fmla="val 18750"/>
              <a:gd name="adj2" fmla="val -8333"/>
              <a:gd name="adj3" fmla="val 65149"/>
              <a:gd name="adj4" fmla="val -756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When we have a given value of </a:t>
            </a:r>
            <a:r>
              <a:rPr lang="en-US" i="1" dirty="0" smtClean="0"/>
              <a:t>x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10" name="Line Callout 1 (Border and Accent Bar) 9"/>
          <p:cNvSpPr/>
          <p:nvPr/>
        </p:nvSpPr>
        <p:spPr>
          <a:xfrm>
            <a:off x="3059832" y="2348880"/>
            <a:ext cx="2808312" cy="1152128"/>
          </a:xfrm>
          <a:prstGeom prst="accentBorderCallout1">
            <a:avLst>
              <a:gd name="adj1" fmla="val 18750"/>
              <a:gd name="adj2" fmla="val -8333"/>
              <a:gd name="adj3" fmla="val 149024"/>
              <a:gd name="adj4" fmla="val -323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What is the corresponding value of </a:t>
            </a:r>
            <a:r>
              <a:rPr lang="en-US" i="1" dirty="0" smtClean="0"/>
              <a:t>y</a:t>
            </a:r>
            <a:r>
              <a:rPr lang="en-US" dirty="0" smtClean="0"/>
              <a:t>?</a:t>
            </a:r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1763688" y="4077072"/>
            <a:ext cx="2952328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  <p:bldP spid="10" grpId="0" build="allAtOnce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5328592" cy="4896544"/>
          </a:xfrm>
        </p:spPr>
        <p:txBody>
          <a:bodyPr>
            <a:normAutofit lnSpcReduction="10000"/>
          </a:bodyPr>
          <a:lstStyle/>
          <a:p>
            <a:endParaRPr lang="en-CA" sz="1200" dirty="0" smtClean="0"/>
          </a:p>
          <a:p>
            <a:r>
              <a:rPr lang="en-CA" sz="2800" dirty="0" smtClean="0"/>
              <a:t>One way to conceive of a regression equation and the variables within it is to consider each variable as a sponge, the variance of a dependent variable as water, and the equation as a bowl</a:t>
            </a:r>
          </a:p>
          <a:p>
            <a:endParaRPr lang="en-CA" sz="1200" dirty="0" smtClean="0"/>
          </a:p>
          <a:p>
            <a:r>
              <a:rPr lang="en-CA" sz="2800" dirty="0" smtClean="0"/>
              <a:t>As you place each sponge into the bowl, you soak up more variance!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Regression and Sponges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40962" name="Picture 2" descr="http://ars.sciencedirect.com/content/image/1-s2.0-S1387181107006142-g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844824"/>
            <a:ext cx="2962275" cy="4029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7" y="1340769"/>
            <a:ext cx="8496945" cy="49685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200" dirty="0" smtClean="0"/>
          </a:p>
          <a:p>
            <a:pPr>
              <a:lnSpc>
                <a:spcPct val="90000"/>
              </a:lnSpc>
            </a:pPr>
            <a:endParaRPr lang="en-GB" b="1" dirty="0" smtClean="0"/>
          </a:p>
          <a:p>
            <a:pPr>
              <a:lnSpc>
                <a:spcPct val="90000"/>
              </a:lnSpc>
            </a:pPr>
            <a:r>
              <a:rPr lang="en-GB" b="1" dirty="0" smtClean="0"/>
              <a:t>Question</a:t>
            </a:r>
            <a:r>
              <a:rPr lang="en-GB" dirty="0" smtClean="0"/>
              <a:t>: Can people accurately assess their own intelligence (IQ)? If so, can we use this as a proxy measure?</a:t>
            </a:r>
          </a:p>
          <a:p>
            <a:pPr>
              <a:lnSpc>
                <a:spcPct val="90000"/>
              </a:lnSpc>
            </a:pPr>
            <a:endParaRPr lang="en-GB" sz="12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Paulhus, Lysy, and Yik (1998) wanted to examine whether self-report measures of intelligence could predict actual intelligence.</a:t>
            </a:r>
          </a:p>
          <a:p>
            <a:pPr>
              <a:lnSpc>
                <a:spcPct val="90000"/>
              </a:lnSpc>
            </a:pPr>
            <a:endParaRPr lang="en-GB" sz="1200" dirty="0" smtClean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Do You Know How Smart You Are?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7" y="1340769"/>
            <a:ext cx="8496945" cy="49685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2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Previous research found only a weak correlation between overall estimates of IQ and IQ as measured on a test (</a:t>
            </a:r>
            <a:r>
              <a:rPr lang="en-GB" i="1" dirty="0" smtClean="0"/>
              <a:t>r</a:t>
            </a:r>
            <a:r>
              <a:rPr lang="en-GB" dirty="0" smtClean="0"/>
              <a:t> = .20-.25)</a:t>
            </a:r>
          </a:p>
          <a:p>
            <a:pPr>
              <a:lnSpc>
                <a:spcPct val="90000"/>
              </a:lnSpc>
            </a:pPr>
            <a:endParaRPr lang="en-GB" sz="12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They examined whether previous results were simply a result of using a global measure rather than specific measures of IQ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i.e., Asking someone how smart they are might not be as effective a means of getting at intelligence as providing them with their intelligence in specific domains</a:t>
            </a:r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Do You Know How Smart You Are?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7" y="1340768"/>
            <a:ext cx="4968553" cy="525658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Paulhus et al., (1998) found that even when a variety of measures of estimated intelligence were included in their regression function, they were only capable of accounting for 10-16% of the variation</a:t>
            </a:r>
          </a:p>
          <a:p>
            <a:pPr>
              <a:lnSpc>
                <a:spcPct val="90000"/>
              </a:lnSpc>
            </a:pPr>
            <a:endParaRPr lang="en-GB" sz="12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What might be the problem with this measure?</a:t>
            </a:r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Intelligence Estimates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38914" name="Picture 2" descr="http://25.media.tumblr.com/tumblr_m52zlx0jyQ1rt8sgdo1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35514"/>
            <a:ext cx="3869538" cy="3709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077072"/>
            <a:ext cx="8229600" cy="2592288"/>
          </a:xfrm>
        </p:spPr>
        <p:txBody>
          <a:bodyPr>
            <a:normAutofit/>
          </a:bodyPr>
          <a:lstStyle/>
          <a:p>
            <a:endParaRPr lang="en-US" sz="1200" dirty="0" smtClean="0"/>
          </a:p>
          <a:p>
            <a:r>
              <a:rPr lang="en-US" sz="2800" dirty="0" smtClean="0"/>
              <a:t>In a follow-up study, Paulhus, Harms, Bruce &amp; Lysy (2003) used a similar technique to study phenomena which they referred to as </a:t>
            </a:r>
            <a:r>
              <a:rPr lang="en-US" sz="2800" b="1" i="1" dirty="0" smtClean="0"/>
              <a:t>overclaiming</a:t>
            </a:r>
          </a:p>
          <a:p>
            <a:pPr lvl="1"/>
            <a:r>
              <a:rPr lang="en-US" dirty="0" smtClean="0"/>
              <a:t>A self-enhancement bias wherein people claim to have more knowledge than they do</a:t>
            </a:r>
          </a:p>
          <a:p>
            <a:pPr lvl="1">
              <a:buNone/>
            </a:pPr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Intelligence Estimates: Control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416824" cy="2589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71600" y="2996952"/>
            <a:ext cx="1008112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012160" y="3284984"/>
            <a:ext cx="144016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71600" y="3284984"/>
            <a:ext cx="1008112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39" y="1849483"/>
            <a:ext cx="4286547" cy="365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4810" y="1571612"/>
            <a:ext cx="4929190" cy="4714908"/>
          </a:xfrm>
        </p:spPr>
        <p:txBody>
          <a:bodyPr>
            <a:normAutofit/>
          </a:bodyPr>
          <a:lstStyle/>
          <a:p>
            <a:endParaRPr lang="en-CA" sz="1200" dirty="0" smtClean="0"/>
          </a:p>
          <a:p>
            <a:r>
              <a:rPr lang="en-CA" sz="2800" dirty="0" smtClean="0"/>
              <a:t>In order to calculate </a:t>
            </a:r>
            <a:r>
              <a:rPr lang="en-CA" sz="2800" dirty="0" smtClean="0"/>
              <a:t>an index of </a:t>
            </a:r>
            <a:r>
              <a:rPr lang="en-CA" sz="2800" dirty="0" err="1" smtClean="0"/>
              <a:t>overclaiming</a:t>
            </a:r>
            <a:r>
              <a:rPr lang="en-CA" sz="2800" dirty="0" smtClean="0"/>
              <a:t>…</a:t>
            </a:r>
            <a:endParaRPr lang="en-CA" sz="2800" dirty="0" smtClean="0"/>
          </a:p>
          <a:p>
            <a:endParaRPr lang="en-CA" sz="1200" dirty="0" smtClean="0"/>
          </a:p>
          <a:p>
            <a:r>
              <a:rPr lang="en-CA" sz="2800" b="1" u="sng" dirty="0" smtClean="0"/>
              <a:t>Hits</a:t>
            </a:r>
            <a:r>
              <a:rPr lang="en-CA" sz="2800" dirty="0" smtClean="0"/>
              <a:t> – you are right when you say you’re right,</a:t>
            </a:r>
          </a:p>
          <a:p>
            <a:r>
              <a:rPr lang="en-CA" sz="2800" b="1" u="sng" dirty="0" smtClean="0"/>
              <a:t>False Alarms</a:t>
            </a:r>
            <a:r>
              <a:rPr lang="en-CA" sz="2800" dirty="0" smtClean="0"/>
              <a:t> – you are wrong when you say you’re right</a:t>
            </a:r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ACCURACY = P(HITS) – P(FA)</a:t>
            </a:r>
          </a:p>
          <a:p>
            <a:pPr marL="0" indent="0">
              <a:buNone/>
            </a:pPr>
            <a:r>
              <a:rPr lang="en-US" sz="2400" dirty="0" smtClean="0"/>
              <a:t>BIAS = P(HITS) + P(FA)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Intelligence Estimates: Control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39" y="1849483"/>
            <a:ext cx="4286547" cy="365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4810" y="1571612"/>
            <a:ext cx="4929190" cy="4714908"/>
          </a:xfrm>
        </p:spPr>
        <p:txBody>
          <a:bodyPr>
            <a:normAutofit/>
          </a:bodyPr>
          <a:lstStyle/>
          <a:p>
            <a:endParaRPr lang="en-CA" sz="1200" dirty="0" smtClean="0"/>
          </a:p>
          <a:p>
            <a:r>
              <a:rPr lang="en-CA" sz="2800" dirty="0" smtClean="0"/>
              <a:t>After calculating </a:t>
            </a:r>
            <a:r>
              <a:rPr lang="en-CA" sz="2800" dirty="0" smtClean="0"/>
              <a:t>an index of </a:t>
            </a:r>
            <a:r>
              <a:rPr lang="en-CA" sz="2800" dirty="0" err="1" smtClean="0"/>
              <a:t>overclaiming</a:t>
            </a:r>
            <a:r>
              <a:rPr lang="en-CA" sz="2800" dirty="0" smtClean="0"/>
              <a:t>, a regression analysis revealed that accuracy and biases were predicted by different variables,</a:t>
            </a:r>
            <a:endParaRPr lang="en-CA" sz="1200" dirty="0"/>
          </a:p>
          <a:p>
            <a:pPr lvl="1"/>
            <a:r>
              <a:rPr lang="en-CA" sz="2400" dirty="0" smtClean="0"/>
              <a:t>Cognitive ability predicted accuracy,</a:t>
            </a:r>
          </a:p>
          <a:p>
            <a:pPr lvl="1"/>
            <a:r>
              <a:rPr lang="en-CA" sz="2400" dirty="0" smtClean="0"/>
              <a:t>Bias  was determined by personality measures.</a:t>
            </a:r>
            <a:endParaRPr lang="en-CA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Intelligence Estimates: Control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52944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000" dirty="0"/>
              <a:t>Regressions allow for multiple predictors.</a:t>
            </a:r>
          </a:p>
          <a:p>
            <a:endParaRPr lang="en-US" sz="800" dirty="0"/>
          </a:p>
          <a:p>
            <a:r>
              <a:rPr lang="en-US" sz="3000" dirty="0" smtClean="0"/>
              <a:t>Example: </a:t>
            </a:r>
            <a:r>
              <a:rPr lang="en-US" sz="3000" dirty="0"/>
              <a:t>Suppose you want to explain grades using both IQ and number of hours of study.</a:t>
            </a:r>
            <a:endParaRPr lang="fr-CA" sz="3000" dirty="0"/>
          </a:p>
        </p:txBody>
      </p:sp>
      <p:graphicFrame>
        <p:nvGraphicFramePr>
          <p:cNvPr id="402436" name="Group 4"/>
          <p:cNvGraphicFramePr>
            <a:graphicFrameLocks noGrp="1"/>
          </p:cNvGraphicFramePr>
          <p:nvPr>
            <p:ph type="tbl" idx="1"/>
          </p:nvPr>
        </p:nvGraphicFramePr>
        <p:xfrm>
          <a:off x="1820863" y="3619500"/>
          <a:ext cx="5500687" cy="2065339"/>
        </p:xfrm>
        <a:graphic>
          <a:graphicData uri="http://schemas.openxmlformats.org/drawingml/2006/table">
            <a:tbl>
              <a:tblPr/>
              <a:tblGrid>
                <a:gridCol w="3143250"/>
                <a:gridCol w="785812"/>
                <a:gridCol w="785813"/>
                <a:gridCol w="785812"/>
              </a:tblGrid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Index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Grades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Performance IQ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 Hours of study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.34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en-US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.01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0" lang="fr-CA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Multiple Regression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3490" name="Object 34"/>
          <p:cNvGraphicFramePr>
            <a:graphicFrameLocks noChangeAspect="1"/>
          </p:cNvGraphicFramePr>
          <p:nvPr/>
        </p:nvGraphicFramePr>
        <p:xfrm>
          <a:off x="0" y="1371600"/>
          <a:ext cx="4802478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Image bitmap" r:id="rId3" imgW="4686954" imgH="4610744" progId="PBrush">
                  <p:embed/>
                </p:oleObj>
              </mc:Choice>
              <mc:Fallback>
                <p:oleObj name="Image bitmap" r:id="rId3" imgW="4686954" imgH="4610744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371600"/>
                        <a:ext cx="4802478" cy="472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3495" name="Rectangle 39"/>
          <p:cNvSpPr>
            <a:spLocks noGrp="1" noChangeArrowheads="1"/>
          </p:cNvSpPr>
          <p:nvPr>
            <p:ph type="body" idx="1"/>
          </p:nvPr>
        </p:nvSpPr>
        <p:spPr>
          <a:xfrm>
            <a:off x="4648200" y="1295400"/>
            <a:ext cx="4302125" cy="4876800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2600" i="1" dirty="0" smtClean="0"/>
          </a:p>
          <a:p>
            <a:pPr>
              <a:lnSpc>
                <a:spcPct val="90000"/>
              </a:lnSpc>
            </a:pPr>
            <a:endParaRPr lang="en-US" sz="2600" i="1" dirty="0" smtClean="0"/>
          </a:p>
          <a:p>
            <a:pPr>
              <a:lnSpc>
                <a:spcPct val="90000"/>
              </a:lnSpc>
            </a:pPr>
            <a:r>
              <a:rPr lang="en-US" sz="2600" i="1" dirty="0" smtClean="0"/>
              <a:t>R</a:t>
            </a:r>
            <a:r>
              <a:rPr lang="en-US" sz="2600" dirty="0" smtClean="0"/>
              <a:t>:Measure </a:t>
            </a:r>
            <a:r>
              <a:rPr lang="en-US" sz="2600" dirty="0"/>
              <a:t>of relation for multiple variable.</a:t>
            </a:r>
          </a:p>
          <a:p>
            <a:pPr>
              <a:lnSpc>
                <a:spcPct val="90000"/>
              </a:lnSpc>
            </a:pPr>
            <a:endParaRPr lang="en-US" sz="800" dirty="0"/>
          </a:p>
          <a:p>
            <a:pPr>
              <a:lnSpc>
                <a:spcPct val="90000"/>
              </a:lnSpc>
            </a:pPr>
            <a:endParaRPr lang="en-US" sz="2600" i="1" dirty="0" smtClean="0"/>
          </a:p>
          <a:p>
            <a:pPr>
              <a:lnSpc>
                <a:spcPct val="90000"/>
              </a:lnSpc>
            </a:pPr>
            <a:r>
              <a:rPr lang="en-US" sz="2600" i="1" dirty="0" smtClean="0"/>
              <a:t>R</a:t>
            </a:r>
            <a:r>
              <a:rPr lang="en-US" sz="2600" baseline="30000" dirty="0" smtClean="0"/>
              <a:t>2</a:t>
            </a:r>
            <a:r>
              <a:rPr lang="en-US" sz="2600" dirty="0"/>
              <a:t>:</a:t>
            </a:r>
            <a:r>
              <a:rPr lang="en-US" sz="2600" dirty="0" smtClean="0"/>
              <a:t> </a:t>
            </a:r>
            <a:r>
              <a:rPr lang="en-US" sz="2600" dirty="0"/>
              <a:t>The measure of effect size for multiple regressions.</a:t>
            </a:r>
            <a:endParaRPr lang="fr-CA" sz="2600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Multiple Regression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3" y="1247774"/>
            <a:ext cx="8915400" cy="53816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800" dirty="0" smtClean="0"/>
              <a:t>What if I want to see the relation between study time and grades independently of IQ?</a:t>
            </a:r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600" dirty="0" smtClean="0"/>
          </a:p>
          <a:p>
            <a:pPr>
              <a:lnSpc>
                <a:spcPct val="90000"/>
              </a:lnSpc>
            </a:pPr>
            <a:r>
              <a:rPr lang="en-GB" sz="2600" dirty="0" smtClean="0"/>
              <a:t>Mathematically, the variance explained by IQ is removed after step 1. Hence, the variance explained by study time is “unique”.</a:t>
            </a:r>
            <a:endParaRPr lang="en-GB" sz="2600" dirty="0"/>
          </a:p>
        </p:txBody>
      </p:sp>
      <p:sp>
        <p:nvSpPr>
          <p:cNvPr id="7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Hierarchical Multiple Regression</a:t>
            </a:r>
            <a:endParaRPr kumimoji="0" lang="en-US" sz="30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32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043608" y="2132854"/>
          <a:ext cx="6912768" cy="3168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4857"/>
                <a:gridCol w="1469807"/>
                <a:gridCol w="1319912"/>
                <a:gridCol w="1728192"/>
              </a:tblGrid>
              <a:tr h="528059">
                <a:tc gridSpan="4"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Grade (Criterion)</a:t>
                      </a:r>
                      <a:endParaRPr lang="en-US" sz="2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/>
                        <a:t>Variable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/>
                        <a:t>R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200" b="1" dirty="0" smtClean="0"/>
                        <a:t>Δ</a:t>
                      </a:r>
                      <a:r>
                        <a:rPr lang="en-US" sz="2200" b="1" dirty="0" smtClean="0"/>
                        <a:t>R2</a:t>
                      </a:r>
                      <a:endParaRPr lang="en-US" sz="2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/>
                        <a:t>Final F</a:t>
                      </a:r>
                      <a:endParaRPr lang="en-US" sz="2200" b="1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en-US" sz="2200" i="1" dirty="0" smtClean="0"/>
                        <a:t>Step 1</a:t>
                      </a:r>
                      <a:endParaRPr lang="en-US" sz="2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sz="2200" dirty="0" smtClean="0"/>
                        <a:t>IQ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.65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.42***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26.82***</a:t>
                      </a:r>
                      <a:endParaRPr lang="en-US" sz="2200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en-US" sz="2200" i="1" dirty="0" smtClean="0"/>
                        <a:t>Step 2</a:t>
                      </a:r>
                      <a:endParaRPr lang="en-US" sz="2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200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 Study Time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.73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.12***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20.82***</a:t>
                      </a:r>
                      <a:endParaRPr lang="en-US" sz="2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Line Callout 2 7"/>
          <p:cNvSpPr/>
          <p:nvPr/>
        </p:nvSpPr>
        <p:spPr>
          <a:xfrm>
            <a:off x="7164288" y="1700808"/>
            <a:ext cx="1872208" cy="1728192"/>
          </a:xfrm>
          <a:prstGeom prst="borderCallout2">
            <a:avLst>
              <a:gd name="adj1" fmla="val 18750"/>
              <a:gd name="adj2" fmla="val -8333"/>
              <a:gd name="adj3" fmla="val 19325"/>
              <a:gd name="adj4" fmla="val -147263"/>
              <a:gd name="adj5" fmla="val 189566"/>
              <a:gd name="adj6" fmla="val -17142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Represents variance of IQ </a:t>
            </a:r>
            <a:r>
              <a:rPr lang="en-CA" i="1" dirty="0" smtClean="0"/>
              <a:t>AND</a:t>
            </a:r>
            <a:r>
              <a:rPr lang="en-CA" dirty="0" smtClean="0"/>
              <a:t> Study Time.</a:t>
            </a:r>
            <a:endParaRPr lang="en-CA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Experiment 2 will be launched after class,</a:t>
            </a:r>
          </a:p>
          <a:p>
            <a:endParaRPr lang="en-CA" sz="1200" dirty="0" smtClean="0"/>
          </a:p>
          <a:p>
            <a:r>
              <a:rPr lang="en-CA" dirty="0" smtClean="0"/>
              <a:t>It will consist of 3 short tasks</a:t>
            </a:r>
          </a:p>
          <a:p>
            <a:pPr lvl="1"/>
            <a:r>
              <a:rPr lang="en-CA" dirty="0" smtClean="0"/>
              <a:t>Ratings exercise,</a:t>
            </a:r>
          </a:p>
          <a:p>
            <a:pPr lvl="1"/>
            <a:r>
              <a:rPr lang="en-CA" dirty="0" smtClean="0"/>
              <a:t>Reasoning task, and</a:t>
            </a:r>
          </a:p>
          <a:p>
            <a:pPr lvl="1"/>
            <a:r>
              <a:rPr lang="en-CA" dirty="0" smtClean="0"/>
              <a:t>Memory task,</a:t>
            </a:r>
          </a:p>
          <a:p>
            <a:pPr lvl="1"/>
            <a:endParaRPr lang="en-CA" sz="1200" dirty="0" smtClean="0"/>
          </a:p>
          <a:p>
            <a:r>
              <a:rPr lang="en-CA" dirty="0" smtClean="0"/>
              <a:t>The experiment will be conducted within the context of </a:t>
            </a:r>
            <a:r>
              <a:rPr lang="en-CA" dirty="0" err="1" smtClean="0"/>
              <a:t>CULearn</a:t>
            </a:r>
            <a:r>
              <a:rPr lang="en-CA" dirty="0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Announcements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C2D7-4D88-4422-A129-BDEB21267677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7053256" cy="1834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Experiment 2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357562"/>
            <a:ext cx="6677035" cy="327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CA" sz="3000" dirty="0" smtClean="0"/>
              <a:t>In areas such as genetics and evolutionary psychology, correlational studies allow us to test hypotheses that would otherwise be impossible</a:t>
            </a:r>
          </a:p>
          <a:p>
            <a:pPr eaLnBrk="1" hangingPunct="1"/>
            <a:endParaRPr lang="en-CA" sz="1200" dirty="0" smtClean="0"/>
          </a:p>
          <a:p>
            <a:pPr eaLnBrk="1" hangingPunct="1"/>
            <a:r>
              <a:rPr lang="en-CA" dirty="0" smtClean="0"/>
              <a:t>Regression consists of using an equation that relates a predictor variable (x) to explain changes in a criterion variable (y).</a:t>
            </a:r>
          </a:p>
          <a:p>
            <a:pPr eaLnBrk="1" hangingPunct="1"/>
            <a:endParaRPr lang="en-CA" sz="1200" dirty="0" smtClean="0"/>
          </a:p>
          <a:p>
            <a:pPr eaLnBrk="1" hangingPunct="1"/>
            <a:r>
              <a:rPr lang="en-CA" dirty="0" smtClean="0"/>
              <a:t>Partialling out variance in a correlation or including variables in multiple regression can be understood as a sponge (variable) soaking of water (variance).</a:t>
            </a:r>
          </a:p>
        </p:txBody>
      </p:sp>
      <p:sp>
        <p:nvSpPr>
          <p:cNvPr id="96258" name="Rectangle 1029"/>
          <p:cNvSpPr>
            <a:spLocks noGrp="1" noChangeArrowheads="1"/>
          </p:cNvSpPr>
          <p:nvPr>
            <p:ph type="title"/>
          </p:nvPr>
        </p:nvSpPr>
        <p:spPr>
          <a:solidFill>
            <a:srgbClr val="920000"/>
          </a:solidFill>
        </p:spPr>
        <p:txBody>
          <a:bodyPr/>
          <a:lstStyle/>
          <a:p>
            <a:pPr eaLnBrk="1" hangingPunct="1"/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W5L2b Review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E537F0-39A7-4064-95DD-A1A1BF71F71E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1780</Words>
  <Application>Microsoft Office PowerPoint</Application>
  <PresentationFormat>On-screen Show (4:3)</PresentationFormat>
  <Paragraphs>277</Paragraphs>
  <Slides>35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Office Theme</vt:lpstr>
      <vt:lpstr>Graphique</vt:lpstr>
      <vt:lpstr>Image bitmap</vt:lpstr>
      <vt:lpstr> Correlations: Drunken Monkeys and Regression Sponges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W5L2b Review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Jordan Schoenherr</dc:creator>
  <cp:lastModifiedBy>Carleton University</cp:lastModifiedBy>
  <cp:revision>135</cp:revision>
  <dcterms:created xsi:type="dcterms:W3CDTF">2012-03-28T02:51:47Z</dcterms:created>
  <dcterms:modified xsi:type="dcterms:W3CDTF">2013-06-03T18:27:10Z</dcterms:modified>
</cp:coreProperties>
</file>