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64" r:id="rId3"/>
    <p:sldId id="263" r:id="rId4"/>
    <p:sldId id="276" r:id="rId5"/>
    <p:sldId id="262" r:id="rId6"/>
    <p:sldId id="284" r:id="rId7"/>
    <p:sldId id="277" r:id="rId8"/>
    <p:sldId id="268" r:id="rId9"/>
    <p:sldId id="269" r:id="rId10"/>
    <p:sldId id="270" r:id="rId11"/>
    <p:sldId id="271" r:id="rId12"/>
    <p:sldId id="285" r:id="rId13"/>
    <p:sldId id="267" r:id="rId14"/>
    <p:sldId id="286" r:id="rId15"/>
    <p:sldId id="274" r:id="rId16"/>
    <p:sldId id="273" r:id="rId17"/>
    <p:sldId id="272" r:id="rId18"/>
    <p:sldId id="275"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062"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BCCBC8D-43E0-4AED-B82A-4AFD4A9CD037}" type="datetimeFigureOut">
              <a:rPr lang="en-CA" smtClean="0"/>
              <a:t>19/03/2012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D4B93EC-C758-4DAE-8DF7-8CCE78A7A3C3}" type="slidenum">
              <a:rPr lang="en-CA" smtClean="0"/>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CCBC8D-43E0-4AED-B82A-4AFD4A9CD037}" type="datetimeFigureOut">
              <a:rPr lang="en-CA" smtClean="0"/>
              <a:t>19/03/2012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D4B93EC-C758-4DAE-8DF7-8CCE78A7A3C3}" type="slidenum">
              <a:rPr lang="en-CA" smtClean="0"/>
              <a:t>‹#›</a:t>
            </a:fld>
            <a:endParaRPr lang="en-CA"/>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CCBC8D-43E0-4AED-B82A-4AFD4A9CD037}" type="datetimeFigureOut">
              <a:rPr lang="en-CA" smtClean="0"/>
              <a:t>19/03/2012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D4B93EC-C758-4DAE-8DF7-8CCE78A7A3C3}" type="slidenum">
              <a:rPr lang="en-CA" smtClean="0"/>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FBCCBC8D-43E0-4AED-B82A-4AFD4A9CD037}" type="datetimeFigureOut">
              <a:rPr lang="en-CA" smtClean="0"/>
              <a:t>19/03/2012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1D4B93EC-C758-4DAE-8DF7-8CCE78A7A3C3}" type="slidenum">
              <a:rPr lang="en-CA" smtClean="0"/>
              <a:t>‹#›</a:t>
            </a:fld>
            <a:endParaRPr lang="en-CA"/>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BCCBC8D-43E0-4AED-B82A-4AFD4A9CD037}" type="datetimeFigureOut">
              <a:rPr lang="en-CA" smtClean="0"/>
              <a:t>19/03/2012</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1D4B93EC-C758-4DAE-8DF7-8CCE78A7A3C3}" type="slidenum">
              <a:rPr lang="en-CA" smtClean="0"/>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CCBC8D-43E0-4AED-B82A-4AFD4A9CD037}" type="datetimeFigureOut">
              <a:rPr lang="en-CA" smtClean="0"/>
              <a:t>19/03/2012</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1D4B93EC-C758-4DAE-8DF7-8CCE78A7A3C3}" type="slidenum">
              <a:rPr lang="en-CA" smtClean="0"/>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FBCCBC8D-43E0-4AED-B82A-4AFD4A9CD037}" type="datetimeFigureOut">
              <a:rPr lang="en-CA" smtClean="0"/>
              <a:t>19/03/2012</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1D4B93EC-C758-4DAE-8DF7-8CCE78A7A3C3}" type="slidenum">
              <a:rPr lang="en-CA" smtClean="0"/>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FBCCBC8D-43E0-4AED-B82A-4AFD4A9CD037}" type="datetimeFigureOut">
              <a:rPr lang="en-CA" smtClean="0"/>
              <a:t>19/03/2012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1D4B93EC-C758-4DAE-8DF7-8CCE78A7A3C3}" type="slidenum">
              <a:rPr lang="en-CA" smtClean="0"/>
              <a:t>‹#›</a:t>
            </a:fld>
            <a:endParaRPr lang="en-CA"/>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CCBC8D-43E0-4AED-B82A-4AFD4A9CD037}" type="datetimeFigureOut">
              <a:rPr lang="en-CA" smtClean="0"/>
              <a:t>19/03/2012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1D4B93EC-C758-4DAE-8DF7-8CCE78A7A3C3}" type="slidenum">
              <a:rPr lang="en-CA" smtClean="0"/>
              <a:t>‹#›</a:t>
            </a:fld>
            <a:endParaRPr lang="en-CA"/>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CCBC8D-43E0-4AED-B82A-4AFD4A9CD037}" type="datetimeFigureOut">
              <a:rPr lang="en-CA" smtClean="0"/>
              <a:t>19/03/2012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D4B93EC-C758-4DAE-8DF7-8CCE78A7A3C3}" type="slidenum">
              <a:rPr lang="en-CA" smtClean="0"/>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FBCCBC8D-43E0-4AED-B82A-4AFD4A9CD037}" type="datetimeFigureOut">
              <a:rPr lang="en-CA" smtClean="0"/>
              <a:t>19/03/2012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D4B93EC-C758-4DAE-8DF7-8CCE78A7A3C3}" type="slidenum">
              <a:rPr lang="en-CA" smtClean="0"/>
              <a:t>‹#›</a:t>
            </a:fld>
            <a:endParaRPr lang="en-CA"/>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FBCCBC8D-43E0-4AED-B82A-4AFD4A9CD037}" type="datetimeFigureOut">
              <a:rPr lang="en-CA" smtClean="0"/>
              <a:t>19/03/2012</a:t>
            </a:fld>
            <a:endParaRPr lang="en-CA"/>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CA"/>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1D4B93EC-C758-4DAE-8DF7-8CCE78A7A3C3}" type="slidenum">
              <a:rPr lang="en-CA" smtClean="0"/>
              <a:t>‹#›</a:t>
            </a:fld>
            <a:endParaRPr lang="en-CA"/>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www.britannica.com/EBchecked/topic/202210/fascism"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Roots of World War II</a:t>
            </a:r>
            <a:endParaRPr lang="en-CA" dirty="0"/>
          </a:p>
        </p:txBody>
      </p:sp>
      <p:sp>
        <p:nvSpPr>
          <p:cNvPr id="3" name="Subtitle 2"/>
          <p:cNvSpPr>
            <a:spLocks noGrp="1"/>
          </p:cNvSpPr>
          <p:nvPr>
            <p:ph type="subTitle" idx="1"/>
          </p:nvPr>
        </p:nvSpPr>
        <p:spPr/>
        <p:txBody>
          <a:bodyPr>
            <a:normAutofit/>
          </a:bodyPr>
          <a:lstStyle/>
          <a:p>
            <a:r>
              <a:rPr lang="en-CA" dirty="0" smtClean="0"/>
              <a:t>Roots of World Conflict</a:t>
            </a:r>
          </a:p>
          <a:p>
            <a:r>
              <a:rPr lang="en-CA" dirty="0" smtClean="0"/>
              <a:t>Weeks 8 and 9</a:t>
            </a:r>
            <a:endParaRPr lang="en-CA" dirty="0"/>
          </a:p>
        </p:txBody>
      </p:sp>
    </p:spTree>
    <p:extLst>
      <p:ext uri="{BB962C8B-B14F-4D97-AF65-F5344CB8AC3E}">
        <p14:creationId xmlns:p14="http://schemas.microsoft.com/office/powerpoint/2010/main" val="3820851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2067" y="1772816"/>
            <a:ext cx="7408333" cy="4353347"/>
          </a:xfrm>
        </p:spPr>
        <p:txBody>
          <a:bodyPr>
            <a:normAutofit lnSpcReduction="10000"/>
          </a:bodyPr>
          <a:lstStyle/>
          <a:p>
            <a:pPr marL="0" indent="0">
              <a:buNone/>
            </a:pPr>
            <a:r>
              <a:rPr lang="en-CA" dirty="0" smtClean="0"/>
              <a:t>All </a:t>
            </a:r>
            <a:r>
              <a:rPr lang="en-CA" dirty="0"/>
              <a:t>nations were equal, but some were more equal than others…</a:t>
            </a:r>
          </a:p>
          <a:p>
            <a:pPr lvl="1"/>
            <a:r>
              <a:rPr lang="en-CA" dirty="0" smtClean="0"/>
              <a:t>The </a:t>
            </a:r>
            <a:r>
              <a:rPr lang="en-CA" dirty="0"/>
              <a:t>Japanese (who fought with the Allies in WWI) wanted the League’s Covenant to affirm the principle of racial equality, but the Western governments rejected this proposal at the 1919 peace talks.</a:t>
            </a:r>
          </a:p>
          <a:p>
            <a:pPr lvl="1"/>
            <a:r>
              <a:rPr lang="en-CA" dirty="0" smtClean="0"/>
              <a:t>The </a:t>
            </a:r>
            <a:r>
              <a:rPr lang="en-CA" dirty="0"/>
              <a:t>US passed </a:t>
            </a:r>
            <a:r>
              <a:rPr lang="en-CA" dirty="0" smtClean="0"/>
              <a:t>laws in the 1920s </a:t>
            </a:r>
            <a:r>
              <a:rPr lang="en-CA" dirty="0"/>
              <a:t>excluding Japanese immigrants</a:t>
            </a:r>
            <a:r>
              <a:rPr lang="en-CA" dirty="0" smtClean="0"/>
              <a:t>.</a:t>
            </a:r>
          </a:p>
          <a:p>
            <a:pPr lvl="1"/>
            <a:r>
              <a:rPr lang="en-CA" dirty="0" smtClean="0"/>
              <a:t>Britain ended its bilateral treaty with Japan at the urging of the Canadian government which was afraid that renewal would alienate the United States. </a:t>
            </a:r>
          </a:p>
          <a:p>
            <a:pPr marL="627063" lvl="2" indent="0">
              <a:buNone/>
            </a:pPr>
            <a:r>
              <a:rPr lang="en-CA" dirty="0" smtClean="0"/>
              <a:t>	</a:t>
            </a:r>
            <a:r>
              <a:rPr lang="en-CA" sz="1600" dirty="0" smtClean="0"/>
              <a:t>(Nye, </a:t>
            </a:r>
            <a:r>
              <a:rPr lang="en-CA" sz="1600" u="sng" dirty="0" smtClean="0"/>
              <a:t>Understanding Global Conflict and Cooperation</a:t>
            </a:r>
            <a:r>
              <a:rPr lang="en-CA" sz="1600" dirty="0" smtClean="0"/>
              <a:t>, 2011, p.130)</a:t>
            </a:r>
            <a:endParaRPr lang="en-CA" sz="1600" dirty="0"/>
          </a:p>
          <a:p>
            <a:endParaRPr lang="en-CA" dirty="0"/>
          </a:p>
        </p:txBody>
      </p:sp>
      <p:sp>
        <p:nvSpPr>
          <p:cNvPr id="2" name="Title 1"/>
          <p:cNvSpPr>
            <a:spLocks noGrp="1"/>
          </p:cNvSpPr>
          <p:nvPr>
            <p:ph type="title"/>
          </p:nvPr>
        </p:nvSpPr>
        <p:spPr/>
        <p:txBody>
          <a:bodyPr>
            <a:normAutofit/>
          </a:bodyPr>
          <a:lstStyle/>
          <a:p>
            <a:r>
              <a:rPr lang="en-CA" b="1" dirty="0" smtClean="0"/>
              <a:t>A hint of things to come…</a:t>
            </a:r>
            <a:endParaRPr lang="en-CA" dirty="0"/>
          </a:p>
        </p:txBody>
      </p:sp>
    </p:spTree>
    <p:extLst>
      <p:ext uri="{BB962C8B-B14F-4D97-AF65-F5344CB8AC3E}">
        <p14:creationId xmlns:p14="http://schemas.microsoft.com/office/powerpoint/2010/main" val="3102144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CA" b="1" u="sng" dirty="0" smtClean="0"/>
              <a:t>One: </a:t>
            </a:r>
            <a:r>
              <a:rPr lang="en-CA" dirty="0" smtClean="0"/>
              <a:t>Japan takes Manchuria (part of China), and installs a puppet government.</a:t>
            </a:r>
          </a:p>
          <a:p>
            <a:r>
              <a:rPr lang="en-CA" dirty="0" smtClean="0"/>
              <a:t>A League report condemns Japan’s actions, but the League does not invoke Article 16.</a:t>
            </a:r>
          </a:p>
          <a:p>
            <a:r>
              <a:rPr lang="en-CA" dirty="0" smtClean="0"/>
              <a:t>Japan withdraws from the League because of the negative report, but stays in Manchuria.</a:t>
            </a:r>
          </a:p>
          <a:p>
            <a:endParaRPr lang="en-CA" dirty="0"/>
          </a:p>
        </p:txBody>
      </p:sp>
      <p:sp>
        <p:nvSpPr>
          <p:cNvPr id="2" name="Title 1"/>
          <p:cNvSpPr>
            <a:spLocks noGrp="1"/>
          </p:cNvSpPr>
          <p:nvPr>
            <p:ph type="title"/>
          </p:nvPr>
        </p:nvSpPr>
        <p:spPr/>
        <p:txBody>
          <a:bodyPr>
            <a:normAutofit/>
          </a:bodyPr>
          <a:lstStyle/>
          <a:p>
            <a:r>
              <a:rPr lang="en-CA" b="1" dirty="0" smtClean="0"/>
              <a:t>Two League failures…</a:t>
            </a:r>
            <a:endParaRPr lang="en-CA" dirty="0"/>
          </a:p>
        </p:txBody>
      </p:sp>
    </p:spTree>
    <p:extLst>
      <p:ext uri="{BB962C8B-B14F-4D97-AF65-F5344CB8AC3E}">
        <p14:creationId xmlns:p14="http://schemas.microsoft.com/office/powerpoint/2010/main" val="767694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CA" dirty="0"/>
          </a:p>
        </p:txBody>
      </p:sp>
      <p:sp>
        <p:nvSpPr>
          <p:cNvPr id="2" name="Title 1"/>
          <p:cNvSpPr>
            <a:spLocks noGrp="1"/>
          </p:cNvSpPr>
          <p:nvPr>
            <p:ph type="title"/>
          </p:nvPr>
        </p:nvSpPr>
        <p:spPr/>
        <p:txBody>
          <a:bodyPr/>
          <a:lstStyle/>
          <a:p>
            <a:endParaRPr lang="en-CA"/>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548680"/>
            <a:ext cx="7056784" cy="5807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60512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68760"/>
            <a:ext cx="8229600" cy="5184576"/>
          </a:xfrm>
        </p:spPr>
        <p:txBody>
          <a:bodyPr>
            <a:normAutofit fontScale="77500" lnSpcReduction="20000"/>
          </a:bodyPr>
          <a:lstStyle/>
          <a:p>
            <a:pPr marL="0" indent="0">
              <a:buNone/>
            </a:pPr>
            <a:r>
              <a:rPr lang="en-CA" b="1" u="sng" dirty="0" smtClean="0"/>
              <a:t>Two: </a:t>
            </a:r>
            <a:r>
              <a:rPr lang="en-CA" dirty="0" smtClean="0"/>
              <a:t>Italy takes Ethiopia because (get this…) the Ethiopians had defeated Italian efforts to colonize them in the 19</a:t>
            </a:r>
            <a:r>
              <a:rPr lang="en-CA" baseline="30000" dirty="0" smtClean="0"/>
              <a:t>th</a:t>
            </a:r>
            <a:r>
              <a:rPr lang="en-CA" dirty="0" smtClean="0"/>
              <a:t> century, and Mussolini’s fascist government saw this as a wrong to be righted.</a:t>
            </a:r>
          </a:p>
          <a:p>
            <a:r>
              <a:rPr lang="en-CA" i="1" dirty="0" smtClean="0"/>
              <a:t>Ideology</a:t>
            </a:r>
            <a:r>
              <a:rPr lang="en-CA" dirty="0" smtClean="0"/>
              <a:t>, not </a:t>
            </a:r>
            <a:r>
              <a:rPr lang="en-CA" i="1" dirty="0" smtClean="0"/>
              <a:t>balance-of-power</a:t>
            </a:r>
            <a:r>
              <a:rPr lang="en-CA" dirty="0" smtClean="0"/>
              <a:t> was the root cause here.</a:t>
            </a:r>
          </a:p>
          <a:p>
            <a:r>
              <a:rPr lang="en-CA" dirty="0" smtClean="0"/>
              <a:t>The League applied sanctions </a:t>
            </a:r>
          </a:p>
          <a:p>
            <a:pPr lvl="1"/>
            <a:r>
              <a:rPr lang="en-CA" dirty="0"/>
              <a:t>A</a:t>
            </a:r>
            <a:r>
              <a:rPr lang="en-CA" dirty="0" smtClean="0"/>
              <a:t>n embargo on the sale of military goods to Italy; a prohibition on loans to Italy; cessation of imports from Italy; a refusal to sell hard-to-find goods to Italy</a:t>
            </a:r>
          </a:p>
          <a:p>
            <a:pPr lvl="1"/>
            <a:r>
              <a:rPr lang="en-CA" dirty="0" smtClean="0"/>
              <a:t>Italy could still buy steel, coal, and oil; Diplomatic relations were maintained; The Suez Canal was left open, leaving Eritrea accessible to Italy. </a:t>
            </a:r>
          </a:p>
          <a:p>
            <a:r>
              <a:rPr lang="en-CA" dirty="0" smtClean="0"/>
              <a:t>The sanctions were not enough to sway Mussolini</a:t>
            </a:r>
          </a:p>
          <a:p>
            <a:r>
              <a:rPr lang="en-CA" smtClean="0"/>
              <a:t>Britain </a:t>
            </a:r>
            <a:r>
              <a:rPr lang="en-CA" dirty="0" smtClean="0"/>
              <a:t>and France wanted Italy on their side against Germany (which was growing powerful under </a:t>
            </a:r>
            <a:r>
              <a:rPr lang="en-CA" smtClean="0"/>
              <a:t>Hitler).</a:t>
            </a:r>
          </a:p>
          <a:p>
            <a:endParaRPr lang="en-CA" dirty="0" smtClean="0"/>
          </a:p>
          <a:p>
            <a:r>
              <a:rPr lang="en-CA" dirty="0" smtClean="0"/>
              <a:t>Balance-of-power was the root cause of the League’s failure.</a:t>
            </a:r>
          </a:p>
          <a:p>
            <a:pPr marL="0" indent="0">
              <a:buNone/>
            </a:pPr>
            <a:r>
              <a:rPr lang="en-CA" dirty="0" smtClean="0"/>
              <a:t> </a:t>
            </a:r>
          </a:p>
          <a:p>
            <a:r>
              <a:rPr lang="en-CA" i="1" dirty="0" smtClean="0"/>
              <a:t>Does the Prisoners’ Dilemma help explain why the </a:t>
            </a:r>
            <a:r>
              <a:rPr lang="en-CA" dirty="0" smtClean="0"/>
              <a:t>collective security model</a:t>
            </a:r>
            <a:r>
              <a:rPr lang="en-CA" i="1" dirty="0" smtClean="0"/>
              <a:t> of the League of Nations collapsed in the face of </a:t>
            </a:r>
            <a:r>
              <a:rPr lang="en-CA" dirty="0" smtClean="0"/>
              <a:t>balance-of-power</a:t>
            </a:r>
            <a:r>
              <a:rPr lang="en-CA" i="1" dirty="0" smtClean="0"/>
              <a:t> concerns?</a:t>
            </a:r>
          </a:p>
          <a:p>
            <a:endParaRPr lang="en-CA" dirty="0"/>
          </a:p>
        </p:txBody>
      </p:sp>
      <p:sp>
        <p:nvSpPr>
          <p:cNvPr id="2" name="Title 1"/>
          <p:cNvSpPr>
            <a:spLocks noGrp="1"/>
          </p:cNvSpPr>
          <p:nvPr>
            <p:ph type="title"/>
          </p:nvPr>
        </p:nvSpPr>
        <p:spPr>
          <a:xfrm>
            <a:off x="457200" y="274638"/>
            <a:ext cx="8229600" cy="850106"/>
          </a:xfrm>
        </p:spPr>
        <p:txBody>
          <a:bodyPr>
            <a:normAutofit/>
          </a:bodyPr>
          <a:lstStyle/>
          <a:p>
            <a:r>
              <a:rPr lang="en-CA" b="1" dirty="0" smtClean="0"/>
              <a:t>Two League failures…</a:t>
            </a:r>
            <a:endParaRPr lang="en-CA" dirty="0"/>
          </a:p>
        </p:txBody>
      </p:sp>
    </p:spTree>
    <p:extLst>
      <p:ext uri="{BB962C8B-B14F-4D97-AF65-F5344CB8AC3E}">
        <p14:creationId xmlns:p14="http://schemas.microsoft.com/office/powerpoint/2010/main" val="2213468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hlinkClick r:id="rId2"/>
              </a:rPr>
              <a:t>http://</a:t>
            </a:r>
            <a:r>
              <a:rPr lang="en-US" dirty="0" smtClean="0">
                <a:hlinkClick r:id="rId2"/>
              </a:rPr>
              <a:t>www.britannica.com/EBchecked/topic/202210/fascism</a:t>
            </a:r>
            <a:endParaRPr lang="en-US" dirty="0" smtClean="0"/>
          </a:p>
          <a:p>
            <a:endParaRPr lang="en-US" dirty="0"/>
          </a:p>
        </p:txBody>
      </p:sp>
      <p:sp>
        <p:nvSpPr>
          <p:cNvPr id="3" name="Title 2"/>
          <p:cNvSpPr>
            <a:spLocks noGrp="1"/>
          </p:cNvSpPr>
          <p:nvPr>
            <p:ph type="title"/>
          </p:nvPr>
        </p:nvSpPr>
        <p:spPr/>
        <p:txBody>
          <a:bodyPr/>
          <a:lstStyle/>
          <a:p>
            <a:endParaRPr lang="en-US"/>
          </a:p>
        </p:txBody>
      </p:sp>
    </p:spTree>
    <p:extLst>
      <p:ext uri="{BB962C8B-B14F-4D97-AF65-F5344CB8AC3E}">
        <p14:creationId xmlns:p14="http://schemas.microsoft.com/office/powerpoint/2010/main" val="6646346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CA" dirty="0"/>
          </a:p>
        </p:txBody>
      </p:sp>
      <p:sp>
        <p:nvSpPr>
          <p:cNvPr id="2" name="Title 1"/>
          <p:cNvSpPr>
            <a:spLocks noGrp="1"/>
          </p:cNvSpPr>
          <p:nvPr>
            <p:ph type="title"/>
          </p:nvPr>
        </p:nvSpPr>
        <p:spPr/>
        <p:txBody>
          <a:bodyPr/>
          <a:lstStyle/>
          <a:p>
            <a:endParaRPr lang="en-CA"/>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332656"/>
            <a:ext cx="6120680" cy="6120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58808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CA" b="1" dirty="0"/>
              <a:t>1: </a:t>
            </a:r>
            <a:r>
              <a:rPr lang="en-CA" b="1" dirty="0" smtClean="0"/>
              <a:t>	</a:t>
            </a:r>
            <a:r>
              <a:rPr lang="en-CA" b="1" i="1" dirty="0" smtClean="0"/>
              <a:t>The </a:t>
            </a:r>
            <a:r>
              <a:rPr lang="en-CA" b="1" i="1" dirty="0"/>
              <a:t>Treaty of Versailles was: </a:t>
            </a:r>
          </a:p>
          <a:p>
            <a:r>
              <a:rPr lang="en-CA" dirty="0"/>
              <a:t>Too harsh, undermining Germany’s economy and stirring up nationalism, and </a:t>
            </a:r>
          </a:p>
          <a:p>
            <a:r>
              <a:rPr lang="en-CA" dirty="0"/>
              <a:t>Too lenient, because it left Germany with the ability to do something about it.</a:t>
            </a:r>
          </a:p>
          <a:p>
            <a:endParaRPr lang="en-CA" dirty="0"/>
          </a:p>
        </p:txBody>
      </p:sp>
      <p:sp>
        <p:nvSpPr>
          <p:cNvPr id="2" name="Title 1"/>
          <p:cNvSpPr>
            <a:spLocks noGrp="1"/>
          </p:cNvSpPr>
          <p:nvPr>
            <p:ph type="title"/>
          </p:nvPr>
        </p:nvSpPr>
        <p:spPr/>
        <p:txBody>
          <a:bodyPr>
            <a:normAutofit/>
          </a:bodyPr>
          <a:lstStyle/>
          <a:p>
            <a:r>
              <a:rPr lang="en-CA" b="1" dirty="0"/>
              <a:t>So, what caused WWII</a:t>
            </a:r>
            <a:r>
              <a:rPr lang="en-CA" b="1" dirty="0" smtClean="0"/>
              <a:t>?</a:t>
            </a:r>
            <a:endParaRPr lang="en-CA" dirty="0"/>
          </a:p>
        </p:txBody>
      </p:sp>
    </p:spTree>
    <p:extLst>
      <p:ext uri="{BB962C8B-B14F-4D97-AF65-F5344CB8AC3E}">
        <p14:creationId xmlns:p14="http://schemas.microsoft.com/office/powerpoint/2010/main" val="3191985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CA" b="1" dirty="0"/>
              <a:t>2: </a:t>
            </a:r>
            <a:r>
              <a:rPr lang="en-CA" b="1" dirty="0" smtClean="0"/>
              <a:t>	</a:t>
            </a:r>
            <a:r>
              <a:rPr lang="en-CA" b="1" i="1" dirty="0" smtClean="0"/>
              <a:t>What </a:t>
            </a:r>
            <a:r>
              <a:rPr lang="en-CA" b="1" i="1" dirty="0"/>
              <a:t>Germany does </a:t>
            </a:r>
            <a:r>
              <a:rPr lang="en-CA" b="1" i="1" dirty="0" smtClean="0"/>
              <a:t>is:</a:t>
            </a:r>
          </a:p>
          <a:p>
            <a:r>
              <a:rPr lang="en-CA" dirty="0"/>
              <a:t>E</a:t>
            </a:r>
            <a:r>
              <a:rPr lang="en-CA" dirty="0" smtClean="0"/>
              <a:t>lect </a:t>
            </a:r>
            <a:r>
              <a:rPr lang="en-CA" dirty="0"/>
              <a:t>a divided government whose president makes Hitler Chancellor in 1933. </a:t>
            </a:r>
            <a:endParaRPr lang="en-CA" dirty="0" smtClean="0"/>
          </a:p>
          <a:p>
            <a:r>
              <a:rPr lang="en-CA" dirty="0" smtClean="0"/>
              <a:t>That </a:t>
            </a:r>
            <a:r>
              <a:rPr lang="en-CA" dirty="0"/>
              <a:t>same year Hitler passes an act creating the Nazi </a:t>
            </a:r>
            <a:r>
              <a:rPr lang="en-CA" dirty="0" smtClean="0"/>
              <a:t>dictatorship.</a:t>
            </a:r>
            <a:endParaRPr lang="en-CA" dirty="0"/>
          </a:p>
          <a:p>
            <a:endParaRPr lang="en-CA" dirty="0"/>
          </a:p>
        </p:txBody>
      </p:sp>
      <p:sp>
        <p:nvSpPr>
          <p:cNvPr id="2" name="Title 1"/>
          <p:cNvSpPr>
            <a:spLocks noGrp="1"/>
          </p:cNvSpPr>
          <p:nvPr>
            <p:ph type="title"/>
          </p:nvPr>
        </p:nvSpPr>
        <p:spPr/>
        <p:txBody>
          <a:bodyPr/>
          <a:lstStyle/>
          <a:p>
            <a:r>
              <a:rPr lang="en-CA" b="1" dirty="0" smtClean="0"/>
              <a:t>So, what caused WWII?</a:t>
            </a:r>
            <a:endParaRPr lang="en-CA" dirty="0"/>
          </a:p>
        </p:txBody>
      </p:sp>
    </p:spTree>
    <p:extLst>
      <p:ext uri="{BB962C8B-B14F-4D97-AF65-F5344CB8AC3E}">
        <p14:creationId xmlns:p14="http://schemas.microsoft.com/office/powerpoint/2010/main" val="3660902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marL="0" indent="0">
              <a:buNone/>
            </a:pPr>
            <a:r>
              <a:rPr lang="en-CA" b="1" dirty="0"/>
              <a:t>3: </a:t>
            </a:r>
            <a:r>
              <a:rPr lang="en-CA" b="1" dirty="0" smtClean="0"/>
              <a:t>	</a:t>
            </a:r>
            <a:r>
              <a:rPr lang="en-CA" dirty="0" smtClean="0"/>
              <a:t>In </a:t>
            </a:r>
            <a:r>
              <a:rPr lang="en-CA" dirty="0"/>
              <a:t>1933 he withdraws Germany from the League of Nations (Germany had been granted membership in 1925</a:t>
            </a:r>
            <a:r>
              <a:rPr lang="en-CA" dirty="0" smtClean="0"/>
              <a:t>), arguing that because France was not willing to cut its forces at a disarmament conference, Germany could not remain a member.</a:t>
            </a:r>
            <a:endParaRPr lang="en-CA" dirty="0"/>
          </a:p>
          <a:p>
            <a:pPr marL="0" indent="0">
              <a:buNone/>
            </a:pPr>
            <a:r>
              <a:rPr lang="en-CA" b="1" dirty="0"/>
              <a:t>4: </a:t>
            </a:r>
            <a:r>
              <a:rPr lang="en-CA" b="1" dirty="0" smtClean="0"/>
              <a:t>	</a:t>
            </a:r>
            <a:r>
              <a:rPr lang="en-CA" dirty="0" smtClean="0"/>
              <a:t>In </a:t>
            </a:r>
            <a:r>
              <a:rPr lang="en-CA" dirty="0"/>
              <a:t>1935 he announces that Germany will be tripling the size of its army and building an air </a:t>
            </a:r>
            <a:r>
              <a:rPr lang="en-CA" dirty="0" smtClean="0"/>
              <a:t>force.</a:t>
            </a:r>
          </a:p>
          <a:p>
            <a:pPr marL="0" indent="0">
              <a:buNone/>
            </a:pPr>
            <a:r>
              <a:rPr lang="en-CA" b="1" dirty="0" smtClean="0"/>
              <a:t>5: 	</a:t>
            </a:r>
            <a:r>
              <a:rPr lang="en-CA" dirty="0" smtClean="0"/>
              <a:t>In 1936 he signs the Axis Pact with Italy, and the Anti-</a:t>
            </a:r>
            <a:r>
              <a:rPr lang="en-CA" dirty="0" err="1" smtClean="0"/>
              <a:t>Comintern</a:t>
            </a:r>
            <a:r>
              <a:rPr lang="en-CA" dirty="0" smtClean="0"/>
              <a:t> Pact with Japan. </a:t>
            </a:r>
            <a:endParaRPr lang="en-CA" b="1" dirty="0"/>
          </a:p>
          <a:p>
            <a:pPr marL="0" indent="0">
              <a:buNone/>
            </a:pPr>
            <a:r>
              <a:rPr lang="en-CA" b="1" dirty="0"/>
              <a:t>6</a:t>
            </a:r>
            <a:r>
              <a:rPr lang="en-CA" b="1" dirty="0" smtClean="0"/>
              <a:t>: 	</a:t>
            </a:r>
            <a:r>
              <a:rPr lang="en-CA" dirty="0" smtClean="0"/>
              <a:t>In </a:t>
            </a:r>
            <a:r>
              <a:rPr lang="en-CA" dirty="0"/>
              <a:t>1938 he takes </a:t>
            </a:r>
            <a:r>
              <a:rPr lang="en-CA" dirty="0" smtClean="0">
                <a:hlinkClick r:id="rId2" action="ppaction://hlinksldjump"/>
              </a:rPr>
              <a:t>Austria</a:t>
            </a:r>
            <a:r>
              <a:rPr lang="en-CA" dirty="0" smtClean="0"/>
              <a:t> by force, before Austrian leader Chancellor Kurt von Schuschnigg could hold a plebiscite on whether or not Austria should join Germany.</a:t>
            </a:r>
            <a:endParaRPr lang="en-CA" dirty="0"/>
          </a:p>
        </p:txBody>
      </p:sp>
      <p:sp>
        <p:nvSpPr>
          <p:cNvPr id="2" name="Title 1"/>
          <p:cNvSpPr>
            <a:spLocks noGrp="1"/>
          </p:cNvSpPr>
          <p:nvPr>
            <p:ph type="title"/>
          </p:nvPr>
        </p:nvSpPr>
        <p:spPr/>
        <p:txBody>
          <a:bodyPr/>
          <a:lstStyle/>
          <a:p>
            <a:r>
              <a:rPr lang="en-CA" b="1" dirty="0" smtClean="0"/>
              <a:t>So, what caused WWII?</a:t>
            </a:r>
            <a:endParaRPr lang="en-CA" dirty="0"/>
          </a:p>
        </p:txBody>
      </p:sp>
    </p:spTree>
    <p:extLst>
      <p:ext uri="{BB962C8B-B14F-4D97-AF65-F5344CB8AC3E}">
        <p14:creationId xmlns:p14="http://schemas.microsoft.com/office/powerpoint/2010/main" val="2092521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925144"/>
          </a:xfrm>
        </p:spPr>
        <p:txBody>
          <a:bodyPr>
            <a:normAutofit fontScale="85000" lnSpcReduction="20000"/>
          </a:bodyPr>
          <a:lstStyle/>
          <a:p>
            <a:pPr marL="0" indent="0">
              <a:buNone/>
            </a:pPr>
            <a:r>
              <a:rPr lang="en-CA" b="1" dirty="0"/>
              <a:t>6: </a:t>
            </a:r>
            <a:r>
              <a:rPr lang="en-CA" b="1" dirty="0" smtClean="0"/>
              <a:t>	</a:t>
            </a:r>
            <a:r>
              <a:rPr lang="en-CA" dirty="0" smtClean="0"/>
              <a:t>Also </a:t>
            </a:r>
            <a:r>
              <a:rPr lang="en-CA" dirty="0"/>
              <a:t>in 1938, </a:t>
            </a:r>
            <a:r>
              <a:rPr lang="en-CA" dirty="0" smtClean="0"/>
              <a:t>Hitler demands </a:t>
            </a:r>
            <a:r>
              <a:rPr lang="en-CA" dirty="0"/>
              <a:t>that the Sudetenland, which was part of Germany until the post-World War I settlement made it part of </a:t>
            </a:r>
            <a:r>
              <a:rPr lang="en-CA" dirty="0">
                <a:hlinkClick r:id="rId2" action="ppaction://hlinksldjump"/>
              </a:rPr>
              <a:t>Czechoslovakia</a:t>
            </a:r>
            <a:r>
              <a:rPr lang="en-CA" dirty="0"/>
              <a:t>, be returned to Germany. </a:t>
            </a:r>
            <a:endParaRPr lang="en-CA" dirty="0" smtClean="0"/>
          </a:p>
          <a:p>
            <a:pPr marL="0" indent="0">
              <a:buNone/>
            </a:pPr>
            <a:r>
              <a:rPr lang="en-CA" sz="2600" dirty="0" smtClean="0"/>
              <a:t>(</a:t>
            </a:r>
            <a:r>
              <a:rPr lang="en-CA" sz="2600" dirty="0"/>
              <a:t>He claimed it was an affront to the right of German speaking peoples to self-determine; however, the Bohemian Mountains were also a good defensive position for the Czechs should the Germans try to invade</a:t>
            </a:r>
            <a:r>
              <a:rPr lang="en-CA" sz="2600" dirty="0" smtClean="0"/>
              <a:t>.)</a:t>
            </a:r>
          </a:p>
          <a:p>
            <a:pPr marL="0" indent="0">
              <a:buNone/>
            </a:pPr>
            <a:endParaRPr lang="en-CA" dirty="0"/>
          </a:p>
          <a:p>
            <a:r>
              <a:rPr lang="en-CA" dirty="0"/>
              <a:t>Czechoslovakia </a:t>
            </a:r>
            <a:r>
              <a:rPr lang="en-CA" dirty="0" smtClean="0"/>
              <a:t>mobilizes </a:t>
            </a:r>
            <a:r>
              <a:rPr lang="en-CA" dirty="0"/>
              <a:t>some troops in response, and Hitler </a:t>
            </a:r>
            <a:r>
              <a:rPr lang="en-CA" dirty="0" smtClean="0"/>
              <a:t>goes ballistic</a:t>
            </a:r>
            <a:r>
              <a:rPr lang="en-CA" dirty="0"/>
              <a:t>, threatening to crush Czechoslovakia.</a:t>
            </a:r>
          </a:p>
          <a:p>
            <a:r>
              <a:rPr lang="en-CA" dirty="0"/>
              <a:t>Britain becomes worried, not wanting war to break out, and knowing they were not prepared for war. Neville Chamberlin, Britain’s prime minister, met with Hitler in Munich in September 1938, and gave him the Sudetenland in return for a promise that Hitler would leave the rest of Czechoslovakia alone.</a:t>
            </a:r>
          </a:p>
          <a:p>
            <a:r>
              <a:rPr lang="en-CA" dirty="0"/>
              <a:t>Chamberlin declares, “Peace in our time!”</a:t>
            </a:r>
          </a:p>
          <a:p>
            <a:r>
              <a:rPr lang="en-CA" dirty="0"/>
              <a:t>Hitler invades Czechoslovakia (in March, 1939).</a:t>
            </a:r>
          </a:p>
          <a:p>
            <a:endParaRPr lang="en-CA" dirty="0"/>
          </a:p>
        </p:txBody>
      </p:sp>
      <p:sp>
        <p:nvSpPr>
          <p:cNvPr id="2" name="Title 1"/>
          <p:cNvSpPr>
            <a:spLocks noGrp="1"/>
          </p:cNvSpPr>
          <p:nvPr>
            <p:ph type="title"/>
          </p:nvPr>
        </p:nvSpPr>
        <p:spPr/>
        <p:txBody>
          <a:bodyPr/>
          <a:lstStyle/>
          <a:p>
            <a:r>
              <a:rPr lang="en-CA" b="1" dirty="0" smtClean="0"/>
              <a:t>So, what caused WWII?</a:t>
            </a:r>
            <a:endParaRPr lang="en-CA" dirty="0"/>
          </a:p>
        </p:txBody>
      </p:sp>
    </p:spTree>
    <p:extLst>
      <p:ext uri="{BB962C8B-B14F-4D97-AF65-F5344CB8AC3E}">
        <p14:creationId xmlns:p14="http://schemas.microsoft.com/office/powerpoint/2010/main" val="530677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a:p>
        </p:txBody>
      </p:sp>
      <p:sp>
        <p:nvSpPr>
          <p:cNvPr id="3" name="Title 2"/>
          <p:cNvSpPr>
            <a:spLocks noGrp="1"/>
          </p:cNvSpPr>
          <p:nvPr>
            <p:ph type="title"/>
          </p:nvPr>
        </p:nvSpPr>
        <p:spPr/>
        <p:txBody>
          <a:bodyPr/>
          <a:lstStyle/>
          <a:p>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836712"/>
            <a:ext cx="5086895" cy="50868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62239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CA" dirty="0" smtClean="0"/>
              <a:t>Hitler then claims that part of Poland belongs to Germany because Germans live there, then takes it. </a:t>
            </a:r>
          </a:p>
          <a:p>
            <a:r>
              <a:rPr lang="en-CA" dirty="0" smtClean="0"/>
              <a:t>He then lands troops in Norway, and rolls through Holland, Belgium, and France, while Britain mobilizes.</a:t>
            </a:r>
          </a:p>
          <a:p>
            <a:endParaRPr lang="en-CA" dirty="0"/>
          </a:p>
        </p:txBody>
      </p:sp>
      <p:sp>
        <p:nvSpPr>
          <p:cNvPr id="2" name="Title 1"/>
          <p:cNvSpPr>
            <a:spLocks noGrp="1"/>
          </p:cNvSpPr>
          <p:nvPr>
            <p:ph type="title"/>
          </p:nvPr>
        </p:nvSpPr>
        <p:spPr/>
        <p:txBody>
          <a:bodyPr/>
          <a:lstStyle/>
          <a:p>
            <a:r>
              <a:rPr lang="en-CA" b="1" dirty="0" smtClean="0"/>
              <a:t>So, what caused WWII?</a:t>
            </a:r>
            <a:endParaRPr lang="en-CA" dirty="0"/>
          </a:p>
        </p:txBody>
      </p:sp>
    </p:spTree>
    <p:extLst>
      <p:ext uri="{BB962C8B-B14F-4D97-AF65-F5344CB8AC3E}">
        <p14:creationId xmlns:p14="http://schemas.microsoft.com/office/powerpoint/2010/main" val="1859691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a:p>
        </p:txBody>
      </p:sp>
      <p:sp>
        <p:nvSpPr>
          <p:cNvPr id="3" name="Title 2"/>
          <p:cNvSpPr>
            <a:spLocks noGrp="1"/>
          </p:cNvSpPr>
          <p:nvPr>
            <p:ph type="title"/>
          </p:nvPr>
        </p:nvSpPr>
        <p:spPr/>
        <p:txBody>
          <a:bodyPr/>
          <a:lstStyle/>
          <a:p>
            <a:endParaRPr lang="en-US"/>
          </a:p>
        </p:txBody>
      </p:sp>
      <p:pic>
        <p:nvPicPr>
          <p:cNvPr id="71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5675" y="-893763"/>
            <a:ext cx="11056938" cy="8647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93359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CA" dirty="0" smtClean="0"/>
              <a:t>The </a:t>
            </a:r>
            <a:r>
              <a:rPr lang="en-CA" dirty="0"/>
              <a:t>ideologies of </a:t>
            </a:r>
            <a:r>
              <a:rPr lang="en-CA" i="1" dirty="0"/>
              <a:t>Fascism</a:t>
            </a:r>
            <a:r>
              <a:rPr lang="en-CA" dirty="0"/>
              <a:t> and </a:t>
            </a:r>
            <a:r>
              <a:rPr lang="en-CA" i="1" dirty="0"/>
              <a:t>Communism</a:t>
            </a:r>
            <a:r>
              <a:rPr lang="en-CA" dirty="0"/>
              <a:t> divided people, hindering communication between nations, thus giving Hitler greater opportunity to manipulate them.</a:t>
            </a:r>
          </a:p>
          <a:p>
            <a:r>
              <a:rPr lang="en-CA" dirty="0"/>
              <a:t>The US and the USSR were absent until late in the game, leaving Germany more freedom to act.</a:t>
            </a:r>
          </a:p>
          <a:p>
            <a:r>
              <a:rPr lang="en-CA" dirty="0"/>
              <a:t>The stock market collapse on October 29, 1929, and the resulting Great Depression worsened the effects of Germany’s reparations payments.</a:t>
            </a:r>
          </a:p>
          <a:p>
            <a:endParaRPr lang="en-CA" dirty="0"/>
          </a:p>
        </p:txBody>
      </p:sp>
      <p:sp>
        <p:nvSpPr>
          <p:cNvPr id="2" name="Title 1"/>
          <p:cNvSpPr>
            <a:spLocks noGrp="1"/>
          </p:cNvSpPr>
          <p:nvPr>
            <p:ph type="title"/>
          </p:nvPr>
        </p:nvSpPr>
        <p:spPr/>
        <p:txBody>
          <a:bodyPr>
            <a:normAutofit/>
          </a:bodyPr>
          <a:lstStyle/>
          <a:p>
            <a:r>
              <a:rPr lang="en-CA" b="1" dirty="0" smtClean="0"/>
              <a:t>Other important factors:</a:t>
            </a:r>
            <a:endParaRPr lang="en-CA" dirty="0"/>
          </a:p>
        </p:txBody>
      </p:sp>
    </p:spTree>
    <p:extLst>
      <p:ext uri="{BB962C8B-B14F-4D97-AF65-F5344CB8AC3E}">
        <p14:creationId xmlns:p14="http://schemas.microsoft.com/office/powerpoint/2010/main" val="976944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CA" dirty="0" smtClean="0"/>
              <a:t>Because </a:t>
            </a:r>
            <a:r>
              <a:rPr lang="en-CA" dirty="0"/>
              <a:t>they thought they could</a:t>
            </a:r>
            <a:r>
              <a:rPr lang="en-CA" dirty="0" smtClean="0"/>
              <a:t>.</a:t>
            </a:r>
          </a:p>
          <a:p>
            <a:endParaRPr lang="en-CA" dirty="0"/>
          </a:p>
          <a:p>
            <a:r>
              <a:rPr lang="en-CA" dirty="0"/>
              <a:t>They had expansionist plans in Asia.</a:t>
            </a:r>
          </a:p>
          <a:p>
            <a:r>
              <a:rPr lang="en-CA" dirty="0"/>
              <a:t>They took China, and French Indochina (now Vietnam, Cambodia, and Laos).</a:t>
            </a:r>
          </a:p>
          <a:p>
            <a:r>
              <a:rPr lang="en-CA" dirty="0"/>
              <a:t>The US </a:t>
            </a:r>
            <a:r>
              <a:rPr lang="en-CA" dirty="0" smtClean="0"/>
              <a:t>restricted </a:t>
            </a:r>
            <a:r>
              <a:rPr lang="en-CA" dirty="0"/>
              <a:t>their oil supplies in response.</a:t>
            </a:r>
          </a:p>
          <a:p>
            <a:r>
              <a:rPr lang="en-CA" dirty="0"/>
              <a:t>Japan decided to take Indonesia for its oil. But they were worried that the US might attack, so they attacked Pearl Harbour at the same time.</a:t>
            </a:r>
          </a:p>
          <a:p>
            <a:endParaRPr lang="en-CA" dirty="0"/>
          </a:p>
        </p:txBody>
      </p:sp>
      <p:sp>
        <p:nvSpPr>
          <p:cNvPr id="2" name="Title 1"/>
          <p:cNvSpPr>
            <a:spLocks noGrp="1"/>
          </p:cNvSpPr>
          <p:nvPr>
            <p:ph type="title"/>
          </p:nvPr>
        </p:nvSpPr>
        <p:spPr/>
        <p:txBody>
          <a:bodyPr>
            <a:normAutofit/>
          </a:bodyPr>
          <a:lstStyle/>
          <a:p>
            <a:r>
              <a:rPr lang="en-CA" b="1" dirty="0" smtClean="0"/>
              <a:t>Why did Japan attack the US?</a:t>
            </a:r>
            <a:endParaRPr lang="en-CA" dirty="0"/>
          </a:p>
        </p:txBody>
      </p:sp>
    </p:spTree>
    <p:extLst>
      <p:ext uri="{BB962C8B-B14F-4D97-AF65-F5344CB8AC3E}">
        <p14:creationId xmlns:p14="http://schemas.microsoft.com/office/powerpoint/2010/main" val="1299098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CA" dirty="0" smtClean="0"/>
              <a:t>Hitler </a:t>
            </a:r>
            <a:r>
              <a:rPr lang="en-CA" dirty="0"/>
              <a:t>declared war on the US after Japan had attacked Pearl Harbour (possibly to keep Japan locked into the war since he’d been urging Japan to join him).</a:t>
            </a:r>
          </a:p>
        </p:txBody>
      </p:sp>
      <p:sp>
        <p:nvSpPr>
          <p:cNvPr id="2" name="Title 1"/>
          <p:cNvSpPr>
            <a:spLocks noGrp="1"/>
          </p:cNvSpPr>
          <p:nvPr>
            <p:ph type="title"/>
          </p:nvPr>
        </p:nvSpPr>
        <p:spPr/>
        <p:txBody>
          <a:bodyPr>
            <a:normAutofit/>
          </a:bodyPr>
          <a:lstStyle/>
          <a:p>
            <a:r>
              <a:rPr lang="en-CA" b="1" dirty="0" smtClean="0"/>
              <a:t>How did it become a global war?</a:t>
            </a:r>
            <a:endParaRPr lang="en-CA" dirty="0"/>
          </a:p>
        </p:txBody>
      </p:sp>
    </p:spTree>
    <p:extLst>
      <p:ext uri="{BB962C8B-B14F-4D97-AF65-F5344CB8AC3E}">
        <p14:creationId xmlns:p14="http://schemas.microsoft.com/office/powerpoint/2010/main" val="1859204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r>
              <a:rPr lang="en-CA" dirty="0" smtClean="0"/>
              <a:t>Appeasement </a:t>
            </a:r>
            <a:r>
              <a:rPr lang="en-CA" dirty="0"/>
              <a:t>may have helped prevent WWI. Certainly confrontation only added to the spiral of hostility.</a:t>
            </a:r>
          </a:p>
          <a:p>
            <a:r>
              <a:rPr lang="en-CA" dirty="0"/>
              <a:t>Confrontation may have helped prevent WWII. Certainly appeasement only gave Hitler room to manoeuvre</a:t>
            </a:r>
            <a:r>
              <a:rPr lang="en-CA" dirty="0" smtClean="0"/>
              <a:t>.</a:t>
            </a:r>
          </a:p>
          <a:p>
            <a:endParaRPr lang="en-CA" dirty="0"/>
          </a:p>
          <a:p>
            <a:pPr marL="0" indent="0">
              <a:buNone/>
            </a:pPr>
            <a:r>
              <a:rPr lang="en-CA" dirty="0"/>
              <a:t>Generals are </a:t>
            </a:r>
            <a:r>
              <a:rPr lang="en-CA" dirty="0" smtClean="0"/>
              <a:t>said to be always </a:t>
            </a:r>
            <a:r>
              <a:rPr lang="en-CA" dirty="0"/>
              <a:t>fighting the last war. It seems the same can be said of politicians. </a:t>
            </a:r>
            <a:endParaRPr lang="en-CA" dirty="0" smtClean="0"/>
          </a:p>
          <a:p>
            <a:pPr marL="0" indent="0">
              <a:buNone/>
            </a:pPr>
            <a:r>
              <a:rPr lang="en-CA" b="1" i="1" dirty="0" smtClean="0"/>
              <a:t>If </a:t>
            </a:r>
            <a:r>
              <a:rPr lang="en-CA" b="1" i="1" dirty="0"/>
              <a:t>history </a:t>
            </a:r>
            <a:r>
              <a:rPr lang="en-CA" b="1" i="1" dirty="0" smtClean="0"/>
              <a:t>isn’t, by itself, </a:t>
            </a:r>
            <a:r>
              <a:rPr lang="en-CA" b="1" i="1" dirty="0"/>
              <a:t>a dependable way of preventing future </a:t>
            </a:r>
            <a:r>
              <a:rPr lang="en-CA" b="1" i="1" dirty="0" smtClean="0"/>
              <a:t>conflicts, </a:t>
            </a:r>
            <a:r>
              <a:rPr lang="en-CA" b="1" i="1" dirty="0"/>
              <a:t>what else is needed?</a:t>
            </a:r>
          </a:p>
          <a:p>
            <a:endParaRPr lang="en-CA" dirty="0"/>
          </a:p>
        </p:txBody>
      </p:sp>
      <p:sp>
        <p:nvSpPr>
          <p:cNvPr id="2" name="Title 1"/>
          <p:cNvSpPr>
            <a:spLocks noGrp="1"/>
          </p:cNvSpPr>
          <p:nvPr>
            <p:ph type="title"/>
          </p:nvPr>
        </p:nvSpPr>
        <p:spPr/>
        <p:txBody>
          <a:bodyPr>
            <a:normAutofit fontScale="90000"/>
          </a:bodyPr>
          <a:lstStyle/>
          <a:p>
            <a:r>
              <a:rPr lang="en-CA" b="1" dirty="0" smtClean="0"/>
              <a:t>Is </a:t>
            </a:r>
            <a:r>
              <a:rPr lang="en-CA" b="1" i="1" dirty="0" smtClean="0"/>
              <a:t>appeasement</a:t>
            </a:r>
            <a:r>
              <a:rPr lang="en-CA" b="1" dirty="0" smtClean="0"/>
              <a:t> always a bad approach? </a:t>
            </a:r>
            <a:endParaRPr lang="en-CA" dirty="0"/>
          </a:p>
        </p:txBody>
      </p:sp>
    </p:spTree>
    <p:extLst>
      <p:ext uri="{BB962C8B-B14F-4D97-AF65-F5344CB8AC3E}">
        <p14:creationId xmlns:p14="http://schemas.microsoft.com/office/powerpoint/2010/main" val="3877832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495</TotalTime>
  <Words>653</Words>
  <Application>Microsoft Office PowerPoint</Application>
  <PresentationFormat>On-screen Show (4:3)</PresentationFormat>
  <Paragraphs>69</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Waveform</vt:lpstr>
      <vt:lpstr>Roots of World War II</vt:lpstr>
      <vt:lpstr>A hint of things to come…</vt:lpstr>
      <vt:lpstr>Two League failures…</vt:lpstr>
      <vt:lpstr>PowerPoint Presentation</vt:lpstr>
      <vt:lpstr>Two League failures…</vt:lpstr>
      <vt:lpstr>PowerPoint Presentation</vt:lpstr>
      <vt:lpstr>PowerPoint Presentation</vt:lpstr>
      <vt:lpstr>So, what caused WWII?</vt:lpstr>
      <vt:lpstr>So, what caused WWII?</vt:lpstr>
      <vt:lpstr>So, what caused WWII?</vt:lpstr>
      <vt:lpstr>So, what caused WWII?</vt:lpstr>
      <vt:lpstr>PowerPoint Presentation</vt:lpstr>
      <vt:lpstr>So, what caused WWII?</vt:lpstr>
      <vt:lpstr>PowerPoint Presentation</vt:lpstr>
      <vt:lpstr>Other important factors:</vt:lpstr>
      <vt:lpstr>Why did Japan attack the US?</vt:lpstr>
      <vt:lpstr>How did it become a global war?</vt:lpstr>
      <vt:lpstr>Is appeasement always a bad approach?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Roots of World War II</dc:title>
  <dc:creator>case</dc:creator>
  <cp:lastModifiedBy>Martin Hyde</cp:lastModifiedBy>
  <cp:revision>53</cp:revision>
  <cp:lastPrinted>2012-03-05T16:30:55Z</cp:lastPrinted>
  <dcterms:created xsi:type="dcterms:W3CDTF">2011-03-15T21:09:38Z</dcterms:created>
  <dcterms:modified xsi:type="dcterms:W3CDTF">2012-03-19T15:33:22Z</dcterms:modified>
</cp:coreProperties>
</file>