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44" r:id="rId1"/>
  </p:sldMasterIdLst>
  <p:notesMasterIdLst>
    <p:notesMasterId r:id="rId50"/>
  </p:notesMasterIdLst>
  <p:handoutMasterIdLst>
    <p:handoutMasterId r:id="rId51"/>
  </p:handoutMasterIdLst>
  <p:sldIdLst>
    <p:sldId id="537" r:id="rId2"/>
    <p:sldId id="605" r:id="rId3"/>
    <p:sldId id="539" r:id="rId4"/>
    <p:sldId id="608" r:id="rId5"/>
    <p:sldId id="604" r:id="rId6"/>
    <p:sldId id="543" r:id="rId7"/>
    <p:sldId id="544" r:id="rId8"/>
    <p:sldId id="606" r:id="rId9"/>
    <p:sldId id="609" r:id="rId10"/>
    <p:sldId id="547" r:id="rId11"/>
    <p:sldId id="549" r:id="rId12"/>
    <p:sldId id="550" r:id="rId13"/>
    <p:sldId id="552" r:id="rId14"/>
    <p:sldId id="553" r:id="rId15"/>
    <p:sldId id="554" r:id="rId16"/>
    <p:sldId id="555" r:id="rId17"/>
    <p:sldId id="556" r:id="rId18"/>
    <p:sldId id="557" r:id="rId19"/>
    <p:sldId id="562" r:id="rId20"/>
    <p:sldId id="563" r:id="rId21"/>
    <p:sldId id="564" r:id="rId22"/>
    <p:sldId id="566" r:id="rId23"/>
    <p:sldId id="611" r:id="rId24"/>
    <p:sldId id="612" r:id="rId25"/>
    <p:sldId id="613" r:id="rId26"/>
    <p:sldId id="614" r:id="rId27"/>
    <p:sldId id="615" r:id="rId28"/>
    <p:sldId id="616" r:id="rId29"/>
    <p:sldId id="617" r:id="rId30"/>
    <p:sldId id="618" r:id="rId31"/>
    <p:sldId id="619" r:id="rId32"/>
    <p:sldId id="620" r:id="rId33"/>
    <p:sldId id="621" r:id="rId34"/>
    <p:sldId id="622" r:id="rId35"/>
    <p:sldId id="623" r:id="rId36"/>
    <p:sldId id="624" r:id="rId37"/>
    <p:sldId id="625" r:id="rId38"/>
    <p:sldId id="626" r:id="rId39"/>
    <p:sldId id="627" r:id="rId40"/>
    <p:sldId id="628" r:id="rId41"/>
    <p:sldId id="629" r:id="rId42"/>
    <p:sldId id="630" r:id="rId43"/>
    <p:sldId id="631" r:id="rId44"/>
    <p:sldId id="632" r:id="rId45"/>
    <p:sldId id="633" r:id="rId46"/>
    <p:sldId id="634" r:id="rId47"/>
    <p:sldId id="635" r:id="rId48"/>
    <p:sldId id="637" r:id="rId49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210" autoAdjust="0"/>
    <p:restoredTop sz="75311" autoAdjust="0"/>
  </p:normalViewPr>
  <p:slideViewPr>
    <p:cSldViewPr>
      <p:cViewPr varScale="1">
        <p:scale>
          <a:sx n="56" d="100"/>
          <a:sy n="56" d="100"/>
        </p:scale>
        <p:origin x="-112" y="-2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097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0" d="100"/>
          <a:sy n="80" d="100"/>
        </p:scale>
        <p:origin x="-2052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50" Type="http://schemas.openxmlformats.org/officeDocument/2006/relationships/notesMaster" Target="notesMasters/notesMaster1.xml"/><Relationship Id="rId51" Type="http://schemas.openxmlformats.org/officeDocument/2006/relationships/handoutMaster" Target="handoutMasters/handoutMaster1.xml"/><Relationship Id="rId52" Type="http://schemas.openxmlformats.org/officeDocument/2006/relationships/printerSettings" Target="printerSettings/printerSettings1.bin"/><Relationship Id="rId53" Type="http://schemas.openxmlformats.org/officeDocument/2006/relationships/presProps" Target="presProps.xml"/><Relationship Id="rId54" Type="http://schemas.openxmlformats.org/officeDocument/2006/relationships/viewProps" Target="viewProps.xml"/><Relationship Id="rId55" Type="http://schemas.openxmlformats.org/officeDocument/2006/relationships/theme" Target="theme/theme1.xml"/><Relationship Id="rId56" Type="http://schemas.openxmlformats.org/officeDocument/2006/relationships/tableStyles" Target="tableStyle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32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32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pPr>
              <a:defRPr/>
            </a:pPr>
            <a:fld id="{AE760507-CA47-4EC6-B74D-9F129D877493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195697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71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pPr>
              <a:defRPr/>
            </a:pPr>
            <a:fld id="{B26E7802-0897-46C7-A560-2EB99CD7EE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11990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C799C5A8-8946-BF40-8099-6B8344B3BB0A}" type="slidenum">
              <a:rPr lang="en-US" sz="1200"/>
              <a:pPr eaLnBrk="1" hangingPunct="1"/>
              <a:t>2</a:t>
            </a:fld>
            <a:endParaRPr lang="en-US" sz="120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74043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At 28 days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26E7802-0897-46C7-A560-2EB99CD7EE06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7081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4F307444-8AE8-A74B-8892-FCEFFDEC152B}" type="slidenum">
              <a:rPr lang="en-US" sz="1200"/>
              <a:pPr eaLnBrk="1" hangingPunct="1"/>
              <a:t>8</a:t>
            </a:fld>
            <a:endParaRPr lang="en-US" sz="1200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56653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4F307444-8AE8-A74B-8892-FCEFFDEC152B}" type="slidenum">
              <a:rPr lang="en-US" sz="1200"/>
              <a:pPr eaLnBrk="1" hangingPunct="1"/>
              <a:t>9</a:t>
            </a:fld>
            <a:endParaRPr lang="en-US" sz="1200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736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26E7802-0897-46C7-A560-2EB99CD7EE06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78937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26E7802-0897-46C7-A560-2EB99CD7EE06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5091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26E7802-0897-46C7-A560-2EB99CD7EE06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8341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26E7802-0897-46C7-A560-2EB99CD7EE06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9973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26E7802-0897-46C7-A560-2EB99CD7EE06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78426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26E7802-0897-46C7-A560-2EB99CD7EE06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94268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26E7802-0897-46C7-A560-2EB99CD7EE06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04968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26E7802-0897-46C7-A560-2EB99CD7EE06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40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0889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26E7802-0897-46C7-A560-2EB99CD7EE06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41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44111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26E7802-0897-46C7-A560-2EB99CD7EE06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43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41533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26E7802-0897-46C7-A560-2EB99CD7EE06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47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1252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42640D-F27C-4A94-A49A-292CF946C71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567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72D73E-FA3F-46B9-B51D-31BA6C1B481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911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64098A-9A33-48AD-883D-5519444E915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799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A5096CF-B933-4A61-90EA-EC067F3C867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2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FB6D38-F05E-414D-9B9D-9247AE0E6C0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1639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12EFF1-A183-43E3-821E-498DB17D351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65717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3E82DA0-EBD2-4537-B1A7-F5DAA49BAE3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622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536980-5D6A-45CE-99DC-82209C85C23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5347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0C4B76-F8A3-4B49-A884-7F39CBDA4D9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2634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BB4FCD-C01E-466F-9B3F-7195F769A78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593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C420F6-F63C-424D-9A3C-68575B4F671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05651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Kolb &amp; Whishaw, An Introduction to Brain and Behavior, Third Edition - Chapter 7</a:t>
            </a:r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18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BC80F0B-42CC-4DB6-A1DA-25CDF850517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60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5" r:id="rId1"/>
    <p:sldLayoutId id="2147484046" r:id="rId2"/>
    <p:sldLayoutId id="2147484047" r:id="rId3"/>
    <p:sldLayoutId id="2147484048" r:id="rId4"/>
    <p:sldLayoutId id="2147484049" r:id="rId5"/>
    <p:sldLayoutId id="2147484050" r:id="rId6"/>
    <p:sldLayoutId id="2147484051" r:id="rId7"/>
    <p:sldLayoutId id="2147484052" r:id="rId8"/>
    <p:sldLayoutId id="2147484053" r:id="rId9"/>
    <p:sldLayoutId id="2147484054" r:id="rId10"/>
    <p:sldLayoutId id="2147484055" r:id="rId11"/>
    <p:sldLayoutId id="2147484056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4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4" Type="http://schemas.openxmlformats.org/officeDocument/2006/relationships/hyperlink" Target="https://www.youtube.com/watch?v=Fgmt2RBow0I" TargetMode="External"/><Relationship Id="rId5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8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0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2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3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.png"/><Relationship Id="rId3" Type="http://schemas.openxmlformats.org/officeDocument/2006/relationships/image" Target="../media/image25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6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7.jpe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2.jpe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8.jpe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9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How Does the Nervous System Develop and Adapt?</a:t>
            </a:r>
            <a:br>
              <a:rPr lang="en-US" smtClean="0"/>
            </a:br>
            <a:endParaRPr lang="en-US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7143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Growth and Development of the Brain Are Orderly Processes</a:t>
            </a:r>
            <a:endParaRPr lang="en-US" dirty="0"/>
          </a:p>
        </p:txBody>
      </p:sp>
      <p:sp>
        <p:nvSpPr>
          <p:cNvPr id="29696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US" smtClean="0"/>
              <a:t>The mature human brain has about 100 billion neurons</a:t>
            </a:r>
          </a:p>
          <a:p>
            <a:r>
              <a:rPr lang="en-US" smtClean="0"/>
              <a:t>The developing nervous system relies on genetic information and its environment for normal growth</a:t>
            </a:r>
          </a:p>
          <a:p>
            <a:r>
              <a:rPr lang="en-US" smtClean="0"/>
              <a:t>One measure of brain development is brain weight</a:t>
            </a:r>
            <a:endParaRPr lang="en-US" dirty="0"/>
          </a:p>
        </p:txBody>
      </p:sp>
      <p:pic>
        <p:nvPicPr>
          <p:cNvPr id="5124" name="Picture 8" descr="BP5e-Fig-07-01-0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790" r="-16790"/>
          <a:stretch>
            <a:fillRect/>
          </a:stretch>
        </p:blipFill>
        <p:spPr>
          <a:xfrm>
            <a:off x="4648200" y="2728090"/>
            <a:ext cx="4038600" cy="2270182"/>
          </a:xfrm>
        </p:spPr>
      </p:pic>
    </p:spTree>
    <p:extLst>
      <p:ext uri="{BB962C8B-B14F-4D97-AF65-F5344CB8AC3E}">
        <p14:creationId xmlns:p14="http://schemas.microsoft.com/office/powerpoint/2010/main" val="27450044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6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Three Perspectives on Brain Development </a:t>
            </a:r>
            <a:endParaRPr lang="en-US"/>
          </a:p>
        </p:txBody>
      </p:sp>
      <p:sp>
        <p:nvSpPr>
          <p:cNvPr id="18436" name="Rectangle 3"/>
          <p:cNvSpPr>
            <a:spLocks noGrp="1" noChangeArrowheads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Neuroscientists study the relation between brain and behavioral development from three perspectives:</a:t>
            </a:r>
          </a:p>
          <a:p>
            <a:pPr lvl="1"/>
            <a:r>
              <a:rPr lang="en-US" dirty="0" smtClean="0"/>
              <a:t>Structural development can be studied and correlated with the emergence of behavior</a:t>
            </a:r>
          </a:p>
          <a:p>
            <a:pPr lvl="2"/>
            <a:r>
              <a:rPr lang="en-US" dirty="0" smtClean="0"/>
              <a:t>E.g.</a:t>
            </a:r>
            <a:r>
              <a:rPr lang="en-US" dirty="0" smtClean="0"/>
              <a:t>,</a:t>
            </a:r>
            <a:r>
              <a:rPr lang="en-US" dirty="0"/>
              <a:t> Development of frontal lobe should correspond with social </a:t>
            </a:r>
            <a:r>
              <a:rPr lang="en-US" dirty="0" smtClean="0"/>
              <a:t>development</a:t>
            </a:r>
            <a:endParaRPr lang="en-US" dirty="0" smtClean="0"/>
          </a:p>
          <a:p>
            <a:pPr lvl="2"/>
            <a:r>
              <a:rPr lang="en-US" dirty="0" smtClean="0"/>
              <a:t> </a:t>
            </a:r>
            <a:r>
              <a:rPr lang="en-US" dirty="0"/>
              <a:t>Tower of </a:t>
            </a:r>
            <a:r>
              <a:rPr lang="en-US" dirty="0" err="1"/>
              <a:t>Hanol</a:t>
            </a:r>
            <a:r>
              <a:rPr lang="en-US" dirty="0"/>
              <a:t> – Test that has 3 pegs with an x number of rings that increase in diameter. Goal is to get the rings from 1</a:t>
            </a:r>
            <a:r>
              <a:rPr lang="en-US" baseline="30000" dirty="0"/>
              <a:t>st</a:t>
            </a:r>
            <a:r>
              <a:rPr lang="en-US" dirty="0"/>
              <a:t> peg to the last peg without putting larger rings on top of smaller rings and only one at a time can move. Errors are measured essentially.</a:t>
            </a:r>
            <a:r>
              <a:rPr lang="en-CA" dirty="0"/>
              <a:t> </a:t>
            </a:r>
            <a:endParaRPr lang="en-US" dirty="0" smtClean="0"/>
          </a:p>
        </p:txBody>
      </p:sp>
      <p:pic>
        <p:nvPicPr>
          <p:cNvPr id="13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7250" y="2067719"/>
            <a:ext cx="3810000" cy="3867150"/>
          </a:xfrm>
        </p:spPr>
      </p:pic>
    </p:spTree>
    <p:extLst>
      <p:ext uri="{BB962C8B-B14F-4D97-AF65-F5344CB8AC3E}">
        <p14:creationId xmlns:p14="http://schemas.microsoft.com/office/powerpoint/2010/main" val="1104398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Three Perspectives on Brain Development </a:t>
            </a:r>
            <a:endParaRPr lang="en-US"/>
          </a:p>
        </p:txBody>
      </p:sp>
      <p:sp>
        <p:nvSpPr>
          <p:cNvPr id="18436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628650" y="1825625"/>
            <a:ext cx="8515350" cy="4351338"/>
          </a:xfrm>
        </p:spPr>
        <p:txBody>
          <a:bodyPr/>
          <a:lstStyle/>
          <a:p>
            <a:pPr lvl="1"/>
            <a:r>
              <a:rPr lang="en-US" sz="3200" b="1" dirty="0" smtClean="0"/>
              <a:t>Behavioral development </a:t>
            </a:r>
            <a:r>
              <a:rPr lang="en-US" sz="3200" dirty="0" smtClean="0"/>
              <a:t>can be analyzed and predictions made about what underlying circuitry must be emerging</a:t>
            </a:r>
          </a:p>
          <a:p>
            <a:pPr lvl="2"/>
            <a:r>
              <a:rPr lang="en-US" sz="3200" dirty="0" smtClean="0"/>
              <a:t>E.g., </a:t>
            </a:r>
            <a:r>
              <a:rPr lang="en-US" sz="3200" dirty="0"/>
              <a:t>Development of language </a:t>
            </a:r>
            <a:r>
              <a:rPr lang="en-US" sz="3200" dirty="0">
                <a:sym typeface="Wingdings"/>
              </a:rPr>
              <a:t></a:t>
            </a:r>
            <a:r>
              <a:rPr lang="en-US" sz="3200" dirty="0"/>
              <a:t> development of language regions</a:t>
            </a:r>
            <a:r>
              <a:rPr lang="en-CA" sz="3200" dirty="0"/>
              <a:t> </a:t>
            </a:r>
            <a:endParaRPr lang="en-US" sz="3200" dirty="0" smtClean="0"/>
          </a:p>
          <a:p>
            <a:pPr lvl="2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204183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Three Perspectives on Brain Development </a:t>
            </a:r>
            <a:endParaRPr lang="en-US"/>
          </a:p>
        </p:txBody>
      </p:sp>
      <p:sp>
        <p:nvSpPr>
          <p:cNvPr id="18436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628650" y="1825625"/>
            <a:ext cx="8515350" cy="4351338"/>
          </a:xfrm>
        </p:spPr>
        <p:txBody>
          <a:bodyPr>
            <a:normAutofit/>
          </a:bodyPr>
          <a:lstStyle/>
          <a:p>
            <a:pPr lvl="1"/>
            <a:r>
              <a:rPr lang="en-US" sz="3200" dirty="0" smtClean="0"/>
              <a:t>Factors that influence both brain structure and behavioral development, such as hormones, genes, experience, or injury, can be studied</a:t>
            </a:r>
          </a:p>
          <a:p>
            <a:pPr lvl="2"/>
            <a:r>
              <a:rPr lang="en-US" sz="3200" dirty="0" smtClean="0"/>
              <a:t>E.g., abnormal hormonal levels influence given </a:t>
            </a:r>
            <a:r>
              <a:rPr lang="en-US" sz="3200" dirty="0" err="1" smtClean="0"/>
              <a:t>behaviour</a:t>
            </a:r>
            <a:r>
              <a:rPr lang="en-US" sz="3200" dirty="0" smtClean="0"/>
              <a:t> and brain structure</a:t>
            </a:r>
          </a:p>
          <a:p>
            <a:pPr lvl="2"/>
            <a:r>
              <a:rPr lang="en-US" sz="3200" dirty="0" smtClean="0"/>
              <a:t>Conclude structure implicated must play a role in </a:t>
            </a:r>
            <a:r>
              <a:rPr lang="en-US" sz="3200" dirty="0" err="1" smtClean="0"/>
              <a:t>behaviour</a:t>
            </a:r>
            <a:r>
              <a:rPr lang="en-US" sz="3200" dirty="0" smtClean="0"/>
              <a:t> normally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12819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Neurobiology of Development 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2534" name="Picture 6" descr="Kolb3e_fig_07-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1524000"/>
            <a:ext cx="3862388" cy="4491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133710" y="6017771"/>
            <a:ext cx="6799758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00"/>
                </a:solidFill>
              </a:rPr>
              <a:t>…we don’t look like mini-humans (pre-formation)!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25266" y="3200400"/>
            <a:ext cx="6121739" cy="4308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2200" dirty="0">
                <a:solidFill>
                  <a:srgbClr val="000000"/>
                </a:solidFill>
              </a:rPr>
              <a:t>Early in development, all vertebrates look </a:t>
            </a:r>
            <a:r>
              <a:rPr lang="en-US" sz="2200" dirty="0" smtClean="0">
                <a:solidFill>
                  <a:srgbClr val="000000"/>
                </a:solidFill>
              </a:rPr>
              <a:t>alike…</a:t>
            </a:r>
            <a:endParaRPr lang="en-US" sz="22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445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Embryonic Vertebrate Nervous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3557" name="Picture 4" descr="fig_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905000"/>
            <a:ext cx="4500716" cy="4661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5409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Gross Development of the Human Nervous System</a:t>
            </a:r>
            <a:endParaRPr lang="en-US" dirty="0"/>
          </a:p>
        </p:txBody>
      </p:sp>
      <p:sp>
        <p:nvSpPr>
          <p:cNvPr id="30003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Prenatal Stages</a:t>
            </a:r>
          </a:p>
          <a:p>
            <a:pPr lvl="1"/>
            <a:r>
              <a:rPr lang="en-US" sz="2800" dirty="0" smtClean="0"/>
              <a:t>Zygote: Fertilization to 2 weeks</a:t>
            </a:r>
          </a:p>
          <a:p>
            <a:pPr lvl="1"/>
            <a:r>
              <a:rPr lang="en-US" sz="2800" dirty="0" smtClean="0"/>
              <a:t>Embryo: 2 to 8 weeks</a:t>
            </a:r>
          </a:p>
          <a:p>
            <a:pPr lvl="1"/>
            <a:r>
              <a:rPr lang="en-US" sz="2800" dirty="0" smtClean="0"/>
              <a:t>Fetus: 9 weeks to birth</a:t>
            </a:r>
            <a:endParaRPr lang="en-US" sz="2800" dirty="0"/>
          </a:p>
        </p:txBody>
      </p:sp>
      <p:pic>
        <p:nvPicPr>
          <p:cNvPr id="8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8200" y="2593907"/>
            <a:ext cx="4038600" cy="2538548"/>
          </a:xfrm>
        </p:spPr>
      </p:pic>
    </p:spTree>
    <p:extLst>
      <p:ext uri="{BB962C8B-B14F-4D97-AF65-F5344CB8AC3E}">
        <p14:creationId xmlns:p14="http://schemas.microsoft.com/office/powerpoint/2010/main" val="24170910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Gross Development of the Human Nervous System (2)</a:t>
            </a:r>
            <a:endParaRPr lang="en-US" dirty="0"/>
          </a:p>
        </p:txBody>
      </p:sp>
      <p:sp>
        <p:nvSpPr>
          <p:cNvPr id="30003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US" smtClean="0"/>
              <a:t>By day 21: Neural Plate</a:t>
            </a:r>
          </a:p>
          <a:p>
            <a:pPr lvl="1"/>
            <a:r>
              <a:rPr lang="en-US" smtClean="0"/>
              <a:t>Thickened region of the ectodermal layer that gives rise to the neural tube</a:t>
            </a:r>
          </a:p>
          <a:p>
            <a:pPr lvl="1"/>
            <a:r>
              <a:rPr lang="en-US" smtClean="0"/>
              <a:t>Folds to form neural groove</a:t>
            </a:r>
          </a:p>
          <a:p>
            <a:pPr lvl="1"/>
            <a:r>
              <a:rPr lang="en-US" smtClean="0"/>
              <a:t>Curls up to form…</a:t>
            </a:r>
          </a:p>
          <a:p>
            <a:r>
              <a:rPr lang="en-US" smtClean="0"/>
              <a:t>Neural Tube</a:t>
            </a:r>
          </a:p>
          <a:p>
            <a:pPr lvl="1"/>
            <a:r>
              <a:rPr lang="en-US" smtClean="0"/>
              <a:t>Structure in the early stage of brain development from which the brain and spinal cord develop</a:t>
            </a:r>
          </a:p>
          <a:p>
            <a:endParaRPr lang="en-US" smtClean="0"/>
          </a:p>
          <a:p>
            <a:endParaRPr lang="en-US" dirty="0"/>
          </a:p>
        </p:txBody>
      </p:sp>
      <p:pic>
        <p:nvPicPr>
          <p:cNvPr id="7" name="Picture 4" descr="fig_6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269762"/>
            <a:ext cx="4038600" cy="3186838"/>
          </a:xfrm>
        </p:spPr>
      </p:pic>
    </p:spTree>
    <p:extLst>
      <p:ext uri="{BB962C8B-B14F-4D97-AF65-F5344CB8AC3E}">
        <p14:creationId xmlns:p14="http://schemas.microsoft.com/office/powerpoint/2010/main" val="28496159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003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Gross Development of the Human Nervous System (3)</a:t>
            </a:r>
            <a:endParaRPr lang="en-US" dirty="0"/>
          </a:p>
        </p:txBody>
      </p:sp>
      <p:sp>
        <p:nvSpPr>
          <p:cNvPr id="26628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Major Events</a:t>
            </a:r>
          </a:p>
          <a:p>
            <a:pPr lvl="1"/>
            <a:r>
              <a:rPr lang="en-US" smtClean="0"/>
              <a:t>Day 49: Embryo begins to resemble a miniature person</a:t>
            </a:r>
          </a:p>
          <a:p>
            <a:pPr lvl="1"/>
            <a:r>
              <a:rPr lang="en-US" smtClean="0"/>
              <a:t>Day 60: Sexual differentiation </a:t>
            </a:r>
          </a:p>
          <a:p>
            <a:pPr lvl="2"/>
            <a:r>
              <a:rPr lang="en-US" smtClean="0"/>
              <a:t>Genitals and brain regions</a:t>
            </a:r>
          </a:p>
          <a:p>
            <a:pPr lvl="1"/>
            <a:r>
              <a:rPr lang="en-US" smtClean="0"/>
              <a:t>Day 100: Brain looks distinctly human</a:t>
            </a:r>
          </a:p>
          <a:p>
            <a:pPr lvl="1"/>
            <a:r>
              <a:rPr lang="en-US" smtClean="0"/>
              <a:t>7 Months: Gyri and sulci begin to form</a:t>
            </a:r>
          </a:p>
          <a:p>
            <a:pPr lvl="1"/>
            <a:r>
              <a:rPr lang="en-US" smtClean="0"/>
              <a:t>9 Months: Brain looks like an adult brain</a:t>
            </a:r>
          </a:p>
          <a:p>
            <a:endParaRPr lang="en-US" dirty="0"/>
          </a:p>
        </p:txBody>
      </p:sp>
      <p:pic>
        <p:nvPicPr>
          <p:cNvPr id="9" name="Picture 4" descr="fig_6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9150" y="1988877"/>
            <a:ext cx="3886200" cy="4024833"/>
          </a:xfrm>
        </p:spPr>
      </p:pic>
    </p:spTree>
    <p:extLst>
      <p:ext uri="{BB962C8B-B14F-4D97-AF65-F5344CB8AC3E}">
        <p14:creationId xmlns:p14="http://schemas.microsoft.com/office/powerpoint/2010/main" val="617847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 Origins of Neurons and Glia</a:t>
            </a:r>
            <a:endParaRPr lang="en-US" dirty="0"/>
          </a:p>
        </p:txBody>
      </p:sp>
      <p:sp>
        <p:nvSpPr>
          <p:cNvPr id="28676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Neural Stem Cell</a:t>
            </a:r>
          </a:p>
          <a:p>
            <a:pPr lvl="1"/>
            <a:r>
              <a:rPr lang="en-US" smtClean="0"/>
              <a:t>A self-renewing multipotential cell that gives rise to neurons and glia</a:t>
            </a:r>
          </a:p>
          <a:p>
            <a:pPr lvl="1"/>
            <a:r>
              <a:rPr lang="en-US" smtClean="0"/>
              <a:t>Line the neural tube</a:t>
            </a:r>
          </a:p>
          <a:p>
            <a:pPr lvl="1"/>
            <a:r>
              <a:rPr lang="en-US" smtClean="0"/>
              <a:t>When divide, one lives to divide again, the other dies</a:t>
            </a:r>
          </a:p>
          <a:p>
            <a:r>
              <a:rPr lang="en-US" smtClean="0"/>
              <a:t>Subventricular Zone</a:t>
            </a:r>
          </a:p>
          <a:p>
            <a:pPr lvl="1"/>
            <a:r>
              <a:rPr lang="en-US" smtClean="0"/>
              <a:t>Lining of neural stem cells surrounding the ventricles in adults</a:t>
            </a:r>
            <a:endParaRPr lang="en-US" dirty="0" smtClean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629150" y="1870950"/>
            <a:ext cx="3886200" cy="4260688"/>
          </a:xfrm>
        </p:spPr>
      </p:pic>
    </p:spTree>
    <p:extLst>
      <p:ext uri="{BB962C8B-B14F-4D97-AF65-F5344CB8AC3E}">
        <p14:creationId xmlns:p14="http://schemas.microsoft.com/office/powerpoint/2010/main" val="3271710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 Origins of Neurons and Glia</a:t>
            </a:r>
            <a:endParaRPr lang="en-US" dirty="0"/>
          </a:p>
        </p:txBody>
      </p:sp>
      <p:sp>
        <p:nvSpPr>
          <p:cNvPr id="29700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Stem cells give rise to progenitor cells: </a:t>
            </a:r>
          </a:p>
          <a:p>
            <a:pPr lvl="1"/>
            <a:r>
              <a:rPr lang="en-US" smtClean="0"/>
              <a:t>Precursor cell derived from a stem cell; it migrates and produces a neuron or glial cell</a:t>
            </a:r>
          </a:p>
          <a:p>
            <a:r>
              <a:rPr lang="en-US" smtClean="0"/>
              <a:t>Neuroblast</a:t>
            </a:r>
          </a:p>
          <a:p>
            <a:pPr lvl="1"/>
            <a:r>
              <a:rPr lang="en-US" smtClean="0"/>
              <a:t>Product of a progenitor cell that gives rise to different types of neurons</a:t>
            </a:r>
          </a:p>
          <a:p>
            <a:r>
              <a:rPr lang="en-US" smtClean="0"/>
              <a:t>Glioblast</a:t>
            </a:r>
          </a:p>
          <a:p>
            <a:pPr lvl="1"/>
            <a:r>
              <a:rPr lang="en-US" smtClean="0"/>
              <a:t>Product of a progenitor cell that gives rise to different types of glial cells</a:t>
            </a:r>
            <a:endParaRPr lang="en-US" dirty="0"/>
          </a:p>
        </p:txBody>
      </p:sp>
      <p:pic>
        <p:nvPicPr>
          <p:cNvPr id="5" name="Content Placeholder 4" descr="fig_6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9150" y="2272095"/>
            <a:ext cx="3886200" cy="3458398"/>
          </a:xfrm>
        </p:spPr>
      </p:pic>
    </p:spTree>
    <p:extLst>
      <p:ext uri="{BB962C8B-B14F-4D97-AF65-F5344CB8AC3E}">
        <p14:creationId xmlns:p14="http://schemas.microsoft.com/office/powerpoint/2010/main" val="2242184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How do stem cells know what to become?</a:t>
            </a:r>
            <a:endParaRPr lang="en-US" dirty="0"/>
          </a:p>
        </p:txBody>
      </p:sp>
      <p:sp>
        <p:nvSpPr>
          <p:cNvPr id="241668" name="Text Box 4"/>
          <p:cNvSpPr txBox="1">
            <a:spLocks noChangeArrowheads="1"/>
          </p:cNvSpPr>
          <p:nvPr/>
        </p:nvSpPr>
        <p:spPr bwMode="auto">
          <a:xfrm>
            <a:off x="3352800" y="2209800"/>
            <a:ext cx="2314907" cy="461665"/>
          </a:xfrm>
          <a:prstGeom prst="rect">
            <a:avLst/>
          </a:prstGeom>
          <a:ln/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 eaLnBrk="1" hangingPunct="1"/>
            <a:r>
              <a:rPr lang="en-US" dirty="0" smtClean="0">
                <a:solidFill>
                  <a:srgbClr val="000000"/>
                </a:solidFill>
                <a:latin typeface="Corbel"/>
                <a:cs typeface="Corbel"/>
              </a:rPr>
              <a:t>Chemical signal</a:t>
            </a:r>
            <a:endParaRPr lang="en-US" dirty="0">
              <a:solidFill>
                <a:srgbClr val="000000"/>
              </a:solidFill>
              <a:latin typeface="Corbel"/>
              <a:cs typeface="Corbel"/>
            </a:endParaRPr>
          </a:p>
        </p:txBody>
      </p:sp>
      <p:sp>
        <p:nvSpPr>
          <p:cNvPr id="241669" name="Text Box 5"/>
          <p:cNvSpPr txBox="1">
            <a:spLocks noChangeArrowheads="1"/>
          </p:cNvSpPr>
          <p:nvPr/>
        </p:nvSpPr>
        <p:spPr bwMode="auto">
          <a:xfrm>
            <a:off x="2438400" y="3124200"/>
            <a:ext cx="4871826" cy="461665"/>
          </a:xfrm>
          <a:prstGeom prst="rect">
            <a:avLst/>
          </a:prstGeom>
          <a:ln/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 eaLnBrk="1" hangingPunct="1"/>
            <a:r>
              <a:rPr lang="en-US" dirty="0">
                <a:solidFill>
                  <a:srgbClr val="000000"/>
                </a:solidFill>
                <a:latin typeface="Corbel"/>
                <a:cs typeface="Corbel"/>
              </a:rPr>
              <a:t>Turns genes on (gene </a:t>
            </a:r>
            <a:r>
              <a:rPr lang="en-US" dirty="0" smtClean="0">
                <a:solidFill>
                  <a:srgbClr val="000000"/>
                </a:solidFill>
                <a:latin typeface="Corbel"/>
                <a:cs typeface="Corbel"/>
              </a:rPr>
              <a:t>expression</a:t>
            </a:r>
            <a:r>
              <a:rPr lang="en-US" dirty="0">
                <a:solidFill>
                  <a:srgbClr val="000000"/>
                </a:solidFill>
                <a:latin typeface="Corbel"/>
                <a:cs typeface="Corbel"/>
              </a:rPr>
              <a:t>)</a:t>
            </a:r>
            <a:endParaRPr lang="en-US" dirty="0">
              <a:solidFill>
                <a:srgbClr val="000000"/>
              </a:solidFill>
              <a:latin typeface="Corbel"/>
              <a:cs typeface="Corbel"/>
            </a:endParaRPr>
          </a:p>
        </p:txBody>
      </p:sp>
      <p:sp>
        <p:nvSpPr>
          <p:cNvPr id="241670" name="Text Box 6"/>
          <p:cNvSpPr txBox="1">
            <a:spLocks noChangeArrowheads="1"/>
          </p:cNvSpPr>
          <p:nvPr/>
        </p:nvSpPr>
        <p:spPr bwMode="auto">
          <a:xfrm>
            <a:off x="2560638" y="4083050"/>
            <a:ext cx="3795712" cy="457200"/>
          </a:xfrm>
          <a:prstGeom prst="rect">
            <a:avLst/>
          </a:prstGeom>
          <a:ln/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 eaLnBrk="1" hangingPunct="1"/>
            <a:r>
              <a:rPr lang="en-US" dirty="0">
                <a:solidFill>
                  <a:srgbClr val="000000"/>
                </a:solidFill>
                <a:latin typeface="Corbel"/>
                <a:cs typeface="Corbel"/>
              </a:rPr>
              <a:t>Specific proteins are made</a:t>
            </a:r>
          </a:p>
        </p:txBody>
      </p:sp>
      <p:sp>
        <p:nvSpPr>
          <p:cNvPr id="241671" name="Text Box 7"/>
          <p:cNvSpPr txBox="1">
            <a:spLocks noChangeArrowheads="1"/>
          </p:cNvSpPr>
          <p:nvPr/>
        </p:nvSpPr>
        <p:spPr bwMode="auto">
          <a:xfrm>
            <a:off x="2438400" y="5162550"/>
            <a:ext cx="3962400" cy="476250"/>
          </a:xfrm>
          <a:prstGeom prst="rect">
            <a:avLst/>
          </a:prstGeom>
          <a:ln/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 eaLnBrk="1" hangingPunct="1"/>
            <a:r>
              <a:rPr lang="en-US" dirty="0">
                <a:solidFill>
                  <a:srgbClr val="000000"/>
                </a:solidFill>
                <a:latin typeface="Corbel"/>
                <a:cs typeface="Corbel"/>
              </a:rPr>
              <a:t>Specific </a:t>
            </a:r>
            <a:r>
              <a:rPr lang="en-US" dirty="0" smtClean="0">
                <a:solidFill>
                  <a:srgbClr val="000000"/>
                </a:solidFill>
                <a:latin typeface="Corbel"/>
                <a:cs typeface="Corbel"/>
              </a:rPr>
              <a:t>cells are made</a:t>
            </a:r>
            <a:endParaRPr lang="en-US" dirty="0">
              <a:solidFill>
                <a:srgbClr val="000000"/>
              </a:solidFill>
              <a:latin typeface="Corbel"/>
              <a:cs typeface="Corbel"/>
            </a:endParaRPr>
          </a:p>
        </p:txBody>
      </p:sp>
      <p:sp>
        <p:nvSpPr>
          <p:cNvPr id="241674" name="AutoShape 10"/>
          <p:cNvSpPr>
            <a:spLocks noChangeArrowheads="1"/>
          </p:cNvSpPr>
          <p:nvPr/>
        </p:nvSpPr>
        <p:spPr bwMode="auto">
          <a:xfrm>
            <a:off x="4289425" y="4659313"/>
            <a:ext cx="287338" cy="360362"/>
          </a:xfrm>
          <a:prstGeom prst="downArrow">
            <a:avLst>
              <a:gd name="adj1" fmla="val 50000"/>
              <a:gd name="adj2" fmla="val 31353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en-US">
              <a:solidFill>
                <a:schemeClr val="bg1"/>
              </a:solidFill>
              <a:latin typeface="Corbel"/>
              <a:cs typeface="Corbel"/>
            </a:endParaRPr>
          </a:p>
        </p:txBody>
      </p:sp>
      <p:sp>
        <p:nvSpPr>
          <p:cNvPr id="241677" name="AutoShape 13"/>
          <p:cNvSpPr>
            <a:spLocks noChangeArrowheads="1"/>
          </p:cNvSpPr>
          <p:nvPr/>
        </p:nvSpPr>
        <p:spPr bwMode="auto">
          <a:xfrm>
            <a:off x="4289425" y="2714625"/>
            <a:ext cx="287338" cy="360363"/>
          </a:xfrm>
          <a:prstGeom prst="downArrow">
            <a:avLst>
              <a:gd name="adj1" fmla="val 50000"/>
              <a:gd name="adj2" fmla="val 31354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en-US">
              <a:solidFill>
                <a:schemeClr val="bg1"/>
              </a:solidFill>
              <a:latin typeface="Corbel"/>
              <a:cs typeface="Corbel"/>
            </a:endParaRPr>
          </a:p>
        </p:txBody>
      </p:sp>
      <p:sp>
        <p:nvSpPr>
          <p:cNvPr id="241678" name="AutoShape 14"/>
          <p:cNvSpPr>
            <a:spLocks noChangeArrowheads="1"/>
          </p:cNvSpPr>
          <p:nvPr/>
        </p:nvSpPr>
        <p:spPr bwMode="auto">
          <a:xfrm>
            <a:off x="4289425" y="3722688"/>
            <a:ext cx="287338" cy="360362"/>
          </a:xfrm>
          <a:prstGeom prst="downArrow">
            <a:avLst>
              <a:gd name="adj1" fmla="val 50000"/>
              <a:gd name="adj2" fmla="val 31353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en-US">
              <a:solidFill>
                <a:schemeClr val="bg1"/>
              </a:solidFill>
              <a:latin typeface="Corbel"/>
              <a:cs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691237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1668" grpId="0" animBg="1"/>
      <p:bldP spid="241669" grpId="0" animBg="1"/>
      <p:bldP spid="241670" grpId="0" animBg="1"/>
      <p:bldP spid="241671" grpId="0" animBg="1"/>
      <p:bldP spid="241674" grpId="0" animBg="1"/>
      <p:bldP spid="241677" grpId="0" animBg="1"/>
      <p:bldP spid="24167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Origins of Neurons and Glia</a:t>
            </a:r>
            <a:endParaRPr lang="en-US" dirty="0"/>
          </a:p>
        </p:txBody>
      </p:sp>
      <p:sp>
        <p:nvSpPr>
          <p:cNvPr id="3277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Neurotrophic Factor: A chemical compound that acts to support growth and differentiation in developing neurons </a:t>
            </a:r>
          </a:p>
          <a:p>
            <a:pPr lvl="1"/>
            <a:r>
              <a:rPr lang="en-US" smtClean="0"/>
              <a:t>May help keep certain neurons alive in adulthood</a:t>
            </a:r>
          </a:p>
          <a:p>
            <a:r>
              <a:rPr lang="en-US" smtClean="0"/>
              <a:t>Epidermal Growth Factor (EGF)</a:t>
            </a:r>
          </a:p>
          <a:p>
            <a:pPr lvl="1"/>
            <a:r>
              <a:rPr lang="en-US" smtClean="0"/>
              <a:t>Stem cell </a:t>
            </a:r>
            <a:r>
              <a:rPr lang="en-US" smtClean="0">
                <a:sym typeface="Wingdings" pitchFamily="2" charset="2"/>
              </a:rPr>
              <a:t> </a:t>
            </a:r>
            <a:r>
              <a:rPr lang="en-US" smtClean="0"/>
              <a:t>Progenitor cell</a:t>
            </a:r>
          </a:p>
          <a:p>
            <a:r>
              <a:rPr lang="en-US" smtClean="0"/>
              <a:t>Basic Fibroblast Growth Factor (bFGF)</a:t>
            </a:r>
          </a:p>
          <a:p>
            <a:pPr lvl="1"/>
            <a:r>
              <a:rPr lang="en-US" smtClean="0"/>
              <a:t>Progenitor cell </a:t>
            </a:r>
            <a:r>
              <a:rPr lang="en-US" smtClean="0">
                <a:sym typeface="Wingdings" pitchFamily="2" charset="2"/>
              </a:rPr>
              <a:t></a:t>
            </a:r>
            <a:r>
              <a:rPr lang="en-US" smtClean="0"/>
              <a:t> Neuroblast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6259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Stages of Brain Development</a:t>
            </a:r>
            <a:endParaRPr lang="en-US" dirty="0"/>
          </a:p>
        </p:txBody>
      </p:sp>
      <p:sp>
        <p:nvSpPr>
          <p:cNvPr id="33796" name="Rectangle 3"/>
          <p:cNvSpPr>
            <a:spLocks noGrp="1" noChangeArrowheads="1"/>
          </p:cNvSpPr>
          <p:nvPr>
            <p:ph idx="1"/>
          </p:nvPr>
        </p:nvSpPr>
        <p:spPr>
          <a:xfrm>
            <a:off x="628650" y="1825625"/>
            <a:ext cx="7886700" cy="2517775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Cell Birth: neurogenesis; </a:t>
            </a:r>
            <a:r>
              <a:rPr lang="en-US" dirty="0" err="1" smtClean="0"/>
              <a:t>gliogenesis</a:t>
            </a:r>
            <a:endParaRPr lang="en-US" dirty="0" smtClean="0"/>
          </a:p>
          <a:p>
            <a:r>
              <a:rPr lang="en-US" dirty="0" smtClean="0"/>
              <a:t>Cell Migration: cells move to establish distinct populations</a:t>
            </a:r>
          </a:p>
          <a:p>
            <a:r>
              <a:rPr lang="en-US" dirty="0" smtClean="0"/>
              <a:t>Cell Differentiation: cells become distinctive neurons or glial cells</a:t>
            </a:r>
          </a:p>
          <a:p>
            <a:r>
              <a:rPr lang="en-US" dirty="0" smtClean="0"/>
              <a:t>Cell Maturation: dendrite and axon growth</a:t>
            </a:r>
          </a:p>
          <a:p>
            <a:r>
              <a:rPr lang="en-US" dirty="0" smtClean="0"/>
              <a:t>Synaptogenesis: formation of synaptic connections</a:t>
            </a:r>
          </a:p>
          <a:p>
            <a:r>
              <a:rPr lang="en-US" dirty="0" smtClean="0"/>
              <a:t>Cell Death and Synaptic Pruning: selective death of some nerve cells; fine-tuning</a:t>
            </a:r>
          </a:p>
          <a:p>
            <a:r>
              <a:rPr lang="en-US" dirty="0" err="1" smtClean="0"/>
              <a:t>Myelogenesis</a:t>
            </a:r>
            <a:r>
              <a:rPr lang="en-US" dirty="0" smtClean="0"/>
              <a:t>: formation of myelin</a:t>
            </a:r>
            <a:endParaRPr lang="en-US" dirty="0"/>
          </a:p>
        </p:txBody>
      </p:sp>
      <p:pic>
        <p:nvPicPr>
          <p:cNvPr id="4" name="Picture 4" descr="Kolb3e_fig_07-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4495800"/>
            <a:ext cx="4038600" cy="2022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6196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3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37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37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37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37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37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1. Cell Birth</a:t>
            </a:r>
            <a:endParaRPr lang="en-US" dirty="0"/>
          </a:p>
        </p:txBody>
      </p:sp>
      <p:sp>
        <p:nvSpPr>
          <p:cNvPr id="3482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A chemical compound acts to support growth and differentiation in developing neurons; begins about 7 weeks after conception</a:t>
            </a:r>
          </a:p>
          <a:p>
            <a:r>
              <a:rPr lang="en-US" smtClean="0"/>
              <a:t>Largely complete by 5 months</a:t>
            </a:r>
          </a:p>
          <a:p>
            <a:pPr lvl="1"/>
            <a:r>
              <a:rPr lang="en-US" smtClean="0"/>
              <a:t>Exception: Hippocampus makes new cells throughout life</a:t>
            </a:r>
          </a:p>
          <a:p>
            <a:r>
              <a:rPr lang="en-US" smtClean="0"/>
              <a:t>Brain can more easily cope with injury during this time (first 5 months of gestation)</a:t>
            </a:r>
          </a:p>
          <a:p>
            <a:pPr lvl="1"/>
            <a:r>
              <a:rPr lang="en-US" smtClean="0"/>
              <a:t>More neurons can be made to compensate for cell death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0906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 uiExpand="1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2. Cell Migration</a:t>
            </a:r>
            <a:endParaRPr lang="en-US" dirty="0"/>
          </a:p>
        </p:txBody>
      </p:sp>
      <p:sp>
        <p:nvSpPr>
          <p:cNvPr id="35844" name="Rectangle 3"/>
          <p:cNvSpPr>
            <a:spLocks noGrp="1" noChangeArrowheads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US" smtClean="0"/>
              <a:t>Begins approximately 8 weeks after conception</a:t>
            </a:r>
          </a:p>
          <a:p>
            <a:r>
              <a:rPr lang="en-US" smtClean="0"/>
              <a:t>Largely complete by 29 weeks</a:t>
            </a:r>
          </a:p>
          <a:p>
            <a:r>
              <a:rPr lang="en-US" smtClean="0"/>
              <a:t>Damage has more serious consequences</a:t>
            </a:r>
          </a:p>
          <a:p>
            <a:pPr lvl="1"/>
            <a:r>
              <a:rPr lang="en-US" smtClean="0"/>
              <a:t>Susceptible to teratogens</a:t>
            </a:r>
          </a:p>
          <a:p>
            <a:pPr lvl="2"/>
            <a:r>
              <a:rPr lang="en-US" smtClean="0"/>
              <a:t>E.g., alcohol, heavy metals, certain diseases</a:t>
            </a:r>
          </a:p>
          <a:p>
            <a:pPr lvl="2"/>
            <a:endParaRPr lang="en-US" smtClean="0"/>
          </a:p>
          <a:p>
            <a:r>
              <a:rPr lang="en-US" smtClean="0"/>
              <a:t>Radial Glial Cell</a:t>
            </a:r>
          </a:p>
          <a:p>
            <a:pPr lvl="1"/>
            <a:r>
              <a:rPr lang="en-US" smtClean="0"/>
              <a:t>Path-making cell that a migrating neuron follows to its appropriate destination in the cortex</a:t>
            </a:r>
          </a:p>
          <a:p>
            <a:pPr lvl="1"/>
            <a:r>
              <a:rPr lang="en-US" smtClean="0"/>
              <a:t>Layer VI formed first (innermost layer); top layer (I) formed last</a:t>
            </a:r>
          </a:p>
          <a:p>
            <a:endParaRPr lang="en-US" dirty="0"/>
          </a:p>
        </p:txBody>
      </p:sp>
      <p:pic>
        <p:nvPicPr>
          <p:cNvPr id="7" name="Picture 4" descr="Kolb3e_fig_07-11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9150" y="2926686"/>
            <a:ext cx="3886200" cy="2149216"/>
          </a:xfrm>
        </p:spPr>
      </p:pic>
      <p:pic>
        <p:nvPicPr>
          <p:cNvPr id="10" name="Picture 5" descr="BP5e-Fig-07-03-0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90" t="17921" r="31244" b="44060"/>
          <a:stretch>
            <a:fillRect/>
          </a:stretch>
        </p:blipFill>
        <p:spPr bwMode="auto">
          <a:xfrm>
            <a:off x="7696200" y="0"/>
            <a:ext cx="14478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9459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3. Cell Differentiation</a:t>
            </a:r>
            <a:endParaRPr lang="en-US" dirty="0"/>
          </a:p>
        </p:txBody>
      </p:sp>
      <p:sp>
        <p:nvSpPr>
          <p:cNvPr id="3686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Begins after cells have begun to migrate</a:t>
            </a:r>
          </a:p>
          <a:p>
            <a:pPr lvl="1"/>
            <a:r>
              <a:rPr lang="en-US" smtClean="0"/>
              <a:t>When cells reach their destinations they begin to express genes to make the proteins they need</a:t>
            </a:r>
          </a:p>
          <a:p>
            <a:pPr lvl="1"/>
            <a:r>
              <a:rPr lang="en-US" smtClean="0"/>
              <a:t>This cell differentiation allows a cell to acquire its specific appearance and function</a:t>
            </a:r>
          </a:p>
          <a:p>
            <a:pPr lvl="1"/>
            <a:r>
              <a:rPr lang="en-US" smtClean="0"/>
              <a:t>Dependent upon genetic instructions, timing, and signals from other cells in the local environment </a:t>
            </a:r>
          </a:p>
          <a:p>
            <a:r>
              <a:rPr lang="en-US" smtClean="0"/>
              <a:t>Largely complete by 29 weeks</a:t>
            </a:r>
          </a:p>
          <a:p>
            <a:r>
              <a:rPr lang="en-US" smtClean="0"/>
              <a:t>Essentially complete at birth</a:t>
            </a:r>
          </a:p>
          <a:p>
            <a:endParaRPr lang="en-US" dirty="0"/>
          </a:p>
        </p:txBody>
      </p:sp>
      <p:pic>
        <p:nvPicPr>
          <p:cNvPr id="8" name="Picture 5" descr="BP5e-Fig-07-03-0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649" t="19109" b="44060"/>
          <a:stretch>
            <a:fillRect/>
          </a:stretch>
        </p:blipFill>
        <p:spPr bwMode="auto">
          <a:xfrm>
            <a:off x="7620000" y="-4762"/>
            <a:ext cx="1600200" cy="1459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434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68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68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68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68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68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4. Neural Maturation</a:t>
            </a:r>
            <a:endParaRPr lang="en-US" dirty="0"/>
          </a:p>
        </p:txBody>
      </p:sp>
      <p:sp>
        <p:nvSpPr>
          <p:cNvPr id="2498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Begins about week 20 and continues long after birth</a:t>
            </a:r>
          </a:p>
          <a:p>
            <a:r>
              <a:rPr lang="en-US" smtClean="0"/>
              <a:t>Mature in 2 ways:</a:t>
            </a:r>
          </a:p>
          <a:p>
            <a:pPr lvl="1"/>
            <a:r>
              <a:rPr lang="en-US" smtClean="0"/>
              <a:t>Dendritic Growth and Axonal Growth</a:t>
            </a:r>
          </a:p>
          <a:p>
            <a:r>
              <a:rPr lang="en-US" smtClean="0"/>
              <a:t>Dendritic Growth</a:t>
            </a:r>
          </a:p>
          <a:p>
            <a:pPr lvl="1"/>
            <a:r>
              <a:rPr lang="en-US" smtClean="0"/>
              <a:t>Arborization (branching)</a:t>
            </a:r>
          </a:p>
          <a:p>
            <a:pPr lvl="1"/>
            <a:r>
              <a:rPr lang="en-US" smtClean="0"/>
              <a:t>Growth of dendritic spines where most synapses occur</a:t>
            </a:r>
          </a:p>
          <a:p>
            <a:pPr lvl="1"/>
            <a:r>
              <a:rPr lang="en-US" smtClean="0"/>
              <a:t>Slower (micrometers/day) than axonal growth (millimeters/day)</a:t>
            </a:r>
          </a:p>
          <a:p>
            <a:pPr lvl="1"/>
            <a:endParaRPr lang="en-US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706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9859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1" name="Picture 3" descr="fig_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88" y="703263"/>
            <a:ext cx="8897937" cy="5173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4617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4. Neural Maturation: Axonal Growth</a:t>
            </a:r>
            <a:endParaRPr lang="en-US" dirty="0"/>
          </a:p>
        </p:txBody>
      </p:sp>
      <p:sp>
        <p:nvSpPr>
          <p:cNvPr id="44036" name="Rectangle 3"/>
          <p:cNvSpPr>
            <a:spLocks noGrp="1" noChangeArrowheads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US" smtClean="0"/>
              <a:t>Growth cone: Growing tip of an axon</a:t>
            </a:r>
          </a:p>
          <a:p>
            <a:r>
              <a:rPr lang="en-US" smtClean="0"/>
              <a:t>Filopod: Process at the end of an developing axon that reaches out to search for a potential target or to sample the intercellular environment</a:t>
            </a:r>
          </a:p>
          <a:p>
            <a:r>
              <a:rPr lang="en-US" smtClean="0"/>
              <a:t>Respond to chemical cues:</a:t>
            </a:r>
          </a:p>
          <a:p>
            <a:pPr lvl="1"/>
            <a:r>
              <a:rPr lang="en-US" smtClean="0"/>
              <a:t>Cell-adhesion molecule (CAM): A chemical to which specific cells can adhere, thus aiding in migration</a:t>
            </a:r>
          </a:p>
          <a:p>
            <a:pPr lvl="1"/>
            <a:r>
              <a:rPr lang="en-US" smtClean="0"/>
              <a:t>Tropic molecule: Signaling molecule that attracts or repels growth cones</a:t>
            </a:r>
          </a:p>
          <a:p>
            <a:pPr lvl="1"/>
            <a:r>
              <a:rPr lang="en-US" smtClean="0"/>
              <a:t>Theoretical </a:t>
            </a:r>
            <a:endParaRPr lang="en-US" dirty="0"/>
          </a:p>
        </p:txBody>
      </p:sp>
      <p:pic>
        <p:nvPicPr>
          <p:cNvPr id="15" name="Picture 5" descr="Kolb3e_fig_07-14B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4719205" y="3997036"/>
            <a:ext cx="3886200" cy="2825218"/>
          </a:xfrm>
        </p:spPr>
      </p:pic>
      <p:pic>
        <p:nvPicPr>
          <p:cNvPr id="13" name="Picture 4" descr="Kolb3e_fig_07-14a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588072"/>
            <a:ext cx="3962400" cy="2374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7806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5. Synaptic Development</a:t>
            </a:r>
            <a:endParaRPr lang="en-US" dirty="0"/>
          </a:p>
        </p:txBody>
      </p:sp>
      <p:sp>
        <p:nvSpPr>
          <p:cNvPr id="4608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10</a:t>
            </a:r>
            <a:r>
              <a:rPr lang="en-US" baseline="30000" dirty="0" smtClean="0"/>
              <a:t>14</a:t>
            </a:r>
            <a:r>
              <a:rPr lang="en-US" dirty="0" smtClean="0"/>
              <a:t> synapses in the adult human cerebral cortex!</a:t>
            </a:r>
          </a:p>
          <a:p>
            <a:r>
              <a:rPr lang="en-US" dirty="0" smtClean="0"/>
              <a:t>Combination of genetic programming and environmental cues and signals</a:t>
            </a:r>
          </a:p>
          <a:p>
            <a:r>
              <a:rPr lang="en-US" dirty="0" smtClean="0"/>
              <a:t>5th gestational month: Simple synaptic contacts</a:t>
            </a:r>
          </a:p>
          <a:p>
            <a:r>
              <a:rPr lang="en-US" dirty="0" smtClean="0"/>
              <a:t>7th gestational month: Synaptic development of deep cortical neurons</a:t>
            </a:r>
          </a:p>
          <a:p>
            <a:r>
              <a:rPr lang="en-US" dirty="0" smtClean="0"/>
              <a:t>After birth: synaptic development increases rapidly during the first year of life</a:t>
            </a:r>
          </a:p>
          <a:p>
            <a:pPr lvl="1"/>
            <a:r>
              <a:rPr lang="en-US" dirty="0" smtClean="0"/>
              <a:t>Visual cortex: density doubles between 2 months and 4 months!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291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6. Cell Death and Synaptic Pruning</a:t>
            </a:r>
            <a:endParaRPr lang="en-US" dirty="0"/>
          </a:p>
        </p:txBody>
      </p:sp>
      <p:sp>
        <p:nvSpPr>
          <p:cNvPr id="4710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We are born with an overabundance of neurons and synaptic connections</a:t>
            </a:r>
          </a:p>
          <a:p>
            <a:r>
              <a:rPr lang="en-US" smtClean="0"/>
              <a:t>Neural Darwinism</a:t>
            </a:r>
          </a:p>
          <a:p>
            <a:pPr lvl="1"/>
            <a:r>
              <a:rPr lang="en-US" smtClean="0"/>
              <a:t>Hypothesis that cell death and synaptic pruning are, like natural selection in species, the outcome of competition among neurons for connections and metabolic resources in a neural environment</a:t>
            </a:r>
          </a:p>
          <a:p>
            <a:r>
              <a:rPr lang="en-US" smtClean="0"/>
              <a:t>Apoptosis</a:t>
            </a:r>
          </a:p>
          <a:p>
            <a:pPr lvl="1"/>
            <a:r>
              <a:rPr lang="en-US" smtClean="0"/>
              <a:t>Genetically programmed cell death</a:t>
            </a:r>
          </a:p>
          <a:p>
            <a:r>
              <a:rPr lang="en-US" smtClean="0"/>
              <a:t>Synaptic connections that are not part of a functional network are pruned away in an experience-dependent manner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1221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8" grpId="0" build="p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Kolb3e_fig_07-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404813"/>
            <a:ext cx="5864225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04800" y="5791200"/>
            <a:ext cx="5698322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70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7. Glial Development</a:t>
            </a:r>
            <a:endParaRPr lang="en-US" dirty="0"/>
          </a:p>
        </p:txBody>
      </p:sp>
      <p:sp>
        <p:nvSpPr>
          <p:cNvPr id="50180" name="Rectangle 3"/>
          <p:cNvSpPr>
            <a:spLocks noGrp="1" noChangeArrowheads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US" smtClean="0"/>
              <a:t>Birth of astrocytes and oligodendrocytes begins after most neurogenesis is complete and continues throughout life</a:t>
            </a:r>
          </a:p>
          <a:p>
            <a:r>
              <a:rPr lang="en-US" smtClean="0"/>
              <a:t>Myelination provides a useful rough index of cerebral maturation</a:t>
            </a:r>
          </a:p>
          <a:p>
            <a:r>
              <a:rPr lang="en-US" smtClean="0"/>
              <a:t> Flechsig (1920s)</a:t>
            </a:r>
          </a:p>
          <a:p>
            <a:pPr lvl="1"/>
            <a:r>
              <a:rPr lang="en-US" smtClean="0"/>
              <a:t>Myelination of cortex begins after birth and continues until at least 18 years of age</a:t>
            </a:r>
          </a:p>
          <a:p>
            <a:pPr lvl="1"/>
            <a:r>
              <a:rPr lang="en-US" smtClean="0"/>
              <a:t>Some areas are myelinated earlier (those that perform simpler functions) than others (that perform more complex functions)</a:t>
            </a:r>
          </a:p>
          <a:p>
            <a:endParaRPr lang="en-US" dirty="0"/>
          </a:p>
        </p:txBody>
      </p:sp>
      <p:pic>
        <p:nvPicPr>
          <p:cNvPr id="5" name="Content Placeholder 4" descr="Kolb3e_fig_07-18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9150" y="2181533"/>
            <a:ext cx="3886200" cy="3639521"/>
          </a:xfrm>
        </p:spPr>
      </p:pic>
    </p:spTree>
    <p:extLst>
      <p:ext uri="{BB962C8B-B14F-4D97-AF65-F5344CB8AC3E}">
        <p14:creationId xmlns:p14="http://schemas.microsoft.com/office/powerpoint/2010/main" val="2471298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0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Correlating Behavior with Nervous-System Development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078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Motor Behaviors</a:t>
            </a:r>
            <a:endParaRPr lang="en-US" dirty="0"/>
          </a:p>
        </p:txBody>
      </p:sp>
      <p:sp>
        <p:nvSpPr>
          <p:cNvPr id="53252" name="Rectangle 8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Neural changes should proceed these behavioral changes</a:t>
            </a:r>
          </a:p>
          <a:p>
            <a:pPr lvl="1"/>
            <a:r>
              <a:rPr lang="en-US" smtClean="0"/>
              <a:t>Connections between neocortex and spinal cord</a:t>
            </a:r>
            <a:endParaRPr lang="en-US" dirty="0"/>
          </a:p>
        </p:txBody>
      </p:sp>
      <p:pic>
        <p:nvPicPr>
          <p:cNvPr id="53254" name="Picture 6" descr="Kolb3e_fig_07-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828800"/>
            <a:ext cx="6781800" cy="3441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0792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Language Development</a:t>
            </a:r>
            <a:endParaRPr lang="en-US" dirty="0"/>
          </a:p>
        </p:txBody>
      </p:sp>
      <p:sp>
        <p:nvSpPr>
          <p:cNvPr id="54276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Language onset is usually between 1 and 2 years of age</a:t>
            </a:r>
          </a:p>
          <a:p>
            <a:r>
              <a:rPr lang="en-US" smtClean="0"/>
              <a:t>Language acquisition is largely complete by age 12</a:t>
            </a:r>
          </a:p>
          <a:p>
            <a:r>
              <a:rPr lang="en-US" smtClean="0"/>
              <a:t>Neural changes during this time:</a:t>
            </a:r>
          </a:p>
          <a:p>
            <a:pPr lvl="1"/>
            <a:r>
              <a:rPr lang="en-US" smtClean="0"/>
              <a:t>Increased dendritic complexity and interconnections</a:t>
            </a:r>
          </a:p>
          <a:p>
            <a:pPr lvl="1"/>
            <a:r>
              <a:rPr lang="en-US" smtClean="0"/>
              <a:t>Increased myelination of speech areas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56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6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Development of Problem-Solving Ability</a:t>
            </a:r>
            <a:endParaRPr lang="en-US" dirty="0"/>
          </a:p>
        </p:txBody>
      </p:sp>
      <p:pic>
        <p:nvPicPr>
          <p:cNvPr id="55301" name="Picture 5" descr="KOLB3E_TB07-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205038"/>
            <a:ext cx="8785225" cy="300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0479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Development of Problem-Solving Ability</a:t>
            </a:r>
            <a:endParaRPr lang="en-US" dirty="0"/>
          </a:p>
        </p:txBody>
      </p:sp>
      <p:sp>
        <p:nvSpPr>
          <p:cNvPr id="5632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Growth Spurts: Sporadic period of sudden growth that lasts for a finite time</a:t>
            </a:r>
          </a:p>
          <a:p>
            <a:r>
              <a:rPr lang="en-US" smtClean="0"/>
              <a:t>Epstein (1979)</a:t>
            </a:r>
          </a:p>
          <a:p>
            <a:pPr lvl="1"/>
            <a:r>
              <a:rPr lang="en-US" smtClean="0"/>
              <a:t>Identified five spurts in brain growth during development</a:t>
            </a:r>
          </a:p>
          <a:p>
            <a:pPr lvl="1"/>
            <a:r>
              <a:rPr lang="en-US" smtClean="0"/>
              <a:t>First four coincide with onset of Piaget</a:t>
            </a:r>
            <a:r>
              <a:rPr lang="ja-JP" altLang="en-US" smtClean="0"/>
              <a:t>’</a:t>
            </a:r>
            <a:r>
              <a:rPr lang="en-US" smtClean="0"/>
              <a:t>s stages, and the last occurs around 14 to 16 years</a:t>
            </a:r>
          </a:p>
          <a:p>
            <a:pPr lvl="1"/>
            <a:r>
              <a:rPr lang="en-US" smtClean="0"/>
              <a:t>Likely due to growth of glial cells and synapses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249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4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1" name="Picture 5" descr="exp_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671"/>
          <a:stretch>
            <a:fillRect/>
          </a:stretch>
        </p:blipFill>
        <p:spPr bwMode="auto">
          <a:xfrm>
            <a:off x="127193" y="27878"/>
            <a:ext cx="4500563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2" name="Picture 9" descr="exp_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596"/>
          <a:stretch>
            <a:fillRect/>
          </a:stretch>
        </p:blipFill>
        <p:spPr bwMode="auto">
          <a:xfrm>
            <a:off x="4683124" y="228600"/>
            <a:ext cx="4352925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4724533" y="5334000"/>
            <a:ext cx="4270105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lvl="1" algn="l"/>
            <a:r>
              <a:rPr lang="en-US" sz="1600" dirty="0">
                <a:solidFill>
                  <a:prstClr val="black"/>
                </a:solidFill>
              </a:rPr>
              <a:t>Children can learn a concurrent-discrimination task, believed to depend on the basal ganglia, around 12 months</a:t>
            </a:r>
          </a:p>
        </p:txBody>
      </p:sp>
      <p:sp>
        <p:nvSpPr>
          <p:cNvPr id="5" name="Rectangle 4"/>
          <p:cNvSpPr/>
          <p:nvPr/>
        </p:nvSpPr>
        <p:spPr>
          <a:xfrm>
            <a:off x="149495" y="4503003"/>
            <a:ext cx="4270105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lvl="1" algn="l"/>
            <a:r>
              <a:rPr lang="en-US" sz="1600" dirty="0">
                <a:solidFill>
                  <a:prstClr val="black"/>
                </a:solidFill>
              </a:rPr>
              <a:t>Children can learn a nonmatching-to-sample task, believed to depend on the temporal lobe, around 18 months</a:t>
            </a:r>
          </a:p>
        </p:txBody>
      </p:sp>
    </p:spTree>
    <p:extLst>
      <p:ext uri="{BB962C8B-B14F-4D97-AF65-F5344CB8AC3E}">
        <p14:creationId xmlns:p14="http://schemas.microsoft.com/office/powerpoint/2010/main" val="4192109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Brain Development and the Environment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05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Experience and Cortical Organization</a:t>
            </a:r>
            <a:endParaRPr lang="en-US" dirty="0"/>
          </a:p>
        </p:txBody>
      </p:sp>
      <p:sp>
        <p:nvSpPr>
          <p:cNvPr id="60420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Hebb (1947)</a:t>
            </a:r>
          </a:p>
          <a:p>
            <a:pPr lvl="1"/>
            <a:r>
              <a:rPr lang="en-US" smtClean="0"/>
              <a:t>Home rats v. lab rats</a:t>
            </a:r>
          </a:p>
          <a:p>
            <a:pPr lvl="1"/>
            <a:r>
              <a:rPr lang="en-US" smtClean="0"/>
              <a:t>Cognitively stimulating environments help maximize intellectual development </a:t>
            </a:r>
          </a:p>
          <a:p>
            <a:r>
              <a:rPr lang="en-US" smtClean="0"/>
              <a:t>Compared with rats raised in standard lab cages, those raised in </a:t>
            </a:r>
            <a:r>
              <a:rPr lang="ja-JP" altLang="en-US" smtClean="0"/>
              <a:t>“</a:t>
            </a:r>
            <a:r>
              <a:rPr lang="en-US" smtClean="0"/>
              <a:t>enriched environments</a:t>
            </a:r>
            <a:r>
              <a:rPr lang="ja-JP" altLang="en-US" smtClean="0"/>
              <a:t>”</a:t>
            </a:r>
            <a:r>
              <a:rPr lang="en-US" smtClean="0"/>
              <a:t> have:</a:t>
            </a:r>
          </a:p>
          <a:p>
            <a:pPr lvl="1"/>
            <a:r>
              <a:rPr lang="en-US" smtClean="0"/>
              <a:t>Larger and more synapses</a:t>
            </a:r>
          </a:p>
          <a:p>
            <a:pPr lvl="1"/>
            <a:r>
              <a:rPr lang="en-US" smtClean="0"/>
              <a:t>Larger and more astrocytes</a:t>
            </a:r>
            <a:endParaRPr lang="en-US" dirty="0"/>
          </a:p>
        </p:txBody>
      </p:sp>
      <p:pic>
        <p:nvPicPr>
          <p:cNvPr id="9" name="Picture 5" descr="fig_6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9150" y="1955926"/>
            <a:ext cx="3886200" cy="4090736"/>
          </a:xfrm>
        </p:spPr>
      </p:pic>
    </p:spTree>
    <p:extLst>
      <p:ext uri="{BB962C8B-B14F-4D97-AF65-F5344CB8AC3E}">
        <p14:creationId xmlns:p14="http://schemas.microsoft.com/office/powerpoint/2010/main" val="2354111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0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Experience and Neural Connectivity</a:t>
            </a:r>
            <a:endParaRPr lang="en-US" dirty="0"/>
          </a:p>
        </p:txBody>
      </p:sp>
      <p:sp>
        <p:nvSpPr>
          <p:cNvPr id="62468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Prenatally</a:t>
            </a:r>
          </a:p>
          <a:p>
            <a:pPr lvl="1"/>
            <a:r>
              <a:rPr lang="en-US" smtClean="0"/>
              <a:t>Chemoaffinity Hypothesis: Neurons or their axons and dendrites are drawn toward a signaling chemical that indicates the correct pathway (Sperry, 1963)</a:t>
            </a:r>
          </a:p>
          <a:p>
            <a:r>
              <a:rPr lang="en-US" smtClean="0"/>
              <a:t>Postnatally</a:t>
            </a:r>
          </a:p>
          <a:p>
            <a:pPr lvl="1"/>
            <a:r>
              <a:rPr lang="en-US" smtClean="0"/>
              <a:t>Fine-tuning of connections proceeds in an activity-dependent manner</a:t>
            </a:r>
          </a:p>
          <a:p>
            <a:pPr lvl="1"/>
            <a:r>
              <a:rPr lang="en-US" smtClean="0"/>
              <a:t>Adjacent receptors activated at the same time; form synapses on the same regions in the midbrain</a:t>
            </a:r>
            <a:endParaRPr lang="en-US" dirty="0"/>
          </a:p>
        </p:txBody>
      </p:sp>
      <p:pic>
        <p:nvPicPr>
          <p:cNvPr id="9" name="Picture 4" descr="fig_6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795" y="1825625"/>
            <a:ext cx="2958909" cy="4351338"/>
          </a:xfrm>
        </p:spPr>
      </p:pic>
    </p:spTree>
    <p:extLst>
      <p:ext uri="{BB962C8B-B14F-4D97-AF65-F5344CB8AC3E}">
        <p14:creationId xmlns:p14="http://schemas.microsoft.com/office/powerpoint/2010/main" val="3679940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8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Experience and Neural Connectivity</a:t>
            </a:r>
            <a:endParaRPr lang="en-US" dirty="0"/>
          </a:p>
        </p:txBody>
      </p:sp>
      <p:sp>
        <p:nvSpPr>
          <p:cNvPr id="64516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Amblyopia: A condition in which vision in one eye is reduced as a result of disuse; usually caused by a failure of the two eyes to point in the same direction</a:t>
            </a:r>
          </a:p>
          <a:p>
            <a:r>
              <a:rPr lang="en-US" smtClean="0"/>
              <a:t>Visual input from the </a:t>
            </a:r>
            <a:r>
              <a:rPr lang="ja-JP" altLang="en-US" smtClean="0"/>
              <a:t>“</a:t>
            </a:r>
            <a:r>
              <a:rPr lang="en-US" smtClean="0"/>
              <a:t>lazy eye</a:t>
            </a:r>
            <a:r>
              <a:rPr lang="ja-JP" altLang="en-US" smtClean="0"/>
              <a:t>”</a:t>
            </a:r>
            <a:r>
              <a:rPr lang="en-US" smtClean="0"/>
              <a:t> does not contribute to the fine tuning of neural connections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302409" y="2502881"/>
            <a:ext cx="2539682" cy="2996825"/>
          </a:xfrm>
        </p:spPr>
      </p:pic>
      <p:pic>
        <p:nvPicPr>
          <p:cNvPr id="10" name="Picture 4" descr="Kolb3e_fig_07-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429" y="1752600"/>
            <a:ext cx="3886200" cy="463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7795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6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Critical Periods for Experience and Brain Development</a:t>
            </a:r>
            <a:endParaRPr lang="en-US" dirty="0"/>
          </a:p>
        </p:txBody>
      </p:sp>
      <p:sp>
        <p:nvSpPr>
          <p:cNvPr id="66564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Critical Periods: Developmental </a:t>
            </a:r>
            <a:r>
              <a:rPr lang="ja-JP" altLang="en-US" smtClean="0"/>
              <a:t>“</a:t>
            </a:r>
            <a:r>
              <a:rPr lang="en-US" smtClean="0"/>
              <a:t>window</a:t>
            </a:r>
            <a:r>
              <a:rPr lang="ja-JP" altLang="en-US" smtClean="0"/>
              <a:t>”</a:t>
            </a:r>
            <a:r>
              <a:rPr lang="en-US" smtClean="0"/>
              <a:t> during which some event has a long-lasting influence on the brain; often referred to as a sensitive period.</a:t>
            </a:r>
          </a:p>
          <a:p>
            <a:r>
              <a:rPr lang="en-US" smtClean="0"/>
              <a:t>Example: Imprinting	</a:t>
            </a:r>
          </a:p>
          <a:p>
            <a:pPr lvl="1"/>
            <a:r>
              <a:rPr lang="en-US" smtClean="0"/>
              <a:t>Process that predisposes an animal to form an attachment to objects or animals at a critical period in development</a:t>
            </a:r>
          </a:p>
          <a:p>
            <a:pPr lvl="2"/>
            <a:r>
              <a:rPr lang="en-US" smtClean="0"/>
              <a:t>Enlargement of synapses in chick forebrain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231791" y="1825625"/>
            <a:ext cx="2680918" cy="4351338"/>
          </a:xfrm>
        </p:spPr>
      </p:pic>
    </p:spTree>
    <p:extLst>
      <p:ext uri="{BB962C8B-B14F-4D97-AF65-F5344CB8AC3E}">
        <p14:creationId xmlns:p14="http://schemas.microsoft.com/office/powerpoint/2010/main" val="256218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4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Abnormal Experience and Brain Development</a:t>
            </a:r>
            <a:endParaRPr lang="en-US" dirty="0"/>
          </a:p>
        </p:txBody>
      </p:sp>
      <p:sp>
        <p:nvSpPr>
          <p:cNvPr id="67588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Early deprivation of sensory experience (e.g., being placed in dark) has the opposite effect of cognitively stimulating environments: atrophy of dendrites</a:t>
            </a:r>
          </a:p>
          <a:p>
            <a:r>
              <a:rPr lang="en-US" smtClean="0"/>
              <a:t>Early deprivation of social experience (e.g., raised without maternal contact) has a profoundly negative effect on later intellectual and social behaviors  </a:t>
            </a:r>
          </a:p>
          <a:p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9702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8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Abnormal Experience and Brain Development</a:t>
            </a:r>
            <a:endParaRPr lang="en-US" dirty="0"/>
          </a:p>
        </p:txBody>
      </p:sp>
      <p:sp>
        <p:nvSpPr>
          <p:cNvPr id="6861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Human Cases: If deprivation is relatively short (e.g., less than a few months), the child may be able be to overcome some of the negative effects</a:t>
            </a:r>
          </a:p>
          <a:p>
            <a:pPr lvl="1"/>
            <a:r>
              <a:rPr lang="en-US" smtClean="0"/>
              <a:t>However, critical window for normal attachment/emotional regulation?</a:t>
            </a:r>
          </a:p>
          <a:p>
            <a:r>
              <a:rPr lang="en-US" smtClean="0"/>
              <a:t>Stress in early life has been associated with:</a:t>
            </a:r>
          </a:p>
          <a:p>
            <a:pPr lvl="1"/>
            <a:r>
              <a:rPr lang="en-US" smtClean="0"/>
              <a:t>Increase in size of amygdala </a:t>
            </a:r>
          </a:p>
          <a:p>
            <a:pPr lvl="1"/>
            <a:r>
              <a:rPr lang="en-US" smtClean="0"/>
              <a:t>Decrease in size of hippocampus</a:t>
            </a:r>
          </a:p>
          <a:p>
            <a:pPr lvl="1"/>
            <a:r>
              <a:rPr lang="en-US" smtClean="0"/>
              <a:t>Later development of depression and anxiety disorders, addictions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24238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2" grpId="0" build="p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Hormones and Brain Development</a:t>
            </a:r>
            <a:endParaRPr lang="en-US" dirty="0"/>
          </a:p>
        </p:txBody>
      </p:sp>
      <p:sp>
        <p:nvSpPr>
          <p:cNvPr id="6963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Testosterone (Androgens)</a:t>
            </a:r>
          </a:p>
          <a:p>
            <a:pPr lvl="1"/>
            <a:r>
              <a:rPr lang="en-US" smtClean="0"/>
              <a:t>Stimulates development of male reproductive organs and the later development of male secondary sexual characteristics (e.g., facial hair) during puberty</a:t>
            </a:r>
          </a:p>
          <a:p>
            <a:pPr lvl="1"/>
            <a:r>
              <a:rPr lang="en-US" smtClean="0"/>
              <a:t>Activational effect</a:t>
            </a:r>
          </a:p>
          <a:p>
            <a:r>
              <a:rPr lang="en-US" smtClean="0"/>
              <a:t>Masculinization</a:t>
            </a:r>
          </a:p>
          <a:p>
            <a:pPr lvl="1"/>
            <a:r>
              <a:rPr lang="en-US" smtClean="0"/>
              <a:t>Process by which exposure androgens (male hormones) alters the brain, rendering it identifiably male</a:t>
            </a:r>
          </a:p>
          <a:p>
            <a:pPr lvl="1"/>
            <a:r>
              <a:rPr lang="en-US" smtClean="0"/>
              <a:t>Organizational effect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599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963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96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96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96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96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96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96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6" grpId="0" build="p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Hormones and Brain Development (2)</a:t>
            </a:r>
            <a:endParaRPr lang="en-US" dirty="0"/>
          </a:p>
        </p:txBody>
      </p:sp>
      <p:sp>
        <p:nvSpPr>
          <p:cNvPr id="7066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The presence of testosterone and estrogen both affect the development of the brain</a:t>
            </a:r>
          </a:p>
          <a:p>
            <a:pPr lvl="1"/>
            <a:r>
              <a:rPr lang="en-US" smtClean="0"/>
              <a:t>Can alter: </a:t>
            </a:r>
          </a:p>
          <a:p>
            <a:pPr lvl="2"/>
            <a:r>
              <a:rPr lang="en-US" smtClean="0"/>
              <a:t>Number of neurons</a:t>
            </a:r>
          </a:p>
          <a:p>
            <a:pPr lvl="2"/>
            <a:r>
              <a:rPr lang="en-US" smtClean="0"/>
              <a:t>Dendritic branching</a:t>
            </a:r>
          </a:p>
          <a:p>
            <a:pPr lvl="2"/>
            <a:r>
              <a:rPr lang="en-US" smtClean="0"/>
              <a:t>Synaptic growth</a:t>
            </a:r>
          </a:p>
          <a:p>
            <a:pPr lvl="1"/>
            <a:r>
              <a:rPr lang="en-US" smtClean="0"/>
              <a:t>Not just areas of brain related to sexual behavior: These hormones can affect </a:t>
            </a:r>
            <a:r>
              <a:rPr lang="ja-JP" altLang="en-US" smtClean="0"/>
              <a:t>“</a:t>
            </a:r>
            <a:r>
              <a:rPr lang="en-US" smtClean="0"/>
              <a:t>higher functions</a:t>
            </a:r>
            <a:r>
              <a:rPr lang="ja-JP" altLang="en-US" smtClean="0"/>
              <a:t>”</a:t>
            </a:r>
            <a:r>
              <a:rPr lang="en-US" smtClean="0"/>
              <a:t> such as cognition</a:t>
            </a:r>
            <a:endParaRPr lang="en-US" dirty="0"/>
          </a:p>
        </p:txBody>
      </p:sp>
      <p:pic>
        <p:nvPicPr>
          <p:cNvPr id="8" name="Picture 5" descr="fig_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4610063"/>
            <a:ext cx="5562599" cy="2158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5800" y="5410200"/>
            <a:ext cx="2133600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CA" sz="1600" dirty="0" smtClean="0">
                <a:solidFill>
                  <a:prstClr val="black"/>
                </a:solidFill>
              </a:rPr>
              <a:t>Cerebral distribution of estrogen (purple) and androgen (pink) receptors</a:t>
            </a:r>
            <a:endParaRPr lang="en-CA" sz="1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8682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06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06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06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06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6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066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0" grpId="0" build="p"/>
      <p:bldP spid="2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Hormones and Brain Development</a:t>
            </a:r>
            <a:endParaRPr lang="en-US" dirty="0"/>
          </a:p>
        </p:txBody>
      </p:sp>
      <p:sp>
        <p:nvSpPr>
          <p:cNvPr id="7270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Bachevalier and colleagues: Postnatal Effects</a:t>
            </a:r>
          </a:p>
          <a:p>
            <a:r>
              <a:rPr lang="en-US" smtClean="0"/>
              <a:t>Monkeys</a:t>
            </a:r>
          </a:p>
          <a:p>
            <a:pPr lvl="1"/>
            <a:r>
              <a:rPr lang="en-US" smtClean="0"/>
              <a:t>Object reversal task &amp; concurrent discrimination task</a:t>
            </a:r>
          </a:p>
          <a:p>
            <a:pPr lvl="1"/>
            <a:r>
              <a:rPr lang="en-US" smtClean="0"/>
              <a:t>Male and females showed different patterns of performance on tests at 2.5 months old</a:t>
            </a:r>
          </a:p>
          <a:p>
            <a:pPr lvl="2"/>
            <a:r>
              <a:rPr lang="en-US" smtClean="0"/>
              <a:t>Males better at object reversal; females at concurrent task</a:t>
            </a:r>
          </a:p>
          <a:p>
            <a:pPr lvl="1"/>
            <a:r>
              <a:rPr lang="en-US" smtClean="0"/>
              <a:t>Males that had testes removed at birth performed more like females </a:t>
            </a:r>
          </a:p>
          <a:p>
            <a:r>
              <a:rPr lang="en-US" smtClean="0"/>
              <a:t>Humans</a:t>
            </a:r>
          </a:p>
          <a:p>
            <a:pPr lvl="1"/>
            <a:r>
              <a:rPr lang="en-US" smtClean="0"/>
              <a:t>Similarly, males and females showed different patterns of performance around 15 to 30 months of age</a:t>
            </a:r>
          </a:p>
          <a:p>
            <a:pPr lvl="1"/>
            <a:r>
              <a:rPr lang="en-US" smtClean="0"/>
              <a:t>Males better at object reversal; females at concurrent task</a:t>
            </a:r>
          </a:p>
          <a:p>
            <a:pPr lvl="1"/>
            <a:r>
              <a:rPr lang="en-US" smtClean="0"/>
              <a:t>Sex differences disappeared at 32 to 55 months of age</a:t>
            </a:r>
          </a:p>
          <a:p>
            <a:pPr lvl="2"/>
            <a:r>
              <a:rPr lang="en-US" smtClean="0"/>
              <a:t>Rate of maturation differs between sexes; at later age, brain has completely matured in both sexes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6979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270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27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27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27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27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27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27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270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270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270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270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270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8" grpId="0" build="p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Hormones and Brain Development</a:t>
            </a:r>
            <a:endParaRPr lang="en-US" dirty="0"/>
          </a:p>
        </p:txBody>
      </p:sp>
      <p:sp>
        <p:nvSpPr>
          <p:cNvPr id="73732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Juraska (1990): Postnatal Effects</a:t>
            </a:r>
          </a:p>
          <a:p>
            <a:r>
              <a:rPr lang="en-US" smtClean="0"/>
              <a:t>Rats Reared in Complex Environments</a:t>
            </a:r>
          </a:p>
          <a:p>
            <a:pPr lvl="1"/>
            <a:r>
              <a:rPr lang="en-US" smtClean="0"/>
              <a:t>Males showed more dendritic growth in the visual cortex than females</a:t>
            </a:r>
          </a:p>
          <a:p>
            <a:pPr lvl="1"/>
            <a:r>
              <a:rPr lang="en-US" smtClean="0"/>
              <a:t>Females showed more dendritic growth in frontal lobes than males</a:t>
            </a:r>
          </a:p>
          <a:p>
            <a:r>
              <a:rPr lang="en-US" smtClean="0"/>
              <a:t>Summary: </a:t>
            </a:r>
          </a:p>
          <a:p>
            <a:pPr lvl="1"/>
            <a:r>
              <a:rPr lang="en-US" smtClean="0"/>
              <a:t>Sex differences in brain structure exist throughout development </a:t>
            </a:r>
            <a:endParaRPr lang="en-US" dirty="0"/>
          </a:p>
        </p:txBody>
      </p:sp>
      <p:pic>
        <p:nvPicPr>
          <p:cNvPr id="5" name="Picture 5" descr="fig_6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9150" y="1955926"/>
            <a:ext cx="3886200" cy="4090736"/>
          </a:xfrm>
        </p:spPr>
      </p:pic>
    </p:spTree>
    <p:extLst>
      <p:ext uri="{BB962C8B-B14F-4D97-AF65-F5344CB8AC3E}">
        <p14:creationId xmlns:p14="http://schemas.microsoft.com/office/powerpoint/2010/main" val="386121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37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37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37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37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37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37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2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Injury and Brain Development</a:t>
            </a:r>
            <a:endParaRPr lang="en-US" dirty="0"/>
          </a:p>
        </p:txBody>
      </p:sp>
      <p:sp>
        <p:nvSpPr>
          <p:cNvPr id="74756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Humans:</a:t>
            </a:r>
          </a:p>
          <a:p>
            <a:r>
              <a:rPr lang="en-US" smtClean="0"/>
              <a:t>Worst time for brain injury: </a:t>
            </a:r>
          </a:p>
          <a:p>
            <a:pPr lvl="1"/>
            <a:r>
              <a:rPr lang="en-US" smtClean="0"/>
              <a:t>Last half of intrauterine period and the first few months after birth</a:t>
            </a:r>
          </a:p>
          <a:p>
            <a:r>
              <a:rPr lang="ja-JP" altLang="en-US" smtClean="0"/>
              <a:t>“</a:t>
            </a:r>
            <a:r>
              <a:rPr lang="en-US" smtClean="0"/>
              <a:t>Better</a:t>
            </a:r>
            <a:r>
              <a:rPr lang="ja-JP" altLang="en-US" smtClean="0"/>
              <a:t>”</a:t>
            </a:r>
            <a:r>
              <a:rPr lang="en-US" smtClean="0"/>
              <a:t> time for brain injury:</a:t>
            </a:r>
          </a:p>
          <a:p>
            <a:pPr lvl="1"/>
            <a:r>
              <a:rPr lang="en-US" smtClean="0"/>
              <a:t>First few years after birth</a:t>
            </a:r>
          </a:p>
          <a:p>
            <a:pPr lvl="1"/>
            <a:r>
              <a:rPr lang="en-US" smtClean="0"/>
              <a:t>More resilient to deficits (e.g., language impairments) than when damage occurs in adults</a:t>
            </a:r>
            <a:endParaRPr lang="en-US" dirty="0"/>
          </a:p>
        </p:txBody>
      </p:sp>
      <p:pic>
        <p:nvPicPr>
          <p:cNvPr id="5" name="Picture 7" descr="fig_6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6219" y="1825625"/>
            <a:ext cx="3452061" cy="4351338"/>
          </a:xfrm>
        </p:spPr>
      </p:pic>
      <p:sp>
        <p:nvSpPr>
          <p:cNvPr id="3" name="TextBox 2"/>
          <p:cNvSpPr txBox="1"/>
          <p:nvPr/>
        </p:nvSpPr>
        <p:spPr>
          <a:xfrm>
            <a:off x="5715000" y="6335674"/>
            <a:ext cx="2300630" cy="4308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CA" sz="2200" smtClean="0">
                <a:solidFill>
                  <a:prstClr val="black"/>
                </a:solidFill>
              </a:rPr>
              <a:t>Analogous in rats</a:t>
            </a:r>
            <a:endParaRPr lang="en-CA" sz="2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2791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47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47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47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47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475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475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6" grpId="0" build="p"/>
      <p:bldP spid="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Drugs and Brain Development</a:t>
            </a:r>
            <a:endParaRPr lang="en-US" dirty="0"/>
          </a:p>
        </p:txBody>
      </p:sp>
      <p:sp>
        <p:nvSpPr>
          <p:cNvPr id="76804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Precise effects of drugs on prenatal brain development are poorly understood</a:t>
            </a:r>
          </a:p>
          <a:p>
            <a:r>
              <a:rPr lang="en-US" smtClean="0"/>
              <a:t>There is some evidence that:</a:t>
            </a:r>
          </a:p>
          <a:p>
            <a:pPr lvl="1"/>
            <a:r>
              <a:rPr lang="en-US" smtClean="0"/>
              <a:t>Prenatal exposure to psychoactive drugs may increase the chance of later drug use</a:t>
            </a:r>
          </a:p>
          <a:p>
            <a:pPr lvl="1"/>
            <a:r>
              <a:rPr lang="en-US" smtClean="0"/>
              <a:t>Prenatal exposure to drugs such as nicotine and caffeine increase the chance of learning disabilities and hyperactivity 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849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6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8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68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68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4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Genetic Abnormalities</a:t>
            </a:r>
            <a:endParaRPr lang="en-US" dirty="0"/>
          </a:p>
        </p:txBody>
      </p:sp>
      <p:sp>
        <p:nvSpPr>
          <p:cNvPr id="77828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Spina bifida</a:t>
            </a:r>
          </a:p>
          <a:p>
            <a:pPr lvl="1"/>
            <a:r>
              <a:rPr lang="en-US" smtClean="0"/>
              <a:t>Spinal cord abnormality due to the failure of the neural tube to close completely</a:t>
            </a:r>
          </a:p>
          <a:p>
            <a:pPr lvl="1"/>
            <a:r>
              <a:rPr lang="en-US" smtClean="0"/>
              <a:t>Associated with serious motor problems</a:t>
            </a:r>
          </a:p>
          <a:p>
            <a:r>
              <a:rPr lang="en-US" smtClean="0"/>
              <a:t>Anencephaly</a:t>
            </a:r>
          </a:p>
          <a:p>
            <a:pPr lvl="1"/>
            <a:r>
              <a:rPr lang="en-US" smtClean="0"/>
              <a:t>Front end of the neural tube does not close</a:t>
            </a:r>
          </a:p>
          <a:p>
            <a:pPr lvl="1"/>
            <a:r>
              <a:rPr lang="en-US" smtClean="0"/>
              <a:t>Failure of the forebrain to develop </a:t>
            </a:r>
          </a:p>
          <a:p>
            <a:pPr lvl="1"/>
            <a:r>
              <a:rPr lang="en-US" smtClean="0"/>
              <a:t>Infants typically die soon after birth</a:t>
            </a:r>
          </a:p>
          <a:p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629150" y="2398984"/>
            <a:ext cx="3886200" cy="3204619"/>
          </a:xfrm>
        </p:spPr>
      </p:pic>
    </p:spTree>
    <p:extLst>
      <p:ext uri="{BB962C8B-B14F-4D97-AF65-F5344CB8AC3E}">
        <p14:creationId xmlns:p14="http://schemas.microsoft.com/office/powerpoint/2010/main" val="447093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8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Other Kinds of Abnormal Brain Development</a:t>
            </a:r>
            <a:endParaRPr lang="en-US" dirty="0"/>
          </a:p>
        </p:txBody>
      </p:sp>
      <p:sp>
        <p:nvSpPr>
          <p:cNvPr id="7885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Abnormal Cell Migration and Differentiation</a:t>
            </a:r>
          </a:p>
          <a:p>
            <a:pPr lvl="1"/>
            <a:r>
              <a:rPr lang="en-US" smtClean="0"/>
              <a:t>Faulty connections may produce a range of problems </a:t>
            </a:r>
          </a:p>
          <a:p>
            <a:pPr lvl="1"/>
            <a:r>
              <a:rPr lang="en-US" smtClean="0"/>
              <a:t>Example: Schizophrenia</a:t>
            </a:r>
          </a:p>
          <a:p>
            <a:pPr lvl="2"/>
            <a:r>
              <a:rPr lang="en-US" smtClean="0"/>
              <a:t>Disorganized pyramidal neurons in the hippocampus</a:t>
            </a:r>
          </a:p>
          <a:p>
            <a:r>
              <a:rPr lang="en-US" smtClean="0"/>
              <a:t>Too many synapses (failure of pruning) can also produce neural dysfunction</a:t>
            </a:r>
          </a:p>
          <a:p>
            <a:r>
              <a:rPr lang="en-US" smtClean="0"/>
              <a:t>Behavioral effects of brain damage to a certain area are often not seen until the time at which that particular area matures</a:t>
            </a:r>
          </a:p>
          <a:p>
            <a:pPr lvl="1"/>
            <a:r>
              <a:rPr lang="en-US" smtClean="0"/>
              <a:t>Example: </a:t>
            </a:r>
          </a:p>
          <a:p>
            <a:pPr lvl="2"/>
            <a:r>
              <a:rPr lang="en-US" smtClean="0"/>
              <a:t>The frontal lobes continue to develop into adulthood, therefore, the behavioral effects of frontal lobe damage may not be seen until adolescence</a:t>
            </a:r>
          </a:p>
          <a:p>
            <a:pPr lvl="1"/>
            <a:endParaRPr lang="en-US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880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85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88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8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88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88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88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88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885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885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2" grpId="0" build="p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Developmental Disability</a:t>
            </a:r>
            <a:endParaRPr lang="en-US" dirty="0"/>
          </a:p>
        </p:txBody>
      </p:sp>
      <p:sp>
        <p:nvSpPr>
          <p:cNvPr id="8090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Impaired cognitive functioning due to abnormal brain development</a:t>
            </a:r>
          </a:p>
          <a:p>
            <a:r>
              <a:rPr lang="en-US" smtClean="0"/>
              <a:t>Many causes </a:t>
            </a:r>
          </a:p>
          <a:p>
            <a:pPr lvl="1"/>
            <a:r>
              <a:rPr lang="en-US" smtClean="0"/>
              <a:t>Genetic abnormalities (e.g., Down syndrome)</a:t>
            </a:r>
          </a:p>
          <a:p>
            <a:pPr lvl="1"/>
            <a:r>
              <a:rPr lang="en-US" smtClean="0"/>
              <a:t>Prenatal exposure to infections (e.g., rubella) or toxins such as alcohol (e.g., fetal alcohol syndrome)</a:t>
            </a:r>
          </a:p>
          <a:p>
            <a:pPr lvl="1"/>
            <a:r>
              <a:rPr lang="en-US" smtClean="0"/>
              <a:t>Birth trauma, such as anoxia (e.g., cerebral palsy)</a:t>
            </a:r>
          </a:p>
          <a:p>
            <a:pPr lvl="1"/>
            <a:r>
              <a:rPr lang="en-US" smtClean="0"/>
              <a:t>Malnutrition</a:t>
            </a:r>
          </a:p>
          <a:p>
            <a:pPr lvl="1"/>
            <a:r>
              <a:rPr lang="en-US" smtClean="0"/>
              <a:t>Environmental abnormality, such as sensory deprivation (e.g., Romanian orphans)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8644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0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0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09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0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09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09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9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0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How Do Any of Us Develop a Normal Brain?</a:t>
            </a:r>
            <a:endParaRPr lang="en-US" dirty="0"/>
          </a:p>
        </p:txBody>
      </p:sp>
      <p:sp>
        <p:nvSpPr>
          <p:cNvPr id="8397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Brain has a substantial capacity to repair minor abnormalities that may occur during development (plasticity)</a:t>
            </a:r>
          </a:p>
          <a:p>
            <a:r>
              <a:rPr lang="en-US" smtClean="0"/>
              <a:t>There is a </a:t>
            </a:r>
            <a:r>
              <a:rPr lang="ja-JP" altLang="en-US" smtClean="0"/>
              <a:t>“</a:t>
            </a:r>
            <a:r>
              <a:rPr lang="en-US" smtClean="0"/>
              <a:t>range of normality</a:t>
            </a:r>
            <a:r>
              <a:rPr lang="ja-JP" altLang="en-US" smtClean="0"/>
              <a:t>”</a:t>
            </a:r>
            <a:r>
              <a:rPr lang="en-US" smtClean="0"/>
              <a:t> with respect to brain development</a:t>
            </a:r>
          </a:p>
          <a:p>
            <a:pPr lvl="1"/>
            <a:r>
              <a:rPr lang="en-US" smtClean="0"/>
              <a:t>Most of us develop a brain that falls within a certain range of normality</a:t>
            </a:r>
          </a:p>
          <a:p>
            <a:r>
              <a:rPr lang="en-US" smtClean="0"/>
              <a:t>Plasticity occurs into older adulthood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604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397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39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39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39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39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2" grpId="0" build="p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9869</TotalTime>
  <Words>2351</Words>
  <Application>Microsoft Macintosh PowerPoint</Application>
  <PresentationFormat>On-screen Show (4:3)</PresentationFormat>
  <Paragraphs>277</Paragraphs>
  <Slides>48</Slides>
  <Notes>15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49" baseType="lpstr">
      <vt:lpstr>Office Theme</vt:lpstr>
      <vt:lpstr>How Does the Nervous System Develop and Adapt? </vt:lpstr>
      <vt:lpstr>Growth and Development of the Brain Are Orderly Processes</vt:lpstr>
      <vt:lpstr>Three Perspectives on Brain Development </vt:lpstr>
      <vt:lpstr>Three Perspectives on Brain Development </vt:lpstr>
      <vt:lpstr>Three Perspectives on Brain Development </vt:lpstr>
      <vt:lpstr>Neurobiology of Development </vt:lpstr>
      <vt:lpstr>Embryonic Vertebrate Nervous System</vt:lpstr>
      <vt:lpstr>Gross Development of the Human Nervous System</vt:lpstr>
      <vt:lpstr>Gross Development of the Human Nervous System (2)</vt:lpstr>
      <vt:lpstr>Gross Development of the Human Nervous System (3)</vt:lpstr>
      <vt:lpstr> Origins of Neurons and Glia</vt:lpstr>
      <vt:lpstr> Origins of Neurons and Glia</vt:lpstr>
      <vt:lpstr>How do stem cells know what to become?</vt:lpstr>
      <vt:lpstr>Origins of Neurons and Glia</vt:lpstr>
      <vt:lpstr>Stages of Brain Development</vt:lpstr>
      <vt:lpstr>1. Cell Birth</vt:lpstr>
      <vt:lpstr>2. Cell Migration</vt:lpstr>
      <vt:lpstr>3. Cell Differentiation</vt:lpstr>
      <vt:lpstr>4. Neural Maturation</vt:lpstr>
      <vt:lpstr>PowerPoint Presentation</vt:lpstr>
      <vt:lpstr>4. Neural Maturation: Axonal Growth</vt:lpstr>
      <vt:lpstr>5. Synaptic Development</vt:lpstr>
      <vt:lpstr>6. Cell Death and Synaptic Pruning</vt:lpstr>
      <vt:lpstr>PowerPoint Presentation</vt:lpstr>
      <vt:lpstr>7. Glial Development</vt:lpstr>
      <vt:lpstr>Correlating Behavior with Nervous-System Development</vt:lpstr>
      <vt:lpstr>Motor Behaviors</vt:lpstr>
      <vt:lpstr>Language Development</vt:lpstr>
      <vt:lpstr>Development of Problem-Solving Ability</vt:lpstr>
      <vt:lpstr>Development of Problem-Solving Ability</vt:lpstr>
      <vt:lpstr>PowerPoint Presentation</vt:lpstr>
      <vt:lpstr>Brain Development and the Environment</vt:lpstr>
      <vt:lpstr>Experience and Cortical Organization</vt:lpstr>
      <vt:lpstr>Experience and Neural Connectivity</vt:lpstr>
      <vt:lpstr>Experience and Neural Connectivity</vt:lpstr>
      <vt:lpstr>Critical Periods for Experience and Brain Development</vt:lpstr>
      <vt:lpstr>Abnormal Experience and Brain Development</vt:lpstr>
      <vt:lpstr>Abnormal Experience and Brain Development</vt:lpstr>
      <vt:lpstr>Hormones and Brain Development</vt:lpstr>
      <vt:lpstr>Hormones and Brain Development (2)</vt:lpstr>
      <vt:lpstr>Hormones and Brain Development</vt:lpstr>
      <vt:lpstr>Hormones and Brain Development</vt:lpstr>
      <vt:lpstr>Injury and Brain Development</vt:lpstr>
      <vt:lpstr>Drugs and Brain Development</vt:lpstr>
      <vt:lpstr>Genetic Abnormalities</vt:lpstr>
      <vt:lpstr>Other Kinds of Abnormal Brain Development</vt:lpstr>
      <vt:lpstr>Developmental Disability</vt:lpstr>
      <vt:lpstr>How Do Any of Us Develop a Normal Brain?</vt:lpstr>
    </vt:vector>
  </TitlesOfParts>
  <Company>Queen's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Kim Hellemans</dc:creator>
  <cp:lastModifiedBy>Aqeel Baqar</cp:lastModifiedBy>
  <cp:revision>333</cp:revision>
  <dcterms:created xsi:type="dcterms:W3CDTF">2003-06-24T12:21:43Z</dcterms:created>
  <dcterms:modified xsi:type="dcterms:W3CDTF">2015-04-01T13:19:38Z</dcterms:modified>
</cp:coreProperties>
</file>