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Default Extension="bin" ContentType="application/vnd.openxmlformats-officedocument.oleObject"/>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tags/tag1.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vml" ContentType="application/vnd.openxmlformats-officedocument.vmlDrawing"/>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9"/>
  </p:notesMasterIdLst>
  <p:sldIdLst>
    <p:sldId id="312" r:id="rId2"/>
    <p:sldId id="258" r:id="rId3"/>
    <p:sldId id="300" r:id="rId4"/>
    <p:sldId id="295" r:id="rId5"/>
    <p:sldId id="323" r:id="rId6"/>
    <p:sldId id="311" r:id="rId7"/>
    <p:sldId id="296" r:id="rId8"/>
    <p:sldId id="307" r:id="rId9"/>
    <p:sldId id="308" r:id="rId10"/>
    <p:sldId id="310" r:id="rId11"/>
    <p:sldId id="259" r:id="rId12"/>
    <p:sldId id="306" r:id="rId13"/>
    <p:sldId id="260" r:id="rId14"/>
    <p:sldId id="357" r:id="rId15"/>
    <p:sldId id="299" r:id="rId16"/>
    <p:sldId id="263" r:id="rId17"/>
    <p:sldId id="264" r:id="rId18"/>
    <p:sldId id="305" r:id="rId19"/>
    <p:sldId id="298" r:id="rId20"/>
    <p:sldId id="315" r:id="rId21"/>
    <p:sldId id="324" r:id="rId22"/>
    <p:sldId id="356" r:id="rId23"/>
    <p:sldId id="301" r:id="rId24"/>
    <p:sldId id="265" r:id="rId25"/>
    <p:sldId id="266" r:id="rId26"/>
    <p:sldId id="267" r:id="rId27"/>
    <p:sldId id="269" r:id="rId28"/>
    <p:sldId id="268" r:id="rId29"/>
    <p:sldId id="270" r:id="rId30"/>
    <p:sldId id="313" r:id="rId31"/>
    <p:sldId id="314" r:id="rId32"/>
    <p:sldId id="327" r:id="rId33"/>
    <p:sldId id="271" r:id="rId34"/>
    <p:sldId id="272" r:id="rId35"/>
    <p:sldId id="303" r:id="rId36"/>
    <p:sldId id="355" r:id="rId37"/>
    <p:sldId id="328" r:id="rId38"/>
    <p:sldId id="329" r:id="rId39"/>
    <p:sldId id="330" r:id="rId40"/>
    <p:sldId id="331" r:id="rId41"/>
    <p:sldId id="332" r:id="rId42"/>
    <p:sldId id="333" r:id="rId43"/>
    <p:sldId id="334" r:id="rId44"/>
    <p:sldId id="335" r:id="rId45"/>
    <p:sldId id="336" r:id="rId46"/>
    <p:sldId id="337" r:id="rId47"/>
    <p:sldId id="338" r:id="rId48"/>
    <p:sldId id="339" r:id="rId49"/>
    <p:sldId id="340" r:id="rId50"/>
    <p:sldId id="341" r:id="rId51"/>
    <p:sldId id="342" r:id="rId52"/>
    <p:sldId id="343" r:id="rId53"/>
    <p:sldId id="344" r:id="rId54"/>
    <p:sldId id="345" r:id="rId55"/>
    <p:sldId id="346" r:id="rId56"/>
    <p:sldId id="347" r:id="rId57"/>
    <p:sldId id="348" r:id="rId5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9859" autoAdjust="0"/>
    <p:restoredTop sz="88648" autoAdjust="0"/>
  </p:normalViewPr>
  <p:slideViewPr>
    <p:cSldViewPr>
      <p:cViewPr varScale="1">
        <p:scale>
          <a:sx n="64" d="100"/>
          <a:sy n="64" d="100"/>
        </p:scale>
        <p:origin x="-1392"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image" Target="../media/image4.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CF42CC0-F00E-4667-B8B1-79E3B9AE7960}" type="datetimeFigureOut">
              <a:rPr lang="en-US" smtClean="0"/>
              <a:pPr/>
              <a:t>5/22/2013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614EDC7-8934-47FB-80DB-9DCD7BDAC668}"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archivosociologico.files.wordpress.com/2010/04/merton.gif"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farm4.staticflickr.com/3394/3344904390_709a67edea_z.jpg" TargetMode="External"/><Relationship Id="rId2" Type="http://schemas.openxmlformats.org/officeDocument/2006/relationships/slide" Target="../slides/slide7.xml"/><Relationship Id="rId1" Type="http://schemas.openxmlformats.org/officeDocument/2006/relationships/notesMaster" Target="../notesMasters/notesMaster1.xml"/><Relationship Id="rId4" Type="http://schemas.openxmlformats.org/officeDocument/2006/relationships/hyperlink" Target="http://3.bp.blogspot.com/-yKybFP_LblY/Twb7YN4L6II/AAAAAAAAD24/_AxA7SCXRAU/s1600/emu-helmet-closeup.jpg" TargetMode="Externa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royalsociety.org/policy/projects/knowledge-networks-nations/report/"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www.plosone.org/article/info:doi/10.1371/journal.pone.0005738"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www.nizkor.org/hweb/people/e/eichmann-adolf/images/Eichmann-1940.jpg"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C295FAB4-0CDF-428F-8D51-58B48A772AD6}" type="slidenum">
              <a:rPr lang="en-CA" smtClean="0"/>
              <a:pPr/>
              <a:t>4</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hlinkClick r:id="rId3"/>
              </a:rPr>
              <a:t>http://archivosociologico.files.wordpress.com/2010/04/merton.gif</a:t>
            </a:r>
            <a:endParaRPr lang="en-US" dirty="0"/>
          </a:p>
        </p:txBody>
      </p:sp>
      <p:sp>
        <p:nvSpPr>
          <p:cNvPr id="4" name="Slide Number Placeholder 3"/>
          <p:cNvSpPr>
            <a:spLocks noGrp="1"/>
          </p:cNvSpPr>
          <p:nvPr>
            <p:ph type="sldNum" sz="quarter" idx="10"/>
          </p:nvPr>
        </p:nvSpPr>
        <p:spPr/>
        <p:txBody>
          <a:bodyPr/>
          <a:lstStyle/>
          <a:p>
            <a:fld id="{C295FAB4-0CDF-428F-8D51-58B48A772AD6}" type="slidenum">
              <a:rPr lang="en-CA" smtClean="0"/>
              <a:pPr/>
              <a:t>6</a:t>
            </a:fld>
            <a:endParaRPr lang="en-CA"/>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hlinkClick r:id="rId3"/>
              </a:rPr>
              <a:t>http://farm4.staticflickr.com/3394/3344904390_709a67edea_z.jpg</a:t>
            </a:r>
            <a:endParaRPr lang="en-CA" dirty="0" smtClean="0"/>
          </a:p>
          <a:p>
            <a:r>
              <a:rPr lang="en-CA" dirty="0" smtClean="0">
                <a:hlinkClick r:id="rId4"/>
              </a:rPr>
              <a:t>http://3.bp.blogspot.com/-yKybFP_LblY/Twb7YN4L6II/AAAAAAAAD24/_AxA7SCXRAU/s1600/emu-helmet-closeup.jpg</a:t>
            </a:r>
            <a:endParaRPr lang="en-CA" dirty="0" smtClean="0"/>
          </a:p>
          <a:p>
            <a:endParaRPr lang="en-CA" dirty="0"/>
          </a:p>
        </p:txBody>
      </p:sp>
      <p:sp>
        <p:nvSpPr>
          <p:cNvPr id="4" name="Slide Number Placeholder 3"/>
          <p:cNvSpPr>
            <a:spLocks noGrp="1"/>
          </p:cNvSpPr>
          <p:nvPr>
            <p:ph type="sldNum" sz="quarter" idx="10"/>
          </p:nvPr>
        </p:nvSpPr>
        <p:spPr/>
        <p:txBody>
          <a:bodyPr/>
          <a:lstStyle/>
          <a:p>
            <a:fld id="{7614EDC7-8934-47FB-80DB-9DCD7BDAC668}" type="slidenum">
              <a:rPr lang="en-US" smtClean="0"/>
              <a:pPr/>
              <a:t>7</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http://royalsociety.org/policy/projects/knowledge-networks-nations/report/</a:t>
            </a:r>
            <a:endParaRPr lang="en-US" dirty="0"/>
          </a:p>
        </p:txBody>
      </p:sp>
      <p:sp>
        <p:nvSpPr>
          <p:cNvPr id="4" name="Slide Number Placeholder 3"/>
          <p:cNvSpPr>
            <a:spLocks noGrp="1"/>
          </p:cNvSpPr>
          <p:nvPr>
            <p:ph type="sldNum" sz="quarter" idx="10"/>
          </p:nvPr>
        </p:nvSpPr>
        <p:spPr/>
        <p:txBody>
          <a:bodyPr/>
          <a:lstStyle/>
          <a:p>
            <a:fld id="{7614EDC7-8934-47FB-80DB-9DCD7BDAC668}" type="slidenum">
              <a:rPr lang="en-US" smtClean="0"/>
              <a:pPr/>
              <a:t>13</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Source: Google </a:t>
            </a:r>
            <a:r>
              <a:rPr lang="en-CA" dirty="0" err="1" smtClean="0"/>
              <a:t>Ngram</a:t>
            </a:r>
            <a:endParaRPr lang="en-CA" dirty="0" smtClean="0"/>
          </a:p>
          <a:p>
            <a:pPr>
              <a:buFontTx/>
              <a:buChar char="-"/>
            </a:pPr>
            <a:r>
              <a:rPr lang="en-CA" baseline="0" dirty="0" smtClean="0"/>
              <a:t> As evidenced by Google </a:t>
            </a:r>
            <a:r>
              <a:rPr lang="en-CA" baseline="0" dirty="0" err="1" smtClean="0"/>
              <a:t>Ngram</a:t>
            </a:r>
            <a:r>
              <a:rPr lang="en-CA" baseline="0" dirty="0" smtClean="0"/>
              <a:t> corpus, research/scientific integrity has been a growing topic of interest</a:t>
            </a:r>
            <a:endParaRPr lang="en-CA" dirty="0"/>
          </a:p>
        </p:txBody>
      </p:sp>
      <p:sp>
        <p:nvSpPr>
          <p:cNvPr id="4" name="Slide Number Placeholder 3"/>
          <p:cNvSpPr>
            <a:spLocks noGrp="1"/>
          </p:cNvSpPr>
          <p:nvPr>
            <p:ph type="sldNum" sz="quarter" idx="10"/>
          </p:nvPr>
        </p:nvSpPr>
        <p:spPr/>
        <p:txBody>
          <a:bodyPr/>
          <a:lstStyle/>
          <a:p>
            <a:fld id="{C295FAB4-0CDF-428F-8D51-58B48A772AD6}" type="slidenum">
              <a:rPr lang="en-CA" smtClean="0"/>
              <a:pPr/>
              <a:t>15</a:t>
            </a:fld>
            <a:endParaRPr lang="en-CA"/>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bwMode="auto">
          <a:noFill/>
          <a:ln>
            <a:solidFill>
              <a:srgbClr val="000000"/>
            </a:solidFill>
            <a:miter lim="800000"/>
            <a:headEnd/>
            <a:tailEnd/>
          </a:ln>
        </p:spPr>
      </p:sp>
      <p:sp>
        <p:nvSpPr>
          <p:cNvPr id="34819" name="Notes Placeholder 2"/>
          <p:cNvSpPr>
            <a:spLocks noGrp="1"/>
          </p:cNvSpPr>
          <p:nvPr>
            <p:ph type="body" idx="1"/>
          </p:nvPr>
        </p:nvSpPr>
        <p:spPr bwMode="auto">
          <a:noFill/>
        </p:spPr>
        <p:txBody>
          <a:bodyPr/>
          <a:lstStyle/>
          <a:p>
            <a:pPr eaLnBrk="1" hangingPunct="1"/>
            <a:endParaRPr lang="en-CA" dirty="0" smtClean="0"/>
          </a:p>
        </p:txBody>
      </p:sp>
      <p:sp>
        <p:nvSpPr>
          <p:cNvPr id="34820" name="Slide Number Placeholder 3"/>
          <p:cNvSpPr>
            <a:spLocks noGrp="1"/>
          </p:cNvSpPr>
          <p:nvPr>
            <p:ph type="sldNum" sz="quarter" idx="5"/>
          </p:nvPr>
        </p:nvSpPr>
        <p:spPr bwMode="auto">
          <a:noFill/>
          <a:ln>
            <a:miter lim="800000"/>
            <a:headEnd/>
            <a:tailEnd/>
          </a:ln>
        </p:spPr>
        <p:txBody>
          <a:bodyPr/>
          <a:lstStyle/>
          <a:p>
            <a:fld id="{5E6D3EE6-941B-408F-9A9F-41CB01AA0ED8}" type="slidenum">
              <a:rPr lang="en-CA"/>
              <a:pPr/>
              <a:t>17</a:t>
            </a:fld>
            <a:endParaRPr lang="en-CA"/>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CA" dirty="0" smtClean="0"/>
              <a:t>e.g., </a:t>
            </a:r>
            <a:r>
              <a:rPr lang="en-GB" dirty="0" err="1" smtClean="0"/>
              <a:t>Fanelli</a:t>
            </a:r>
            <a:r>
              <a:rPr lang="en-GB" dirty="0" smtClean="0"/>
              <a:t> D (2009) How Many Scientists Fabricate and Falsify Research? A Systematic Review and Meta-Analysis of Survey Data. </a:t>
            </a:r>
            <a:r>
              <a:rPr lang="en-GB" dirty="0" err="1" smtClean="0"/>
              <a:t>PLoS</a:t>
            </a:r>
            <a:r>
              <a:rPr lang="en-GB" dirty="0" smtClean="0"/>
              <a:t> ONE 4(5): e5738. doi:10.1371/journal.pone.0005738</a:t>
            </a:r>
            <a:endParaRPr lang="en-CA" dirty="0" smtClean="0"/>
          </a:p>
          <a:p>
            <a:r>
              <a:rPr lang="en-US" dirty="0" smtClean="0">
                <a:hlinkClick r:id="rId3"/>
              </a:rPr>
              <a:t>http://www.plosone.org/article/info%3Adoi%2F10.1371%2Fjournal.pone.0005738</a:t>
            </a:r>
            <a:endParaRPr lang="en-US" dirty="0"/>
          </a:p>
        </p:txBody>
      </p:sp>
      <p:sp>
        <p:nvSpPr>
          <p:cNvPr id="4" name="Slide Number Placeholder 3"/>
          <p:cNvSpPr>
            <a:spLocks noGrp="1"/>
          </p:cNvSpPr>
          <p:nvPr>
            <p:ph type="sldNum" sz="quarter" idx="10"/>
          </p:nvPr>
        </p:nvSpPr>
        <p:spPr/>
        <p:txBody>
          <a:bodyPr/>
          <a:lstStyle/>
          <a:p>
            <a:fld id="{7614EDC7-8934-47FB-80DB-9DCD7BDAC668}" type="slidenum">
              <a:rPr lang="en-US" smtClean="0"/>
              <a:pPr/>
              <a:t>21</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hlinkClick r:id="rId3"/>
              </a:rPr>
              <a:t>http://www.nizkor.org/hweb/people/e/eichmann-adolf/images/Eichmann-1940.jpg</a:t>
            </a:r>
            <a:endParaRPr lang="en-US" dirty="0"/>
          </a:p>
        </p:txBody>
      </p:sp>
      <p:sp>
        <p:nvSpPr>
          <p:cNvPr id="4" name="Slide Number Placeholder 3"/>
          <p:cNvSpPr>
            <a:spLocks noGrp="1"/>
          </p:cNvSpPr>
          <p:nvPr>
            <p:ph type="sldNum" sz="quarter" idx="10"/>
          </p:nvPr>
        </p:nvSpPr>
        <p:spPr/>
        <p:txBody>
          <a:bodyPr/>
          <a:lstStyle/>
          <a:p>
            <a:fld id="{7614EDC7-8934-47FB-80DB-9DCD7BDAC668}" type="slidenum">
              <a:rPr lang="en-US" smtClean="0"/>
              <a:pPr/>
              <a:t>32</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p:spPr>
      </p:sp>
      <p:sp>
        <p:nvSpPr>
          <p:cNvPr id="43011" name="Notes Placeholder 2"/>
          <p:cNvSpPr>
            <a:spLocks noGrp="1"/>
          </p:cNvSpPr>
          <p:nvPr>
            <p:ph type="body" idx="1"/>
          </p:nvPr>
        </p:nvSpPr>
        <p:spPr bwMode="auto">
          <a:noFill/>
        </p:spPr>
        <p:txBody>
          <a:bodyPr/>
          <a:lstStyle/>
          <a:p>
            <a:pPr marL="0" lvl="1" eaLnBrk="1" hangingPunct="1">
              <a:spcBef>
                <a:spcPct val="0"/>
              </a:spcBef>
              <a:buFontTx/>
              <a:buChar char="-"/>
            </a:pPr>
            <a:r>
              <a:rPr lang="en-US" dirty="0" smtClean="0"/>
              <a:t>Influenced by the trial of Nazi Adolph Eichmann in 1961</a:t>
            </a:r>
          </a:p>
          <a:p>
            <a:pPr eaLnBrk="1" hangingPunct="1">
              <a:spcBef>
                <a:spcPct val="0"/>
              </a:spcBef>
            </a:pPr>
            <a:endParaRPr lang="en-CA" dirty="0" smtClean="0"/>
          </a:p>
        </p:txBody>
      </p:sp>
      <p:sp>
        <p:nvSpPr>
          <p:cNvPr id="43012" name="Slide Number Placeholder 3"/>
          <p:cNvSpPr>
            <a:spLocks noGrp="1"/>
          </p:cNvSpPr>
          <p:nvPr>
            <p:ph type="sldNum" sz="quarter" idx="5"/>
          </p:nvPr>
        </p:nvSpPr>
        <p:spPr bwMode="auto">
          <a:noFill/>
          <a:ln>
            <a:miter lim="800000"/>
            <a:headEnd/>
            <a:tailEnd/>
          </a:ln>
        </p:spPr>
        <p:txBody>
          <a:bodyPr/>
          <a:lstStyle/>
          <a:p>
            <a:fld id="{26EA615A-E174-4AC7-A978-92090610A960}" type="slidenum">
              <a:rPr lang="en-CA"/>
              <a:pPr/>
              <a:t>33</a:t>
            </a:fld>
            <a:endParaRPr lang="en-CA"/>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bwMode="auto">
          <a:noFill/>
          <a:ln>
            <a:solidFill>
              <a:srgbClr val="000000"/>
            </a:solidFill>
            <a:miter lim="800000"/>
            <a:headEnd/>
            <a:tailEnd/>
          </a:ln>
        </p:spPr>
      </p:sp>
      <p:sp>
        <p:nvSpPr>
          <p:cNvPr id="45059" name="Notes Placeholder 2"/>
          <p:cNvSpPr>
            <a:spLocks noGrp="1"/>
          </p:cNvSpPr>
          <p:nvPr>
            <p:ph type="body" idx="1"/>
          </p:nvPr>
        </p:nvSpPr>
        <p:spPr bwMode="auto">
          <a:noFill/>
        </p:spPr>
        <p:txBody>
          <a:bodyPr/>
          <a:lstStyle/>
          <a:p>
            <a:pPr marL="0" lvl="1" eaLnBrk="1" hangingPunct="1">
              <a:spcBef>
                <a:spcPct val="0"/>
              </a:spcBef>
              <a:buFontTx/>
              <a:buChar char="-"/>
            </a:pPr>
            <a:r>
              <a:rPr lang="en-US" smtClean="0"/>
              <a:t>Provide Milgram paper</a:t>
            </a:r>
            <a:endParaRPr lang="en-CA" smtClean="0"/>
          </a:p>
        </p:txBody>
      </p:sp>
      <p:sp>
        <p:nvSpPr>
          <p:cNvPr id="45060" name="Slide Number Placeholder 3"/>
          <p:cNvSpPr>
            <a:spLocks noGrp="1"/>
          </p:cNvSpPr>
          <p:nvPr>
            <p:ph type="sldNum" sz="quarter" idx="5"/>
          </p:nvPr>
        </p:nvSpPr>
        <p:spPr bwMode="auto">
          <a:noFill/>
          <a:ln>
            <a:miter lim="800000"/>
            <a:headEnd/>
            <a:tailEnd/>
          </a:ln>
        </p:spPr>
        <p:txBody>
          <a:bodyPr/>
          <a:lstStyle/>
          <a:p>
            <a:fld id="{E90D61D6-3470-40E9-83E7-51FEAE93D0F2}" type="slidenum">
              <a:rPr lang="en-CA"/>
              <a:pPr/>
              <a:t>34</a:t>
            </a:fld>
            <a:endParaRPr lang="en-CA"/>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Tx/>
              <a:buChar char="-"/>
            </a:pPr>
            <a:endParaRPr lang="en-US" dirty="0" smtClean="0"/>
          </a:p>
          <a:p>
            <a:pPr>
              <a:buFontTx/>
              <a:buChar char="-"/>
            </a:pPr>
            <a:endParaRPr lang="en-US" dirty="0"/>
          </a:p>
        </p:txBody>
      </p:sp>
      <p:sp>
        <p:nvSpPr>
          <p:cNvPr id="4" name="Slide Number Placeholder 3"/>
          <p:cNvSpPr>
            <a:spLocks noGrp="1"/>
          </p:cNvSpPr>
          <p:nvPr>
            <p:ph type="sldNum" sz="quarter" idx="10"/>
          </p:nvPr>
        </p:nvSpPr>
        <p:spPr/>
        <p:txBody>
          <a:bodyPr/>
          <a:lstStyle/>
          <a:p>
            <a:fld id="{2FB0A1B7-8CA9-4611-953D-B2B296EFD430}" type="slidenum">
              <a:rPr lang="en-CA" smtClean="0"/>
              <a:pPr/>
              <a:t>37</a:t>
            </a:fld>
            <a:endParaRPr lang="en-CA"/>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 Utilitarian principle</a:t>
            </a:r>
            <a:endParaRPr lang="en-US" dirty="0"/>
          </a:p>
        </p:txBody>
      </p:sp>
      <p:sp>
        <p:nvSpPr>
          <p:cNvPr id="4" name="Slide Number Placeholder 3"/>
          <p:cNvSpPr>
            <a:spLocks noGrp="1"/>
          </p:cNvSpPr>
          <p:nvPr>
            <p:ph type="sldNum" sz="quarter" idx="10"/>
          </p:nvPr>
        </p:nvSpPr>
        <p:spPr/>
        <p:txBody>
          <a:bodyPr/>
          <a:lstStyle/>
          <a:p>
            <a:fld id="{2FB0A1B7-8CA9-4611-953D-B2B296EFD430}" type="slidenum">
              <a:rPr lang="en-CA" smtClean="0"/>
              <a:pPr/>
              <a:t>44</a:t>
            </a:fld>
            <a:endParaRPr lang="en-CA"/>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6E947DE-A235-4187-AFFE-A1964C03C3CB}" type="datetime1">
              <a:rPr lang="en-US" smtClean="0"/>
              <a:pPr/>
              <a:t>5/22/2013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FF3843-4416-4EBF-B46A-FD760755C252}"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C68A48B-3AC4-4AC4-AE2C-D328EFF6894F}" type="datetime1">
              <a:rPr lang="en-US" smtClean="0"/>
              <a:pPr/>
              <a:t>5/22/2013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FF3843-4416-4EBF-B46A-FD760755C25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347AE09-64EB-4DFC-89A5-0865A2D43C68}" type="datetime1">
              <a:rPr lang="en-US" smtClean="0"/>
              <a:pPr/>
              <a:t>5/22/2013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FF3843-4416-4EBF-B46A-FD760755C252}"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988440-855B-40C6-9D52-8AD927C38643}" type="datetime1">
              <a:rPr lang="en-US" smtClean="0"/>
              <a:pPr/>
              <a:t>5/22/2013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FF3843-4416-4EBF-B46A-FD760755C25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254C59A-F802-4AAE-B6D1-B94C6BAE11CC}" type="datetime1">
              <a:rPr lang="en-US" smtClean="0"/>
              <a:pPr/>
              <a:t>5/22/2013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9FF3843-4416-4EBF-B46A-FD760755C25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ECC2A89-68F9-4833-A776-A2F551405AAE}" type="datetime1">
              <a:rPr lang="en-US" smtClean="0"/>
              <a:pPr/>
              <a:t>5/22/2013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9FF3843-4416-4EBF-B46A-FD760755C25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79E8F-5FAE-403A-A81A-D30C26FCC83D}" type="datetime1">
              <a:rPr lang="en-US" smtClean="0"/>
              <a:pPr/>
              <a:t>5/22/2013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9FF3843-4416-4EBF-B46A-FD760755C25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F4225BC-071A-4911-9452-8EBD50EF8973}" type="datetime1">
              <a:rPr lang="en-US" smtClean="0"/>
              <a:pPr/>
              <a:t>5/22/2013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FF3843-4416-4EBF-B46A-FD760755C25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0CDDA19-7A5D-454E-87AD-6EE02D45A289}" type="datetime1">
              <a:rPr lang="en-US" smtClean="0"/>
              <a:pPr/>
              <a:t>5/22/2013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9FF3843-4416-4EBF-B46A-FD760755C252}"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C2DDC0-B25C-498F-8082-9AA5349988BE}" type="datetime1">
              <a:rPr lang="en-US" smtClean="0"/>
              <a:pPr/>
              <a:t>5/22/2013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FF3843-4416-4EBF-B46A-FD760755C25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611F306-ACB3-49E3-BDAA-0E3A2EFC4F49}" type="datetime1">
              <a:rPr lang="en-US" smtClean="0"/>
              <a:pPr/>
              <a:t>5/22/2013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9FF3843-4416-4EBF-B46A-FD760755C25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A2D1A5-2603-457E-9ED9-C54D5DE80FA1}" type="datetime1">
              <a:rPr lang="en-US" smtClean="0"/>
              <a:pPr/>
              <a:t>5/22/2013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FF3843-4416-4EBF-B46A-FD760755C25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oleObject" Target="../embeddings/oleObject3.bin"/><Relationship Id="rId4" Type="http://schemas.openxmlformats.org/officeDocument/2006/relationships/oleObject" Target="../embeddings/oleObject2.bin"/></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www.youtube.com/watch?v=BcvSNg0HZwk" TargetMode="External"/><Relationship Id="rId2" Type="http://schemas.openxmlformats.org/officeDocument/2006/relationships/hyperlink" Target="http://www.youtube.com/watch?v=W147ybOdgpE" TargetMode="Externa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36.xml.rels><?xml version="1.0" encoding="UTF-8" standalone="yes"?>
<Relationships xmlns="http://schemas.openxmlformats.org/package/2006/relationships"><Relationship Id="rId3" Type="http://schemas.openxmlformats.org/officeDocument/2006/relationships/hyperlink" Target="http://www.youtube.com/watch?v=BcvSNg0HZwk" TargetMode="External"/><Relationship Id="rId2" Type="http://schemas.openxmlformats.org/officeDocument/2006/relationships/hyperlink" Target="http://www.youtube.com/watch?v=W147ybOdgpE" TargetMode="Externa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3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www.pre.ethics.gc.ca/english/policystatement/policystatement.cfm"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971600" y="2346449"/>
            <a:ext cx="7776864" cy="1946647"/>
          </a:xfrm>
        </p:spPr>
        <p:txBody>
          <a:bodyPr>
            <a:noAutofit/>
          </a:bodyPr>
          <a:lstStyle/>
          <a:p>
            <a:pPr algn="r"/>
            <a:r>
              <a:rPr lang="en-US" sz="4600" b="1" dirty="0" smtClean="0"/>
              <a:t>Research Integrity and Ethics:</a:t>
            </a:r>
            <a:br>
              <a:rPr lang="en-US" sz="4600" b="1" dirty="0" smtClean="0"/>
            </a:br>
            <a:r>
              <a:rPr lang="en-US" sz="4600" b="1" dirty="0" smtClean="0"/>
              <a:t>It’s All Good… or is It?</a:t>
            </a:r>
            <a:endParaRPr lang="en-US" sz="4000" dirty="0"/>
          </a:p>
        </p:txBody>
      </p:sp>
      <p:sp>
        <p:nvSpPr>
          <p:cNvPr id="5" name="Subtitle 2"/>
          <p:cNvSpPr>
            <a:spLocks noGrp="1"/>
          </p:cNvSpPr>
          <p:nvPr>
            <p:ph type="subTitle" idx="1"/>
          </p:nvPr>
        </p:nvSpPr>
        <p:spPr>
          <a:xfrm>
            <a:off x="1371600" y="5013176"/>
            <a:ext cx="6400800" cy="1224136"/>
          </a:xfrm>
        </p:spPr>
        <p:txBody>
          <a:bodyPr/>
          <a:lstStyle/>
          <a:p>
            <a:r>
              <a:rPr lang="en-US" dirty="0" smtClean="0"/>
              <a:t>Jordan Schoenherr</a:t>
            </a:r>
          </a:p>
          <a:p>
            <a:r>
              <a:rPr lang="en-US" dirty="0" smtClean="0"/>
              <a:t>Carleton University</a:t>
            </a:r>
            <a:endParaRPr lang="en-US" dirty="0"/>
          </a:p>
        </p:txBody>
      </p:sp>
      <p:sp>
        <p:nvSpPr>
          <p:cNvPr id="6" name="Rectangle 2"/>
          <p:cNvSpPr>
            <a:spLocks noChangeArrowheads="1"/>
          </p:cNvSpPr>
          <p:nvPr/>
        </p:nvSpPr>
        <p:spPr bwMode="auto">
          <a:xfrm>
            <a:off x="3378200" y="177800"/>
            <a:ext cx="5499100" cy="1004888"/>
          </a:xfrm>
          <a:prstGeom prst="rect">
            <a:avLst/>
          </a:prstGeom>
          <a:solidFill>
            <a:srgbClr val="800000"/>
          </a:solidFill>
          <a:ln w="9525">
            <a:noFill/>
            <a:miter lim="800000"/>
            <a:headEnd/>
            <a:tailEnd/>
          </a:ln>
          <a:effectLst/>
        </p:spPr>
        <p:txBody>
          <a:bodyPr anchor="ctr"/>
          <a:lstStyle/>
          <a:p>
            <a:pPr algn="ctr" eaLnBrk="1" hangingPunct="1"/>
            <a:r>
              <a:rPr lang="en-US" sz="2800" b="1" dirty="0" smtClean="0">
                <a:solidFill>
                  <a:schemeClr val="bg1"/>
                </a:solidFill>
                <a:latin typeface="Lucida Sans" pitchFamily="34" charset="0"/>
              </a:rPr>
              <a:t>Research Methods</a:t>
            </a:r>
            <a:endParaRPr lang="en-US" sz="2800" b="1" dirty="0">
              <a:solidFill>
                <a:schemeClr val="bg1"/>
              </a:solidFill>
              <a:latin typeface="Lucida Sans" pitchFamily="34" charset="0"/>
            </a:endParaRPr>
          </a:p>
        </p:txBody>
      </p:sp>
      <p:pic>
        <p:nvPicPr>
          <p:cNvPr id="7" name="Picture 7"/>
          <p:cNvPicPr>
            <a:picLocks noChangeAspect="1" noChangeArrowheads="1"/>
          </p:cNvPicPr>
          <p:nvPr/>
        </p:nvPicPr>
        <p:blipFill>
          <a:blip r:embed="rId2" cstate="print"/>
          <a:srcRect/>
          <a:stretch>
            <a:fillRect/>
          </a:stretch>
        </p:blipFill>
        <p:spPr bwMode="auto">
          <a:xfrm>
            <a:off x="317500" y="190500"/>
            <a:ext cx="2908300" cy="973138"/>
          </a:xfrm>
          <a:prstGeom prst="rect">
            <a:avLst/>
          </a:prstGeom>
          <a:noFill/>
          <a:ln w="9525">
            <a:solidFill>
              <a:schemeClr val="tx1"/>
            </a:solidFill>
            <a:miter lim="800000"/>
            <a:headEnd/>
            <a:tailEnd/>
          </a:ln>
          <a:effectLst/>
        </p:spPr>
      </p:pic>
      <p:sp>
        <p:nvSpPr>
          <p:cNvPr id="8" name="Text Box 12"/>
          <p:cNvSpPr txBox="1">
            <a:spLocks noChangeArrowheads="1"/>
          </p:cNvSpPr>
          <p:nvPr/>
        </p:nvSpPr>
        <p:spPr bwMode="auto">
          <a:xfrm>
            <a:off x="304800" y="1330325"/>
            <a:ext cx="8585200" cy="608013"/>
          </a:xfrm>
          <a:prstGeom prst="rect">
            <a:avLst/>
          </a:prstGeom>
          <a:noFill/>
          <a:ln w="9525">
            <a:solidFill>
              <a:srgbClr val="800000"/>
            </a:solidFill>
            <a:miter lim="800000"/>
            <a:headEnd/>
            <a:tailEnd/>
          </a:ln>
          <a:effectLst/>
        </p:spPr>
        <p:txBody>
          <a:bodyPr wrap="none" anchor="ctr" anchorCtr="1"/>
          <a:lstStyle/>
          <a:p>
            <a:pPr>
              <a:spcBef>
                <a:spcPct val="50000"/>
              </a:spcBef>
            </a:pPr>
            <a:r>
              <a:rPr lang="en-US" sz="2800" b="1" dirty="0" smtClean="0">
                <a:solidFill>
                  <a:srgbClr val="800000"/>
                </a:solidFill>
                <a:latin typeface="Lucida Sans" pitchFamily="34" charset="0"/>
              </a:rPr>
              <a:t>PSYC/NEURO2001 Mon and Weds 14:30-17:30</a:t>
            </a:r>
            <a:endParaRPr lang="en-US" sz="2800" b="1" dirty="0">
              <a:solidFill>
                <a:srgbClr val="800000"/>
              </a:solidFill>
              <a:latin typeface="Lucida Sans" pitchFamily="34" charset="0"/>
            </a:endParaRPr>
          </a:p>
        </p:txBody>
      </p:sp>
      <p:sp>
        <p:nvSpPr>
          <p:cNvPr id="9" name="Slide Number Placeholder 8"/>
          <p:cNvSpPr>
            <a:spLocks noGrp="1"/>
          </p:cNvSpPr>
          <p:nvPr>
            <p:ph type="sldNum" sz="quarter" idx="12"/>
          </p:nvPr>
        </p:nvSpPr>
        <p:spPr/>
        <p:txBody>
          <a:bodyPr/>
          <a:lstStyle/>
          <a:p>
            <a:fld id="{95587115-9895-4084-9D4B-E04959BE5F83}" type="slidenum">
              <a:rPr lang="en-US" smtClean="0"/>
              <a:pPr/>
              <a:t>1</a:t>
            </a:fld>
            <a:endParaRPr lang="en-US"/>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4" name="Rectangle 4"/>
          <p:cNvSpPr>
            <a:spLocks noGrp="1" noChangeArrowheads="1"/>
          </p:cNvSpPr>
          <p:nvPr>
            <p:ph type="body" idx="1"/>
          </p:nvPr>
        </p:nvSpPr>
        <p:spPr>
          <a:xfrm>
            <a:off x="457200" y="1340768"/>
            <a:ext cx="8229600" cy="4896544"/>
          </a:xfrm>
        </p:spPr>
        <p:txBody>
          <a:bodyPr>
            <a:normAutofit/>
          </a:bodyPr>
          <a:lstStyle/>
          <a:p>
            <a:pPr eaLnBrk="1" hangingPunct="1">
              <a:lnSpc>
                <a:spcPct val="100000"/>
              </a:lnSpc>
            </a:pPr>
            <a:endParaRPr lang="en-US" sz="1200" dirty="0" smtClean="0"/>
          </a:p>
          <a:p>
            <a:pPr eaLnBrk="1" hangingPunct="1">
              <a:lnSpc>
                <a:spcPct val="100000"/>
              </a:lnSpc>
            </a:pPr>
            <a:r>
              <a:rPr lang="en-US" dirty="0" smtClean="0"/>
              <a:t>Defining Scientific Integrity and research ethics</a:t>
            </a:r>
          </a:p>
          <a:p>
            <a:pPr eaLnBrk="1" hangingPunct="1">
              <a:lnSpc>
                <a:spcPct val="100000"/>
              </a:lnSpc>
            </a:pPr>
            <a:endParaRPr lang="en-US" sz="1800" dirty="0" smtClean="0"/>
          </a:p>
          <a:p>
            <a:pPr eaLnBrk="1" hangingPunct="1">
              <a:lnSpc>
                <a:spcPct val="100000"/>
              </a:lnSpc>
            </a:pPr>
            <a:r>
              <a:rPr lang="en-US" dirty="0" smtClean="0"/>
              <a:t>Scientific Integrity and Misconduct</a:t>
            </a:r>
          </a:p>
          <a:p>
            <a:pPr eaLnBrk="1" hangingPunct="1">
              <a:lnSpc>
                <a:spcPct val="100000"/>
              </a:lnSpc>
            </a:pPr>
            <a:endParaRPr lang="en-US" sz="1800" dirty="0" smtClean="0"/>
          </a:p>
          <a:p>
            <a:pPr eaLnBrk="1" hangingPunct="1">
              <a:lnSpc>
                <a:spcPct val="100000"/>
              </a:lnSpc>
            </a:pPr>
            <a:r>
              <a:rPr lang="en-US" dirty="0" smtClean="0"/>
              <a:t>Basic Values and Principles of Psychology</a:t>
            </a:r>
          </a:p>
          <a:p>
            <a:pPr eaLnBrk="1" hangingPunct="1">
              <a:lnSpc>
                <a:spcPct val="100000"/>
              </a:lnSpc>
            </a:pPr>
            <a:endParaRPr lang="en-US" sz="1800" dirty="0" smtClean="0"/>
          </a:p>
          <a:p>
            <a:pPr eaLnBrk="1" hangingPunct="1">
              <a:lnSpc>
                <a:spcPct val="100000"/>
              </a:lnSpc>
            </a:pPr>
            <a:r>
              <a:rPr lang="en-US" dirty="0" smtClean="0"/>
              <a:t>Research Ethics</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Overview of Lecture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2</a:t>
            </a:fld>
            <a:endParaRPr lang="en-US"/>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It is curious - curious that physical courage should be so common in the world, and moral courage so rare.</a:t>
            </a:r>
            <a:r>
              <a:rPr lang="en-CA" sz="2400" dirty="0" smtClean="0"/>
              <a:t>”</a:t>
            </a:r>
          </a:p>
          <a:p>
            <a:endParaRPr lang="en-CA" sz="2400" dirty="0" smtClean="0"/>
          </a:p>
          <a:p>
            <a:r>
              <a:rPr lang="en-CA" sz="2400" dirty="0" smtClean="0"/>
              <a:t>- Mark Twain</a:t>
            </a:r>
          </a:p>
          <a:p>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ea typeface="+mj-ea"/>
                <a:cs typeface="+mj-cs"/>
              </a:rPr>
              <a:t>Professional Integrity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3</a:t>
            </a:fld>
            <a:endParaRPr lang="en-CA"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340768"/>
            <a:ext cx="5976664" cy="5400600"/>
          </a:xfrm>
        </p:spPr>
        <p:txBody>
          <a:bodyPr>
            <a:normAutofit fontScale="92500" lnSpcReduction="10000"/>
          </a:bodyPr>
          <a:lstStyle/>
          <a:p>
            <a:r>
              <a:rPr lang="en-CA" sz="2600" dirty="0" smtClean="0"/>
              <a:t>Psychology is a profession: we receive remuneration to engage in particular activities be it research, counselling, or consulting.</a:t>
            </a:r>
          </a:p>
          <a:p>
            <a:endParaRPr lang="en-CA" sz="1200" dirty="0" smtClean="0"/>
          </a:p>
          <a:p>
            <a:r>
              <a:rPr lang="en-CA" sz="2600" dirty="0" smtClean="0"/>
              <a:t>Number of research areas runs the gamut from natural sciences (e.g., neuroscience, psychophysics) to the social sciences (e.g., social, personality)</a:t>
            </a:r>
          </a:p>
          <a:p>
            <a:pPr lvl="1"/>
            <a:r>
              <a:rPr lang="en-CA" sz="2400" dirty="0" smtClean="0"/>
              <a:t>For this reason we likely have the broadest set of considerations for conduct of our profession</a:t>
            </a:r>
          </a:p>
          <a:p>
            <a:pPr lvl="1"/>
            <a:endParaRPr lang="en-CA" sz="1200" dirty="0" smtClean="0"/>
          </a:p>
          <a:p>
            <a:r>
              <a:rPr lang="en-CA" sz="2600" dirty="0" smtClean="0"/>
              <a:t>A common thread in the sciences: we share similar norms in terms of how our profession conducts itself</a:t>
            </a:r>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000" b="1" i="0" u="none" strike="noStrike" kern="1200" cap="none" spc="0" normalizeH="0" baseline="0" noProof="0" dirty="0" smtClean="0">
                <a:ln>
                  <a:noFill/>
                </a:ln>
                <a:solidFill>
                  <a:schemeClr val="bg1"/>
                </a:solidFill>
                <a:effectLst/>
                <a:uLnTx/>
                <a:uFillTx/>
                <a:latin typeface="Lucida Sans" pitchFamily="34" charset="0"/>
                <a:ea typeface="+mj-ea"/>
                <a:cs typeface="+mj-cs"/>
              </a:rPr>
              <a:t>Psychology as a Profession</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4</a:t>
            </a:fld>
            <a:endParaRPr lang="en-US"/>
          </a:p>
        </p:txBody>
      </p:sp>
      <p:pic>
        <p:nvPicPr>
          <p:cNvPr id="17410" name="Picture 2" descr="http://i.qkme.me/35l940.jpg"/>
          <p:cNvPicPr>
            <a:picLocks noChangeAspect="1" noChangeArrowheads="1"/>
          </p:cNvPicPr>
          <p:nvPr/>
        </p:nvPicPr>
        <p:blipFill>
          <a:blip r:embed="rId3" cstate="print"/>
          <a:srcRect/>
          <a:stretch>
            <a:fillRect/>
          </a:stretch>
        </p:blipFill>
        <p:spPr bwMode="auto">
          <a:xfrm>
            <a:off x="6228184" y="3861048"/>
            <a:ext cx="2627647" cy="2088232"/>
          </a:xfrm>
          <a:prstGeom prst="rect">
            <a:avLst/>
          </a:prstGeom>
          <a:noFill/>
        </p:spPr>
      </p:pic>
      <p:pic>
        <p:nvPicPr>
          <p:cNvPr id="17412" name="Picture 4" descr="http://i.dailymail.co.uk/i/pix/2011/07/14/article-2014647-0D0266D100000578-940_634x468.jpg"/>
          <p:cNvPicPr>
            <a:picLocks noChangeAspect="1" noChangeArrowheads="1"/>
          </p:cNvPicPr>
          <p:nvPr/>
        </p:nvPicPr>
        <p:blipFill>
          <a:blip r:embed="rId4" cstate="print"/>
          <a:srcRect/>
          <a:stretch>
            <a:fillRect/>
          </a:stretch>
        </p:blipFill>
        <p:spPr bwMode="auto">
          <a:xfrm>
            <a:off x="6265385" y="1484784"/>
            <a:ext cx="2592288" cy="191355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Object 2"/>
          <p:cNvGraphicFramePr>
            <a:graphicFrameLocks noChangeAspect="1"/>
          </p:cNvGraphicFramePr>
          <p:nvPr/>
        </p:nvGraphicFramePr>
        <p:xfrm>
          <a:off x="2268538" y="1484313"/>
          <a:ext cx="4895850" cy="4552950"/>
        </p:xfrm>
        <a:graphic>
          <a:graphicData uri="http://schemas.openxmlformats.org/presentationml/2006/ole">
            <p:oleObj spid="_x0000_s36866" name="Drawing" r:id="rId3" imgW="4457880" imgH="4145400" progId="">
              <p:embed/>
            </p:oleObj>
          </a:graphicData>
        </a:graphic>
      </p:graphicFrame>
      <p:graphicFrame>
        <p:nvGraphicFramePr>
          <p:cNvPr id="8" name="Object 3"/>
          <p:cNvGraphicFramePr>
            <a:graphicFrameLocks noChangeAspect="1"/>
          </p:cNvGraphicFramePr>
          <p:nvPr/>
        </p:nvGraphicFramePr>
        <p:xfrm>
          <a:off x="2843213" y="1700213"/>
          <a:ext cx="3743325" cy="3484562"/>
        </p:xfrm>
        <a:graphic>
          <a:graphicData uri="http://schemas.openxmlformats.org/presentationml/2006/ole">
            <p:oleObj spid="_x0000_s36867" name="Drawing" r:id="rId4" imgW="3535560" imgH="3291840" progId="">
              <p:embed/>
            </p:oleObj>
          </a:graphicData>
        </a:graphic>
      </p:graphicFrame>
      <p:graphicFrame>
        <p:nvGraphicFramePr>
          <p:cNvPr id="9" name="Object 4"/>
          <p:cNvGraphicFramePr>
            <a:graphicFrameLocks noChangeAspect="1"/>
          </p:cNvGraphicFramePr>
          <p:nvPr/>
        </p:nvGraphicFramePr>
        <p:xfrm>
          <a:off x="3708400" y="1916113"/>
          <a:ext cx="2005013" cy="1866900"/>
        </p:xfrm>
        <a:graphic>
          <a:graphicData uri="http://schemas.openxmlformats.org/presentationml/2006/ole">
            <p:oleObj spid="_x0000_s36868" name="Drawing" r:id="rId5" imgW="2339280" imgH="2179440" progId="">
              <p:embed/>
            </p:oleObj>
          </a:graphicData>
        </a:graphic>
      </p:graphicFrame>
      <p:sp>
        <p:nvSpPr>
          <p:cNvPr id="10" name="AutoShape 6"/>
          <p:cNvSpPr>
            <a:spLocks/>
          </p:cNvSpPr>
          <p:nvPr/>
        </p:nvSpPr>
        <p:spPr bwMode="auto">
          <a:xfrm>
            <a:off x="7092950" y="5481638"/>
            <a:ext cx="1800225" cy="1079500"/>
          </a:xfrm>
          <a:prstGeom prst="accentBorderCallout1">
            <a:avLst>
              <a:gd name="adj1" fmla="val 10588"/>
              <a:gd name="adj2" fmla="val -4231"/>
              <a:gd name="adj3" fmla="val -34704"/>
              <a:gd name="adj4" fmla="val -75310"/>
            </a:avLst>
          </a:prstGeom>
          <a:solidFill>
            <a:schemeClr val="accent1"/>
          </a:solidFill>
          <a:ln w="9525">
            <a:solidFill>
              <a:schemeClr val="tx1"/>
            </a:solidFill>
            <a:miter lim="800000"/>
            <a:headEnd/>
            <a:tailEnd/>
          </a:ln>
        </p:spPr>
        <p:txBody>
          <a:bodyPr>
            <a:spAutoFit/>
          </a:bodyPr>
          <a:lstStyle/>
          <a:p>
            <a:r>
              <a:rPr lang="en-US" sz="1600" b="1" dirty="0">
                <a:latin typeface="Book Antiqua" charset="0"/>
                <a:ea typeface="ＭＳ Ｐゴシック" charset="-128"/>
              </a:rPr>
              <a:t>General standards covered by legal statutes</a:t>
            </a:r>
          </a:p>
        </p:txBody>
      </p:sp>
      <p:sp>
        <p:nvSpPr>
          <p:cNvPr id="11" name="AutoShape 7"/>
          <p:cNvSpPr>
            <a:spLocks/>
          </p:cNvSpPr>
          <p:nvPr/>
        </p:nvSpPr>
        <p:spPr bwMode="auto">
          <a:xfrm>
            <a:off x="7164388" y="1403350"/>
            <a:ext cx="1801812" cy="1079500"/>
          </a:xfrm>
          <a:prstGeom prst="accentBorderCallout1">
            <a:avLst>
              <a:gd name="adj1" fmla="val 10588"/>
              <a:gd name="adj2" fmla="val -4227"/>
              <a:gd name="adj3" fmla="val 74560"/>
              <a:gd name="adj4" fmla="val -110838"/>
            </a:avLst>
          </a:prstGeom>
          <a:solidFill>
            <a:schemeClr val="accent1"/>
          </a:solidFill>
          <a:ln w="9525">
            <a:solidFill>
              <a:schemeClr val="tx1"/>
            </a:solidFill>
            <a:miter lim="800000"/>
            <a:headEnd/>
            <a:tailEnd/>
          </a:ln>
        </p:spPr>
        <p:txBody>
          <a:bodyPr>
            <a:spAutoFit/>
          </a:bodyPr>
          <a:lstStyle/>
          <a:p>
            <a:r>
              <a:rPr lang="en-US" sz="1600" b="1" dirty="0">
                <a:latin typeface="Book Antiqua" charset="0"/>
                <a:ea typeface="ＭＳ Ｐゴシック" charset="-128"/>
              </a:rPr>
              <a:t>Issues generally transmitted through mentor/</a:t>
            </a:r>
          </a:p>
          <a:p>
            <a:r>
              <a:rPr lang="en-US" sz="1600" b="1" dirty="0">
                <a:latin typeface="Book Antiqua" charset="0"/>
                <a:ea typeface="ＭＳ Ｐゴシック" charset="-128"/>
              </a:rPr>
              <a:t>supervisors</a:t>
            </a:r>
          </a:p>
        </p:txBody>
      </p:sp>
      <p:sp>
        <p:nvSpPr>
          <p:cNvPr id="12" name="AutoShape 8"/>
          <p:cNvSpPr>
            <a:spLocks/>
          </p:cNvSpPr>
          <p:nvPr/>
        </p:nvSpPr>
        <p:spPr bwMode="auto">
          <a:xfrm>
            <a:off x="7164388" y="2911475"/>
            <a:ext cx="1800225" cy="2301875"/>
          </a:xfrm>
          <a:prstGeom prst="accentBorderCallout1">
            <a:avLst>
              <a:gd name="adj1" fmla="val 5556"/>
              <a:gd name="adj2" fmla="val -4231"/>
              <a:gd name="adj3" fmla="val 27931"/>
              <a:gd name="adj4" fmla="val -69667"/>
            </a:avLst>
          </a:prstGeom>
          <a:solidFill>
            <a:schemeClr val="accent1"/>
          </a:solidFill>
          <a:ln w="9525">
            <a:solidFill>
              <a:schemeClr val="tx1"/>
            </a:solidFill>
            <a:miter lim="800000"/>
            <a:headEnd/>
            <a:tailEnd/>
          </a:ln>
        </p:spPr>
        <p:txBody>
          <a:bodyPr>
            <a:spAutoFit/>
          </a:bodyPr>
          <a:lstStyle/>
          <a:p>
            <a:r>
              <a:rPr lang="en-US" sz="1600" b="1" dirty="0">
                <a:latin typeface="Book Antiqua" charset="0"/>
                <a:ea typeface="ＭＳ Ｐゴシック" charset="-128"/>
              </a:rPr>
              <a:t>Some issues covered in institutional policies on research and COI as well as by statements from scientific societies</a:t>
            </a:r>
          </a:p>
        </p:txBody>
      </p:sp>
      <p:sp>
        <p:nvSpPr>
          <p:cNvPr id="13" name="AutoShape 9"/>
          <p:cNvSpPr>
            <a:spLocks/>
          </p:cNvSpPr>
          <p:nvPr/>
        </p:nvSpPr>
        <p:spPr bwMode="auto">
          <a:xfrm>
            <a:off x="179512" y="1412776"/>
            <a:ext cx="2025650" cy="1568450"/>
          </a:xfrm>
          <a:prstGeom prst="accentBorderCallout1">
            <a:avLst>
              <a:gd name="adj1" fmla="val 13690"/>
              <a:gd name="adj2" fmla="val 103764"/>
              <a:gd name="adj3" fmla="val 56273"/>
              <a:gd name="adj4" fmla="val 207056"/>
            </a:avLst>
          </a:prstGeom>
          <a:solidFill>
            <a:schemeClr val="accent1"/>
          </a:solidFill>
          <a:ln w="9525">
            <a:solidFill>
              <a:schemeClr val="tx1"/>
            </a:solidFill>
            <a:miter lim="800000"/>
            <a:headEnd/>
            <a:tailEnd/>
          </a:ln>
        </p:spPr>
        <p:txBody>
          <a:bodyPr>
            <a:spAutoFit/>
          </a:bodyPr>
          <a:lstStyle/>
          <a:p>
            <a:r>
              <a:rPr lang="en-US" sz="1600" b="1" dirty="0">
                <a:latin typeface="Book Antiqua" charset="0"/>
                <a:ea typeface="ＭＳ Ｐゴシック" charset="-128"/>
              </a:rPr>
              <a:t>Subordinate: research activities such as experimental design, statistical analysis, etc.</a:t>
            </a:r>
          </a:p>
        </p:txBody>
      </p:sp>
      <p:sp>
        <p:nvSpPr>
          <p:cNvPr id="14" name="AutoShape 10"/>
          <p:cNvSpPr>
            <a:spLocks/>
          </p:cNvSpPr>
          <p:nvPr/>
        </p:nvSpPr>
        <p:spPr bwMode="auto">
          <a:xfrm>
            <a:off x="179512" y="3429000"/>
            <a:ext cx="1944687" cy="1323975"/>
          </a:xfrm>
          <a:prstGeom prst="accentBorderCallout1">
            <a:avLst>
              <a:gd name="adj1" fmla="val 10588"/>
              <a:gd name="adj2" fmla="val 103917"/>
              <a:gd name="adj3" fmla="val 736"/>
              <a:gd name="adj4" fmla="val 176569"/>
            </a:avLst>
          </a:prstGeom>
          <a:solidFill>
            <a:schemeClr val="accent1"/>
          </a:solidFill>
          <a:ln w="9525">
            <a:solidFill>
              <a:schemeClr val="tx1"/>
            </a:solidFill>
            <a:miter lim="800000"/>
            <a:headEnd/>
            <a:tailEnd/>
          </a:ln>
        </p:spPr>
        <p:txBody>
          <a:bodyPr>
            <a:spAutoFit/>
          </a:bodyPr>
          <a:lstStyle/>
          <a:p>
            <a:r>
              <a:rPr lang="en-US" sz="1600" b="1" dirty="0">
                <a:latin typeface="Book Antiqua" charset="0"/>
                <a:ea typeface="ＭＳ Ｐゴシック" charset="-128"/>
              </a:rPr>
              <a:t>Basic: science practices such as authorship, publication, peer review, etc.</a:t>
            </a:r>
          </a:p>
        </p:txBody>
      </p:sp>
      <p:sp>
        <p:nvSpPr>
          <p:cNvPr id="15" name="AutoShape 11"/>
          <p:cNvSpPr>
            <a:spLocks/>
          </p:cNvSpPr>
          <p:nvPr/>
        </p:nvSpPr>
        <p:spPr bwMode="auto">
          <a:xfrm>
            <a:off x="179512" y="5373216"/>
            <a:ext cx="1944687" cy="835025"/>
          </a:xfrm>
          <a:prstGeom prst="accentBorderCallout1">
            <a:avLst>
              <a:gd name="adj1" fmla="val 10588"/>
              <a:gd name="adj2" fmla="val 103917"/>
              <a:gd name="adj3" fmla="val -8384"/>
              <a:gd name="adj4" fmla="val 187102"/>
            </a:avLst>
          </a:prstGeom>
          <a:solidFill>
            <a:schemeClr val="accent1"/>
          </a:solidFill>
          <a:ln w="9525">
            <a:solidFill>
              <a:schemeClr val="tx1"/>
            </a:solidFill>
            <a:miter lim="800000"/>
            <a:headEnd/>
            <a:tailEnd/>
          </a:ln>
        </p:spPr>
        <p:txBody>
          <a:bodyPr>
            <a:spAutoFit/>
          </a:bodyPr>
          <a:lstStyle/>
          <a:p>
            <a:r>
              <a:rPr lang="en-US" sz="1600" b="1" dirty="0" err="1">
                <a:latin typeface="Book Antiqua" charset="0"/>
                <a:ea typeface="ＭＳ Ｐゴシック" charset="-128"/>
              </a:rPr>
              <a:t>Superordinate</a:t>
            </a:r>
            <a:r>
              <a:rPr lang="en-US" sz="1600" b="1" dirty="0">
                <a:latin typeface="Book Antiqua" charset="0"/>
                <a:ea typeface="ＭＳ Ｐゴシック" charset="-128"/>
              </a:rPr>
              <a:t>:</a:t>
            </a:r>
          </a:p>
          <a:p>
            <a:r>
              <a:rPr lang="en-US" sz="1600" b="1" dirty="0">
                <a:latin typeface="Book Antiqua" charset="0"/>
                <a:ea typeface="ＭＳ Ｐゴシック" charset="-128"/>
              </a:rPr>
              <a:t>Honesty, transparency, etc.</a:t>
            </a:r>
          </a:p>
        </p:txBody>
      </p:sp>
      <p:sp>
        <p:nvSpPr>
          <p:cNvPr id="1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Situating Research Ethics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16" name="Slide Number Placeholder 15"/>
          <p:cNvSpPr>
            <a:spLocks noGrp="1"/>
          </p:cNvSpPr>
          <p:nvPr>
            <p:ph type="sldNum" sz="quarter" idx="12"/>
          </p:nvPr>
        </p:nvSpPr>
        <p:spPr/>
        <p:txBody>
          <a:bodyPr/>
          <a:lstStyle/>
          <a:p>
            <a:fld id="{D9FF3843-4416-4EBF-B46A-FD760755C252}" type="slidenum">
              <a:rPr lang="en-US" smtClean="0"/>
              <a:pPr/>
              <a:t>5</a:t>
            </a:fld>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2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left)">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ircle(in)">
                                      <p:cBhvr>
                                        <p:cTn id="27" dur="20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left)">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left)">
                                      <p:cBhvr>
                                        <p:cTn id="42" dur="500"/>
                                        <p:tgtEl>
                                          <p:spTgt spid="12"/>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left)">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268760"/>
            <a:ext cx="5832648" cy="5256584"/>
          </a:xfrm>
        </p:spPr>
        <p:txBody>
          <a:bodyPr>
            <a:normAutofit fontScale="92500"/>
          </a:bodyPr>
          <a:lstStyle/>
          <a:p>
            <a:r>
              <a:rPr lang="en-CA" sz="2800" dirty="0" err="1" smtClean="0"/>
              <a:t>Mertonian</a:t>
            </a:r>
            <a:r>
              <a:rPr lang="en-CA" sz="2800" dirty="0" smtClean="0"/>
              <a:t> (1942; 1951) norms most frequently cited</a:t>
            </a:r>
          </a:p>
          <a:p>
            <a:pPr lvl="1"/>
            <a:r>
              <a:rPr lang="en-CA" sz="2400" b="1" u="sng" dirty="0" smtClean="0"/>
              <a:t>C</a:t>
            </a:r>
            <a:r>
              <a:rPr lang="en-CA" sz="2400" b="1" dirty="0" smtClean="0"/>
              <a:t>ommunality</a:t>
            </a:r>
            <a:r>
              <a:rPr lang="en-CA" sz="2400" dirty="0" smtClean="0"/>
              <a:t>: scientists function as a community</a:t>
            </a:r>
          </a:p>
          <a:p>
            <a:pPr lvl="2"/>
            <a:endParaRPr lang="en-CA" sz="1200" dirty="0" smtClean="0"/>
          </a:p>
          <a:p>
            <a:pPr lvl="1"/>
            <a:r>
              <a:rPr lang="en-CA" sz="2400" b="1" u="sng" dirty="0" smtClean="0"/>
              <a:t>U</a:t>
            </a:r>
            <a:r>
              <a:rPr lang="en-CA" sz="2400" b="1" dirty="0" smtClean="0"/>
              <a:t>niversality</a:t>
            </a:r>
            <a:r>
              <a:rPr lang="en-CA" sz="2400" dirty="0" smtClean="0"/>
              <a:t>: scientists seek to acquire </a:t>
            </a:r>
            <a:r>
              <a:rPr lang="en-CA" sz="2400" dirty="0" err="1" smtClean="0"/>
              <a:t>generalizable</a:t>
            </a:r>
            <a:r>
              <a:rPr lang="en-CA" sz="2400" dirty="0" smtClean="0"/>
              <a:t> knowledge about the nature of reality</a:t>
            </a:r>
          </a:p>
          <a:p>
            <a:pPr lvl="2"/>
            <a:endParaRPr lang="en-CA" sz="1200" dirty="0" smtClean="0"/>
          </a:p>
          <a:p>
            <a:pPr lvl="1"/>
            <a:r>
              <a:rPr lang="en-CA" sz="2400" b="1" u="sng" dirty="0" smtClean="0"/>
              <a:t>D</a:t>
            </a:r>
            <a:r>
              <a:rPr lang="en-CA" sz="2400" b="1" dirty="0" smtClean="0"/>
              <a:t>isinterestedness</a:t>
            </a:r>
            <a:r>
              <a:rPr lang="en-CA" sz="2400" dirty="0" smtClean="0"/>
              <a:t>: scientists must be free from bias</a:t>
            </a:r>
          </a:p>
          <a:p>
            <a:pPr lvl="2"/>
            <a:endParaRPr lang="en-CA" sz="1200" dirty="0" smtClean="0"/>
          </a:p>
          <a:p>
            <a:pPr lvl="1"/>
            <a:r>
              <a:rPr lang="en-CA" sz="2400" b="1" u="sng" dirty="0" smtClean="0"/>
              <a:t>O</a:t>
            </a:r>
            <a:r>
              <a:rPr lang="en-CA" sz="2400" b="1" dirty="0" smtClean="0"/>
              <a:t>rganized </a:t>
            </a:r>
            <a:r>
              <a:rPr lang="en-CA" sz="2400" b="1" u="sng" dirty="0" smtClean="0"/>
              <a:t>S</a:t>
            </a:r>
            <a:r>
              <a:rPr lang="en-CA" sz="2400" b="1" dirty="0" smtClean="0"/>
              <a:t>cepticism</a:t>
            </a:r>
            <a:r>
              <a:rPr lang="en-CA" sz="2400" dirty="0" smtClean="0"/>
              <a:t>: Scientists must not take research at face value and must be critically reflective of results and findings</a:t>
            </a:r>
            <a:endParaRPr lang="en-CA" sz="2400" b="1" dirty="0" smtClean="0"/>
          </a:p>
          <a:p>
            <a:pPr lvl="2"/>
            <a:endParaRPr lang="en-CA" sz="1200" dirty="0" smtClean="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Normative Structure of Science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6</a:t>
            </a:fld>
            <a:endParaRPr lang="en-US"/>
          </a:p>
        </p:txBody>
      </p:sp>
      <p:sp>
        <p:nvSpPr>
          <p:cNvPr id="15362" name="AutoShape 2" descr="http://archivosociologico.files.wordpress.com/2010/04/merton.gif"/>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CA"/>
          </a:p>
        </p:txBody>
      </p:sp>
      <p:pic>
        <p:nvPicPr>
          <p:cNvPr id="15364" name="Picture 4" descr="http://archivosociologico.files.wordpress.com/2010/04/merton.gif"/>
          <p:cNvPicPr>
            <a:picLocks noChangeAspect="1" noChangeArrowheads="1"/>
          </p:cNvPicPr>
          <p:nvPr/>
        </p:nvPicPr>
        <p:blipFill>
          <a:blip r:embed="rId3" cstate="print"/>
          <a:srcRect/>
          <a:stretch>
            <a:fillRect/>
          </a:stretch>
        </p:blipFill>
        <p:spPr bwMode="auto">
          <a:xfrm>
            <a:off x="6372200" y="1772816"/>
            <a:ext cx="2376264" cy="3256897"/>
          </a:xfrm>
          <a:prstGeom prst="rect">
            <a:avLst/>
          </a:prstGeom>
          <a:noFill/>
        </p:spPr>
      </p:pic>
      <p:sp>
        <p:nvSpPr>
          <p:cNvPr id="7" name="TextBox 6"/>
          <p:cNvSpPr txBox="1"/>
          <p:nvPr/>
        </p:nvSpPr>
        <p:spPr>
          <a:xfrm>
            <a:off x="6660232" y="5229200"/>
            <a:ext cx="1868845" cy="369332"/>
          </a:xfrm>
          <a:prstGeom prst="rect">
            <a:avLst/>
          </a:prstGeom>
          <a:noFill/>
        </p:spPr>
        <p:txBody>
          <a:bodyPr wrap="none" rtlCol="0">
            <a:spAutoFit/>
          </a:bodyPr>
          <a:lstStyle/>
          <a:p>
            <a:r>
              <a:rPr lang="en-CA" dirty="0" smtClean="0"/>
              <a:t>Robert K. Merton</a:t>
            </a:r>
            <a:endParaRPr lang="en-CA"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268760"/>
            <a:ext cx="5760640" cy="5184576"/>
          </a:xfrm>
        </p:spPr>
        <p:txBody>
          <a:bodyPr>
            <a:normAutofit/>
          </a:bodyPr>
          <a:lstStyle/>
          <a:p>
            <a:endParaRPr lang="en-US" sz="1200" dirty="0" smtClean="0"/>
          </a:p>
          <a:p>
            <a:r>
              <a:rPr lang="en-US" sz="3000" dirty="0" smtClean="0"/>
              <a:t>Later normative frameworks identified scientific norms as:</a:t>
            </a:r>
          </a:p>
          <a:p>
            <a:pPr lvl="1"/>
            <a:r>
              <a:rPr lang="en-US" sz="2400" dirty="0" smtClean="0"/>
              <a:t>Extension of general norms (</a:t>
            </a:r>
            <a:r>
              <a:rPr lang="en-CA" sz="2400" dirty="0" err="1" smtClean="0"/>
              <a:t>Bronowski</a:t>
            </a:r>
            <a:r>
              <a:rPr lang="en-CA" sz="2400" dirty="0" smtClean="0"/>
              <a:t>, 1965</a:t>
            </a:r>
            <a:r>
              <a:rPr lang="en-US" sz="2400" dirty="0" smtClean="0"/>
              <a:t>),</a:t>
            </a:r>
          </a:p>
          <a:p>
            <a:pPr lvl="1"/>
            <a:r>
              <a:rPr lang="en-US" sz="2400" dirty="0" smtClean="0"/>
              <a:t>Merton’s norms and counter-norms (</a:t>
            </a:r>
            <a:r>
              <a:rPr lang="en-US" sz="2400" dirty="0" err="1" smtClean="0"/>
              <a:t>Mitroff</a:t>
            </a:r>
            <a:r>
              <a:rPr lang="en-US" sz="2400" dirty="0" smtClean="0"/>
              <a:t>, 1974),</a:t>
            </a:r>
          </a:p>
          <a:p>
            <a:pPr lvl="1"/>
            <a:r>
              <a:rPr lang="en-US" sz="2400" dirty="0" smtClean="0"/>
              <a:t>Pragmatic responses to the context in which research is conducted (</a:t>
            </a:r>
            <a:r>
              <a:rPr lang="en-US" sz="2400" dirty="0" err="1" smtClean="0"/>
              <a:t>Ziman</a:t>
            </a:r>
            <a:r>
              <a:rPr lang="en-US" sz="2400" dirty="0" smtClean="0"/>
              <a:t>, 2000; 1996)</a:t>
            </a:r>
            <a:endParaRPr lang="en-US" sz="2100" dirty="0" smtClean="0"/>
          </a:p>
          <a:p>
            <a:pPr lvl="2"/>
            <a:r>
              <a:rPr lang="en-US" dirty="0" smtClean="0"/>
              <a:t>proprietary, local, authoritarian, commissioned, and expert </a:t>
            </a:r>
          </a:p>
        </p:txBody>
      </p:sp>
      <p:sp>
        <p:nvSpPr>
          <p:cNvPr id="4" name="Slide Number Placeholder 3"/>
          <p:cNvSpPr>
            <a:spLocks noGrp="1"/>
          </p:cNvSpPr>
          <p:nvPr>
            <p:ph type="sldNum" sz="quarter" idx="12"/>
          </p:nvPr>
        </p:nvSpPr>
        <p:spPr/>
        <p:txBody>
          <a:bodyPr/>
          <a:lstStyle/>
          <a:p>
            <a:fld id="{D9FF3843-4416-4EBF-B46A-FD760755C252}" type="slidenum">
              <a:rPr lang="en-US" smtClean="0"/>
              <a:pPr/>
              <a:t>7</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Normative Structure of Science</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13314" name="Picture 2" descr="http://3.bp.blogspot.com/-yKybFP_LblY/Twb7YN4L6II/AAAAAAAAD24/_AxA7SCXRAU/s1600/emu-helmet-closeup.jpg"/>
          <p:cNvPicPr>
            <a:picLocks noChangeAspect="1" noChangeArrowheads="1"/>
          </p:cNvPicPr>
          <p:nvPr/>
        </p:nvPicPr>
        <p:blipFill>
          <a:blip r:embed="rId3" cstate="print"/>
          <a:srcRect/>
          <a:stretch>
            <a:fillRect/>
          </a:stretch>
        </p:blipFill>
        <p:spPr bwMode="auto">
          <a:xfrm>
            <a:off x="6156176" y="3933056"/>
            <a:ext cx="2648810" cy="1986608"/>
          </a:xfrm>
          <a:prstGeom prst="rect">
            <a:avLst/>
          </a:prstGeom>
          <a:noFill/>
        </p:spPr>
      </p:pic>
      <p:pic>
        <p:nvPicPr>
          <p:cNvPr id="13316" name="Picture 4" descr="http://farm4.staticflickr.com/3394/3344904390_709a67edea_z.jpg"/>
          <p:cNvPicPr>
            <a:picLocks noChangeAspect="1" noChangeArrowheads="1"/>
          </p:cNvPicPr>
          <p:nvPr/>
        </p:nvPicPr>
        <p:blipFill>
          <a:blip r:embed="rId4" cstate="print"/>
          <a:srcRect/>
          <a:stretch>
            <a:fillRect/>
          </a:stretch>
        </p:blipFill>
        <p:spPr bwMode="auto">
          <a:xfrm>
            <a:off x="6156176" y="1844824"/>
            <a:ext cx="2639616" cy="176112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9512" y="1268760"/>
            <a:ext cx="8640960" cy="5400600"/>
          </a:xfrm>
        </p:spPr>
        <p:txBody>
          <a:bodyPr>
            <a:normAutofit/>
          </a:bodyPr>
          <a:lstStyle/>
          <a:p>
            <a:r>
              <a:rPr lang="en-US" b="1" dirty="0" smtClean="0"/>
              <a:t>APA defines Five general Principles: (FIBJR)</a:t>
            </a:r>
          </a:p>
          <a:p>
            <a:endParaRPr lang="en-US" sz="1200" b="1" dirty="0" smtClean="0"/>
          </a:p>
          <a:p>
            <a:pPr lvl="1"/>
            <a:r>
              <a:rPr lang="en-US" sz="2400" b="1" u="sng" dirty="0" smtClean="0"/>
              <a:t>Beneficence and </a:t>
            </a:r>
            <a:r>
              <a:rPr lang="en-US" sz="2400" b="1" u="sng" dirty="0" err="1" smtClean="0"/>
              <a:t>Nonmaleficence</a:t>
            </a:r>
            <a:endParaRPr lang="en-US" sz="2400" b="1" u="sng" dirty="0" smtClean="0"/>
          </a:p>
          <a:p>
            <a:pPr lvl="2"/>
            <a:r>
              <a:rPr lang="en-CA" dirty="0" smtClean="0"/>
              <a:t>We perform our activities (e.g., research and counselling) to increase the wellbeing of those populations being studied and the general population.</a:t>
            </a:r>
          </a:p>
          <a:p>
            <a:pPr lvl="2"/>
            <a:endParaRPr lang="en-CA" sz="1200" dirty="0" smtClean="0"/>
          </a:p>
          <a:p>
            <a:pPr lvl="1"/>
            <a:r>
              <a:rPr lang="en-US" sz="2400" b="1" u="sng" dirty="0" smtClean="0"/>
              <a:t>Fidelity and Responsibility</a:t>
            </a:r>
          </a:p>
          <a:p>
            <a:pPr lvl="2"/>
            <a:r>
              <a:rPr lang="en-US" dirty="0" smtClean="0"/>
              <a:t>Ensure that we maintain trust with clearly defined roles and obligations.</a:t>
            </a:r>
          </a:p>
          <a:p>
            <a:pPr lvl="2"/>
            <a:endParaRPr lang="en-US" sz="1200" dirty="0" smtClean="0"/>
          </a:p>
          <a:p>
            <a:pPr lvl="1"/>
            <a:r>
              <a:rPr lang="en-US" sz="2400" b="1" u="sng" dirty="0" smtClean="0"/>
              <a:t>Integrity</a:t>
            </a:r>
          </a:p>
          <a:p>
            <a:pPr lvl="2"/>
            <a:r>
              <a:rPr lang="en-US" dirty="0" smtClean="0"/>
              <a:t>Promote accuracy, honesty and truthfulness in the science, teaching and practice of psychology.</a:t>
            </a:r>
            <a:endParaRPr lang="en-CA" dirty="0" smtClean="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GB" sz="3000" b="1" dirty="0" smtClean="0">
                <a:solidFill>
                  <a:schemeClr val="bg1"/>
                </a:solidFill>
                <a:latin typeface="Lucida Sans" pitchFamily="34" charset="0"/>
                <a:ea typeface="+mj-ea"/>
                <a:cs typeface="+mj-cs"/>
              </a:rPr>
              <a:t>Ethical Principles of the </a:t>
            </a:r>
            <a:r>
              <a:rPr lang="en-GB" sz="3000" b="1" dirty="0" smtClean="0">
                <a:solidFill>
                  <a:schemeClr val="bg1"/>
                </a:solidFill>
                <a:latin typeface="Lucida Sans" pitchFamily="34" charset="0"/>
              </a:rPr>
              <a:t>APA</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8</a:t>
            </a:fld>
            <a:endParaRPr lang="en-US"/>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340768"/>
            <a:ext cx="8568952" cy="4785395"/>
          </a:xfrm>
        </p:spPr>
        <p:txBody>
          <a:bodyPr/>
          <a:lstStyle/>
          <a:p>
            <a:r>
              <a:rPr lang="en-US" b="1" dirty="0" smtClean="0"/>
              <a:t>APA defines Five </a:t>
            </a:r>
            <a:r>
              <a:rPr lang="en-US" b="1" smtClean="0"/>
              <a:t>general Principles (FIBJR)</a:t>
            </a:r>
            <a:endParaRPr lang="en-US" b="1" dirty="0" smtClean="0"/>
          </a:p>
          <a:p>
            <a:endParaRPr lang="en-US" sz="1400" b="1" dirty="0" smtClean="0"/>
          </a:p>
          <a:p>
            <a:pPr lvl="1"/>
            <a:r>
              <a:rPr lang="en-US" sz="2400" b="1" u="sng" dirty="0" smtClean="0"/>
              <a:t>Justice</a:t>
            </a:r>
          </a:p>
          <a:p>
            <a:pPr lvl="2"/>
            <a:r>
              <a:rPr lang="en-US" dirty="0" smtClean="0"/>
              <a:t>Strive for fairness and justice for all persons to access to and benefit from the contributions of psychology.</a:t>
            </a:r>
          </a:p>
          <a:p>
            <a:pPr lvl="2"/>
            <a:endParaRPr lang="en-US" sz="2000" dirty="0" smtClean="0"/>
          </a:p>
          <a:p>
            <a:pPr lvl="1"/>
            <a:r>
              <a:rPr lang="en-US" sz="2400" b="1" u="sng" dirty="0" smtClean="0"/>
              <a:t>Respect for People's Rights and Dignity</a:t>
            </a:r>
          </a:p>
          <a:p>
            <a:pPr lvl="2"/>
            <a:r>
              <a:rPr lang="en-US" dirty="0" smtClean="0"/>
              <a:t>Psychologists respect the dignity and worth of all people, and the rights of individuals to privacy, confidentiality, and self-determination. </a:t>
            </a:r>
            <a:endParaRPr lang="en-US" dirty="0"/>
          </a:p>
        </p:txBody>
      </p:sp>
      <p:sp>
        <p:nvSpPr>
          <p:cNvPr id="4" name="Slide Number Placeholder 3"/>
          <p:cNvSpPr>
            <a:spLocks noGrp="1"/>
          </p:cNvSpPr>
          <p:nvPr>
            <p:ph type="sldNum" sz="quarter" idx="12"/>
          </p:nvPr>
        </p:nvSpPr>
        <p:spPr/>
        <p:txBody>
          <a:bodyPr/>
          <a:lstStyle/>
          <a:p>
            <a:fld id="{D9FF3843-4416-4EBF-B46A-FD760755C252}" type="slidenum">
              <a:rPr lang="en-US" smtClean="0"/>
              <a:pPr/>
              <a:t>9</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GB" sz="3000" b="1" dirty="0" smtClean="0">
                <a:solidFill>
                  <a:schemeClr val="bg1"/>
                </a:solidFill>
                <a:latin typeface="Lucida Sans" pitchFamily="34" charset="0"/>
                <a:ea typeface="+mj-ea"/>
                <a:cs typeface="+mj-cs"/>
              </a:rPr>
              <a:t>Ethical Principles of the </a:t>
            </a:r>
            <a:r>
              <a:rPr lang="en-GB" sz="3000" b="1" dirty="0" smtClean="0">
                <a:solidFill>
                  <a:schemeClr val="bg1"/>
                </a:solidFill>
                <a:latin typeface="Lucida Sans" pitchFamily="34" charset="0"/>
              </a:rPr>
              <a:t>APA</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340768"/>
            <a:ext cx="8568952" cy="4785395"/>
          </a:xfrm>
        </p:spPr>
        <p:txBody>
          <a:bodyPr>
            <a:normAutofit lnSpcReduction="10000"/>
          </a:bodyPr>
          <a:lstStyle/>
          <a:p>
            <a:endParaRPr lang="en-US" dirty="0" smtClean="0"/>
          </a:p>
          <a:p>
            <a:r>
              <a:rPr lang="en-US" dirty="0" smtClean="0"/>
              <a:t>What should be clear from these general principles is that they </a:t>
            </a:r>
            <a:r>
              <a:rPr lang="en-US" b="1" i="1" dirty="0" smtClean="0"/>
              <a:t>don’t</a:t>
            </a:r>
            <a:r>
              <a:rPr lang="en-US" dirty="0" smtClean="0"/>
              <a:t> always apply to the research process</a:t>
            </a:r>
          </a:p>
          <a:p>
            <a:pPr lvl="1"/>
            <a:r>
              <a:rPr lang="en-US" dirty="0" smtClean="0"/>
              <a:t>Again, the breadth of psychology requires more specific principles beyond that of research</a:t>
            </a:r>
          </a:p>
          <a:p>
            <a:endParaRPr lang="en-US" sz="1200" dirty="0" smtClean="0"/>
          </a:p>
          <a:p>
            <a:r>
              <a:rPr lang="en-US" dirty="0" smtClean="0"/>
              <a:t>The relationship of scientific integrity and research ethics can be understood as a subordinate one</a:t>
            </a:r>
            <a:endParaRPr lang="en-US" dirty="0"/>
          </a:p>
        </p:txBody>
      </p:sp>
      <p:sp>
        <p:nvSpPr>
          <p:cNvPr id="4" name="Slide Number Placeholder 3"/>
          <p:cNvSpPr>
            <a:spLocks noGrp="1"/>
          </p:cNvSpPr>
          <p:nvPr>
            <p:ph type="sldNum" sz="quarter" idx="12"/>
          </p:nvPr>
        </p:nvSpPr>
        <p:spPr/>
        <p:txBody>
          <a:bodyPr/>
          <a:lstStyle/>
          <a:p>
            <a:fld id="{D9FF3843-4416-4EBF-B46A-FD760755C252}" type="slidenum">
              <a:rPr lang="en-US" smtClean="0"/>
              <a:pPr/>
              <a:t>10</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GB" sz="3000" b="1" dirty="0" smtClean="0">
                <a:solidFill>
                  <a:schemeClr val="bg1"/>
                </a:solidFill>
                <a:latin typeface="Lucida Sans" pitchFamily="34" charset="0"/>
                <a:ea typeface="+mj-ea"/>
                <a:cs typeface="+mj-cs"/>
              </a:rPr>
              <a:t>Ethical Principles of the </a:t>
            </a:r>
            <a:r>
              <a:rPr lang="en-GB" sz="3000" b="1" dirty="0" smtClean="0">
                <a:solidFill>
                  <a:schemeClr val="bg1"/>
                </a:solidFill>
                <a:latin typeface="Lucida Sans" pitchFamily="34" charset="0"/>
              </a:rPr>
              <a:t>APA</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Content Placeholder 2"/>
          <p:cNvSpPr>
            <a:spLocks noGrp="1"/>
          </p:cNvSpPr>
          <p:nvPr>
            <p:ph idx="1"/>
          </p:nvPr>
        </p:nvSpPr>
        <p:spPr>
          <a:xfrm>
            <a:off x="323528" y="1268760"/>
            <a:ext cx="8424936" cy="4857403"/>
          </a:xfrm>
        </p:spPr>
        <p:txBody>
          <a:bodyPr>
            <a:normAutofit/>
          </a:bodyPr>
          <a:lstStyle/>
          <a:p>
            <a:pPr marL="547688" indent="-411163" eaLnBrk="1" hangingPunct="1">
              <a:buClr>
                <a:srgbClr val="000000"/>
              </a:buClr>
            </a:pPr>
            <a:endParaRPr lang="en-CA" sz="1200" dirty="0" smtClean="0"/>
          </a:p>
          <a:p>
            <a:pPr marL="547688" indent="-411163" eaLnBrk="1" hangingPunct="1">
              <a:buClr>
                <a:srgbClr val="000000"/>
              </a:buClr>
            </a:pPr>
            <a:r>
              <a:rPr lang="en-CA" dirty="0" smtClean="0"/>
              <a:t>Research ethics is frequently cited as essential to the research process.</a:t>
            </a:r>
          </a:p>
          <a:p>
            <a:pPr marL="547688" indent="-411163" eaLnBrk="1" hangingPunct="1">
              <a:buClr>
                <a:srgbClr val="000000"/>
              </a:buClr>
            </a:pPr>
            <a:endParaRPr lang="en-CA" sz="1600" dirty="0" smtClean="0"/>
          </a:p>
          <a:p>
            <a:pPr marL="949326" lvl="1" indent="-411163" eaLnBrk="1" hangingPunct="1">
              <a:buClr>
                <a:srgbClr val="000000"/>
              </a:buClr>
            </a:pPr>
            <a:r>
              <a:rPr lang="en-CA" dirty="0" smtClean="0"/>
              <a:t>Are all ethical violations equal?</a:t>
            </a:r>
          </a:p>
          <a:p>
            <a:pPr marL="949326" lvl="1" indent="-411163" eaLnBrk="1" hangingPunct="1">
              <a:buClr>
                <a:srgbClr val="000000"/>
              </a:buClr>
            </a:pPr>
            <a:endParaRPr lang="en-CA" sz="1600" dirty="0" smtClean="0"/>
          </a:p>
          <a:p>
            <a:pPr marL="949326" lvl="1" indent="-411163" eaLnBrk="1" hangingPunct="1">
              <a:buClr>
                <a:srgbClr val="000000"/>
              </a:buClr>
            </a:pPr>
            <a:r>
              <a:rPr lang="en-CA" dirty="0" smtClean="0"/>
              <a:t>Does research ethics apply to all facets of research from experimental design to conducting a experiment to reporting results?</a:t>
            </a:r>
          </a:p>
          <a:p>
            <a:pPr marL="949326" lvl="1" indent="-411163" eaLnBrk="1" hangingPunct="1">
              <a:buClr>
                <a:srgbClr val="000000"/>
              </a:buClr>
            </a:pPr>
            <a:endParaRPr lang="en-CA" sz="1600" dirty="0" smtClean="0"/>
          </a:p>
          <a:p>
            <a:pPr marL="949326" lvl="1" indent="-411163" eaLnBrk="1" hangingPunct="1">
              <a:buClr>
                <a:srgbClr val="000000"/>
              </a:buClr>
            </a:pPr>
            <a:r>
              <a:rPr lang="en-CA" dirty="0" smtClean="0"/>
              <a:t>Is research ethics only applicable to humans?</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What is Research Ethics?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11</a:t>
            </a:fld>
            <a:endParaRPr lang="en-US"/>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We are what we repeatedly do</a:t>
            </a:r>
            <a:r>
              <a:rPr lang="en-CA" sz="2400" dirty="0" smtClean="0"/>
              <a:t>. Excellence, then, is not an act, but a habit.”</a:t>
            </a:r>
          </a:p>
          <a:p>
            <a:endParaRPr lang="en-CA" sz="2400" dirty="0" smtClean="0"/>
          </a:p>
          <a:p>
            <a:r>
              <a:rPr lang="en-CA" sz="2400" dirty="0" smtClean="0"/>
              <a:t>- Aristotle</a:t>
            </a:r>
          </a:p>
          <a:p>
            <a:endParaRPr lang="en-CA" sz="2400" dirty="0" smtClean="0"/>
          </a:p>
          <a:p>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ea typeface="+mj-ea"/>
                <a:cs typeface="+mj-cs"/>
              </a:rPr>
              <a:t>Research Integrity and Misconduct</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12</a:t>
            </a:fld>
            <a:endParaRPr lang="en-CA"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4005064"/>
            <a:ext cx="8352928" cy="2664296"/>
          </a:xfrm>
        </p:spPr>
        <p:txBody>
          <a:bodyPr>
            <a:normAutofit fontScale="85000" lnSpcReduction="10000"/>
          </a:bodyPr>
          <a:lstStyle/>
          <a:p>
            <a:endParaRPr lang="en-CA" sz="1200" dirty="0" smtClean="0"/>
          </a:p>
          <a:p>
            <a:r>
              <a:rPr lang="en-CA" sz="2900" dirty="0" smtClean="0"/>
              <a:t>Scientists (7.1 M) requires public trust in order to obtain funds ($1T U.S.) and conduct studies (1.94 M publications in 2010),</a:t>
            </a:r>
          </a:p>
          <a:p>
            <a:endParaRPr lang="en-CA" sz="1200" dirty="0" smtClean="0"/>
          </a:p>
          <a:p>
            <a:r>
              <a:rPr lang="en-CA" sz="2900" dirty="0" smtClean="0"/>
              <a:t>Numerous pundits and pop-culture icons use some acts of misconduct and the inherent uncertainty associated with research as a rationale to attack science as a whole.</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Integrity and Ethics </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13</a:t>
            </a:fld>
            <a:endParaRPr lang="en-US"/>
          </a:p>
        </p:txBody>
      </p:sp>
      <p:pic>
        <p:nvPicPr>
          <p:cNvPr id="84994" name="Picture 2" descr="http://rlv.zcache.com/warning_science_in_progress_rocket_tshirt-d235395612836422536gkan_325.jpg"/>
          <p:cNvPicPr>
            <a:picLocks noChangeAspect="1" noChangeArrowheads="1"/>
          </p:cNvPicPr>
          <p:nvPr/>
        </p:nvPicPr>
        <p:blipFill>
          <a:blip r:embed="rId3" cstate="print"/>
          <a:srcRect/>
          <a:stretch>
            <a:fillRect/>
          </a:stretch>
        </p:blipFill>
        <p:spPr bwMode="auto">
          <a:xfrm>
            <a:off x="3286116" y="1268760"/>
            <a:ext cx="2663577" cy="2663577"/>
          </a:xfrm>
          <a:prstGeom prst="rect">
            <a:avLst/>
          </a:prstGeom>
          <a:noFill/>
        </p:spPr>
      </p:pic>
      <p:pic>
        <p:nvPicPr>
          <p:cNvPr id="7" name="Picture 2" descr="http://punditkitchen.files.wordpress.com/2011/02/939ea105-ced7-4ca8-a1f8-abb9e2ba5430.jpg"/>
          <p:cNvPicPr>
            <a:picLocks noChangeAspect="1" noChangeArrowheads="1"/>
          </p:cNvPicPr>
          <p:nvPr/>
        </p:nvPicPr>
        <p:blipFill>
          <a:blip r:embed="rId4" cstate="print"/>
          <a:srcRect/>
          <a:stretch>
            <a:fillRect/>
          </a:stretch>
        </p:blipFill>
        <p:spPr bwMode="auto">
          <a:xfrm>
            <a:off x="357158" y="1268760"/>
            <a:ext cx="2664296" cy="2664296"/>
          </a:xfrm>
          <a:prstGeom prst="rect">
            <a:avLst/>
          </a:prstGeom>
          <a:noFill/>
        </p:spPr>
      </p:pic>
      <p:sp>
        <p:nvSpPr>
          <p:cNvPr id="8" name="TextBox 7"/>
          <p:cNvSpPr txBox="1"/>
          <p:nvPr/>
        </p:nvSpPr>
        <p:spPr>
          <a:xfrm>
            <a:off x="6215074" y="1357298"/>
            <a:ext cx="2571768" cy="2446824"/>
          </a:xfrm>
          <a:prstGeom prst="rect">
            <a:avLst/>
          </a:prstGeom>
          <a:noFill/>
        </p:spPr>
        <p:txBody>
          <a:bodyPr wrap="square" rtlCol="0">
            <a:spAutoFit/>
          </a:bodyPr>
          <a:lstStyle/>
          <a:p>
            <a:r>
              <a:rPr lang="en-GB" sz="1700" dirty="0" smtClean="0"/>
              <a:t>“Stop and look around, it's all astounding,</a:t>
            </a:r>
            <a:br>
              <a:rPr lang="en-GB" sz="1700" dirty="0" smtClean="0"/>
            </a:br>
            <a:r>
              <a:rPr lang="en-GB" sz="1700" dirty="0" smtClean="0"/>
              <a:t>Water, fire, air and dirt,</a:t>
            </a:r>
            <a:br>
              <a:rPr lang="en-GB" sz="1700" dirty="0" smtClean="0"/>
            </a:br>
            <a:r>
              <a:rPr lang="en-GB" sz="1700" dirty="0" smtClean="0"/>
              <a:t>F*</a:t>
            </a:r>
            <a:r>
              <a:rPr lang="en-GB" sz="1700" dirty="0" err="1" smtClean="0"/>
              <a:t>ing</a:t>
            </a:r>
            <a:r>
              <a:rPr lang="en-GB" sz="1700" dirty="0" smtClean="0"/>
              <a:t> magnets, how do they work?</a:t>
            </a:r>
            <a:br>
              <a:rPr lang="en-GB" sz="1700" dirty="0" smtClean="0"/>
            </a:br>
            <a:r>
              <a:rPr lang="en-GB" sz="1700" dirty="0" smtClean="0"/>
              <a:t>And I don't </a:t>
            </a:r>
            <a:r>
              <a:rPr lang="en-GB" sz="1700" dirty="0" err="1" smtClean="0"/>
              <a:t>wanna</a:t>
            </a:r>
            <a:r>
              <a:rPr lang="en-GB" sz="1700" dirty="0" smtClean="0"/>
              <a:t> talk to a scientist,</a:t>
            </a:r>
            <a:br>
              <a:rPr lang="en-GB" sz="1700" dirty="0" smtClean="0"/>
            </a:br>
            <a:r>
              <a:rPr lang="en-GB" sz="1700" dirty="0" smtClean="0"/>
              <a:t>Y'all mother*s lying, and getting me p*” - ICP</a:t>
            </a:r>
            <a:endParaRPr lang="en-US" sz="1700" dirty="0"/>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428736"/>
            <a:ext cx="8352928" cy="4883434"/>
          </a:xfrm>
        </p:spPr>
        <p:txBody>
          <a:bodyPr>
            <a:normAutofit/>
          </a:bodyPr>
          <a:lstStyle/>
          <a:p>
            <a:r>
              <a:rPr lang="en-CA" dirty="0" smtClean="0"/>
              <a:t>One means to examine research ethics is to contrast it against broader concerns of integrity</a:t>
            </a:r>
          </a:p>
          <a:p>
            <a:endParaRPr lang="en-CA" sz="1200" dirty="0" smtClean="0"/>
          </a:p>
          <a:p>
            <a:r>
              <a:rPr lang="en-CA" i="1" dirty="0" smtClean="0"/>
              <a:t>Scientific integrity</a:t>
            </a:r>
            <a:r>
              <a:rPr lang="en-CA" dirty="0" smtClean="0"/>
              <a:t>, the proper conduct of scientific activities, has been of considerable interest since the 1980s as a result of </a:t>
            </a:r>
            <a:r>
              <a:rPr lang="en-CA" i="1" dirty="0" smtClean="0"/>
              <a:t>scientific misconduct</a:t>
            </a:r>
            <a:r>
              <a:rPr lang="en-CA" dirty="0" smtClean="0"/>
              <a:t>, the gross violation of scientific norms</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Integrity and Ethics </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14</a:t>
            </a:fld>
            <a:endParaRPr lang="en-US"/>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p:cNvPicPr>
            <a:picLocks noChangeAspect="1" noChangeArrowheads="1"/>
          </p:cNvPicPr>
          <p:nvPr/>
        </p:nvPicPr>
        <p:blipFill>
          <a:blip r:embed="rId4" cstate="print"/>
          <a:srcRect/>
          <a:stretch>
            <a:fillRect/>
          </a:stretch>
        </p:blipFill>
        <p:spPr bwMode="auto">
          <a:xfrm>
            <a:off x="233363" y="1484784"/>
            <a:ext cx="8677275" cy="3276600"/>
          </a:xfrm>
          <a:prstGeom prst="rect">
            <a:avLst/>
          </a:prstGeom>
          <a:noFill/>
          <a:ln w="9525">
            <a:noFill/>
            <a:miter lim="800000"/>
            <a:headEnd/>
            <a:tailEnd/>
          </a:ln>
        </p:spPr>
      </p:pic>
      <p:sp>
        <p:nvSpPr>
          <p:cNvPr id="6" name="Content Placeholder 5"/>
          <p:cNvSpPr>
            <a:spLocks noGrp="1"/>
          </p:cNvSpPr>
          <p:nvPr>
            <p:ph idx="1"/>
          </p:nvPr>
        </p:nvSpPr>
        <p:spPr>
          <a:xfrm>
            <a:off x="457200" y="5085184"/>
            <a:ext cx="8229600" cy="1512168"/>
          </a:xfrm>
        </p:spPr>
        <p:txBody>
          <a:bodyPr>
            <a:normAutofit/>
          </a:bodyPr>
          <a:lstStyle/>
          <a:p>
            <a:r>
              <a:rPr lang="en-US" sz="2800" dirty="0" smtClean="0"/>
              <a:t>Research integrity has not always been a concern, nor have people been concerned with it to the same extent.</a:t>
            </a:r>
            <a:endParaRPr lang="en-US" sz="2800" dirty="0"/>
          </a:p>
        </p:txBody>
      </p:sp>
      <p:cxnSp>
        <p:nvCxnSpPr>
          <p:cNvPr id="7" name="Straight Connector 6"/>
          <p:cNvCxnSpPr/>
          <p:nvPr/>
        </p:nvCxnSpPr>
        <p:spPr>
          <a:xfrm>
            <a:off x="8100392" y="1556792"/>
            <a:ext cx="0" cy="3168352"/>
          </a:xfrm>
          <a:prstGeom prst="line">
            <a:avLst/>
          </a:prstGeom>
          <a:ln w="25400">
            <a:solidFill>
              <a:schemeClr val="bg2">
                <a:lumMod val="25000"/>
              </a:schemeClr>
            </a:solidFill>
          </a:ln>
        </p:spPr>
        <p:style>
          <a:lnRef idx="1">
            <a:schemeClr val="accent1"/>
          </a:lnRef>
          <a:fillRef idx="0">
            <a:schemeClr val="accent1"/>
          </a:fillRef>
          <a:effectRef idx="0">
            <a:schemeClr val="accent1"/>
          </a:effectRef>
          <a:fontRef idx="minor">
            <a:schemeClr val="tx1"/>
          </a:fontRef>
        </p:style>
      </p:cxnSp>
      <p:sp>
        <p:nvSpPr>
          <p:cNvPr id="8" name="Line Callout 2 (Border and Accent Bar) 7"/>
          <p:cNvSpPr/>
          <p:nvPr/>
        </p:nvSpPr>
        <p:spPr>
          <a:xfrm>
            <a:off x="1691680" y="1916832"/>
            <a:ext cx="2016224" cy="1728192"/>
          </a:xfrm>
          <a:prstGeom prst="accentBorderCallout2">
            <a:avLst>
              <a:gd name="adj1" fmla="val 17171"/>
              <a:gd name="adj2" fmla="val 106740"/>
              <a:gd name="adj3" fmla="val 18750"/>
              <a:gd name="adj4" fmla="val 126158"/>
              <a:gd name="adj5" fmla="val 139625"/>
              <a:gd name="adj6" fmla="val 31367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In general, greater interest in these areas is evidenced in the mid-1980s.</a:t>
            </a:r>
            <a:endParaRPr lang="en-US" dirty="0"/>
          </a:p>
        </p:txBody>
      </p:sp>
      <p:sp>
        <p:nvSpPr>
          <p:cNvPr id="10"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Scientific/Research Integrity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9" name="Slide Number Placeholder 8"/>
          <p:cNvSpPr>
            <a:spLocks noGrp="1"/>
          </p:cNvSpPr>
          <p:nvPr>
            <p:ph type="sldNum" sz="quarter" idx="12"/>
          </p:nvPr>
        </p:nvSpPr>
        <p:spPr/>
        <p:txBody>
          <a:bodyPr/>
          <a:lstStyle/>
          <a:p>
            <a:fld id="{D9FF3843-4416-4EBF-B46A-FD760755C252}" type="slidenum">
              <a:rPr lang="en-US" smtClean="0"/>
              <a:pPr/>
              <a:t>15</a:t>
            </a:fld>
            <a:endParaRPr lang="en-US"/>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down)">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bg/>
                                          </p:spTgt>
                                        </p:tgtEl>
                                        <p:attrNameLst>
                                          <p:attrName>style.visibility</p:attrName>
                                        </p:attrNameLst>
                                      </p:cBhvr>
                                      <p:to>
                                        <p:strVal val="visible"/>
                                      </p:to>
                                    </p:set>
                                    <p:anim calcmode="lin" valueType="num">
                                      <p:cBhvr additive="base">
                                        <p:cTn id="12" dur="500" fill="hold"/>
                                        <p:tgtEl>
                                          <p:spTgt spid="8">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8">
                                            <p:bg/>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xEl>
                                              <p:pRg st="0" end="0"/>
                                            </p:txEl>
                                          </p:spTgt>
                                        </p:tgtEl>
                                        <p:attrNameLst>
                                          <p:attrName>style.visibility</p:attrName>
                                        </p:attrNameLst>
                                      </p:cBhvr>
                                      <p:to>
                                        <p:strVal val="visible"/>
                                      </p:to>
                                    </p:set>
                                    <p:anim calcmode="lin" valueType="num">
                                      <p:cBhvr additive="base">
                                        <p:cTn id="16"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allAtOnce"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Content Placeholder 2"/>
          <p:cNvSpPr>
            <a:spLocks noGrp="1"/>
          </p:cNvSpPr>
          <p:nvPr>
            <p:ph idx="1"/>
          </p:nvPr>
        </p:nvSpPr>
        <p:spPr>
          <a:xfrm>
            <a:off x="457200" y="1412776"/>
            <a:ext cx="8229600" cy="4968552"/>
          </a:xfrm>
        </p:spPr>
        <p:txBody>
          <a:bodyPr>
            <a:normAutofit/>
          </a:bodyPr>
          <a:lstStyle/>
          <a:p>
            <a:r>
              <a:rPr lang="en-CA" dirty="0" smtClean="0"/>
              <a:t>Cyril Burt was a renowned psychologist:</a:t>
            </a:r>
          </a:p>
          <a:p>
            <a:pPr lvl="1"/>
            <a:r>
              <a:rPr lang="en-CA" dirty="0" smtClean="0"/>
              <a:t>“as long as psychology remains a subject of scientific inquiry he will live in its halls of fame,” </a:t>
            </a:r>
            <a:r>
              <a:rPr lang="en-CA" i="1" dirty="0" err="1" smtClean="0"/>
              <a:t>Hearnshaw</a:t>
            </a:r>
            <a:r>
              <a:rPr lang="en-CA" i="1" dirty="0" smtClean="0"/>
              <a:t> (1972)</a:t>
            </a:r>
          </a:p>
          <a:p>
            <a:endParaRPr lang="en-CA" sz="800" dirty="0" smtClean="0"/>
          </a:p>
          <a:p>
            <a:r>
              <a:rPr lang="en-CA" dirty="0" smtClean="0"/>
              <a:t>Conducted twins studies to examine heritability of intelligence over a number of years</a:t>
            </a:r>
          </a:p>
          <a:p>
            <a:pPr lvl="1"/>
            <a:endParaRPr lang="en-CA" sz="800" dirty="0" smtClean="0"/>
          </a:p>
          <a:p>
            <a:r>
              <a:rPr lang="en-CA" dirty="0" smtClean="0"/>
              <a:t>Studies were considered to be fraudulent on three grounds</a:t>
            </a:r>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Ethical Violations v. Research Misconduct: </a:t>
            </a:r>
          </a:p>
          <a:p>
            <a:pPr lvl="0" algn="ctr">
              <a:spcBef>
                <a:spcPct val="0"/>
              </a:spcBef>
              <a:defRPr/>
            </a:pPr>
            <a:r>
              <a:rPr lang="en-CA" sz="2800" b="1" dirty="0" smtClean="0">
                <a:solidFill>
                  <a:schemeClr val="bg1"/>
                </a:solidFill>
                <a:latin typeface="Lucida Sans" pitchFamily="34" charset="0"/>
              </a:rPr>
              <a:t>The Cyril Burt affair</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16</a:t>
            </a:fld>
            <a:endParaRPr lang="en-US"/>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Content Placeholder 2"/>
          <p:cNvSpPr>
            <a:spLocks noGrp="1"/>
          </p:cNvSpPr>
          <p:nvPr>
            <p:ph idx="1"/>
          </p:nvPr>
        </p:nvSpPr>
        <p:spPr>
          <a:xfrm>
            <a:off x="457200" y="1340768"/>
            <a:ext cx="8229600" cy="4785395"/>
          </a:xfrm>
        </p:spPr>
        <p:txBody>
          <a:bodyPr>
            <a:normAutofit lnSpcReduction="10000"/>
          </a:bodyPr>
          <a:lstStyle/>
          <a:p>
            <a:pPr marL="457200" indent="-457200">
              <a:buNone/>
            </a:pPr>
            <a:endParaRPr lang="en-CA" sz="1200" dirty="0" smtClean="0"/>
          </a:p>
          <a:p>
            <a:pPr marL="457200" indent="-457200">
              <a:buNone/>
            </a:pPr>
            <a:r>
              <a:rPr lang="en-CA" sz="2600" b="1" dirty="0" smtClean="0"/>
              <a:t>Three aspects of the study suggested misconduct:</a:t>
            </a:r>
          </a:p>
          <a:p>
            <a:pPr marL="457200" indent="-457200">
              <a:buFont typeface="Verdana" charset="0"/>
              <a:buAutoNum type="arabicPeriod"/>
            </a:pPr>
            <a:r>
              <a:rPr lang="en-CA" sz="2600" dirty="0" smtClean="0"/>
              <a:t>Extra 32 pairs of identical twins (reared apart) reported between Burt's articles initial publication in 1955 and a later analysis in 1966, were invented.</a:t>
            </a:r>
          </a:p>
          <a:p>
            <a:pPr marL="457200" indent="-457200">
              <a:buFont typeface="Verdana" charset="0"/>
              <a:buAutoNum type="arabicPeriod"/>
            </a:pPr>
            <a:endParaRPr lang="en-CA" sz="800" dirty="0" smtClean="0"/>
          </a:p>
          <a:p>
            <a:pPr marL="457200" indent="-457200">
              <a:buFont typeface="Verdana" charset="0"/>
              <a:buAutoNum type="arabicPeriod"/>
            </a:pPr>
            <a:r>
              <a:rPr lang="en-CA" sz="2600" dirty="0" smtClean="0"/>
              <a:t>Two research assistants who supposedly collected the data on identical twins (reared apart) from 1955 to 1966 did not exist.</a:t>
            </a:r>
          </a:p>
          <a:p>
            <a:pPr marL="457200" indent="-457200">
              <a:buFont typeface="Verdana" charset="0"/>
              <a:buAutoNum type="arabicPeriod"/>
            </a:pPr>
            <a:endParaRPr lang="en-CA" sz="800" dirty="0" smtClean="0"/>
          </a:p>
          <a:p>
            <a:pPr marL="457200" indent="-457200">
              <a:buFont typeface="Verdana" charset="0"/>
              <a:buAutoNum type="arabicPeriod"/>
            </a:pPr>
            <a:r>
              <a:rPr lang="en-CA" sz="2600" dirty="0" smtClean="0"/>
              <a:t>The IQ correlations were contrived because they remained invariant even though the sample sizes changed when the additional participants were added.</a:t>
            </a:r>
            <a:endParaRPr lang="en-CA" sz="2600" b="1" u="sng" dirty="0" smtClean="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Difficulties with Studies: Accusations</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17</a:t>
            </a:fld>
            <a:endParaRPr lang="en-US"/>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68760"/>
            <a:ext cx="8229600" cy="5256584"/>
          </a:xfrm>
        </p:spPr>
        <p:txBody>
          <a:bodyPr>
            <a:normAutofit fontScale="55000" lnSpcReduction="20000"/>
          </a:bodyPr>
          <a:lstStyle/>
          <a:p>
            <a:endParaRPr lang="en-CA" sz="4000" dirty="0" smtClean="0"/>
          </a:p>
          <a:p>
            <a:r>
              <a:rPr lang="en-CA" sz="5100" dirty="0" err="1" smtClean="0"/>
              <a:t>Joynson</a:t>
            </a:r>
            <a:r>
              <a:rPr lang="en-CA" sz="5100" dirty="0" smtClean="0"/>
              <a:t>, R. (1989). </a:t>
            </a:r>
            <a:r>
              <a:rPr lang="en-CA" sz="5100" i="1" dirty="0" smtClean="0"/>
              <a:t>The Burt Affair</a:t>
            </a:r>
            <a:r>
              <a:rPr lang="en-CA" sz="5100" dirty="0" smtClean="0"/>
              <a:t>. </a:t>
            </a:r>
            <a:r>
              <a:rPr lang="en-CA" sz="5100" dirty="0" err="1" smtClean="0"/>
              <a:t>Routledge</a:t>
            </a:r>
            <a:r>
              <a:rPr lang="en-CA" sz="5100" dirty="0" smtClean="0"/>
              <a:t> Chapman Hall, London.</a:t>
            </a:r>
          </a:p>
          <a:p>
            <a:pPr lvl="1"/>
            <a:r>
              <a:rPr lang="en-CA" sz="4200" b="1" u="sng" dirty="0" smtClean="0"/>
              <a:t>Response to 1</a:t>
            </a:r>
            <a:r>
              <a:rPr lang="en-CA" sz="4200" dirty="0" smtClean="0"/>
              <a:t>: Most of these cases had been collected earlier but the data had been mislaid (not lost) during the wartime moves.</a:t>
            </a:r>
          </a:p>
          <a:p>
            <a:endParaRPr lang="en-CA" dirty="0" smtClean="0"/>
          </a:p>
          <a:p>
            <a:pPr lvl="1"/>
            <a:r>
              <a:rPr lang="en-CA" sz="4200" b="1" u="sng" dirty="0" smtClean="0"/>
              <a:t>Response to 2</a:t>
            </a:r>
            <a:r>
              <a:rPr lang="en-CA" sz="4200" dirty="0" smtClean="0"/>
              <a:t>: Howard and Conway collected the data, not during the years of 1955 to 1966, but before the war, mostly in the 1920s and 1930s, makes it less surprising that the two assistants have been difficult to trace; moreover, some trace of them has been uncovered.</a:t>
            </a:r>
          </a:p>
          <a:p>
            <a:endParaRPr lang="en-CA" b="1" u="sng" dirty="0" smtClean="0"/>
          </a:p>
          <a:p>
            <a:pPr lvl="1"/>
            <a:r>
              <a:rPr lang="en-CA" sz="4200" b="1" u="sng" dirty="0" smtClean="0"/>
              <a:t>Response to 3</a:t>
            </a:r>
            <a:r>
              <a:rPr lang="en-CA" sz="4200" dirty="0" smtClean="0"/>
              <a:t>: The IQ data do not support this charge when comparisons are made between papers in which the sample size had truly changed.</a:t>
            </a:r>
          </a:p>
        </p:txBody>
      </p:sp>
      <p:sp>
        <p:nvSpPr>
          <p:cNvPr id="4" name="Slide Number Placeholder 3"/>
          <p:cNvSpPr>
            <a:spLocks noGrp="1"/>
          </p:cNvSpPr>
          <p:nvPr>
            <p:ph type="sldNum" sz="quarter" idx="12"/>
          </p:nvPr>
        </p:nvSpPr>
        <p:spPr/>
        <p:txBody>
          <a:bodyPr/>
          <a:lstStyle/>
          <a:p>
            <a:fld id="{D9FF3843-4416-4EBF-B46A-FD760755C252}" type="slidenum">
              <a:rPr lang="en-US" smtClean="0"/>
              <a:pPr/>
              <a:t>18</a:t>
            </a:fld>
            <a:endParaRPr lang="en-US"/>
          </a:p>
        </p:txBody>
      </p:sp>
      <p:sp>
        <p:nvSpPr>
          <p:cNvPr id="5" name="Rectangle 1029"/>
          <p:cNvSpPr txBox="1">
            <a:spLocks noChangeArrowheads="1"/>
          </p:cNvSpPr>
          <p:nvPr/>
        </p:nvSpPr>
        <p:spPr>
          <a:xfrm>
            <a:off x="251520" y="146844"/>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Difficulties with Studies: Rebuttals</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340768"/>
            <a:ext cx="8640960" cy="5112568"/>
          </a:xfrm>
        </p:spPr>
        <p:txBody>
          <a:bodyPr>
            <a:normAutofit lnSpcReduction="10000"/>
          </a:bodyPr>
          <a:lstStyle/>
          <a:p>
            <a:r>
              <a:rPr lang="en-US" sz="2800" dirty="0" smtClean="0"/>
              <a:t>Scientific integrity consists of a constellation of norms governing the conduct, analysis and communication of research whereas research misconduct consists of:</a:t>
            </a:r>
          </a:p>
          <a:p>
            <a:pPr lvl="1"/>
            <a:r>
              <a:rPr lang="en-US" dirty="0" smtClean="0"/>
              <a:t>Misreporting research results</a:t>
            </a:r>
          </a:p>
          <a:p>
            <a:pPr lvl="2"/>
            <a:r>
              <a:rPr lang="en-US" dirty="0" smtClean="0"/>
              <a:t>Fabricating or falsifying data set</a:t>
            </a:r>
          </a:p>
          <a:p>
            <a:pPr lvl="2"/>
            <a:r>
              <a:rPr lang="en-US" dirty="0" smtClean="0"/>
              <a:t>Manipulating figures and graphs</a:t>
            </a:r>
          </a:p>
          <a:p>
            <a:pPr lvl="1"/>
            <a:r>
              <a:rPr lang="en-US" dirty="0" smtClean="0"/>
              <a:t>Plagiarism (Self or Other)</a:t>
            </a:r>
          </a:p>
          <a:p>
            <a:pPr lvl="1"/>
            <a:r>
              <a:rPr lang="en-US" dirty="0" smtClean="0"/>
              <a:t>Duplicate publications</a:t>
            </a:r>
          </a:p>
          <a:p>
            <a:pPr lvl="1"/>
            <a:r>
              <a:rPr lang="en-US" dirty="0" err="1" smtClean="0"/>
              <a:t>Honourary</a:t>
            </a:r>
            <a:r>
              <a:rPr lang="en-US" dirty="0" smtClean="0"/>
              <a:t>/Gift authorship </a:t>
            </a:r>
          </a:p>
          <a:p>
            <a:pPr lvl="1"/>
            <a:r>
              <a:rPr lang="en-US" dirty="0" smtClean="0"/>
              <a:t>Failure to acknowledge the contributions of others (Ghost authorship)</a:t>
            </a:r>
          </a:p>
          <a:p>
            <a:pPr lvl="1"/>
            <a:endParaRPr lang="en-US" sz="1300" dirty="0" smtClean="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GB" sz="3000" b="1" dirty="0" smtClean="0">
                <a:solidFill>
                  <a:schemeClr val="bg1"/>
                </a:solidFill>
                <a:latin typeface="Lucida Sans" pitchFamily="34" charset="0"/>
                <a:ea typeface="+mj-ea"/>
                <a:cs typeface="+mj-cs"/>
              </a:rPr>
              <a:t>Research/Scientific Integrity</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60236"/>
            <a:ext cx="8229600" cy="5069160"/>
          </a:xfrm>
        </p:spPr>
        <p:txBody>
          <a:bodyPr/>
          <a:lstStyle/>
          <a:p>
            <a:r>
              <a:rPr lang="en-CA" sz="2600" dirty="0" smtClean="0"/>
              <a:t>Although some practices like duplicate publication might seem like a benign practice to boost one’s publication record, it has deleterious effects on the scientific record, e.g., </a:t>
            </a:r>
          </a:p>
          <a:p>
            <a:pPr lvl="1"/>
            <a:r>
              <a:rPr lang="en-CA" sz="2400" dirty="0" smtClean="0"/>
              <a:t>Increases number of citations</a:t>
            </a:r>
          </a:p>
          <a:p>
            <a:pPr lvl="1"/>
            <a:r>
              <a:rPr lang="en-CA" sz="2400" dirty="0" smtClean="0"/>
              <a:t>Increases likelihood of receiving funding</a:t>
            </a:r>
          </a:p>
          <a:p>
            <a:pPr lvl="1"/>
            <a:r>
              <a:rPr lang="en-CA" sz="2400" dirty="0" smtClean="0"/>
              <a:t>Inflates effect sizes in </a:t>
            </a:r>
            <a:r>
              <a:rPr lang="en-CA" sz="2400" dirty="0" err="1" smtClean="0"/>
              <a:t>metaanalysis</a:t>
            </a:r>
            <a:endParaRPr lang="en-CA" sz="2400" dirty="0" smtClean="0"/>
          </a:p>
          <a:p>
            <a:pPr lvl="1"/>
            <a:endParaRPr lang="en-CA" sz="1200" dirty="0" smtClean="0"/>
          </a:p>
          <a:p>
            <a:r>
              <a:rPr lang="en-CA" sz="2800" dirty="0" smtClean="0"/>
              <a:t>Conduct must be viewed along a continuum:</a:t>
            </a:r>
          </a:p>
          <a:p>
            <a:pPr lvl="1"/>
            <a:r>
              <a:rPr lang="en-CA" sz="2400" b="1" dirty="0" smtClean="0"/>
              <a:t>FFP</a:t>
            </a:r>
            <a:r>
              <a:rPr lang="en-CA" sz="2400" dirty="0" smtClean="0"/>
              <a:t>: Fabrication, Falsification and Plagiarism</a:t>
            </a:r>
          </a:p>
          <a:p>
            <a:pPr lvl="1"/>
            <a:r>
              <a:rPr lang="en-CA" sz="2400" b="1" dirty="0" smtClean="0"/>
              <a:t>QRP</a:t>
            </a:r>
            <a:r>
              <a:rPr lang="en-CA" sz="2400" dirty="0" smtClean="0"/>
              <a:t>: Questionable Research Practices</a:t>
            </a:r>
          </a:p>
          <a:p>
            <a:pPr lvl="1"/>
            <a:r>
              <a:rPr lang="en-CA" sz="2400" b="1" dirty="0" smtClean="0"/>
              <a:t>RCR</a:t>
            </a:r>
            <a:r>
              <a:rPr lang="en-CA" sz="2400" dirty="0" smtClean="0"/>
              <a:t>: Responsible Conduct of Research</a:t>
            </a:r>
          </a:p>
        </p:txBody>
      </p:sp>
      <p:sp>
        <p:nvSpPr>
          <p:cNvPr id="4" name="Slide Number Placeholder 3"/>
          <p:cNvSpPr>
            <a:spLocks noGrp="1"/>
          </p:cNvSpPr>
          <p:nvPr>
            <p:ph type="sldNum" sz="quarter" idx="12"/>
          </p:nvPr>
        </p:nvSpPr>
        <p:spPr/>
        <p:txBody>
          <a:bodyPr/>
          <a:lstStyle/>
          <a:p>
            <a:fld id="{D9FF3843-4416-4EBF-B46A-FD760755C252}" type="slidenum">
              <a:rPr lang="en-US" smtClean="0"/>
              <a:pPr/>
              <a:t>20</a:t>
            </a:fld>
            <a:endParaRPr lang="en-US"/>
          </a:p>
        </p:txBody>
      </p:sp>
      <p:sp>
        <p:nvSpPr>
          <p:cNvPr id="5" name="Rectangle 1029"/>
          <p:cNvSpPr txBox="1">
            <a:spLocks noChangeArrowheads="1"/>
          </p:cNvSpPr>
          <p:nvPr/>
        </p:nvSpPr>
        <p:spPr>
          <a:xfrm>
            <a:off x="251520" y="146844"/>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Practical Effect of Misconduct</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9FF3843-4416-4EBF-B46A-FD760755C252}" type="slidenum">
              <a:rPr lang="en-US" smtClean="0"/>
              <a:pPr/>
              <a:t>21</a:t>
            </a:fld>
            <a:endParaRPr lang="en-US"/>
          </a:p>
        </p:txBody>
      </p:sp>
      <p:pic>
        <p:nvPicPr>
          <p:cNvPr id="5" name="Picture 2"/>
          <p:cNvPicPr>
            <a:picLocks noChangeAspect="1" noChangeArrowheads="1"/>
          </p:cNvPicPr>
          <p:nvPr/>
        </p:nvPicPr>
        <p:blipFill>
          <a:blip r:embed="rId3" cstate="print"/>
          <a:srcRect b="10606"/>
          <a:stretch>
            <a:fillRect/>
          </a:stretch>
        </p:blipFill>
        <p:spPr bwMode="auto">
          <a:xfrm>
            <a:off x="2225900" y="3802707"/>
            <a:ext cx="4667882" cy="2866653"/>
          </a:xfrm>
          <a:prstGeom prst="rect">
            <a:avLst/>
          </a:prstGeom>
          <a:noFill/>
          <a:effectLst/>
        </p:spPr>
      </p:pic>
      <p:sp>
        <p:nvSpPr>
          <p:cNvPr id="7" name="AutoShape 4"/>
          <p:cNvSpPr>
            <a:spLocks/>
          </p:cNvSpPr>
          <p:nvPr/>
        </p:nvSpPr>
        <p:spPr bwMode="auto">
          <a:xfrm>
            <a:off x="251520" y="3379710"/>
            <a:ext cx="2119473" cy="1015663"/>
          </a:xfrm>
          <a:prstGeom prst="accentBorderCallout1">
            <a:avLst>
              <a:gd name="adj1" fmla="val 16069"/>
              <a:gd name="adj2" fmla="val 102639"/>
              <a:gd name="adj3" fmla="val 146204"/>
              <a:gd name="adj4" fmla="val 162560"/>
            </a:avLst>
          </a:prstGeom>
          <a:solidFill>
            <a:schemeClr val="tx2">
              <a:lumMod val="60000"/>
              <a:lumOff val="40000"/>
            </a:schemeClr>
          </a:solidFill>
          <a:ln w="9525">
            <a:solidFill>
              <a:schemeClr val="tx1"/>
            </a:solidFill>
            <a:miter lim="800000"/>
            <a:headEnd/>
            <a:tailEnd/>
          </a:ln>
          <a:effectLst/>
        </p:spPr>
        <p:txBody>
          <a:bodyPr wrap="square">
            <a:spAutoFit/>
          </a:bodyPr>
          <a:lstStyle/>
          <a:p>
            <a:pPr algn="ctr" eaLnBrk="0" hangingPunct="0"/>
            <a:r>
              <a:rPr lang="en-US" sz="2000" b="0" dirty="0">
                <a:solidFill>
                  <a:schemeClr val="bg1"/>
                </a:solidFill>
              </a:rPr>
              <a:t>Questionable Research Practices ~10% - 50%*</a:t>
            </a:r>
          </a:p>
        </p:txBody>
      </p:sp>
      <p:sp>
        <p:nvSpPr>
          <p:cNvPr id="8" name="AutoShape 7"/>
          <p:cNvSpPr>
            <a:spLocks/>
          </p:cNvSpPr>
          <p:nvPr/>
        </p:nvSpPr>
        <p:spPr bwMode="auto">
          <a:xfrm>
            <a:off x="6429388" y="4714884"/>
            <a:ext cx="2474855" cy="707886"/>
          </a:xfrm>
          <a:prstGeom prst="accentBorderCallout1">
            <a:avLst>
              <a:gd name="adj1" fmla="val 21685"/>
              <a:gd name="adj2" fmla="val -4166"/>
              <a:gd name="adj3" fmla="val 243082"/>
              <a:gd name="adj4" fmla="val 461"/>
            </a:avLst>
          </a:prstGeom>
          <a:solidFill>
            <a:schemeClr val="tx2">
              <a:lumMod val="60000"/>
              <a:lumOff val="40000"/>
            </a:schemeClr>
          </a:solidFill>
          <a:ln w="9525">
            <a:solidFill>
              <a:schemeClr val="tx1"/>
            </a:solidFill>
            <a:miter lim="800000"/>
            <a:headEnd/>
            <a:tailEnd/>
          </a:ln>
          <a:effectLst/>
        </p:spPr>
        <p:txBody>
          <a:bodyPr wrap="square">
            <a:spAutoFit/>
          </a:bodyPr>
          <a:lstStyle/>
          <a:p>
            <a:pPr algn="ctr" eaLnBrk="0" hangingPunct="0"/>
            <a:r>
              <a:rPr lang="en-US" sz="2000" b="0" dirty="0">
                <a:solidFill>
                  <a:schemeClr val="bg1"/>
                </a:solidFill>
              </a:rPr>
              <a:t>Responsible Conduct of Research</a:t>
            </a:r>
          </a:p>
        </p:txBody>
      </p:sp>
      <p:sp>
        <p:nvSpPr>
          <p:cNvPr id="9" name="AutoShape 8"/>
          <p:cNvSpPr>
            <a:spLocks/>
          </p:cNvSpPr>
          <p:nvPr/>
        </p:nvSpPr>
        <p:spPr bwMode="auto">
          <a:xfrm>
            <a:off x="6143636" y="3357562"/>
            <a:ext cx="2707892" cy="1015663"/>
          </a:xfrm>
          <a:prstGeom prst="accentBorderCallout1">
            <a:avLst>
              <a:gd name="adj1" fmla="val 11250"/>
              <a:gd name="adj2" fmla="val -2065"/>
              <a:gd name="adj3" fmla="val 308182"/>
              <a:gd name="adj4" fmla="val -110959"/>
            </a:avLst>
          </a:prstGeom>
          <a:solidFill>
            <a:schemeClr val="tx2">
              <a:lumMod val="60000"/>
              <a:lumOff val="40000"/>
            </a:schemeClr>
          </a:solidFill>
          <a:ln w="9525">
            <a:solidFill>
              <a:schemeClr val="tx1"/>
            </a:solidFill>
            <a:miter lim="800000"/>
            <a:headEnd/>
            <a:tailEnd/>
          </a:ln>
          <a:effectLst/>
        </p:spPr>
        <p:txBody>
          <a:bodyPr wrap="square">
            <a:spAutoFit/>
          </a:bodyPr>
          <a:lstStyle/>
          <a:p>
            <a:pPr algn="ctr" eaLnBrk="0" hangingPunct="0"/>
            <a:r>
              <a:rPr lang="en-US" sz="2000" b="0" dirty="0">
                <a:solidFill>
                  <a:schemeClr val="bg1"/>
                </a:solidFill>
              </a:rPr>
              <a:t>Fabrication, Falsification &amp; Plagiarism</a:t>
            </a:r>
          </a:p>
          <a:p>
            <a:pPr algn="ctr" eaLnBrk="0" hangingPunct="0"/>
            <a:r>
              <a:rPr lang="en-US" sz="2000" b="0" dirty="0">
                <a:solidFill>
                  <a:schemeClr val="bg1"/>
                </a:solidFill>
              </a:rPr>
              <a:t>~</a:t>
            </a:r>
            <a:r>
              <a:rPr lang="en-US" sz="2000" b="0" dirty="0" smtClean="0">
                <a:solidFill>
                  <a:schemeClr val="bg1"/>
                </a:solidFill>
              </a:rPr>
              <a:t>1.5% </a:t>
            </a:r>
            <a:r>
              <a:rPr lang="en-US" sz="2000" b="0" dirty="0">
                <a:solidFill>
                  <a:schemeClr val="bg1"/>
                </a:solidFill>
              </a:rPr>
              <a:t>- 0.001%*</a:t>
            </a:r>
          </a:p>
        </p:txBody>
      </p:sp>
      <p:sp>
        <p:nvSpPr>
          <p:cNvPr id="12" name="Rectangle 1029"/>
          <p:cNvSpPr txBox="1">
            <a:spLocks noChangeArrowheads="1"/>
          </p:cNvSpPr>
          <p:nvPr/>
        </p:nvSpPr>
        <p:spPr>
          <a:xfrm>
            <a:off x="251520" y="167828"/>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The Continuum of Scientific Conduct:</a:t>
            </a:r>
          </a:p>
          <a:p>
            <a:pPr lvl="0" algn="ctr">
              <a:spcBef>
                <a:spcPct val="0"/>
              </a:spcBef>
              <a:defRPr/>
            </a:pPr>
            <a:r>
              <a:rPr lang="en-CA" sz="2800" b="1" dirty="0" smtClean="0">
                <a:solidFill>
                  <a:schemeClr val="bg1"/>
                </a:solidFill>
                <a:latin typeface="Lucida Sans" pitchFamily="34" charset="0"/>
              </a:rPr>
              <a:t>Misconduct Frequency</a:t>
            </a:r>
          </a:p>
        </p:txBody>
      </p:sp>
      <p:sp>
        <p:nvSpPr>
          <p:cNvPr id="13" name="Content Placeholder 2"/>
          <p:cNvSpPr>
            <a:spLocks noGrp="1"/>
          </p:cNvSpPr>
          <p:nvPr>
            <p:ph idx="1"/>
          </p:nvPr>
        </p:nvSpPr>
        <p:spPr>
          <a:xfrm>
            <a:off x="457200" y="1268760"/>
            <a:ext cx="8229600" cy="2016224"/>
          </a:xfrm>
        </p:spPr>
        <p:txBody>
          <a:bodyPr>
            <a:normAutofit/>
          </a:bodyPr>
          <a:lstStyle/>
          <a:p>
            <a:r>
              <a:rPr lang="en-CA" sz="3000" dirty="0" smtClean="0"/>
              <a:t>Are we in danger?</a:t>
            </a:r>
          </a:p>
          <a:p>
            <a:endParaRPr lang="en-CA" sz="1200" dirty="0" smtClean="0"/>
          </a:p>
          <a:p>
            <a:r>
              <a:rPr lang="en-CA" sz="3000" dirty="0" smtClean="0"/>
              <a:t>‘Best practices’ are rare, as are extreme cases of misconduct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9FF3843-4416-4EBF-B46A-FD760755C252}" type="slidenum">
              <a:rPr lang="en-US" smtClean="0"/>
              <a:pPr/>
              <a:t>22</a:t>
            </a:fld>
            <a:endParaRPr lang="en-US"/>
          </a:p>
        </p:txBody>
      </p:sp>
      <p:pic>
        <p:nvPicPr>
          <p:cNvPr id="56322" name="Picture 2" descr="https://fbcdn-sphotos-f-a.akamaihd.net/hphotos-ak-frc3/970372_598411820179833_2017383768_n.jpg"/>
          <p:cNvPicPr>
            <a:picLocks noChangeAspect="1" noChangeArrowheads="1"/>
          </p:cNvPicPr>
          <p:nvPr/>
        </p:nvPicPr>
        <p:blipFill>
          <a:blip r:embed="rId2"/>
          <a:srcRect/>
          <a:stretch>
            <a:fillRect/>
          </a:stretch>
        </p:blipFill>
        <p:spPr bwMode="auto">
          <a:xfrm>
            <a:off x="0" y="-1"/>
            <a:ext cx="9143999" cy="6858001"/>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I’m driven by two main philosophies: know more today about the world than I knew yesterday and lessen the suffering of others. You’d be surprised how far that gets you”</a:t>
            </a:r>
          </a:p>
          <a:p>
            <a:endParaRPr lang="en-US" sz="2400" dirty="0" smtClean="0"/>
          </a:p>
          <a:p>
            <a:r>
              <a:rPr lang="en-US" sz="2400" dirty="0" smtClean="0"/>
              <a:t>- Neil </a:t>
            </a:r>
            <a:r>
              <a:rPr lang="en-US" sz="2400" dirty="0" err="1" smtClean="0"/>
              <a:t>deGrasse</a:t>
            </a:r>
            <a:r>
              <a:rPr lang="en-US" sz="2400" dirty="0" smtClean="0"/>
              <a:t> Tyson</a:t>
            </a:r>
            <a:endParaRPr lang="en-CA" sz="2400" dirty="0" smtClean="0"/>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ea typeface="+mj-ea"/>
                <a:cs typeface="+mj-cs"/>
              </a:rPr>
              <a:t>Research Ethics:  Historical Antecedents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23</a:t>
            </a:fld>
            <a:endParaRPr lang="en-CA"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6" name="Rectangle 4"/>
          <p:cNvSpPr>
            <a:spLocks noGrp="1" noChangeArrowheads="1"/>
          </p:cNvSpPr>
          <p:nvPr>
            <p:ph type="body" idx="1"/>
          </p:nvPr>
        </p:nvSpPr>
        <p:spPr>
          <a:xfrm>
            <a:off x="457200" y="1600200"/>
            <a:ext cx="8229600" cy="4853136"/>
          </a:xfrm>
        </p:spPr>
        <p:txBody>
          <a:bodyPr>
            <a:normAutofit/>
          </a:bodyPr>
          <a:lstStyle/>
          <a:p>
            <a:pPr eaLnBrk="1" hangingPunct="1"/>
            <a:r>
              <a:rPr lang="en-US" sz="2600" dirty="0" smtClean="0"/>
              <a:t>Influences on contemporary research ethics naturally include philosophy and can be seen to date back to Hippocrates:</a:t>
            </a:r>
          </a:p>
          <a:p>
            <a:pPr lvl="1"/>
            <a:r>
              <a:rPr lang="en-US" sz="2200" dirty="0" smtClean="0"/>
              <a:t>“I swear by Apollo, the healer, Asclepius, </a:t>
            </a:r>
            <a:r>
              <a:rPr lang="en-US" sz="2200" dirty="0" err="1" smtClean="0"/>
              <a:t>Hygieia</a:t>
            </a:r>
            <a:r>
              <a:rPr lang="en-US" sz="2200" dirty="0" smtClean="0"/>
              <a:t>, and Panacea, and I take to witness all the gods, all the goddesses, to keep according to my ability and my judgment, the following Oath and agreement … </a:t>
            </a:r>
          </a:p>
          <a:p>
            <a:pPr lvl="1">
              <a:buNone/>
            </a:pPr>
            <a:r>
              <a:rPr lang="en-US" sz="2200" dirty="0" smtClean="0"/>
              <a:t>	I will use my power to help the sick to the best of my ability and </a:t>
            </a:r>
            <a:r>
              <a:rPr lang="en-US" sz="2200" dirty="0" err="1" smtClean="0"/>
              <a:t>judgement</a:t>
            </a:r>
            <a:r>
              <a:rPr lang="en-US" sz="2200" dirty="0" smtClean="0"/>
              <a:t>; I will abstain from harming or wronging any man by it.”</a:t>
            </a:r>
          </a:p>
          <a:p>
            <a:pPr lvl="1">
              <a:buNone/>
            </a:pPr>
            <a:endParaRPr lang="en-US" sz="1200" dirty="0" smtClean="0"/>
          </a:p>
          <a:p>
            <a:r>
              <a:rPr lang="en-US" sz="2600" dirty="0" smtClean="0"/>
              <a:t>Our modern concerns are far more pragmatic</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Ethics in Research: An Overview</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24</a:t>
            </a:fld>
            <a:endParaRPr lang="en-US" dirty="0"/>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70" name="Rectangle 4"/>
          <p:cNvSpPr>
            <a:spLocks noGrp="1" noChangeArrowheads="1"/>
          </p:cNvSpPr>
          <p:nvPr>
            <p:ph type="body" idx="1"/>
          </p:nvPr>
        </p:nvSpPr>
        <p:spPr>
          <a:xfrm>
            <a:off x="323528" y="1268760"/>
            <a:ext cx="6120680" cy="5328592"/>
          </a:xfrm>
        </p:spPr>
        <p:txBody>
          <a:bodyPr>
            <a:normAutofit lnSpcReduction="10000"/>
          </a:bodyPr>
          <a:lstStyle/>
          <a:p>
            <a:pPr eaLnBrk="1" hangingPunct="1">
              <a:lnSpc>
                <a:spcPct val="100000"/>
              </a:lnSpc>
            </a:pPr>
            <a:r>
              <a:rPr lang="en-US" i="1" dirty="0" smtClean="0"/>
              <a:t>The Doctor Trials</a:t>
            </a:r>
            <a:r>
              <a:rPr lang="en-US" dirty="0" smtClean="0"/>
              <a:t>: transcript excerpt </a:t>
            </a:r>
            <a:r>
              <a:rPr lang="en-US" i="1" dirty="0" smtClean="0"/>
              <a:t>Leo </a:t>
            </a:r>
            <a:r>
              <a:rPr lang="en-US" i="1" dirty="0" err="1" smtClean="0"/>
              <a:t>Miechalowski</a:t>
            </a:r>
            <a:endParaRPr lang="en-US" dirty="0" smtClean="0"/>
          </a:p>
          <a:p>
            <a:pPr lvl="1" eaLnBrk="1" hangingPunct="1"/>
            <a:r>
              <a:rPr lang="en-US" dirty="0" smtClean="0"/>
              <a:t>Polish priest imprisoned by the Germans at Dachau concentration camp (1940 to 1945). Nazi doctors at Dachau intentionally infected </a:t>
            </a:r>
            <a:r>
              <a:rPr lang="en-US" dirty="0" err="1" smtClean="0"/>
              <a:t>Miechalowski</a:t>
            </a:r>
            <a:r>
              <a:rPr lang="en-US" dirty="0" smtClean="0"/>
              <a:t> with malaria to determine effectiveness of various anti-malarial compounds; also forced him to endure low temperatures to test the effects of hypothermia on the human body</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Nuremberg Trials</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25</a:t>
            </a:fld>
            <a:endParaRPr lang="en-US"/>
          </a:p>
        </p:txBody>
      </p:sp>
      <p:pic>
        <p:nvPicPr>
          <p:cNvPr id="74754" name="Picture 2" descr="http://www.ushmm.org/research/library/bibliography/en/nuremberg/images/image.jpg"/>
          <p:cNvPicPr>
            <a:picLocks noChangeAspect="1" noChangeArrowheads="1"/>
          </p:cNvPicPr>
          <p:nvPr/>
        </p:nvPicPr>
        <p:blipFill>
          <a:blip r:embed="rId2" cstate="print"/>
          <a:srcRect/>
          <a:stretch>
            <a:fillRect/>
          </a:stretch>
        </p:blipFill>
        <p:spPr bwMode="auto">
          <a:xfrm>
            <a:off x="6300192" y="3933056"/>
            <a:ext cx="2627784" cy="1959889"/>
          </a:xfrm>
          <a:prstGeom prst="rect">
            <a:avLst/>
          </a:prstGeom>
          <a:noFill/>
        </p:spPr>
      </p:pic>
      <p:pic>
        <p:nvPicPr>
          <p:cNvPr id="74756" name="Picture 4" descr="http://dtsdapache.hershey.k12.pa.us/wpmu/hs_eng9/files/2011/05/45428.jpg"/>
          <p:cNvPicPr>
            <a:picLocks noChangeAspect="1" noChangeArrowheads="1"/>
          </p:cNvPicPr>
          <p:nvPr/>
        </p:nvPicPr>
        <p:blipFill>
          <a:blip r:embed="rId3" cstate="print"/>
          <a:srcRect/>
          <a:stretch>
            <a:fillRect/>
          </a:stretch>
        </p:blipFill>
        <p:spPr bwMode="auto">
          <a:xfrm>
            <a:off x="6300192" y="1628800"/>
            <a:ext cx="2602550" cy="1903115"/>
          </a:xfrm>
          <a:prstGeom prst="rect">
            <a:avLst/>
          </a:prstGeom>
          <a:noFill/>
        </p:spPr>
      </p:pic>
    </p:spTree>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4" name="Rectangle 4"/>
          <p:cNvSpPr>
            <a:spLocks noGrp="1" noChangeArrowheads="1"/>
          </p:cNvSpPr>
          <p:nvPr>
            <p:ph type="body" idx="1"/>
          </p:nvPr>
        </p:nvSpPr>
        <p:spPr>
          <a:xfrm>
            <a:off x="251520" y="1196752"/>
            <a:ext cx="5688632" cy="5661248"/>
          </a:xfrm>
        </p:spPr>
        <p:txBody>
          <a:bodyPr>
            <a:normAutofit fontScale="92500" lnSpcReduction="10000"/>
          </a:bodyPr>
          <a:lstStyle/>
          <a:p>
            <a:pPr eaLnBrk="1" hangingPunct="1">
              <a:lnSpc>
                <a:spcPct val="100000"/>
              </a:lnSpc>
            </a:pPr>
            <a:r>
              <a:rPr lang="en-US" sz="2800" dirty="0" smtClean="0"/>
              <a:t>Q: </a:t>
            </a:r>
            <a:r>
              <a:rPr lang="en-US" sz="2800" i="1" dirty="0" smtClean="0"/>
              <a:t>Father, do I understand you to say that you were injected with malaria in the middle of 1942?</a:t>
            </a:r>
            <a:endParaRPr lang="en-US" sz="2800" dirty="0" smtClean="0"/>
          </a:p>
          <a:p>
            <a:pPr eaLnBrk="1" hangingPunct="1">
              <a:lnSpc>
                <a:spcPct val="100000"/>
              </a:lnSpc>
            </a:pPr>
            <a:r>
              <a:rPr lang="en-US" sz="2800" dirty="0" smtClean="0"/>
              <a:t>A: </a:t>
            </a:r>
            <a:r>
              <a:rPr lang="en-US" sz="2800" i="1" dirty="0" smtClean="0"/>
              <a:t>It was approximately in the middle of 1942 when I was infected with malaria.</a:t>
            </a:r>
          </a:p>
          <a:p>
            <a:pPr eaLnBrk="1" hangingPunct="1">
              <a:lnSpc>
                <a:spcPct val="100000"/>
              </a:lnSpc>
            </a:pPr>
            <a:endParaRPr lang="en-US" sz="1300" i="1" dirty="0" smtClean="0"/>
          </a:p>
          <a:p>
            <a:pPr eaLnBrk="1" hangingPunct="1"/>
            <a:r>
              <a:rPr lang="en-US" sz="2800" dirty="0" smtClean="0"/>
              <a:t>Q: </a:t>
            </a:r>
            <a:r>
              <a:rPr lang="en-US" sz="2800" i="1" dirty="0" smtClean="0"/>
              <a:t>And you were not asked your consent to the malaria experiment?</a:t>
            </a:r>
            <a:endParaRPr lang="en-US" sz="2800" dirty="0" smtClean="0"/>
          </a:p>
          <a:p>
            <a:pPr eaLnBrk="1" hangingPunct="1"/>
            <a:r>
              <a:rPr lang="en-US" sz="2800" dirty="0" smtClean="0"/>
              <a:t>A: </a:t>
            </a:r>
            <a:r>
              <a:rPr lang="en-US" sz="2800" i="1" dirty="0" smtClean="0"/>
              <a:t>No. I was not asked for my consent.</a:t>
            </a:r>
          </a:p>
          <a:p>
            <a:pPr eaLnBrk="1" hangingPunct="1"/>
            <a:endParaRPr lang="en-US" sz="1300" i="1" dirty="0" smtClean="0"/>
          </a:p>
          <a:p>
            <a:r>
              <a:rPr lang="en-US" sz="2800" dirty="0" smtClean="0"/>
              <a:t>Q: </a:t>
            </a:r>
            <a:r>
              <a:rPr lang="en-US" sz="2800" i="1" dirty="0" smtClean="0"/>
              <a:t>And you did not volunteer for this experiment?</a:t>
            </a:r>
          </a:p>
          <a:p>
            <a:r>
              <a:rPr lang="en-US" sz="2800" dirty="0" smtClean="0"/>
              <a:t>A: </a:t>
            </a:r>
            <a:r>
              <a:rPr lang="en-US" sz="2800" i="1" dirty="0" smtClean="0"/>
              <a:t>No. I was taken in the manner which I have just described.</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Nuremberg Trials Excerpt</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26</a:t>
            </a:fld>
            <a:endParaRPr lang="en-US"/>
          </a:p>
        </p:txBody>
      </p:sp>
      <p:pic>
        <p:nvPicPr>
          <p:cNvPr id="5" name="Picture 5"/>
          <p:cNvPicPr>
            <a:picLocks noChangeAspect="1" noChangeArrowheads="1"/>
          </p:cNvPicPr>
          <p:nvPr/>
        </p:nvPicPr>
        <p:blipFill>
          <a:blip r:embed="rId2" cstate="print"/>
          <a:srcRect/>
          <a:stretch>
            <a:fillRect/>
          </a:stretch>
        </p:blipFill>
        <p:spPr bwMode="auto">
          <a:xfrm>
            <a:off x="6012160" y="2132856"/>
            <a:ext cx="2984500" cy="2616200"/>
          </a:xfrm>
          <a:prstGeom prst="rect">
            <a:avLst/>
          </a:prstGeom>
          <a:noFill/>
          <a:ln w="12700">
            <a:noFill/>
            <a:round/>
            <a:headEnd/>
            <a:tailEnd/>
          </a:ln>
        </p:spPr>
      </p:pic>
      <p:sp>
        <p:nvSpPr>
          <p:cNvPr id="7" name="Rectangle 6"/>
          <p:cNvSpPr>
            <a:spLocks/>
          </p:cNvSpPr>
          <p:nvPr/>
        </p:nvSpPr>
        <p:spPr bwMode="auto">
          <a:xfrm>
            <a:off x="5868144" y="4869160"/>
            <a:ext cx="3128144" cy="1224136"/>
          </a:xfrm>
          <a:prstGeom prst="rect">
            <a:avLst/>
          </a:prstGeom>
          <a:noFill/>
          <a:ln w="12700">
            <a:noFill/>
            <a:miter lim="800000"/>
            <a:headEnd/>
            <a:tailEnd/>
          </a:ln>
        </p:spPr>
        <p:txBody>
          <a:bodyPr lIns="0" tIns="0" rIns="40639" bIns="0"/>
          <a:lstStyle/>
          <a:p>
            <a:pPr marL="39688" algn="r"/>
            <a:r>
              <a:rPr lang="en-US" dirty="0">
                <a:solidFill>
                  <a:schemeClr val="tx1"/>
                </a:solidFill>
                <a:cs typeface="Arial" charset="0"/>
              </a:rPr>
              <a:t>Woman who was subjected to</a:t>
            </a:r>
          </a:p>
          <a:p>
            <a:pPr marL="39688" algn="r"/>
            <a:r>
              <a:rPr lang="en-US" dirty="0">
                <a:solidFill>
                  <a:schemeClr val="tx1"/>
                </a:solidFill>
                <a:cs typeface="Arial" charset="0"/>
              </a:rPr>
              <a:t>experimentation by Nazi doctors testifying at Nuremberg Doctor’s Trial</a:t>
            </a: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2" name="Rectangle 4"/>
          <p:cNvSpPr>
            <a:spLocks noGrp="1" noChangeArrowheads="1"/>
          </p:cNvSpPr>
          <p:nvPr>
            <p:ph type="body" idx="1"/>
          </p:nvPr>
        </p:nvSpPr>
        <p:spPr>
          <a:xfrm>
            <a:off x="323528" y="1340768"/>
            <a:ext cx="8496944" cy="5112568"/>
          </a:xfrm>
        </p:spPr>
        <p:txBody>
          <a:bodyPr>
            <a:normAutofit/>
          </a:bodyPr>
          <a:lstStyle/>
          <a:p>
            <a:pPr eaLnBrk="1" hangingPunct="1">
              <a:lnSpc>
                <a:spcPct val="100000"/>
              </a:lnSpc>
            </a:pPr>
            <a:r>
              <a:rPr lang="en-US" dirty="0" err="1" smtClean="0"/>
              <a:t>Exerpt</a:t>
            </a:r>
            <a:r>
              <a:rPr lang="en-US" dirty="0" smtClean="0"/>
              <a:t> from opening statement in </a:t>
            </a:r>
            <a:r>
              <a:rPr lang="en-US" i="1" dirty="0" smtClean="0"/>
              <a:t>Doctors Trial</a:t>
            </a:r>
            <a:r>
              <a:rPr lang="en-US" dirty="0" smtClean="0"/>
              <a:t> by  Brig. General Telford Taylor (December 9, 1946)</a:t>
            </a:r>
          </a:p>
          <a:p>
            <a:pPr lvl="1" eaLnBrk="1" hangingPunct="1"/>
            <a:r>
              <a:rPr lang="en-US" i="1" dirty="0" smtClean="0"/>
              <a:t>Whatever book or treatise on medical ethics we may examine, and whatever expert on forensic medicine we may question, will say that it is a fundamental and inescapable obligation of every physician under any known system of law not to perform a dangerous experiment without the subject's consent.</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Nuremberg Trials</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27</a:t>
            </a:fld>
            <a:endParaRPr lang="en-US"/>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8" name="Rectangle 4"/>
          <p:cNvSpPr>
            <a:spLocks noGrp="1" noChangeArrowheads="1"/>
          </p:cNvSpPr>
          <p:nvPr>
            <p:ph type="body" idx="1"/>
          </p:nvPr>
        </p:nvSpPr>
        <p:spPr>
          <a:xfrm>
            <a:off x="457200" y="1340768"/>
            <a:ext cx="8291264" cy="4896544"/>
          </a:xfrm>
        </p:spPr>
        <p:txBody>
          <a:bodyPr/>
          <a:lstStyle/>
          <a:p>
            <a:pPr eaLnBrk="1" hangingPunct="1">
              <a:lnSpc>
                <a:spcPct val="100000"/>
              </a:lnSpc>
            </a:pPr>
            <a:r>
              <a:rPr lang="en-US" dirty="0" smtClean="0"/>
              <a:t>The outcome of the Nuremberg Trial was the creation of the first code of ethics</a:t>
            </a:r>
          </a:p>
          <a:p>
            <a:pPr eaLnBrk="1" hangingPunct="1">
              <a:lnSpc>
                <a:spcPct val="100000"/>
              </a:lnSpc>
            </a:pPr>
            <a:endParaRPr lang="en-US" sz="1200" dirty="0" smtClean="0"/>
          </a:p>
          <a:p>
            <a:pPr eaLnBrk="1" hangingPunct="1">
              <a:lnSpc>
                <a:spcPct val="100000"/>
              </a:lnSpc>
            </a:pPr>
            <a:r>
              <a:rPr lang="en-US" dirty="0" smtClean="0"/>
              <a:t>Consisted of 10 points including </a:t>
            </a:r>
          </a:p>
          <a:p>
            <a:pPr lvl="1"/>
            <a:r>
              <a:rPr lang="en-US" dirty="0" smtClean="0"/>
              <a:t>Voluntary and informed consent, </a:t>
            </a:r>
          </a:p>
          <a:p>
            <a:pPr lvl="1"/>
            <a:r>
              <a:rPr lang="en-US" dirty="0" smtClean="0"/>
              <a:t>Termination of the experiment at the control of the subject</a:t>
            </a:r>
          </a:p>
          <a:p>
            <a:pPr lvl="1"/>
            <a:r>
              <a:rPr lang="en-US" dirty="0" smtClean="0"/>
              <a:t>Usefulness of the experiment,</a:t>
            </a:r>
          </a:p>
          <a:p>
            <a:pPr lvl="1"/>
            <a:r>
              <a:rPr lang="en-US" dirty="0" smtClean="0"/>
              <a:t>Avoidance of unnecessary risk or discomfort</a:t>
            </a:r>
          </a:p>
        </p:txBody>
      </p:sp>
      <p:sp>
        <p:nvSpPr>
          <p:cNvPr id="8"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Nuremberg Code</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D9FF3843-4416-4EBF-B46A-FD760755C252}" type="slidenum">
              <a:rPr lang="en-US" smtClean="0"/>
              <a:pPr/>
              <a:t>28</a:t>
            </a:fld>
            <a:endParaRPr lang="en-US"/>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6" name="Rectangle 4"/>
          <p:cNvSpPr>
            <a:spLocks noGrp="1" noChangeArrowheads="1"/>
          </p:cNvSpPr>
          <p:nvPr>
            <p:ph type="body" idx="1"/>
          </p:nvPr>
        </p:nvSpPr>
        <p:spPr>
          <a:xfrm>
            <a:off x="251520" y="1268760"/>
            <a:ext cx="8568952" cy="5256584"/>
          </a:xfrm>
        </p:spPr>
        <p:txBody>
          <a:bodyPr>
            <a:normAutofit/>
          </a:bodyPr>
          <a:lstStyle/>
          <a:p>
            <a:pPr eaLnBrk="1" hangingPunct="1">
              <a:lnSpc>
                <a:spcPct val="100000"/>
              </a:lnSpc>
            </a:pPr>
            <a:r>
              <a:rPr lang="en-US" dirty="0" smtClean="0"/>
              <a:t>Along with the medical sciences, psychology is also replete with ethical concerns</a:t>
            </a:r>
          </a:p>
          <a:p>
            <a:pPr eaLnBrk="1" hangingPunct="1">
              <a:lnSpc>
                <a:spcPct val="100000"/>
              </a:lnSpc>
            </a:pPr>
            <a:endParaRPr lang="en-US" sz="1200" dirty="0" smtClean="0"/>
          </a:p>
          <a:p>
            <a:pPr eaLnBrk="1" hangingPunct="1">
              <a:lnSpc>
                <a:spcPct val="100000"/>
              </a:lnSpc>
            </a:pPr>
            <a:r>
              <a:rPr lang="en-US" dirty="0" smtClean="0"/>
              <a:t>Laboratory examples:</a:t>
            </a:r>
          </a:p>
          <a:p>
            <a:pPr lvl="1" eaLnBrk="1" hangingPunct="1"/>
            <a:r>
              <a:rPr lang="en-US" sz="2600" i="1" u="sng" dirty="0" smtClean="0"/>
              <a:t>Test Performance</a:t>
            </a:r>
            <a:r>
              <a:rPr lang="en-US" sz="2600" dirty="0" smtClean="0"/>
              <a:t> – Participants frequently wonder what our studies say about them (e.g., tests of math and short term memory)</a:t>
            </a:r>
          </a:p>
          <a:p>
            <a:pPr lvl="1" eaLnBrk="1" hangingPunct="1"/>
            <a:endParaRPr lang="en-US" sz="1200" dirty="0" smtClean="0"/>
          </a:p>
          <a:p>
            <a:pPr lvl="1" eaLnBrk="1" hangingPunct="1"/>
            <a:r>
              <a:rPr lang="en-US" sz="2600" i="1" u="sng" dirty="0" smtClean="0"/>
              <a:t>Fatigue and Duress</a:t>
            </a:r>
            <a:r>
              <a:rPr lang="en-US" sz="2600" dirty="0" smtClean="0"/>
              <a:t> – Studies can take hours, days and often require intense concentration or manipulations of affect (emotion)</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Research Ethics in Psychology</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29</a:t>
            </a:fld>
            <a:endParaRPr lang="en-US"/>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412776"/>
            <a:ext cx="8568952" cy="4968552"/>
          </a:xfrm>
        </p:spPr>
        <p:txBody>
          <a:bodyPr/>
          <a:lstStyle/>
          <a:p>
            <a:r>
              <a:rPr lang="en-US" dirty="0" smtClean="0"/>
              <a:t>Previously we discussed the role that authority plays in knowledge creation</a:t>
            </a:r>
          </a:p>
          <a:p>
            <a:endParaRPr lang="en-US" sz="1200" dirty="0" smtClean="0"/>
          </a:p>
          <a:p>
            <a:r>
              <a:rPr lang="en-US" dirty="0" smtClean="0"/>
              <a:t>As noted in the APA principles, we occupy an important place in the community wherein we are given trust</a:t>
            </a:r>
          </a:p>
          <a:p>
            <a:endParaRPr lang="en-US" sz="1200" dirty="0" smtClean="0"/>
          </a:p>
          <a:p>
            <a:r>
              <a:rPr lang="en-US" dirty="0" smtClean="0"/>
              <a:t>One of the reasons for research ethics was the submission to authority observed in the world and how it is also present in the laboratory</a:t>
            </a:r>
            <a:endParaRPr lang="en-US" dirty="0"/>
          </a:p>
        </p:txBody>
      </p:sp>
      <p:sp>
        <p:nvSpPr>
          <p:cNvPr id="4" name="Slide Number Placeholder 3"/>
          <p:cNvSpPr>
            <a:spLocks noGrp="1"/>
          </p:cNvSpPr>
          <p:nvPr>
            <p:ph type="sldNum" sz="quarter" idx="12"/>
          </p:nvPr>
        </p:nvSpPr>
        <p:spPr/>
        <p:txBody>
          <a:bodyPr/>
          <a:lstStyle/>
          <a:p>
            <a:fld id="{D9FF3843-4416-4EBF-B46A-FD760755C252}" type="slidenum">
              <a:rPr lang="en-US" smtClean="0"/>
              <a:pPr/>
              <a:t>30</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Research Ethics in Psychology</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268760"/>
            <a:ext cx="8496944" cy="5112568"/>
          </a:xfrm>
        </p:spPr>
        <p:txBody>
          <a:bodyPr>
            <a:normAutofit fontScale="92500"/>
          </a:bodyPr>
          <a:lstStyle/>
          <a:p>
            <a:endParaRPr lang="en-CA" sz="1200" dirty="0" smtClean="0"/>
          </a:p>
          <a:p>
            <a:r>
              <a:rPr lang="en-CA" dirty="0" smtClean="0"/>
              <a:t>Before the rise of cognition as a dominant experimental paradigm, learning studies generally ascribed to behaviourist principles</a:t>
            </a:r>
          </a:p>
          <a:p>
            <a:endParaRPr lang="en-CA" sz="1200" dirty="0" smtClean="0"/>
          </a:p>
          <a:p>
            <a:r>
              <a:rPr lang="en-CA" dirty="0" smtClean="0"/>
              <a:t>Classical conditioning experiments assumed that people could learn associations between items by reward and punishment</a:t>
            </a:r>
          </a:p>
          <a:p>
            <a:pPr lvl="1"/>
            <a:r>
              <a:rPr lang="en-CA" sz="2400" b="1" dirty="0" smtClean="0"/>
              <a:t>Positive/ Negative Reinforcement</a:t>
            </a:r>
            <a:endParaRPr lang="en-CA" sz="2400" dirty="0" smtClean="0"/>
          </a:p>
          <a:p>
            <a:endParaRPr lang="en-CA" sz="1200" dirty="0" smtClean="0"/>
          </a:p>
          <a:p>
            <a:r>
              <a:rPr lang="en-CA" dirty="0" smtClean="0"/>
              <a:t>Could we use this paradigm to examine the lengths people would go to in order to obey authority?</a:t>
            </a:r>
            <a:endParaRPr lang="en-CA" dirty="0"/>
          </a:p>
        </p:txBody>
      </p:sp>
      <p:sp>
        <p:nvSpPr>
          <p:cNvPr id="4" name="Slide Number Placeholder 3"/>
          <p:cNvSpPr>
            <a:spLocks noGrp="1"/>
          </p:cNvSpPr>
          <p:nvPr>
            <p:ph type="sldNum" sz="quarter" idx="12"/>
          </p:nvPr>
        </p:nvSpPr>
        <p:spPr/>
        <p:txBody>
          <a:bodyPr/>
          <a:lstStyle/>
          <a:p>
            <a:fld id="{D9FF3843-4416-4EBF-B46A-FD760755C252}" type="slidenum">
              <a:rPr lang="en-US" smtClean="0"/>
              <a:pPr/>
              <a:t>31</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err="1" smtClean="0">
                <a:solidFill>
                  <a:schemeClr val="bg1"/>
                </a:solidFill>
                <a:latin typeface="Lucida Sans" pitchFamily="34" charset="0"/>
              </a:rPr>
              <a:t>Milgram</a:t>
            </a:r>
            <a:r>
              <a:rPr lang="en-CA" sz="2800" b="1" dirty="0" smtClean="0">
                <a:solidFill>
                  <a:schemeClr val="bg1"/>
                </a:solidFill>
                <a:latin typeface="Lucida Sans" pitchFamily="34" charset="0"/>
              </a:rPr>
              <a:t> Experiments: </a:t>
            </a:r>
          </a:p>
          <a:p>
            <a:pPr lvl="0" algn="ctr">
              <a:spcBef>
                <a:spcPct val="0"/>
              </a:spcBef>
              <a:defRPr/>
            </a:pPr>
            <a:r>
              <a:rPr lang="en-CA" sz="2800" b="1" dirty="0" smtClean="0">
                <a:solidFill>
                  <a:schemeClr val="bg1"/>
                </a:solidFill>
                <a:latin typeface="Lucida Sans" pitchFamily="34" charset="0"/>
              </a:rPr>
              <a:t>A Shocking Background</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412776"/>
            <a:ext cx="5760640" cy="5184576"/>
          </a:xfrm>
        </p:spPr>
        <p:txBody>
          <a:bodyPr>
            <a:normAutofit fontScale="85000" lnSpcReduction="10000"/>
          </a:bodyPr>
          <a:lstStyle/>
          <a:p>
            <a:r>
              <a:rPr lang="en-US" dirty="0" err="1" smtClean="0"/>
              <a:t>Milgram</a:t>
            </a:r>
            <a:r>
              <a:rPr lang="en-US" dirty="0" smtClean="0"/>
              <a:t> was influenced by the testimony of Adolf Eichmann, among others:</a:t>
            </a:r>
          </a:p>
          <a:p>
            <a:pPr lvl="1"/>
            <a:r>
              <a:rPr lang="en-US" dirty="0" smtClean="0"/>
              <a:t>“I was one of the many horses pulling the wagon and couldn't escape left or right because of the will of the driver.”</a:t>
            </a:r>
          </a:p>
          <a:p>
            <a:pPr lvl="1"/>
            <a:r>
              <a:rPr lang="en-US" dirty="0" smtClean="0"/>
              <a:t>“Now that I look back, I realize that a life predicated on being obedient and taking orders is a very comfortable life indeed. Living in such a way reduces to a minimum one's need to think.”</a:t>
            </a:r>
          </a:p>
          <a:p>
            <a:pPr lvl="1"/>
            <a:r>
              <a:rPr lang="en-US" dirty="0" smtClean="0"/>
              <a:t>“To sum it all up, I must say that I regret nothing.”</a:t>
            </a:r>
            <a:endParaRPr lang="en-US" dirty="0"/>
          </a:p>
        </p:txBody>
      </p:sp>
      <p:sp>
        <p:nvSpPr>
          <p:cNvPr id="4" name="Slide Number Placeholder 3"/>
          <p:cNvSpPr>
            <a:spLocks noGrp="1"/>
          </p:cNvSpPr>
          <p:nvPr>
            <p:ph type="sldNum" sz="quarter" idx="12"/>
          </p:nvPr>
        </p:nvSpPr>
        <p:spPr/>
        <p:txBody>
          <a:bodyPr/>
          <a:lstStyle/>
          <a:p>
            <a:fld id="{D9FF3843-4416-4EBF-B46A-FD760755C252}" type="slidenum">
              <a:rPr lang="en-US" smtClean="0"/>
              <a:pPr/>
              <a:t>32</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err="1" smtClean="0">
                <a:solidFill>
                  <a:schemeClr val="bg1"/>
                </a:solidFill>
                <a:latin typeface="Lucida Sans" pitchFamily="34" charset="0"/>
              </a:rPr>
              <a:t>Milgram</a:t>
            </a:r>
            <a:r>
              <a:rPr lang="en-CA" sz="2800" b="1" dirty="0" smtClean="0">
                <a:solidFill>
                  <a:schemeClr val="bg1"/>
                </a:solidFill>
                <a:latin typeface="Lucida Sans" pitchFamily="34" charset="0"/>
              </a:rPr>
              <a:t> Experiments: </a:t>
            </a:r>
          </a:p>
          <a:p>
            <a:pPr lvl="0" algn="ctr">
              <a:spcBef>
                <a:spcPct val="0"/>
              </a:spcBef>
              <a:defRPr/>
            </a:pPr>
            <a:r>
              <a:rPr lang="en-CA" sz="2800" b="1" dirty="0" smtClean="0">
                <a:solidFill>
                  <a:schemeClr val="bg1"/>
                </a:solidFill>
                <a:latin typeface="Lucida Sans" pitchFamily="34" charset="0"/>
              </a:rPr>
              <a:t>A Shocking Background</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pic>
        <p:nvPicPr>
          <p:cNvPr id="38914" name="Picture 2" descr="http://www.nizkor.org/hweb/people/e/eichmann-adolf/images/Eichmann-1940.jpg"/>
          <p:cNvPicPr>
            <a:picLocks noChangeAspect="1" noChangeArrowheads="1"/>
          </p:cNvPicPr>
          <p:nvPr/>
        </p:nvPicPr>
        <p:blipFill>
          <a:blip r:embed="rId3" cstate="print"/>
          <a:srcRect/>
          <a:stretch>
            <a:fillRect/>
          </a:stretch>
        </p:blipFill>
        <p:spPr bwMode="auto">
          <a:xfrm>
            <a:off x="6084168" y="1484784"/>
            <a:ext cx="2800350" cy="3524251"/>
          </a:xfrm>
          <a:prstGeom prst="rect">
            <a:avLst/>
          </a:prstGeom>
          <a:noFill/>
        </p:spPr>
      </p:pic>
      <p:sp>
        <p:nvSpPr>
          <p:cNvPr id="8" name="TextBox 7"/>
          <p:cNvSpPr txBox="1"/>
          <p:nvPr/>
        </p:nvSpPr>
        <p:spPr>
          <a:xfrm>
            <a:off x="6516216" y="5157192"/>
            <a:ext cx="1983235" cy="430887"/>
          </a:xfrm>
          <a:prstGeom prst="rect">
            <a:avLst/>
          </a:prstGeom>
          <a:noFill/>
        </p:spPr>
        <p:txBody>
          <a:bodyPr wrap="none" rtlCol="0">
            <a:spAutoFit/>
          </a:bodyPr>
          <a:lstStyle/>
          <a:p>
            <a:r>
              <a:rPr lang="en-US" sz="2200" dirty="0" smtClean="0"/>
              <a:t>Adolf Eichmann</a:t>
            </a:r>
            <a:endParaRPr lang="en-US" sz="2200"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90" name="Rectangle 4"/>
          <p:cNvSpPr>
            <a:spLocks noGrp="1" noChangeArrowheads="1"/>
          </p:cNvSpPr>
          <p:nvPr>
            <p:ph type="body" idx="1"/>
          </p:nvPr>
        </p:nvSpPr>
        <p:spPr>
          <a:xfrm>
            <a:off x="323528" y="1340768"/>
            <a:ext cx="8363272" cy="5112568"/>
          </a:xfrm>
        </p:spPr>
        <p:txBody>
          <a:bodyPr>
            <a:normAutofit lnSpcReduction="10000"/>
          </a:bodyPr>
          <a:lstStyle/>
          <a:p>
            <a:pPr eaLnBrk="1" hangingPunct="1"/>
            <a:endParaRPr lang="en-US" sz="1200" dirty="0" smtClean="0"/>
          </a:p>
          <a:p>
            <a:pPr eaLnBrk="1" hangingPunct="1"/>
            <a:r>
              <a:rPr lang="en-US" sz="2800" dirty="0" smtClean="0"/>
              <a:t>Social psychologist Stanley </a:t>
            </a:r>
            <a:r>
              <a:rPr lang="en-US" sz="2800" dirty="0" err="1" smtClean="0"/>
              <a:t>Milgram</a:t>
            </a:r>
            <a:r>
              <a:rPr lang="en-US" sz="2800" dirty="0" smtClean="0"/>
              <a:t> conducted a series of studies in the 1960’s to examine the competing influences of obedience and concern for other’s well being</a:t>
            </a:r>
          </a:p>
          <a:p>
            <a:pPr eaLnBrk="1" hangingPunct="1"/>
            <a:endParaRPr lang="en-US" sz="800" dirty="0" smtClean="0"/>
          </a:p>
          <a:p>
            <a:pPr eaLnBrk="1" hangingPunct="1"/>
            <a:r>
              <a:rPr lang="en-US" sz="2800" dirty="0" smtClean="0"/>
              <a:t>Advertised as an experiment in “learning &amp; memory”</a:t>
            </a:r>
          </a:p>
          <a:p>
            <a:pPr eaLnBrk="1" hangingPunct="1">
              <a:lnSpc>
                <a:spcPct val="100000"/>
              </a:lnSpc>
            </a:pPr>
            <a:endParaRPr lang="en-US" sz="800" dirty="0" smtClean="0"/>
          </a:p>
          <a:p>
            <a:pPr eaLnBrk="1" hangingPunct="1">
              <a:lnSpc>
                <a:spcPct val="100000"/>
              </a:lnSpc>
            </a:pPr>
            <a:r>
              <a:rPr lang="en-US" sz="2800" dirty="0" smtClean="0"/>
              <a:t>Participants required to administer shocks from shock range: 15-450 volts</a:t>
            </a:r>
          </a:p>
          <a:p>
            <a:pPr lvl="1" eaLnBrk="1" hangingPunct="1"/>
            <a:r>
              <a:rPr lang="en-US" dirty="0" smtClean="0"/>
              <a:t>Participants given sample shock of 45 volts</a:t>
            </a:r>
          </a:p>
          <a:p>
            <a:pPr lvl="1" eaLnBrk="1" hangingPunct="1"/>
            <a:r>
              <a:rPr lang="en-US" dirty="0" smtClean="0"/>
              <a:t>Labeled “Slight Shock” to “Danger: Severe Shock” to “XXX”</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err="1" smtClean="0">
                <a:solidFill>
                  <a:schemeClr val="bg1"/>
                </a:solidFill>
                <a:latin typeface="Lucida Sans" pitchFamily="34" charset="0"/>
              </a:rPr>
              <a:t>Milgram</a:t>
            </a:r>
            <a:r>
              <a:rPr lang="en-CA" sz="2800" b="1" dirty="0" smtClean="0">
                <a:solidFill>
                  <a:schemeClr val="bg1"/>
                </a:solidFill>
                <a:latin typeface="Lucida Sans" pitchFamily="34" charset="0"/>
              </a:rPr>
              <a:t> Experiments</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33</a:t>
            </a:fld>
            <a:endParaRPr lang="en-US"/>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8" name="Rectangle 4"/>
          <p:cNvSpPr>
            <a:spLocks noGrp="1" noChangeArrowheads="1"/>
          </p:cNvSpPr>
          <p:nvPr>
            <p:ph type="body" idx="1"/>
          </p:nvPr>
        </p:nvSpPr>
        <p:spPr>
          <a:xfrm>
            <a:off x="3635896" y="981075"/>
            <a:ext cx="5508104" cy="5664200"/>
          </a:xfrm>
        </p:spPr>
        <p:txBody>
          <a:bodyPr/>
          <a:lstStyle/>
          <a:p>
            <a:pPr eaLnBrk="1" hangingPunct="1">
              <a:lnSpc>
                <a:spcPct val="90000"/>
              </a:lnSpc>
            </a:pPr>
            <a:endParaRPr lang="en-US" dirty="0" smtClean="0"/>
          </a:p>
          <a:p>
            <a:pPr eaLnBrk="1" hangingPunct="1">
              <a:lnSpc>
                <a:spcPct val="90000"/>
              </a:lnSpc>
            </a:pPr>
            <a:r>
              <a:rPr lang="en-US" dirty="0" smtClean="0"/>
              <a:t>“Learner” was presented a list of words by a “teacher”; “learner” is then tested for recall by “teacher” </a:t>
            </a:r>
          </a:p>
          <a:p>
            <a:pPr eaLnBrk="1" hangingPunct="1">
              <a:lnSpc>
                <a:spcPct val="90000"/>
              </a:lnSpc>
            </a:pPr>
            <a:endParaRPr lang="en-US" dirty="0" smtClean="0"/>
          </a:p>
          <a:p>
            <a:pPr eaLnBrk="1" hangingPunct="1">
              <a:lnSpc>
                <a:spcPct val="90000"/>
              </a:lnSpc>
            </a:pPr>
            <a:r>
              <a:rPr lang="en-US" dirty="0" smtClean="0"/>
              <a:t>“Teacher” instructed by “experimenter” to shock “learner” whenever a mistake is made during recall</a:t>
            </a:r>
          </a:p>
        </p:txBody>
      </p:sp>
      <p:pic>
        <p:nvPicPr>
          <p:cNvPr id="44039" name="Picture 5"/>
          <p:cNvPicPr>
            <a:picLocks noChangeAspect="1" noChangeArrowheads="1"/>
          </p:cNvPicPr>
          <p:nvPr/>
        </p:nvPicPr>
        <p:blipFill>
          <a:blip r:embed="rId3" cstate="print"/>
          <a:srcRect/>
          <a:stretch>
            <a:fillRect/>
          </a:stretch>
        </p:blipFill>
        <p:spPr bwMode="auto">
          <a:xfrm>
            <a:off x="539552" y="1916832"/>
            <a:ext cx="2819400" cy="3575050"/>
          </a:xfrm>
          <a:prstGeom prst="rect">
            <a:avLst/>
          </a:prstGeom>
          <a:noFill/>
          <a:ln w="12700">
            <a:noFill/>
            <a:round/>
            <a:headEnd/>
            <a:tailEnd/>
          </a:ln>
        </p:spPr>
      </p:pic>
      <p:sp>
        <p:nvSpPr>
          <p:cNvPr id="7"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err="1" smtClean="0">
                <a:solidFill>
                  <a:schemeClr val="bg1"/>
                </a:solidFill>
                <a:latin typeface="Lucida Sans" pitchFamily="34" charset="0"/>
              </a:rPr>
              <a:t>Milgram</a:t>
            </a:r>
            <a:r>
              <a:rPr lang="en-CA" sz="2800" b="1" dirty="0" smtClean="0">
                <a:solidFill>
                  <a:schemeClr val="bg1"/>
                </a:solidFill>
                <a:latin typeface="Lucida Sans" pitchFamily="34" charset="0"/>
              </a:rPr>
              <a:t> Experiments</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D9FF3843-4416-4EBF-B46A-FD760755C252}" type="slidenum">
              <a:rPr lang="en-US" smtClean="0"/>
              <a:pPr/>
              <a:t>34</a:t>
            </a:fld>
            <a:endParaRPr lang="en-US"/>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268760"/>
            <a:ext cx="5112568" cy="5256584"/>
          </a:xfrm>
        </p:spPr>
        <p:txBody>
          <a:bodyPr>
            <a:normAutofit/>
          </a:bodyPr>
          <a:lstStyle/>
          <a:p>
            <a:endParaRPr lang="en-CA" sz="1200" dirty="0" smtClean="0"/>
          </a:p>
          <a:p>
            <a:endParaRPr lang="en-CA" sz="2800" b="1" dirty="0" smtClean="0"/>
          </a:p>
          <a:p>
            <a:r>
              <a:rPr lang="en-CA" sz="2800" b="1" dirty="0" smtClean="0"/>
              <a:t>Warning</a:t>
            </a:r>
            <a:r>
              <a:rPr lang="en-CA" sz="2800" dirty="0" smtClean="0"/>
              <a:t>: The video contains content that you might find disturbing (e.g., simulated torture).</a:t>
            </a:r>
          </a:p>
          <a:p>
            <a:endParaRPr lang="en-CA" sz="1200" dirty="0" smtClean="0"/>
          </a:p>
          <a:p>
            <a:r>
              <a:rPr lang="en-CA" sz="2800" dirty="0" smtClean="0"/>
              <a:t>Links present the original study as well as a recent (non-scientific) replication</a:t>
            </a:r>
            <a:endParaRPr lang="en-CA" sz="2800" dirty="0"/>
          </a:p>
        </p:txBody>
      </p:sp>
      <p:sp>
        <p:nvSpPr>
          <p:cNvPr id="4" name="Slide Number Placeholder 3"/>
          <p:cNvSpPr>
            <a:spLocks noGrp="1"/>
          </p:cNvSpPr>
          <p:nvPr>
            <p:ph type="sldNum" sz="quarter" idx="12"/>
          </p:nvPr>
        </p:nvSpPr>
        <p:spPr/>
        <p:txBody>
          <a:bodyPr/>
          <a:lstStyle/>
          <a:p>
            <a:fld id="{D9FF3843-4416-4EBF-B46A-FD760755C252}" type="slidenum">
              <a:rPr lang="en-US" smtClean="0"/>
              <a:pPr/>
              <a:t>35</a:t>
            </a:fld>
            <a:endParaRPr lang="en-US"/>
          </a:p>
        </p:txBody>
      </p:sp>
      <p:sp>
        <p:nvSpPr>
          <p:cNvPr id="5" name="Action Button: Forward or Next 4">
            <a:hlinkClick r:id="rId2" highlightClick="1"/>
          </p:cNvPr>
          <p:cNvSpPr/>
          <p:nvPr/>
        </p:nvSpPr>
        <p:spPr>
          <a:xfrm>
            <a:off x="5940152" y="4653136"/>
            <a:ext cx="936104" cy="864096"/>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From Ordinary to Evil </a:t>
            </a:r>
          </a:p>
          <a:p>
            <a:pPr lvl="0" algn="ctr">
              <a:spcBef>
                <a:spcPct val="0"/>
              </a:spcBef>
              <a:defRPr/>
            </a:pPr>
            <a:r>
              <a:rPr lang="en-CA" sz="2800" b="1" dirty="0" smtClean="0">
                <a:solidFill>
                  <a:schemeClr val="bg1"/>
                </a:solidFill>
                <a:latin typeface="Lucida Sans" pitchFamily="34" charset="0"/>
              </a:rPr>
              <a:t>(In Just 10 min a Day) </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7" name="Action Button: Forward or Next 6">
            <a:hlinkClick r:id="rId3" highlightClick="1"/>
          </p:cNvPr>
          <p:cNvSpPr/>
          <p:nvPr/>
        </p:nvSpPr>
        <p:spPr>
          <a:xfrm>
            <a:off x="7452320" y="4653136"/>
            <a:ext cx="936104" cy="864096"/>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 name="TextBox 7"/>
          <p:cNvSpPr txBox="1"/>
          <p:nvPr/>
        </p:nvSpPr>
        <p:spPr>
          <a:xfrm>
            <a:off x="5940152" y="5579948"/>
            <a:ext cx="917239" cy="646331"/>
          </a:xfrm>
          <a:prstGeom prst="rect">
            <a:avLst/>
          </a:prstGeom>
          <a:noFill/>
        </p:spPr>
        <p:txBody>
          <a:bodyPr wrap="none" rtlCol="0">
            <a:spAutoFit/>
          </a:bodyPr>
          <a:lstStyle/>
          <a:p>
            <a:r>
              <a:rPr lang="en-CA" dirty="0" smtClean="0"/>
              <a:t>Original</a:t>
            </a:r>
          </a:p>
          <a:p>
            <a:r>
              <a:rPr lang="en-CA" dirty="0" smtClean="0"/>
              <a:t>(1960s)</a:t>
            </a:r>
            <a:endParaRPr lang="en-CA" dirty="0"/>
          </a:p>
        </p:txBody>
      </p:sp>
      <p:sp>
        <p:nvSpPr>
          <p:cNvPr id="9" name="TextBox 8"/>
          <p:cNvSpPr txBox="1"/>
          <p:nvPr/>
        </p:nvSpPr>
        <p:spPr>
          <a:xfrm>
            <a:off x="7437778" y="5579948"/>
            <a:ext cx="793807" cy="646331"/>
          </a:xfrm>
          <a:prstGeom prst="rect">
            <a:avLst/>
          </a:prstGeom>
          <a:noFill/>
        </p:spPr>
        <p:txBody>
          <a:bodyPr wrap="none" rtlCol="0">
            <a:spAutoFit/>
          </a:bodyPr>
          <a:lstStyle/>
          <a:p>
            <a:pPr algn="ctr"/>
            <a:r>
              <a:rPr lang="en-CA" dirty="0" smtClean="0"/>
              <a:t>BBC</a:t>
            </a:r>
          </a:p>
          <a:p>
            <a:pPr algn="ctr"/>
            <a:r>
              <a:rPr lang="en-CA" dirty="0" smtClean="0"/>
              <a:t>(2009)</a:t>
            </a:r>
            <a:endParaRPr lang="en-CA" dirty="0"/>
          </a:p>
        </p:txBody>
      </p:sp>
      <p:pic>
        <p:nvPicPr>
          <p:cNvPr id="28674" name="Picture 2" descr="http://www.negotiationlawblog.com/uploads/image/milgram.jpg"/>
          <p:cNvPicPr>
            <a:picLocks noChangeAspect="1" noChangeArrowheads="1"/>
          </p:cNvPicPr>
          <p:nvPr/>
        </p:nvPicPr>
        <p:blipFill>
          <a:blip r:embed="rId4" cstate="print"/>
          <a:srcRect/>
          <a:stretch>
            <a:fillRect/>
          </a:stretch>
        </p:blipFill>
        <p:spPr bwMode="auto">
          <a:xfrm>
            <a:off x="5460100" y="1988840"/>
            <a:ext cx="3360372" cy="2520280"/>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268760"/>
            <a:ext cx="5112568" cy="5256584"/>
          </a:xfrm>
        </p:spPr>
        <p:txBody>
          <a:bodyPr>
            <a:normAutofit/>
          </a:bodyPr>
          <a:lstStyle/>
          <a:p>
            <a:endParaRPr lang="en-CA" sz="1200" dirty="0" smtClean="0"/>
          </a:p>
          <a:p>
            <a:endParaRPr lang="en-CA" sz="2800" dirty="0" smtClean="0"/>
          </a:p>
          <a:p>
            <a:r>
              <a:rPr lang="en-CA" sz="2800" dirty="0" smtClean="0"/>
              <a:t>Of the 12 people who participated in the study, 9 / 12 continued to the end of the session, thereby applying ‘Severe Shock’ and ‘XXX’</a:t>
            </a:r>
          </a:p>
          <a:p>
            <a:endParaRPr lang="en-CA" sz="1200" dirty="0" smtClean="0"/>
          </a:p>
          <a:p>
            <a:r>
              <a:rPr lang="en-CA" sz="2800" dirty="0" smtClean="0"/>
              <a:t>Thus, we can replicate the findings of </a:t>
            </a:r>
            <a:r>
              <a:rPr lang="en-CA" sz="2800" dirty="0" err="1" smtClean="0"/>
              <a:t>Milgram’s</a:t>
            </a:r>
            <a:r>
              <a:rPr lang="en-CA" sz="2800" dirty="0" smtClean="0"/>
              <a:t> experiment(s) today!</a:t>
            </a:r>
            <a:endParaRPr lang="en-CA" sz="2800" dirty="0"/>
          </a:p>
        </p:txBody>
      </p:sp>
      <p:sp>
        <p:nvSpPr>
          <p:cNvPr id="4" name="Slide Number Placeholder 3"/>
          <p:cNvSpPr>
            <a:spLocks noGrp="1"/>
          </p:cNvSpPr>
          <p:nvPr>
            <p:ph type="sldNum" sz="quarter" idx="12"/>
          </p:nvPr>
        </p:nvSpPr>
        <p:spPr/>
        <p:txBody>
          <a:bodyPr/>
          <a:lstStyle/>
          <a:p>
            <a:fld id="{D9FF3843-4416-4EBF-B46A-FD760755C252}" type="slidenum">
              <a:rPr lang="en-US" smtClean="0"/>
              <a:pPr/>
              <a:t>36</a:t>
            </a:fld>
            <a:endParaRPr lang="en-US"/>
          </a:p>
        </p:txBody>
      </p:sp>
      <p:sp>
        <p:nvSpPr>
          <p:cNvPr id="5" name="Action Button: Forward or Next 4">
            <a:hlinkClick r:id="rId2" highlightClick="1"/>
          </p:cNvPr>
          <p:cNvSpPr/>
          <p:nvPr/>
        </p:nvSpPr>
        <p:spPr>
          <a:xfrm>
            <a:off x="5940152" y="4653136"/>
            <a:ext cx="936104" cy="864096"/>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From Ordinary to Evil </a:t>
            </a:r>
          </a:p>
          <a:p>
            <a:pPr lvl="0" algn="ctr">
              <a:spcBef>
                <a:spcPct val="0"/>
              </a:spcBef>
              <a:defRPr/>
            </a:pPr>
            <a:r>
              <a:rPr lang="en-CA" sz="2800" b="1" dirty="0" smtClean="0">
                <a:solidFill>
                  <a:schemeClr val="bg1"/>
                </a:solidFill>
                <a:latin typeface="Lucida Sans" pitchFamily="34" charset="0"/>
              </a:rPr>
              <a:t>(In Just 10 min a Day) </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7" name="Action Button: Forward or Next 6">
            <a:hlinkClick r:id="rId3" highlightClick="1"/>
          </p:cNvPr>
          <p:cNvSpPr/>
          <p:nvPr/>
        </p:nvSpPr>
        <p:spPr>
          <a:xfrm>
            <a:off x="7452320" y="4653136"/>
            <a:ext cx="936104" cy="864096"/>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 name="TextBox 7"/>
          <p:cNvSpPr txBox="1"/>
          <p:nvPr/>
        </p:nvSpPr>
        <p:spPr>
          <a:xfrm>
            <a:off x="5940152" y="5579948"/>
            <a:ext cx="917239" cy="646331"/>
          </a:xfrm>
          <a:prstGeom prst="rect">
            <a:avLst/>
          </a:prstGeom>
          <a:noFill/>
        </p:spPr>
        <p:txBody>
          <a:bodyPr wrap="none" rtlCol="0">
            <a:spAutoFit/>
          </a:bodyPr>
          <a:lstStyle/>
          <a:p>
            <a:r>
              <a:rPr lang="en-CA" dirty="0" smtClean="0"/>
              <a:t>Original</a:t>
            </a:r>
          </a:p>
          <a:p>
            <a:r>
              <a:rPr lang="en-CA" dirty="0" smtClean="0"/>
              <a:t>(1960s)</a:t>
            </a:r>
            <a:endParaRPr lang="en-CA" dirty="0"/>
          </a:p>
        </p:txBody>
      </p:sp>
      <p:sp>
        <p:nvSpPr>
          <p:cNvPr id="9" name="TextBox 8"/>
          <p:cNvSpPr txBox="1"/>
          <p:nvPr/>
        </p:nvSpPr>
        <p:spPr>
          <a:xfrm>
            <a:off x="7437778" y="5579948"/>
            <a:ext cx="793807" cy="646331"/>
          </a:xfrm>
          <a:prstGeom prst="rect">
            <a:avLst/>
          </a:prstGeom>
          <a:noFill/>
        </p:spPr>
        <p:txBody>
          <a:bodyPr wrap="none" rtlCol="0">
            <a:spAutoFit/>
          </a:bodyPr>
          <a:lstStyle/>
          <a:p>
            <a:pPr algn="ctr"/>
            <a:r>
              <a:rPr lang="en-CA" dirty="0" smtClean="0"/>
              <a:t>BBC</a:t>
            </a:r>
          </a:p>
          <a:p>
            <a:pPr algn="ctr"/>
            <a:r>
              <a:rPr lang="en-CA" dirty="0" smtClean="0"/>
              <a:t>(2009)</a:t>
            </a:r>
            <a:endParaRPr lang="en-CA" dirty="0"/>
          </a:p>
        </p:txBody>
      </p:sp>
      <p:pic>
        <p:nvPicPr>
          <p:cNvPr id="28674" name="Picture 2" descr="http://www.negotiationlawblog.com/uploads/image/milgram.jpg"/>
          <p:cNvPicPr>
            <a:picLocks noChangeAspect="1" noChangeArrowheads="1"/>
          </p:cNvPicPr>
          <p:nvPr/>
        </p:nvPicPr>
        <p:blipFill>
          <a:blip r:embed="rId4" cstate="print"/>
          <a:srcRect/>
          <a:stretch>
            <a:fillRect/>
          </a:stretch>
        </p:blipFill>
        <p:spPr bwMode="auto">
          <a:xfrm>
            <a:off x="5460100" y="1988840"/>
            <a:ext cx="3360372" cy="2520280"/>
          </a:xfrm>
          <a:prstGeom prst="rect">
            <a:avLst/>
          </a:prstGeom>
          <a:noFill/>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340768"/>
            <a:ext cx="5400600" cy="4968552"/>
          </a:xfrm>
        </p:spPr>
        <p:txBody>
          <a:bodyPr>
            <a:normAutofit/>
          </a:bodyPr>
          <a:lstStyle/>
          <a:p>
            <a:endParaRPr lang="en-US" sz="1800" dirty="0" smtClean="0"/>
          </a:p>
          <a:p>
            <a:r>
              <a:rPr lang="en-US" dirty="0" smtClean="0"/>
              <a:t>Given what we know about </a:t>
            </a:r>
            <a:r>
              <a:rPr lang="en-US" dirty="0" err="1" smtClean="0"/>
              <a:t>Milgram’s</a:t>
            </a:r>
            <a:r>
              <a:rPr lang="en-US" dirty="0" smtClean="0"/>
              <a:t> experiment, what could he have done to examine the same phenomena without inducing such stress?</a:t>
            </a:r>
          </a:p>
          <a:p>
            <a:pPr lvl="1"/>
            <a:r>
              <a:rPr lang="en-US" dirty="0" smtClean="0"/>
              <a:t>Burger (2009)</a:t>
            </a:r>
            <a:endParaRPr lang="en-US" dirty="0"/>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err="1" smtClean="0">
                <a:solidFill>
                  <a:schemeClr val="bg1"/>
                </a:solidFill>
                <a:latin typeface="Lucida Sans" pitchFamily="34" charset="0"/>
              </a:rPr>
              <a:t>Milgram</a:t>
            </a:r>
            <a:r>
              <a:rPr lang="en-CA" sz="2800" b="1" dirty="0" smtClean="0">
                <a:solidFill>
                  <a:schemeClr val="bg1"/>
                </a:solidFill>
                <a:latin typeface="Lucida Sans" pitchFamily="34" charset="0"/>
              </a:rPr>
              <a:t> Ethical Considerations</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37</a:t>
            </a:fld>
            <a:endParaRPr lang="en-US"/>
          </a:p>
        </p:txBody>
      </p:sp>
      <p:pic>
        <p:nvPicPr>
          <p:cNvPr id="64514" name="Picture 2" descr="http://i.qkme.me/36htl4.jpg"/>
          <p:cNvPicPr>
            <a:picLocks noChangeAspect="1" noChangeArrowheads="1"/>
          </p:cNvPicPr>
          <p:nvPr/>
        </p:nvPicPr>
        <p:blipFill>
          <a:blip r:embed="rId3" cstate="print"/>
          <a:srcRect/>
          <a:stretch>
            <a:fillRect/>
          </a:stretch>
        </p:blipFill>
        <p:spPr bwMode="auto">
          <a:xfrm>
            <a:off x="5796136" y="2276872"/>
            <a:ext cx="3034308" cy="3034308"/>
          </a:xfrm>
          <a:prstGeom prst="rect">
            <a:avLst/>
          </a:prstGeom>
          <a:noFill/>
        </p:spPr>
      </p:pic>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785395"/>
          </a:xfrm>
        </p:spPr>
        <p:txBody>
          <a:bodyPr/>
          <a:lstStyle/>
          <a:p>
            <a:endParaRPr lang="en-CA" sz="1200" dirty="0" smtClean="0"/>
          </a:p>
          <a:p>
            <a:endParaRPr lang="en-CA" sz="1200" dirty="0" smtClean="0"/>
          </a:p>
          <a:p>
            <a:r>
              <a:rPr lang="en-CA" dirty="0" smtClean="0"/>
              <a:t>Years later, participants were interviewed about their experiences.</a:t>
            </a:r>
          </a:p>
          <a:p>
            <a:endParaRPr lang="en-CA" sz="1200" dirty="0" smtClean="0"/>
          </a:p>
          <a:p>
            <a:r>
              <a:rPr lang="en-CA" dirty="0" smtClean="0"/>
              <a:t>They indicated that they felt they were a better person and found out more about themselves by being involved in this study.</a:t>
            </a:r>
          </a:p>
          <a:p>
            <a:pPr lvl="1"/>
            <a:r>
              <a:rPr lang="en-CA" dirty="0" smtClean="0"/>
              <a:t>Does this sound familiar?</a:t>
            </a:r>
            <a:endParaRPr lang="en-CA" dirty="0"/>
          </a:p>
        </p:txBody>
      </p:sp>
      <p:sp>
        <p:nvSpPr>
          <p:cNvPr id="4" name="Slide Number Placeholder 3"/>
          <p:cNvSpPr>
            <a:spLocks noGrp="1"/>
          </p:cNvSpPr>
          <p:nvPr>
            <p:ph type="sldNum" sz="quarter" idx="12"/>
          </p:nvPr>
        </p:nvSpPr>
        <p:spPr/>
        <p:txBody>
          <a:bodyPr/>
          <a:lstStyle/>
          <a:p>
            <a:fld id="{D9FF3843-4416-4EBF-B46A-FD760755C252}" type="slidenum">
              <a:rPr lang="en-US" smtClean="0"/>
              <a:pPr/>
              <a:t>38</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err="1" smtClean="0">
                <a:solidFill>
                  <a:schemeClr val="bg1"/>
                </a:solidFill>
                <a:latin typeface="Lucida Sans" pitchFamily="34" charset="0"/>
              </a:rPr>
              <a:t>Milgram</a:t>
            </a:r>
            <a:r>
              <a:rPr lang="en-CA" sz="2800" b="1" dirty="0" smtClean="0">
                <a:solidFill>
                  <a:schemeClr val="bg1"/>
                </a:solidFill>
                <a:latin typeface="Lucida Sans" pitchFamily="34" charset="0"/>
              </a:rPr>
              <a:t> Ethical Considerations</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556792"/>
            <a:ext cx="8229600" cy="4569371"/>
          </a:xfrm>
        </p:spPr>
        <p:txBody>
          <a:bodyPr>
            <a:normAutofit/>
          </a:bodyPr>
          <a:lstStyle/>
          <a:p>
            <a:endParaRPr lang="en-US" sz="2800" dirty="0" smtClean="0"/>
          </a:p>
          <a:p>
            <a:r>
              <a:rPr lang="en-US" sz="2800" dirty="0" err="1" smtClean="0"/>
              <a:t>Milgram</a:t>
            </a:r>
            <a:r>
              <a:rPr lang="en-US" sz="2800" dirty="0" smtClean="0"/>
              <a:t> (1981): “The paper failed in several respects. First, whereas I had hoped that the experimental paradigm it presented would be widely used as a general tool for the study of obedience, it became more a subject of citation than replication. Second, the controversies surrounding the experiment tended to deflect attention from the substantive issues of obedience to authority.”</a:t>
            </a:r>
            <a:endParaRPr lang="en-US" sz="2800" dirty="0"/>
          </a:p>
        </p:txBody>
      </p:sp>
      <p:sp>
        <p:nvSpPr>
          <p:cNvPr id="4" name="Slide Number Placeholder 3"/>
          <p:cNvSpPr>
            <a:spLocks noGrp="1"/>
          </p:cNvSpPr>
          <p:nvPr>
            <p:ph type="sldNum" sz="quarter" idx="12"/>
          </p:nvPr>
        </p:nvSpPr>
        <p:spPr/>
        <p:txBody>
          <a:bodyPr/>
          <a:lstStyle/>
          <a:p>
            <a:fld id="{D9FF3843-4416-4EBF-B46A-FD760755C252}" type="slidenum">
              <a:rPr lang="en-US" smtClean="0"/>
              <a:pPr/>
              <a:t>39</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err="1" smtClean="0">
                <a:solidFill>
                  <a:schemeClr val="bg1"/>
                </a:solidFill>
                <a:latin typeface="Lucida Sans" pitchFamily="34" charset="0"/>
              </a:rPr>
              <a:t>Milgram</a:t>
            </a:r>
            <a:r>
              <a:rPr lang="en-CA" sz="2800" b="1" dirty="0" smtClean="0">
                <a:solidFill>
                  <a:schemeClr val="bg1"/>
                </a:solidFill>
                <a:latin typeface="Lucida Sans" pitchFamily="34" charset="0"/>
              </a:rPr>
              <a:t> Thoughts</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500034" y="3886200"/>
            <a:ext cx="8429684" cy="2351112"/>
          </a:xfrm>
        </p:spPr>
        <p:txBody>
          <a:bodyPr>
            <a:normAutofit/>
          </a:bodyPr>
          <a:lstStyle/>
          <a:p>
            <a:r>
              <a:rPr lang="en-CA" sz="2400" dirty="0" smtClean="0"/>
              <a:t>“</a:t>
            </a:r>
            <a:r>
              <a:rPr lang="en-US" sz="2400" dirty="0" smtClean="0"/>
              <a:t>Relativity applies to physics, not ethics</a:t>
            </a:r>
            <a:r>
              <a:rPr lang="en-CA" sz="2400" dirty="0" smtClean="0"/>
              <a:t>.”</a:t>
            </a:r>
          </a:p>
          <a:p>
            <a:endParaRPr lang="en-CA" sz="2400" dirty="0" smtClean="0"/>
          </a:p>
          <a:p>
            <a:r>
              <a:rPr lang="en-CA" sz="2400" dirty="0" smtClean="0"/>
              <a:t>- Albert Einstein</a:t>
            </a:r>
          </a:p>
        </p:txBody>
      </p:sp>
      <p:sp>
        <p:nvSpPr>
          <p:cNvPr id="4" name="Rectangle 1029"/>
          <p:cNvSpPr txBox="1">
            <a:spLocks noChangeArrowheads="1"/>
          </p:cNvSpPr>
          <p:nvPr/>
        </p:nvSpPr>
        <p:spPr>
          <a:xfrm>
            <a:off x="395536" y="2451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US" sz="3000" b="1" dirty="0" smtClean="0">
                <a:solidFill>
                  <a:schemeClr val="bg1"/>
                </a:solidFill>
                <a:latin typeface="Lucida Sans" pitchFamily="34" charset="0"/>
                <a:ea typeface="+mj-ea"/>
                <a:cs typeface="+mj-cs"/>
              </a:rPr>
              <a:t>Research Ethics: Procedures</a:t>
            </a:r>
            <a:endParaRPr kumimoji="0" lang="en-US" sz="30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6" name="Slide Number Placeholder 5"/>
          <p:cNvSpPr>
            <a:spLocks noGrp="1"/>
          </p:cNvSpPr>
          <p:nvPr>
            <p:ph type="sldNum" sz="quarter" idx="12"/>
          </p:nvPr>
        </p:nvSpPr>
        <p:spPr/>
        <p:txBody>
          <a:bodyPr/>
          <a:lstStyle/>
          <a:p>
            <a:fld id="{65084940-205E-4F2A-AD18-4366AF03F399}" type="slidenum">
              <a:rPr lang="en-CA" smtClean="0"/>
              <a:pPr/>
              <a:t>40</a:t>
            </a:fld>
            <a:endParaRPr lang="en-CA" dirty="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6" name="Rectangle 4"/>
          <p:cNvSpPr>
            <a:spLocks noGrp="1" noChangeArrowheads="1"/>
          </p:cNvSpPr>
          <p:nvPr>
            <p:ph type="body" idx="1"/>
          </p:nvPr>
        </p:nvSpPr>
        <p:spPr/>
        <p:txBody>
          <a:bodyPr>
            <a:normAutofit fontScale="92500" lnSpcReduction="20000"/>
          </a:bodyPr>
          <a:lstStyle/>
          <a:p>
            <a:pPr marL="241300" indent="-241300" eaLnBrk="1" hangingPunct="1">
              <a:lnSpc>
                <a:spcPct val="90000"/>
              </a:lnSpc>
            </a:pPr>
            <a:r>
              <a:rPr lang="en-US" dirty="0" smtClean="0"/>
              <a:t>U.S.:</a:t>
            </a:r>
            <a:r>
              <a:rPr lang="en-US" i="1" dirty="0" smtClean="0"/>
              <a:t> The Belmont Report</a:t>
            </a:r>
            <a:r>
              <a:rPr lang="en-US" dirty="0" smtClean="0"/>
              <a:t> (1979): </a:t>
            </a:r>
            <a:r>
              <a:rPr lang="en-US" i="1" dirty="0" smtClean="0"/>
              <a:t>Ethical Principles and Guidelines for the Protection of Human Subjects of Research</a:t>
            </a:r>
          </a:p>
          <a:p>
            <a:pPr marL="723900" lvl="1" indent="-266700" eaLnBrk="1" hangingPunct="1">
              <a:lnSpc>
                <a:spcPct val="90000"/>
              </a:lnSpc>
            </a:pPr>
            <a:r>
              <a:rPr lang="en-US" dirty="0" smtClean="0"/>
              <a:t>justice</a:t>
            </a:r>
          </a:p>
          <a:p>
            <a:pPr marL="723900" lvl="1" indent="-266700" eaLnBrk="1" hangingPunct="1">
              <a:lnSpc>
                <a:spcPct val="90000"/>
              </a:lnSpc>
            </a:pPr>
            <a:r>
              <a:rPr lang="en-US" dirty="0" smtClean="0"/>
              <a:t>autonomy (respect for persons)</a:t>
            </a:r>
          </a:p>
          <a:p>
            <a:pPr marL="723900" lvl="1" indent="-266700" eaLnBrk="1" hangingPunct="1">
              <a:lnSpc>
                <a:spcPct val="90000"/>
              </a:lnSpc>
            </a:pPr>
            <a:r>
              <a:rPr lang="en-US" dirty="0" smtClean="0"/>
              <a:t>beneficence</a:t>
            </a:r>
          </a:p>
          <a:p>
            <a:pPr marL="723900" lvl="1" indent="-266700" eaLnBrk="1" hangingPunct="1">
              <a:lnSpc>
                <a:spcPct val="90000"/>
              </a:lnSpc>
            </a:pPr>
            <a:endParaRPr lang="en-US" sz="1800" dirty="0" smtClean="0"/>
          </a:p>
          <a:p>
            <a:pPr marL="241300" indent="-241300" eaLnBrk="1" hangingPunct="1">
              <a:lnSpc>
                <a:spcPct val="90000"/>
              </a:lnSpc>
            </a:pPr>
            <a:r>
              <a:rPr lang="en-US" dirty="0" smtClean="0"/>
              <a:t>Canada: </a:t>
            </a:r>
            <a:r>
              <a:rPr lang="en-US" i="1" dirty="0" smtClean="0"/>
              <a:t>Tri-Council Policy Statement: Ethical Conduct for Research Involving Humans (1998, with revisions 2005) </a:t>
            </a:r>
            <a:endParaRPr lang="en-US" dirty="0" smtClean="0"/>
          </a:p>
          <a:p>
            <a:pPr marL="723900" lvl="1" indent="-266700" eaLnBrk="1" hangingPunct="1">
              <a:lnSpc>
                <a:spcPct val="90000"/>
              </a:lnSpc>
            </a:pPr>
            <a:r>
              <a:rPr lang="en-US" dirty="0" smtClean="0"/>
              <a:t>http://www.pre.ethics.gc.ca/english/policystatement/policystatement.cfm</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Modern Documents</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41</a:t>
            </a:fld>
            <a:endParaRPr lang="en-US"/>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302" name="Rectangle 4"/>
          <p:cNvSpPr>
            <a:spLocks noGrp="1" noChangeArrowheads="1"/>
          </p:cNvSpPr>
          <p:nvPr>
            <p:ph type="body" idx="1"/>
          </p:nvPr>
        </p:nvSpPr>
        <p:spPr/>
        <p:txBody>
          <a:bodyPr/>
          <a:lstStyle/>
          <a:p>
            <a:pPr eaLnBrk="1" hangingPunct="1">
              <a:lnSpc>
                <a:spcPct val="100000"/>
              </a:lnSpc>
              <a:spcBef>
                <a:spcPct val="0"/>
              </a:spcBef>
            </a:pPr>
            <a:r>
              <a:rPr lang="en-US" dirty="0" smtClean="0"/>
              <a:t>Current practice is to review research proposals for ethical considerations</a:t>
            </a:r>
          </a:p>
          <a:p>
            <a:pPr lvl="1" eaLnBrk="1" hangingPunct="1"/>
            <a:r>
              <a:rPr lang="en-US" dirty="0" smtClean="0"/>
              <a:t>the Canadian model for review of research proposals is similar to the U.S. model</a:t>
            </a:r>
          </a:p>
          <a:p>
            <a:pPr lvl="2" eaLnBrk="1" hangingPunct="1"/>
            <a:r>
              <a:rPr lang="en-US" dirty="0" smtClean="0"/>
              <a:t>Canada: Research Ethics Board (REB)</a:t>
            </a:r>
          </a:p>
          <a:p>
            <a:pPr lvl="2" eaLnBrk="1" hangingPunct="1">
              <a:spcBef>
                <a:spcPct val="0"/>
              </a:spcBef>
            </a:pPr>
            <a:r>
              <a:rPr lang="en-US" dirty="0" smtClean="0"/>
              <a:t>U.S.: Institutional Review Board (IRB)</a:t>
            </a:r>
          </a:p>
          <a:p>
            <a:pPr lvl="1" eaLnBrk="1" hangingPunct="1">
              <a:spcBef>
                <a:spcPct val="0"/>
              </a:spcBef>
            </a:pPr>
            <a:r>
              <a:rPr lang="en-US" dirty="0" smtClean="0"/>
              <a:t>Generally, each institution (e.g., university) has at least one REB</a:t>
            </a:r>
          </a:p>
          <a:p>
            <a:pPr lvl="2" eaLnBrk="1" hangingPunct="1">
              <a:spcBef>
                <a:spcPct val="0"/>
              </a:spcBef>
            </a:pPr>
            <a:r>
              <a:rPr lang="en-US" dirty="0" smtClean="0"/>
              <a:t>Carleton University Ethics Committee for Psychological Research</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Ethics Review in Canada</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42</a:t>
            </a:fld>
            <a:endParaRPr lang="en-US"/>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6" name="Rectangle 4"/>
          <p:cNvSpPr>
            <a:spLocks noGrp="1" noChangeArrowheads="1"/>
          </p:cNvSpPr>
          <p:nvPr>
            <p:ph type="body" idx="1"/>
          </p:nvPr>
        </p:nvSpPr>
        <p:spPr>
          <a:xfrm>
            <a:off x="457200" y="1268760"/>
            <a:ext cx="8229600" cy="4857403"/>
          </a:xfrm>
        </p:spPr>
        <p:txBody>
          <a:bodyPr>
            <a:normAutofit fontScale="92500" lnSpcReduction="20000"/>
          </a:bodyPr>
          <a:lstStyle/>
          <a:p>
            <a:pPr eaLnBrk="1" hangingPunct="1">
              <a:lnSpc>
                <a:spcPct val="100000"/>
              </a:lnSpc>
            </a:pPr>
            <a:endParaRPr lang="en-US" sz="1300" dirty="0" smtClean="0"/>
          </a:p>
          <a:p>
            <a:pPr eaLnBrk="1" hangingPunct="1">
              <a:lnSpc>
                <a:spcPct val="100000"/>
              </a:lnSpc>
            </a:pPr>
            <a:r>
              <a:rPr lang="en-US" dirty="0" smtClean="0"/>
              <a:t>REB “has responsibility for independent, multidisciplinary review of the ethics of research to determine whether the research should be permitted to start or to continue.” </a:t>
            </a:r>
          </a:p>
          <a:p>
            <a:pPr eaLnBrk="1" hangingPunct="1">
              <a:lnSpc>
                <a:spcPct val="100000"/>
              </a:lnSpc>
            </a:pPr>
            <a:r>
              <a:rPr lang="en-US" dirty="0" smtClean="0"/>
              <a:t>Article 1.6: “The REB should adopt a proportionate approach based on the general principle that the more invasive the research, the greater should be the care in assessing the research.”</a:t>
            </a:r>
          </a:p>
          <a:p>
            <a:pPr eaLnBrk="1" hangingPunct="1">
              <a:lnSpc>
                <a:spcPct val="110000"/>
              </a:lnSpc>
            </a:pPr>
            <a:r>
              <a:rPr lang="en-US" u="sng" dirty="0" smtClean="0">
                <a:solidFill>
                  <a:schemeClr val="accent4"/>
                </a:solidFill>
                <a:hlinkClick r:id="rId2"/>
              </a:rPr>
              <a:t>http://www.pre.ethics.gc.ca/english/policystatement/policystatement.cfm</a:t>
            </a:r>
            <a:endParaRPr lang="en-US" u="sng" dirty="0" smtClean="0">
              <a:solidFill>
                <a:schemeClr val="accent4"/>
              </a:solidFill>
            </a:endParaRP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Ethics Review in Canada</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D9FF3843-4416-4EBF-B46A-FD760755C252}" type="slidenum">
              <a:rPr lang="en-US" smtClean="0"/>
              <a:pPr/>
              <a:t>43</a:t>
            </a:fld>
            <a:endParaRPr lang="en-US"/>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10" name="Rectangle 4"/>
          <p:cNvSpPr>
            <a:spLocks noGrp="1" noChangeArrowheads="1"/>
          </p:cNvSpPr>
          <p:nvPr>
            <p:ph type="body" idx="1"/>
          </p:nvPr>
        </p:nvSpPr>
        <p:spPr/>
        <p:txBody>
          <a:bodyPr>
            <a:normAutofit fontScale="92500" lnSpcReduction="10000"/>
          </a:bodyPr>
          <a:lstStyle/>
          <a:p>
            <a:pPr eaLnBrk="1" hangingPunct="1"/>
            <a:r>
              <a:rPr lang="en-US" dirty="0" smtClean="0"/>
              <a:t>Risks in psychological research</a:t>
            </a:r>
          </a:p>
          <a:p>
            <a:pPr lvl="1" eaLnBrk="1" hangingPunct="1">
              <a:lnSpc>
                <a:spcPct val="120000"/>
              </a:lnSpc>
              <a:spcBef>
                <a:spcPct val="0"/>
              </a:spcBef>
            </a:pPr>
            <a:r>
              <a:rPr lang="en-US" dirty="0" smtClean="0"/>
              <a:t>physical harm</a:t>
            </a:r>
          </a:p>
          <a:p>
            <a:pPr lvl="1" eaLnBrk="1" hangingPunct="1">
              <a:spcBef>
                <a:spcPct val="0"/>
              </a:spcBef>
            </a:pPr>
            <a:r>
              <a:rPr lang="en-US" dirty="0" smtClean="0"/>
              <a:t>stress</a:t>
            </a:r>
          </a:p>
          <a:p>
            <a:pPr lvl="1" eaLnBrk="1" hangingPunct="1">
              <a:spcBef>
                <a:spcPts val="100"/>
              </a:spcBef>
            </a:pPr>
            <a:r>
              <a:rPr lang="en-US" dirty="0" smtClean="0"/>
              <a:t>loss of privacy and confidentiality</a:t>
            </a:r>
          </a:p>
          <a:p>
            <a:pPr lvl="1" eaLnBrk="1" hangingPunct="1">
              <a:spcBef>
                <a:spcPts val="100"/>
              </a:spcBef>
            </a:pPr>
            <a:endParaRPr lang="en-US" dirty="0" smtClean="0"/>
          </a:p>
          <a:p>
            <a:pPr eaLnBrk="1" hangingPunct="1">
              <a:lnSpc>
                <a:spcPct val="100000"/>
              </a:lnSpc>
            </a:pPr>
            <a:r>
              <a:rPr lang="en-US" dirty="0" smtClean="0"/>
              <a:t>Potential benefits of psychological research</a:t>
            </a:r>
          </a:p>
          <a:p>
            <a:pPr lvl="1" eaLnBrk="1" hangingPunct="1">
              <a:lnSpc>
                <a:spcPct val="120000"/>
              </a:lnSpc>
              <a:spcBef>
                <a:spcPct val="0"/>
              </a:spcBef>
            </a:pPr>
            <a:r>
              <a:rPr lang="en-US" dirty="0" smtClean="0"/>
              <a:t>educational benefits, new skill, or treatment for a psychological or medical condition</a:t>
            </a:r>
          </a:p>
          <a:p>
            <a:pPr lvl="1" eaLnBrk="1" hangingPunct="1"/>
            <a:r>
              <a:rPr lang="en-US" dirty="0" smtClean="0"/>
              <a:t>material benefits</a:t>
            </a:r>
          </a:p>
          <a:p>
            <a:pPr lvl="1" eaLnBrk="1" hangingPunct="1"/>
            <a:r>
              <a:rPr lang="en-US" dirty="0" smtClean="0"/>
              <a:t>personal satisfaction</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General Considerations</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44</a:t>
            </a:fld>
            <a:endParaRPr lang="en-US"/>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4" name="Rectangle 4"/>
          <p:cNvSpPr>
            <a:spLocks noGrp="1" noChangeArrowheads="1"/>
          </p:cNvSpPr>
          <p:nvPr>
            <p:ph type="body" idx="1"/>
          </p:nvPr>
        </p:nvSpPr>
        <p:spPr/>
        <p:txBody>
          <a:bodyPr>
            <a:normAutofit lnSpcReduction="10000"/>
          </a:bodyPr>
          <a:lstStyle/>
          <a:p>
            <a:pPr eaLnBrk="1" hangingPunct="1"/>
            <a:r>
              <a:rPr lang="en-US" dirty="0" smtClean="0"/>
              <a:t>Tri-Council: Canadian government-funded granting agencies: NSERC, CIHR, &amp; SSHRC</a:t>
            </a:r>
          </a:p>
          <a:p>
            <a:pPr lvl="1" eaLnBrk="1" hangingPunct="1">
              <a:lnSpc>
                <a:spcPct val="120000"/>
              </a:lnSpc>
              <a:spcBef>
                <a:spcPts val="300"/>
              </a:spcBef>
            </a:pPr>
            <a:r>
              <a:rPr lang="en-US" dirty="0" smtClean="0"/>
              <a:t>respect for human dignity</a:t>
            </a:r>
          </a:p>
          <a:p>
            <a:pPr lvl="1" eaLnBrk="1" hangingPunct="1">
              <a:spcBef>
                <a:spcPts val="300"/>
              </a:spcBef>
            </a:pPr>
            <a:r>
              <a:rPr lang="en-US" dirty="0" smtClean="0"/>
              <a:t>respect for free and informed consent</a:t>
            </a:r>
          </a:p>
          <a:p>
            <a:pPr lvl="1" eaLnBrk="1" hangingPunct="1">
              <a:spcBef>
                <a:spcPts val="300"/>
              </a:spcBef>
            </a:pPr>
            <a:r>
              <a:rPr lang="en-US" dirty="0" smtClean="0"/>
              <a:t>respect for vulnerable persons</a:t>
            </a:r>
          </a:p>
          <a:p>
            <a:pPr lvl="1" eaLnBrk="1" hangingPunct="1">
              <a:spcBef>
                <a:spcPts val="300"/>
              </a:spcBef>
            </a:pPr>
            <a:r>
              <a:rPr lang="en-US" dirty="0" smtClean="0"/>
              <a:t>respect for privacy and confidentiality</a:t>
            </a:r>
          </a:p>
          <a:p>
            <a:pPr lvl="1" eaLnBrk="1" hangingPunct="1">
              <a:spcBef>
                <a:spcPts val="300"/>
              </a:spcBef>
            </a:pPr>
            <a:r>
              <a:rPr lang="en-US" dirty="0" smtClean="0"/>
              <a:t>respect for justice and inclusiveness</a:t>
            </a:r>
          </a:p>
          <a:p>
            <a:pPr lvl="1" eaLnBrk="1" hangingPunct="1">
              <a:spcBef>
                <a:spcPts val="300"/>
              </a:spcBef>
            </a:pPr>
            <a:r>
              <a:rPr lang="en-US" dirty="0" smtClean="0"/>
              <a:t>balancing harms and benefits</a:t>
            </a:r>
          </a:p>
          <a:p>
            <a:pPr lvl="1" eaLnBrk="1" hangingPunct="1">
              <a:spcBef>
                <a:spcPts val="300"/>
              </a:spcBef>
            </a:pPr>
            <a:r>
              <a:rPr lang="en-US" dirty="0" smtClean="0"/>
              <a:t>minimizing harm: </a:t>
            </a:r>
            <a:r>
              <a:rPr lang="en-US" i="1" dirty="0" smtClean="0"/>
              <a:t>non-</a:t>
            </a:r>
            <a:r>
              <a:rPr lang="en-US" i="1" dirty="0" err="1" smtClean="0"/>
              <a:t>maleficence</a:t>
            </a:r>
            <a:endParaRPr lang="en-US" dirty="0" smtClean="0"/>
          </a:p>
          <a:p>
            <a:pPr lvl="1" eaLnBrk="1" hangingPunct="1">
              <a:spcBef>
                <a:spcPts val="100"/>
              </a:spcBef>
            </a:pPr>
            <a:r>
              <a:rPr lang="en-US" dirty="0" smtClean="0"/>
              <a:t>maximizing benefit: </a:t>
            </a:r>
            <a:r>
              <a:rPr lang="en-US" i="1" dirty="0" smtClean="0"/>
              <a:t>beneficence</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Tri-Council Ethical Principles</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45</a:t>
            </a:fld>
            <a:endParaRPr lang="en-US"/>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50" name="Rectangle 4"/>
          <p:cNvSpPr>
            <a:spLocks noGrp="1" noChangeArrowheads="1"/>
          </p:cNvSpPr>
          <p:nvPr>
            <p:ph type="body" idx="1"/>
          </p:nvPr>
        </p:nvSpPr>
        <p:spPr/>
        <p:txBody>
          <a:bodyPr>
            <a:normAutofit lnSpcReduction="10000"/>
          </a:bodyPr>
          <a:lstStyle/>
          <a:p>
            <a:pPr eaLnBrk="1" hangingPunct="1"/>
            <a:r>
              <a:rPr lang="en-US" dirty="0" smtClean="0"/>
              <a:t>Exempt research</a:t>
            </a:r>
          </a:p>
          <a:p>
            <a:pPr lvl="1" eaLnBrk="1" hangingPunct="1">
              <a:lnSpc>
                <a:spcPct val="120000"/>
              </a:lnSpc>
            </a:pPr>
            <a:r>
              <a:rPr lang="en-US" dirty="0" smtClean="0"/>
              <a:t>research in which there is no risk of harm</a:t>
            </a:r>
          </a:p>
          <a:p>
            <a:pPr lvl="1" eaLnBrk="1" hangingPunct="1">
              <a:lnSpc>
                <a:spcPct val="120000"/>
              </a:lnSpc>
            </a:pPr>
            <a:endParaRPr lang="en-US" sz="1800" dirty="0" smtClean="0"/>
          </a:p>
          <a:p>
            <a:pPr eaLnBrk="1" hangingPunct="1">
              <a:lnSpc>
                <a:spcPct val="100000"/>
              </a:lnSpc>
            </a:pPr>
            <a:r>
              <a:rPr lang="en-US" dirty="0" smtClean="0"/>
              <a:t>Minimal risk research</a:t>
            </a:r>
          </a:p>
          <a:p>
            <a:pPr lvl="1" eaLnBrk="1" hangingPunct="1">
              <a:lnSpc>
                <a:spcPct val="120000"/>
              </a:lnSpc>
            </a:pPr>
            <a:r>
              <a:rPr lang="en-US" dirty="0" smtClean="0"/>
              <a:t>when the risk of harm is no greater than risk encountered in daily life or routine physical or psychological tests</a:t>
            </a:r>
          </a:p>
          <a:p>
            <a:pPr lvl="1" eaLnBrk="1" hangingPunct="1">
              <a:lnSpc>
                <a:spcPct val="120000"/>
              </a:lnSpc>
            </a:pPr>
            <a:endParaRPr lang="en-US" sz="1800" dirty="0" smtClean="0"/>
          </a:p>
          <a:p>
            <a:pPr eaLnBrk="1" hangingPunct="1">
              <a:lnSpc>
                <a:spcPct val="100000"/>
              </a:lnSpc>
            </a:pPr>
            <a:r>
              <a:rPr lang="en-US" dirty="0" smtClean="0"/>
              <a:t>Greater than minimal risk research</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Research Ethics Boards</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D9FF3843-4416-4EBF-B46A-FD760755C252}" type="slidenum">
              <a:rPr lang="en-US" smtClean="0"/>
              <a:pPr/>
              <a:t>46</a:t>
            </a:fld>
            <a:endParaRPr lang="en-US"/>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4" name="Rectangle 4"/>
          <p:cNvSpPr>
            <a:spLocks noGrp="1" noChangeArrowheads="1"/>
          </p:cNvSpPr>
          <p:nvPr>
            <p:ph type="body" idx="1"/>
          </p:nvPr>
        </p:nvSpPr>
        <p:spPr>
          <a:xfrm>
            <a:off x="457200" y="1340768"/>
            <a:ext cx="8229600" cy="4785395"/>
          </a:xfrm>
        </p:spPr>
        <p:txBody>
          <a:bodyPr/>
          <a:lstStyle/>
          <a:p>
            <a:pPr eaLnBrk="1" hangingPunct="1"/>
            <a:endParaRPr lang="en-US" sz="1200" dirty="0" smtClean="0"/>
          </a:p>
          <a:p>
            <a:pPr eaLnBrk="1" hangingPunct="1"/>
            <a:r>
              <a:rPr lang="en-US" dirty="0" smtClean="0"/>
              <a:t>Increased time for approval of study</a:t>
            </a:r>
          </a:p>
          <a:p>
            <a:pPr eaLnBrk="1" hangingPunct="1"/>
            <a:endParaRPr lang="en-US" dirty="0" smtClean="0"/>
          </a:p>
          <a:p>
            <a:pPr eaLnBrk="1" hangingPunct="1"/>
            <a:r>
              <a:rPr lang="en-US" dirty="0" smtClean="0"/>
              <a:t>Submissions often need to be revised or clarified</a:t>
            </a:r>
          </a:p>
          <a:p>
            <a:pPr eaLnBrk="1" hangingPunct="1"/>
            <a:endParaRPr lang="en-US" dirty="0" smtClean="0"/>
          </a:p>
          <a:p>
            <a:pPr eaLnBrk="1" hangingPunct="1"/>
            <a:r>
              <a:rPr lang="en-US" dirty="0" smtClean="0"/>
              <a:t>Very cautious about approving research</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Research Ethics Impact on Research</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47</a:t>
            </a:fld>
            <a:endParaRPr lang="en-US"/>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8" name="Rectangle 4"/>
          <p:cNvSpPr>
            <a:spLocks noGrp="1" noChangeArrowheads="1"/>
          </p:cNvSpPr>
          <p:nvPr>
            <p:ph type="body" idx="1"/>
          </p:nvPr>
        </p:nvSpPr>
        <p:spPr/>
        <p:txBody>
          <a:bodyPr>
            <a:normAutofit lnSpcReduction="10000"/>
          </a:bodyPr>
          <a:lstStyle/>
          <a:p>
            <a:pPr eaLnBrk="1" hangingPunct="1">
              <a:lnSpc>
                <a:spcPct val="100000"/>
              </a:lnSpc>
            </a:pPr>
            <a:r>
              <a:rPr lang="en-US" dirty="0" smtClean="0"/>
              <a:t>Informed consent form</a:t>
            </a:r>
          </a:p>
          <a:p>
            <a:pPr lvl="1" eaLnBrk="1" hangingPunct="1">
              <a:spcBef>
                <a:spcPts val="100"/>
              </a:spcBef>
            </a:pPr>
            <a:r>
              <a:rPr lang="en-US" dirty="0" smtClean="0"/>
              <a:t>explanation of the purpose of the research in clear language</a:t>
            </a:r>
          </a:p>
          <a:p>
            <a:pPr lvl="1" eaLnBrk="1" hangingPunct="1">
              <a:spcBef>
                <a:spcPts val="100"/>
              </a:spcBef>
            </a:pPr>
            <a:r>
              <a:rPr lang="en-US" dirty="0" smtClean="0"/>
              <a:t>expected duration of the subject’s participation</a:t>
            </a:r>
          </a:p>
          <a:p>
            <a:pPr lvl="1" eaLnBrk="1" hangingPunct="1">
              <a:spcBef>
                <a:spcPts val="100"/>
              </a:spcBef>
            </a:pPr>
            <a:r>
              <a:rPr lang="en-US" dirty="0" smtClean="0"/>
              <a:t>description of the procedures</a:t>
            </a:r>
          </a:p>
          <a:p>
            <a:pPr lvl="1" eaLnBrk="1" hangingPunct="1">
              <a:spcBef>
                <a:spcPts val="100"/>
              </a:spcBef>
            </a:pPr>
            <a:r>
              <a:rPr lang="en-US" dirty="0" smtClean="0"/>
              <a:t>description of any reasonably foreseeable risks or discomforts and safeguards to minimize the risks</a:t>
            </a:r>
          </a:p>
          <a:p>
            <a:pPr lvl="1" eaLnBrk="1" hangingPunct="1">
              <a:spcBef>
                <a:spcPts val="100"/>
              </a:spcBef>
            </a:pPr>
            <a:r>
              <a:rPr lang="en-US" dirty="0" smtClean="0"/>
              <a:t>description of any benefits to the individual or to others that may be reasonably expected from the research</a:t>
            </a:r>
          </a:p>
          <a:p>
            <a:pPr lvl="1" eaLnBrk="1" hangingPunct="1">
              <a:spcBef>
                <a:spcPts val="100"/>
              </a:spcBef>
            </a:pPr>
            <a:r>
              <a:rPr lang="en-US" dirty="0" smtClean="0"/>
              <a:t>etc.</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Informed Consent</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48</a:t>
            </a:fld>
            <a:endParaRPr lang="en-US"/>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2" name="Rectangle 4"/>
          <p:cNvSpPr>
            <a:spLocks noGrp="1" noChangeArrowheads="1"/>
          </p:cNvSpPr>
          <p:nvPr>
            <p:ph type="body" idx="1"/>
          </p:nvPr>
        </p:nvSpPr>
        <p:spPr/>
        <p:txBody>
          <a:bodyPr>
            <a:normAutofit lnSpcReduction="10000"/>
          </a:bodyPr>
          <a:lstStyle/>
          <a:p>
            <a:pPr eaLnBrk="1" hangingPunct="1"/>
            <a:r>
              <a:rPr lang="en-US" smtClean="0"/>
              <a:t>Opportunity for the researcher to deal with issues of withholding information, deception, and potential harmful effects of the participation</a:t>
            </a:r>
          </a:p>
          <a:p>
            <a:pPr eaLnBrk="1" hangingPunct="1"/>
            <a:r>
              <a:rPr lang="en-US" smtClean="0"/>
              <a:t>Explain why deception was necessary</a:t>
            </a:r>
          </a:p>
          <a:p>
            <a:pPr eaLnBrk="1" hangingPunct="1"/>
            <a:r>
              <a:rPr lang="en-US" smtClean="0"/>
              <a:t>Provide additional resources, if necessary</a:t>
            </a:r>
          </a:p>
          <a:p>
            <a:pPr eaLnBrk="1" hangingPunct="1"/>
            <a:r>
              <a:rPr lang="en-US" smtClean="0"/>
              <a:t>Make sure participant leaves the experiment without any ill feelings towards the field of psychology</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Debriefing</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49</a:t>
            </a:fld>
            <a:endParaRPr lang="en-US"/>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6" name="Rectangle 4"/>
          <p:cNvSpPr>
            <a:spLocks noGrp="1" noChangeArrowheads="1"/>
          </p:cNvSpPr>
          <p:nvPr>
            <p:ph type="body" idx="1"/>
          </p:nvPr>
        </p:nvSpPr>
        <p:spPr>
          <a:xfrm>
            <a:off x="457200" y="1340768"/>
            <a:ext cx="8229600" cy="5112568"/>
          </a:xfrm>
        </p:spPr>
        <p:txBody>
          <a:bodyPr>
            <a:normAutofit fontScale="92500" lnSpcReduction="10000"/>
          </a:bodyPr>
          <a:lstStyle/>
          <a:p>
            <a:pPr eaLnBrk="1" hangingPunct="1"/>
            <a:r>
              <a:rPr lang="en-US" dirty="0" smtClean="0"/>
              <a:t>Positive aspects of debriefing</a:t>
            </a:r>
          </a:p>
          <a:p>
            <a:pPr lvl="1" eaLnBrk="1" hangingPunct="1">
              <a:lnSpc>
                <a:spcPct val="120000"/>
              </a:lnSpc>
            </a:pPr>
            <a:r>
              <a:rPr lang="en-US" dirty="0" smtClean="0"/>
              <a:t>provides an opportunity to explain the purpose of the study and anticipated results</a:t>
            </a:r>
          </a:p>
          <a:p>
            <a:pPr lvl="1" eaLnBrk="1" hangingPunct="1"/>
            <a:r>
              <a:rPr lang="en-US" dirty="0" smtClean="0"/>
              <a:t>most participants report positive experience</a:t>
            </a:r>
          </a:p>
          <a:p>
            <a:pPr lvl="1" eaLnBrk="1" hangingPunct="1"/>
            <a:r>
              <a:rPr lang="en-US" dirty="0" smtClean="0"/>
              <a:t>research suggests that it is effective</a:t>
            </a:r>
          </a:p>
          <a:p>
            <a:pPr lvl="1" eaLnBrk="1" hangingPunct="1"/>
            <a:endParaRPr lang="en-US" sz="1200" dirty="0" smtClean="0"/>
          </a:p>
          <a:p>
            <a:r>
              <a:rPr lang="en-US" dirty="0" smtClean="0"/>
              <a:t>Studies have found that debriefing</a:t>
            </a:r>
          </a:p>
          <a:p>
            <a:pPr lvl="1"/>
            <a:r>
              <a:rPr lang="en-US" dirty="0" smtClean="0"/>
              <a:t>Need not be effective</a:t>
            </a:r>
          </a:p>
          <a:p>
            <a:pPr lvl="1"/>
            <a:r>
              <a:rPr lang="en-US" dirty="0" smtClean="0"/>
              <a:t>Is not believed</a:t>
            </a:r>
          </a:p>
          <a:p>
            <a:pPr lvl="1"/>
            <a:r>
              <a:rPr lang="en-US" dirty="0" smtClean="0"/>
              <a:t>Results in increased suspicion</a:t>
            </a:r>
          </a:p>
          <a:p>
            <a:endParaRPr lang="en-US" sz="1300" dirty="0" smtClean="0"/>
          </a:p>
          <a:p>
            <a:r>
              <a:rPr lang="en-US" dirty="0" smtClean="0"/>
              <a:t>Recall the study on PTSD Growth</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smtClean="0">
                <a:solidFill>
                  <a:schemeClr val="bg1"/>
                </a:solidFill>
                <a:latin typeface="Lucida Sans" pitchFamily="34" charset="0"/>
              </a:rPr>
              <a:t>Positive Aspects of Debriefing(?)</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4" name="Slide Number Placeholder 3"/>
          <p:cNvSpPr>
            <a:spLocks noGrp="1"/>
          </p:cNvSpPr>
          <p:nvPr>
            <p:ph type="sldNum" sz="quarter" idx="12"/>
          </p:nvPr>
        </p:nvSpPr>
        <p:spPr/>
        <p:txBody>
          <a:bodyPr/>
          <a:lstStyle/>
          <a:p>
            <a:fld id="{D9FF3843-4416-4EBF-B46A-FD760755C252}" type="slidenum">
              <a:rPr lang="en-US" smtClean="0"/>
              <a:pPr/>
              <a:t>50</a:t>
            </a:fld>
            <a:endParaRPr lang="en-US"/>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30" name="Rectangle 4"/>
          <p:cNvSpPr>
            <a:spLocks noGrp="1" noChangeArrowheads="1"/>
          </p:cNvSpPr>
          <p:nvPr>
            <p:ph type="body" idx="1"/>
          </p:nvPr>
        </p:nvSpPr>
        <p:spPr/>
        <p:txBody>
          <a:bodyPr>
            <a:normAutofit fontScale="92500" lnSpcReduction="10000"/>
          </a:bodyPr>
          <a:lstStyle/>
          <a:p>
            <a:pPr eaLnBrk="1" hangingPunct="1"/>
            <a:r>
              <a:rPr lang="en-US" b="1" dirty="0" smtClean="0"/>
              <a:t>Role-playing</a:t>
            </a:r>
          </a:p>
          <a:p>
            <a:pPr lvl="1" eaLnBrk="1" hangingPunct="1">
              <a:lnSpc>
                <a:spcPct val="120000"/>
              </a:lnSpc>
            </a:pPr>
            <a:r>
              <a:rPr lang="en-US" dirty="0" smtClean="0"/>
              <a:t>Ask participants how they would respond to a certain situation or to predict how others would respond</a:t>
            </a:r>
          </a:p>
          <a:p>
            <a:pPr eaLnBrk="1" hangingPunct="1">
              <a:lnSpc>
                <a:spcPct val="100000"/>
              </a:lnSpc>
            </a:pPr>
            <a:r>
              <a:rPr lang="en-US" b="1" dirty="0" smtClean="0"/>
              <a:t>Simulation studies</a:t>
            </a:r>
          </a:p>
          <a:p>
            <a:pPr lvl="1" eaLnBrk="1" hangingPunct="1">
              <a:lnSpc>
                <a:spcPct val="120000"/>
              </a:lnSpc>
            </a:pPr>
            <a:r>
              <a:rPr lang="en-US" dirty="0" smtClean="0"/>
              <a:t>Variation on role-playing that involves simulation of a real world situation</a:t>
            </a:r>
          </a:p>
          <a:p>
            <a:pPr eaLnBrk="1" hangingPunct="1">
              <a:lnSpc>
                <a:spcPct val="100000"/>
              </a:lnSpc>
            </a:pPr>
            <a:r>
              <a:rPr lang="en-US" b="1" dirty="0" smtClean="0"/>
              <a:t>Honest experiments</a:t>
            </a:r>
          </a:p>
          <a:p>
            <a:pPr lvl="1" eaLnBrk="1" hangingPunct="1">
              <a:lnSpc>
                <a:spcPct val="120000"/>
              </a:lnSpc>
            </a:pPr>
            <a:r>
              <a:rPr lang="en-US" dirty="0" smtClean="0"/>
              <a:t>Participants are made completely aware of the purposes of the research</a:t>
            </a:r>
          </a:p>
        </p:txBody>
      </p:sp>
      <p:sp>
        <p:nvSpPr>
          <p:cNvPr id="6"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noProof="0" dirty="0" smtClean="0">
                <a:solidFill>
                  <a:schemeClr val="bg1"/>
                </a:solidFill>
                <a:latin typeface="Lucida Sans" pitchFamily="34" charset="0"/>
              </a:rPr>
              <a:t>Alternatives to Deception</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
        <p:nvSpPr>
          <p:cNvPr id="5" name="Slide Number Placeholder 4"/>
          <p:cNvSpPr>
            <a:spLocks noGrp="1"/>
          </p:cNvSpPr>
          <p:nvPr>
            <p:ph type="sldNum" sz="quarter" idx="12"/>
          </p:nvPr>
        </p:nvSpPr>
        <p:spPr/>
        <p:txBody>
          <a:bodyPr/>
          <a:lstStyle/>
          <a:p>
            <a:fld id="{D9FF3843-4416-4EBF-B46A-FD760755C252}" type="slidenum">
              <a:rPr lang="en-US" smtClean="0"/>
              <a:pPr/>
              <a:t>51</a:t>
            </a:fld>
            <a:endParaRPr lang="en-US"/>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785395"/>
          </a:xfrm>
        </p:spPr>
        <p:txBody>
          <a:bodyPr/>
          <a:lstStyle/>
          <a:p>
            <a:endParaRPr lang="en-CA" sz="1200" b="1" dirty="0" smtClean="0"/>
          </a:p>
          <a:p>
            <a:r>
              <a:rPr lang="en-CA" sz="3000" b="1" dirty="0" smtClean="0"/>
              <a:t>Passive Deception (omission)</a:t>
            </a:r>
            <a:r>
              <a:rPr lang="en-CA" sz="3000" dirty="0" smtClean="0"/>
              <a:t>: withholding relevant information about the nature of the study</a:t>
            </a:r>
          </a:p>
          <a:p>
            <a:endParaRPr lang="en-CA" sz="1200" dirty="0" smtClean="0"/>
          </a:p>
          <a:p>
            <a:r>
              <a:rPr lang="en-CA" sz="3000" b="1" dirty="0" smtClean="0"/>
              <a:t>Active Deception (commission)</a:t>
            </a:r>
            <a:r>
              <a:rPr lang="en-CA" sz="3000" dirty="0" smtClean="0"/>
              <a:t>: deliberately presenting false information about the nature of the study and their performance within it</a:t>
            </a:r>
          </a:p>
          <a:p>
            <a:endParaRPr lang="en-CA" sz="1200" dirty="0" smtClean="0"/>
          </a:p>
          <a:p>
            <a:r>
              <a:rPr lang="en-CA" dirty="0" smtClean="0"/>
              <a:t>Most active deception is relatively benign</a:t>
            </a:r>
          </a:p>
        </p:txBody>
      </p:sp>
      <p:sp>
        <p:nvSpPr>
          <p:cNvPr id="4" name="Slide Number Placeholder 3"/>
          <p:cNvSpPr>
            <a:spLocks noGrp="1"/>
          </p:cNvSpPr>
          <p:nvPr>
            <p:ph type="sldNum" sz="quarter" idx="12"/>
          </p:nvPr>
        </p:nvSpPr>
        <p:spPr/>
        <p:txBody>
          <a:bodyPr/>
          <a:lstStyle/>
          <a:p>
            <a:fld id="{D9FF3843-4416-4EBF-B46A-FD760755C252}" type="slidenum">
              <a:rPr lang="en-US" smtClean="0"/>
              <a:pPr/>
              <a:t>52</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kumimoji="0" lang="en-US" sz="2800" b="1" i="0" u="none" strike="noStrike" kern="1200" cap="none" spc="0" normalizeH="0" baseline="0" noProof="0" dirty="0" smtClean="0">
                <a:ln>
                  <a:noFill/>
                </a:ln>
                <a:solidFill>
                  <a:schemeClr val="bg1"/>
                </a:solidFill>
                <a:effectLst/>
                <a:uLnTx/>
                <a:uFillTx/>
                <a:latin typeface="Lucida Sans" pitchFamily="34" charset="0"/>
                <a:ea typeface="+mj-ea"/>
                <a:cs typeface="+mj-cs"/>
              </a:rPr>
              <a:t>Passive versus Active Deception</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968552"/>
          </a:xfrm>
        </p:spPr>
        <p:txBody>
          <a:bodyPr/>
          <a:lstStyle/>
          <a:p>
            <a:r>
              <a:rPr lang="en-CA" dirty="0" err="1" smtClean="0"/>
              <a:t>Gaertner</a:t>
            </a:r>
            <a:r>
              <a:rPr lang="en-CA" dirty="0" smtClean="0"/>
              <a:t> et al. (1999) wanted to assess the motivational primacy of the selves</a:t>
            </a:r>
          </a:p>
          <a:p>
            <a:endParaRPr lang="en-CA" sz="1200" dirty="0" smtClean="0"/>
          </a:p>
          <a:p>
            <a:r>
              <a:rPr lang="en-CA" dirty="0" smtClean="0"/>
              <a:t>They assumed that the concept of self was composed of multiple subcomponents</a:t>
            </a:r>
          </a:p>
          <a:p>
            <a:pPr lvl="1"/>
            <a:endParaRPr lang="en-CA" sz="1200" dirty="0" smtClean="0"/>
          </a:p>
          <a:p>
            <a:pPr lvl="1"/>
            <a:r>
              <a:rPr lang="en-CA" dirty="0" smtClean="0"/>
              <a:t>“</a:t>
            </a:r>
            <a:r>
              <a:rPr lang="en-CA" b="1" dirty="0" smtClean="0"/>
              <a:t>Individual self</a:t>
            </a:r>
            <a:r>
              <a:rPr lang="en-CA" dirty="0" smtClean="0"/>
              <a:t>” – who I am in comparison to all others</a:t>
            </a:r>
          </a:p>
          <a:p>
            <a:pPr lvl="1"/>
            <a:r>
              <a:rPr lang="en-CA" dirty="0" smtClean="0"/>
              <a:t>“</a:t>
            </a:r>
            <a:r>
              <a:rPr lang="en-CA" b="1" dirty="0" smtClean="0"/>
              <a:t>Collective self</a:t>
            </a:r>
            <a:r>
              <a:rPr lang="en-CA" dirty="0" smtClean="0"/>
              <a:t>” – who I am in terms of a group identity</a:t>
            </a:r>
            <a:endParaRPr lang="en-CA" dirty="0"/>
          </a:p>
        </p:txBody>
      </p:sp>
      <p:sp>
        <p:nvSpPr>
          <p:cNvPr id="4" name="Slide Number Placeholder 3"/>
          <p:cNvSpPr>
            <a:spLocks noGrp="1"/>
          </p:cNvSpPr>
          <p:nvPr>
            <p:ph type="sldNum" sz="quarter" idx="12"/>
          </p:nvPr>
        </p:nvSpPr>
        <p:spPr/>
        <p:txBody>
          <a:bodyPr/>
          <a:lstStyle/>
          <a:p>
            <a:fld id="{D9FF3843-4416-4EBF-B46A-FD760755C252}" type="slidenum">
              <a:rPr lang="en-US" smtClean="0"/>
              <a:pPr/>
              <a:t>53</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err="1" smtClean="0">
                <a:solidFill>
                  <a:schemeClr val="bg1"/>
                </a:solidFill>
                <a:latin typeface="Lucida Sans" pitchFamily="34" charset="0"/>
              </a:rPr>
              <a:t>Gaertner</a:t>
            </a:r>
            <a:r>
              <a:rPr lang="en-CA" sz="2800" b="1" dirty="0" smtClean="0">
                <a:solidFill>
                  <a:schemeClr val="bg1"/>
                </a:solidFill>
                <a:latin typeface="Lucida Sans" pitchFamily="34" charset="0"/>
              </a:rPr>
              <a:t> et al., (1999): </a:t>
            </a:r>
            <a:r>
              <a:rPr kumimoji="0" lang="en-US" sz="2800" b="1" i="0" u="none" strike="noStrike" kern="1200" cap="none" spc="0" normalizeH="0" baseline="0" noProof="0" dirty="0" smtClean="0">
                <a:ln>
                  <a:noFill/>
                </a:ln>
                <a:solidFill>
                  <a:schemeClr val="bg1"/>
                </a:solidFill>
                <a:effectLst/>
                <a:uLnTx/>
                <a:uFillTx/>
                <a:latin typeface="Lucida Sans" pitchFamily="34" charset="0"/>
                <a:ea typeface="+mj-ea"/>
                <a:cs typeface="+mj-cs"/>
              </a:rPr>
              <a:t>‘The Insult Study’</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968552"/>
          </a:xfrm>
        </p:spPr>
        <p:txBody>
          <a:bodyPr>
            <a:normAutofit fontScale="92500" lnSpcReduction="10000"/>
          </a:bodyPr>
          <a:lstStyle/>
          <a:p>
            <a:endParaRPr lang="en-CA" sz="1300" dirty="0" smtClean="0"/>
          </a:p>
          <a:p>
            <a:r>
              <a:rPr lang="en-CA" sz="2800" dirty="0" smtClean="0"/>
              <a:t>Debate over the importance of collective self and individual self </a:t>
            </a:r>
          </a:p>
          <a:p>
            <a:pPr lvl="1"/>
            <a:r>
              <a:rPr lang="en-CA" sz="2600" dirty="0" smtClean="0"/>
              <a:t>People alter their attitudes and behaviour in accordance with majority opinion (Asch, 1951; Stoner, 1968); </a:t>
            </a:r>
            <a:r>
              <a:rPr lang="en-CA" dirty="0" smtClean="0"/>
              <a:t>Social facilitation during learning (Green, 1989; </a:t>
            </a:r>
            <a:r>
              <a:rPr lang="en-CA" dirty="0" err="1" smtClean="0"/>
              <a:t>Zajonc</a:t>
            </a:r>
            <a:r>
              <a:rPr lang="en-CA" dirty="0" smtClean="0"/>
              <a:t>, 1965)</a:t>
            </a:r>
          </a:p>
          <a:p>
            <a:pPr lvl="1"/>
            <a:r>
              <a:rPr lang="en-CA" dirty="0" smtClean="0"/>
              <a:t>Self remains stable across time (Pelham, 1991); Self-relevance processing enhances recall (Markus, 1977)</a:t>
            </a:r>
          </a:p>
          <a:p>
            <a:pPr lvl="1"/>
            <a:endParaRPr lang="en-CA" sz="1200" dirty="0" smtClean="0"/>
          </a:p>
          <a:p>
            <a:r>
              <a:rPr lang="en-CA" sz="2600" dirty="0" err="1" smtClean="0"/>
              <a:t>Gaertner</a:t>
            </a:r>
            <a:r>
              <a:rPr lang="en-CA" sz="2600" dirty="0" smtClean="0"/>
              <a:t> et al., (1999) assumed that participants would attempt to protect the self which they felt more attached to</a:t>
            </a:r>
          </a:p>
          <a:p>
            <a:pPr lvl="1"/>
            <a:r>
              <a:rPr lang="en-CA" dirty="0" smtClean="0"/>
              <a:t>We need to find some way to offend people!</a:t>
            </a:r>
          </a:p>
        </p:txBody>
      </p:sp>
      <p:sp>
        <p:nvSpPr>
          <p:cNvPr id="4" name="Slide Number Placeholder 3"/>
          <p:cNvSpPr>
            <a:spLocks noGrp="1"/>
          </p:cNvSpPr>
          <p:nvPr>
            <p:ph type="sldNum" sz="quarter" idx="12"/>
          </p:nvPr>
        </p:nvSpPr>
        <p:spPr/>
        <p:txBody>
          <a:bodyPr/>
          <a:lstStyle/>
          <a:p>
            <a:fld id="{D9FF3843-4416-4EBF-B46A-FD760755C252}" type="slidenum">
              <a:rPr lang="en-US" smtClean="0"/>
              <a:pPr/>
              <a:t>54</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err="1" smtClean="0">
                <a:solidFill>
                  <a:schemeClr val="bg1"/>
                </a:solidFill>
                <a:latin typeface="Lucida Sans" pitchFamily="34" charset="0"/>
              </a:rPr>
              <a:t>Gaertner</a:t>
            </a:r>
            <a:r>
              <a:rPr lang="en-CA" sz="2800" b="1" dirty="0" smtClean="0">
                <a:solidFill>
                  <a:schemeClr val="bg1"/>
                </a:solidFill>
                <a:latin typeface="Lucida Sans" pitchFamily="34" charset="0"/>
              </a:rPr>
              <a:t> et al., (1999): </a:t>
            </a:r>
            <a:r>
              <a:rPr kumimoji="0" lang="en-US" sz="2800" b="1" i="0" u="none" strike="noStrike" kern="1200" cap="none" spc="0" normalizeH="0" baseline="0" noProof="0" dirty="0" smtClean="0">
                <a:ln>
                  <a:noFill/>
                </a:ln>
                <a:solidFill>
                  <a:schemeClr val="bg1"/>
                </a:solidFill>
                <a:effectLst/>
                <a:uLnTx/>
                <a:uFillTx/>
                <a:latin typeface="Lucida Sans" pitchFamily="34" charset="0"/>
                <a:ea typeface="+mj-ea"/>
                <a:cs typeface="+mj-cs"/>
              </a:rPr>
              <a:t>‘The Insult Study’</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968552"/>
          </a:xfrm>
        </p:spPr>
        <p:txBody>
          <a:bodyPr>
            <a:normAutofit fontScale="92500" lnSpcReduction="10000"/>
          </a:bodyPr>
          <a:lstStyle/>
          <a:p>
            <a:r>
              <a:rPr lang="en-CA" dirty="0" smtClean="0"/>
              <a:t>128 female participants responded to a scale (BPI) related to ‘emotionality’ or ‘moodiness’</a:t>
            </a:r>
          </a:p>
          <a:p>
            <a:endParaRPr lang="en-CA" sz="1200" dirty="0" smtClean="0"/>
          </a:p>
          <a:p>
            <a:r>
              <a:rPr lang="en-CA" dirty="0" smtClean="0"/>
              <a:t>A collective identity was primed: “Previous research has indicated that one of the most important social groups to which people belong is gender.”</a:t>
            </a:r>
          </a:p>
          <a:p>
            <a:endParaRPr lang="en-CA" sz="1300" dirty="0" smtClean="0"/>
          </a:p>
          <a:p>
            <a:r>
              <a:rPr lang="en-CA" sz="2500" dirty="0" smtClean="0"/>
              <a:t>Participants also primed on the importance of the trait ‘Moodiness’: </a:t>
            </a:r>
            <a:r>
              <a:rPr lang="en-CA" sz="2400" dirty="0" smtClean="0"/>
              <a:t>“inability to control one’s mood state. People who are moody experience frequent and inconsistent shifts in their feelings in response to various situational cues. Moodiness creates potential problems in social interactions, because others are unable to anticipate one’s mood state and behaviour.”</a:t>
            </a:r>
          </a:p>
        </p:txBody>
      </p:sp>
      <p:sp>
        <p:nvSpPr>
          <p:cNvPr id="4" name="Slide Number Placeholder 3"/>
          <p:cNvSpPr>
            <a:spLocks noGrp="1"/>
          </p:cNvSpPr>
          <p:nvPr>
            <p:ph type="sldNum" sz="quarter" idx="12"/>
          </p:nvPr>
        </p:nvSpPr>
        <p:spPr/>
        <p:txBody>
          <a:bodyPr/>
          <a:lstStyle/>
          <a:p>
            <a:fld id="{D9FF3843-4416-4EBF-B46A-FD760755C252}" type="slidenum">
              <a:rPr lang="en-US" smtClean="0"/>
              <a:pPr/>
              <a:t>55</a:t>
            </a:fld>
            <a:endParaRPr lang="en-US" dirty="0"/>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err="1" smtClean="0">
                <a:solidFill>
                  <a:schemeClr val="bg1"/>
                </a:solidFill>
                <a:latin typeface="Lucida Sans" pitchFamily="34" charset="0"/>
              </a:rPr>
              <a:t>Gaertner</a:t>
            </a:r>
            <a:r>
              <a:rPr lang="en-CA" sz="2800" b="1" dirty="0" smtClean="0">
                <a:solidFill>
                  <a:schemeClr val="bg1"/>
                </a:solidFill>
                <a:latin typeface="Lucida Sans" pitchFamily="34" charset="0"/>
              </a:rPr>
              <a:t> et al., (1999): </a:t>
            </a:r>
            <a:r>
              <a:rPr kumimoji="0" lang="en-US" sz="2800" b="1" i="0" u="none" strike="noStrike" kern="1200" cap="none" spc="0" normalizeH="0" baseline="0" noProof="0" dirty="0" smtClean="0">
                <a:ln>
                  <a:noFill/>
                </a:ln>
                <a:solidFill>
                  <a:schemeClr val="bg1"/>
                </a:solidFill>
                <a:effectLst/>
                <a:uLnTx/>
                <a:uFillTx/>
                <a:latin typeface="Lucida Sans" pitchFamily="34" charset="0"/>
                <a:ea typeface="+mj-ea"/>
                <a:cs typeface="+mj-cs"/>
              </a:rPr>
              <a:t>Method</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40768"/>
            <a:ext cx="8229600" cy="4968552"/>
          </a:xfrm>
        </p:spPr>
        <p:txBody>
          <a:bodyPr>
            <a:normAutofit/>
          </a:bodyPr>
          <a:lstStyle/>
          <a:p>
            <a:endParaRPr lang="en-CA" sz="1200" b="1" dirty="0" smtClean="0"/>
          </a:p>
          <a:p>
            <a:r>
              <a:rPr lang="en-CA" sz="2800" dirty="0" smtClean="0"/>
              <a:t>Feedback was randomly assigned. Participants either received positive of negative feedback that either pertained to themselves, or their group.</a:t>
            </a:r>
          </a:p>
          <a:p>
            <a:endParaRPr lang="en-CA" sz="1200" b="1" u="sng" dirty="0" smtClean="0"/>
          </a:p>
          <a:p>
            <a:r>
              <a:rPr lang="en-CA" sz="2800" b="1" u="sng" dirty="0" smtClean="0"/>
              <a:t>e.g., Negative Feedback</a:t>
            </a:r>
          </a:p>
          <a:p>
            <a:pPr lvl="1"/>
            <a:r>
              <a:rPr lang="en-CA" sz="2600" b="1" dirty="0" smtClean="0"/>
              <a:t>Individual Self</a:t>
            </a:r>
            <a:r>
              <a:rPr lang="en-CA" sz="2600" dirty="0" smtClean="0"/>
              <a:t>: “The BPI indicates that participant # is excessively moody.”</a:t>
            </a:r>
            <a:endParaRPr lang="en-CA" sz="800" dirty="0" smtClean="0"/>
          </a:p>
          <a:p>
            <a:pPr lvl="1"/>
            <a:r>
              <a:rPr lang="en-CA" sz="2600" b="1" dirty="0" smtClean="0"/>
              <a:t>Collective Self</a:t>
            </a:r>
            <a:r>
              <a:rPr lang="en-CA" sz="2600" dirty="0" smtClean="0"/>
              <a:t>: “We regret to inform you that the [University Administration] will not allow us to give you personalized feedback... The BPI indicates that [university] women are excessively moody.”</a:t>
            </a:r>
            <a:endParaRPr lang="en-CA" sz="2600" dirty="0"/>
          </a:p>
        </p:txBody>
      </p:sp>
      <p:sp>
        <p:nvSpPr>
          <p:cNvPr id="4" name="Slide Number Placeholder 3"/>
          <p:cNvSpPr>
            <a:spLocks noGrp="1"/>
          </p:cNvSpPr>
          <p:nvPr>
            <p:ph type="sldNum" sz="quarter" idx="12"/>
          </p:nvPr>
        </p:nvSpPr>
        <p:spPr/>
        <p:txBody>
          <a:bodyPr/>
          <a:lstStyle/>
          <a:p>
            <a:fld id="{D9FF3843-4416-4EBF-B46A-FD760755C252}" type="slidenum">
              <a:rPr lang="en-US" smtClean="0"/>
              <a:pPr/>
              <a:t>56</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err="1" smtClean="0">
                <a:solidFill>
                  <a:schemeClr val="bg1"/>
                </a:solidFill>
                <a:latin typeface="Lucida Sans" pitchFamily="34" charset="0"/>
              </a:rPr>
              <a:t>Gaertner</a:t>
            </a:r>
            <a:r>
              <a:rPr lang="en-CA" sz="2800" b="1" dirty="0" smtClean="0">
                <a:solidFill>
                  <a:schemeClr val="bg1"/>
                </a:solidFill>
                <a:latin typeface="Lucida Sans" pitchFamily="34" charset="0"/>
              </a:rPr>
              <a:t> et al., (1999): </a:t>
            </a:r>
            <a:r>
              <a:rPr kumimoji="0" lang="en-US" sz="2800" b="1" i="0" u="none" strike="noStrike" kern="1200" cap="none" spc="0" normalizeH="0" baseline="0" noProof="0" dirty="0" smtClean="0">
                <a:ln>
                  <a:noFill/>
                </a:ln>
                <a:solidFill>
                  <a:schemeClr val="bg1"/>
                </a:solidFill>
                <a:effectLst/>
                <a:uLnTx/>
                <a:uFillTx/>
                <a:latin typeface="Lucida Sans" pitchFamily="34" charset="0"/>
                <a:ea typeface="+mj-ea"/>
                <a:cs typeface="+mj-cs"/>
              </a:rPr>
              <a:t>Method</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340768"/>
            <a:ext cx="8424936" cy="5040560"/>
          </a:xfrm>
        </p:spPr>
        <p:txBody>
          <a:bodyPr>
            <a:normAutofit lnSpcReduction="10000"/>
          </a:bodyPr>
          <a:lstStyle/>
          <a:p>
            <a:r>
              <a:rPr lang="en-CA" sz="2800" dirty="0" smtClean="0"/>
              <a:t>Participants were then asked to rate the feedback</a:t>
            </a:r>
          </a:p>
          <a:p>
            <a:endParaRPr lang="en-CA" sz="1200" dirty="0" smtClean="0"/>
          </a:p>
          <a:p>
            <a:r>
              <a:rPr lang="en-CA" sz="2800" dirty="0" smtClean="0"/>
              <a:t>Perception of negative feedback was rated less favourably when it referred to the individual self then when it referred to the collective self; </a:t>
            </a:r>
          </a:p>
          <a:p>
            <a:pPr lvl="1"/>
            <a:r>
              <a:rPr lang="en-CA" sz="2400" dirty="0" smtClean="0"/>
              <a:t>positive feedback was rated more favourable when it referred to the individual self then the collective self</a:t>
            </a:r>
          </a:p>
          <a:p>
            <a:pPr lvl="1"/>
            <a:endParaRPr lang="en-CA" sz="1200" dirty="0" smtClean="0"/>
          </a:p>
          <a:p>
            <a:pPr>
              <a:buNone/>
            </a:pPr>
            <a:r>
              <a:rPr lang="en-CA" sz="2800" b="1" dirty="0" smtClean="0"/>
              <a:t>Questions</a:t>
            </a:r>
            <a:r>
              <a:rPr lang="en-CA" sz="2800" dirty="0" smtClean="0"/>
              <a:t>:</a:t>
            </a:r>
          </a:p>
          <a:p>
            <a:r>
              <a:rPr lang="en-CA" sz="2600" dirty="0" smtClean="0"/>
              <a:t>Would this study have obtained these results without active deception?</a:t>
            </a:r>
          </a:p>
          <a:p>
            <a:r>
              <a:rPr lang="en-CA" sz="2600" dirty="0" smtClean="0"/>
              <a:t>What are the consequences of NOT providing a debriefing form?</a:t>
            </a:r>
            <a:endParaRPr lang="en-CA" sz="2600" dirty="0"/>
          </a:p>
        </p:txBody>
      </p:sp>
      <p:sp>
        <p:nvSpPr>
          <p:cNvPr id="4" name="Slide Number Placeholder 3"/>
          <p:cNvSpPr>
            <a:spLocks noGrp="1"/>
          </p:cNvSpPr>
          <p:nvPr>
            <p:ph type="sldNum" sz="quarter" idx="12"/>
          </p:nvPr>
        </p:nvSpPr>
        <p:spPr/>
        <p:txBody>
          <a:bodyPr/>
          <a:lstStyle/>
          <a:p>
            <a:fld id="{D9FF3843-4416-4EBF-B46A-FD760755C252}" type="slidenum">
              <a:rPr lang="en-US" smtClean="0"/>
              <a:pPr/>
              <a:t>57</a:t>
            </a:fld>
            <a:endParaRPr lang="en-US"/>
          </a:p>
        </p:txBody>
      </p:sp>
      <p:sp>
        <p:nvSpPr>
          <p:cNvPr id="5" name="Rectangle 1029"/>
          <p:cNvSpPr txBox="1">
            <a:spLocks noChangeArrowheads="1"/>
          </p:cNvSpPr>
          <p:nvPr/>
        </p:nvSpPr>
        <p:spPr>
          <a:xfrm>
            <a:off x="304800" y="165100"/>
            <a:ext cx="8534400" cy="977900"/>
          </a:xfrm>
          <a:prstGeom prst="rect">
            <a:avLst/>
          </a:prstGeom>
          <a:solidFill>
            <a:srgbClr val="920000"/>
          </a:solidFill>
          <a:ln/>
        </p:spPr>
        <p:txBody>
          <a:bodyPr vert="horz" lIns="91440" tIns="45720" rIns="91440" bIns="45720" rtlCol="0" anchor="ctr">
            <a:normAutofit/>
          </a:bodyPr>
          <a:lstStyle/>
          <a:p>
            <a:pPr lvl="0" algn="ctr">
              <a:spcBef>
                <a:spcPct val="0"/>
              </a:spcBef>
              <a:defRPr/>
            </a:pPr>
            <a:r>
              <a:rPr lang="en-CA" sz="2800" b="1" dirty="0" err="1" smtClean="0">
                <a:solidFill>
                  <a:schemeClr val="bg1"/>
                </a:solidFill>
                <a:latin typeface="Lucida Sans" pitchFamily="34" charset="0"/>
              </a:rPr>
              <a:t>Gaertner</a:t>
            </a:r>
            <a:r>
              <a:rPr lang="en-CA" sz="2800" b="1" dirty="0" smtClean="0">
                <a:solidFill>
                  <a:schemeClr val="bg1"/>
                </a:solidFill>
                <a:latin typeface="Lucida Sans" pitchFamily="34" charset="0"/>
              </a:rPr>
              <a:t> et al., (1999): </a:t>
            </a:r>
            <a:r>
              <a:rPr kumimoji="0" lang="en-US" sz="2800" b="1" i="0" u="none" strike="noStrike" kern="1200" cap="none" spc="0" normalizeH="0" baseline="0" noProof="0" dirty="0" smtClean="0">
                <a:ln>
                  <a:noFill/>
                </a:ln>
                <a:solidFill>
                  <a:schemeClr val="bg1"/>
                </a:solidFill>
                <a:effectLst/>
                <a:uLnTx/>
                <a:uFillTx/>
                <a:latin typeface="Lucida Sans" pitchFamily="34" charset="0"/>
                <a:ea typeface="+mj-ea"/>
                <a:cs typeface="+mj-cs"/>
              </a:rPr>
              <a:t>Results</a:t>
            </a:r>
            <a:endParaRPr kumimoji="0" lang="en-US" sz="2800" b="1" i="0" u="none" strike="noStrike" kern="1200" cap="none" spc="0" normalizeH="0" baseline="0" noProof="0" dirty="0">
              <a:ln>
                <a:noFill/>
              </a:ln>
              <a:solidFill>
                <a:schemeClr val="bg1"/>
              </a:solidFill>
              <a:effectLst/>
              <a:uLnTx/>
              <a:uFillTx/>
              <a:latin typeface="Lucida Sans" pitchFamily="34" charset="0"/>
              <a:ea typeface="+mj-ea"/>
              <a:cs typeface="+mj-cs"/>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2.3|2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934</TotalTime>
  <Words>3360</Words>
  <Application>Microsoft Office PowerPoint</Application>
  <PresentationFormat>On-screen Show (4:3)</PresentationFormat>
  <Paragraphs>484</Paragraphs>
  <Slides>57</Slides>
  <Notes>12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57</vt:i4>
      </vt:variant>
    </vt:vector>
  </HeadingPairs>
  <TitlesOfParts>
    <vt:vector size="59" baseType="lpstr">
      <vt:lpstr>Office Theme</vt:lpstr>
      <vt:lpstr>Drawing</vt:lpstr>
      <vt:lpstr>Research Integrity and Ethics: It’s All Good… or is It?</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Jordan Schoenherr</dc:creator>
  <cp:lastModifiedBy>Jordan R Schoenherr</cp:lastModifiedBy>
  <cp:revision>233</cp:revision>
  <dcterms:created xsi:type="dcterms:W3CDTF">2012-05-18T03:26:18Z</dcterms:created>
  <dcterms:modified xsi:type="dcterms:W3CDTF">2013-05-22T21:43:00Z</dcterms:modified>
</cp:coreProperties>
</file>