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Lst>
  <p:notesMasterIdLst>
    <p:notesMasterId r:id="rId34"/>
  </p:notesMasterIdLst>
  <p:handoutMasterIdLst>
    <p:handoutMasterId r:id="rId35"/>
  </p:handoutMasterIdLst>
  <p:sldIdLst>
    <p:sldId id="256" r:id="rId7"/>
    <p:sldId id="283" r:id="rId8"/>
    <p:sldId id="286" r:id="rId9"/>
    <p:sldId id="257" r:id="rId10"/>
    <p:sldId id="258" r:id="rId11"/>
    <p:sldId id="259" r:id="rId12"/>
    <p:sldId id="295" r:id="rId13"/>
    <p:sldId id="260" r:id="rId14"/>
    <p:sldId id="261" r:id="rId15"/>
    <p:sldId id="262" r:id="rId16"/>
    <p:sldId id="264" r:id="rId17"/>
    <p:sldId id="296" r:id="rId18"/>
    <p:sldId id="284" r:id="rId19"/>
    <p:sldId id="285" r:id="rId20"/>
    <p:sldId id="288" r:id="rId21"/>
    <p:sldId id="287" r:id="rId22"/>
    <p:sldId id="265" r:id="rId23"/>
    <p:sldId id="292" r:id="rId24"/>
    <p:sldId id="271" r:id="rId25"/>
    <p:sldId id="294" r:id="rId26"/>
    <p:sldId id="297" r:id="rId27"/>
    <p:sldId id="298" r:id="rId28"/>
    <p:sldId id="299" r:id="rId29"/>
    <p:sldId id="300" r:id="rId30"/>
    <p:sldId id="301" r:id="rId31"/>
    <p:sldId id="303" r:id="rId32"/>
    <p:sldId id="304" r:id="rId33"/>
  </p:sldIdLst>
  <p:sldSz cx="9144000" cy="6858000" type="screen4x3"/>
  <p:notesSz cx="9312275"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05" autoAdjust="0"/>
  </p:normalViewPr>
  <p:slideViewPr>
    <p:cSldViewPr>
      <p:cViewPr varScale="1">
        <p:scale>
          <a:sx n="56" d="100"/>
          <a:sy n="56" d="100"/>
        </p:scale>
        <p:origin x="-922" y="-77"/>
      </p:cViewPr>
      <p:guideLst>
        <p:guide orient="horz" pos="2160"/>
        <p:guide pos="2880"/>
      </p:guideLst>
    </p:cSldViewPr>
  </p:slideViewPr>
  <p:outlineViewPr>
    <p:cViewPr>
      <p:scale>
        <a:sx n="33" d="100"/>
        <a:sy n="33" d="100"/>
      </p:scale>
      <p:origin x="0" y="552"/>
    </p:cViewPr>
  </p:outlineViewPr>
  <p:notesTextViewPr>
    <p:cViewPr>
      <p:scale>
        <a:sx n="1" d="1"/>
        <a:sy n="1" d="1"/>
      </p:scale>
      <p:origin x="0" y="0"/>
    </p:cViewPr>
  </p:notesTextViewPr>
  <p:notesViewPr>
    <p:cSldViewPr>
      <p:cViewPr varScale="1">
        <p:scale>
          <a:sx n="55" d="100"/>
          <a:sy n="55" d="100"/>
        </p:scale>
        <p:origin x="-1646" y="-72"/>
      </p:cViewPr>
      <p:guideLst>
        <p:guide orient="horz" pos="2160"/>
        <p:guide pos="2933"/>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3"/>
          </p:nvPr>
        </p:nvSpPr>
        <p:spPr>
          <a:xfrm>
            <a:off x="5274802" y="6513910"/>
            <a:ext cx="4035319" cy="342900"/>
          </a:xfrm>
          <a:prstGeom prst="rect">
            <a:avLst/>
          </a:prstGeom>
        </p:spPr>
        <p:txBody>
          <a:bodyPr vert="horz" lIns="91440" tIns="45720" rIns="91440" bIns="45720" rtlCol="0" anchor="b"/>
          <a:lstStyle>
            <a:lvl1pPr algn="r">
              <a:defRPr sz="1200"/>
            </a:lvl1pPr>
          </a:lstStyle>
          <a:p>
            <a:fld id="{42996EA1-5A6E-49B5-B442-8BE71A77CAF0}" type="slidenum">
              <a:rPr lang="en-CA" smtClean="0"/>
              <a:t>‹#›</a:t>
            </a:fld>
            <a:endParaRPr lang="en-CA"/>
          </a:p>
        </p:txBody>
      </p:sp>
    </p:spTree>
    <p:extLst>
      <p:ext uri="{BB962C8B-B14F-4D97-AF65-F5344CB8AC3E}">
        <p14:creationId xmlns:p14="http://schemas.microsoft.com/office/powerpoint/2010/main" val="41238873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5319" cy="3429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5274802" y="0"/>
            <a:ext cx="4035319" cy="342900"/>
          </a:xfrm>
          <a:prstGeom prst="rect">
            <a:avLst/>
          </a:prstGeom>
        </p:spPr>
        <p:txBody>
          <a:bodyPr vert="horz" lIns="91440" tIns="45720" rIns="91440" bIns="45720" rtlCol="0"/>
          <a:lstStyle>
            <a:lvl1pPr algn="r">
              <a:defRPr sz="1200"/>
            </a:lvl1pPr>
          </a:lstStyle>
          <a:p>
            <a:fld id="{5BFE6BA9-5E99-4526-9CA8-942513489C5E}" type="datetimeFigureOut">
              <a:rPr lang="en-CA" smtClean="0"/>
              <a:t>20/01/2015</a:t>
            </a:fld>
            <a:endParaRPr lang="en-CA"/>
          </a:p>
        </p:txBody>
      </p:sp>
      <p:sp>
        <p:nvSpPr>
          <p:cNvPr id="4" name="Slide Image Placeholder 3"/>
          <p:cNvSpPr>
            <a:spLocks noGrp="1" noRot="1" noChangeAspect="1"/>
          </p:cNvSpPr>
          <p:nvPr>
            <p:ph type="sldImg" idx="2"/>
          </p:nvPr>
        </p:nvSpPr>
        <p:spPr>
          <a:xfrm>
            <a:off x="2941638" y="514350"/>
            <a:ext cx="3429000" cy="257175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931228" y="3257550"/>
            <a:ext cx="7449820" cy="30861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6513910"/>
            <a:ext cx="4035319" cy="3429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5274802" y="6513910"/>
            <a:ext cx="4035319" cy="342900"/>
          </a:xfrm>
          <a:prstGeom prst="rect">
            <a:avLst/>
          </a:prstGeom>
        </p:spPr>
        <p:txBody>
          <a:bodyPr vert="horz" lIns="91440" tIns="45720" rIns="91440" bIns="45720" rtlCol="0" anchor="b"/>
          <a:lstStyle>
            <a:lvl1pPr algn="r">
              <a:defRPr sz="1200"/>
            </a:lvl1pPr>
          </a:lstStyle>
          <a:p>
            <a:fld id="{97CC754B-80E4-4230-B76A-441E26BA2242}" type="slidenum">
              <a:rPr lang="en-CA" smtClean="0"/>
              <a:t>‹#›</a:t>
            </a:fld>
            <a:endParaRPr lang="en-CA"/>
          </a:p>
        </p:txBody>
      </p:sp>
    </p:spTree>
    <p:extLst>
      <p:ext uri="{BB962C8B-B14F-4D97-AF65-F5344CB8AC3E}">
        <p14:creationId xmlns:p14="http://schemas.microsoft.com/office/powerpoint/2010/main" val="31819041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87CF7884-C627-4689-9E28-8F05540F94BD}" type="datetime1">
              <a:rPr lang="en-CA" smtClean="0"/>
              <a:t>20/01/2015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AF4217A-66D8-4F3F-956B-961536A7D99E}" type="slidenum">
              <a:rPr lang="en-CA" smtClean="0"/>
              <a:t>‹#›</a:t>
            </a:fld>
            <a:endParaRPr lang="en-CA"/>
          </a:p>
        </p:txBody>
      </p:sp>
    </p:spTree>
    <p:extLst>
      <p:ext uri="{BB962C8B-B14F-4D97-AF65-F5344CB8AC3E}">
        <p14:creationId xmlns:p14="http://schemas.microsoft.com/office/powerpoint/2010/main" val="3438606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0FBABDC-857B-4B17-BAF2-7DB544E4390E}" type="datetime1">
              <a:rPr lang="en-CA" smtClean="0"/>
              <a:t>20/01/2015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AF4217A-66D8-4F3F-956B-961536A7D99E}" type="slidenum">
              <a:rPr lang="en-CA" smtClean="0"/>
              <a:t>‹#›</a:t>
            </a:fld>
            <a:endParaRPr lang="en-CA"/>
          </a:p>
        </p:txBody>
      </p:sp>
    </p:spTree>
    <p:extLst>
      <p:ext uri="{BB962C8B-B14F-4D97-AF65-F5344CB8AC3E}">
        <p14:creationId xmlns:p14="http://schemas.microsoft.com/office/powerpoint/2010/main" val="165191983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C6D6A19-B024-43F8-8D63-ADE4CA0752B3}" type="datetime1">
              <a:rPr lang="en-CA" smtClean="0"/>
              <a:t>20/01/2015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AF4217A-66D8-4F3F-956B-961536A7D99E}" type="slidenum">
              <a:rPr lang="en-CA" smtClean="0"/>
              <a:t>‹#›</a:t>
            </a:fld>
            <a:endParaRPr lang="en-CA"/>
          </a:p>
        </p:txBody>
      </p:sp>
    </p:spTree>
    <p:extLst>
      <p:ext uri="{BB962C8B-B14F-4D97-AF65-F5344CB8AC3E}">
        <p14:creationId xmlns:p14="http://schemas.microsoft.com/office/powerpoint/2010/main" val="733579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0530B7B3-C5E2-4A64-8BB9-8EC714ADAF08}" type="datetime1">
              <a:rPr lang="en-CA" smtClean="0"/>
              <a:t>20/01/2015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AF4217A-66D8-4F3F-956B-961536A7D99E}" type="slidenum">
              <a:rPr lang="en-CA" smtClean="0"/>
              <a:t>‹#›</a:t>
            </a:fld>
            <a:endParaRPr lang="en-CA"/>
          </a:p>
        </p:txBody>
      </p:sp>
    </p:spTree>
    <p:extLst>
      <p:ext uri="{BB962C8B-B14F-4D97-AF65-F5344CB8AC3E}">
        <p14:creationId xmlns:p14="http://schemas.microsoft.com/office/powerpoint/2010/main" val="689983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AE7C97A4-CFCE-49DE-A1D5-1951A82E3353}" type="datetime1">
              <a:rPr lang="en-CA" smtClean="0"/>
              <a:t>20/01/2015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2AF4217A-66D8-4F3F-956B-961536A7D99E}" type="slidenum">
              <a:rPr lang="en-CA" smtClean="0"/>
              <a:t>‹#›</a:t>
            </a:fld>
            <a:endParaRPr lang="en-CA"/>
          </a:p>
        </p:txBody>
      </p:sp>
    </p:spTree>
    <p:extLst>
      <p:ext uri="{BB962C8B-B14F-4D97-AF65-F5344CB8AC3E}">
        <p14:creationId xmlns:p14="http://schemas.microsoft.com/office/powerpoint/2010/main" val="29755377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8CE26ACC-7DA5-4E29-B6E1-0F33D130DE7F}" type="datetime1">
              <a:rPr lang="en-CA" smtClean="0"/>
              <a:t>20/01/2015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2AF4217A-66D8-4F3F-956B-961536A7D99E}" type="slidenum">
              <a:rPr lang="en-CA" smtClean="0"/>
              <a:t>‹#›</a:t>
            </a:fld>
            <a:endParaRPr lang="en-CA"/>
          </a:p>
        </p:txBody>
      </p:sp>
    </p:spTree>
    <p:extLst>
      <p:ext uri="{BB962C8B-B14F-4D97-AF65-F5344CB8AC3E}">
        <p14:creationId xmlns:p14="http://schemas.microsoft.com/office/powerpoint/2010/main" val="357070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318A6E-E072-4A62-96BD-F9B7BCBE0237}" type="datetime1">
              <a:rPr lang="en-CA" smtClean="0"/>
              <a:t>20/01/2015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2AF4217A-66D8-4F3F-956B-961536A7D99E}" type="slidenum">
              <a:rPr lang="en-CA" smtClean="0"/>
              <a:t>‹#›</a:t>
            </a:fld>
            <a:endParaRPr lang="en-CA"/>
          </a:p>
        </p:txBody>
      </p:sp>
    </p:spTree>
    <p:extLst>
      <p:ext uri="{BB962C8B-B14F-4D97-AF65-F5344CB8AC3E}">
        <p14:creationId xmlns:p14="http://schemas.microsoft.com/office/powerpoint/2010/main" val="1397803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154261-817B-490F-AA60-93D1A0078E17}" type="datetime1">
              <a:rPr lang="en-CA" smtClean="0"/>
              <a:t>20/01/2015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AF4217A-66D8-4F3F-956B-961536A7D99E}" type="slidenum">
              <a:rPr lang="en-CA" smtClean="0"/>
              <a:t>‹#›</a:t>
            </a:fld>
            <a:endParaRPr lang="en-CA"/>
          </a:p>
        </p:txBody>
      </p:sp>
    </p:spTree>
    <p:extLst>
      <p:ext uri="{BB962C8B-B14F-4D97-AF65-F5344CB8AC3E}">
        <p14:creationId xmlns:p14="http://schemas.microsoft.com/office/powerpoint/2010/main" val="24439676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3359B-7EE5-439A-BA97-8554CF82E619}" type="datetime1">
              <a:rPr lang="en-CA" smtClean="0"/>
              <a:t>20/01/2015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AF4217A-66D8-4F3F-956B-961536A7D99E}" type="slidenum">
              <a:rPr lang="en-CA" smtClean="0"/>
              <a:t>‹#›</a:t>
            </a:fld>
            <a:endParaRPr lang="en-CA"/>
          </a:p>
        </p:txBody>
      </p:sp>
    </p:spTree>
    <p:extLst>
      <p:ext uri="{BB962C8B-B14F-4D97-AF65-F5344CB8AC3E}">
        <p14:creationId xmlns:p14="http://schemas.microsoft.com/office/powerpoint/2010/main" val="583623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EF5DD1C-6DC4-4B24-B2F1-7E2FDE969EFD}" type="datetime1">
              <a:rPr lang="en-CA" smtClean="0"/>
              <a:t>20/01/2015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AF4217A-66D8-4F3F-956B-961536A7D99E}" type="slidenum">
              <a:rPr lang="en-CA" smtClean="0"/>
              <a:t>‹#›</a:t>
            </a:fld>
            <a:endParaRPr lang="en-CA"/>
          </a:p>
        </p:txBody>
      </p:sp>
    </p:spTree>
    <p:extLst>
      <p:ext uri="{BB962C8B-B14F-4D97-AF65-F5344CB8AC3E}">
        <p14:creationId xmlns:p14="http://schemas.microsoft.com/office/powerpoint/2010/main" val="2892923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952DE305-18FA-447A-8006-53F853A1B0FB}" type="datetime1">
              <a:rPr lang="en-CA" smtClean="0"/>
              <a:t>20/01/2015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AF4217A-66D8-4F3F-956B-961536A7D99E}" type="slidenum">
              <a:rPr lang="en-CA" smtClean="0"/>
              <a:t>‹#›</a:t>
            </a:fld>
            <a:endParaRPr lang="en-CA"/>
          </a:p>
        </p:txBody>
      </p:sp>
    </p:spTree>
    <p:extLst>
      <p:ext uri="{BB962C8B-B14F-4D97-AF65-F5344CB8AC3E}">
        <p14:creationId xmlns:p14="http://schemas.microsoft.com/office/powerpoint/2010/main" val="23821101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7020353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2608105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670588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4132520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8" name="Footer Placeholder 7"/>
          <p:cNvSpPr>
            <a:spLocks noGrp="1"/>
          </p:cNvSpPr>
          <p:nvPr>
            <p:ph type="ftr" sz="quarter" idx="11"/>
          </p:nvPr>
        </p:nvSpPr>
        <p:spPr/>
        <p:txBody>
          <a:bodyPr/>
          <a:lstStyle/>
          <a:p>
            <a:endParaRPr lang="en-CA">
              <a:solidFill>
                <a:prstClr val="black">
                  <a:tint val="75000"/>
                </a:prstClr>
              </a:solidFill>
            </a:endParaRPr>
          </a:p>
        </p:txBody>
      </p:sp>
      <p:sp>
        <p:nvSpPr>
          <p:cNvPr id="9" name="Slide Number Placeholder 8"/>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41944743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4" name="Footer Placeholder 3"/>
          <p:cNvSpPr>
            <a:spLocks noGrp="1"/>
          </p:cNvSpPr>
          <p:nvPr>
            <p:ph type="ftr" sz="quarter" idx="11"/>
          </p:nvPr>
        </p:nvSpPr>
        <p:spPr/>
        <p:txBody>
          <a:bodyPr/>
          <a:lstStyle/>
          <a:p>
            <a:endParaRPr lang="en-CA">
              <a:solidFill>
                <a:prstClr val="black">
                  <a:tint val="75000"/>
                </a:prstClr>
              </a:solidFill>
            </a:endParaRPr>
          </a:p>
        </p:txBody>
      </p:sp>
      <p:sp>
        <p:nvSpPr>
          <p:cNvPr id="5" name="Slide Number Placeholder 4"/>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5305250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3" name="Footer Placeholder 2"/>
          <p:cNvSpPr>
            <a:spLocks noGrp="1"/>
          </p:cNvSpPr>
          <p:nvPr>
            <p:ph type="ftr" sz="quarter" idx="11"/>
          </p:nvPr>
        </p:nvSpPr>
        <p:spPr/>
        <p:txBody>
          <a:bodyPr/>
          <a:lstStyle/>
          <a:p>
            <a:endParaRPr lang="en-CA">
              <a:solidFill>
                <a:prstClr val="black">
                  <a:tint val="75000"/>
                </a:prstClr>
              </a:solidFill>
            </a:endParaRPr>
          </a:p>
        </p:txBody>
      </p:sp>
      <p:sp>
        <p:nvSpPr>
          <p:cNvPr id="4" name="Slide Number Placeholder 3"/>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41511775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115525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4742524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5806847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2874350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413609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8494887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9795041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8462379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8" name="Footer Placeholder 7"/>
          <p:cNvSpPr>
            <a:spLocks noGrp="1"/>
          </p:cNvSpPr>
          <p:nvPr>
            <p:ph type="ftr" sz="quarter" idx="11"/>
          </p:nvPr>
        </p:nvSpPr>
        <p:spPr/>
        <p:txBody>
          <a:bodyPr/>
          <a:lstStyle/>
          <a:p>
            <a:endParaRPr lang="en-CA">
              <a:solidFill>
                <a:prstClr val="black">
                  <a:tint val="75000"/>
                </a:prstClr>
              </a:solidFill>
            </a:endParaRPr>
          </a:p>
        </p:txBody>
      </p:sp>
      <p:sp>
        <p:nvSpPr>
          <p:cNvPr id="9" name="Slide Number Placeholder 8"/>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7997063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4" name="Footer Placeholder 3"/>
          <p:cNvSpPr>
            <a:spLocks noGrp="1"/>
          </p:cNvSpPr>
          <p:nvPr>
            <p:ph type="ftr" sz="quarter" idx="11"/>
          </p:nvPr>
        </p:nvSpPr>
        <p:spPr/>
        <p:txBody>
          <a:bodyPr/>
          <a:lstStyle/>
          <a:p>
            <a:endParaRPr lang="en-CA">
              <a:solidFill>
                <a:prstClr val="black">
                  <a:tint val="75000"/>
                </a:prstClr>
              </a:solidFill>
            </a:endParaRPr>
          </a:p>
        </p:txBody>
      </p:sp>
      <p:sp>
        <p:nvSpPr>
          <p:cNvPr id="5" name="Slide Number Placeholder 4"/>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92105703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3" name="Footer Placeholder 2"/>
          <p:cNvSpPr>
            <a:spLocks noGrp="1"/>
          </p:cNvSpPr>
          <p:nvPr>
            <p:ph type="ftr" sz="quarter" idx="11"/>
          </p:nvPr>
        </p:nvSpPr>
        <p:spPr/>
        <p:txBody>
          <a:bodyPr/>
          <a:lstStyle/>
          <a:p>
            <a:endParaRPr lang="en-CA">
              <a:solidFill>
                <a:prstClr val="black">
                  <a:tint val="75000"/>
                </a:prstClr>
              </a:solidFill>
            </a:endParaRPr>
          </a:p>
        </p:txBody>
      </p:sp>
      <p:sp>
        <p:nvSpPr>
          <p:cNvPr id="4" name="Slide Number Placeholder 3"/>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1663732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9549182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7544303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5564067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69128007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30422879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42965825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08461249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40240071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8" name="Footer Placeholder 7"/>
          <p:cNvSpPr>
            <a:spLocks noGrp="1"/>
          </p:cNvSpPr>
          <p:nvPr>
            <p:ph type="ftr" sz="quarter" idx="11"/>
          </p:nvPr>
        </p:nvSpPr>
        <p:spPr/>
        <p:txBody>
          <a:bodyPr/>
          <a:lstStyle/>
          <a:p>
            <a:endParaRPr lang="en-CA">
              <a:solidFill>
                <a:prstClr val="black">
                  <a:tint val="75000"/>
                </a:prstClr>
              </a:solidFill>
            </a:endParaRPr>
          </a:p>
        </p:txBody>
      </p:sp>
      <p:sp>
        <p:nvSpPr>
          <p:cNvPr id="9" name="Slide Number Placeholder 8"/>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29996444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4" name="Footer Placeholder 3"/>
          <p:cNvSpPr>
            <a:spLocks noGrp="1"/>
          </p:cNvSpPr>
          <p:nvPr>
            <p:ph type="ftr" sz="quarter" idx="11"/>
          </p:nvPr>
        </p:nvSpPr>
        <p:spPr/>
        <p:txBody>
          <a:bodyPr/>
          <a:lstStyle/>
          <a:p>
            <a:endParaRPr lang="en-CA">
              <a:solidFill>
                <a:prstClr val="black">
                  <a:tint val="75000"/>
                </a:prstClr>
              </a:solidFill>
            </a:endParaRPr>
          </a:p>
        </p:txBody>
      </p:sp>
      <p:sp>
        <p:nvSpPr>
          <p:cNvPr id="5" name="Slide Number Placeholder 4"/>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28915276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3" name="Footer Placeholder 2"/>
          <p:cNvSpPr>
            <a:spLocks noGrp="1"/>
          </p:cNvSpPr>
          <p:nvPr>
            <p:ph type="ftr" sz="quarter" idx="11"/>
          </p:nvPr>
        </p:nvSpPr>
        <p:spPr/>
        <p:txBody>
          <a:bodyPr/>
          <a:lstStyle/>
          <a:p>
            <a:endParaRPr lang="en-CA">
              <a:solidFill>
                <a:prstClr val="black">
                  <a:tint val="75000"/>
                </a:prstClr>
              </a:solidFill>
            </a:endParaRPr>
          </a:p>
        </p:txBody>
      </p:sp>
      <p:sp>
        <p:nvSpPr>
          <p:cNvPr id="4" name="Slide Number Placeholder 3"/>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456130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52423914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4485686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7813933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83708353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2253674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32442619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85699371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65489668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8" name="Footer Placeholder 7"/>
          <p:cNvSpPr>
            <a:spLocks noGrp="1"/>
          </p:cNvSpPr>
          <p:nvPr>
            <p:ph type="ftr" sz="quarter" idx="11"/>
          </p:nvPr>
        </p:nvSpPr>
        <p:spPr/>
        <p:txBody>
          <a:bodyPr/>
          <a:lstStyle/>
          <a:p>
            <a:endParaRPr lang="en-CA">
              <a:solidFill>
                <a:prstClr val="black">
                  <a:tint val="75000"/>
                </a:prstClr>
              </a:solidFill>
            </a:endParaRPr>
          </a:p>
        </p:txBody>
      </p:sp>
      <p:sp>
        <p:nvSpPr>
          <p:cNvPr id="9" name="Slide Number Placeholder 8"/>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09690327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4" name="Footer Placeholder 3"/>
          <p:cNvSpPr>
            <a:spLocks noGrp="1"/>
          </p:cNvSpPr>
          <p:nvPr>
            <p:ph type="ftr" sz="quarter" idx="11"/>
          </p:nvPr>
        </p:nvSpPr>
        <p:spPr/>
        <p:txBody>
          <a:bodyPr/>
          <a:lstStyle/>
          <a:p>
            <a:endParaRPr lang="en-CA">
              <a:solidFill>
                <a:prstClr val="black">
                  <a:tint val="75000"/>
                </a:prstClr>
              </a:solidFill>
            </a:endParaRPr>
          </a:p>
        </p:txBody>
      </p:sp>
      <p:sp>
        <p:nvSpPr>
          <p:cNvPr id="5" name="Slide Number Placeholder 4"/>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60540061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3" name="Footer Placeholder 2"/>
          <p:cNvSpPr>
            <a:spLocks noGrp="1"/>
          </p:cNvSpPr>
          <p:nvPr>
            <p:ph type="ftr" sz="quarter" idx="11"/>
          </p:nvPr>
        </p:nvSpPr>
        <p:spPr/>
        <p:txBody>
          <a:bodyPr/>
          <a:lstStyle/>
          <a:p>
            <a:endParaRPr lang="en-CA">
              <a:solidFill>
                <a:prstClr val="black">
                  <a:tint val="75000"/>
                </a:prstClr>
              </a:solidFill>
            </a:endParaRPr>
          </a:p>
        </p:txBody>
      </p:sp>
      <p:sp>
        <p:nvSpPr>
          <p:cNvPr id="4" name="Slide Number Placeholder 3"/>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428649256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33087522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81496055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41055810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8801812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71419112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69661959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87137138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424761840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8" name="Footer Placeholder 7"/>
          <p:cNvSpPr>
            <a:spLocks noGrp="1"/>
          </p:cNvSpPr>
          <p:nvPr>
            <p:ph type="ftr" sz="quarter" idx="11"/>
          </p:nvPr>
        </p:nvSpPr>
        <p:spPr/>
        <p:txBody>
          <a:bodyPr/>
          <a:lstStyle/>
          <a:p>
            <a:endParaRPr lang="en-CA">
              <a:solidFill>
                <a:prstClr val="black">
                  <a:tint val="75000"/>
                </a:prstClr>
              </a:solidFill>
            </a:endParaRPr>
          </a:p>
        </p:txBody>
      </p:sp>
      <p:sp>
        <p:nvSpPr>
          <p:cNvPr id="9" name="Slide Number Placeholder 8"/>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44747141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4" name="Footer Placeholder 3"/>
          <p:cNvSpPr>
            <a:spLocks noGrp="1"/>
          </p:cNvSpPr>
          <p:nvPr>
            <p:ph type="ftr" sz="quarter" idx="11"/>
          </p:nvPr>
        </p:nvSpPr>
        <p:spPr/>
        <p:txBody>
          <a:bodyPr/>
          <a:lstStyle/>
          <a:p>
            <a:endParaRPr lang="en-CA">
              <a:solidFill>
                <a:prstClr val="black">
                  <a:tint val="75000"/>
                </a:prstClr>
              </a:solidFill>
            </a:endParaRPr>
          </a:p>
        </p:txBody>
      </p:sp>
      <p:sp>
        <p:nvSpPr>
          <p:cNvPr id="5" name="Slide Number Placeholder 4"/>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89102486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3" name="Footer Placeholder 2"/>
          <p:cNvSpPr>
            <a:spLocks noGrp="1"/>
          </p:cNvSpPr>
          <p:nvPr>
            <p:ph type="ftr" sz="quarter" idx="11"/>
          </p:nvPr>
        </p:nvSpPr>
        <p:spPr/>
        <p:txBody>
          <a:bodyPr/>
          <a:lstStyle/>
          <a:p>
            <a:endParaRPr lang="en-CA">
              <a:solidFill>
                <a:prstClr val="black">
                  <a:tint val="75000"/>
                </a:prstClr>
              </a:solidFill>
            </a:endParaRPr>
          </a:p>
        </p:txBody>
      </p:sp>
      <p:sp>
        <p:nvSpPr>
          <p:cNvPr id="4" name="Slide Number Placeholder 3"/>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68956873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95414678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28729950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44601688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922458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A15F71-1E2A-4E9D-9E13-E8B0227B854F}" type="datetime1">
              <a:rPr lang="en-CA" smtClean="0"/>
              <a:t>20/01/2015</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F4217A-66D8-4F3F-956B-961536A7D99E}" type="slidenum">
              <a:rPr lang="en-CA" smtClean="0"/>
              <a:t>‹#›</a:t>
            </a:fld>
            <a:endParaRPr lang="en-CA"/>
          </a:p>
        </p:txBody>
      </p:sp>
    </p:spTree>
    <p:extLst>
      <p:ext uri="{BB962C8B-B14F-4D97-AF65-F5344CB8AC3E}">
        <p14:creationId xmlns:p14="http://schemas.microsoft.com/office/powerpoint/2010/main" val="7251173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8132959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37728183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84591729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50567602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5F715A-372F-4A89-BD28-5F9C808CB21B}" type="datetimeFigureOut">
              <a:rPr lang="en-CA" smtClean="0">
                <a:solidFill>
                  <a:prstClr val="black">
                    <a:tint val="75000"/>
                  </a:prstClr>
                </a:solidFill>
              </a:rPr>
              <a:pPr/>
              <a:t>20/01/2015</a:t>
            </a:fld>
            <a:endParaRPr lang="en-CA">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070EC7-6252-4373-9042-29B3FF1AB639}"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4899074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5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124744"/>
            <a:ext cx="7772400" cy="2160240"/>
          </a:xfrm>
        </p:spPr>
        <p:txBody>
          <a:bodyPr>
            <a:normAutofit fontScale="90000"/>
          </a:bodyPr>
          <a:lstStyle/>
          <a:p>
            <a:r>
              <a:rPr lang="en-CA" dirty="0"/>
              <a:t/>
            </a:r>
            <a:br>
              <a:rPr lang="en-CA" dirty="0"/>
            </a:br>
            <a:r>
              <a:rPr lang="en-CA" dirty="0" smtClean="0"/>
              <a:t>“</a:t>
            </a:r>
            <a:r>
              <a:rPr lang="en-CA" sz="4000" b="1" dirty="0" smtClean="0"/>
              <a:t>Pluralism </a:t>
            </a:r>
            <a:r>
              <a:rPr lang="en-CA" sz="4000" b="1" dirty="0"/>
              <a:t>or Fragmentation?: </a:t>
            </a:r>
            <a:r>
              <a:rPr lang="en-CA" sz="4000" b="1" dirty="0" smtClean="0"/>
              <a:t/>
            </a:r>
            <a:br>
              <a:rPr lang="en-CA" sz="4000" b="1" dirty="0" smtClean="0"/>
            </a:br>
            <a:r>
              <a:rPr lang="en-CA" sz="4000" b="1" dirty="0" smtClean="0"/>
              <a:t>The </a:t>
            </a:r>
            <a:r>
              <a:rPr lang="en-CA" sz="4000" b="1" dirty="0"/>
              <a:t>Twentieth-Century Employment Law Regime in </a:t>
            </a:r>
            <a:r>
              <a:rPr lang="en-CA" sz="4000" b="1" dirty="0" smtClean="0"/>
              <a:t>Canada”</a:t>
            </a:r>
            <a:endParaRPr lang="en-CA" sz="4000" b="1" dirty="0"/>
          </a:p>
        </p:txBody>
      </p:sp>
      <p:sp>
        <p:nvSpPr>
          <p:cNvPr id="3" name="Subtitle 2"/>
          <p:cNvSpPr>
            <a:spLocks noGrp="1"/>
          </p:cNvSpPr>
          <p:nvPr>
            <p:ph type="subTitle" idx="1"/>
          </p:nvPr>
        </p:nvSpPr>
        <p:spPr/>
        <p:txBody>
          <a:bodyPr/>
          <a:lstStyle/>
          <a:p>
            <a:r>
              <a:rPr lang="en-CA" dirty="0" smtClean="0"/>
              <a:t>Judy Fudge and Eric Tucker</a:t>
            </a:r>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1</a:t>
            </a:fld>
            <a:endParaRPr lang="en-CA"/>
          </a:p>
        </p:txBody>
      </p:sp>
    </p:spTree>
    <p:extLst>
      <p:ext uri="{BB962C8B-B14F-4D97-AF65-F5344CB8AC3E}">
        <p14:creationId xmlns:p14="http://schemas.microsoft.com/office/powerpoint/2010/main" val="18376580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53520" r="-53520"/>
          <a:stretch/>
        </p:blipFill>
        <p:spPr>
          <a:xfrm>
            <a:off x="0" y="0"/>
            <a:ext cx="9144000" cy="6858000"/>
          </a:xfrm>
        </p:spPr>
      </p:pic>
    </p:spTree>
    <p:extLst>
      <p:ext uri="{BB962C8B-B14F-4D97-AF65-F5344CB8AC3E}">
        <p14:creationId xmlns:p14="http://schemas.microsoft.com/office/powerpoint/2010/main" val="15365838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937" b="937"/>
          <a:stretch/>
        </p:blipFill>
        <p:spPr>
          <a:xfrm>
            <a:off x="0" y="27384"/>
            <a:ext cx="9144000" cy="6858000"/>
          </a:xfrm>
        </p:spPr>
      </p:pic>
    </p:spTree>
    <p:extLst>
      <p:ext uri="{BB962C8B-B14F-4D97-AF65-F5344CB8AC3E}">
        <p14:creationId xmlns:p14="http://schemas.microsoft.com/office/powerpoint/2010/main" val="16992678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Industrial Voluntarism 1900-1948</a:t>
            </a:r>
            <a:endParaRPr lang="en-CA" dirty="0"/>
          </a:p>
        </p:txBody>
      </p:sp>
      <p:sp>
        <p:nvSpPr>
          <p:cNvPr id="3" name="Content Placeholder 2"/>
          <p:cNvSpPr>
            <a:spLocks noGrp="1"/>
          </p:cNvSpPr>
          <p:nvPr>
            <p:ph idx="1"/>
          </p:nvPr>
        </p:nvSpPr>
        <p:spPr/>
        <p:txBody>
          <a:bodyPr>
            <a:normAutofit lnSpcReduction="10000"/>
          </a:bodyPr>
          <a:lstStyle/>
          <a:p>
            <a:r>
              <a:rPr lang="en-CA" dirty="0"/>
              <a:t>Constructing the Regime of Industrial Voluntarism, 1900-1914</a:t>
            </a:r>
          </a:p>
          <a:p>
            <a:r>
              <a:rPr lang="en-CA" dirty="0"/>
              <a:t>World War I Labour Policy, 1914-1918</a:t>
            </a:r>
          </a:p>
          <a:p>
            <a:r>
              <a:rPr lang="en-CA" dirty="0"/>
              <a:t>The Defeat of the Post-War Workers' Revolt, 1918-1929</a:t>
            </a:r>
          </a:p>
          <a:p>
            <a:r>
              <a:rPr lang="en-CA" dirty="0"/>
              <a:t>The Final Crises of Industrial Voluntarism, 1929-45 </a:t>
            </a:r>
            <a:endParaRPr lang="en-CA" dirty="0" smtClean="0"/>
          </a:p>
          <a:p>
            <a:r>
              <a:rPr lang="en-CA" dirty="0" smtClean="0"/>
              <a:t>Refining </a:t>
            </a:r>
            <a:r>
              <a:rPr lang="en-CA" dirty="0"/>
              <a:t>the Contours of Industrial Pluralism, 1945-48</a:t>
            </a:r>
          </a:p>
          <a:p>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4</a:t>
            </a:fld>
            <a:endParaRPr lang="en-CA"/>
          </a:p>
        </p:txBody>
      </p:sp>
    </p:spTree>
    <p:extLst>
      <p:ext uri="{BB962C8B-B14F-4D97-AF65-F5344CB8AC3E}">
        <p14:creationId xmlns:p14="http://schemas.microsoft.com/office/powerpoint/2010/main" val="3860340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Industrial Pluralism, 1948-2000 </a:t>
            </a:r>
            <a:br>
              <a:rPr lang="en-CA" dirty="0" smtClean="0"/>
            </a:br>
            <a:endParaRPr lang="en-CA" dirty="0"/>
          </a:p>
        </p:txBody>
      </p:sp>
      <p:sp>
        <p:nvSpPr>
          <p:cNvPr id="3" name="Content Placeholder 2"/>
          <p:cNvSpPr>
            <a:spLocks noGrp="1"/>
          </p:cNvSpPr>
          <p:nvPr>
            <p:ph idx="1"/>
          </p:nvPr>
        </p:nvSpPr>
        <p:spPr/>
        <p:txBody>
          <a:bodyPr/>
          <a:lstStyle/>
          <a:p>
            <a:r>
              <a:rPr lang="en-CA" dirty="0" smtClean="0"/>
              <a:t>Stalemate or Beachhead: 1948 -1964</a:t>
            </a:r>
          </a:p>
          <a:p>
            <a:r>
              <a:rPr lang="en-CA" dirty="0" smtClean="0"/>
              <a:t>The Golden Age of Industrial Citizenship: 1965-1980</a:t>
            </a:r>
          </a:p>
          <a:p>
            <a:r>
              <a:rPr lang="en-CA" dirty="0" smtClean="0"/>
              <a:t>Deepening Contradictions: 1980s</a:t>
            </a:r>
          </a:p>
          <a:p>
            <a:r>
              <a:rPr lang="en-CA" dirty="0" smtClean="0"/>
              <a:t>The Hegemony of the Market: The l990s</a:t>
            </a:r>
          </a:p>
          <a:p>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5</a:t>
            </a:fld>
            <a:endParaRPr lang="en-CA"/>
          </a:p>
        </p:txBody>
      </p:sp>
    </p:spTree>
    <p:extLst>
      <p:ext uri="{BB962C8B-B14F-4D97-AF65-F5344CB8AC3E}">
        <p14:creationId xmlns:p14="http://schemas.microsoft.com/office/powerpoint/2010/main" val="31697781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Fudge and Tucker</a:t>
            </a:r>
            <a:endParaRPr lang="en-CA" dirty="0"/>
          </a:p>
        </p:txBody>
      </p:sp>
      <p:sp>
        <p:nvSpPr>
          <p:cNvPr id="3" name="Content Placeholder 2"/>
          <p:cNvSpPr>
            <a:spLocks noGrp="1"/>
          </p:cNvSpPr>
          <p:nvPr>
            <p:ph idx="1"/>
          </p:nvPr>
        </p:nvSpPr>
        <p:spPr/>
        <p:txBody>
          <a:bodyPr>
            <a:normAutofit fontScale="92500" lnSpcReduction="10000"/>
          </a:bodyPr>
          <a:lstStyle/>
          <a:p>
            <a:r>
              <a:rPr lang="en-CA" dirty="0"/>
              <a:t>Employment a subset of broader domain of work has come to be treated as a synonym for work.</a:t>
            </a:r>
          </a:p>
          <a:p>
            <a:r>
              <a:rPr lang="en-CA" dirty="0"/>
              <a:t>Work also includes small independent producers and [primarily] women in the household</a:t>
            </a:r>
            <a:r>
              <a:rPr lang="en-CA" dirty="0" smtClean="0"/>
              <a:t>.</a:t>
            </a:r>
          </a:p>
          <a:p>
            <a:r>
              <a:rPr lang="en-CA" dirty="0" smtClean="0"/>
              <a:t>Focus </a:t>
            </a:r>
            <a:r>
              <a:rPr lang="en-CA" dirty="0"/>
              <a:t>on employment reflects the separation of home and waged work that characterized the new industrial age. </a:t>
            </a:r>
            <a:endParaRPr lang="en-CA" dirty="0" smtClean="0"/>
          </a:p>
          <a:p>
            <a:r>
              <a:rPr lang="en-CA" dirty="0"/>
              <a:t>False equivalence (work/employment) is evidence of neo-classical vision of labour market in which employment dominates.</a:t>
            </a:r>
          </a:p>
          <a:p>
            <a:endParaRPr lang="en-CA" dirty="0"/>
          </a:p>
          <a:p>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6</a:t>
            </a:fld>
            <a:endParaRPr lang="en-CA"/>
          </a:p>
        </p:txBody>
      </p:sp>
    </p:spTree>
    <p:extLst>
      <p:ext uri="{BB962C8B-B14F-4D97-AF65-F5344CB8AC3E}">
        <p14:creationId xmlns:p14="http://schemas.microsoft.com/office/powerpoint/2010/main" val="35860396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a:bodyPr>
          <a:lstStyle/>
          <a:p>
            <a:r>
              <a:rPr lang="en-CA" dirty="0" smtClean="0"/>
              <a:t>Exclusive </a:t>
            </a:r>
            <a:r>
              <a:rPr lang="en-CA" dirty="0"/>
              <a:t>focus less defensible at the end of 20th century</a:t>
            </a:r>
            <a:r>
              <a:rPr lang="en-CA" dirty="0" smtClean="0"/>
              <a:t>.</a:t>
            </a:r>
          </a:p>
          <a:p>
            <a:r>
              <a:rPr lang="en-CA" dirty="0" smtClean="0"/>
              <a:t>Magnet for legal regulation because:</a:t>
            </a:r>
            <a:endParaRPr lang="en-CA" dirty="0"/>
          </a:p>
          <a:p>
            <a:pPr lvl="1"/>
            <a:r>
              <a:rPr lang="en-CA" dirty="0" smtClean="0"/>
              <a:t>through employment </a:t>
            </a:r>
            <a:r>
              <a:rPr lang="en-CA" dirty="0"/>
              <a:t>that most families obtained access to the means necessary for their </a:t>
            </a:r>
            <a:r>
              <a:rPr lang="en-CA" dirty="0" smtClean="0"/>
              <a:t>survival</a:t>
            </a:r>
          </a:p>
          <a:p>
            <a:pPr lvl="1"/>
            <a:r>
              <a:rPr lang="en-CA" dirty="0" smtClean="0"/>
              <a:t> </a:t>
            </a:r>
            <a:r>
              <a:rPr lang="en-CA" dirty="0"/>
              <a:t>conflictual character threatened to disrupt the social order. </a:t>
            </a:r>
          </a:p>
        </p:txBody>
      </p:sp>
      <p:sp>
        <p:nvSpPr>
          <p:cNvPr id="4" name="Slide Number Placeholder 3"/>
          <p:cNvSpPr>
            <a:spLocks noGrp="1"/>
          </p:cNvSpPr>
          <p:nvPr>
            <p:ph type="sldNum" sz="quarter" idx="12"/>
          </p:nvPr>
        </p:nvSpPr>
        <p:spPr/>
        <p:txBody>
          <a:bodyPr/>
          <a:lstStyle/>
          <a:p>
            <a:fld id="{2AF4217A-66D8-4F3F-956B-961536A7D99E}" type="slidenum">
              <a:rPr lang="en-CA" smtClean="0"/>
              <a:t>7</a:t>
            </a:fld>
            <a:endParaRPr lang="en-CA"/>
          </a:p>
        </p:txBody>
      </p:sp>
    </p:spTree>
    <p:extLst>
      <p:ext uri="{BB962C8B-B14F-4D97-AF65-F5344CB8AC3E}">
        <p14:creationId xmlns:p14="http://schemas.microsoft.com/office/powerpoint/2010/main" val="35628782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Fudge and Tucker</a:t>
            </a:r>
            <a:endParaRPr lang="en-CA" dirty="0"/>
          </a:p>
        </p:txBody>
      </p:sp>
      <p:sp>
        <p:nvSpPr>
          <p:cNvPr id="3" name="Content Placeholder 2"/>
          <p:cNvSpPr>
            <a:spLocks noGrp="1"/>
          </p:cNvSpPr>
          <p:nvPr>
            <p:ph idx="1"/>
          </p:nvPr>
        </p:nvSpPr>
        <p:spPr/>
        <p:txBody>
          <a:bodyPr>
            <a:normAutofit fontScale="92500"/>
          </a:bodyPr>
          <a:lstStyle/>
          <a:p>
            <a:r>
              <a:rPr lang="en-CA" dirty="0" smtClean="0"/>
              <a:t>Fudge and Tucker look at the </a:t>
            </a:r>
            <a:r>
              <a:rPr lang="en-CA" dirty="0"/>
              <a:t>regime of legal regulation through which employment relations are organized.</a:t>
            </a:r>
          </a:p>
          <a:p>
            <a:r>
              <a:rPr lang="en-CA" dirty="0"/>
              <a:t>Central </a:t>
            </a:r>
            <a:r>
              <a:rPr lang="en-CA" dirty="0" smtClean="0"/>
              <a:t>to the regime is </a:t>
            </a:r>
            <a:r>
              <a:rPr lang="en-CA" dirty="0"/>
              <a:t>the </a:t>
            </a:r>
            <a:r>
              <a:rPr lang="en-CA" dirty="0" smtClean="0"/>
              <a:t>employment contract It legally </a:t>
            </a:r>
            <a:r>
              <a:rPr lang="en-CA" dirty="0"/>
              <a:t>subordinates worker </a:t>
            </a:r>
            <a:r>
              <a:rPr lang="en-CA" dirty="0" smtClean="0"/>
              <a:t>to employer:</a:t>
            </a:r>
          </a:p>
          <a:p>
            <a:pPr lvl="1"/>
            <a:r>
              <a:rPr lang="en-CA" dirty="0" smtClean="0"/>
              <a:t>implying </a:t>
            </a:r>
            <a:r>
              <a:rPr lang="en-CA" dirty="0"/>
              <a:t>duty of obedience and loyalty derived from older notions of </a:t>
            </a:r>
            <a:r>
              <a:rPr lang="en-CA" dirty="0" smtClean="0"/>
              <a:t>status</a:t>
            </a:r>
          </a:p>
          <a:p>
            <a:pPr lvl="1"/>
            <a:r>
              <a:rPr lang="en-CA" dirty="0" smtClean="0"/>
              <a:t>free </a:t>
            </a:r>
            <a:r>
              <a:rPr lang="en-CA" dirty="0"/>
              <a:t>exchange and </a:t>
            </a:r>
            <a:endParaRPr lang="en-CA" dirty="0" smtClean="0"/>
          </a:p>
          <a:p>
            <a:pPr lvl="1"/>
            <a:r>
              <a:rPr lang="en-CA" dirty="0" smtClean="0"/>
              <a:t>exclusive </a:t>
            </a:r>
            <a:r>
              <a:rPr lang="en-CA" dirty="0"/>
              <a:t>property rights.</a:t>
            </a:r>
          </a:p>
          <a:p>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8</a:t>
            </a:fld>
            <a:endParaRPr lang="en-CA"/>
          </a:p>
        </p:txBody>
      </p:sp>
    </p:spTree>
    <p:extLst>
      <p:ext uri="{BB962C8B-B14F-4D97-AF65-F5344CB8AC3E}">
        <p14:creationId xmlns:p14="http://schemas.microsoft.com/office/powerpoint/2010/main" val="12938524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Fudge and Tucker</a:t>
            </a:r>
            <a:endParaRPr lang="en-CA" dirty="0"/>
          </a:p>
        </p:txBody>
      </p:sp>
      <p:sp>
        <p:nvSpPr>
          <p:cNvPr id="3" name="Content Placeholder 2"/>
          <p:cNvSpPr>
            <a:spLocks noGrp="1"/>
          </p:cNvSpPr>
          <p:nvPr>
            <p:ph idx="1"/>
          </p:nvPr>
        </p:nvSpPr>
        <p:spPr/>
        <p:txBody>
          <a:bodyPr/>
          <a:lstStyle/>
          <a:p>
            <a:r>
              <a:rPr lang="en-CA" dirty="0"/>
              <a:t>Three concepts of justice to deal with conflicts over employment relations: </a:t>
            </a:r>
          </a:p>
          <a:p>
            <a:pPr marL="971550" lvl="1" indent="-514350">
              <a:buFont typeface="+mj-lt"/>
              <a:buAutoNum type="arabicPeriod"/>
            </a:pPr>
            <a:r>
              <a:rPr lang="en-CA" dirty="0" smtClean="0"/>
              <a:t>market </a:t>
            </a:r>
            <a:r>
              <a:rPr lang="en-CA" dirty="0"/>
              <a:t>competition, voluntary individual contracts</a:t>
            </a:r>
          </a:p>
          <a:p>
            <a:pPr marL="971550" lvl="1" indent="-514350">
              <a:buFont typeface="+mj-lt"/>
              <a:buAutoNum type="arabicPeriod"/>
            </a:pPr>
            <a:r>
              <a:rPr lang="en-CA" dirty="0" smtClean="0"/>
              <a:t>Workers </a:t>
            </a:r>
            <a:r>
              <a:rPr lang="en-CA" dirty="0"/>
              <a:t>collective action offset employers' superior bargaining power</a:t>
            </a:r>
          </a:p>
          <a:p>
            <a:pPr marL="971550" lvl="1" indent="-514350">
              <a:buFont typeface="+mj-lt"/>
              <a:buAutoNum type="arabicPeriod"/>
            </a:pPr>
            <a:r>
              <a:rPr lang="en-CA" dirty="0" smtClean="0"/>
              <a:t>Direct state </a:t>
            </a:r>
            <a:r>
              <a:rPr lang="en-CA" dirty="0"/>
              <a:t>regulation rooted in democratic politics norms of social and economic justice</a:t>
            </a:r>
          </a:p>
          <a:p>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9</a:t>
            </a:fld>
            <a:endParaRPr lang="en-CA"/>
          </a:p>
        </p:txBody>
      </p:sp>
    </p:spTree>
    <p:extLst>
      <p:ext uri="{BB962C8B-B14F-4D97-AF65-F5344CB8AC3E}">
        <p14:creationId xmlns:p14="http://schemas.microsoft.com/office/powerpoint/2010/main" val="21065136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Fudge and Tucker</a:t>
            </a:r>
            <a:endParaRPr lang="en-CA" dirty="0"/>
          </a:p>
        </p:txBody>
      </p:sp>
      <p:sp>
        <p:nvSpPr>
          <p:cNvPr id="3" name="Content Placeholder 2"/>
          <p:cNvSpPr>
            <a:spLocks noGrp="1"/>
          </p:cNvSpPr>
          <p:nvPr>
            <p:ph idx="1"/>
          </p:nvPr>
        </p:nvSpPr>
        <p:spPr/>
        <p:txBody>
          <a:bodyPr/>
          <a:lstStyle/>
          <a:p>
            <a:r>
              <a:rPr lang="en-CA" dirty="0" smtClean="0"/>
              <a:t>by </a:t>
            </a:r>
            <a:r>
              <a:rPr lang="en-CA" dirty="0"/>
              <a:t>1900, the regime consisted roughly of three parts: </a:t>
            </a:r>
            <a:endParaRPr lang="en-CA" dirty="0" smtClean="0"/>
          </a:p>
          <a:p>
            <a:r>
              <a:rPr lang="en-CA" dirty="0" smtClean="0"/>
              <a:t>the </a:t>
            </a:r>
            <a:r>
              <a:rPr lang="en-CA" dirty="0"/>
              <a:t>common law contract of employment, </a:t>
            </a:r>
            <a:endParaRPr lang="en-CA" dirty="0" smtClean="0"/>
          </a:p>
          <a:p>
            <a:r>
              <a:rPr lang="en-CA" dirty="0" smtClean="0"/>
              <a:t>the </a:t>
            </a:r>
            <a:r>
              <a:rPr lang="en-CA" dirty="0"/>
              <a:t>law of collective action, and </a:t>
            </a:r>
            <a:endParaRPr lang="en-CA" dirty="0" smtClean="0"/>
          </a:p>
          <a:p>
            <a:r>
              <a:rPr lang="en-CA" dirty="0" smtClean="0"/>
              <a:t>statutory </a:t>
            </a:r>
            <a:r>
              <a:rPr lang="en-CA" dirty="0"/>
              <a:t>minimum </a:t>
            </a:r>
            <a:r>
              <a:rPr lang="en-CA" dirty="0" smtClean="0"/>
              <a:t>standards</a:t>
            </a:r>
          </a:p>
          <a:p>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10</a:t>
            </a:fld>
            <a:endParaRPr lang="en-CA"/>
          </a:p>
        </p:txBody>
      </p:sp>
    </p:spTree>
    <p:extLst>
      <p:ext uri="{BB962C8B-B14F-4D97-AF65-F5344CB8AC3E}">
        <p14:creationId xmlns:p14="http://schemas.microsoft.com/office/powerpoint/2010/main" val="3977820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Industrial Pluralism</a:t>
            </a:r>
            <a:endParaRPr lang="en-CA" dirty="0"/>
          </a:p>
        </p:txBody>
      </p:sp>
      <p:sp>
        <p:nvSpPr>
          <p:cNvPr id="3" name="Content Placeholder 2"/>
          <p:cNvSpPr>
            <a:spLocks noGrp="1"/>
          </p:cNvSpPr>
          <p:nvPr>
            <p:ph idx="1"/>
          </p:nvPr>
        </p:nvSpPr>
        <p:spPr/>
        <p:txBody>
          <a:bodyPr/>
          <a:lstStyle/>
          <a:p>
            <a:r>
              <a:rPr lang="en-CA" dirty="0" smtClean="0"/>
              <a:t>After World War II, collective bargaining legislation administered by independent labour boards combined with a system of grievance arbitration to enforce collective agreements, to create a fundamentally different regime in which workers enjoyed the benefits of industrial citizenship (Harry Arthurs).</a:t>
            </a:r>
          </a:p>
          <a:p>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11</a:t>
            </a:fld>
            <a:endParaRPr lang="en-CA"/>
          </a:p>
        </p:txBody>
      </p:sp>
    </p:spTree>
    <p:extLst>
      <p:ext uri="{BB962C8B-B14F-4D97-AF65-F5344CB8AC3E}">
        <p14:creationId xmlns:p14="http://schemas.microsoft.com/office/powerpoint/2010/main" val="4958122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Sources of fragmentation</a:t>
            </a:r>
            <a:endParaRPr lang="en-CA" dirty="0"/>
          </a:p>
        </p:txBody>
      </p:sp>
      <p:sp>
        <p:nvSpPr>
          <p:cNvPr id="3" name="Content Placeholder 2"/>
          <p:cNvSpPr>
            <a:spLocks noGrp="1"/>
          </p:cNvSpPr>
          <p:nvPr>
            <p:ph idx="1"/>
          </p:nvPr>
        </p:nvSpPr>
        <p:spPr/>
        <p:txBody>
          <a:bodyPr>
            <a:normAutofit lnSpcReduction="10000"/>
          </a:bodyPr>
          <a:lstStyle/>
          <a:p>
            <a:r>
              <a:rPr lang="en-CA" dirty="0"/>
              <a:t>Fragmentation is socially constructed not "natural." </a:t>
            </a:r>
            <a:endParaRPr lang="en-CA" dirty="0" smtClean="0"/>
          </a:p>
          <a:p>
            <a:r>
              <a:rPr lang="en-CA" dirty="0" smtClean="0"/>
              <a:t>Canada's </a:t>
            </a:r>
            <a:r>
              <a:rPr lang="en-CA" dirty="0"/>
              <a:t>highly regionalized political </a:t>
            </a:r>
            <a:r>
              <a:rPr lang="en-CA" dirty="0" smtClean="0"/>
              <a:t>economy</a:t>
            </a:r>
          </a:p>
          <a:p>
            <a:r>
              <a:rPr lang="en-CA" dirty="0" smtClean="0"/>
              <a:t>complicated </a:t>
            </a:r>
            <a:r>
              <a:rPr lang="en-CA" dirty="0"/>
              <a:t>and decentralized political geography that divides state power between national, provincial, and local authorities</a:t>
            </a:r>
            <a:r>
              <a:rPr lang="en-CA" dirty="0" smtClean="0"/>
              <a:t>.</a:t>
            </a:r>
          </a:p>
          <a:p>
            <a:r>
              <a:rPr lang="en-CA" dirty="0" smtClean="0"/>
              <a:t>primary </a:t>
            </a:r>
            <a:r>
              <a:rPr lang="en-CA" dirty="0"/>
              <a:t>and secondary labour markets </a:t>
            </a:r>
            <a:endParaRPr lang="en-CA" dirty="0" smtClean="0"/>
          </a:p>
          <a:p>
            <a:r>
              <a:rPr lang="en-CA" dirty="0" smtClean="0"/>
              <a:t>ascribed </a:t>
            </a:r>
            <a:r>
              <a:rPr lang="en-CA" dirty="0"/>
              <a:t>characteristics such as gender and </a:t>
            </a:r>
            <a:r>
              <a:rPr lang="en-CA" dirty="0" smtClean="0"/>
              <a:t>race</a:t>
            </a:r>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12</a:t>
            </a:fld>
            <a:endParaRPr lang="en-CA"/>
          </a:p>
        </p:txBody>
      </p:sp>
    </p:spTree>
    <p:extLst>
      <p:ext uri="{BB962C8B-B14F-4D97-AF65-F5344CB8AC3E}">
        <p14:creationId xmlns:p14="http://schemas.microsoft.com/office/powerpoint/2010/main" val="1656593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302" t="-128" r="16256" b="128"/>
          <a:stretch/>
        </p:blipFill>
        <p:spPr>
          <a:xfrm>
            <a:off x="0" y="0"/>
            <a:ext cx="9144000" cy="6858000"/>
          </a:xfrm>
        </p:spPr>
      </p:pic>
    </p:spTree>
    <p:extLst>
      <p:ext uri="{BB962C8B-B14F-4D97-AF65-F5344CB8AC3E}">
        <p14:creationId xmlns:p14="http://schemas.microsoft.com/office/powerpoint/2010/main" val="37624046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2531" b="2531"/>
          <a:stretch/>
        </p:blipFill>
        <p:spPr>
          <a:xfrm>
            <a:off x="0" y="0"/>
            <a:ext cx="9144000" cy="6858000"/>
          </a:xfrm>
        </p:spPr>
      </p:pic>
    </p:spTree>
    <p:extLst>
      <p:ext uri="{BB962C8B-B14F-4D97-AF65-F5344CB8AC3E}">
        <p14:creationId xmlns:p14="http://schemas.microsoft.com/office/powerpoint/2010/main" val="40351063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787" b="787"/>
          <a:stretch/>
        </p:blipFill>
        <p:spPr>
          <a:xfrm>
            <a:off x="0" y="99392"/>
            <a:ext cx="9144000" cy="6858000"/>
          </a:xfrm>
        </p:spPr>
      </p:pic>
    </p:spTree>
    <p:extLst>
      <p:ext uri="{BB962C8B-B14F-4D97-AF65-F5344CB8AC3E}">
        <p14:creationId xmlns:p14="http://schemas.microsoft.com/office/powerpoint/2010/main" val="19765474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7667" r="7667"/>
          <a:stretch/>
        </p:blipFill>
        <p:spPr>
          <a:xfrm>
            <a:off x="0" y="0"/>
            <a:ext cx="9144000" cy="6858000"/>
          </a:xfrm>
        </p:spPr>
      </p:pic>
    </p:spTree>
    <p:extLst>
      <p:ext uri="{BB962C8B-B14F-4D97-AF65-F5344CB8AC3E}">
        <p14:creationId xmlns:p14="http://schemas.microsoft.com/office/powerpoint/2010/main" val="33773302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Fragmented labour markets</a:t>
            </a:r>
          </a:p>
        </p:txBody>
      </p:sp>
      <p:sp>
        <p:nvSpPr>
          <p:cNvPr id="3" name="Content Placeholder 2"/>
          <p:cNvSpPr>
            <a:spLocks noGrp="1"/>
          </p:cNvSpPr>
          <p:nvPr>
            <p:ph idx="1"/>
          </p:nvPr>
        </p:nvSpPr>
        <p:spPr/>
        <p:txBody>
          <a:bodyPr>
            <a:normAutofit fontScale="92500" lnSpcReduction="10000"/>
          </a:bodyPr>
          <a:lstStyle/>
          <a:p>
            <a:r>
              <a:rPr lang="en-CA" dirty="0" smtClean="0"/>
              <a:t>Law </a:t>
            </a:r>
            <a:r>
              <a:rPr lang="en-CA" dirty="0"/>
              <a:t>is an instrument and ideology through which fragmentation is </a:t>
            </a:r>
            <a:r>
              <a:rPr lang="en-CA" dirty="0" smtClean="0"/>
              <a:t>institutionalized, reinforced and contested</a:t>
            </a:r>
            <a:r>
              <a:rPr lang="en-CA" dirty="0"/>
              <a:t>.</a:t>
            </a:r>
            <a:endParaRPr lang="en-CA" dirty="0" smtClean="0"/>
          </a:p>
          <a:p>
            <a:r>
              <a:rPr lang="en-CA" dirty="0" smtClean="0"/>
              <a:t>collective </a:t>
            </a:r>
            <a:r>
              <a:rPr lang="en-CA" dirty="0"/>
              <a:t>bargaining expanded selectively </a:t>
            </a:r>
            <a:endParaRPr lang="en-CA" dirty="0" smtClean="0"/>
          </a:p>
          <a:p>
            <a:r>
              <a:rPr lang="en-CA" dirty="0" smtClean="0"/>
              <a:t>most </a:t>
            </a:r>
            <a:r>
              <a:rPr lang="en-CA" dirty="0"/>
              <a:t>workers relied on individual contracts and minimum standards for the determination of their working conditions. </a:t>
            </a:r>
            <a:endParaRPr lang="en-CA" dirty="0" smtClean="0"/>
          </a:p>
          <a:p>
            <a:r>
              <a:rPr lang="en-CA" dirty="0" smtClean="0"/>
              <a:t>contours </a:t>
            </a:r>
            <a:r>
              <a:rPr lang="en-CA" dirty="0"/>
              <a:t>of labour market fragmentation significantly affected workers' access to the </a:t>
            </a:r>
            <a:r>
              <a:rPr lang="en-CA" dirty="0" smtClean="0"/>
              <a:t>industrial regime's </a:t>
            </a:r>
            <a:r>
              <a:rPr lang="en-CA" dirty="0"/>
              <a:t>various components.</a:t>
            </a:r>
          </a:p>
          <a:p>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17</a:t>
            </a:fld>
            <a:endParaRPr lang="en-CA"/>
          </a:p>
        </p:txBody>
      </p:sp>
    </p:spTree>
    <p:extLst>
      <p:ext uri="{BB962C8B-B14F-4D97-AF65-F5344CB8AC3E}">
        <p14:creationId xmlns:p14="http://schemas.microsoft.com/office/powerpoint/2010/main" val="394512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6" name="Content Placeholder 5"/>
          <p:cNvPicPr>
            <a:picLocks noGrp="1" noChangeAspect="1"/>
          </p:cNvPicPr>
          <p:nvPr>
            <p:ph idx="1"/>
          </p:nvPr>
        </p:nvPicPr>
        <p:blipFill rotWithShape="1">
          <a:blip r:embed="rId2">
            <a:extLst>
              <a:ext uri="{28A0092B-C50C-407E-A947-70E740481C1C}">
                <a14:useLocalDpi xmlns:a14="http://schemas.microsoft.com/office/drawing/2010/main" val="0"/>
              </a:ext>
            </a:extLst>
          </a:blip>
          <a:srcRect t="5245" b="5245"/>
          <a:stretch/>
        </p:blipFill>
        <p:spPr>
          <a:xfrm>
            <a:off x="0" y="0"/>
            <a:ext cx="9144000" cy="6858000"/>
          </a:xfrm>
        </p:spPr>
      </p:pic>
    </p:spTree>
    <p:extLst>
      <p:ext uri="{BB962C8B-B14F-4D97-AF65-F5344CB8AC3E}">
        <p14:creationId xmlns:p14="http://schemas.microsoft.com/office/powerpoint/2010/main" val="12501145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a:t>Refining the Contours of Industrial Pluralism, 1945-48</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The Windsor Ford strike in 1945 set a number of important precedents</a:t>
            </a:r>
          </a:p>
          <a:p>
            <a:r>
              <a:rPr lang="en-CA" dirty="0" smtClean="0"/>
              <a:t>state would not deploy massive force </a:t>
            </a:r>
          </a:p>
          <a:p>
            <a:r>
              <a:rPr lang="en-CA" dirty="0" smtClean="0"/>
              <a:t>the </a:t>
            </a:r>
            <a:r>
              <a:rPr lang="en-CA" b="1" dirty="0" smtClean="0"/>
              <a:t>Rand formula </a:t>
            </a:r>
            <a:r>
              <a:rPr lang="en-CA" dirty="0" smtClean="0"/>
              <a:t>was used to settle the strike</a:t>
            </a:r>
          </a:p>
          <a:p>
            <a:r>
              <a:rPr lang="en-CA" dirty="0" smtClean="0"/>
              <a:t>established principle that trade unions were entitled to financial security (but not necessarily membership security) </a:t>
            </a:r>
          </a:p>
          <a:p>
            <a:r>
              <a:rPr lang="en-CA" dirty="0" smtClean="0"/>
              <a:t>dues check-off for all workers in the bargaining unit whether or not they were members of the union.</a:t>
            </a:r>
          </a:p>
          <a:p>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19</a:t>
            </a:fld>
            <a:endParaRPr lang="en-CA"/>
          </a:p>
        </p:txBody>
      </p:sp>
    </p:spTree>
    <p:extLst>
      <p:ext uri="{BB962C8B-B14F-4D97-AF65-F5344CB8AC3E}">
        <p14:creationId xmlns:p14="http://schemas.microsoft.com/office/powerpoint/2010/main" val="33450495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Background (Wells p. 200)</a:t>
            </a:r>
            <a:endParaRPr lang="en-CA" dirty="0"/>
          </a:p>
        </p:txBody>
      </p:sp>
      <p:sp>
        <p:nvSpPr>
          <p:cNvPr id="3" name="Content Placeholder 2"/>
          <p:cNvSpPr>
            <a:spLocks noGrp="1"/>
          </p:cNvSpPr>
          <p:nvPr>
            <p:ph idx="1"/>
          </p:nvPr>
        </p:nvSpPr>
        <p:spPr/>
        <p:txBody>
          <a:bodyPr>
            <a:normAutofit fontScale="85000" lnSpcReduction="20000"/>
          </a:bodyPr>
          <a:lstStyle/>
          <a:p>
            <a:pPr marL="0" indent="0">
              <a:buNone/>
            </a:pPr>
            <a:r>
              <a:rPr lang="en-CA" dirty="0"/>
              <a:t>During the early war years, union stewards and committeemen were important allies of this resistance. Elected by groups of rank and file workers, they conducted informal negotiations with front line supervisors, and became the UAW's backbone as a workplace organization. This was partly due to dense representation the 1942 contract provided 50 stewards and 13 committeemen for some 7,000 members. There was also a sub-steward for every 50 or so workers. These latter played a critical role. While they collected dues and signed up new members, they communicated union policy to the members (and the members' concerns to the leaders) on a daily basis.</a:t>
            </a:r>
          </a:p>
          <a:p>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20</a:t>
            </a:fld>
            <a:endParaRPr lang="en-CA"/>
          </a:p>
        </p:txBody>
      </p:sp>
    </p:spTree>
    <p:extLst>
      <p:ext uri="{BB962C8B-B14F-4D97-AF65-F5344CB8AC3E}">
        <p14:creationId xmlns:p14="http://schemas.microsoft.com/office/powerpoint/2010/main" val="9447426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a:t>The 1945 Ford Strike and the Rand Formula </a:t>
            </a:r>
            <a:endParaRPr lang="en-CA" dirty="0"/>
          </a:p>
        </p:txBody>
      </p:sp>
      <p:sp>
        <p:nvSpPr>
          <p:cNvPr id="3" name="Content Placeholder 2"/>
          <p:cNvSpPr>
            <a:spLocks noGrp="1"/>
          </p:cNvSpPr>
          <p:nvPr>
            <p:ph idx="1"/>
          </p:nvPr>
        </p:nvSpPr>
        <p:spPr/>
        <p:txBody>
          <a:bodyPr>
            <a:normAutofit fontScale="92500" lnSpcReduction="10000"/>
          </a:bodyPr>
          <a:lstStyle/>
          <a:p>
            <a:r>
              <a:rPr lang="en-CA" dirty="0"/>
              <a:t>Considered "very hostile" by the UAW during contract bargaining, Ford submitted "drastic recommendations,“ and threatened major layoffs. </a:t>
            </a:r>
          </a:p>
          <a:p>
            <a:r>
              <a:rPr lang="en-CA" dirty="0"/>
              <a:t>Local 200 went on strike in September 1945, just after the war ended.</a:t>
            </a:r>
          </a:p>
          <a:p>
            <a:r>
              <a:rPr lang="en-CA" dirty="0" smtClean="0"/>
              <a:t>on </a:t>
            </a:r>
            <a:r>
              <a:rPr lang="en-CA" dirty="0"/>
              <a:t>the plant floor the key issues were speedup and favouritism in job allocation.</a:t>
            </a:r>
          </a:p>
          <a:p>
            <a:r>
              <a:rPr lang="en-CA" dirty="0"/>
              <a:t>the main bargaining issues were a dues </a:t>
            </a:r>
            <a:r>
              <a:rPr lang="en-CA" dirty="0" smtClean="0"/>
              <a:t>check-off  and </a:t>
            </a:r>
            <a:r>
              <a:rPr lang="en-CA" dirty="0"/>
              <a:t>union security. </a:t>
            </a:r>
            <a:r>
              <a:rPr lang="en-CA" dirty="0">
                <a:effectLst>
                  <a:outerShdw blurRad="38100" dist="38100" dir="2700000" algn="tl">
                    <a:srgbClr val="000000">
                      <a:alpha val="43137"/>
                    </a:srgbClr>
                  </a:outerShdw>
                </a:effectLst>
              </a:rPr>
              <a:t> </a:t>
            </a:r>
          </a:p>
        </p:txBody>
      </p:sp>
      <p:sp>
        <p:nvSpPr>
          <p:cNvPr id="4" name="Slide Number Placeholder 3"/>
          <p:cNvSpPr>
            <a:spLocks noGrp="1"/>
          </p:cNvSpPr>
          <p:nvPr>
            <p:ph type="sldNum" sz="quarter" idx="12"/>
          </p:nvPr>
        </p:nvSpPr>
        <p:spPr/>
        <p:txBody>
          <a:bodyPr/>
          <a:lstStyle/>
          <a:p>
            <a:fld id="{2AF4217A-66D8-4F3F-956B-961536A7D99E}" type="slidenum">
              <a:rPr lang="en-CA" smtClean="0"/>
              <a:t>21</a:t>
            </a:fld>
            <a:endParaRPr lang="en-CA"/>
          </a:p>
        </p:txBody>
      </p:sp>
      <p:sp>
        <p:nvSpPr>
          <p:cNvPr id="5" name="Rectangle 4"/>
          <p:cNvSpPr/>
          <p:nvPr/>
        </p:nvSpPr>
        <p:spPr>
          <a:xfrm>
            <a:off x="467544" y="4221088"/>
            <a:ext cx="8280920" cy="1800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6856432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importance</a:t>
            </a:r>
            <a:endParaRPr lang="en-CA" dirty="0"/>
          </a:p>
        </p:txBody>
      </p:sp>
      <p:sp>
        <p:nvSpPr>
          <p:cNvPr id="3" name="Content Placeholder 2"/>
          <p:cNvSpPr>
            <a:spLocks noGrp="1"/>
          </p:cNvSpPr>
          <p:nvPr>
            <p:ph idx="1"/>
          </p:nvPr>
        </p:nvSpPr>
        <p:spPr/>
        <p:txBody>
          <a:bodyPr>
            <a:normAutofit lnSpcReduction="10000"/>
          </a:bodyPr>
          <a:lstStyle/>
          <a:p>
            <a:r>
              <a:rPr lang="en-CA" dirty="0"/>
              <a:t>The 99-day strike by 10,000 Ford workers marked the start of the massive 1945-46 strike wave. </a:t>
            </a:r>
          </a:p>
          <a:p>
            <a:r>
              <a:rPr lang="en-CA" dirty="0"/>
              <a:t>solidarity of the mass picketers, the community, and much of the organized Canadian and American industrial working classes. </a:t>
            </a:r>
          </a:p>
          <a:p>
            <a:r>
              <a:rPr lang="en-CA" dirty="0" smtClean="0"/>
              <a:t>its settlement set </a:t>
            </a:r>
            <a:r>
              <a:rPr lang="en-CA" dirty="0"/>
              <a:t>the contours of Canada's postwar </a:t>
            </a:r>
            <a:r>
              <a:rPr lang="en-CA" b="1" u="sng" dirty="0"/>
              <a:t>Fordist</a:t>
            </a:r>
            <a:r>
              <a:rPr lang="en-CA" dirty="0"/>
              <a:t> industrial relations system. </a:t>
            </a:r>
          </a:p>
        </p:txBody>
      </p:sp>
      <p:sp>
        <p:nvSpPr>
          <p:cNvPr id="4" name="Slide Number Placeholder 3"/>
          <p:cNvSpPr>
            <a:spLocks noGrp="1"/>
          </p:cNvSpPr>
          <p:nvPr>
            <p:ph type="sldNum" sz="quarter" idx="12"/>
          </p:nvPr>
        </p:nvSpPr>
        <p:spPr/>
        <p:txBody>
          <a:bodyPr/>
          <a:lstStyle/>
          <a:p>
            <a:fld id="{2AF4217A-66D8-4F3F-956B-961536A7D99E}" type="slidenum">
              <a:rPr lang="en-CA" smtClean="0"/>
              <a:t>22</a:t>
            </a:fld>
            <a:endParaRPr lang="en-CA"/>
          </a:p>
        </p:txBody>
      </p:sp>
    </p:spTree>
    <p:extLst>
      <p:ext uri="{BB962C8B-B14F-4D97-AF65-F5344CB8AC3E}">
        <p14:creationId xmlns:p14="http://schemas.microsoft.com/office/powerpoint/2010/main" val="10958409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not all UAW leaders supported the strike but impossible to restrain membership</a:t>
            </a:r>
          </a:p>
          <a:p>
            <a:r>
              <a:rPr lang="en-CA" dirty="0" smtClean="0"/>
              <a:t>politicians threatened military intervention against “insurrection”</a:t>
            </a:r>
          </a:p>
          <a:p>
            <a:r>
              <a:rPr lang="en-CA" dirty="0" smtClean="0"/>
              <a:t>Federal labour minister promised UAW leaders that he would appoint arbitrator who favored union security and dues check-off.</a:t>
            </a:r>
          </a:p>
          <a:p>
            <a:r>
              <a:rPr lang="en-CA" dirty="0" smtClean="0"/>
              <a:t>shop floor leaders not told of deal.</a:t>
            </a:r>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23</a:t>
            </a:fld>
            <a:endParaRPr lang="en-CA"/>
          </a:p>
        </p:txBody>
      </p:sp>
    </p:spTree>
    <p:extLst>
      <p:ext uri="{BB962C8B-B14F-4D97-AF65-F5344CB8AC3E}">
        <p14:creationId xmlns:p14="http://schemas.microsoft.com/office/powerpoint/2010/main" val="22839318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92500" lnSpcReduction="10000"/>
          </a:bodyPr>
          <a:lstStyle/>
          <a:p>
            <a:r>
              <a:rPr lang="en-CA" dirty="0"/>
              <a:t>6,000 members at a meeting voted to reject their leaders‘ advice to end the </a:t>
            </a:r>
            <a:r>
              <a:rPr lang="en-CA" dirty="0" smtClean="0"/>
              <a:t>strike and go to arbitration</a:t>
            </a:r>
            <a:endParaRPr lang="en-CA" dirty="0"/>
          </a:p>
          <a:p>
            <a:r>
              <a:rPr lang="en-CA" dirty="0"/>
              <a:t>UAW leaders had to force a second ballot before a majority of the members agreed.</a:t>
            </a:r>
          </a:p>
          <a:p>
            <a:r>
              <a:rPr lang="en-CA" dirty="0" smtClean="0"/>
              <a:t>arbitration </a:t>
            </a:r>
            <a:r>
              <a:rPr lang="en-CA" dirty="0"/>
              <a:t>decision  a watershed in </a:t>
            </a:r>
            <a:r>
              <a:rPr lang="en-CA" dirty="0" smtClean="0"/>
              <a:t>Canadian labour history</a:t>
            </a:r>
            <a:r>
              <a:rPr lang="en-CA" dirty="0"/>
              <a:t>. </a:t>
            </a:r>
          </a:p>
          <a:p>
            <a:r>
              <a:rPr lang="en-CA" dirty="0"/>
              <a:t>Although he refused the union shop, Justice </a:t>
            </a:r>
            <a:r>
              <a:rPr lang="en-CA" dirty="0" smtClean="0"/>
              <a:t>Rand </a:t>
            </a:r>
            <a:r>
              <a:rPr lang="en-CA" dirty="0"/>
              <a:t>granted the essence of union security: a dues </a:t>
            </a:r>
            <a:r>
              <a:rPr lang="en-CA" dirty="0" smtClean="0"/>
              <a:t>check-off</a:t>
            </a:r>
            <a:r>
              <a:rPr lang="en-CA" dirty="0"/>
              <a:t>. </a:t>
            </a:r>
          </a:p>
        </p:txBody>
      </p:sp>
      <p:sp>
        <p:nvSpPr>
          <p:cNvPr id="4" name="Slide Number Placeholder 3"/>
          <p:cNvSpPr>
            <a:spLocks noGrp="1"/>
          </p:cNvSpPr>
          <p:nvPr>
            <p:ph type="sldNum" sz="quarter" idx="12"/>
          </p:nvPr>
        </p:nvSpPr>
        <p:spPr/>
        <p:txBody>
          <a:bodyPr/>
          <a:lstStyle/>
          <a:p>
            <a:fld id="{2AF4217A-66D8-4F3F-956B-961536A7D99E}" type="slidenum">
              <a:rPr lang="en-CA" smtClean="0"/>
              <a:t>24</a:t>
            </a:fld>
            <a:endParaRPr lang="en-CA"/>
          </a:p>
        </p:txBody>
      </p:sp>
    </p:spTree>
    <p:extLst>
      <p:ext uri="{BB962C8B-B14F-4D97-AF65-F5344CB8AC3E}">
        <p14:creationId xmlns:p14="http://schemas.microsoft.com/office/powerpoint/2010/main" val="606778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Big Price for Check-off</a:t>
            </a:r>
            <a:endParaRPr lang="en-CA" dirty="0"/>
          </a:p>
        </p:txBody>
      </p:sp>
      <p:sp>
        <p:nvSpPr>
          <p:cNvPr id="3" name="Content Placeholder 2"/>
          <p:cNvSpPr>
            <a:spLocks noGrp="1"/>
          </p:cNvSpPr>
          <p:nvPr>
            <p:ph idx="1"/>
          </p:nvPr>
        </p:nvSpPr>
        <p:spPr/>
        <p:txBody>
          <a:bodyPr>
            <a:normAutofit fontScale="92500" lnSpcReduction="20000"/>
          </a:bodyPr>
          <a:lstStyle/>
          <a:p>
            <a:r>
              <a:rPr lang="en-CA" dirty="0"/>
              <a:t>union paid a big price for the </a:t>
            </a:r>
            <a:r>
              <a:rPr lang="en-CA" dirty="0" smtClean="0"/>
              <a:t>check-off</a:t>
            </a:r>
            <a:r>
              <a:rPr lang="en-CA" dirty="0"/>
              <a:t>. </a:t>
            </a:r>
          </a:p>
          <a:p>
            <a:r>
              <a:rPr lang="en-CA" dirty="0"/>
              <a:t>prior to Rand, the </a:t>
            </a:r>
            <a:r>
              <a:rPr lang="en-CA" dirty="0" smtClean="0"/>
              <a:t>stewards (particularly sub-stewards)collected </a:t>
            </a:r>
            <a:r>
              <a:rPr lang="en-CA" dirty="0"/>
              <a:t>dues on the plant floor,</a:t>
            </a:r>
          </a:p>
          <a:p>
            <a:r>
              <a:rPr lang="en-CA" dirty="0" smtClean="0"/>
              <a:t>Without </a:t>
            </a:r>
            <a:r>
              <a:rPr lang="en-CA" dirty="0"/>
              <a:t>dues-collecting function, the </a:t>
            </a:r>
            <a:r>
              <a:rPr lang="en-CA" dirty="0" err="1"/>
              <a:t>substewards</a:t>
            </a:r>
            <a:r>
              <a:rPr lang="en-CA" dirty="0"/>
              <a:t> </a:t>
            </a:r>
            <a:r>
              <a:rPr lang="en-CA" dirty="0" smtClean="0"/>
              <a:t>disappeared</a:t>
            </a:r>
            <a:r>
              <a:rPr lang="en-CA" dirty="0"/>
              <a:t>. </a:t>
            </a:r>
          </a:p>
          <a:p>
            <a:r>
              <a:rPr lang="en-CA" dirty="0"/>
              <a:t>union security provisions were not required to maintain a de facto union shop if workers were imbued with the spirit of rank and file unionism. </a:t>
            </a:r>
          </a:p>
          <a:p>
            <a:r>
              <a:rPr lang="en-CA" dirty="0"/>
              <a:t>At Kelsey Wheel, they "</a:t>
            </a:r>
            <a:r>
              <a:rPr lang="en-CA" i="1" dirty="0"/>
              <a:t>dumped any newcomer who refused to join the union into a </a:t>
            </a:r>
            <a:r>
              <a:rPr lang="en-CA" i="1" dirty="0" smtClean="0"/>
              <a:t>wheel barrow and rolled </a:t>
            </a:r>
            <a:r>
              <a:rPr lang="en-CA" i="1" dirty="0"/>
              <a:t>him out to the </a:t>
            </a:r>
            <a:r>
              <a:rPr lang="en-CA" i="1" dirty="0" smtClean="0"/>
              <a:t>scrapheap</a:t>
            </a:r>
            <a:r>
              <a:rPr lang="en-CA" dirty="0" smtClean="0"/>
              <a:t>" </a:t>
            </a:r>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25</a:t>
            </a:fld>
            <a:endParaRPr lang="en-CA"/>
          </a:p>
        </p:txBody>
      </p:sp>
    </p:spTree>
    <p:extLst>
      <p:ext uri="{BB962C8B-B14F-4D97-AF65-F5344CB8AC3E}">
        <p14:creationId xmlns:p14="http://schemas.microsoft.com/office/powerpoint/2010/main" val="12276163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85000" lnSpcReduction="10000"/>
          </a:bodyPr>
          <a:lstStyle/>
          <a:p>
            <a:r>
              <a:rPr lang="en-CA" dirty="0"/>
              <a:t>UAW became </a:t>
            </a:r>
            <a:r>
              <a:rPr lang="en-CA" dirty="0" smtClean="0"/>
              <a:t>financially independent of </a:t>
            </a:r>
            <a:r>
              <a:rPr lang="en-CA" dirty="0"/>
              <a:t>its members</a:t>
            </a:r>
            <a:r>
              <a:rPr lang="en-CA" dirty="0" smtClean="0"/>
              <a:t>, it became dependent on </a:t>
            </a:r>
            <a:r>
              <a:rPr lang="en-CA" dirty="0"/>
              <a:t>management. </a:t>
            </a:r>
            <a:endParaRPr lang="en-CA" dirty="0"/>
          </a:p>
          <a:p>
            <a:r>
              <a:rPr lang="en-CA" dirty="0" smtClean="0"/>
              <a:t>continued check-off </a:t>
            </a:r>
            <a:r>
              <a:rPr lang="en-CA" dirty="0"/>
              <a:t>was </a:t>
            </a:r>
            <a:r>
              <a:rPr lang="en-CA" dirty="0" smtClean="0"/>
              <a:t>contingent on </a:t>
            </a:r>
            <a:r>
              <a:rPr lang="en-CA" dirty="0"/>
              <a:t>UAW </a:t>
            </a:r>
            <a:r>
              <a:rPr lang="en-CA" dirty="0" smtClean="0"/>
              <a:t>repudiation of unauthorized strikes.</a:t>
            </a:r>
          </a:p>
          <a:p>
            <a:r>
              <a:rPr lang="en-CA" dirty="0"/>
              <a:t>Rand's decision divided union leaders from their members in other ways </a:t>
            </a:r>
            <a:endParaRPr lang="en-CA" dirty="0" smtClean="0"/>
          </a:p>
          <a:p>
            <a:r>
              <a:rPr lang="en-CA" dirty="0"/>
              <a:t>stewards and committee persons were to enjoy super-seniority during layoffs and in the allocation of overtime. </a:t>
            </a:r>
            <a:endParaRPr lang="en-CA" dirty="0" smtClean="0"/>
          </a:p>
          <a:p>
            <a:r>
              <a:rPr lang="en-CA" dirty="0"/>
              <a:t>enhanced the power of the local leaders by giving them more </a:t>
            </a:r>
            <a:r>
              <a:rPr lang="en-CA" dirty="0" smtClean="0"/>
              <a:t>authority to </a:t>
            </a:r>
            <a:r>
              <a:rPr lang="en-CA" dirty="0"/>
              <a:t>bring </a:t>
            </a:r>
            <a:r>
              <a:rPr lang="en-CA" dirty="0" smtClean="0"/>
              <a:t>grievances to arbitration</a:t>
            </a:r>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26</a:t>
            </a:fld>
            <a:endParaRPr lang="en-CA"/>
          </a:p>
        </p:txBody>
      </p:sp>
    </p:spTree>
    <p:extLst>
      <p:ext uri="{BB962C8B-B14F-4D97-AF65-F5344CB8AC3E}">
        <p14:creationId xmlns:p14="http://schemas.microsoft.com/office/powerpoint/2010/main" val="2393743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85000" lnSpcReduction="10000"/>
          </a:bodyPr>
          <a:lstStyle/>
          <a:p>
            <a:r>
              <a:rPr lang="en-CA" dirty="0" smtClean="0"/>
              <a:t>Rand: “But </a:t>
            </a:r>
            <a:r>
              <a:rPr lang="en-CA" dirty="0"/>
              <a:t>the expense can properly be taken as the employer's contribution toward </a:t>
            </a:r>
            <a:r>
              <a:rPr lang="en-CA" u="sng" dirty="0"/>
              <a:t>making the union through its greater independence more effective in its disciplinary pressure</a:t>
            </a:r>
            <a:r>
              <a:rPr lang="en-CA" dirty="0"/>
              <a:t> even upon employees who are not members, an end which the Company admits to be desirable.”</a:t>
            </a:r>
          </a:p>
          <a:p>
            <a:r>
              <a:rPr lang="en-CA" dirty="0" smtClean="0"/>
              <a:t>Despite </a:t>
            </a:r>
            <a:r>
              <a:rPr lang="en-CA" dirty="0"/>
              <a:t>these serious implications for the union's role as a </a:t>
            </a:r>
            <a:r>
              <a:rPr lang="en-CA" dirty="0" err="1"/>
              <a:t>demobilizer</a:t>
            </a:r>
            <a:r>
              <a:rPr lang="en-CA" dirty="0"/>
              <a:t> of militancy in the workplace, the Rand decision was seen as a major gain for labour. </a:t>
            </a:r>
            <a:endParaRPr lang="en-CA" dirty="0" smtClean="0"/>
          </a:p>
          <a:p>
            <a:r>
              <a:rPr lang="en-CA" dirty="0" smtClean="0"/>
              <a:t>The </a:t>
            </a:r>
            <a:r>
              <a:rPr lang="en-CA" dirty="0"/>
              <a:t>benefits were considered to be well worth the costs. </a:t>
            </a:r>
            <a:endParaRPr lang="en-CA" dirty="0"/>
          </a:p>
        </p:txBody>
      </p:sp>
      <p:sp>
        <p:nvSpPr>
          <p:cNvPr id="4" name="Slide Number Placeholder 3"/>
          <p:cNvSpPr>
            <a:spLocks noGrp="1"/>
          </p:cNvSpPr>
          <p:nvPr>
            <p:ph type="sldNum" sz="quarter" idx="12"/>
          </p:nvPr>
        </p:nvSpPr>
        <p:spPr/>
        <p:txBody>
          <a:bodyPr/>
          <a:lstStyle/>
          <a:p>
            <a:fld id="{2AF4217A-66D8-4F3F-956B-961536A7D99E}" type="slidenum">
              <a:rPr lang="en-CA" smtClean="0"/>
              <a:t>27</a:t>
            </a:fld>
            <a:endParaRPr lang="en-CA"/>
          </a:p>
        </p:txBody>
      </p:sp>
    </p:spTree>
    <p:extLst>
      <p:ext uri="{BB962C8B-B14F-4D97-AF65-F5344CB8AC3E}">
        <p14:creationId xmlns:p14="http://schemas.microsoft.com/office/powerpoint/2010/main" val="11137794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1031</TotalTime>
  <Words>1168</Words>
  <Application>Microsoft Office PowerPoint</Application>
  <PresentationFormat>On-screen Show (4:3)</PresentationFormat>
  <Paragraphs>110</Paragraphs>
  <Slides>27</Slides>
  <Notes>0</Notes>
  <HiddenSlides>0</HiddenSlides>
  <MMClips>0</MMClips>
  <ScaleCrop>false</ScaleCrop>
  <HeadingPairs>
    <vt:vector size="4" baseType="variant">
      <vt:variant>
        <vt:lpstr>Theme</vt:lpstr>
      </vt:variant>
      <vt:variant>
        <vt:i4>6</vt:i4>
      </vt:variant>
      <vt:variant>
        <vt:lpstr>Slide Titles</vt:lpstr>
      </vt:variant>
      <vt:variant>
        <vt:i4>27</vt:i4>
      </vt:variant>
    </vt:vector>
  </HeadingPairs>
  <TitlesOfParts>
    <vt:vector size="33" baseType="lpstr">
      <vt:lpstr>Office Theme</vt:lpstr>
      <vt:lpstr>1_Office Theme</vt:lpstr>
      <vt:lpstr>2_Office Theme</vt:lpstr>
      <vt:lpstr>3_Office Theme</vt:lpstr>
      <vt:lpstr>4_Office Theme</vt:lpstr>
      <vt:lpstr>5_Office Theme</vt:lpstr>
      <vt:lpstr> “Pluralism or Fragmentation?:  The Twentieth-Century Employment Law Regime in Canada”</vt:lpstr>
      <vt:lpstr>PowerPoint Presentation</vt:lpstr>
      <vt:lpstr>PowerPoint Presentation</vt:lpstr>
      <vt:lpstr>Industrial Voluntarism 1900-1948</vt:lpstr>
      <vt:lpstr>Industrial Pluralism, 1948-2000  </vt:lpstr>
      <vt:lpstr>Fudge and Tucker</vt:lpstr>
      <vt:lpstr>PowerPoint Presentation</vt:lpstr>
      <vt:lpstr>Fudge and Tucker</vt:lpstr>
      <vt:lpstr>Fudge and Tucker</vt:lpstr>
      <vt:lpstr>Fudge and Tucker</vt:lpstr>
      <vt:lpstr>Industrial Pluralism</vt:lpstr>
      <vt:lpstr>Sources of fragmentation</vt:lpstr>
      <vt:lpstr>PowerPoint Presentation</vt:lpstr>
      <vt:lpstr>PowerPoint Presentation</vt:lpstr>
      <vt:lpstr>PowerPoint Presentation</vt:lpstr>
      <vt:lpstr>PowerPoint Presentation</vt:lpstr>
      <vt:lpstr>Fragmented labour markets</vt:lpstr>
      <vt:lpstr>PowerPoint Presentation</vt:lpstr>
      <vt:lpstr>Refining the Contours of Industrial Pluralism, 1945-48</vt:lpstr>
      <vt:lpstr>Background (Wells p. 200)</vt:lpstr>
      <vt:lpstr>The 1945 Ford Strike and the Rand Formula </vt:lpstr>
      <vt:lpstr>importance</vt:lpstr>
      <vt:lpstr>PowerPoint Presentation</vt:lpstr>
      <vt:lpstr>PowerPoint Presentation</vt:lpstr>
      <vt:lpstr>Big Price for Check-off</vt:lpstr>
      <vt:lpstr>PowerPoint Presentation</vt:lpstr>
      <vt:lpstr>PowerPoint Presentation</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Tom</dc:creator>
  <cp:lastModifiedBy>Tom</cp:lastModifiedBy>
  <cp:revision>22</cp:revision>
  <cp:lastPrinted>2015-01-20T18:05:52Z</cp:lastPrinted>
  <dcterms:created xsi:type="dcterms:W3CDTF">2013-09-15T23:56:23Z</dcterms:created>
  <dcterms:modified xsi:type="dcterms:W3CDTF">2015-01-20T18:05:57Z</dcterms:modified>
</cp:coreProperties>
</file>