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57" r:id="rId3"/>
    <p:sldId id="258" r:id="rId4"/>
    <p:sldId id="259" r:id="rId5"/>
    <p:sldId id="260" r:id="rId6"/>
    <p:sldId id="261" r:id="rId7"/>
  </p:sldIdLst>
  <p:sldSz cx="6858000" cy="92964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306" autoAdjust="0"/>
    <p:restoredTop sz="69522" autoAdjust="0"/>
  </p:normalViewPr>
  <p:slideViewPr>
    <p:cSldViewPr>
      <p:cViewPr>
        <p:scale>
          <a:sx n="156" d="100"/>
          <a:sy n="156" d="100"/>
        </p:scale>
        <p:origin x="-144" y="690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B6D817F-5F31-5F49-8246-7650BB7D929C}" type="datetimeFigureOut">
              <a:rPr lang="en-US" smtClean="0"/>
              <a:pPr/>
              <a:t>4/16/2013</a:t>
            </a:fld>
            <a:endParaRPr lang="en-US"/>
          </a:p>
        </p:txBody>
      </p:sp>
      <p:sp>
        <p:nvSpPr>
          <p:cNvPr id="4" name="Slide Image Placeholder 3"/>
          <p:cNvSpPr>
            <a:spLocks noGrp="1" noRot="1" noChangeAspect="1"/>
          </p:cNvSpPr>
          <p:nvPr>
            <p:ph type="sldImg" idx="2"/>
          </p:nvPr>
        </p:nvSpPr>
        <p:spPr>
          <a:xfrm>
            <a:off x="2163763" y="685800"/>
            <a:ext cx="2530475"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4043A99-21A4-7046-967F-DC50C19DDC02}" type="slidenum">
              <a:rPr lang="en-US" smtClean="0"/>
              <a:pPr/>
              <a:t>‹#›</a:t>
            </a:fld>
            <a:endParaRPr lang="en-US"/>
          </a:p>
        </p:txBody>
      </p:sp>
    </p:spTree>
    <p:extLst>
      <p:ext uri="{BB962C8B-B14F-4D97-AF65-F5344CB8AC3E}">
        <p14:creationId xmlns:p14="http://schemas.microsoft.com/office/powerpoint/2010/main" xmlns="" val="3313543048"/>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dirty="0" smtClean="0"/>
              <a:t>This week…</a:t>
            </a:r>
          </a:p>
          <a:p>
            <a:pPr marL="628650" lvl="1" indent="-171450">
              <a:buFont typeface="Arial"/>
              <a:buChar char="•"/>
            </a:pPr>
            <a:r>
              <a:rPr lang="en-US" dirty="0" smtClean="0"/>
              <a:t>What is the nature</a:t>
            </a:r>
            <a:r>
              <a:rPr lang="en-US" baseline="0" dirty="0" smtClean="0"/>
              <a:t> of citizenship?</a:t>
            </a:r>
          </a:p>
          <a:p>
            <a:pPr marL="1085850" lvl="2" indent="-171450">
              <a:buFont typeface="Arial"/>
              <a:buChar char="•"/>
            </a:pPr>
            <a:r>
              <a:rPr lang="en-US" baseline="0" dirty="0" smtClean="0"/>
              <a:t>International law, the idea’s of international law, what are the effects?</a:t>
            </a:r>
          </a:p>
          <a:p>
            <a:pPr marL="1085850" lvl="2" indent="-171450">
              <a:buFont typeface="Arial"/>
              <a:buChar char="•"/>
            </a:pPr>
            <a:r>
              <a:rPr lang="en-US" baseline="0" dirty="0" smtClean="0"/>
              <a:t>When does international law mix in with Canadian law</a:t>
            </a:r>
          </a:p>
          <a:p>
            <a:pPr marL="1543050" lvl="3" indent="-171450">
              <a:buFont typeface="Arial"/>
              <a:buChar char="•"/>
            </a:pPr>
            <a:r>
              <a:rPr lang="en-US" baseline="0" dirty="0" smtClean="0"/>
              <a:t>When does each law apply and when?</a:t>
            </a:r>
          </a:p>
          <a:p>
            <a:pPr marL="1085850" lvl="2" indent="-171450">
              <a:buFont typeface="Arial"/>
              <a:buChar char="•"/>
            </a:pPr>
            <a:endParaRPr lang="en-US" baseline="0" dirty="0" smtClean="0"/>
          </a:p>
          <a:p>
            <a:pPr marL="171450" lvl="0" indent="-171450">
              <a:buFont typeface="Arial"/>
              <a:buChar char="•"/>
            </a:pPr>
            <a:r>
              <a:rPr lang="en-US" baseline="0" dirty="0" smtClean="0"/>
              <a:t>International law</a:t>
            </a:r>
          </a:p>
          <a:p>
            <a:pPr marL="628650" lvl="1" indent="-171450">
              <a:buFont typeface="Arial"/>
              <a:buChar char="•"/>
            </a:pPr>
            <a:r>
              <a:rPr lang="en-US" baseline="0" dirty="0" smtClean="0"/>
              <a:t>Increase in international law after WW2, international agreements and institutions (Example. United Nations…)</a:t>
            </a:r>
          </a:p>
          <a:p>
            <a:pPr marL="628650" lvl="1" indent="-171450">
              <a:buFont typeface="Arial"/>
              <a:buChar char="•"/>
            </a:pPr>
            <a:r>
              <a:rPr lang="en-US" baseline="0" dirty="0" smtClean="0"/>
              <a:t>Key sources—</a:t>
            </a:r>
            <a:r>
              <a:rPr lang="en-US" b="1" baseline="0" dirty="0" smtClean="0"/>
              <a:t>Treaties</a:t>
            </a:r>
            <a:r>
              <a:rPr lang="en-US" baseline="0" dirty="0" smtClean="0"/>
              <a:t> (Contract between states, you had to have some recognition between states, much like a contract) &amp; </a:t>
            </a:r>
            <a:r>
              <a:rPr lang="en-US" b="1" baseline="0" dirty="0" smtClean="0"/>
              <a:t>Customary Law</a:t>
            </a:r>
            <a:r>
              <a:rPr lang="en-US" b="0" baseline="0" dirty="0" smtClean="0"/>
              <a:t>—(Similar to common law, is a set of practices/customs at the international level which most states adhere to)</a:t>
            </a:r>
            <a:endParaRPr lang="en-US" b="1" baseline="0" dirty="0" smtClean="0"/>
          </a:p>
          <a:p>
            <a:pPr marL="628650" lvl="1" indent="-171450">
              <a:buFont typeface="Arial"/>
              <a:buChar char="•"/>
            </a:pPr>
            <a:r>
              <a:rPr lang="en-US" baseline="0" dirty="0" smtClean="0"/>
              <a:t>In order to be involved you needed to be involved with a state</a:t>
            </a:r>
          </a:p>
          <a:p>
            <a:pPr marL="628650" lvl="1" indent="-171450">
              <a:buFont typeface="Arial"/>
              <a:buChar char="•"/>
            </a:pPr>
            <a:r>
              <a:rPr lang="en-US" baseline="0" dirty="0" smtClean="0"/>
              <a:t>How does International law affect Canadian law?</a:t>
            </a:r>
          </a:p>
          <a:p>
            <a:pPr marL="1085850" lvl="2" indent="-171450">
              <a:buFont typeface="Arial"/>
              <a:buChar char="•"/>
            </a:pPr>
            <a:r>
              <a:rPr lang="en-US" baseline="0" dirty="0" smtClean="0"/>
              <a:t>Should we have one system of law? OR Two separate systems of law?</a:t>
            </a:r>
          </a:p>
          <a:p>
            <a:pPr marL="1085850" lvl="2" indent="-171450">
              <a:buFont typeface="Arial"/>
              <a:buChar char="•"/>
            </a:pPr>
            <a:r>
              <a:rPr lang="en-US" b="1" baseline="0" dirty="0" smtClean="0"/>
              <a:t>Monist Idea</a:t>
            </a:r>
            <a:r>
              <a:rPr lang="en-US" baseline="0" dirty="0" smtClean="0"/>
              <a:t>—Idea that we should make one set of laws, apart of the same system of law. </a:t>
            </a:r>
          </a:p>
          <a:p>
            <a:pPr marL="1085850" lvl="2" indent="-171450">
              <a:buFont typeface="Arial"/>
              <a:buChar char="•"/>
            </a:pPr>
            <a:r>
              <a:rPr lang="en-US" b="1" baseline="0" dirty="0" smtClean="0"/>
              <a:t>Dualist Position</a:t>
            </a:r>
            <a:r>
              <a:rPr lang="en-US" baseline="0" dirty="0" smtClean="0"/>
              <a:t>—Understands that Canadian and International law are two separate systems. </a:t>
            </a:r>
          </a:p>
          <a:p>
            <a:pPr marL="628650" lvl="1" indent="-171450">
              <a:buFont typeface="Arial"/>
              <a:buChar char="•"/>
            </a:pPr>
            <a:r>
              <a:rPr lang="en-US" baseline="0" dirty="0" err="1" smtClean="0"/>
              <a:t>Mestral</a:t>
            </a:r>
            <a:r>
              <a:rPr lang="en-US" baseline="0" dirty="0" smtClean="0"/>
              <a:t> and Fox-Decent</a:t>
            </a:r>
          </a:p>
          <a:p>
            <a:pPr marL="1085850" lvl="2" indent="-171450">
              <a:buFont typeface="Arial"/>
              <a:buChar char="•"/>
            </a:pPr>
            <a:r>
              <a:rPr lang="en-US" baseline="0" dirty="0" smtClean="0"/>
              <a:t>From University of Ottawa</a:t>
            </a:r>
          </a:p>
          <a:p>
            <a:pPr marL="1085850" lvl="2" indent="-171450">
              <a:buFont typeface="Arial"/>
              <a:buChar char="•"/>
            </a:pPr>
            <a:r>
              <a:rPr lang="en-US" baseline="0" dirty="0" smtClean="0"/>
              <a:t>Encourage the test between international law and domestic law</a:t>
            </a:r>
          </a:p>
          <a:p>
            <a:pPr marL="1085850" lvl="2" indent="-171450">
              <a:buFont typeface="Arial"/>
              <a:buChar char="•"/>
            </a:pPr>
            <a:r>
              <a:rPr lang="en-US" baseline="0" dirty="0" smtClean="0"/>
              <a:t>Democratic legitimacy?</a:t>
            </a:r>
          </a:p>
        </p:txBody>
      </p:sp>
      <p:sp>
        <p:nvSpPr>
          <p:cNvPr id="4" name="Slide Number Placeholder 3"/>
          <p:cNvSpPr>
            <a:spLocks noGrp="1"/>
          </p:cNvSpPr>
          <p:nvPr>
            <p:ph type="sldNum" sz="quarter" idx="10"/>
          </p:nvPr>
        </p:nvSpPr>
        <p:spPr/>
        <p:txBody>
          <a:bodyPr/>
          <a:lstStyle/>
          <a:p>
            <a:fld id="{B4043A99-21A4-7046-967F-DC50C19DDC02}" type="slidenum">
              <a:rPr lang="en-US" smtClean="0"/>
              <a:pPr/>
              <a:t>1</a:t>
            </a:fld>
            <a:endParaRPr lang="en-US"/>
          </a:p>
        </p:txBody>
      </p:sp>
    </p:spTree>
    <p:extLst>
      <p:ext uri="{BB962C8B-B14F-4D97-AF65-F5344CB8AC3E}">
        <p14:creationId xmlns:p14="http://schemas.microsoft.com/office/powerpoint/2010/main" xmlns="" val="7468690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dirty="0" smtClean="0"/>
              <a:t>What about popular sovereignty..</a:t>
            </a:r>
          </a:p>
          <a:p>
            <a:pPr marL="628650" lvl="1" indent="-171450">
              <a:buFont typeface="Arial"/>
              <a:buChar char="•"/>
            </a:pPr>
            <a:r>
              <a:rPr lang="en-US" dirty="0" smtClean="0"/>
              <a:t>We are somewhere in the middle, sometimes</a:t>
            </a:r>
            <a:r>
              <a:rPr lang="en-US" baseline="0" dirty="0" smtClean="0"/>
              <a:t> taking things from international law and sometimes rejecting specifics from international law</a:t>
            </a:r>
          </a:p>
          <a:p>
            <a:pPr marL="457200" lvl="1" indent="0">
              <a:buFont typeface="Arial"/>
              <a:buNone/>
            </a:pPr>
            <a:endParaRPr lang="en-US" baseline="0" dirty="0" smtClean="0"/>
          </a:p>
          <a:p>
            <a:pPr marL="171450" lvl="0" indent="-171450">
              <a:buFont typeface="Arial"/>
              <a:buChar char="•"/>
            </a:pPr>
            <a:r>
              <a:rPr lang="en-US" baseline="0" dirty="0" smtClean="0"/>
              <a:t>Reception of Int’l….</a:t>
            </a:r>
          </a:p>
          <a:p>
            <a:pPr marL="628650" lvl="1" indent="-171450">
              <a:buFont typeface="Arial"/>
              <a:buChar char="•"/>
            </a:pPr>
            <a:r>
              <a:rPr lang="en-US" baseline="0" dirty="0" smtClean="0"/>
              <a:t>We don</a:t>
            </a:r>
            <a:r>
              <a:rPr lang="fr-FR" baseline="0" dirty="0" smtClean="0"/>
              <a:t>’</a:t>
            </a:r>
            <a:r>
              <a:rPr lang="en-US" baseline="0" dirty="0" smtClean="0"/>
              <a:t>t know when international law applies and when it doesn't</a:t>
            </a:r>
            <a:r>
              <a:rPr lang="fr-FR" baseline="0" dirty="0" smtClean="0"/>
              <a:t>’</a:t>
            </a:r>
            <a:r>
              <a:rPr lang="en-US" baseline="0" dirty="0" smtClean="0"/>
              <a:t>t</a:t>
            </a:r>
          </a:p>
          <a:p>
            <a:pPr marL="628650" lvl="1" indent="-171450">
              <a:buFont typeface="Arial"/>
              <a:buChar char="•"/>
            </a:pPr>
            <a:r>
              <a:rPr lang="en-US" baseline="0" dirty="0" smtClean="0"/>
              <a:t>Doesn't</a:t>
            </a:r>
            <a:r>
              <a:rPr lang="fr-FR" baseline="0" dirty="0" smtClean="0"/>
              <a:t>’</a:t>
            </a:r>
            <a:r>
              <a:rPr lang="en-US" baseline="0" dirty="0" smtClean="0"/>
              <a:t>t have legitimacy </a:t>
            </a:r>
          </a:p>
          <a:p>
            <a:pPr marL="628650" lvl="1" indent="-171450">
              <a:buFont typeface="Arial"/>
              <a:buChar char="•"/>
            </a:pPr>
            <a:r>
              <a:rPr lang="en-US" baseline="0" dirty="0" smtClean="0"/>
              <a:t>We want consistency </a:t>
            </a:r>
          </a:p>
          <a:p>
            <a:pPr marL="628650" lvl="1" indent="-171450">
              <a:buFont typeface="Arial"/>
              <a:buChar char="•"/>
            </a:pPr>
            <a:endParaRPr lang="en-US" dirty="0" smtClean="0"/>
          </a:p>
          <a:p>
            <a:pPr marL="171450" lvl="0" indent="-171450">
              <a:buFont typeface="Arial"/>
              <a:buChar char="•"/>
            </a:pPr>
            <a:r>
              <a:rPr lang="en-US" dirty="0" smtClean="0"/>
              <a:t>Not consistent</a:t>
            </a:r>
            <a:r>
              <a:rPr lang="en-US" baseline="0" dirty="0" smtClean="0"/>
              <a:t> </a:t>
            </a:r>
          </a:p>
          <a:p>
            <a:pPr marL="628650" lvl="1" indent="-171450">
              <a:buFont typeface="Arial"/>
              <a:buChar char="•"/>
            </a:pPr>
            <a:r>
              <a:rPr lang="en-US" baseline="0" dirty="0" smtClean="0"/>
              <a:t>When should courts consider international agreements </a:t>
            </a:r>
          </a:p>
          <a:p>
            <a:pPr marL="628650" lvl="1" indent="-171450">
              <a:buFont typeface="Arial"/>
              <a:buChar char="•"/>
            </a:pPr>
            <a:r>
              <a:rPr lang="en-US" b="1" baseline="0" dirty="0" smtClean="0"/>
              <a:t>Adoption Theory</a:t>
            </a:r>
            <a:r>
              <a:rPr lang="en-US" baseline="0" dirty="0" smtClean="0"/>
              <a:t>—Is that in cases where Canadian law is silent (a gap in Canadian law, gap in rights), if international law can fill that gap, then the courts can bring in international agreements that Canada has agreed with. </a:t>
            </a:r>
          </a:p>
          <a:p>
            <a:pPr marL="628650" lvl="1" indent="-171450">
              <a:buFont typeface="Arial"/>
              <a:buChar char="•"/>
            </a:pPr>
            <a:r>
              <a:rPr lang="en-US" b="1" baseline="0" dirty="0" smtClean="0"/>
              <a:t>Transformation Theory</a:t>
            </a:r>
            <a:r>
              <a:rPr lang="en-US" baseline="0" dirty="0" smtClean="0"/>
              <a:t>—Basically need to have a role in making the law?  Explicit recognition?</a:t>
            </a:r>
          </a:p>
          <a:p>
            <a:pPr marL="628650" lvl="1" indent="-171450">
              <a:buFont typeface="Arial"/>
              <a:buChar char="•"/>
            </a:pPr>
            <a:r>
              <a:rPr lang="en-US" baseline="0" dirty="0" smtClean="0"/>
              <a:t>Does the law stop at our borders? Can Canadian law go beyond the border? When does law move and when does it not?</a:t>
            </a:r>
          </a:p>
          <a:p>
            <a:pPr marL="628650" lvl="1" indent="-171450">
              <a:buFont typeface="Arial"/>
              <a:buChar char="•"/>
            </a:pPr>
            <a:r>
              <a:rPr lang="en-US" baseline="0" dirty="0" smtClean="0"/>
              <a:t>R v. </a:t>
            </a:r>
            <a:r>
              <a:rPr lang="en-US" baseline="0" dirty="0" err="1" smtClean="0"/>
              <a:t>Hape</a:t>
            </a:r>
            <a:r>
              <a:rPr lang="en-US" baseline="0" dirty="0" smtClean="0"/>
              <a:t> Case</a:t>
            </a:r>
          </a:p>
          <a:p>
            <a:pPr marL="1085850" lvl="2" indent="-171450">
              <a:buFont typeface="Arial"/>
              <a:buChar char="•"/>
            </a:pPr>
            <a:r>
              <a:rPr lang="en-US" baseline="0" dirty="0" smtClean="0"/>
              <a:t>When the law could apply and when it </a:t>
            </a:r>
            <a:r>
              <a:rPr lang="en-US" baseline="0" dirty="0" err="1" smtClean="0"/>
              <a:t>couldn</a:t>
            </a:r>
            <a:r>
              <a:rPr lang="fr-FR" baseline="0" dirty="0" smtClean="0"/>
              <a:t>’</a:t>
            </a:r>
            <a:r>
              <a:rPr lang="en-US" baseline="0" dirty="0" smtClean="0"/>
              <a:t>t</a:t>
            </a:r>
          </a:p>
          <a:p>
            <a:pPr marL="628650" lvl="1" indent="-171450">
              <a:buFont typeface="Arial"/>
              <a:buChar char="•"/>
            </a:pPr>
            <a:r>
              <a:rPr lang="en-US" baseline="0" dirty="0" smtClean="0"/>
              <a:t>What we want in our law is consistency. This is a issue  </a:t>
            </a:r>
            <a:endParaRPr lang="en-US" dirty="0" smtClean="0"/>
          </a:p>
          <a:p>
            <a:pPr marL="628650" lvl="1" indent="-171450">
              <a:buFont typeface="Arial"/>
              <a:buChar char="•"/>
            </a:pPr>
            <a:endParaRPr lang="en-US" dirty="0"/>
          </a:p>
        </p:txBody>
      </p:sp>
      <p:sp>
        <p:nvSpPr>
          <p:cNvPr id="4" name="Slide Number Placeholder 3"/>
          <p:cNvSpPr>
            <a:spLocks noGrp="1"/>
          </p:cNvSpPr>
          <p:nvPr>
            <p:ph type="sldNum" sz="quarter" idx="10"/>
          </p:nvPr>
        </p:nvSpPr>
        <p:spPr/>
        <p:txBody>
          <a:bodyPr/>
          <a:lstStyle/>
          <a:p>
            <a:fld id="{B4043A99-21A4-7046-967F-DC50C19DDC02}" type="slidenum">
              <a:rPr lang="en-US" smtClean="0"/>
              <a:pPr/>
              <a:t>2</a:t>
            </a:fld>
            <a:endParaRPr lang="en-US"/>
          </a:p>
        </p:txBody>
      </p:sp>
    </p:spTree>
    <p:extLst>
      <p:ext uri="{BB962C8B-B14F-4D97-AF65-F5344CB8AC3E}">
        <p14:creationId xmlns:p14="http://schemas.microsoft.com/office/powerpoint/2010/main" xmlns="" val="12139179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dirty="0" smtClean="0"/>
              <a:t>Treaties </a:t>
            </a:r>
          </a:p>
          <a:p>
            <a:pPr marL="628650" lvl="1" indent="-171450">
              <a:buFont typeface="Arial"/>
              <a:buChar char="•"/>
            </a:pPr>
            <a:r>
              <a:rPr lang="en-US" dirty="0" smtClean="0"/>
              <a:t>Executive</a:t>
            </a:r>
            <a:r>
              <a:rPr lang="en-US" baseline="0" dirty="0" smtClean="0"/>
              <a:t>—main actor </a:t>
            </a:r>
            <a:r>
              <a:rPr lang="en-US" dirty="0" smtClean="0"/>
              <a:t> </a:t>
            </a:r>
          </a:p>
          <a:p>
            <a:pPr marL="457200" lvl="1" indent="0">
              <a:buFont typeface="Arial"/>
              <a:buNone/>
            </a:pPr>
            <a:endParaRPr lang="en-US" dirty="0" smtClean="0"/>
          </a:p>
          <a:p>
            <a:pPr marL="171450" lvl="0" indent="-171450">
              <a:buFont typeface="Arial"/>
              <a:buChar char="•"/>
            </a:pPr>
            <a:r>
              <a:rPr lang="en-US" dirty="0" smtClean="0"/>
              <a:t>Citizenship… </a:t>
            </a:r>
          </a:p>
          <a:p>
            <a:pPr marL="628650" lvl="1" indent="-171450">
              <a:buFont typeface="Arial"/>
              <a:buChar char="•"/>
            </a:pPr>
            <a:r>
              <a:rPr lang="en-US" dirty="0" smtClean="0"/>
              <a:t>We</a:t>
            </a:r>
            <a:r>
              <a:rPr lang="en-US" baseline="0" dirty="0" smtClean="0"/>
              <a:t> have access to the same rights (Canadians)</a:t>
            </a:r>
            <a:endParaRPr lang="en-US" dirty="0"/>
          </a:p>
        </p:txBody>
      </p:sp>
      <p:sp>
        <p:nvSpPr>
          <p:cNvPr id="4" name="Slide Number Placeholder 3"/>
          <p:cNvSpPr>
            <a:spLocks noGrp="1"/>
          </p:cNvSpPr>
          <p:nvPr>
            <p:ph type="sldNum" sz="quarter" idx="10"/>
          </p:nvPr>
        </p:nvSpPr>
        <p:spPr/>
        <p:txBody>
          <a:bodyPr/>
          <a:lstStyle/>
          <a:p>
            <a:fld id="{B4043A99-21A4-7046-967F-DC50C19DDC02}" type="slidenum">
              <a:rPr lang="en-US" smtClean="0"/>
              <a:pPr/>
              <a:t>3</a:t>
            </a:fld>
            <a:endParaRPr lang="en-US"/>
          </a:p>
        </p:txBody>
      </p:sp>
    </p:spTree>
    <p:extLst>
      <p:ext uri="{BB962C8B-B14F-4D97-AF65-F5344CB8AC3E}">
        <p14:creationId xmlns:p14="http://schemas.microsoft.com/office/powerpoint/2010/main" xmlns="" val="13247849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dirty="0" err="1" smtClean="0"/>
              <a:t>Wikle</a:t>
            </a:r>
            <a:r>
              <a:rPr lang="en-US" dirty="0" smtClean="0"/>
              <a:t> &amp; Willis…</a:t>
            </a:r>
          </a:p>
          <a:p>
            <a:pPr marL="628650" lvl="1" indent="-171450">
              <a:buFont typeface="Arial"/>
              <a:buChar char="•"/>
            </a:pPr>
            <a:r>
              <a:rPr lang="en-US" dirty="0" smtClean="0"/>
              <a:t>Non-citizen—Flee your</a:t>
            </a:r>
            <a:r>
              <a:rPr lang="en-US" baseline="0" dirty="0" smtClean="0"/>
              <a:t> home state</a:t>
            </a:r>
            <a:r>
              <a:rPr lang="en-US" dirty="0" smtClean="0"/>
              <a:t>. No one wants them nor does the place that</a:t>
            </a:r>
            <a:r>
              <a:rPr lang="en-US" baseline="0" dirty="0" smtClean="0"/>
              <a:t> they come from. </a:t>
            </a:r>
          </a:p>
          <a:p>
            <a:pPr marL="1085850" lvl="2" indent="-171450">
              <a:buFont typeface="Arial"/>
              <a:buChar char="•"/>
            </a:pPr>
            <a:r>
              <a:rPr lang="en-US" baseline="0" dirty="0" smtClean="0"/>
              <a:t>Security certificate </a:t>
            </a:r>
          </a:p>
          <a:p>
            <a:pPr marL="628650" lvl="1" indent="-171450">
              <a:buFont typeface="Arial"/>
              <a:buChar char="•"/>
            </a:pPr>
            <a:r>
              <a:rPr lang="en-US" baseline="0" dirty="0" smtClean="0"/>
              <a:t> Citizenship—the state wont do anything to you, as you don</a:t>
            </a:r>
            <a:r>
              <a:rPr lang="fr-FR" baseline="0" dirty="0" smtClean="0"/>
              <a:t>’</a:t>
            </a:r>
            <a:r>
              <a:rPr lang="en-US" baseline="0" dirty="0" smtClean="0"/>
              <a:t>t do anything against the state. </a:t>
            </a:r>
          </a:p>
          <a:p>
            <a:pPr marL="628650" lvl="1" indent="-171450">
              <a:buFont typeface="Arial"/>
              <a:buChar char="•"/>
            </a:pPr>
            <a:r>
              <a:rPr lang="en-US" baseline="0" dirty="0" smtClean="0"/>
              <a:t>Outlaw—You cannot be protected by the law, but the law can act on you. </a:t>
            </a:r>
          </a:p>
          <a:p>
            <a:pPr marL="628650" lvl="1" indent="-171450">
              <a:buFont typeface="Arial"/>
              <a:buChar char="•"/>
            </a:pPr>
            <a:r>
              <a:rPr lang="en-US" baseline="0" dirty="0" smtClean="0"/>
              <a:t>Deported</a:t>
            </a:r>
          </a:p>
          <a:p>
            <a:pPr marL="1085850" lvl="2" indent="-171450">
              <a:buFont typeface="Arial"/>
              <a:buChar char="•"/>
            </a:pPr>
            <a:r>
              <a:rPr lang="en-US" baseline="0" dirty="0" smtClean="0"/>
              <a:t>Deportation order!</a:t>
            </a:r>
          </a:p>
          <a:p>
            <a:pPr marL="1085850" lvl="2" indent="-171450">
              <a:buFont typeface="Arial"/>
              <a:buChar char="•"/>
            </a:pPr>
            <a:r>
              <a:rPr lang="en-US" baseline="0" dirty="0" smtClean="0"/>
              <a:t>You are being deported when you are of danger to citizens</a:t>
            </a:r>
          </a:p>
          <a:p>
            <a:pPr marL="1085850" lvl="2" indent="-171450">
              <a:buFont typeface="Arial"/>
              <a:buChar char="•"/>
            </a:pPr>
            <a:r>
              <a:rPr lang="en-US" baseline="0" dirty="0" smtClean="0"/>
              <a:t>You can be deported if you know of people who are dangerous </a:t>
            </a:r>
          </a:p>
          <a:p>
            <a:pPr marL="1085850" lvl="2" indent="-171450">
              <a:buFont typeface="Arial"/>
              <a:buChar char="•"/>
            </a:pPr>
            <a:r>
              <a:rPr lang="en-US" baseline="0" dirty="0" smtClean="0"/>
              <a:t>Danger= deported, If judge agrees you are dangerous </a:t>
            </a:r>
          </a:p>
          <a:p>
            <a:pPr marL="1085850" lvl="2" indent="-171450">
              <a:buFont typeface="Arial"/>
              <a:buChar char="•"/>
            </a:pPr>
            <a:r>
              <a:rPr lang="en-US" baseline="0" dirty="0" smtClean="0"/>
              <a:t>Renders you a non-citizen </a:t>
            </a:r>
          </a:p>
          <a:p>
            <a:pPr marL="1085850" lvl="2" indent="-171450">
              <a:buFont typeface="Arial"/>
              <a:buChar char="•"/>
            </a:pPr>
            <a:r>
              <a:rPr lang="en-US" baseline="0" dirty="0" smtClean="0"/>
              <a:t>It is very difficult to get them to take your side because they are aware of what COULD happen. You are deemed to be dangerous. </a:t>
            </a:r>
          </a:p>
          <a:p>
            <a:pPr marL="1085850" lvl="2" indent="-171450">
              <a:buFont typeface="Arial"/>
              <a:buChar char="•"/>
            </a:pPr>
            <a:endParaRPr lang="en-US" baseline="0" dirty="0" smtClean="0"/>
          </a:p>
          <a:p>
            <a:pPr marL="171450" lvl="0" indent="-171450">
              <a:buFont typeface="Arial"/>
              <a:buChar char="•"/>
            </a:pPr>
            <a:r>
              <a:rPr lang="en-US" baseline="0" dirty="0" smtClean="0"/>
              <a:t>Statelessness..</a:t>
            </a:r>
          </a:p>
          <a:p>
            <a:pPr marL="628650" lvl="1" indent="-171450">
              <a:buFont typeface="Arial"/>
              <a:buChar char="•"/>
            </a:pPr>
            <a:r>
              <a:rPr lang="en-US" baseline="0" dirty="0" smtClean="0"/>
              <a:t>Its hard to fight against your profile </a:t>
            </a:r>
          </a:p>
          <a:p>
            <a:pPr marL="628650" lvl="1" indent="-171450">
              <a:buFont typeface="Arial"/>
              <a:buChar char="•"/>
            </a:pPr>
            <a:endParaRPr lang="en-US" baseline="0" dirty="0" smtClean="0"/>
          </a:p>
          <a:p>
            <a:pPr marL="171450" lvl="0" indent="-171450">
              <a:buFont typeface="Arial"/>
              <a:buChar char="•"/>
            </a:pPr>
            <a:r>
              <a:rPr lang="en-US" baseline="0" dirty="0" smtClean="0"/>
              <a:t>Between “worlds”</a:t>
            </a:r>
          </a:p>
          <a:p>
            <a:pPr marL="628650" lvl="1" indent="-171450">
              <a:buFont typeface="Arial"/>
              <a:buChar char="•"/>
            </a:pPr>
            <a:endParaRPr lang="en-US" baseline="0" dirty="0" smtClean="0"/>
          </a:p>
          <a:p>
            <a:pPr marL="628650" lvl="1" indent="-171450">
              <a:buFont typeface="Arial"/>
              <a:buChar char="•"/>
            </a:pPr>
            <a:endParaRPr lang="en-US" baseline="0" dirty="0" smtClean="0"/>
          </a:p>
          <a:p>
            <a:pPr marL="685800" lvl="1" indent="-228600">
              <a:buFont typeface="+mj-lt"/>
              <a:buAutoNum type="arabicPeriod"/>
            </a:pPr>
            <a:endParaRPr lang="en-US" dirty="0"/>
          </a:p>
        </p:txBody>
      </p:sp>
      <p:sp>
        <p:nvSpPr>
          <p:cNvPr id="4" name="Slide Number Placeholder 3"/>
          <p:cNvSpPr>
            <a:spLocks noGrp="1"/>
          </p:cNvSpPr>
          <p:nvPr>
            <p:ph type="sldNum" sz="quarter" idx="10"/>
          </p:nvPr>
        </p:nvSpPr>
        <p:spPr/>
        <p:txBody>
          <a:bodyPr/>
          <a:lstStyle/>
          <a:p>
            <a:fld id="{B4043A99-21A4-7046-967F-DC50C19DDC02}" type="slidenum">
              <a:rPr lang="en-US" smtClean="0"/>
              <a:pPr/>
              <a:t>4</a:t>
            </a:fld>
            <a:endParaRPr lang="en-US"/>
          </a:p>
        </p:txBody>
      </p:sp>
    </p:spTree>
    <p:extLst>
      <p:ext uri="{BB962C8B-B14F-4D97-AF65-F5344CB8AC3E}">
        <p14:creationId xmlns:p14="http://schemas.microsoft.com/office/powerpoint/2010/main" xmlns="" val="6002480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4/16/2013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4/16/2013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4/16/2013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4/16/2013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4/16/2013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4/16/2013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4/16/2013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4/16/2013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4/16/2013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4/16/2013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4/16/2013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4/16/2013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6858000" cy="9296400"/>
          </a:xfrm>
          <a:custGeom>
            <a:avLst/>
            <a:gdLst>
              <a:gd name="connsiteX0" fmla="*/ 0 w 6858000"/>
              <a:gd name="connsiteY0" fmla="*/ 9296400 h 9296400"/>
              <a:gd name="connsiteX1" fmla="*/ 6858000 w 6858000"/>
              <a:gd name="connsiteY1" fmla="*/ 9296400 h 9296400"/>
              <a:gd name="connsiteX2" fmla="*/ 6858000 w 6858000"/>
              <a:gd name="connsiteY2" fmla="*/ 0 h 9296400"/>
              <a:gd name="connsiteX3" fmla="*/ 0 w 6858000"/>
              <a:gd name="connsiteY3" fmla="*/ 0 h 9296400"/>
              <a:gd name="connsiteX4" fmla="*/ 0 w 6858000"/>
              <a:gd name="connsiteY4" fmla="*/ 9296400 h 92964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6858000" h="9296400">
                <a:moveTo>
                  <a:pt x="0" y="9296400"/>
                </a:moveTo>
                <a:lnTo>
                  <a:pt x="6858000" y="9296400"/>
                </a:lnTo>
                <a:lnTo>
                  <a:pt x="6858000" y="0"/>
                </a:lnTo>
                <a:lnTo>
                  <a:pt x="0" y="0"/>
                </a:lnTo>
                <a:lnTo>
                  <a:pt x="0" y="929640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522732" y="928116"/>
            <a:ext cx="2727325" cy="2046351"/>
          </a:xfrm>
          <a:custGeom>
            <a:avLst/>
            <a:gdLst>
              <a:gd name="connsiteX0" fmla="*/ 0 w 2727325"/>
              <a:gd name="connsiteY0" fmla="*/ 2046351 h 2046351"/>
              <a:gd name="connsiteX1" fmla="*/ 2727325 w 2727325"/>
              <a:gd name="connsiteY1" fmla="*/ 2046351 h 2046351"/>
              <a:gd name="connsiteX2" fmla="*/ 2727325 w 2727325"/>
              <a:gd name="connsiteY2" fmla="*/ 0 h 2046351"/>
              <a:gd name="connsiteX3" fmla="*/ 0 w 2727325"/>
              <a:gd name="connsiteY3" fmla="*/ 0 h 2046351"/>
              <a:gd name="connsiteX4" fmla="*/ 0 w 2727325"/>
              <a:gd name="connsiteY4" fmla="*/ 2046351 h 2046351"/>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7325" h="2046351">
                <a:moveTo>
                  <a:pt x="0" y="2046351"/>
                </a:moveTo>
                <a:lnTo>
                  <a:pt x="2727325" y="2046351"/>
                </a:lnTo>
                <a:lnTo>
                  <a:pt x="2727325" y="0"/>
                </a:lnTo>
                <a:lnTo>
                  <a:pt x="0" y="0"/>
                </a:lnTo>
                <a:lnTo>
                  <a:pt x="0" y="2046351"/>
                </a:lnTo>
              </a:path>
            </a:pathLst>
          </a:custGeom>
          <a:solidFill>
            <a:srgbClr val="775F5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522732" y="2709557"/>
            <a:ext cx="2727325" cy="264782"/>
          </a:xfrm>
          <a:custGeom>
            <a:avLst/>
            <a:gdLst>
              <a:gd name="connsiteX0" fmla="*/ 0 w 2727325"/>
              <a:gd name="connsiteY0" fmla="*/ 264782 h 264782"/>
              <a:gd name="connsiteX1" fmla="*/ 2727325 w 2727325"/>
              <a:gd name="connsiteY1" fmla="*/ 264782 h 264782"/>
              <a:gd name="connsiteX2" fmla="*/ 2727325 w 2727325"/>
              <a:gd name="connsiteY2" fmla="*/ 0 h 264782"/>
              <a:gd name="connsiteX3" fmla="*/ 0 w 2727325"/>
              <a:gd name="connsiteY3" fmla="*/ 0 h 264782"/>
              <a:gd name="connsiteX4" fmla="*/ 0 w 2727325"/>
              <a:gd name="connsiteY4" fmla="*/ 264782 h 264782"/>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7325" h="264782">
                <a:moveTo>
                  <a:pt x="0" y="264782"/>
                </a:moveTo>
                <a:lnTo>
                  <a:pt x="2727325" y="264782"/>
                </a:lnTo>
                <a:lnTo>
                  <a:pt x="2727325" y="0"/>
                </a:lnTo>
                <a:lnTo>
                  <a:pt x="0" y="0"/>
                </a:lnTo>
                <a:lnTo>
                  <a:pt x="0" y="264782"/>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519887" y="2734221"/>
            <a:ext cx="670941" cy="212686"/>
          </a:xfrm>
          <a:custGeom>
            <a:avLst/>
            <a:gdLst>
              <a:gd name="connsiteX0" fmla="*/ 0 w 670941"/>
              <a:gd name="connsiteY0" fmla="*/ 212686 h 212686"/>
              <a:gd name="connsiteX1" fmla="*/ 670941 w 670941"/>
              <a:gd name="connsiteY1" fmla="*/ 212686 h 212686"/>
              <a:gd name="connsiteX2" fmla="*/ 670941 w 670941"/>
              <a:gd name="connsiteY2" fmla="*/ 0 h 212686"/>
              <a:gd name="connsiteX3" fmla="*/ 0 w 670941"/>
              <a:gd name="connsiteY3" fmla="*/ 0 h 212686"/>
              <a:gd name="connsiteX4" fmla="*/ 0 w 670941"/>
              <a:gd name="connsiteY4" fmla="*/ 212686 h 212686"/>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670941" h="212686">
                <a:moveTo>
                  <a:pt x="0" y="212686"/>
                </a:moveTo>
                <a:lnTo>
                  <a:pt x="670941" y="212686"/>
                </a:lnTo>
                <a:lnTo>
                  <a:pt x="670941" y="0"/>
                </a:lnTo>
                <a:lnTo>
                  <a:pt x="0" y="0"/>
                </a:lnTo>
                <a:lnTo>
                  <a:pt x="0" y="212686"/>
                </a:lnTo>
              </a:path>
            </a:pathLst>
          </a:custGeom>
          <a:solidFill>
            <a:srgbClr val="DD8047">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1226350" y="2731465"/>
            <a:ext cx="2023745" cy="213156"/>
          </a:xfrm>
          <a:custGeom>
            <a:avLst/>
            <a:gdLst>
              <a:gd name="connsiteX0" fmla="*/ 0 w 2023745"/>
              <a:gd name="connsiteY0" fmla="*/ 213156 h 213156"/>
              <a:gd name="connsiteX1" fmla="*/ 2023744 w 2023745"/>
              <a:gd name="connsiteY1" fmla="*/ 213156 h 213156"/>
              <a:gd name="connsiteX2" fmla="*/ 2023744 w 2023745"/>
              <a:gd name="connsiteY2" fmla="*/ 0 h 213156"/>
              <a:gd name="connsiteX3" fmla="*/ 0 w 2023745"/>
              <a:gd name="connsiteY3" fmla="*/ 0 h 213156"/>
              <a:gd name="connsiteX4" fmla="*/ 0 w 2023745"/>
              <a:gd name="connsiteY4" fmla="*/ 213156 h 213156"/>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023745" h="213156">
                <a:moveTo>
                  <a:pt x="0" y="213156"/>
                </a:moveTo>
                <a:lnTo>
                  <a:pt x="2023744" y="213156"/>
                </a:lnTo>
                <a:lnTo>
                  <a:pt x="2023744" y="0"/>
                </a:lnTo>
                <a:lnTo>
                  <a:pt x="0" y="0"/>
                </a:lnTo>
                <a:lnTo>
                  <a:pt x="0" y="213156"/>
                </a:lnTo>
              </a:path>
            </a:pathLst>
          </a:custGeom>
          <a:solidFill>
            <a:srgbClr val="94B6D2">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522732" y="3636645"/>
            <a:ext cx="2726436" cy="2032000"/>
          </a:xfrm>
          <a:custGeom>
            <a:avLst/>
            <a:gdLst>
              <a:gd name="connsiteX0" fmla="*/ 0 w 2726436"/>
              <a:gd name="connsiteY0" fmla="*/ 0 h 2032000"/>
              <a:gd name="connsiteX1" fmla="*/ 2726436 w 2726436"/>
              <a:gd name="connsiteY1" fmla="*/ 0 h 2032000"/>
              <a:gd name="connsiteX2" fmla="*/ 2726436 w 2726436"/>
              <a:gd name="connsiteY2" fmla="*/ 2032000 h 2032000"/>
              <a:gd name="connsiteX3" fmla="*/ 0 w 2726436"/>
              <a:gd name="connsiteY3" fmla="*/ 2032000 h 2032000"/>
              <a:gd name="connsiteX4" fmla="*/ 0 w 2726436"/>
              <a:gd name="connsiteY4" fmla="*/ 0 h 20320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6436" h="2032000">
                <a:moveTo>
                  <a:pt x="0" y="0"/>
                </a:moveTo>
                <a:lnTo>
                  <a:pt x="2726436" y="0"/>
                </a:lnTo>
                <a:lnTo>
                  <a:pt x="2726436" y="2032000"/>
                </a:lnTo>
                <a:lnTo>
                  <a:pt x="0" y="20320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522732" y="3992539"/>
            <a:ext cx="2727325" cy="95209"/>
          </a:xfrm>
          <a:custGeom>
            <a:avLst/>
            <a:gdLst>
              <a:gd name="connsiteX0" fmla="*/ 0 w 2727325"/>
              <a:gd name="connsiteY0" fmla="*/ 95209 h 95209"/>
              <a:gd name="connsiteX1" fmla="*/ 2727325 w 2727325"/>
              <a:gd name="connsiteY1" fmla="*/ 95209 h 95209"/>
              <a:gd name="connsiteX2" fmla="*/ 2727325 w 2727325"/>
              <a:gd name="connsiteY2" fmla="*/ 0 h 95209"/>
              <a:gd name="connsiteX3" fmla="*/ 0 w 2727325"/>
              <a:gd name="connsiteY3" fmla="*/ 0 h 95209"/>
              <a:gd name="connsiteX4" fmla="*/ 0 w 2727325"/>
              <a:gd name="connsiteY4" fmla="*/ 95209 h 95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7325" h="95209">
                <a:moveTo>
                  <a:pt x="0" y="95209"/>
                </a:moveTo>
                <a:lnTo>
                  <a:pt x="2727325" y="95209"/>
                </a:lnTo>
                <a:lnTo>
                  <a:pt x="2727325" y="0"/>
                </a:lnTo>
                <a:lnTo>
                  <a:pt x="0" y="0"/>
                </a:lnTo>
                <a:lnTo>
                  <a:pt x="0" y="95209"/>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522732" y="4005823"/>
            <a:ext cx="159092" cy="68209"/>
          </a:xfrm>
          <a:custGeom>
            <a:avLst/>
            <a:gdLst>
              <a:gd name="connsiteX0" fmla="*/ 0 w 159092"/>
              <a:gd name="connsiteY0" fmla="*/ 68209 h 68209"/>
              <a:gd name="connsiteX1" fmla="*/ 159092 w 159092"/>
              <a:gd name="connsiteY1" fmla="*/ 68209 h 68209"/>
              <a:gd name="connsiteX2" fmla="*/ 159092 w 159092"/>
              <a:gd name="connsiteY2" fmla="*/ 0 h 68209"/>
              <a:gd name="connsiteX3" fmla="*/ 0 w 159092"/>
              <a:gd name="connsiteY3" fmla="*/ 0 h 68209"/>
              <a:gd name="connsiteX4" fmla="*/ 0 w 159092"/>
              <a:gd name="connsiteY4" fmla="*/ 68209 h 68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59092" h="68209">
                <a:moveTo>
                  <a:pt x="0" y="68209"/>
                </a:moveTo>
                <a:lnTo>
                  <a:pt x="159092" y="68209"/>
                </a:lnTo>
                <a:lnTo>
                  <a:pt x="159092" y="0"/>
                </a:lnTo>
                <a:lnTo>
                  <a:pt x="0" y="0"/>
                </a:lnTo>
                <a:lnTo>
                  <a:pt x="0" y="68209"/>
                </a:lnTo>
              </a:path>
            </a:pathLst>
          </a:custGeom>
          <a:solidFill>
            <a:srgbClr val="DD8047">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698868" y="4005823"/>
            <a:ext cx="2551176" cy="68209"/>
          </a:xfrm>
          <a:custGeom>
            <a:avLst/>
            <a:gdLst>
              <a:gd name="connsiteX0" fmla="*/ 0 w 2551176"/>
              <a:gd name="connsiteY0" fmla="*/ 68209 h 68209"/>
              <a:gd name="connsiteX1" fmla="*/ 2551176 w 2551176"/>
              <a:gd name="connsiteY1" fmla="*/ 68209 h 68209"/>
              <a:gd name="connsiteX2" fmla="*/ 2551176 w 2551176"/>
              <a:gd name="connsiteY2" fmla="*/ 0 h 68209"/>
              <a:gd name="connsiteX3" fmla="*/ 0 w 2551176"/>
              <a:gd name="connsiteY3" fmla="*/ 0 h 68209"/>
              <a:gd name="connsiteX4" fmla="*/ 0 w 2551176"/>
              <a:gd name="connsiteY4" fmla="*/ 68209 h 68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551176" h="68209">
                <a:moveTo>
                  <a:pt x="0" y="68209"/>
                </a:moveTo>
                <a:lnTo>
                  <a:pt x="2551176" y="68209"/>
                </a:lnTo>
                <a:lnTo>
                  <a:pt x="2551176" y="0"/>
                </a:lnTo>
                <a:lnTo>
                  <a:pt x="0" y="0"/>
                </a:lnTo>
                <a:lnTo>
                  <a:pt x="0" y="68209"/>
                </a:lnTo>
              </a:path>
            </a:pathLst>
          </a:custGeom>
          <a:solidFill>
            <a:srgbClr val="94B6D2">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522732" y="6320091"/>
            <a:ext cx="2727325" cy="2046224"/>
          </a:xfrm>
          <a:custGeom>
            <a:avLst/>
            <a:gdLst>
              <a:gd name="connsiteX0" fmla="*/ 0 w 2727325"/>
              <a:gd name="connsiteY0" fmla="*/ 2046224 h 2046224"/>
              <a:gd name="connsiteX1" fmla="*/ 2727325 w 2727325"/>
              <a:gd name="connsiteY1" fmla="*/ 2046224 h 2046224"/>
              <a:gd name="connsiteX2" fmla="*/ 2727325 w 2727325"/>
              <a:gd name="connsiteY2" fmla="*/ 0 h 2046224"/>
              <a:gd name="connsiteX3" fmla="*/ 0 w 2727325"/>
              <a:gd name="connsiteY3" fmla="*/ 0 h 2046224"/>
              <a:gd name="connsiteX4" fmla="*/ 0 w 2727325"/>
              <a:gd name="connsiteY4" fmla="*/ 2046224 h 2046224"/>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7325" h="2046224">
                <a:moveTo>
                  <a:pt x="0" y="2046224"/>
                </a:moveTo>
                <a:lnTo>
                  <a:pt x="2727325" y="2046224"/>
                </a:lnTo>
                <a:lnTo>
                  <a:pt x="2727325" y="0"/>
                </a:lnTo>
                <a:lnTo>
                  <a:pt x="0" y="0"/>
                </a:lnTo>
                <a:lnTo>
                  <a:pt x="0" y="2046224"/>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522732" y="6688495"/>
            <a:ext cx="2727325" cy="95209"/>
          </a:xfrm>
          <a:custGeom>
            <a:avLst/>
            <a:gdLst>
              <a:gd name="connsiteX0" fmla="*/ 0 w 2727325"/>
              <a:gd name="connsiteY0" fmla="*/ 95209 h 95209"/>
              <a:gd name="connsiteX1" fmla="*/ 2727325 w 2727325"/>
              <a:gd name="connsiteY1" fmla="*/ 95209 h 95209"/>
              <a:gd name="connsiteX2" fmla="*/ 2727325 w 2727325"/>
              <a:gd name="connsiteY2" fmla="*/ 0 h 95209"/>
              <a:gd name="connsiteX3" fmla="*/ 0 w 2727325"/>
              <a:gd name="connsiteY3" fmla="*/ 0 h 95209"/>
              <a:gd name="connsiteX4" fmla="*/ 0 w 2727325"/>
              <a:gd name="connsiteY4" fmla="*/ 95209 h 95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7325" h="95209">
                <a:moveTo>
                  <a:pt x="0" y="95209"/>
                </a:moveTo>
                <a:lnTo>
                  <a:pt x="2727325" y="95209"/>
                </a:lnTo>
                <a:lnTo>
                  <a:pt x="2727325" y="0"/>
                </a:lnTo>
                <a:lnTo>
                  <a:pt x="0" y="0"/>
                </a:lnTo>
                <a:lnTo>
                  <a:pt x="0" y="95209"/>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3"/>
          <p:cNvSpPr/>
          <p:nvPr/>
        </p:nvSpPr>
        <p:spPr>
          <a:xfrm>
            <a:off x="522732" y="6701780"/>
            <a:ext cx="159092" cy="68209"/>
          </a:xfrm>
          <a:custGeom>
            <a:avLst/>
            <a:gdLst>
              <a:gd name="connsiteX0" fmla="*/ 0 w 159092"/>
              <a:gd name="connsiteY0" fmla="*/ 68209 h 68209"/>
              <a:gd name="connsiteX1" fmla="*/ 159092 w 159092"/>
              <a:gd name="connsiteY1" fmla="*/ 68209 h 68209"/>
              <a:gd name="connsiteX2" fmla="*/ 159092 w 159092"/>
              <a:gd name="connsiteY2" fmla="*/ 0 h 68209"/>
              <a:gd name="connsiteX3" fmla="*/ 0 w 159092"/>
              <a:gd name="connsiteY3" fmla="*/ 0 h 68209"/>
              <a:gd name="connsiteX4" fmla="*/ 0 w 159092"/>
              <a:gd name="connsiteY4" fmla="*/ 68209 h 68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59092" h="68209">
                <a:moveTo>
                  <a:pt x="0" y="68209"/>
                </a:moveTo>
                <a:lnTo>
                  <a:pt x="159092" y="68209"/>
                </a:lnTo>
                <a:lnTo>
                  <a:pt x="159092" y="0"/>
                </a:lnTo>
                <a:lnTo>
                  <a:pt x="0" y="0"/>
                </a:lnTo>
                <a:lnTo>
                  <a:pt x="0" y="68209"/>
                </a:lnTo>
              </a:path>
            </a:pathLst>
          </a:custGeom>
          <a:solidFill>
            <a:srgbClr val="DD8047">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3"/>
          <p:cNvSpPr/>
          <p:nvPr/>
        </p:nvSpPr>
        <p:spPr>
          <a:xfrm>
            <a:off x="698868" y="6701780"/>
            <a:ext cx="2551176" cy="68209"/>
          </a:xfrm>
          <a:custGeom>
            <a:avLst/>
            <a:gdLst>
              <a:gd name="connsiteX0" fmla="*/ 0 w 2551176"/>
              <a:gd name="connsiteY0" fmla="*/ 68209 h 68209"/>
              <a:gd name="connsiteX1" fmla="*/ 2551176 w 2551176"/>
              <a:gd name="connsiteY1" fmla="*/ 68209 h 68209"/>
              <a:gd name="connsiteX2" fmla="*/ 2551176 w 2551176"/>
              <a:gd name="connsiteY2" fmla="*/ 0 h 68209"/>
              <a:gd name="connsiteX3" fmla="*/ 0 w 2551176"/>
              <a:gd name="connsiteY3" fmla="*/ 0 h 68209"/>
              <a:gd name="connsiteX4" fmla="*/ 0 w 2551176"/>
              <a:gd name="connsiteY4" fmla="*/ 68209 h 68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551176" h="68209">
                <a:moveTo>
                  <a:pt x="0" y="68209"/>
                </a:moveTo>
                <a:lnTo>
                  <a:pt x="2551176" y="68209"/>
                </a:lnTo>
                <a:lnTo>
                  <a:pt x="2551176" y="0"/>
                </a:lnTo>
                <a:lnTo>
                  <a:pt x="0" y="0"/>
                </a:lnTo>
                <a:lnTo>
                  <a:pt x="0" y="68209"/>
                </a:lnTo>
              </a:path>
            </a:pathLst>
          </a:custGeom>
          <a:solidFill>
            <a:srgbClr val="94B6D2">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3"/>
          <p:cNvSpPr/>
          <p:nvPr/>
        </p:nvSpPr>
        <p:spPr>
          <a:xfrm>
            <a:off x="3603371" y="1213104"/>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 name="Freeform 3"/>
          <p:cNvSpPr/>
          <p:nvPr/>
        </p:nvSpPr>
        <p:spPr>
          <a:xfrm>
            <a:off x="3603371" y="1504188"/>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8" name="Freeform 3"/>
          <p:cNvSpPr/>
          <p:nvPr/>
        </p:nvSpPr>
        <p:spPr>
          <a:xfrm>
            <a:off x="3603371" y="1795272"/>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9" name="Freeform 3"/>
          <p:cNvSpPr/>
          <p:nvPr/>
        </p:nvSpPr>
        <p:spPr>
          <a:xfrm>
            <a:off x="3603371" y="2086356"/>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0" name="Freeform 3"/>
          <p:cNvSpPr/>
          <p:nvPr/>
        </p:nvSpPr>
        <p:spPr>
          <a:xfrm>
            <a:off x="3603371" y="2377440"/>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1" name="Freeform 3"/>
          <p:cNvSpPr/>
          <p:nvPr/>
        </p:nvSpPr>
        <p:spPr>
          <a:xfrm>
            <a:off x="3603371" y="2668524"/>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2" name="Freeform 3"/>
          <p:cNvSpPr/>
          <p:nvPr/>
        </p:nvSpPr>
        <p:spPr>
          <a:xfrm>
            <a:off x="3603371" y="2959989"/>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3" name="Freeform 3"/>
          <p:cNvSpPr/>
          <p:nvPr/>
        </p:nvSpPr>
        <p:spPr>
          <a:xfrm>
            <a:off x="3603371" y="3909440"/>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4" name="Freeform 3"/>
          <p:cNvSpPr/>
          <p:nvPr/>
        </p:nvSpPr>
        <p:spPr>
          <a:xfrm>
            <a:off x="3603371" y="4200525"/>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5" name="Freeform 3"/>
          <p:cNvSpPr/>
          <p:nvPr/>
        </p:nvSpPr>
        <p:spPr>
          <a:xfrm>
            <a:off x="3603371" y="4491609"/>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Freeform 3"/>
          <p:cNvSpPr/>
          <p:nvPr/>
        </p:nvSpPr>
        <p:spPr>
          <a:xfrm>
            <a:off x="3603371" y="4782693"/>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7" name="Freeform 3"/>
          <p:cNvSpPr/>
          <p:nvPr/>
        </p:nvSpPr>
        <p:spPr>
          <a:xfrm>
            <a:off x="3603371" y="5074031"/>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8" name="Freeform 3"/>
          <p:cNvSpPr/>
          <p:nvPr/>
        </p:nvSpPr>
        <p:spPr>
          <a:xfrm>
            <a:off x="3603371" y="5365115"/>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9" name="Freeform 3"/>
          <p:cNvSpPr/>
          <p:nvPr/>
        </p:nvSpPr>
        <p:spPr>
          <a:xfrm>
            <a:off x="3603371" y="5656199"/>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0" name="Freeform 3"/>
          <p:cNvSpPr/>
          <p:nvPr/>
        </p:nvSpPr>
        <p:spPr>
          <a:xfrm>
            <a:off x="3603371" y="6605651"/>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1" name="Freeform 3"/>
          <p:cNvSpPr/>
          <p:nvPr/>
        </p:nvSpPr>
        <p:spPr>
          <a:xfrm>
            <a:off x="3603371" y="6897116"/>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2" name="Freeform 3"/>
          <p:cNvSpPr/>
          <p:nvPr/>
        </p:nvSpPr>
        <p:spPr>
          <a:xfrm>
            <a:off x="3603371" y="7188200"/>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3" name="Freeform 3"/>
          <p:cNvSpPr/>
          <p:nvPr/>
        </p:nvSpPr>
        <p:spPr>
          <a:xfrm>
            <a:off x="3603371" y="7479284"/>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4" name="Freeform 3"/>
          <p:cNvSpPr/>
          <p:nvPr/>
        </p:nvSpPr>
        <p:spPr>
          <a:xfrm>
            <a:off x="3603371" y="7770368"/>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5" name="Freeform 3"/>
          <p:cNvSpPr/>
          <p:nvPr/>
        </p:nvSpPr>
        <p:spPr>
          <a:xfrm>
            <a:off x="3603371" y="8061401"/>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6" name="Freeform 3"/>
          <p:cNvSpPr/>
          <p:nvPr/>
        </p:nvSpPr>
        <p:spPr>
          <a:xfrm>
            <a:off x="3603371" y="8352485"/>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 name="TextBox 1"/>
          <p:cNvSpPr txBox="1"/>
          <p:nvPr/>
        </p:nvSpPr>
        <p:spPr>
          <a:xfrm>
            <a:off x="6667500" y="9093200"/>
            <a:ext cx="88900" cy="139700"/>
          </a:xfrm>
          <a:prstGeom prst="rect">
            <a:avLst/>
          </a:prstGeom>
          <a:noFill/>
        </p:spPr>
        <p:txBody>
          <a:bodyPr wrap="none" lIns="0" tIns="0" rIns="0" rtlCol="0">
            <a:spAutoFit/>
          </a:bodyPr>
          <a:lstStyle/>
          <a:p>
            <a:pPr>
              <a:lnSpc>
                <a:spcPts val="1100"/>
              </a:lnSpc>
              <a:tabLst/>
            </a:pPr>
            <a:r>
              <a:rPr lang="en-US" altLang="zh-CN" sz="1296" dirty="0" smtClean="0">
                <a:solidFill>
                  <a:srgbClr val="000000"/>
                </a:solidFill>
                <a:latin typeface="Times New Roman" pitchFamily="18" charset="0"/>
                <a:cs typeface="Times New Roman" pitchFamily="18" charset="0"/>
              </a:rPr>
              <a:t>1</a:t>
            </a:r>
          </a:p>
        </p:txBody>
      </p:sp>
      <p:sp>
        <p:nvSpPr>
          <p:cNvPr id="37" name="TextBox 1"/>
          <p:cNvSpPr txBox="1"/>
          <p:nvPr/>
        </p:nvSpPr>
        <p:spPr>
          <a:xfrm>
            <a:off x="723900" y="2171700"/>
            <a:ext cx="2463800" cy="1816100"/>
          </a:xfrm>
          <a:prstGeom prst="rect">
            <a:avLst/>
          </a:prstGeom>
          <a:noFill/>
        </p:spPr>
        <p:txBody>
          <a:bodyPr wrap="none" lIns="0" tIns="0" rIns="0" rtlCol="0">
            <a:spAutoFit/>
          </a:bodyPr>
          <a:lstStyle/>
          <a:p>
            <a:pPr>
              <a:lnSpc>
                <a:spcPts val="1200"/>
              </a:lnSpc>
              <a:tabLst>
                <a:tab pos="431800" algn="l"/>
                <a:tab pos="520700" algn="l"/>
              </a:tabLst>
            </a:pPr>
            <a:r>
              <a:rPr lang="en-US" altLang="zh-CN" dirty="0" smtClean="0"/>
              <a:t>	</a:t>
            </a:r>
            <a:r>
              <a:rPr lang="en-US" altLang="zh-CN" sz="1188" dirty="0" smtClean="0">
                <a:solidFill>
                  <a:srgbClr val="EBDDC3"/>
                </a:solidFill>
                <a:latin typeface="Tw Cen MT" pitchFamily="18" charset="0"/>
                <a:cs typeface="Tw Cen MT" pitchFamily="18" charset="0"/>
              </a:rPr>
              <a:t>AMBIGUITIES</a:t>
            </a:r>
            <a:r>
              <a:rPr lang="en-US" altLang="zh-CN" sz="1188" dirty="0" smtClean="0">
                <a:latin typeface="Times New Roman" pitchFamily="18" charset="0"/>
                <a:cs typeface="Times New Roman" pitchFamily="18" charset="0"/>
              </a:rPr>
              <a:t> </a:t>
            </a:r>
            <a:r>
              <a:rPr lang="en-US" altLang="zh-CN" sz="1188" dirty="0" smtClean="0">
                <a:solidFill>
                  <a:srgbClr val="EBDDC3"/>
                </a:solidFill>
                <a:latin typeface="Tw Cen MT" pitchFamily="18" charset="0"/>
                <a:cs typeface="Tw Cen MT" pitchFamily="18" charset="0"/>
              </a:rPr>
              <a:t>OF</a:t>
            </a:r>
            <a:r>
              <a:rPr lang="en-US" altLang="zh-CN" sz="1188" dirty="0" smtClean="0">
                <a:latin typeface="Times New Roman" pitchFamily="18" charset="0"/>
                <a:cs typeface="Times New Roman" pitchFamily="18" charset="0"/>
              </a:rPr>
              <a:t> </a:t>
            </a:r>
            <a:r>
              <a:rPr lang="en-US" altLang="zh-CN" sz="1188" dirty="0" smtClean="0">
                <a:solidFill>
                  <a:srgbClr val="EBDDC3"/>
                </a:solidFill>
                <a:latin typeface="Tw Cen MT" pitchFamily="18" charset="0"/>
                <a:cs typeface="Tw Cen MT" pitchFamily="18" charset="0"/>
              </a:rPr>
              <a:t>LEGAL</a:t>
            </a:r>
            <a:r>
              <a:rPr lang="en-US" altLang="zh-CN" sz="1188" dirty="0" smtClean="0">
                <a:latin typeface="Times New Roman" pitchFamily="18" charset="0"/>
                <a:cs typeface="Times New Roman" pitchFamily="18" charset="0"/>
              </a:rPr>
              <a:t> </a:t>
            </a:r>
            <a:r>
              <a:rPr lang="en-US" altLang="zh-CN" sz="1188" dirty="0" smtClean="0">
                <a:solidFill>
                  <a:srgbClr val="EBDDC3"/>
                </a:solidFill>
                <a:latin typeface="Tw Cen MT" pitchFamily="18" charset="0"/>
                <a:cs typeface="Tw Cen MT" pitchFamily="18" charset="0"/>
              </a:rPr>
              <a:t>IDENTITY</a:t>
            </a:r>
          </a:p>
          <a:p>
            <a:pPr>
              <a:lnSpc>
                <a:spcPts val="1400"/>
              </a:lnSpc>
              <a:tabLst>
                <a:tab pos="431800" algn="l"/>
                <a:tab pos="520700" algn="l"/>
              </a:tabLst>
            </a:pPr>
            <a:r>
              <a:rPr lang="en-US" altLang="zh-CN" dirty="0" smtClean="0"/>
              <a:t>	</a:t>
            </a:r>
            <a:r>
              <a:rPr lang="en-US" altLang="zh-CN" sz="1188" dirty="0" smtClean="0">
                <a:solidFill>
                  <a:srgbClr val="EBDDC3"/>
                </a:solidFill>
                <a:latin typeface="Tw Cen MT" pitchFamily="18" charset="0"/>
                <a:cs typeface="Tw Cen MT" pitchFamily="18" charset="0"/>
              </a:rPr>
              <a:t>AND</a:t>
            </a:r>
            <a:r>
              <a:rPr lang="en-US" altLang="zh-CN" sz="1188" dirty="0" smtClean="0">
                <a:latin typeface="Times New Roman" pitchFamily="18" charset="0"/>
                <a:cs typeface="Times New Roman" pitchFamily="18" charset="0"/>
              </a:rPr>
              <a:t> </a:t>
            </a:r>
            <a:r>
              <a:rPr lang="en-US" altLang="zh-CN" sz="1188" dirty="0" smtClean="0">
                <a:solidFill>
                  <a:srgbClr val="EBDDC3"/>
                </a:solidFill>
                <a:latin typeface="Tw Cen MT" pitchFamily="18" charset="0"/>
                <a:cs typeface="Tw Cen MT" pitchFamily="18" charset="0"/>
              </a:rPr>
              <a:t>THE</a:t>
            </a:r>
            <a:r>
              <a:rPr lang="en-US" altLang="zh-CN" sz="1188" dirty="0" smtClean="0">
                <a:latin typeface="Times New Roman" pitchFamily="18" charset="0"/>
                <a:cs typeface="Times New Roman" pitchFamily="18" charset="0"/>
              </a:rPr>
              <a:t> </a:t>
            </a:r>
            <a:r>
              <a:rPr lang="en-US" altLang="zh-CN" sz="1188" dirty="0" smtClean="0">
                <a:solidFill>
                  <a:srgbClr val="EBDDC3"/>
                </a:solidFill>
                <a:latin typeface="Tw Cen MT" pitchFamily="18" charset="0"/>
                <a:cs typeface="Tw Cen MT" pitchFamily="18" charset="0"/>
              </a:rPr>
              <a:t>NEW</a:t>
            </a:r>
            <a:r>
              <a:rPr lang="en-US" altLang="zh-CN" sz="1188" dirty="0" smtClean="0">
                <a:latin typeface="Times New Roman" pitchFamily="18" charset="0"/>
                <a:cs typeface="Times New Roman" pitchFamily="18" charset="0"/>
              </a:rPr>
              <a:t> </a:t>
            </a:r>
            <a:r>
              <a:rPr lang="en-US" altLang="zh-CN" sz="1188" dirty="0" smtClean="0">
                <a:solidFill>
                  <a:srgbClr val="EBDDC3"/>
                </a:solidFill>
                <a:latin typeface="Tw Cen MT" pitchFamily="18" charset="0"/>
                <a:cs typeface="Tw Cen MT" pitchFamily="18" charset="0"/>
              </a:rPr>
              <a:t>“HUMANITY”</a:t>
            </a:r>
            <a:r>
              <a:rPr lang="en-US" altLang="zh-CN" sz="1188" dirty="0" smtClean="0">
                <a:latin typeface="Times New Roman" pitchFamily="18" charset="0"/>
                <a:cs typeface="Times New Roman" pitchFamily="18" charset="0"/>
              </a:rPr>
              <a:t> </a:t>
            </a:r>
            <a:r>
              <a:rPr lang="en-US" altLang="zh-CN" sz="1188" dirty="0" smtClean="0">
                <a:solidFill>
                  <a:srgbClr val="EBDDC3"/>
                </a:solidFill>
                <a:latin typeface="Tw Cen MT" pitchFamily="18" charset="0"/>
                <a:cs typeface="Tw Cen MT" pitchFamily="18" charset="0"/>
              </a:rPr>
              <a:t>OF</a:t>
            </a:r>
          </a:p>
          <a:p>
            <a:pPr>
              <a:lnSpc>
                <a:spcPts val="1400"/>
              </a:lnSpc>
              <a:tabLst>
                <a:tab pos="431800" algn="l"/>
                <a:tab pos="520700" algn="l"/>
              </a:tabLst>
            </a:pPr>
            <a:r>
              <a:rPr lang="en-US" altLang="zh-CN" dirty="0" smtClean="0"/>
              <a:t>	</a:t>
            </a:r>
            <a:r>
              <a:rPr lang="en-US" altLang="zh-CN" sz="1190" dirty="0" smtClean="0">
                <a:solidFill>
                  <a:srgbClr val="EBDDC3"/>
                </a:solidFill>
                <a:latin typeface="Tw Cen MT" pitchFamily="18" charset="0"/>
                <a:cs typeface="Tw Cen MT" pitchFamily="18" charset="0"/>
              </a:rPr>
              <a:t>HUMAN</a:t>
            </a:r>
            <a:r>
              <a:rPr lang="en-US" altLang="zh-CN" sz="1190" dirty="0" smtClean="0">
                <a:latin typeface="Times New Roman" pitchFamily="18" charset="0"/>
                <a:cs typeface="Times New Roman" pitchFamily="18" charset="0"/>
              </a:rPr>
              <a:t> </a:t>
            </a:r>
            <a:r>
              <a:rPr lang="en-US" altLang="zh-CN" sz="1190" dirty="0" smtClean="0">
                <a:solidFill>
                  <a:srgbClr val="EBDDC3"/>
                </a:solidFill>
                <a:latin typeface="Tw Cen MT" pitchFamily="18" charset="0"/>
                <a:cs typeface="Tw Cen MT" pitchFamily="18" charset="0"/>
              </a:rPr>
              <a:t>RIGHTS</a:t>
            </a:r>
          </a:p>
          <a:p>
            <a:pPr>
              <a:lnSpc>
                <a:spcPts val="1000"/>
              </a:lnSpc>
            </a:pPr>
            <a:endParaRPr lang="en-US" altLang="zh-CN" dirty="0" smtClean="0"/>
          </a:p>
          <a:p>
            <a:pPr>
              <a:lnSpc>
                <a:spcPts val="1000"/>
              </a:lnSpc>
              <a:tabLst>
                <a:tab pos="431800" algn="l"/>
                <a:tab pos="520700" algn="l"/>
              </a:tabLst>
            </a:pPr>
            <a:r>
              <a:rPr lang="en-US" altLang="zh-CN" dirty="0" smtClean="0"/>
              <a:t>		</a:t>
            </a:r>
            <a:r>
              <a:rPr lang="en-US" altLang="zh-CN" sz="780" dirty="0" smtClean="0">
                <a:solidFill>
                  <a:srgbClr val="FFFFFF"/>
                </a:solidFill>
                <a:latin typeface="Tw Cen MT" pitchFamily="18" charset="0"/>
                <a:cs typeface="Tw Cen MT" pitchFamily="18" charset="0"/>
              </a:rPr>
              <a:t>Week</a:t>
            </a:r>
            <a:r>
              <a:rPr lang="en-US" altLang="zh-CN" sz="780" dirty="0" smtClean="0">
                <a:latin typeface="Times New Roman" pitchFamily="18" charset="0"/>
                <a:cs typeface="Times New Roman" pitchFamily="18" charset="0"/>
              </a:rPr>
              <a:t> </a:t>
            </a:r>
            <a:r>
              <a:rPr lang="en-US" altLang="zh-CN" sz="780" dirty="0" smtClean="0">
                <a:solidFill>
                  <a:srgbClr val="FFFFFF"/>
                </a:solidFill>
                <a:latin typeface="Tw Cen MT" pitchFamily="18" charset="0"/>
                <a:cs typeface="Tw Cen MT" pitchFamily="18" charset="0"/>
              </a:rPr>
              <a:t>21</a:t>
            </a:r>
            <a:r>
              <a:rPr lang="en-US" altLang="zh-CN" sz="780" dirty="0" smtClean="0">
                <a:latin typeface="Times New Roman" pitchFamily="18" charset="0"/>
                <a:cs typeface="Times New Roman" pitchFamily="18" charset="0"/>
              </a:rPr>
              <a:t> </a:t>
            </a:r>
            <a:r>
              <a:rPr lang="en-US" altLang="zh-CN" sz="780" dirty="0" smtClean="0">
                <a:solidFill>
                  <a:srgbClr val="FFFFFF"/>
                </a:solidFill>
                <a:latin typeface="Tw Cen MT" pitchFamily="18" charset="0"/>
                <a:cs typeface="Tw Cen MT" pitchFamily="18" charset="0"/>
              </a:rPr>
              <a:t>(International</a:t>
            </a:r>
            <a:r>
              <a:rPr lang="en-US" altLang="zh-CN" sz="780" dirty="0" smtClean="0">
                <a:latin typeface="Times New Roman" pitchFamily="18" charset="0"/>
                <a:cs typeface="Times New Roman" pitchFamily="18" charset="0"/>
              </a:rPr>
              <a:t> </a:t>
            </a:r>
            <a:r>
              <a:rPr lang="en-US" altLang="zh-CN" sz="780" dirty="0" smtClean="0">
                <a:solidFill>
                  <a:srgbClr val="FFFFFF"/>
                </a:solidFill>
                <a:latin typeface="Tw Cen MT" pitchFamily="18" charset="0"/>
                <a:cs typeface="Tw Cen MT" pitchFamily="18" charset="0"/>
              </a:rPr>
              <a:t>Law)</a:t>
            </a:r>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2100"/>
              </a:lnSpc>
              <a:tabLst>
                <a:tab pos="431800" algn="l"/>
                <a:tab pos="520700" algn="l"/>
              </a:tabLst>
            </a:pPr>
            <a:r>
              <a:rPr lang="en-US" altLang="zh-CN" sz="1308" dirty="0" smtClean="0">
                <a:solidFill>
                  <a:srgbClr val="775F55"/>
                </a:solidFill>
                <a:latin typeface="Tw Cen MT" pitchFamily="18" charset="0"/>
                <a:cs typeface="Tw Cen MT" pitchFamily="18" charset="0"/>
              </a:rPr>
              <a:t>This</a:t>
            </a:r>
            <a:r>
              <a:rPr lang="en-US" altLang="zh-CN" sz="1308" dirty="0" smtClean="0">
                <a:latin typeface="Times New Roman" pitchFamily="18" charset="0"/>
                <a:cs typeface="Times New Roman" pitchFamily="18" charset="0"/>
              </a:rPr>
              <a:t> </a:t>
            </a:r>
            <a:r>
              <a:rPr lang="en-US" altLang="zh-CN" sz="1308" dirty="0" smtClean="0">
                <a:solidFill>
                  <a:srgbClr val="775F55"/>
                </a:solidFill>
                <a:latin typeface="Tw Cen MT" pitchFamily="18" charset="0"/>
                <a:cs typeface="Tw Cen MT" pitchFamily="18" charset="0"/>
              </a:rPr>
              <a:t>Week</a:t>
            </a:r>
          </a:p>
        </p:txBody>
      </p:sp>
      <p:sp>
        <p:nvSpPr>
          <p:cNvPr id="38" name="TextBox 1"/>
          <p:cNvSpPr txBox="1"/>
          <p:nvPr/>
        </p:nvSpPr>
        <p:spPr>
          <a:xfrm>
            <a:off x="723900" y="4127500"/>
            <a:ext cx="12700" cy="50800"/>
          </a:xfrm>
          <a:prstGeom prst="rect">
            <a:avLst/>
          </a:prstGeom>
          <a:noFill/>
        </p:spPr>
        <p:txBody>
          <a:bodyPr wrap="none" lIns="0" tIns="0" rIns="0" rtlCol="0">
            <a:spAutoFit/>
          </a:bodyPr>
          <a:lstStyle/>
          <a:p>
            <a:pPr>
              <a:lnSpc>
                <a:spcPts val="400"/>
              </a:lnSpc>
              <a:tabLst/>
            </a:pPr>
            <a:r>
              <a:rPr lang="en-US" altLang="zh-CN" sz="432" dirty="0" smtClean="0">
                <a:solidFill>
                  <a:srgbClr val="DD8047"/>
                </a:solidFill>
                <a:latin typeface="Times New Roman" pitchFamily="18" charset="0"/>
                <a:cs typeface="Times New Roman" pitchFamily="18" charset="0"/>
              </a:rPr>
              <a:t>•</a:t>
            </a:r>
          </a:p>
        </p:txBody>
      </p:sp>
      <p:sp>
        <p:nvSpPr>
          <p:cNvPr id="39" name="TextBox 1"/>
          <p:cNvSpPr txBox="1"/>
          <p:nvPr/>
        </p:nvSpPr>
        <p:spPr>
          <a:xfrm>
            <a:off x="825500" y="4102100"/>
            <a:ext cx="1181100" cy="88900"/>
          </a:xfrm>
          <a:prstGeom prst="rect">
            <a:avLst/>
          </a:prstGeom>
          <a:noFill/>
        </p:spPr>
        <p:txBody>
          <a:bodyPr wrap="none" lIns="0" tIns="0" rIns="0" rtlCol="0">
            <a:spAutoFit/>
          </a:bodyPr>
          <a:lstStyle/>
          <a:p>
            <a:pPr>
              <a:lnSpc>
                <a:spcPts val="700"/>
              </a:lnSpc>
              <a:tabLst/>
            </a:pPr>
            <a:r>
              <a:rPr lang="en-US" altLang="zh-CN" sz="720" dirty="0" smtClean="0">
                <a:solidFill>
                  <a:srgbClr val="000000"/>
                </a:solidFill>
                <a:latin typeface="Tw Cen MT" pitchFamily="18" charset="0"/>
                <a:cs typeface="Tw Cen MT" pitchFamily="18" charset="0"/>
              </a:rPr>
              <a:t>Some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basics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of</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International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Law</a:t>
            </a:r>
          </a:p>
        </p:txBody>
      </p:sp>
      <p:sp>
        <p:nvSpPr>
          <p:cNvPr id="40" name="TextBox 1"/>
          <p:cNvSpPr txBox="1"/>
          <p:nvPr/>
        </p:nvSpPr>
        <p:spPr>
          <a:xfrm>
            <a:off x="838200" y="4241800"/>
            <a:ext cx="12700" cy="50800"/>
          </a:xfrm>
          <a:prstGeom prst="rect">
            <a:avLst/>
          </a:prstGeom>
          <a:noFill/>
        </p:spPr>
        <p:txBody>
          <a:bodyPr wrap="none" lIns="0" tIns="0" rIns="0" rtlCol="0">
            <a:spAutoFit/>
          </a:bodyPr>
          <a:lstStyle/>
          <a:p>
            <a:pPr>
              <a:lnSpc>
                <a:spcPts val="400"/>
              </a:lnSpc>
              <a:tabLst/>
            </a:pPr>
            <a:r>
              <a:rPr lang="en-US" altLang="zh-CN" sz="419" dirty="0" smtClean="0">
                <a:solidFill>
                  <a:srgbClr val="94B6D2"/>
                </a:solidFill>
                <a:latin typeface="Times New Roman" pitchFamily="18" charset="0"/>
                <a:cs typeface="Times New Roman" pitchFamily="18" charset="0"/>
              </a:rPr>
              <a:t>•</a:t>
            </a:r>
          </a:p>
        </p:txBody>
      </p:sp>
      <p:sp>
        <p:nvSpPr>
          <p:cNvPr id="41" name="TextBox 1"/>
          <p:cNvSpPr txBox="1"/>
          <p:nvPr/>
        </p:nvSpPr>
        <p:spPr>
          <a:xfrm>
            <a:off x="914400" y="4229100"/>
            <a:ext cx="850900" cy="76200"/>
          </a:xfrm>
          <a:prstGeom prst="rect">
            <a:avLst/>
          </a:prstGeom>
          <a:noFill/>
        </p:spPr>
        <p:txBody>
          <a:bodyPr wrap="none" lIns="0" tIns="0" rIns="0" rtlCol="0">
            <a:spAutoFit/>
          </a:bodyPr>
          <a:lstStyle/>
          <a:p>
            <a:pPr>
              <a:lnSpc>
                <a:spcPts val="600"/>
              </a:lnSpc>
              <a:tabLst/>
            </a:pPr>
            <a:r>
              <a:rPr lang="en-US" altLang="zh-CN" sz="600" dirty="0" smtClean="0">
                <a:solidFill>
                  <a:srgbClr val="000000"/>
                </a:solidFill>
                <a:latin typeface="Tw Cen MT" pitchFamily="18" charset="0"/>
                <a:cs typeface="Tw Cen MT" pitchFamily="18" charset="0"/>
              </a:rPr>
              <a:t>Customary</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Law</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and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Treaties</a:t>
            </a:r>
          </a:p>
        </p:txBody>
      </p:sp>
      <p:sp>
        <p:nvSpPr>
          <p:cNvPr id="42" name="TextBox 1"/>
          <p:cNvSpPr txBox="1"/>
          <p:nvPr/>
        </p:nvSpPr>
        <p:spPr>
          <a:xfrm>
            <a:off x="723900" y="4368800"/>
            <a:ext cx="12700" cy="50800"/>
          </a:xfrm>
          <a:prstGeom prst="rect">
            <a:avLst/>
          </a:prstGeom>
          <a:noFill/>
        </p:spPr>
        <p:txBody>
          <a:bodyPr wrap="none" lIns="0" tIns="0" rIns="0" rtlCol="0">
            <a:spAutoFit/>
          </a:bodyPr>
          <a:lstStyle/>
          <a:p>
            <a:pPr>
              <a:lnSpc>
                <a:spcPts val="400"/>
              </a:lnSpc>
              <a:tabLst/>
            </a:pPr>
            <a:r>
              <a:rPr lang="en-US" altLang="zh-CN" sz="432" dirty="0" smtClean="0">
                <a:solidFill>
                  <a:srgbClr val="DD8047"/>
                </a:solidFill>
                <a:latin typeface="Times New Roman" pitchFamily="18" charset="0"/>
                <a:cs typeface="Times New Roman" pitchFamily="18" charset="0"/>
              </a:rPr>
              <a:t>•</a:t>
            </a:r>
          </a:p>
        </p:txBody>
      </p:sp>
      <p:sp>
        <p:nvSpPr>
          <p:cNvPr id="43" name="TextBox 1"/>
          <p:cNvSpPr txBox="1"/>
          <p:nvPr/>
        </p:nvSpPr>
        <p:spPr>
          <a:xfrm>
            <a:off x="825500" y="4343400"/>
            <a:ext cx="1663700" cy="88900"/>
          </a:xfrm>
          <a:prstGeom prst="rect">
            <a:avLst/>
          </a:prstGeom>
          <a:noFill/>
        </p:spPr>
        <p:txBody>
          <a:bodyPr wrap="none" lIns="0" tIns="0" rIns="0" rtlCol="0">
            <a:spAutoFit/>
          </a:bodyPr>
          <a:lstStyle/>
          <a:p>
            <a:pPr>
              <a:lnSpc>
                <a:spcPts val="700"/>
              </a:lnSpc>
              <a:tabLst/>
            </a:pPr>
            <a:r>
              <a:rPr lang="en-US" altLang="zh-CN" sz="720" dirty="0" smtClean="0">
                <a:solidFill>
                  <a:srgbClr val="000000"/>
                </a:solidFill>
                <a:latin typeface="Tw Cen MT" pitchFamily="18" charset="0"/>
                <a:cs typeface="Tw Cen MT" pitchFamily="18" charset="0"/>
              </a:rPr>
              <a:t>What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effect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does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Int’l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Law</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have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Can.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Law?</a:t>
            </a:r>
          </a:p>
        </p:txBody>
      </p:sp>
      <p:sp>
        <p:nvSpPr>
          <p:cNvPr id="44" name="TextBox 1"/>
          <p:cNvSpPr txBox="1"/>
          <p:nvPr/>
        </p:nvSpPr>
        <p:spPr>
          <a:xfrm>
            <a:off x="838200" y="4495800"/>
            <a:ext cx="12700" cy="279400"/>
          </a:xfrm>
          <a:prstGeom prst="rect">
            <a:avLst/>
          </a:prstGeom>
          <a:noFill/>
        </p:spPr>
        <p:txBody>
          <a:bodyPr wrap="none" lIns="0" tIns="0" rIns="0" rtlCol="0">
            <a:spAutoFit/>
          </a:bodyPr>
          <a:lstStyle/>
          <a:p>
            <a:pPr>
              <a:lnSpc>
                <a:spcPts val="400"/>
              </a:lnSpc>
              <a:tabLst/>
            </a:pPr>
            <a:r>
              <a:rPr lang="en-US" altLang="zh-CN" sz="419" dirty="0" smtClean="0">
                <a:solidFill>
                  <a:srgbClr val="94B6D2"/>
                </a:solidFill>
                <a:latin typeface="Times New Roman" pitchFamily="18" charset="0"/>
                <a:cs typeface="Times New Roman" pitchFamily="18" charset="0"/>
              </a:rPr>
              <a:t>•</a:t>
            </a:r>
          </a:p>
          <a:p>
            <a:pPr>
              <a:lnSpc>
                <a:spcPts val="900"/>
              </a:lnSpc>
              <a:tabLst/>
            </a:pPr>
            <a:r>
              <a:rPr lang="en-US" altLang="zh-CN" sz="419" dirty="0" smtClean="0">
                <a:solidFill>
                  <a:srgbClr val="94B6D2"/>
                </a:solidFill>
                <a:latin typeface="Times New Roman" pitchFamily="18" charset="0"/>
                <a:cs typeface="Times New Roman" pitchFamily="18" charset="0"/>
              </a:rPr>
              <a:t>•</a:t>
            </a:r>
          </a:p>
          <a:p>
            <a:pPr>
              <a:lnSpc>
                <a:spcPts val="800"/>
              </a:lnSpc>
              <a:tabLst/>
            </a:pPr>
            <a:r>
              <a:rPr lang="en-US" altLang="zh-CN" sz="419" dirty="0" smtClean="0">
                <a:solidFill>
                  <a:srgbClr val="94B6D2"/>
                </a:solidFill>
                <a:latin typeface="Times New Roman" pitchFamily="18" charset="0"/>
                <a:cs typeface="Times New Roman" pitchFamily="18" charset="0"/>
              </a:rPr>
              <a:t>•</a:t>
            </a:r>
          </a:p>
        </p:txBody>
      </p:sp>
      <p:sp>
        <p:nvSpPr>
          <p:cNvPr id="45" name="TextBox 1"/>
          <p:cNvSpPr txBox="1"/>
          <p:nvPr/>
        </p:nvSpPr>
        <p:spPr>
          <a:xfrm>
            <a:off x="914400" y="4483100"/>
            <a:ext cx="1371600" cy="304800"/>
          </a:xfrm>
          <a:prstGeom prst="rect">
            <a:avLst/>
          </a:prstGeom>
          <a:noFill/>
        </p:spPr>
        <p:txBody>
          <a:bodyPr wrap="none" lIns="0" tIns="0" rIns="0" rtlCol="0">
            <a:spAutoFit/>
          </a:bodyPr>
          <a:lstStyle/>
          <a:p>
            <a:pPr>
              <a:lnSpc>
                <a:spcPts val="600"/>
              </a:lnSpc>
              <a:tabLst/>
            </a:pPr>
            <a:r>
              <a:rPr lang="en-US" altLang="zh-CN" sz="600" dirty="0" smtClean="0">
                <a:solidFill>
                  <a:srgbClr val="000000"/>
                </a:solidFill>
                <a:latin typeface="Tw Cen MT" pitchFamily="18" charset="0"/>
                <a:cs typeface="Tw Cen MT" pitchFamily="18" charset="0"/>
              </a:rPr>
              <a:t>Issues: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Accountability,</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Predictability,</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Discretion</a:t>
            </a:r>
          </a:p>
          <a:p>
            <a:pPr>
              <a:lnSpc>
                <a:spcPts val="900"/>
              </a:lnSpc>
              <a:tabLst/>
            </a:pPr>
            <a:r>
              <a:rPr lang="en-US" altLang="zh-CN" sz="600" dirty="0" smtClean="0">
                <a:solidFill>
                  <a:srgbClr val="000000"/>
                </a:solidFill>
                <a:latin typeface="Tw Cen MT" pitchFamily="18" charset="0"/>
                <a:cs typeface="Tw Cen MT" pitchFamily="18" charset="0"/>
              </a:rPr>
              <a:t>Monist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vs.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Dualist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views</a:t>
            </a:r>
          </a:p>
          <a:p>
            <a:pPr>
              <a:lnSpc>
                <a:spcPts val="800"/>
              </a:lnSpc>
              <a:tabLst/>
            </a:pPr>
            <a:r>
              <a:rPr lang="en-US" altLang="zh-CN" sz="600" dirty="0" smtClean="0">
                <a:solidFill>
                  <a:srgbClr val="000000"/>
                </a:solidFill>
                <a:latin typeface="Tw Cen MT" pitchFamily="18" charset="0"/>
                <a:cs typeface="Tw Cen MT" pitchFamily="18" charset="0"/>
              </a:rPr>
              <a:t>Adoption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vs.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Transformation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Theories</a:t>
            </a:r>
          </a:p>
        </p:txBody>
      </p:sp>
      <p:sp>
        <p:nvSpPr>
          <p:cNvPr id="46" name="TextBox 1"/>
          <p:cNvSpPr txBox="1"/>
          <p:nvPr/>
        </p:nvSpPr>
        <p:spPr>
          <a:xfrm>
            <a:off x="723900" y="4838700"/>
            <a:ext cx="25400" cy="330200"/>
          </a:xfrm>
          <a:prstGeom prst="rect">
            <a:avLst/>
          </a:prstGeom>
          <a:noFill/>
        </p:spPr>
        <p:txBody>
          <a:bodyPr wrap="none" lIns="0" tIns="0" rIns="0" rtlCol="0">
            <a:spAutoFit/>
          </a:bodyPr>
          <a:lstStyle/>
          <a:p>
            <a:pPr>
              <a:lnSpc>
                <a:spcPts val="600"/>
              </a:lnSpc>
              <a:tabLst/>
            </a:pPr>
            <a:r>
              <a:rPr lang="en-US" altLang="zh-CN" sz="576" dirty="0" smtClean="0">
                <a:solidFill>
                  <a:srgbClr val="DD8047"/>
                </a:solidFill>
                <a:latin typeface="Times New Roman" pitchFamily="18" charset="0"/>
                <a:cs typeface="Times New Roman" pitchFamily="18" charset="0"/>
              </a:rPr>
              <a:t>•</a:t>
            </a:r>
          </a:p>
          <a:p>
            <a:pPr>
              <a:lnSpc>
                <a:spcPts val="1000"/>
              </a:lnSpc>
            </a:pPr>
            <a:endParaRPr lang="en-US" altLang="zh-CN" dirty="0" smtClean="0"/>
          </a:p>
          <a:p>
            <a:pPr>
              <a:lnSpc>
                <a:spcPts val="900"/>
              </a:lnSpc>
              <a:tabLst/>
            </a:pPr>
            <a:r>
              <a:rPr lang="en-US" altLang="zh-CN" sz="432" dirty="0" smtClean="0">
                <a:solidFill>
                  <a:srgbClr val="DD8047"/>
                </a:solidFill>
                <a:latin typeface="Times New Roman" pitchFamily="18" charset="0"/>
                <a:cs typeface="Times New Roman" pitchFamily="18" charset="0"/>
              </a:rPr>
              <a:t>•</a:t>
            </a:r>
          </a:p>
        </p:txBody>
      </p:sp>
      <p:sp>
        <p:nvSpPr>
          <p:cNvPr id="47" name="TextBox 1"/>
          <p:cNvSpPr txBox="1"/>
          <p:nvPr/>
        </p:nvSpPr>
        <p:spPr>
          <a:xfrm>
            <a:off x="825500" y="4826000"/>
            <a:ext cx="2019300" cy="342900"/>
          </a:xfrm>
          <a:prstGeom prst="rect">
            <a:avLst/>
          </a:prstGeom>
          <a:noFill/>
        </p:spPr>
        <p:txBody>
          <a:bodyPr wrap="none" lIns="0" tIns="0" rIns="0" rtlCol="0">
            <a:spAutoFit/>
          </a:bodyPr>
          <a:lstStyle/>
          <a:p>
            <a:pPr>
              <a:lnSpc>
                <a:spcPts val="700"/>
              </a:lnSpc>
              <a:tabLst/>
            </a:pPr>
            <a:r>
              <a:rPr lang="en-US" altLang="zh-CN" sz="720" dirty="0" smtClean="0">
                <a:solidFill>
                  <a:srgbClr val="000000"/>
                </a:solidFill>
                <a:latin typeface="Tw Cen MT" pitchFamily="18" charset="0"/>
                <a:cs typeface="Tw Cen MT" pitchFamily="18" charset="0"/>
              </a:rPr>
              <a:t>Why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language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of</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“citizenship”</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so</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important?</a:t>
            </a:r>
          </a:p>
          <a:p>
            <a:pPr>
              <a:lnSpc>
                <a:spcPts val="900"/>
              </a:lnSpc>
              <a:tabLst/>
            </a:pPr>
            <a:r>
              <a:rPr lang="en-US" altLang="zh-CN" sz="576" dirty="0" smtClean="0">
                <a:solidFill>
                  <a:srgbClr val="94B6D2"/>
                </a:solidFill>
                <a:latin typeface="Times New Roman" pitchFamily="18" charset="0"/>
                <a:cs typeface="Times New Roman" pitchFamily="18" charset="0"/>
              </a:rPr>
              <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perhaps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more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important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today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than</a:t>
            </a:r>
            <a:r>
              <a:rPr lang="en-US" altLang="zh-CN" sz="720" dirty="0" smtClean="0">
                <a:latin typeface="Times New Roman" pitchFamily="18" charset="0"/>
                <a:cs typeface="Times New Roman" pitchFamily="18" charset="0"/>
              </a:rPr>
              <a:t> </a:t>
            </a:r>
            <a:r>
              <a:rPr lang="en-US" altLang="zh-CN" sz="720" u="sng" dirty="0" smtClean="0">
                <a:solidFill>
                  <a:srgbClr val="000000"/>
                </a:solidFill>
                <a:latin typeface="Tw Cen MT" pitchFamily="18" charset="0"/>
                <a:cs typeface="Tw Cen MT" pitchFamily="18" charset="0"/>
              </a:rPr>
              <a:t>ever</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before?</a:t>
            </a:r>
          </a:p>
          <a:p>
            <a:pPr>
              <a:lnSpc>
                <a:spcPts val="1000"/>
              </a:lnSpc>
              <a:tabLst/>
            </a:pPr>
            <a:r>
              <a:rPr lang="en-US" altLang="zh-CN" sz="720" dirty="0" smtClean="0">
                <a:solidFill>
                  <a:srgbClr val="000000"/>
                </a:solidFill>
                <a:latin typeface="Tw Cen MT" pitchFamily="18" charset="0"/>
                <a:cs typeface="Tw Cen MT" pitchFamily="18" charset="0"/>
              </a:rPr>
              <a:t>Citizenship</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and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Legal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Identity?</a:t>
            </a:r>
          </a:p>
        </p:txBody>
      </p:sp>
      <p:sp>
        <p:nvSpPr>
          <p:cNvPr id="48" name="TextBox 1"/>
          <p:cNvSpPr txBox="1"/>
          <p:nvPr/>
        </p:nvSpPr>
        <p:spPr>
          <a:xfrm>
            <a:off x="838200" y="5219700"/>
            <a:ext cx="12700" cy="279400"/>
          </a:xfrm>
          <a:prstGeom prst="rect">
            <a:avLst/>
          </a:prstGeom>
          <a:noFill/>
        </p:spPr>
        <p:txBody>
          <a:bodyPr wrap="none" lIns="0" tIns="0" rIns="0" rtlCol="0">
            <a:spAutoFit/>
          </a:bodyPr>
          <a:lstStyle/>
          <a:p>
            <a:pPr>
              <a:lnSpc>
                <a:spcPts val="400"/>
              </a:lnSpc>
              <a:tabLst/>
            </a:pPr>
            <a:r>
              <a:rPr lang="en-US" altLang="zh-CN" sz="419" dirty="0" smtClean="0">
                <a:solidFill>
                  <a:srgbClr val="94B6D2"/>
                </a:solidFill>
                <a:latin typeface="Times New Roman" pitchFamily="18" charset="0"/>
                <a:cs typeface="Times New Roman" pitchFamily="18" charset="0"/>
              </a:rPr>
              <a:t>•</a:t>
            </a:r>
          </a:p>
          <a:p>
            <a:pPr>
              <a:lnSpc>
                <a:spcPts val="900"/>
              </a:lnSpc>
              <a:tabLst/>
            </a:pPr>
            <a:r>
              <a:rPr lang="en-US" altLang="zh-CN" sz="419" dirty="0" smtClean="0">
                <a:solidFill>
                  <a:srgbClr val="94B6D2"/>
                </a:solidFill>
                <a:latin typeface="Times New Roman" pitchFamily="18" charset="0"/>
                <a:cs typeface="Times New Roman" pitchFamily="18" charset="0"/>
              </a:rPr>
              <a:t>•</a:t>
            </a:r>
          </a:p>
          <a:p>
            <a:pPr>
              <a:lnSpc>
                <a:spcPts val="800"/>
              </a:lnSpc>
              <a:tabLst/>
            </a:pPr>
            <a:r>
              <a:rPr lang="en-US" altLang="zh-CN" sz="419" dirty="0" smtClean="0">
                <a:solidFill>
                  <a:srgbClr val="94B6D2"/>
                </a:solidFill>
                <a:latin typeface="Times New Roman" pitchFamily="18" charset="0"/>
                <a:cs typeface="Times New Roman" pitchFamily="18" charset="0"/>
              </a:rPr>
              <a:t>•</a:t>
            </a:r>
          </a:p>
        </p:txBody>
      </p:sp>
      <p:sp>
        <p:nvSpPr>
          <p:cNvPr id="49" name="TextBox 1"/>
          <p:cNvSpPr txBox="1"/>
          <p:nvPr/>
        </p:nvSpPr>
        <p:spPr>
          <a:xfrm>
            <a:off x="914400" y="5207000"/>
            <a:ext cx="1574800" cy="304800"/>
          </a:xfrm>
          <a:prstGeom prst="rect">
            <a:avLst/>
          </a:prstGeom>
          <a:noFill/>
        </p:spPr>
        <p:txBody>
          <a:bodyPr wrap="none" lIns="0" tIns="0" rIns="0" rtlCol="0">
            <a:spAutoFit/>
          </a:bodyPr>
          <a:lstStyle/>
          <a:p>
            <a:pPr>
              <a:lnSpc>
                <a:spcPts val="600"/>
              </a:lnSpc>
              <a:tabLst/>
            </a:pPr>
            <a:r>
              <a:rPr lang="en-US" altLang="zh-CN" sz="600" dirty="0" smtClean="0">
                <a:solidFill>
                  <a:srgbClr val="000000"/>
                </a:solidFill>
                <a:latin typeface="Tw Cen MT" pitchFamily="18" charset="0"/>
                <a:cs typeface="Tw Cen MT" pitchFamily="18" charset="0"/>
              </a:rPr>
              <a:t>The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rights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of</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citizens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and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non-citizens</a:t>
            </a:r>
          </a:p>
          <a:p>
            <a:pPr>
              <a:lnSpc>
                <a:spcPts val="900"/>
              </a:lnSpc>
              <a:tabLst/>
            </a:pPr>
            <a:r>
              <a:rPr lang="en-US" altLang="zh-CN" sz="600" dirty="0" smtClean="0">
                <a:solidFill>
                  <a:srgbClr val="000000"/>
                </a:solidFill>
                <a:latin typeface="Tw Cen MT" pitchFamily="18" charset="0"/>
                <a:cs typeface="Tw Cen MT" pitchFamily="18" charset="0"/>
              </a:rPr>
              <a:t>The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danger</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of</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legal</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“black</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holes”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(Guantanamo)</a:t>
            </a:r>
          </a:p>
          <a:p>
            <a:pPr>
              <a:lnSpc>
                <a:spcPts val="800"/>
              </a:lnSpc>
              <a:tabLst/>
            </a:pPr>
            <a:r>
              <a:rPr lang="en-US" altLang="zh-CN" sz="600" dirty="0" smtClean="0">
                <a:solidFill>
                  <a:srgbClr val="000000"/>
                </a:solidFill>
                <a:latin typeface="Tw Cen MT" pitchFamily="18" charset="0"/>
                <a:cs typeface="Tw Cen MT" pitchFamily="18" charset="0"/>
              </a:rPr>
              <a:t>*Human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Rights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the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“right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to</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have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rights”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(Arendt)*</a:t>
            </a:r>
          </a:p>
        </p:txBody>
      </p:sp>
      <p:sp>
        <p:nvSpPr>
          <p:cNvPr id="50" name="TextBox 1"/>
          <p:cNvSpPr txBox="1"/>
          <p:nvPr/>
        </p:nvSpPr>
        <p:spPr>
          <a:xfrm>
            <a:off x="660400" y="6832600"/>
            <a:ext cx="12700" cy="292100"/>
          </a:xfrm>
          <a:prstGeom prst="rect">
            <a:avLst/>
          </a:prstGeom>
          <a:noFill/>
        </p:spPr>
        <p:txBody>
          <a:bodyPr wrap="none" lIns="0" tIns="0" rIns="0" rtlCol="0">
            <a:spAutoFit/>
          </a:bodyPr>
          <a:lstStyle/>
          <a:p>
            <a:pPr>
              <a:lnSpc>
                <a:spcPts val="400"/>
              </a:lnSpc>
              <a:tabLst/>
            </a:pPr>
            <a:r>
              <a:rPr lang="en-US" altLang="zh-CN" sz="444" dirty="0" smtClean="0">
                <a:solidFill>
                  <a:srgbClr val="DD8047"/>
                </a:solidFill>
                <a:latin typeface="Times New Roman" pitchFamily="18" charset="0"/>
                <a:cs typeface="Times New Roman" pitchFamily="18" charset="0"/>
              </a:rPr>
              <a:t>•</a:t>
            </a:r>
          </a:p>
          <a:p>
            <a:pPr>
              <a:lnSpc>
                <a:spcPts val="900"/>
              </a:lnSpc>
              <a:tabLst/>
            </a:pPr>
            <a:r>
              <a:rPr lang="en-US" altLang="zh-CN" sz="444" dirty="0" smtClean="0">
                <a:solidFill>
                  <a:srgbClr val="DD8047"/>
                </a:solidFill>
                <a:latin typeface="Times New Roman" pitchFamily="18" charset="0"/>
                <a:cs typeface="Times New Roman" pitchFamily="18" charset="0"/>
              </a:rPr>
              <a:t>•</a:t>
            </a:r>
          </a:p>
          <a:p>
            <a:pPr>
              <a:lnSpc>
                <a:spcPts val="900"/>
              </a:lnSpc>
              <a:tabLst/>
            </a:pPr>
            <a:r>
              <a:rPr lang="en-US" altLang="zh-CN" sz="444" dirty="0" smtClean="0">
                <a:solidFill>
                  <a:srgbClr val="DD8047"/>
                </a:solidFill>
                <a:latin typeface="Times New Roman" pitchFamily="18" charset="0"/>
                <a:cs typeface="Times New Roman" pitchFamily="18" charset="0"/>
              </a:rPr>
              <a:t>•</a:t>
            </a:r>
          </a:p>
        </p:txBody>
      </p:sp>
      <p:sp>
        <p:nvSpPr>
          <p:cNvPr id="51" name="TextBox 1"/>
          <p:cNvSpPr txBox="1"/>
          <p:nvPr/>
        </p:nvSpPr>
        <p:spPr>
          <a:xfrm>
            <a:off x="723900" y="6477000"/>
            <a:ext cx="2336800" cy="762000"/>
          </a:xfrm>
          <a:prstGeom prst="rect">
            <a:avLst/>
          </a:prstGeom>
          <a:noFill/>
        </p:spPr>
        <p:txBody>
          <a:bodyPr wrap="none" lIns="0" tIns="0" rIns="0" rtlCol="0">
            <a:spAutoFit/>
          </a:bodyPr>
          <a:lstStyle/>
          <a:p>
            <a:pPr>
              <a:lnSpc>
                <a:spcPts val="1300"/>
              </a:lnSpc>
              <a:tabLst>
                <a:tab pos="25400" algn="l"/>
              </a:tabLst>
            </a:pPr>
            <a:r>
              <a:rPr lang="en-US" altLang="zh-CN" sz="1308" dirty="0" smtClean="0">
                <a:solidFill>
                  <a:srgbClr val="775F55"/>
                </a:solidFill>
                <a:latin typeface="Tw Cen MT" pitchFamily="18" charset="0"/>
                <a:cs typeface="Tw Cen MT" pitchFamily="18" charset="0"/>
              </a:rPr>
              <a:t>International</a:t>
            </a:r>
            <a:r>
              <a:rPr lang="en-US" altLang="zh-CN" sz="1308" dirty="0" smtClean="0">
                <a:latin typeface="Times New Roman" pitchFamily="18" charset="0"/>
                <a:cs typeface="Times New Roman" pitchFamily="18" charset="0"/>
              </a:rPr>
              <a:t> </a:t>
            </a:r>
            <a:r>
              <a:rPr lang="en-US" altLang="zh-CN" sz="1308" dirty="0" smtClean="0">
                <a:solidFill>
                  <a:srgbClr val="775F55"/>
                </a:solidFill>
                <a:latin typeface="Tw Cen MT" pitchFamily="18" charset="0"/>
                <a:cs typeface="Tw Cen MT" pitchFamily="18" charset="0"/>
              </a:rPr>
              <a:t>Law</a:t>
            </a:r>
          </a:p>
          <a:p>
            <a:pPr>
              <a:lnSpc>
                <a:spcPts val="1000"/>
              </a:lnSpc>
            </a:pPr>
            <a:endParaRPr lang="en-US" altLang="zh-CN" dirty="0" smtClean="0"/>
          </a:p>
          <a:p>
            <a:pPr>
              <a:lnSpc>
                <a:spcPts val="1100"/>
              </a:lnSpc>
              <a:tabLst>
                <a:tab pos="25400" algn="l"/>
              </a:tabLst>
            </a:pPr>
            <a:r>
              <a:rPr lang="en-US" altLang="zh-CN" dirty="0" smtClean="0"/>
              <a:t>	</a:t>
            </a:r>
            <a:r>
              <a:rPr lang="en-US" altLang="zh-CN" sz="744" dirty="0" smtClean="0">
                <a:solidFill>
                  <a:srgbClr val="000000"/>
                </a:solidFill>
                <a:latin typeface="Tw Cen MT" pitchFamily="18" charset="0"/>
                <a:cs typeface="Tw Cen MT" pitchFamily="18" charset="0"/>
              </a:rPr>
              <a:t>Dramatic</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growth</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since</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end</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of</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WWII</a:t>
            </a:r>
          </a:p>
          <a:p>
            <a:pPr>
              <a:lnSpc>
                <a:spcPts val="900"/>
              </a:lnSpc>
              <a:tabLst>
                <a:tab pos="25400" algn="l"/>
              </a:tabLst>
            </a:pPr>
            <a:r>
              <a:rPr lang="en-US" altLang="zh-CN" dirty="0" smtClean="0"/>
              <a:t>	</a:t>
            </a:r>
            <a:r>
              <a:rPr lang="en-US" altLang="zh-CN" sz="744" dirty="0" smtClean="0">
                <a:solidFill>
                  <a:srgbClr val="000000"/>
                </a:solidFill>
                <a:latin typeface="Tw Cen MT" pitchFamily="18" charset="0"/>
                <a:cs typeface="Tw Cen MT" pitchFamily="18" charset="0"/>
              </a:rPr>
              <a:t>Key</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Sources:</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Customary</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Law</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and</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Treaties</a:t>
            </a:r>
          </a:p>
          <a:p>
            <a:pPr>
              <a:lnSpc>
                <a:spcPts val="900"/>
              </a:lnSpc>
              <a:tabLst>
                <a:tab pos="25400" algn="l"/>
              </a:tabLst>
            </a:pPr>
            <a:r>
              <a:rPr lang="en-US" altLang="zh-CN" dirty="0" smtClean="0"/>
              <a:t>	</a:t>
            </a:r>
            <a:r>
              <a:rPr lang="en-US" altLang="zh-CN" sz="744" b="1" dirty="0" smtClean="0">
                <a:solidFill>
                  <a:srgbClr val="000000"/>
                </a:solidFill>
                <a:latin typeface="Tw Cen MT" pitchFamily="18" charset="0"/>
                <a:cs typeface="Tw Cen MT" pitchFamily="18" charset="0"/>
              </a:rPr>
              <a:t>Major</a:t>
            </a:r>
            <a:r>
              <a:rPr lang="en-US" altLang="zh-CN" sz="744" dirty="0" smtClean="0">
                <a:latin typeface="Times New Roman" pitchFamily="18" charset="0"/>
                <a:cs typeface="Times New Roman" pitchFamily="18" charset="0"/>
              </a:rPr>
              <a:t> </a:t>
            </a:r>
            <a:r>
              <a:rPr lang="en-US" altLang="zh-CN" sz="744" b="1" dirty="0" smtClean="0">
                <a:solidFill>
                  <a:srgbClr val="000000"/>
                </a:solidFill>
                <a:latin typeface="Tw Cen MT" pitchFamily="18" charset="0"/>
                <a:cs typeface="Tw Cen MT" pitchFamily="18" charset="0"/>
              </a:rPr>
              <a:t>Question</a:t>
            </a:r>
            <a:r>
              <a:rPr lang="en-US" altLang="zh-CN" sz="744" dirty="0" smtClean="0">
                <a:solidFill>
                  <a:srgbClr val="000000"/>
                </a:solidFill>
                <a:latin typeface="Tw Cen MT" pitchFamily="18" charset="0"/>
                <a:cs typeface="Tw Cen MT" pitchFamily="18" charset="0"/>
              </a:rPr>
              <a:t>:</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What</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is</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the</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relationship</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between</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“domestic”</a:t>
            </a:r>
          </a:p>
          <a:p>
            <a:pPr>
              <a:lnSpc>
                <a:spcPts val="700"/>
              </a:lnSpc>
              <a:tabLst>
                <a:tab pos="25400" algn="l"/>
              </a:tabLst>
            </a:pPr>
            <a:r>
              <a:rPr lang="en-US" altLang="zh-CN" dirty="0" smtClean="0"/>
              <a:t>	</a:t>
            </a:r>
            <a:r>
              <a:rPr lang="en-US" altLang="zh-CN" sz="744" dirty="0" smtClean="0">
                <a:solidFill>
                  <a:srgbClr val="000000"/>
                </a:solidFill>
                <a:latin typeface="Tw Cen MT" pitchFamily="18" charset="0"/>
                <a:cs typeface="Tw Cen MT" pitchFamily="18" charset="0"/>
              </a:rPr>
              <a:t>(municipal)</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law</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and</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international</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law?</a:t>
            </a:r>
          </a:p>
        </p:txBody>
      </p:sp>
      <p:sp>
        <p:nvSpPr>
          <p:cNvPr id="52" name="TextBox 1"/>
          <p:cNvSpPr txBox="1"/>
          <p:nvPr/>
        </p:nvSpPr>
        <p:spPr>
          <a:xfrm>
            <a:off x="749300" y="7251700"/>
            <a:ext cx="12700" cy="63500"/>
          </a:xfrm>
          <a:prstGeom prst="rect">
            <a:avLst/>
          </a:prstGeom>
          <a:noFill/>
        </p:spPr>
        <p:txBody>
          <a:bodyPr wrap="none" lIns="0" tIns="0" rIns="0" rtlCol="0">
            <a:spAutoFit/>
          </a:bodyPr>
          <a:lstStyle/>
          <a:p>
            <a:pPr>
              <a:lnSpc>
                <a:spcPts val="500"/>
              </a:lnSpc>
              <a:tabLst/>
            </a:pPr>
            <a:r>
              <a:rPr lang="en-US" altLang="zh-CN" sz="456" dirty="0" smtClean="0">
                <a:solidFill>
                  <a:srgbClr val="94B6D2"/>
                </a:solidFill>
                <a:latin typeface="Times New Roman" pitchFamily="18" charset="0"/>
                <a:cs typeface="Times New Roman" pitchFamily="18" charset="0"/>
              </a:rPr>
              <a:t>•</a:t>
            </a:r>
          </a:p>
        </p:txBody>
      </p:sp>
      <p:sp>
        <p:nvSpPr>
          <p:cNvPr id="53" name="TextBox 1"/>
          <p:cNvSpPr txBox="1"/>
          <p:nvPr/>
        </p:nvSpPr>
        <p:spPr>
          <a:xfrm>
            <a:off x="889000" y="7239000"/>
            <a:ext cx="1981200" cy="241300"/>
          </a:xfrm>
          <a:prstGeom prst="rect">
            <a:avLst/>
          </a:prstGeom>
          <a:noFill/>
        </p:spPr>
        <p:txBody>
          <a:bodyPr wrap="none" lIns="0" tIns="0" rIns="0" rtlCol="0">
            <a:spAutoFit/>
          </a:bodyPr>
          <a:lstStyle/>
          <a:p>
            <a:pPr>
              <a:lnSpc>
                <a:spcPts val="600"/>
              </a:lnSpc>
              <a:tabLst/>
            </a:pPr>
            <a:r>
              <a:rPr lang="en-US" altLang="zh-CN" sz="660" dirty="0" smtClean="0">
                <a:solidFill>
                  <a:srgbClr val="000000"/>
                </a:solidFill>
                <a:latin typeface="Tw Cen MT" pitchFamily="18" charset="0"/>
                <a:cs typeface="Tw Cen MT" pitchFamily="18" charset="0"/>
              </a:rPr>
              <a:t>Should</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we</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see</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the</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relationship</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as</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totally</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separate</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(“Dualist”</a:t>
            </a:r>
          </a:p>
          <a:p>
            <a:pPr>
              <a:lnSpc>
                <a:spcPts val="600"/>
              </a:lnSpc>
              <a:tabLst/>
            </a:pPr>
            <a:r>
              <a:rPr lang="en-US" altLang="zh-CN" sz="660" dirty="0" smtClean="0">
                <a:solidFill>
                  <a:srgbClr val="000000"/>
                </a:solidFill>
                <a:latin typeface="Tw Cen MT" pitchFamily="18" charset="0"/>
                <a:cs typeface="Tw Cen MT" pitchFamily="18" charset="0"/>
              </a:rPr>
              <a:t>position)</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or</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as</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“unity”?</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(“Monist”/joined</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by</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“public</a:t>
            </a:r>
          </a:p>
          <a:p>
            <a:pPr>
              <a:lnSpc>
                <a:spcPts val="600"/>
              </a:lnSpc>
              <a:tabLst/>
            </a:pPr>
            <a:r>
              <a:rPr lang="en-US" altLang="zh-CN" sz="660" dirty="0" smtClean="0">
                <a:solidFill>
                  <a:srgbClr val="000000"/>
                </a:solidFill>
                <a:latin typeface="Tw Cen MT" pitchFamily="18" charset="0"/>
                <a:cs typeface="Tw Cen MT" pitchFamily="18" charset="0"/>
              </a:rPr>
              <a:t>accountability/democratic</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commitment?)</a:t>
            </a:r>
          </a:p>
        </p:txBody>
      </p:sp>
      <p:sp>
        <p:nvSpPr>
          <p:cNvPr id="54" name="TextBox 1"/>
          <p:cNvSpPr txBox="1"/>
          <p:nvPr/>
        </p:nvSpPr>
        <p:spPr>
          <a:xfrm>
            <a:off x="660400" y="7531100"/>
            <a:ext cx="12700" cy="50800"/>
          </a:xfrm>
          <a:prstGeom prst="rect">
            <a:avLst/>
          </a:prstGeom>
          <a:noFill/>
        </p:spPr>
        <p:txBody>
          <a:bodyPr wrap="none" lIns="0" tIns="0" rIns="0" rtlCol="0">
            <a:spAutoFit/>
          </a:bodyPr>
          <a:lstStyle/>
          <a:p>
            <a:pPr>
              <a:lnSpc>
                <a:spcPts val="400"/>
              </a:lnSpc>
              <a:tabLst/>
            </a:pPr>
            <a:r>
              <a:rPr lang="en-US" altLang="zh-CN" sz="444" dirty="0" smtClean="0">
                <a:solidFill>
                  <a:srgbClr val="DD8047"/>
                </a:solidFill>
                <a:latin typeface="Times New Roman" pitchFamily="18" charset="0"/>
                <a:cs typeface="Times New Roman" pitchFamily="18" charset="0"/>
              </a:rPr>
              <a:t>•</a:t>
            </a:r>
          </a:p>
        </p:txBody>
      </p:sp>
      <p:sp>
        <p:nvSpPr>
          <p:cNvPr id="55" name="TextBox 1"/>
          <p:cNvSpPr txBox="1"/>
          <p:nvPr/>
        </p:nvSpPr>
        <p:spPr>
          <a:xfrm>
            <a:off x="749300" y="7505700"/>
            <a:ext cx="914400" cy="88900"/>
          </a:xfrm>
          <a:prstGeom prst="rect">
            <a:avLst/>
          </a:prstGeom>
          <a:noFill/>
        </p:spPr>
        <p:txBody>
          <a:bodyPr wrap="none" lIns="0" tIns="0" rIns="0" rtlCol="0">
            <a:spAutoFit/>
          </a:bodyPr>
          <a:lstStyle/>
          <a:p>
            <a:pPr>
              <a:lnSpc>
                <a:spcPts val="700"/>
              </a:lnSpc>
              <a:tabLst/>
            </a:pPr>
            <a:r>
              <a:rPr lang="en-US" altLang="zh-CN" sz="744" dirty="0" smtClean="0">
                <a:solidFill>
                  <a:srgbClr val="000000"/>
                </a:solidFill>
                <a:latin typeface="Tw Cen MT" pitchFamily="18" charset="0"/>
                <a:cs typeface="Tw Cen MT" pitchFamily="18" charset="0"/>
              </a:rPr>
              <a:t>Mestral</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and</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Fox-Decent:</a:t>
            </a:r>
          </a:p>
        </p:txBody>
      </p:sp>
      <p:sp>
        <p:nvSpPr>
          <p:cNvPr id="56" name="TextBox 1"/>
          <p:cNvSpPr txBox="1"/>
          <p:nvPr/>
        </p:nvSpPr>
        <p:spPr>
          <a:xfrm>
            <a:off x="762000" y="7645400"/>
            <a:ext cx="12700" cy="342900"/>
          </a:xfrm>
          <a:prstGeom prst="rect">
            <a:avLst/>
          </a:prstGeom>
          <a:noFill/>
        </p:spPr>
        <p:txBody>
          <a:bodyPr wrap="none" lIns="0" tIns="0" rIns="0" rtlCol="0">
            <a:spAutoFit/>
          </a:bodyPr>
          <a:lstStyle/>
          <a:p>
            <a:pPr>
              <a:lnSpc>
                <a:spcPts val="500"/>
              </a:lnSpc>
              <a:tabLst/>
            </a:pPr>
            <a:r>
              <a:rPr lang="en-US" altLang="zh-CN" sz="456" dirty="0" smtClean="0">
                <a:solidFill>
                  <a:srgbClr val="94B6D2"/>
                </a:solidFill>
                <a:latin typeface="Times New Roman" pitchFamily="18" charset="0"/>
                <a:cs typeface="Times New Roman" pitchFamily="18" charset="0"/>
              </a:rPr>
              <a:t>•</a:t>
            </a:r>
          </a:p>
          <a:p>
            <a:pPr>
              <a:lnSpc>
                <a:spcPts val="1400"/>
              </a:lnSpc>
              <a:tabLst/>
            </a:pPr>
            <a:r>
              <a:rPr lang="en-US" altLang="zh-CN" sz="456" dirty="0" smtClean="0">
                <a:solidFill>
                  <a:srgbClr val="94B6D2"/>
                </a:solidFill>
                <a:latin typeface="Times New Roman" pitchFamily="18" charset="0"/>
                <a:cs typeface="Times New Roman" pitchFamily="18" charset="0"/>
              </a:rPr>
              <a:t>•</a:t>
            </a:r>
          </a:p>
          <a:p>
            <a:pPr>
              <a:lnSpc>
                <a:spcPts val="800"/>
              </a:lnSpc>
              <a:tabLst/>
            </a:pPr>
            <a:r>
              <a:rPr lang="en-US" altLang="zh-CN" sz="456" dirty="0" smtClean="0">
                <a:solidFill>
                  <a:srgbClr val="94B6D2"/>
                </a:solidFill>
                <a:latin typeface="Times New Roman" pitchFamily="18" charset="0"/>
                <a:cs typeface="Times New Roman" pitchFamily="18" charset="0"/>
              </a:rPr>
              <a:t>•</a:t>
            </a:r>
          </a:p>
        </p:txBody>
      </p:sp>
      <p:sp>
        <p:nvSpPr>
          <p:cNvPr id="57" name="TextBox 1"/>
          <p:cNvSpPr txBox="1"/>
          <p:nvPr/>
        </p:nvSpPr>
        <p:spPr>
          <a:xfrm>
            <a:off x="901700" y="7632700"/>
            <a:ext cx="2120900" cy="444500"/>
          </a:xfrm>
          <a:prstGeom prst="rect">
            <a:avLst/>
          </a:prstGeom>
          <a:noFill/>
        </p:spPr>
        <p:txBody>
          <a:bodyPr wrap="none" lIns="0" tIns="0" rIns="0" rtlCol="0">
            <a:spAutoFit/>
          </a:bodyPr>
          <a:lstStyle/>
          <a:p>
            <a:pPr>
              <a:lnSpc>
                <a:spcPts val="600"/>
              </a:lnSpc>
              <a:tabLst/>
            </a:pPr>
            <a:r>
              <a:rPr lang="en-US" altLang="zh-CN" sz="660" dirty="0" smtClean="0">
                <a:solidFill>
                  <a:srgbClr val="000000"/>
                </a:solidFill>
                <a:latin typeface="Tw Cen MT" pitchFamily="18" charset="0"/>
                <a:cs typeface="Tw Cen MT" pitchFamily="18" charset="0"/>
              </a:rPr>
              <a:t>4</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elements</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(Parl.</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Participation,</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Implementation,</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Role</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of</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Courts,</a:t>
            </a:r>
          </a:p>
          <a:p>
            <a:pPr>
              <a:lnSpc>
                <a:spcPts val="600"/>
              </a:lnSpc>
              <a:tabLst/>
            </a:pPr>
            <a:r>
              <a:rPr lang="en-US" altLang="zh-CN" sz="660" dirty="0" smtClean="0">
                <a:solidFill>
                  <a:srgbClr val="000000"/>
                </a:solidFill>
                <a:latin typeface="Tw Cen MT" pitchFamily="18" charset="0"/>
                <a:cs typeface="Tw Cen MT" pitchFamily="18" charset="0"/>
              </a:rPr>
              <a:t>Provinces)</a:t>
            </a:r>
          </a:p>
          <a:p>
            <a:pPr>
              <a:lnSpc>
                <a:spcPts val="800"/>
              </a:lnSpc>
              <a:tabLst/>
            </a:pPr>
            <a:r>
              <a:rPr lang="en-US" altLang="zh-CN" sz="660" dirty="0" smtClean="0">
                <a:solidFill>
                  <a:srgbClr val="000000"/>
                </a:solidFill>
                <a:latin typeface="Tw Cen MT" pitchFamily="18" charset="0"/>
                <a:cs typeface="Tw Cen MT" pitchFamily="18" charset="0"/>
              </a:rPr>
              <a:t>Argue</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that</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international</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treaties</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should</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have</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domestic</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effects</a:t>
            </a:r>
          </a:p>
          <a:p>
            <a:pPr>
              <a:lnSpc>
                <a:spcPts val="800"/>
              </a:lnSpc>
              <a:tabLst/>
            </a:pPr>
            <a:r>
              <a:rPr lang="en-US" altLang="zh-CN" sz="660" dirty="0" smtClean="0">
                <a:solidFill>
                  <a:srgbClr val="000000"/>
                </a:solidFill>
                <a:latin typeface="Tw Cen MT" pitchFamily="18" charset="0"/>
                <a:cs typeface="Tw Cen MT" pitchFamily="18" charset="0"/>
              </a:rPr>
              <a:t>Move</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away</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from</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current</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model</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Wingdings 3" pitchFamily="18" charset="0"/>
                <a:cs typeface="Wingdings 3" pitchFamily="18" charset="0"/>
              </a:rPr>
              <a:t></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decentralize</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decision-making</a:t>
            </a:r>
          </a:p>
          <a:p>
            <a:pPr>
              <a:lnSpc>
                <a:spcPts val="600"/>
              </a:lnSpc>
              <a:tabLst/>
            </a:pPr>
            <a:r>
              <a:rPr lang="en-US" altLang="zh-CN" sz="660" dirty="0" smtClean="0">
                <a:solidFill>
                  <a:srgbClr val="000000"/>
                </a:solidFill>
                <a:latin typeface="Tw Cen MT" pitchFamily="18" charset="0"/>
                <a:cs typeface="Tw Cen MT" pitchFamily="18" charset="0"/>
              </a:rPr>
              <a:t>(negotiation,</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ratification,</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and</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implementation)</a:t>
            </a:r>
          </a:p>
        </p:txBody>
      </p:sp>
      <p:sp>
        <p:nvSpPr>
          <p:cNvPr id="58" name="TextBox 1"/>
          <p:cNvSpPr txBox="1"/>
          <p:nvPr/>
        </p:nvSpPr>
        <p:spPr>
          <a:xfrm>
            <a:off x="673100" y="8115300"/>
            <a:ext cx="12700" cy="50800"/>
          </a:xfrm>
          <a:prstGeom prst="rect">
            <a:avLst/>
          </a:prstGeom>
          <a:noFill/>
        </p:spPr>
        <p:txBody>
          <a:bodyPr wrap="none" lIns="0" tIns="0" rIns="0" rtlCol="0">
            <a:spAutoFit/>
          </a:bodyPr>
          <a:lstStyle/>
          <a:p>
            <a:pPr>
              <a:lnSpc>
                <a:spcPts val="400"/>
              </a:lnSpc>
              <a:tabLst/>
            </a:pPr>
            <a:r>
              <a:rPr lang="en-US" altLang="zh-CN" sz="444" dirty="0" smtClean="0">
                <a:solidFill>
                  <a:srgbClr val="DD8047"/>
                </a:solidFill>
                <a:latin typeface="Times New Roman" pitchFamily="18" charset="0"/>
                <a:cs typeface="Times New Roman" pitchFamily="18" charset="0"/>
              </a:rPr>
              <a:t>•</a:t>
            </a:r>
          </a:p>
        </p:txBody>
      </p:sp>
      <p:sp>
        <p:nvSpPr>
          <p:cNvPr id="59" name="TextBox 1"/>
          <p:cNvSpPr txBox="1"/>
          <p:nvPr/>
        </p:nvSpPr>
        <p:spPr>
          <a:xfrm>
            <a:off x="812800" y="8089900"/>
            <a:ext cx="2273300" cy="88900"/>
          </a:xfrm>
          <a:prstGeom prst="rect">
            <a:avLst/>
          </a:prstGeom>
          <a:noFill/>
        </p:spPr>
        <p:txBody>
          <a:bodyPr wrap="none" lIns="0" tIns="0" rIns="0" rtlCol="0">
            <a:spAutoFit/>
          </a:bodyPr>
          <a:lstStyle/>
          <a:p>
            <a:pPr>
              <a:lnSpc>
                <a:spcPts val="700"/>
              </a:lnSpc>
              <a:tabLst/>
            </a:pPr>
            <a:r>
              <a:rPr lang="en-US" altLang="zh-CN" sz="744" dirty="0" smtClean="0">
                <a:solidFill>
                  <a:srgbClr val="DD8047"/>
                </a:solidFill>
                <a:latin typeface="Tw Cen MT" pitchFamily="18" charset="0"/>
                <a:cs typeface="Tw Cen MT" pitchFamily="18" charset="0"/>
              </a:rPr>
              <a:t>Underlying</a:t>
            </a:r>
            <a:r>
              <a:rPr lang="en-US" altLang="zh-CN" sz="744" dirty="0" smtClean="0">
                <a:latin typeface="Times New Roman" pitchFamily="18" charset="0"/>
                <a:cs typeface="Times New Roman" pitchFamily="18" charset="0"/>
              </a:rPr>
              <a:t> </a:t>
            </a:r>
            <a:r>
              <a:rPr lang="en-US" altLang="zh-CN" sz="744" dirty="0" smtClean="0">
                <a:solidFill>
                  <a:srgbClr val="DD8047"/>
                </a:solidFill>
                <a:latin typeface="Tw Cen MT" pitchFamily="18" charset="0"/>
                <a:cs typeface="Tw Cen MT" pitchFamily="18" charset="0"/>
              </a:rPr>
              <a:t>question</a:t>
            </a:r>
            <a:r>
              <a:rPr lang="en-US" altLang="zh-CN" sz="744" dirty="0" smtClean="0">
                <a:latin typeface="Times New Roman" pitchFamily="18" charset="0"/>
                <a:cs typeface="Times New Roman" pitchFamily="18" charset="0"/>
              </a:rPr>
              <a:t> </a:t>
            </a:r>
            <a:r>
              <a:rPr lang="en-US" altLang="zh-CN" sz="744" dirty="0" smtClean="0">
                <a:solidFill>
                  <a:srgbClr val="DD8047"/>
                </a:solidFill>
                <a:latin typeface="Tw Cen MT" pitchFamily="18" charset="0"/>
                <a:cs typeface="Tw Cen MT" pitchFamily="18" charset="0"/>
              </a:rPr>
              <a:t>of</a:t>
            </a:r>
            <a:r>
              <a:rPr lang="en-US" altLang="zh-CN" sz="744" dirty="0" smtClean="0">
                <a:latin typeface="Times New Roman" pitchFamily="18" charset="0"/>
                <a:cs typeface="Times New Roman" pitchFamily="18" charset="0"/>
              </a:rPr>
              <a:t> </a:t>
            </a:r>
            <a:r>
              <a:rPr lang="en-US" altLang="zh-CN" sz="744" dirty="0" smtClean="0">
                <a:solidFill>
                  <a:srgbClr val="DD8047"/>
                </a:solidFill>
                <a:latin typeface="Tw Cen MT" pitchFamily="18" charset="0"/>
                <a:cs typeface="Tw Cen MT" pitchFamily="18" charset="0"/>
              </a:rPr>
              <a:t>the</a:t>
            </a:r>
            <a:r>
              <a:rPr lang="en-US" altLang="zh-CN" sz="744" dirty="0" smtClean="0">
                <a:latin typeface="Times New Roman" pitchFamily="18" charset="0"/>
                <a:cs typeface="Times New Roman" pitchFamily="18" charset="0"/>
              </a:rPr>
              <a:t> </a:t>
            </a:r>
            <a:r>
              <a:rPr lang="en-US" altLang="zh-CN" sz="744" u="sng" dirty="0" smtClean="0">
                <a:solidFill>
                  <a:srgbClr val="DD8047"/>
                </a:solidFill>
                <a:latin typeface="Tw Cen MT" pitchFamily="18" charset="0"/>
                <a:cs typeface="Tw Cen MT" pitchFamily="18" charset="0"/>
              </a:rPr>
              <a:t>LEGITIMACY</a:t>
            </a:r>
            <a:r>
              <a:rPr lang="en-US" altLang="zh-CN" sz="744" dirty="0" smtClean="0">
                <a:latin typeface="Times New Roman" pitchFamily="18" charset="0"/>
                <a:cs typeface="Times New Roman" pitchFamily="18" charset="0"/>
              </a:rPr>
              <a:t> </a:t>
            </a:r>
            <a:r>
              <a:rPr lang="en-US" altLang="zh-CN" sz="744" dirty="0" smtClean="0">
                <a:solidFill>
                  <a:srgbClr val="DD8047"/>
                </a:solidFill>
                <a:latin typeface="Tw Cen MT" pitchFamily="18" charset="0"/>
                <a:cs typeface="Tw Cen MT" pitchFamily="18" charset="0"/>
              </a:rPr>
              <a:t>of</a:t>
            </a:r>
            <a:r>
              <a:rPr lang="en-US" altLang="zh-CN" sz="744" dirty="0" smtClean="0">
                <a:latin typeface="Times New Roman" pitchFamily="18" charset="0"/>
                <a:cs typeface="Times New Roman" pitchFamily="18" charset="0"/>
              </a:rPr>
              <a:t> </a:t>
            </a:r>
            <a:r>
              <a:rPr lang="en-US" altLang="zh-CN" sz="744" dirty="0" smtClean="0">
                <a:solidFill>
                  <a:srgbClr val="DD8047"/>
                </a:solidFill>
                <a:latin typeface="Tw Cen MT" pitchFamily="18" charset="0"/>
                <a:cs typeface="Tw Cen MT" pitchFamily="18" charset="0"/>
              </a:rPr>
              <a:t>International</a:t>
            </a:r>
            <a:r>
              <a:rPr lang="en-US" altLang="zh-CN" sz="744" dirty="0" smtClean="0">
                <a:latin typeface="Times New Roman" pitchFamily="18" charset="0"/>
                <a:cs typeface="Times New Roman" pitchFamily="18" charset="0"/>
              </a:rPr>
              <a:t> </a:t>
            </a:r>
            <a:r>
              <a:rPr lang="en-US" altLang="zh-CN" sz="744" dirty="0" smtClean="0">
                <a:solidFill>
                  <a:srgbClr val="DD8047"/>
                </a:solidFill>
                <a:latin typeface="Tw Cen MT" pitchFamily="18" charset="0"/>
                <a:cs typeface="Tw Cen MT" pitchFamily="18" charset="0"/>
              </a:rPr>
              <a:t>Law</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6858000" cy="9296400"/>
          </a:xfrm>
          <a:custGeom>
            <a:avLst/>
            <a:gdLst>
              <a:gd name="connsiteX0" fmla="*/ 0 w 6858000"/>
              <a:gd name="connsiteY0" fmla="*/ 9296400 h 9296400"/>
              <a:gd name="connsiteX1" fmla="*/ 6858000 w 6858000"/>
              <a:gd name="connsiteY1" fmla="*/ 9296400 h 9296400"/>
              <a:gd name="connsiteX2" fmla="*/ 6858000 w 6858000"/>
              <a:gd name="connsiteY2" fmla="*/ 0 h 9296400"/>
              <a:gd name="connsiteX3" fmla="*/ 0 w 6858000"/>
              <a:gd name="connsiteY3" fmla="*/ 0 h 9296400"/>
              <a:gd name="connsiteX4" fmla="*/ 0 w 6858000"/>
              <a:gd name="connsiteY4" fmla="*/ 9296400 h 92964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6858000" h="9296400">
                <a:moveTo>
                  <a:pt x="0" y="9296400"/>
                </a:moveTo>
                <a:lnTo>
                  <a:pt x="6858000" y="9296400"/>
                </a:lnTo>
                <a:lnTo>
                  <a:pt x="6858000" y="0"/>
                </a:lnTo>
                <a:lnTo>
                  <a:pt x="0" y="0"/>
                </a:lnTo>
                <a:lnTo>
                  <a:pt x="0" y="929640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522732" y="928116"/>
            <a:ext cx="2727325" cy="2046351"/>
          </a:xfrm>
          <a:custGeom>
            <a:avLst/>
            <a:gdLst>
              <a:gd name="connsiteX0" fmla="*/ 0 w 2727325"/>
              <a:gd name="connsiteY0" fmla="*/ 2046351 h 2046351"/>
              <a:gd name="connsiteX1" fmla="*/ 2727325 w 2727325"/>
              <a:gd name="connsiteY1" fmla="*/ 2046351 h 2046351"/>
              <a:gd name="connsiteX2" fmla="*/ 2727325 w 2727325"/>
              <a:gd name="connsiteY2" fmla="*/ 0 h 2046351"/>
              <a:gd name="connsiteX3" fmla="*/ 0 w 2727325"/>
              <a:gd name="connsiteY3" fmla="*/ 0 h 2046351"/>
              <a:gd name="connsiteX4" fmla="*/ 0 w 2727325"/>
              <a:gd name="connsiteY4" fmla="*/ 2046351 h 2046351"/>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7325" h="2046351">
                <a:moveTo>
                  <a:pt x="0" y="2046351"/>
                </a:moveTo>
                <a:lnTo>
                  <a:pt x="2727325" y="2046351"/>
                </a:lnTo>
                <a:lnTo>
                  <a:pt x="2727325" y="0"/>
                </a:lnTo>
                <a:lnTo>
                  <a:pt x="0" y="0"/>
                </a:lnTo>
                <a:lnTo>
                  <a:pt x="0" y="2046351"/>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522732" y="1296583"/>
            <a:ext cx="2727325" cy="95209"/>
          </a:xfrm>
          <a:custGeom>
            <a:avLst/>
            <a:gdLst>
              <a:gd name="connsiteX0" fmla="*/ 0 w 2727325"/>
              <a:gd name="connsiteY0" fmla="*/ 95209 h 95209"/>
              <a:gd name="connsiteX1" fmla="*/ 2727325 w 2727325"/>
              <a:gd name="connsiteY1" fmla="*/ 95209 h 95209"/>
              <a:gd name="connsiteX2" fmla="*/ 2727325 w 2727325"/>
              <a:gd name="connsiteY2" fmla="*/ 0 h 95209"/>
              <a:gd name="connsiteX3" fmla="*/ 0 w 2727325"/>
              <a:gd name="connsiteY3" fmla="*/ 0 h 95209"/>
              <a:gd name="connsiteX4" fmla="*/ 0 w 2727325"/>
              <a:gd name="connsiteY4" fmla="*/ 95209 h 95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7325" h="95209">
                <a:moveTo>
                  <a:pt x="0" y="95209"/>
                </a:moveTo>
                <a:lnTo>
                  <a:pt x="2727325" y="95209"/>
                </a:lnTo>
                <a:lnTo>
                  <a:pt x="2727325" y="0"/>
                </a:lnTo>
                <a:lnTo>
                  <a:pt x="0" y="0"/>
                </a:lnTo>
                <a:lnTo>
                  <a:pt x="0" y="95209"/>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522732" y="1309867"/>
            <a:ext cx="159092" cy="68209"/>
          </a:xfrm>
          <a:custGeom>
            <a:avLst/>
            <a:gdLst>
              <a:gd name="connsiteX0" fmla="*/ 0 w 159092"/>
              <a:gd name="connsiteY0" fmla="*/ 68209 h 68209"/>
              <a:gd name="connsiteX1" fmla="*/ 159092 w 159092"/>
              <a:gd name="connsiteY1" fmla="*/ 68209 h 68209"/>
              <a:gd name="connsiteX2" fmla="*/ 159092 w 159092"/>
              <a:gd name="connsiteY2" fmla="*/ 0 h 68209"/>
              <a:gd name="connsiteX3" fmla="*/ 0 w 159092"/>
              <a:gd name="connsiteY3" fmla="*/ 0 h 68209"/>
              <a:gd name="connsiteX4" fmla="*/ 0 w 159092"/>
              <a:gd name="connsiteY4" fmla="*/ 68209 h 68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59092" h="68209">
                <a:moveTo>
                  <a:pt x="0" y="68209"/>
                </a:moveTo>
                <a:lnTo>
                  <a:pt x="159092" y="68209"/>
                </a:lnTo>
                <a:lnTo>
                  <a:pt x="159092" y="0"/>
                </a:lnTo>
                <a:lnTo>
                  <a:pt x="0" y="0"/>
                </a:lnTo>
                <a:lnTo>
                  <a:pt x="0" y="68209"/>
                </a:lnTo>
              </a:path>
            </a:pathLst>
          </a:custGeom>
          <a:solidFill>
            <a:srgbClr val="DD8047">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698868" y="1309867"/>
            <a:ext cx="2551176" cy="68209"/>
          </a:xfrm>
          <a:custGeom>
            <a:avLst/>
            <a:gdLst>
              <a:gd name="connsiteX0" fmla="*/ 0 w 2551176"/>
              <a:gd name="connsiteY0" fmla="*/ 68209 h 68209"/>
              <a:gd name="connsiteX1" fmla="*/ 2551176 w 2551176"/>
              <a:gd name="connsiteY1" fmla="*/ 68209 h 68209"/>
              <a:gd name="connsiteX2" fmla="*/ 2551176 w 2551176"/>
              <a:gd name="connsiteY2" fmla="*/ 0 h 68209"/>
              <a:gd name="connsiteX3" fmla="*/ 0 w 2551176"/>
              <a:gd name="connsiteY3" fmla="*/ 0 h 68209"/>
              <a:gd name="connsiteX4" fmla="*/ 0 w 2551176"/>
              <a:gd name="connsiteY4" fmla="*/ 68209 h 68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551176" h="68209">
                <a:moveTo>
                  <a:pt x="0" y="68209"/>
                </a:moveTo>
                <a:lnTo>
                  <a:pt x="2551176" y="68209"/>
                </a:lnTo>
                <a:lnTo>
                  <a:pt x="2551176" y="0"/>
                </a:lnTo>
                <a:lnTo>
                  <a:pt x="0" y="0"/>
                </a:lnTo>
                <a:lnTo>
                  <a:pt x="0" y="68209"/>
                </a:lnTo>
              </a:path>
            </a:pathLst>
          </a:custGeom>
          <a:solidFill>
            <a:srgbClr val="94B6D2">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522732" y="3636645"/>
            <a:ext cx="2726436" cy="2032000"/>
          </a:xfrm>
          <a:custGeom>
            <a:avLst/>
            <a:gdLst>
              <a:gd name="connsiteX0" fmla="*/ 0 w 2726436"/>
              <a:gd name="connsiteY0" fmla="*/ 0 h 2032000"/>
              <a:gd name="connsiteX1" fmla="*/ 2726436 w 2726436"/>
              <a:gd name="connsiteY1" fmla="*/ 0 h 2032000"/>
              <a:gd name="connsiteX2" fmla="*/ 2726436 w 2726436"/>
              <a:gd name="connsiteY2" fmla="*/ 2032000 h 2032000"/>
              <a:gd name="connsiteX3" fmla="*/ 0 w 2726436"/>
              <a:gd name="connsiteY3" fmla="*/ 2032000 h 2032000"/>
              <a:gd name="connsiteX4" fmla="*/ 0 w 2726436"/>
              <a:gd name="connsiteY4" fmla="*/ 0 h 20320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6436" h="2032000">
                <a:moveTo>
                  <a:pt x="0" y="0"/>
                </a:moveTo>
                <a:lnTo>
                  <a:pt x="2726436" y="0"/>
                </a:lnTo>
                <a:lnTo>
                  <a:pt x="2726436" y="2032000"/>
                </a:lnTo>
                <a:lnTo>
                  <a:pt x="0" y="20320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522732" y="3992539"/>
            <a:ext cx="2727325" cy="95209"/>
          </a:xfrm>
          <a:custGeom>
            <a:avLst/>
            <a:gdLst>
              <a:gd name="connsiteX0" fmla="*/ 0 w 2727325"/>
              <a:gd name="connsiteY0" fmla="*/ 95209 h 95209"/>
              <a:gd name="connsiteX1" fmla="*/ 2727325 w 2727325"/>
              <a:gd name="connsiteY1" fmla="*/ 95209 h 95209"/>
              <a:gd name="connsiteX2" fmla="*/ 2727325 w 2727325"/>
              <a:gd name="connsiteY2" fmla="*/ 0 h 95209"/>
              <a:gd name="connsiteX3" fmla="*/ 0 w 2727325"/>
              <a:gd name="connsiteY3" fmla="*/ 0 h 95209"/>
              <a:gd name="connsiteX4" fmla="*/ 0 w 2727325"/>
              <a:gd name="connsiteY4" fmla="*/ 95209 h 95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7325" h="95209">
                <a:moveTo>
                  <a:pt x="0" y="95209"/>
                </a:moveTo>
                <a:lnTo>
                  <a:pt x="2727325" y="95209"/>
                </a:lnTo>
                <a:lnTo>
                  <a:pt x="2727325" y="0"/>
                </a:lnTo>
                <a:lnTo>
                  <a:pt x="0" y="0"/>
                </a:lnTo>
                <a:lnTo>
                  <a:pt x="0" y="95209"/>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522732" y="4005823"/>
            <a:ext cx="159092" cy="68209"/>
          </a:xfrm>
          <a:custGeom>
            <a:avLst/>
            <a:gdLst>
              <a:gd name="connsiteX0" fmla="*/ 0 w 159092"/>
              <a:gd name="connsiteY0" fmla="*/ 68209 h 68209"/>
              <a:gd name="connsiteX1" fmla="*/ 159092 w 159092"/>
              <a:gd name="connsiteY1" fmla="*/ 68209 h 68209"/>
              <a:gd name="connsiteX2" fmla="*/ 159092 w 159092"/>
              <a:gd name="connsiteY2" fmla="*/ 0 h 68209"/>
              <a:gd name="connsiteX3" fmla="*/ 0 w 159092"/>
              <a:gd name="connsiteY3" fmla="*/ 0 h 68209"/>
              <a:gd name="connsiteX4" fmla="*/ 0 w 159092"/>
              <a:gd name="connsiteY4" fmla="*/ 68209 h 68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59092" h="68209">
                <a:moveTo>
                  <a:pt x="0" y="68209"/>
                </a:moveTo>
                <a:lnTo>
                  <a:pt x="159092" y="68209"/>
                </a:lnTo>
                <a:lnTo>
                  <a:pt x="159092" y="0"/>
                </a:lnTo>
                <a:lnTo>
                  <a:pt x="0" y="0"/>
                </a:lnTo>
                <a:lnTo>
                  <a:pt x="0" y="68209"/>
                </a:lnTo>
              </a:path>
            </a:pathLst>
          </a:custGeom>
          <a:solidFill>
            <a:srgbClr val="DD8047">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698868" y="4005823"/>
            <a:ext cx="2551176" cy="68209"/>
          </a:xfrm>
          <a:custGeom>
            <a:avLst/>
            <a:gdLst>
              <a:gd name="connsiteX0" fmla="*/ 0 w 2551176"/>
              <a:gd name="connsiteY0" fmla="*/ 68209 h 68209"/>
              <a:gd name="connsiteX1" fmla="*/ 2551176 w 2551176"/>
              <a:gd name="connsiteY1" fmla="*/ 68209 h 68209"/>
              <a:gd name="connsiteX2" fmla="*/ 2551176 w 2551176"/>
              <a:gd name="connsiteY2" fmla="*/ 0 h 68209"/>
              <a:gd name="connsiteX3" fmla="*/ 0 w 2551176"/>
              <a:gd name="connsiteY3" fmla="*/ 0 h 68209"/>
              <a:gd name="connsiteX4" fmla="*/ 0 w 2551176"/>
              <a:gd name="connsiteY4" fmla="*/ 68209 h 68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551176" h="68209">
                <a:moveTo>
                  <a:pt x="0" y="68209"/>
                </a:moveTo>
                <a:lnTo>
                  <a:pt x="2551176" y="68209"/>
                </a:lnTo>
                <a:lnTo>
                  <a:pt x="2551176" y="0"/>
                </a:lnTo>
                <a:lnTo>
                  <a:pt x="0" y="0"/>
                </a:lnTo>
                <a:lnTo>
                  <a:pt x="0" y="68209"/>
                </a:lnTo>
              </a:path>
            </a:pathLst>
          </a:custGeom>
          <a:solidFill>
            <a:srgbClr val="94B6D2">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522732" y="6320091"/>
            <a:ext cx="2727325" cy="2046224"/>
          </a:xfrm>
          <a:custGeom>
            <a:avLst/>
            <a:gdLst>
              <a:gd name="connsiteX0" fmla="*/ 0 w 2727325"/>
              <a:gd name="connsiteY0" fmla="*/ 2046224 h 2046224"/>
              <a:gd name="connsiteX1" fmla="*/ 2727325 w 2727325"/>
              <a:gd name="connsiteY1" fmla="*/ 2046224 h 2046224"/>
              <a:gd name="connsiteX2" fmla="*/ 2727325 w 2727325"/>
              <a:gd name="connsiteY2" fmla="*/ 0 h 2046224"/>
              <a:gd name="connsiteX3" fmla="*/ 0 w 2727325"/>
              <a:gd name="connsiteY3" fmla="*/ 0 h 2046224"/>
              <a:gd name="connsiteX4" fmla="*/ 0 w 2727325"/>
              <a:gd name="connsiteY4" fmla="*/ 2046224 h 2046224"/>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7325" h="2046224">
                <a:moveTo>
                  <a:pt x="0" y="2046224"/>
                </a:moveTo>
                <a:lnTo>
                  <a:pt x="2727325" y="2046224"/>
                </a:lnTo>
                <a:lnTo>
                  <a:pt x="2727325" y="0"/>
                </a:lnTo>
                <a:lnTo>
                  <a:pt x="0" y="0"/>
                </a:lnTo>
                <a:lnTo>
                  <a:pt x="0" y="2046224"/>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522732" y="6688495"/>
            <a:ext cx="2727325" cy="95209"/>
          </a:xfrm>
          <a:custGeom>
            <a:avLst/>
            <a:gdLst>
              <a:gd name="connsiteX0" fmla="*/ 0 w 2727325"/>
              <a:gd name="connsiteY0" fmla="*/ 95209 h 95209"/>
              <a:gd name="connsiteX1" fmla="*/ 2727325 w 2727325"/>
              <a:gd name="connsiteY1" fmla="*/ 95209 h 95209"/>
              <a:gd name="connsiteX2" fmla="*/ 2727325 w 2727325"/>
              <a:gd name="connsiteY2" fmla="*/ 0 h 95209"/>
              <a:gd name="connsiteX3" fmla="*/ 0 w 2727325"/>
              <a:gd name="connsiteY3" fmla="*/ 0 h 95209"/>
              <a:gd name="connsiteX4" fmla="*/ 0 w 2727325"/>
              <a:gd name="connsiteY4" fmla="*/ 95209 h 95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7325" h="95209">
                <a:moveTo>
                  <a:pt x="0" y="95209"/>
                </a:moveTo>
                <a:lnTo>
                  <a:pt x="2727325" y="95209"/>
                </a:lnTo>
                <a:lnTo>
                  <a:pt x="2727325" y="0"/>
                </a:lnTo>
                <a:lnTo>
                  <a:pt x="0" y="0"/>
                </a:lnTo>
                <a:lnTo>
                  <a:pt x="0" y="95209"/>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3"/>
          <p:cNvSpPr/>
          <p:nvPr/>
        </p:nvSpPr>
        <p:spPr>
          <a:xfrm>
            <a:off x="522732" y="6701780"/>
            <a:ext cx="159092" cy="68209"/>
          </a:xfrm>
          <a:custGeom>
            <a:avLst/>
            <a:gdLst>
              <a:gd name="connsiteX0" fmla="*/ 0 w 159092"/>
              <a:gd name="connsiteY0" fmla="*/ 68209 h 68209"/>
              <a:gd name="connsiteX1" fmla="*/ 159092 w 159092"/>
              <a:gd name="connsiteY1" fmla="*/ 68209 h 68209"/>
              <a:gd name="connsiteX2" fmla="*/ 159092 w 159092"/>
              <a:gd name="connsiteY2" fmla="*/ 0 h 68209"/>
              <a:gd name="connsiteX3" fmla="*/ 0 w 159092"/>
              <a:gd name="connsiteY3" fmla="*/ 0 h 68209"/>
              <a:gd name="connsiteX4" fmla="*/ 0 w 159092"/>
              <a:gd name="connsiteY4" fmla="*/ 68209 h 68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59092" h="68209">
                <a:moveTo>
                  <a:pt x="0" y="68209"/>
                </a:moveTo>
                <a:lnTo>
                  <a:pt x="159092" y="68209"/>
                </a:lnTo>
                <a:lnTo>
                  <a:pt x="159092" y="0"/>
                </a:lnTo>
                <a:lnTo>
                  <a:pt x="0" y="0"/>
                </a:lnTo>
                <a:lnTo>
                  <a:pt x="0" y="68209"/>
                </a:lnTo>
              </a:path>
            </a:pathLst>
          </a:custGeom>
          <a:solidFill>
            <a:srgbClr val="DD8047">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3"/>
          <p:cNvSpPr/>
          <p:nvPr/>
        </p:nvSpPr>
        <p:spPr>
          <a:xfrm>
            <a:off x="698868" y="6701780"/>
            <a:ext cx="2551176" cy="68209"/>
          </a:xfrm>
          <a:custGeom>
            <a:avLst/>
            <a:gdLst>
              <a:gd name="connsiteX0" fmla="*/ 0 w 2551176"/>
              <a:gd name="connsiteY0" fmla="*/ 68209 h 68209"/>
              <a:gd name="connsiteX1" fmla="*/ 2551176 w 2551176"/>
              <a:gd name="connsiteY1" fmla="*/ 68209 h 68209"/>
              <a:gd name="connsiteX2" fmla="*/ 2551176 w 2551176"/>
              <a:gd name="connsiteY2" fmla="*/ 0 h 68209"/>
              <a:gd name="connsiteX3" fmla="*/ 0 w 2551176"/>
              <a:gd name="connsiteY3" fmla="*/ 0 h 68209"/>
              <a:gd name="connsiteX4" fmla="*/ 0 w 2551176"/>
              <a:gd name="connsiteY4" fmla="*/ 68209 h 68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551176" h="68209">
                <a:moveTo>
                  <a:pt x="0" y="68209"/>
                </a:moveTo>
                <a:lnTo>
                  <a:pt x="2551176" y="68209"/>
                </a:lnTo>
                <a:lnTo>
                  <a:pt x="2551176" y="0"/>
                </a:lnTo>
                <a:lnTo>
                  <a:pt x="0" y="0"/>
                </a:lnTo>
                <a:lnTo>
                  <a:pt x="0" y="68209"/>
                </a:lnTo>
              </a:path>
            </a:pathLst>
          </a:custGeom>
          <a:solidFill>
            <a:srgbClr val="94B6D2">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3"/>
          <p:cNvSpPr/>
          <p:nvPr/>
        </p:nvSpPr>
        <p:spPr>
          <a:xfrm>
            <a:off x="3603371" y="1213104"/>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 name="Freeform 3"/>
          <p:cNvSpPr/>
          <p:nvPr/>
        </p:nvSpPr>
        <p:spPr>
          <a:xfrm>
            <a:off x="3603371" y="1504188"/>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8" name="Freeform 3"/>
          <p:cNvSpPr/>
          <p:nvPr/>
        </p:nvSpPr>
        <p:spPr>
          <a:xfrm>
            <a:off x="3603371" y="1795272"/>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9" name="Freeform 3"/>
          <p:cNvSpPr/>
          <p:nvPr/>
        </p:nvSpPr>
        <p:spPr>
          <a:xfrm>
            <a:off x="3603371" y="2086356"/>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0" name="Freeform 3"/>
          <p:cNvSpPr/>
          <p:nvPr/>
        </p:nvSpPr>
        <p:spPr>
          <a:xfrm>
            <a:off x="3603371" y="2377440"/>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1" name="Freeform 3"/>
          <p:cNvSpPr/>
          <p:nvPr/>
        </p:nvSpPr>
        <p:spPr>
          <a:xfrm>
            <a:off x="3603371" y="2668524"/>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2" name="Freeform 3"/>
          <p:cNvSpPr/>
          <p:nvPr/>
        </p:nvSpPr>
        <p:spPr>
          <a:xfrm>
            <a:off x="3603371" y="2959989"/>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3" name="Freeform 3"/>
          <p:cNvSpPr/>
          <p:nvPr/>
        </p:nvSpPr>
        <p:spPr>
          <a:xfrm>
            <a:off x="3603371" y="3909440"/>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4" name="Freeform 3"/>
          <p:cNvSpPr/>
          <p:nvPr/>
        </p:nvSpPr>
        <p:spPr>
          <a:xfrm>
            <a:off x="3603371" y="4200525"/>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5" name="Freeform 3"/>
          <p:cNvSpPr/>
          <p:nvPr/>
        </p:nvSpPr>
        <p:spPr>
          <a:xfrm>
            <a:off x="3603371" y="4491609"/>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Freeform 3"/>
          <p:cNvSpPr/>
          <p:nvPr/>
        </p:nvSpPr>
        <p:spPr>
          <a:xfrm>
            <a:off x="3603371" y="4782693"/>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7" name="Freeform 3"/>
          <p:cNvSpPr/>
          <p:nvPr/>
        </p:nvSpPr>
        <p:spPr>
          <a:xfrm>
            <a:off x="3603371" y="5074031"/>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8" name="Freeform 3"/>
          <p:cNvSpPr/>
          <p:nvPr/>
        </p:nvSpPr>
        <p:spPr>
          <a:xfrm>
            <a:off x="3603371" y="5365115"/>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9" name="Freeform 3"/>
          <p:cNvSpPr/>
          <p:nvPr/>
        </p:nvSpPr>
        <p:spPr>
          <a:xfrm>
            <a:off x="3603371" y="5656199"/>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0" name="Freeform 3"/>
          <p:cNvSpPr/>
          <p:nvPr/>
        </p:nvSpPr>
        <p:spPr>
          <a:xfrm>
            <a:off x="3603371" y="6605651"/>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1" name="Freeform 3"/>
          <p:cNvSpPr/>
          <p:nvPr/>
        </p:nvSpPr>
        <p:spPr>
          <a:xfrm>
            <a:off x="3603371" y="6897116"/>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2" name="Freeform 3"/>
          <p:cNvSpPr/>
          <p:nvPr/>
        </p:nvSpPr>
        <p:spPr>
          <a:xfrm>
            <a:off x="3603371" y="7188200"/>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3" name="Freeform 3"/>
          <p:cNvSpPr/>
          <p:nvPr/>
        </p:nvSpPr>
        <p:spPr>
          <a:xfrm>
            <a:off x="3603371" y="7479284"/>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4" name="Freeform 3"/>
          <p:cNvSpPr/>
          <p:nvPr/>
        </p:nvSpPr>
        <p:spPr>
          <a:xfrm>
            <a:off x="3603371" y="7770368"/>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5" name="Freeform 3"/>
          <p:cNvSpPr/>
          <p:nvPr/>
        </p:nvSpPr>
        <p:spPr>
          <a:xfrm>
            <a:off x="3603371" y="8061401"/>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6" name="Freeform 3"/>
          <p:cNvSpPr/>
          <p:nvPr/>
        </p:nvSpPr>
        <p:spPr>
          <a:xfrm>
            <a:off x="3603371" y="8352485"/>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 name="TextBox 1"/>
          <p:cNvSpPr txBox="1"/>
          <p:nvPr/>
        </p:nvSpPr>
        <p:spPr>
          <a:xfrm>
            <a:off x="6667500" y="9093200"/>
            <a:ext cx="88900" cy="139700"/>
          </a:xfrm>
          <a:prstGeom prst="rect">
            <a:avLst/>
          </a:prstGeom>
          <a:noFill/>
        </p:spPr>
        <p:txBody>
          <a:bodyPr wrap="none" lIns="0" tIns="0" rIns="0" rtlCol="0">
            <a:spAutoFit/>
          </a:bodyPr>
          <a:lstStyle/>
          <a:p>
            <a:pPr>
              <a:lnSpc>
                <a:spcPts val="1100"/>
              </a:lnSpc>
              <a:tabLst/>
            </a:pPr>
            <a:r>
              <a:rPr lang="en-US" altLang="zh-CN" sz="1296" dirty="0" smtClean="0">
                <a:solidFill>
                  <a:srgbClr val="000000"/>
                </a:solidFill>
                <a:latin typeface="Times New Roman" pitchFamily="18" charset="0"/>
                <a:cs typeface="Times New Roman" pitchFamily="18" charset="0"/>
              </a:rPr>
              <a:t>2</a:t>
            </a:r>
          </a:p>
        </p:txBody>
      </p:sp>
      <p:sp>
        <p:nvSpPr>
          <p:cNvPr id="37" name="TextBox 1"/>
          <p:cNvSpPr txBox="1"/>
          <p:nvPr/>
        </p:nvSpPr>
        <p:spPr>
          <a:xfrm>
            <a:off x="635000" y="1422400"/>
            <a:ext cx="12700" cy="457200"/>
          </a:xfrm>
          <a:prstGeom prst="rect">
            <a:avLst/>
          </a:prstGeom>
          <a:noFill/>
        </p:spPr>
        <p:txBody>
          <a:bodyPr wrap="none" lIns="0" tIns="0" rIns="0" rtlCol="0">
            <a:spAutoFit/>
          </a:bodyPr>
          <a:lstStyle/>
          <a:p>
            <a:pPr>
              <a:lnSpc>
                <a:spcPts val="400"/>
              </a:lnSpc>
              <a:tabLst/>
            </a:pPr>
            <a:r>
              <a:rPr lang="en-US" altLang="zh-CN" sz="432" dirty="0" smtClean="0">
                <a:solidFill>
                  <a:srgbClr val="DD8047"/>
                </a:solidFill>
                <a:latin typeface="Times New Roman" pitchFamily="18" charset="0"/>
                <a:cs typeface="Times New Roman" pitchFamily="18" charset="0"/>
              </a:rPr>
              <a:t>•</a:t>
            </a:r>
          </a:p>
          <a:p>
            <a:pPr>
              <a:lnSpc>
                <a:spcPts val="1000"/>
              </a:lnSpc>
            </a:pPr>
            <a:endParaRPr lang="en-US" altLang="zh-CN" dirty="0" smtClean="0"/>
          </a:p>
          <a:p>
            <a:pPr>
              <a:lnSpc>
                <a:spcPts val="1200"/>
              </a:lnSpc>
              <a:tabLst/>
            </a:pPr>
            <a:r>
              <a:rPr lang="en-US" altLang="zh-CN" sz="432" dirty="0" smtClean="0">
                <a:solidFill>
                  <a:srgbClr val="DD8047"/>
                </a:solidFill>
                <a:latin typeface="Times New Roman" pitchFamily="18" charset="0"/>
                <a:cs typeface="Times New Roman" pitchFamily="18" charset="0"/>
              </a:rPr>
              <a:t>•</a:t>
            </a:r>
          </a:p>
          <a:p>
            <a:pPr>
              <a:lnSpc>
                <a:spcPts val="900"/>
              </a:lnSpc>
              <a:tabLst/>
            </a:pPr>
            <a:r>
              <a:rPr lang="en-US" altLang="zh-CN" sz="432" dirty="0" smtClean="0">
                <a:solidFill>
                  <a:srgbClr val="DD8047"/>
                </a:solidFill>
                <a:latin typeface="Times New Roman" pitchFamily="18" charset="0"/>
                <a:cs typeface="Times New Roman" pitchFamily="18" charset="0"/>
              </a:rPr>
              <a:t>•</a:t>
            </a:r>
          </a:p>
        </p:txBody>
      </p:sp>
      <p:sp>
        <p:nvSpPr>
          <p:cNvPr id="38" name="TextBox 1"/>
          <p:cNvSpPr txBox="1"/>
          <p:nvPr/>
        </p:nvSpPr>
        <p:spPr>
          <a:xfrm>
            <a:off x="723900" y="1079500"/>
            <a:ext cx="2336800" cy="901700"/>
          </a:xfrm>
          <a:prstGeom prst="rect">
            <a:avLst/>
          </a:prstGeom>
          <a:noFill/>
        </p:spPr>
        <p:txBody>
          <a:bodyPr wrap="none" lIns="0" tIns="0" rIns="0" rtlCol="0">
            <a:spAutoFit/>
          </a:bodyPr>
          <a:lstStyle/>
          <a:p>
            <a:pPr>
              <a:lnSpc>
                <a:spcPts val="1300"/>
              </a:lnSpc>
              <a:tabLst/>
            </a:pPr>
            <a:r>
              <a:rPr lang="en-US" altLang="zh-CN" sz="1308" dirty="0" smtClean="0">
                <a:solidFill>
                  <a:srgbClr val="775F55"/>
                </a:solidFill>
                <a:latin typeface="Tw Cen MT" pitchFamily="18" charset="0"/>
                <a:cs typeface="Tw Cen MT" pitchFamily="18" charset="0"/>
              </a:rPr>
              <a:t>What</a:t>
            </a:r>
            <a:r>
              <a:rPr lang="en-US" altLang="zh-CN" sz="1308" dirty="0" smtClean="0">
                <a:latin typeface="Times New Roman" pitchFamily="18" charset="0"/>
                <a:cs typeface="Times New Roman" pitchFamily="18" charset="0"/>
              </a:rPr>
              <a:t> </a:t>
            </a:r>
            <a:r>
              <a:rPr lang="en-US" altLang="zh-CN" sz="1308" dirty="0" smtClean="0">
                <a:solidFill>
                  <a:srgbClr val="775F55"/>
                </a:solidFill>
                <a:latin typeface="Tw Cen MT" pitchFamily="18" charset="0"/>
                <a:cs typeface="Tw Cen MT" pitchFamily="18" charset="0"/>
              </a:rPr>
              <a:t>about</a:t>
            </a:r>
            <a:r>
              <a:rPr lang="en-US" altLang="zh-CN" sz="1308" dirty="0" smtClean="0">
                <a:latin typeface="Times New Roman" pitchFamily="18" charset="0"/>
                <a:cs typeface="Times New Roman" pitchFamily="18" charset="0"/>
              </a:rPr>
              <a:t> </a:t>
            </a:r>
            <a:r>
              <a:rPr lang="en-US" altLang="zh-CN" sz="1308" dirty="0" smtClean="0">
                <a:solidFill>
                  <a:srgbClr val="775F55"/>
                </a:solidFill>
                <a:latin typeface="Tw Cen MT" pitchFamily="18" charset="0"/>
                <a:cs typeface="Tw Cen MT" pitchFamily="18" charset="0"/>
              </a:rPr>
              <a:t>“popular</a:t>
            </a:r>
            <a:r>
              <a:rPr lang="en-US" altLang="zh-CN" sz="1308" dirty="0" smtClean="0">
                <a:latin typeface="Times New Roman" pitchFamily="18" charset="0"/>
                <a:cs typeface="Times New Roman" pitchFamily="18" charset="0"/>
              </a:rPr>
              <a:t> </a:t>
            </a:r>
            <a:r>
              <a:rPr lang="en-US" altLang="zh-CN" sz="1308" dirty="0" smtClean="0">
                <a:solidFill>
                  <a:srgbClr val="775F55"/>
                </a:solidFill>
                <a:latin typeface="Tw Cen MT" pitchFamily="18" charset="0"/>
                <a:cs typeface="Tw Cen MT" pitchFamily="18" charset="0"/>
              </a:rPr>
              <a:t>sovereignty”</a:t>
            </a:r>
          </a:p>
          <a:p>
            <a:pPr>
              <a:lnSpc>
                <a:spcPts val="1000"/>
              </a:lnSpc>
            </a:pPr>
            <a:endParaRPr lang="en-US" altLang="zh-CN" dirty="0" smtClean="0"/>
          </a:p>
          <a:p>
            <a:pPr>
              <a:lnSpc>
                <a:spcPts val="900"/>
              </a:lnSpc>
              <a:tabLst/>
            </a:pPr>
            <a:r>
              <a:rPr lang="en-US" altLang="zh-CN" sz="720" dirty="0" smtClean="0">
                <a:solidFill>
                  <a:srgbClr val="000000"/>
                </a:solidFill>
                <a:latin typeface="Tw Cen MT" pitchFamily="18" charset="0"/>
                <a:cs typeface="Tw Cen MT" pitchFamily="18" charset="0"/>
              </a:rPr>
              <a:t>To</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be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“democratic”</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rules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must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be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(ideally)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ones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we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agree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to</a:t>
            </a:r>
          </a:p>
          <a:p>
            <a:pPr>
              <a:lnSpc>
                <a:spcPts val="600"/>
              </a:lnSpc>
              <a:tabLst/>
            </a:pPr>
            <a:r>
              <a:rPr lang="en-US" altLang="zh-CN" sz="720" dirty="0" smtClean="0">
                <a:solidFill>
                  <a:srgbClr val="000000"/>
                </a:solidFill>
                <a:latin typeface="Tw Cen MT" pitchFamily="18" charset="0"/>
                <a:cs typeface="Tw Cen MT" pitchFamily="18" charset="0"/>
              </a:rPr>
              <a:t>through</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(indirectly)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our</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representatives.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Yet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we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are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increasingly</a:t>
            </a:r>
          </a:p>
          <a:p>
            <a:pPr>
              <a:lnSpc>
                <a:spcPts val="600"/>
              </a:lnSpc>
              <a:tabLst/>
            </a:pPr>
            <a:r>
              <a:rPr lang="en-US" altLang="zh-CN" sz="720" dirty="0" smtClean="0">
                <a:solidFill>
                  <a:srgbClr val="000000"/>
                </a:solidFill>
                <a:latin typeface="Tw Cen MT" pitchFamily="18" charset="0"/>
                <a:cs typeface="Tw Cen MT" pitchFamily="18" charset="0"/>
              </a:rPr>
              <a:t>bound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by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rules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comes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from</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“outside”.</a:t>
            </a:r>
          </a:p>
          <a:p>
            <a:pPr>
              <a:lnSpc>
                <a:spcPts val="800"/>
              </a:lnSpc>
              <a:tabLst/>
            </a:pPr>
            <a:r>
              <a:rPr lang="en-US" altLang="zh-CN" sz="720" dirty="0" smtClean="0">
                <a:solidFill>
                  <a:srgbClr val="000000"/>
                </a:solidFill>
                <a:latin typeface="Tw Cen MT" pitchFamily="18" charset="0"/>
                <a:cs typeface="Tw Cen MT" pitchFamily="18" charset="0"/>
              </a:rPr>
              <a:t>Dilemma</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all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States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not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just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us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face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today.</a:t>
            </a:r>
          </a:p>
          <a:p>
            <a:pPr>
              <a:lnSpc>
                <a:spcPts val="900"/>
              </a:lnSpc>
              <a:tabLst/>
            </a:pPr>
            <a:r>
              <a:rPr lang="en-US" altLang="zh-CN" sz="720" dirty="0" smtClean="0">
                <a:solidFill>
                  <a:srgbClr val="000000"/>
                </a:solidFill>
                <a:latin typeface="Tw Cen MT" pitchFamily="18" charset="0"/>
                <a:cs typeface="Tw Cen MT" pitchFamily="18" charset="0"/>
              </a:rPr>
              <a:t>Many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people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point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out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disconnect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‘tween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subjects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of</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law</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and</a:t>
            </a:r>
          </a:p>
          <a:p>
            <a:pPr>
              <a:lnSpc>
                <a:spcPts val="600"/>
              </a:lnSpc>
              <a:tabLst/>
            </a:pPr>
            <a:r>
              <a:rPr lang="en-US" altLang="zh-CN" sz="720" dirty="0" smtClean="0">
                <a:solidFill>
                  <a:srgbClr val="000000"/>
                </a:solidFill>
                <a:latin typeface="Tw Cen MT" pitchFamily="18" charset="0"/>
                <a:cs typeface="Tw Cen MT" pitchFamily="18" charset="0"/>
              </a:rPr>
              <a:t>the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authors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of</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law</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democracies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these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need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to</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be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same)</a:t>
            </a:r>
          </a:p>
        </p:txBody>
      </p:sp>
      <p:sp>
        <p:nvSpPr>
          <p:cNvPr id="39" name="TextBox 1"/>
          <p:cNvSpPr txBox="1"/>
          <p:nvPr/>
        </p:nvSpPr>
        <p:spPr>
          <a:xfrm>
            <a:off x="736600" y="1993900"/>
            <a:ext cx="12700" cy="50800"/>
          </a:xfrm>
          <a:prstGeom prst="rect">
            <a:avLst/>
          </a:prstGeom>
          <a:noFill/>
        </p:spPr>
        <p:txBody>
          <a:bodyPr wrap="none" lIns="0" tIns="0" rIns="0" rtlCol="0">
            <a:spAutoFit/>
          </a:bodyPr>
          <a:lstStyle/>
          <a:p>
            <a:pPr>
              <a:lnSpc>
                <a:spcPts val="400"/>
              </a:lnSpc>
              <a:tabLst/>
            </a:pPr>
            <a:r>
              <a:rPr lang="en-US" altLang="zh-CN" sz="372" dirty="0" smtClean="0">
                <a:solidFill>
                  <a:srgbClr val="94B6D2"/>
                </a:solidFill>
                <a:latin typeface="Times New Roman" pitchFamily="18" charset="0"/>
                <a:cs typeface="Times New Roman" pitchFamily="18" charset="0"/>
              </a:rPr>
              <a:t>•</a:t>
            </a:r>
          </a:p>
        </p:txBody>
      </p:sp>
      <p:sp>
        <p:nvSpPr>
          <p:cNvPr id="40" name="TextBox 1"/>
          <p:cNvSpPr txBox="1"/>
          <p:nvPr/>
        </p:nvSpPr>
        <p:spPr>
          <a:xfrm>
            <a:off x="863600" y="1981200"/>
            <a:ext cx="2247900" cy="63500"/>
          </a:xfrm>
          <a:prstGeom prst="rect">
            <a:avLst/>
          </a:prstGeom>
          <a:noFill/>
        </p:spPr>
        <p:txBody>
          <a:bodyPr wrap="none" lIns="0" tIns="0" rIns="0" rtlCol="0">
            <a:spAutoFit/>
          </a:bodyPr>
          <a:lstStyle/>
          <a:p>
            <a:pPr>
              <a:lnSpc>
                <a:spcPts val="500"/>
              </a:lnSpc>
              <a:tabLst/>
            </a:pPr>
            <a:r>
              <a:rPr lang="en-US" altLang="zh-CN" sz="540" dirty="0" smtClean="0">
                <a:solidFill>
                  <a:srgbClr val="000000"/>
                </a:solidFill>
                <a:latin typeface="Tw Cen MT" pitchFamily="18" charset="0"/>
                <a:cs typeface="Tw Cen MT" pitchFamily="18" charset="0"/>
              </a:rPr>
              <a:t>Decision</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making</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is</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taking</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place</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beyond</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existing</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mechanism</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of</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accountability</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(Held)</a:t>
            </a:r>
          </a:p>
        </p:txBody>
      </p:sp>
      <p:sp>
        <p:nvSpPr>
          <p:cNvPr id="41" name="TextBox 1"/>
          <p:cNvSpPr txBox="1"/>
          <p:nvPr/>
        </p:nvSpPr>
        <p:spPr>
          <a:xfrm>
            <a:off x="635000" y="2108200"/>
            <a:ext cx="12700" cy="368300"/>
          </a:xfrm>
          <a:prstGeom prst="rect">
            <a:avLst/>
          </a:prstGeom>
          <a:noFill/>
        </p:spPr>
        <p:txBody>
          <a:bodyPr wrap="none" lIns="0" tIns="0" rIns="0" rtlCol="0">
            <a:spAutoFit/>
          </a:bodyPr>
          <a:lstStyle/>
          <a:p>
            <a:pPr>
              <a:lnSpc>
                <a:spcPts val="400"/>
              </a:lnSpc>
              <a:tabLst/>
            </a:pPr>
            <a:r>
              <a:rPr lang="en-US" altLang="zh-CN" sz="432" dirty="0" smtClean="0">
                <a:solidFill>
                  <a:srgbClr val="DD8047"/>
                </a:solidFill>
                <a:latin typeface="Times New Roman" pitchFamily="18" charset="0"/>
                <a:cs typeface="Times New Roman" pitchFamily="18" charset="0"/>
              </a:rPr>
              <a:t>•</a:t>
            </a:r>
          </a:p>
          <a:p>
            <a:pPr>
              <a:lnSpc>
                <a:spcPts val="1000"/>
              </a:lnSpc>
            </a:pPr>
            <a:endParaRPr lang="en-US" altLang="zh-CN" dirty="0" smtClean="0"/>
          </a:p>
          <a:p>
            <a:pPr>
              <a:lnSpc>
                <a:spcPts val="500"/>
              </a:lnSpc>
              <a:tabLst/>
            </a:pPr>
            <a:r>
              <a:rPr lang="en-US" altLang="zh-CN" sz="432" dirty="0" smtClean="0">
                <a:solidFill>
                  <a:srgbClr val="DD8047"/>
                </a:solidFill>
                <a:latin typeface="Times New Roman" pitchFamily="18" charset="0"/>
                <a:cs typeface="Times New Roman" pitchFamily="18" charset="0"/>
              </a:rPr>
              <a:t>•</a:t>
            </a:r>
          </a:p>
          <a:p>
            <a:pPr>
              <a:lnSpc>
                <a:spcPts val="800"/>
              </a:lnSpc>
              <a:tabLst/>
            </a:pPr>
            <a:r>
              <a:rPr lang="en-US" altLang="zh-CN" sz="432" dirty="0" smtClean="0">
                <a:solidFill>
                  <a:srgbClr val="DD8047"/>
                </a:solidFill>
                <a:latin typeface="Times New Roman" pitchFamily="18" charset="0"/>
                <a:cs typeface="Times New Roman" pitchFamily="18" charset="0"/>
              </a:rPr>
              <a:t>•</a:t>
            </a:r>
          </a:p>
        </p:txBody>
      </p:sp>
      <p:sp>
        <p:nvSpPr>
          <p:cNvPr id="42" name="TextBox 1"/>
          <p:cNvSpPr txBox="1"/>
          <p:nvPr/>
        </p:nvSpPr>
        <p:spPr>
          <a:xfrm>
            <a:off x="736600" y="2095500"/>
            <a:ext cx="2362200" cy="749300"/>
          </a:xfrm>
          <a:prstGeom prst="rect">
            <a:avLst/>
          </a:prstGeom>
          <a:noFill/>
        </p:spPr>
        <p:txBody>
          <a:bodyPr wrap="none" lIns="0" tIns="0" rIns="0" rtlCol="0">
            <a:spAutoFit/>
          </a:bodyPr>
          <a:lstStyle/>
          <a:p>
            <a:pPr>
              <a:lnSpc>
                <a:spcPts val="700"/>
              </a:lnSpc>
              <a:tabLst/>
            </a:pPr>
            <a:r>
              <a:rPr lang="en-US" altLang="zh-CN" sz="720" dirty="0" smtClean="0">
                <a:solidFill>
                  <a:srgbClr val="000000"/>
                </a:solidFill>
                <a:latin typeface="Tw Cen MT" pitchFamily="18" charset="0"/>
                <a:cs typeface="Tw Cen MT" pitchFamily="18" charset="0"/>
              </a:rPr>
              <a:t>Reference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RE: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Secession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of</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Quebec</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democracy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expresses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a:t>
            </a:r>
          </a:p>
          <a:p>
            <a:pPr>
              <a:lnSpc>
                <a:spcPts val="600"/>
              </a:lnSpc>
              <a:tabLst/>
            </a:pPr>
            <a:r>
              <a:rPr lang="en-US" altLang="zh-CN" sz="720" dirty="0" smtClean="0">
                <a:solidFill>
                  <a:srgbClr val="000000"/>
                </a:solidFill>
                <a:latin typeface="Tw Cen MT" pitchFamily="18" charset="0"/>
                <a:cs typeface="Tw Cen MT" pitchFamily="18" charset="0"/>
              </a:rPr>
              <a:t>sov.</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will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of</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people”-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legit.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req.</a:t>
            </a:r>
            <a:r>
              <a:rPr lang="en-US" altLang="zh-CN" sz="720" dirty="0" smtClean="0">
                <a:latin typeface="Times New Roman" pitchFamily="18" charset="0"/>
                <a:cs typeface="Times New Roman" pitchFamily="18" charset="0"/>
              </a:rPr>
              <a:t> </a:t>
            </a:r>
            <a:r>
              <a:rPr lang="en-US" altLang="zh-CN" sz="720" dirty="0" smtClean="0">
                <a:solidFill>
                  <a:srgbClr val="FF9900"/>
                </a:solidFill>
                <a:latin typeface="Tw Cen MT" pitchFamily="18" charset="0"/>
                <a:cs typeface="Tw Cen MT" pitchFamily="18" charset="0"/>
              </a:rPr>
              <a:t>participation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&amp;</a:t>
            </a:r>
            <a:r>
              <a:rPr lang="en-US" altLang="zh-CN" sz="720" dirty="0" smtClean="0">
                <a:latin typeface="Times New Roman" pitchFamily="18" charset="0"/>
                <a:cs typeface="Times New Roman" pitchFamily="18" charset="0"/>
              </a:rPr>
              <a:t> </a:t>
            </a:r>
            <a:r>
              <a:rPr lang="en-US" altLang="zh-CN" sz="720" dirty="0" smtClean="0">
                <a:solidFill>
                  <a:srgbClr val="FF9900"/>
                </a:solidFill>
                <a:latin typeface="Tw Cen MT" pitchFamily="18" charset="0"/>
                <a:cs typeface="Tw Cen MT" pitchFamily="18" charset="0"/>
              </a:rPr>
              <a:t>accountability</a:t>
            </a:r>
            <a:r>
              <a:rPr lang="en-US" altLang="zh-CN" sz="720" dirty="0" smtClean="0">
                <a:solidFill>
                  <a:srgbClr val="000000"/>
                </a:solidFill>
                <a:latin typeface="Tw Cen MT" pitchFamily="18" charset="0"/>
                <a:cs typeface="Tw Cen MT" pitchFamily="18" charset="0"/>
              </a:rPr>
              <a:t>.</a:t>
            </a:r>
          </a:p>
          <a:p>
            <a:pPr>
              <a:lnSpc>
                <a:spcPts val="900"/>
              </a:lnSpc>
              <a:tabLst/>
            </a:pPr>
            <a:r>
              <a:rPr lang="en-US" altLang="zh-CN" sz="720" dirty="0" smtClean="0">
                <a:solidFill>
                  <a:srgbClr val="000000"/>
                </a:solidFill>
                <a:latin typeface="Tw Cen MT" pitchFamily="18" charset="0"/>
                <a:cs typeface="Tw Cen MT" pitchFamily="18" charset="0"/>
              </a:rPr>
              <a:t>What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happens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when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there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contradiction/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conflict?</a:t>
            </a:r>
          </a:p>
          <a:p>
            <a:pPr>
              <a:lnSpc>
                <a:spcPts val="800"/>
              </a:lnSpc>
              <a:tabLst/>
            </a:pPr>
            <a:r>
              <a:rPr lang="en-US" altLang="zh-CN" sz="720" b="1" dirty="0" smtClean="0">
                <a:solidFill>
                  <a:srgbClr val="000000"/>
                </a:solidFill>
                <a:latin typeface="Tw Cen MT" pitchFamily="18" charset="0"/>
                <a:cs typeface="Tw Cen MT" pitchFamily="18" charset="0"/>
              </a:rPr>
              <a:t>Dualist</a:t>
            </a:r>
            <a:r>
              <a:rPr lang="en-US" altLang="zh-CN" sz="720" dirty="0" smtClean="0">
                <a:latin typeface="Times New Roman" pitchFamily="18" charset="0"/>
                <a:cs typeface="Times New Roman" pitchFamily="18" charset="0"/>
              </a:rPr>
              <a:t> </a:t>
            </a:r>
            <a:r>
              <a:rPr lang="en-US" altLang="zh-CN" sz="720" b="1" dirty="0" smtClean="0">
                <a:solidFill>
                  <a:srgbClr val="000000"/>
                </a:solidFill>
                <a:latin typeface="Tw Cen MT" pitchFamily="18" charset="0"/>
                <a:cs typeface="Tw Cen MT" pitchFamily="18" charset="0"/>
              </a:rPr>
              <a:t>View:</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founded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desire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to</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protect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Canadians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from</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a:t>
            </a:r>
          </a:p>
          <a:p>
            <a:pPr>
              <a:lnSpc>
                <a:spcPts val="600"/>
              </a:lnSpc>
              <a:tabLst/>
            </a:pPr>
            <a:r>
              <a:rPr lang="en-US" altLang="zh-CN" sz="720" dirty="0" smtClean="0">
                <a:solidFill>
                  <a:srgbClr val="000000"/>
                </a:solidFill>
                <a:latin typeface="Tw Cen MT" pitchFamily="18" charset="0"/>
                <a:cs typeface="Tw Cen MT" pitchFamily="18" charset="0"/>
              </a:rPr>
              <a:t>“overreach”</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of</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international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law.</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This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view</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allows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Canada</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to</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pick</a:t>
            </a:r>
          </a:p>
          <a:p>
            <a:pPr>
              <a:lnSpc>
                <a:spcPts val="600"/>
              </a:lnSpc>
              <a:tabLst/>
            </a:pPr>
            <a:r>
              <a:rPr lang="en-US" altLang="zh-CN" sz="720" dirty="0" smtClean="0">
                <a:solidFill>
                  <a:srgbClr val="000000"/>
                </a:solidFill>
                <a:latin typeface="Tw Cen MT" pitchFamily="18" charset="0"/>
                <a:cs typeface="Tw Cen MT" pitchFamily="18" charset="0"/>
              </a:rPr>
              <a:t>and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choose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what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parts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of</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laws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want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to</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implement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and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reject</a:t>
            </a:r>
          </a:p>
          <a:p>
            <a:pPr>
              <a:lnSpc>
                <a:spcPts val="600"/>
              </a:lnSpc>
              <a:tabLst/>
            </a:pPr>
            <a:r>
              <a:rPr lang="en-US" altLang="zh-CN" sz="720" dirty="0" smtClean="0">
                <a:solidFill>
                  <a:srgbClr val="000000"/>
                </a:solidFill>
                <a:latin typeface="Tw Cen MT" pitchFamily="18" charset="0"/>
                <a:cs typeface="Tw Cen MT" pitchFamily="18" charset="0"/>
              </a:rPr>
              <a:t>others.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This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can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apply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to</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all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sorts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of</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International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Law</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including</a:t>
            </a:r>
          </a:p>
          <a:p>
            <a:pPr>
              <a:lnSpc>
                <a:spcPts val="600"/>
              </a:lnSpc>
              <a:tabLst/>
            </a:pPr>
            <a:r>
              <a:rPr lang="en-US" altLang="zh-CN" sz="720" dirty="0" smtClean="0">
                <a:solidFill>
                  <a:srgbClr val="000000"/>
                </a:solidFill>
                <a:latin typeface="Tw Cen MT" pitchFamily="18" charset="0"/>
                <a:cs typeface="Tw Cen MT" pitchFamily="18" charset="0"/>
              </a:rPr>
              <a:t>Human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Rights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protections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(ARBITRARY?)</a:t>
            </a:r>
          </a:p>
        </p:txBody>
      </p:sp>
      <p:sp>
        <p:nvSpPr>
          <p:cNvPr id="43" name="TextBox 1"/>
          <p:cNvSpPr txBox="1"/>
          <p:nvPr/>
        </p:nvSpPr>
        <p:spPr>
          <a:xfrm>
            <a:off x="685800" y="3759200"/>
            <a:ext cx="2273300" cy="165100"/>
          </a:xfrm>
          <a:prstGeom prst="rect">
            <a:avLst/>
          </a:prstGeom>
          <a:noFill/>
        </p:spPr>
        <p:txBody>
          <a:bodyPr wrap="none" lIns="0" tIns="0" rIns="0" rtlCol="0">
            <a:spAutoFit/>
          </a:bodyPr>
          <a:lstStyle/>
          <a:p>
            <a:pPr>
              <a:lnSpc>
                <a:spcPts val="1300"/>
              </a:lnSpc>
              <a:tabLst/>
            </a:pPr>
            <a:r>
              <a:rPr lang="en-US" altLang="zh-CN" sz="1308" dirty="0" smtClean="0">
                <a:solidFill>
                  <a:srgbClr val="775F55"/>
                </a:solidFill>
                <a:latin typeface="Tw Cen MT" pitchFamily="18" charset="0"/>
                <a:cs typeface="Tw Cen MT" pitchFamily="18" charset="0"/>
              </a:rPr>
              <a:t>“Reception”</a:t>
            </a:r>
            <a:r>
              <a:rPr lang="en-US" altLang="zh-CN" sz="1308" dirty="0" smtClean="0">
                <a:latin typeface="Times New Roman" pitchFamily="18" charset="0"/>
                <a:cs typeface="Times New Roman" pitchFamily="18" charset="0"/>
              </a:rPr>
              <a:t> </a:t>
            </a:r>
            <a:r>
              <a:rPr lang="en-US" altLang="zh-CN" sz="1308" dirty="0" smtClean="0">
                <a:solidFill>
                  <a:srgbClr val="775F55"/>
                </a:solidFill>
                <a:latin typeface="Tw Cen MT" pitchFamily="18" charset="0"/>
                <a:cs typeface="Tw Cen MT" pitchFamily="18" charset="0"/>
              </a:rPr>
              <a:t>of</a:t>
            </a:r>
            <a:r>
              <a:rPr lang="en-US" altLang="zh-CN" sz="1308" dirty="0" smtClean="0">
                <a:latin typeface="Times New Roman" pitchFamily="18" charset="0"/>
                <a:cs typeface="Times New Roman" pitchFamily="18" charset="0"/>
              </a:rPr>
              <a:t> </a:t>
            </a:r>
            <a:r>
              <a:rPr lang="en-US" altLang="zh-CN" sz="1308" dirty="0" smtClean="0">
                <a:solidFill>
                  <a:srgbClr val="775F55"/>
                </a:solidFill>
                <a:latin typeface="Tw Cen MT" pitchFamily="18" charset="0"/>
                <a:cs typeface="Tw Cen MT" pitchFamily="18" charset="0"/>
              </a:rPr>
              <a:t>Int’l</a:t>
            </a:r>
            <a:r>
              <a:rPr lang="en-US" altLang="zh-CN" sz="1308" dirty="0" smtClean="0">
                <a:latin typeface="Times New Roman" pitchFamily="18" charset="0"/>
                <a:cs typeface="Times New Roman" pitchFamily="18" charset="0"/>
              </a:rPr>
              <a:t> </a:t>
            </a:r>
            <a:r>
              <a:rPr lang="en-US" altLang="zh-CN" sz="1308" dirty="0" smtClean="0">
                <a:solidFill>
                  <a:srgbClr val="775F55"/>
                </a:solidFill>
                <a:latin typeface="Tw Cen MT" pitchFamily="18" charset="0"/>
                <a:cs typeface="Tw Cen MT" pitchFamily="18" charset="0"/>
              </a:rPr>
              <a:t>Law</a:t>
            </a:r>
            <a:r>
              <a:rPr lang="en-US" altLang="zh-CN" sz="1308" dirty="0" smtClean="0">
                <a:latin typeface="Times New Roman" pitchFamily="18" charset="0"/>
                <a:cs typeface="Times New Roman" pitchFamily="18" charset="0"/>
              </a:rPr>
              <a:t> </a:t>
            </a:r>
            <a:r>
              <a:rPr lang="en-US" altLang="zh-CN" sz="1308" dirty="0" smtClean="0">
                <a:solidFill>
                  <a:srgbClr val="775F55"/>
                </a:solidFill>
                <a:latin typeface="Tw Cen MT" pitchFamily="18" charset="0"/>
                <a:cs typeface="Tw Cen MT" pitchFamily="18" charset="0"/>
              </a:rPr>
              <a:t>in</a:t>
            </a:r>
            <a:r>
              <a:rPr lang="en-US" altLang="zh-CN" sz="1308" dirty="0" smtClean="0">
                <a:latin typeface="Times New Roman" pitchFamily="18" charset="0"/>
                <a:cs typeface="Times New Roman" pitchFamily="18" charset="0"/>
              </a:rPr>
              <a:t> </a:t>
            </a:r>
            <a:r>
              <a:rPr lang="en-US" altLang="zh-CN" sz="1308" dirty="0" smtClean="0">
                <a:solidFill>
                  <a:srgbClr val="775F55"/>
                </a:solidFill>
                <a:latin typeface="Tw Cen MT" pitchFamily="18" charset="0"/>
                <a:cs typeface="Tw Cen MT" pitchFamily="18" charset="0"/>
              </a:rPr>
              <a:t>Canada</a:t>
            </a:r>
          </a:p>
        </p:txBody>
      </p:sp>
      <p:sp>
        <p:nvSpPr>
          <p:cNvPr id="44" name="TextBox 1"/>
          <p:cNvSpPr txBox="1"/>
          <p:nvPr/>
        </p:nvSpPr>
        <p:spPr>
          <a:xfrm>
            <a:off x="685800" y="4165600"/>
            <a:ext cx="12700" cy="876300"/>
          </a:xfrm>
          <a:prstGeom prst="rect">
            <a:avLst/>
          </a:prstGeom>
          <a:noFill/>
        </p:spPr>
        <p:txBody>
          <a:bodyPr wrap="none" lIns="0" tIns="0" rIns="0" rtlCol="0">
            <a:spAutoFit/>
          </a:bodyPr>
          <a:lstStyle/>
          <a:p>
            <a:pPr>
              <a:lnSpc>
                <a:spcPts val="400"/>
              </a:lnSpc>
              <a:tabLst/>
            </a:pPr>
            <a:r>
              <a:rPr lang="en-US" altLang="zh-CN" sz="444" dirty="0" smtClean="0">
                <a:solidFill>
                  <a:srgbClr val="DD8047"/>
                </a:solidFill>
                <a:latin typeface="Times New Roman" pitchFamily="18" charset="0"/>
                <a:cs typeface="Times New Roman" pitchFamily="18" charset="0"/>
              </a:rPr>
              <a:t>•</a:t>
            </a:r>
          </a:p>
          <a:p>
            <a:pPr>
              <a:lnSpc>
                <a:spcPts val="1000"/>
              </a:lnSpc>
              <a:tabLst/>
            </a:pPr>
            <a:r>
              <a:rPr lang="en-US" altLang="zh-CN" sz="444" dirty="0" smtClean="0">
                <a:solidFill>
                  <a:srgbClr val="DD8047"/>
                </a:solidFill>
                <a:latin typeface="Times New Roman" pitchFamily="18" charset="0"/>
                <a:cs typeface="Times New Roman" pitchFamily="18" charset="0"/>
              </a:rPr>
              <a:t>•</a:t>
            </a:r>
          </a:p>
          <a:p>
            <a:pPr>
              <a:lnSpc>
                <a:spcPts val="1000"/>
              </a:lnSpc>
            </a:pPr>
            <a:endParaRPr lang="en-US" altLang="zh-CN" dirty="0" smtClean="0"/>
          </a:p>
          <a:p>
            <a:pPr>
              <a:lnSpc>
                <a:spcPts val="800"/>
              </a:lnSpc>
              <a:tabLst/>
            </a:pPr>
            <a:r>
              <a:rPr lang="en-US" altLang="zh-CN" sz="444" dirty="0" smtClean="0">
                <a:solidFill>
                  <a:srgbClr val="DD8047"/>
                </a:solidFill>
                <a:latin typeface="Times New Roman" pitchFamily="18" charset="0"/>
                <a:cs typeface="Times New Roman" pitchFamily="18" charset="0"/>
              </a:rPr>
              <a:t>•</a:t>
            </a:r>
          </a:p>
          <a:p>
            <a:pPr>
              <a:lnSpc>
                <a:spcPts val="1000"/>
              </a:lnSpc>
            </a:pPr>
            <a:endParaRPr lang="en-US" altLang="zh-CN" dirty="0" smtClean="0"/>
          </a:p>
          <a:p>
            <a:pPr>
              <a:lnSpc>
                <a:spcPts val="800"/>
              </a:lnSpc>
              <a:tabLst/>
            </a:pPr>
            <a:r>
              <a:rPr lang="en-US" altLang="zh-CN" sz="444" dirty="0" smtClean="0">
                <a:solidFill>
                  <a:srgbClr val="DD8047"/>
                </a:solidFill>
                <a:latin typeface="Times New Roman" pitchFamily="18" charset="0"/>
                <a:cs typeface="Times New Roman" pitchFamily="18" charset="0"/>
              </a:rPr>
              <a:t>•</a:t>
            </a:r>
          </a:p>
          <a:p>
            <a:pPr>
              <a:lnSpc>
                <a:spcPts val="1000"/>
              </a:lnSpc>
            </a:pPr>
            <a:endParaRPr lang="en-US" altLang="zh-CN" dirty="0" smtClean="0"/>
          </a:p>
          <a:p>
            <a:pPr>
              <a:lnSpc>
                <a:spcPts val="800"/>
              </a:lnSpc>
              <a:tabLst/>
            </a:pPr>
            <a:r>
              <a:rPr lang="en-US" altLang="zh-CN" sz="444" dirty="0" smtClean="0">
                <a:solidFill>
                  <a:srgbClr val="DD8047"/>
                </a:solidFill>
                <a:latin typeface="Times New Roman" pitchFamily="18" charset="0"/>
                <a:cs typeface="Times New Roman" pitchFamily="18" charset="0"/>
              </a:rPr>
              <a:t>•</a:t>
            </a:r>
          </a:p>
        </p:txBody>
      </p:sp>
      <p:sp>
        <p:nvSpPr>
          <p:cNvPr id="45" name="TextBox 1"/>
          <p:cNvSpPr txBox="1"/>
          <p:nvPr/>
        </p:nvSpPr>
        <p:spPr>
          <a:xfrm>
            <a:off x="774700" y="4140200"/>
            <a:ext cx="2311400" cy="1016000"/>
          </a:xfrm>
          <a:prstGeom prst="rect">
            <a:avLst/>
          </a:prstGeom>
          <a:noFill/>
        </p:spPr>
        <p:txBody>
          <a:bodyPr wrap="none" lIns="0" tIns="0" rIns="0" rtlCol="0">
            <a:spAutoFit/>
          </a:bodyPr>
          <a:lstStyle/>
          <a:p>
            <a:pPr>
              <a:lnSpc>
                <a:spcPts val="700"/>
              </a:lnSpc>
              <a:tabLst/>
            </a:pPr>
            <a:r>
              <a:rPr lang="en-US" altLang="zh-CN" sz="744" dirty="0" smtClean="0">
                <a:solidFill>
                  <a:srgbClr val="000000"/>
                </a:solidFill>
                <a:latin typeface="Tw Cen MT" pitchFamily="18" charset="0"/>
                <a:cs typeface="Tw Cen MT" pitchFamily="18" charset="0"/>
              </a:rPr>
              <a:t>Executive</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&amp;</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Judiciary</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responsible/</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leg</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minimal</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role</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(absent)</a:t>
            </a:r>
          </a:p>
          <a:p>
            <a:pPr>
              <a:lnSpc>
                <a:spcPts val="1000"/>
              </a:lnSpc>
              <a:tabLst/>
            </a:pPr>
            <a:r>
              <a:rPr lang="en-US" altLang="zh-CN" sz="744" dirty="0" smtClean="0">
                <a:solidFill>
                  <a:srgbClr val="000000"/>
                </a:solidFill>
                <a:latin typeface="Tw Cen MT" pitchFamily="18" charset="0"/>
                <a:cs typeface="Tw Cen MT" pitchFamily="18" charset="0"/>
              </a:rPr>
              <a:t>This</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failure</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has</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been</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source</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of</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uncertainty</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of</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relationship</a:t>
            </a:r>
          </a:p>
          <a:p>
            <a:pPr>
              <a:lnSpc>
                <a:spcPts val="800"/>
              </a:lnSpc>
              <a:tabLst/>
            </a:pPr>
            <a:r>
              <a:rPr lang="en-US" altLang="zh-CN" sz="744" dirty="0" smtClean="0">
                <a:solidFill>
                  <a:srgbClr val="000000"/>
                </a:solidFill>
                <a:latin typeface="Tw Cen MT" pitchFamily="18" charset="0"/>
                <a:cs typeface="Tw Cen MT" pitchFamily="18" charset="0"/>
              </a:rPr>
              <a:t>between</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dom.</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and</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int’l</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law</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Courts</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have</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pushed</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this</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position</a:t>
            </a:r>
          </a:p>
          <a:p>
            <a:pPr>
              <a:lnSpc>
                <a:spcPts val="1000"/>
              </a:lnSpc>
              <a:tabLst/>
            </a:pPr>
            <a:r>
              <a:rPr lang="en-US" altLang="zh-CN" sz="744" dirty="0" smtClean="0">
                <a:solidFill>
                  <a:srgbClr val="000000"/>
                </a:solidFill>
                <a:latin typeface="Tw Cen MT" pitchFamily="18" charset="0"/>
                <a:cs typeface="Tw Cen MT" pitchFamily="18" charset="0"/>
              </a:rPr>
              <a:t>Foreign</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Affairs</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seen</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as</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Executive</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branch</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function</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(not</a:t>
            </a:r>
          </a:p>
          <a:p>
            <a:pPr>
              <a:lnSpc>
                <a:spcPts val="800"/>
              </a:lnSpc>
              <a:tabLst/>
            </a:pPr>
            <a:r>
              <a:rPr lang="en-US" altLang="zh-CN" sz="744" dirty="0" smtClean="0">
                <a:solidFill>
                  <a:srgbClr val="000000"/>
                </a:solidFill>
                <a:latin typeface="Tw Cen MT" pitchFamily="18" charset="0"/>
                <a:cs typeface="Tw Cen MT" pitchFamily="18" charset="0"/>
              </a:rPr>
              <a:t>constitutionally</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defined)</a:t>
            </a:r>
          </a:p>
          <a:p>
            <a:pPr>
              <a:lnSpc>
                <a:spcPts val="1000"/>
              </a:lnSpc>
              <a:tabLst/>
            </a:pPr>
            <a:r>
              <a:rPr lang="en-US" altLang="zh-CN" sz="744" dirty="0" smtClean="0">
                <a:solidFill>
                  <a:srgbClr val="000000"/>
                </a:solidFill>
                <a:latin typeface="Tw Cen MT" pitchFamily="18" charset="0"/>
                <a:cs typeface="Tw Cen MT" pitchFamily="18" charset="0"/>
              </a:rPr>
              <a:t>Courts</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have</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been</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left</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to</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determine</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the</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relationship</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between</a:t>
            </a:r>
          </a:p>
          <a:p>
            <a:pPr>
              <a:lnSpc>
                <a:spcPts val="800"/>
              </a:lnSpc>
              <a:tabLst/>
            </a:pPr>
            <a:r>
              <a:rPr lang="en-US" altLang="zh-CN" sz="744" dirty="0" smtClean="0">
                <a:solidFill>
                  <a:srgbClr val="000000"/>
                </a:solidFill>
                <a:latin typeface="Tw Cen MT" pitchFamily="18" charset="0"/>
                <a:cs typeface="Tw Cen MT" pitchFamily="18" charset="0"/>
              </a:rPr>
              <a:t>inter’l</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and</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dom.</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law</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with</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little</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democratic</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input</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or</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direction</a:t>
            </a:r>
          </a:p>
          <a:p>
            <a:pPr>
              <a:lnSpc>
                <a:spcPts val="1000"/>
              </a:lnSpc>
              <a:tabLst/>
            </a:pPr>
            <a:r>
              <a:rPr lang="en-US" altLang="zh-CN" sz="744" dirty="0" smtClean="0">
                <a:solidFill>
                  <a:srgbClr val="000000"/>
                </a:solidFill>
                <a:latin typeface="Tw Cen MT" pitchFamily="18" charset="0"/>
                <a:cs typeface="Tw Cen MT" pitchFamily="18" charset="0"/>
              </a:rPr>
              <a:t>Canada</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is</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member</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of</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numerous</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groups</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whose</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decisions</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are</a:t>
            </a:r>
          </a:p>
          <a:p>
            <a:pPr>
              <a:lnSpc>
                <a:spcPts val="800"/>
              </a:lnSpc>
              <a:tabLst/>
            </a:pPr>
            <a:r>
              <a:rPr lang="en-US" altLang="zh-CN" sz="744" dirty="0" smtClean="0">
                <a:solidFill>
                  <a:srgbClr val="000000"/>
                </a:solidFill>
                <a:latin typeface="Tw Cen MT" pitchFamily="18" charset="0"/>
                <a:cs typeface="Tw Cen MT" pitchFamily="18" charset="0"/>
              </a:rPr>
              <a:t>supposed</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to</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be</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binding</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in</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Canadian</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domestic</a:t>
            </a:r>
            <a:r>
              <a:rPr lang="en-US" altLang="zh-CN" sz="744" dirty="0" smtClean="0">
                <a:latin typeface="Times New Roman" pitchFamily="18" charset="0"/>
                <a:cs typeface="Times New Roman" pitchFamily="18" charset="0"/>
              </a:rPr>
              <a:t> </a:t>
            </a:r>
            <a:r>
              <a:rPr lang="en-US" altLang="zh-CN" sz="744" dirty="0" smtClean="0">
                <a:solidFill>
                  <a:srgbClr val="000000"/>
                </a:solidFill>
                <a:latin typeface="Tw Cen MT" pitchFamily="18" charset="0"/>
                <a:cs typeface="Tw Cen MT" pitchFamily="18" charset="0"/>
              </a:rPr>
              <a:t>law.</a:t>
            </a:r>
          </a:p>
        </p:txBody>
      </p:sp>
      <p:sp>
        <p:nvSpPr>
          <p:cNvPr id="46" name="TextBox 1"/>
          <p:cNvSpPr txBox="1"/>
          <p:nvPr/>
        </p:nvSpPr>
        <p:spPr>
          <a:xfrm>
            <a:off x="787400" y="5181600"/>
            <a:ext cx="12700" cy="63500"/>
          </a:xfrm>
          <a:prstGeom prst="rect">
            <a:avLst/>
          </a:prstGeom>
          <a:noFill/>
        </p:spPr>
        <p:txBody>
          <a:bodyPr wrap="none" lIns="0" tIns="0" rIns="0" rtlCol="0">
            <a:spAutoFit/>
          </a:bodyPr>
          <a:lstStyle/>
          <a:p>
            <a:pPr>
              <a:lnSpc>
                <a:spcPts val="500"/>
              </a:lnSpc>
              <a:tabLst/>
            </a:pPr>
            <a:r>
              <a:rPr lang="en-US" altLang="zh-CN" sz="456" dirty="0" smtClean="0">
                <a:solidFill>
                  <a:srgbClr val="94B6D2"/>
                </a:solidFill>
                <a:latin typeface="Times New Roman" pitchFamily="18" charset="0"/>
                <a:cs typeface="Times New Roman" pitchFamily="18" charset="0"/>
              </a:rPr>
              <a:t>•</a:t>
            </a:r>
          </a:p>
        </p:txBody>
      </p:sp>
      <p:sp>
        <p:nvSpPr>
          <p:cNvPr id="47" name="TextBox 1"/>
          <p:cNvSpPr txBox="1"/>
          <p:nvPr/>
        </p:nvSpPr>
        <p:spPr>
          <a:xfrm>
            <a:off x="876300" y="5168900"/>
            <a:ext cx="2095500" cy="165100"/>
          </a:xfrm>
          <a:prstGeom prst="rect">
            <a:avLst/>
          </a:prstGeom>
          <a:noFill/>
        </p:spPr>
        <p:txBody>
          <a:bodyPr wrap="none" lIns="0" tIns="0" rIns="0" rtlCol="0">
            <a:spAutoFit/>
          </a:bodyPr>
          <a:lstStyle/>
          <a:p>
            <a:pPr>
              <a:lnSpc>
                <a:spcPts val="600"/>
              </a:lnSpc>
              <a:tabLst/>
            </a:pPr>
            <a:r>
              <a:rPr lang="en-US" altLang="zh-CN" sz="660" dirty="0" smtClean="0">
                <a:solidFill>
                  <a:srgbClr val="DD8047"/>
                </a:solidFill>
                <a:latin typeface="Tw Cen MT" pitchFamily="18" charset="0"/>
                <a:cs typeface="Tw Cen MT" pitchFamily="18" charset="0"/>
              </a:rPr>
              <a:t>Problem:</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“it</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is</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often</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difficult</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to</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determine</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where</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one</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field</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stops</a:t>
            </a:r>
          </a:p>
          <a:p>
            <a:pPr>
              <a:lnSpc>
                <a:spcPts val="700"/>
              </a:lnSpc>
              <a:tabLst/>
            </a:pPr>
            <a:r>
              <a:rPr lang="en-US" altLang="zh-CN" sz="660" dirty="0" smtClean="0">
                <a:solidFill>
                  <a:srgbClr val="000000"/>
                </a:solidFill>
                <a:latin typeface="Tw Cen MT" pitchFamily="18" charset="0"/>
                <a:cs typeface="Tw Cen MT" pitchFamily="18" charset="0"/>
              </a:rPr>
              <a:t>and</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the</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other</a:t>
            </a:r>
            <a:r>
              <a:rPr lang="en-US" altLang="zh-CN" sz="660" dirty="0" smtClean="0">
                <a:latin typeface="Times New Roman" pitchFamily="18" charset="0"/>
                <a:cs typeface="Times New Roman" pitchFamily="18" charset="0"/>
              </a:rPr>
              <a:t> </a:t>
            </a:r>
            <a:r>
              <a:rPr lang="en-US" altLang="zh-CN" sz="660" dirty="0" smtClean="0">
                <a:solidFill>
                  <a:srgbClr val="000000"/>
                </a:solidFill>
                <a:latin typeface="Tw Cen MT" pitchFamily="18" charset="0"/>
                <a:cs typeface="Tw Cen MT" pitchFamily="18" charset="0"/>
              </a:rPr>
              <a:t>begins.”</a:t>
            </a:r>
          </a:p>
        </p:txBody>
      </p:sp>
      <p:sp>
        <p:nvSpPr>
          <p:cNvPr id="48" name="TextBox 1"/>
          <p:cNvSpPr txBox="1"/>
          <p:nvPr/>
        </p:nvSpPr>
        <p:spPr>
          <a:xfrm>
            <a:off x="660400" y="6832600"/>
            <a:ext cx="12700" cy="304800"/>
          </a:xfrm>
          <a:prstGeom prst="rect">
            <a:avLst/>
          </a:prstGeom>
          <a:noFill/>
        </p:spPr>
        <p:txBody>
          <a:bodyPr wrap="none" lIns="0" tIns="0" rIns="0" rtlCol="0">
            <a:spAutoFit/>
          </a:bodyPr>
          <a:lstStyle/>
          <a:p>
            <a:pPr>
              <a:lnSpc>
                <a:spcPts val="400"/>
              </a:lnSpc>
              <a:tabLst/>
            </a:pPr>
            <a:r>
              <a:rPr lang="en-US" altLang="zh-CN" sz="432" dirty="0" smtClean="0">
                <a:solidFill>
                  <a:srgbClr val="DD8047"/>
                </a:solidFill>
                <a:latin typeface="Times New Roman" pitchFamily="18" charset="0"/>
                <a:cs typeface="Times New Roman" pitchFamily="18" charset="0"/>
              </a:rPr>
              <a:t>•</a:t>
            </a:r>
          </a:p>
          <a:p>
            <a:pPr>
              <a:lnSpc>
                <a:spcPts val="1000"/>
              </a:lnSpc>
            </a:pPr>
            <a:endParaRPr lang="en-US" altLang="zh-CN" dirty="0" smtClean="0"/>
          </a:p>
          <a:p>
            <a:pPr>
              <a:lnSpc>
                <a:spcPts val="900"/>
              </a:lnSpc>
              <a:tabLst/>
            </a:pPr>
            <a:r>
              <a:rPr lang="en-US" altLang="zh-CN" sz="432" dirty="0" smtClean="0">
                <a:solidFill>
                  <a:srgbClr val="DD8047"/>
                </a:solidFill>
                <a:latin typeface="Times New Roman" pitchFamily="18" charset="0"/>
                <a:cs typeface="Times New Roman" pitchFamily="18" charset="0"/>
              </a:rPr>
              <a:t>•</a:t>
            </a:r>
          </a:p>
        </p:txBody>
      </p:sp>
      <p:sp>
        <p:nvSpPr>
          <p:cNvPr id="49" name="TextBox 1"/>
          <p:cNvSpPr txBox="1"/>
          <p:nvPr/>
        </p:nvSpPr>
        <p:spPr>
          <a:xfrm>
            <a:off x="723900" y="6477000"/>
            <a:ext cx="2400300" cy="914400"/>
          </a:xfrm>
          <a:prstGeom prst="rect">
            <a:avLst/>
          </a:prstGeom>
          <a:noFill/>
        </p:spPr>
        <p:txBody>
          <a:bodyPr wrap="none" lIns="0" tIns="0" rIns="0" rtlCol="0">
            <a:spAutoFit/>
          </a:bodyPr>
          <a:lstStyle/>
          <a:p>
            <a:pPr>
              <a:lnSpc>
                <a:spcPts val="1300"/>
              </a:lnSpc>
              <a:tabLst>
                <a:tab pos="25400" algn="l"/>
                <a:tab pos="38100" algn="l"/>
              </a:tabLst>
            </a:pPr>
            <a:r>
              <a:rPr lang="en-US" altLang="zh-CN" sz="1308" dirty="0" smtClean="0">
                <a:solidFill>
                  <a:srgbClr val="775F55"/>
                </a:solidFill>
                <a:latin typeface="Tw Cen MT" pitchFamily="18" charset="0"/>
                <a:cs typeface="Tw Cen MT" pitchFamily="18" charset="0"/>
              </a:rPr>
              <a:t>Not</a:t>
            </a:r>
            <a:r>
              <a:rPr lang="en-US" altLang="zh-CN" sz="1308" dirty="0" smtClean="0">
                <a:latin typeface="Times New Roman" pitchFamily="18" charset="0"/>
                <a:cs typeface="Times New Roman" pitchFamily="18" charset="0"/>
              </a:rPr>
              <a:t> </a:t>
            </a:r>
            <a:r>
              <a:rPr lang="en-US" altLang="zh-CN" sz="1308" dirty="0" smtClean="0">
                <a:solidFill>
                  <a:srgbClr val="775F55"/>
                </a:solidFill>
                <a:latin typeface="Tw Cen MT" pitchFamily="18" charset="0"/>
                <a:cs typeface="Tw Cen MT" pitchFamily="18" charset="0"/>
              </a:rPr>
              <a:t>consistent…</a:t>
            </a:r>
          </a:p>
          <a:p>
            <a:pPr>
              <a:lnSpc>
                <a:spcPts val="1000"/>
              </a:lnSpc>
            </a:pPr>
            <a:endParaRPr lang="en-US" altLang="zh-CN" dirty="0" smtClean="0"/>
          </a:p>
          <a:p>
            <a:pPr>
              <a:lnSpc>
                <a:spcPts val="1000"/>
              </a:lnSpc>
              <a:tabLst>
                <a:tab pos="25400" algn="l"/>
                <a:tab pos="38100" algn="l"/>
              </a:tabLst>
            </a:pPr>
            <a:r>
              <a:rPr lang="en-US" altLang="zh-CN" dirty="0" smtClean="0"/>
              <a:t>	</a:t>
            </a:r>
            <a:r>
              <a:rPr lang="en-US" altLang="zh-CN" sz="720" dirty="0" smtClean="0">
                <a:solidFill>
                  <a:srgbClr val="000000"/>
                </a:solidFill>
                <a:latin typeface="Tw Cen MT" pitchFamily="18" charset="0"/>
                <a:cs typeface="Tw Cen MT" pitchFamily="18" charset="0"/>
              </a:rPr>
              <a:t>If</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we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are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increasingly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influenced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or</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bound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by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these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rules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is</a:t>
            </a:r>
          </a:p>
          <a:p>
            <a:pPr>
              <a:lnSpc>
                <a:spcPts val="800"/>
              </a:lnSpc>
              <a:tabLst>
                <a:tab pos="25400" algn="l"/>
                <a:tab pos="38100" algn="l"/>
              </a:tabLst>
            </a:pPr>
            <a:r>
              <a:rPr lang="en-US" altLang="zh-CN" dirty="0" smtClean="0"/>
              <a:t>	</a:t>
            </a:r>
            <a:r>
              <a:rPr lang="en-US" altLang="zh-CN" sz="720" dirty="0" smtClean="0">
                <a:solidFill>
                  <a:srgbClr val="000000"/>
                </a:solidFill>
                <a:latin typeface="Tw Cen MT" pitchFamily="18" charset="0"/>
                <a:cs typeface="Tw Cen MT" pitchFamily="18" charset="0"/>
              </a:rPr>
              <a:t>import.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to</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know</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what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role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we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(who?)</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had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negotiating</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them.</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No?</a:t>
            </a:r>
          </a:p>
          <a:p>
            <a:pPr>
              <a:lnSpc>
                <a:spcPts val="1000"/>
              </a:lnSpc>
              <a:tabLst>
                <a:tab pos="25400" algn="l"/>
                <a:tab pos="38100" algn="l"/>
              </a:tabLst>
            </a:pPr>
            <a:r>
              <a:rPr lang="en-US" altLang="zh-CN" dirty="0" smtClean="0"/>
              <a:t>	</a:t>
            </a:r>
            <a:r>
              <a:rPr lang="en-US" altLang="zh-CN" sz="720" b="1" dirty="0" smtClean="0">
                <a:solidFill>
                  <a:srgbClr val="000000"/>
                </a:solidFill>
                <a:latin typeface="Tw Cen MT" pitchFamily="18" charset="0"/>
                <a:cs typeface="Tw Cen MT" pitchFamily="18" charset="0"/>
              </a:rPr>
              <a:t>Adoption</a:t>
            </a:r>
            <a:r>
              <a:rPr lang="en-US" altLang="zh-CN" sz="720" dirty="0" smtClean="0">
                <a:latin typeface="Times New Roman" pitchFamily="18" charset="0"/>
                <a:cs typeface="Times New Roman" pitchFamily="18" charset="0"/>
              </a:rPr>
              <a:t> </a:t>
            </a:r>
            <a:r>
              <a:rPr lang="en-US" altLang="zh-CN" sz="720" b="1" dirty="0" smtClean="0">
                <a:solidFill>
                  <a:srgbClr val="000000"/>
                </a:solidFill>
                <a:latin typeface="Tw Cen MT" pitchFamily="18" charset="0"/>
                <a:cs typeface="Tw Cen MT" pitchFamily="18" charset="0"/>
              </a:rPr>
              <a:t>Theory</a:t>
            </a:r>
            <a:r>
              <a:rPr lang="en-US" altLang="zh-CN" sz="720" dirty="0" smtClean="0">
                <a:solidFill>
                  <a:srgbClr val="000000"/>
                </a:solidFill>
                <a:latin typeface="Tw Cen MT" pitchFamily="18" charset="0"/>
                <a:cs typeface="Tw Cen MT" pitchFamily="18" charset="0"/>
              </a:rPr>
              <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Automatically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part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of</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dom.</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law</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except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when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a:t>
            </a:r>
          </a:p>
          <a:p>
            <a:pPr>
              <a:lnSpc>
                <a:spcPts val="800"/>
              </a:lnSpc>
              <a:tabLst>
                <a:tab pos="25400" algn="l"/>
                <a:tab pos="38100" algn="l"/>
              </a:tabLst>
            </a:pPr>
            <a:r>
              <a:rPr lang="en-US" altLang="zh-CN" dirty="0" smtClean="0"/>
              <a:t>	</a:t>
            </a:r>
            <a:r>
              <a:rPr lang="en-US" altLang="zh-CN" sz="720" dirty="0" smtClean="0">
                <a:solidFill>
                  <a:srgbClr val="000000"/>
                </a:solidFill>
                <a:latin typeface="Tw Cen MT" pitchFamily="18" charset="0"/>
                <a:cs typeface="Tw Cen MT" pitchFamily="18" charset="0"/>
              </a:rPr>
              <a:t>conflict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with</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existing</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law</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(“fills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gaps”)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Canada</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closest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to</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this</a:t>
            </a:r>
          </a:p>
          <a:p>
            <a:pPr>
              <a:lnSpc>
                <a:spcPts val="1000"/>
              </a:lnSpc>
              <a:tabLst>
                <a:tab pos="25400" algn="l"/>
                <a:tab pos="38100" algn="l"/>
              </a:tabLst>
            </a:pPr>
            <a:r>
              <a:rPr lang="en-US" altLang="zh-CN" dirty="0" smtClean="0"/>
              <a:t>		</a:t>
            </a:r>
            <a:r>
              <a:rPr lang="en-US" altLang="zh-CN" sz="504" dirty="0" smtClean="0">
                <a:solidFill>
                  <a:srgbClr val="94B6D2"/>
                </a:solidFill>
                <a:latin typeface="Times New Roman" pitchFamily="18" charset="0"/>
                <a:cs typeface="Times New Roman" pitchFamily="18" charset="0"/>
              </a:rPr>
              <a:t>•</a:t>
            </a:r>
            <a:r>
              <a:rPr lang="en-US" altLang="zh-CN" sz="720" dirty="0" smtClean="0">
                <a:latin typeface="Times New Roman" pitchFamily="18" charset="0"/>
                <a:cs typeface="Times New Roman" pitchFamily="18" charset="0"/>
              </a:rPr>
              <a:t>   </a:t>
            </a:r>
            <a:r>
              <a:rPr lang="en-US" altLang="zh-CN" sz="720" i="1" dirty="0" smtClean="0">
                <a:solidFill>
                  <a:srgbClr val="000000"/>
                </a:solidFill>
                <a:latin typeface="Tw Cen MT" pitchFamily="18" charset="0"/>
                <a:cs typeface="Tw Cen MT" pitchFamily="18" charset="0"/>
              </a:rPr>
              <a:t>R</a:t>
            </a:r>
            <a:r>
              <a:rPr lang="en-US" altLang="zh-CN" sz="720" dirty="0" smtClean="0">
                <a:latin typeface="Times New Roman" pitchFamily="18" charset="0"/>
                <a:cs typeface="Times New Roman" pitchFamily="18" charset="0"/>
              </a:rPr>
              <a:t> </a:t>
            </a:r>
            <a:r>
              <a:rPr lang="en-US" altLang="zh-CN" sz="720" i="1" dirty="0" smtClean="0">
                <a:solidFill>
                  <a:srgbClr val="000000"/>
                </a:solidFill>
                <a:latin typeface="Tw Cen MT" pitchFamily="18" charset="0"/>
                <a:cs typeface="Tw Cen MT" pitchFamily="18" charset="0"/>
              </a:rPr>
              <a:t>v.</a:t>
            </a:r>
            <a:r>
              <a:rPr lang="en-US" altLang="zh-CN" sz="720" dirty="0" smtClean="0">
                <a:latin typeface="Times New Roman" pitchFamily="18" charset="0"/>
                <a:cs typeface="Times New Roman" pitchFamily="18" charset="0"/>
              </a:rPr>
              <a:t> </a:t>
            </a:r>
            <a:r>
              <a:rPr lang="en-US" altLang="zh-CN" sz="720" i="1" dirty="0" smtClean="0">
                <a:solidFill>
                  <a:srgbClr val="000000"/>
                </a:solidFill>
                <a:latin typeface="Tw Cen MT" pitchFamily="18" charset="0"/>
                <a:cs typeface="Tw Cen MT" pitchFamily="18" charset="0"/>
              </a:rPr>
              <a:t>Hape</a:t>
            </a:r>
            <a:r>
              <a:rPr lang="en-US" altLang="zh-CN" sz="720" dirty="0" smtClean="0">
                <a:latin typeface="Times New Roman" pitchFamily="18" charset="0"/>
                <a:cs typeface="Times New Roman" pitchFamily="18" charset="0"/>
              </a:rPr>
              <a:t> </a:t>
            </a:r>
            <a:r>
              <a:rPr lang="en-US" altLang="zh-CN" sz="720" i="1" dirty="0" smtClean="0">
                <a:solidFill>
                  <a:srgbClr val="000000"/>
                </a:solidFill>
                <a:latin typeface="Tw Cen MT" pitchFamily="18" charset="0"/>
                <a:cs typeface="Tw Cen MT" pitchFamily="18" charset="0"/>
              </a:rPr>
              <a:t>(2007)</a:t>
            </a:r>
          </a:p>
        </p:txBody>
      </p:sp>
      <p:sp>
        <p:nvSpPr>
          <p:cNvPr id="50" name="TextBox 1"/>
          <p:cNvSpPr txBox="1"/>
          <p:nvPr/>
        </p:nvSpPr>
        <p:spPr>
          <a:xfrm>
            <a:off x="850900" y="7429500"/>
            <a:ext cx="12700" cy="355600"/>
          </a:xfrm>
          <a:prstGeom prst="rect">
            <a:avLst/>
          </a:prstGeom>
          <a:noFill/>
        </p:spPr>
        <p:txBody>
          <a:bodyPr wrap="none" lIns="0" tIns="0" rIns="0" rtlCol="0">
            <a:spAutoFit/>
          </a:bodyPr>
          <a:lstStyle/>
          <a:p>
            <a:pPr>
              <a:lnSpc>
                <a:spcPts val="400"/>
              </a:lnSpc>
              <a:tabLst/>
            </a:pPr>
            <a:r>
              <a:rPr lang="en-US" altLang="zh-CN" sz="444" dirty="0" smtClean="0">
                <a:solidFill>
                  <a:srgbClr val="DD8047"/>
                </a:solidFill>
                <a:latin typeface="Times New Roman" pitchFamily="18" charset="0"/>
                <a:cs typeface="Times New Roman" pitchFamily="18" charset="0"/>
              </a:rPr>
              <a:t>•</a:t>
            </a:r>
          </a:p>
          <a:p>
            <a:pPr>
              <a:lnSpc>
                <a:spcPts val="800"/>
              </a:lnSpc>
              <a:tabLst/>
            </a:pPr>
            <a:r>
              <a:rPr lang="en-US" altLang="zh-CN" sz="444" dirty="0" smtClean="0">
                <a:solidFill>
                  <a:srgbClr val="DD8047"/>
                </a:solidFill>
                <a:latin typeface="Times New Roman" pitchFamily="18" charset="0"/>
                <a:cs typeface="Times New Roman" pitchFamily="18" charset="0"/>
              </a:rPr>
              <a:t>•</a:t>
            </a:r>
          </a:p>
          <a:p>
            <a:pPr>
              <a:lnSpc>
                <a:spcPts val="1000"/>
              </a:lnSpc>
            </a:pPr>
            <a:endParaRPr lang="en-US" altLang="zh-CN" dirty="0" smtClean="0"/>
          </a:p>
          <a:p>
            <a:pPr>
              <a:lnSpc>
                <a:spcPts val="500"/>
              </a:lnSpc>
              <a:tabLst/>
            </a:pPr>
            <a:r>
              <a:rPr lang="en-US" altLang="zh-CN" sz="408" dirty="0" smtClean="0">
                <a:solidFill>
                  <a:srgbClr val="DD8047"/>
                </a:solidFill>
                <a:latin typeface="Times New Roman" pitchFamily="18" charset="0"/>
                <a:cs typeface="Times New Roman" pitchFamily="18" charset="0"/>
              </a:rPr>
              <a:t>•</a:t>
            </a:r>
          </a:p>
        </p:txBody>
      </p:sp>
      <p:sp>
        <p:nvSpPr>
          <p:cNvPr id="51" name="TextBox 1"/>
          <p:cNvSpPr txBox="1"/>
          <p:nvPr/>
        </p:nvSpPr>
        <p:spPr>
          <a:xfrm>
            <a:off x="990600" y="7416800"/>
            <a:ext cx="2209800" cy="457200"/>
          </a:xfrm>
          <a:prstGeom prst="rect">
            <a:avLst/>
          </a:prstGeom>
          <a:noFill/>
        </p:spPr>
        <p:txBody>
          <a:bodyPr wrap="none" lIns="0" tIns="0" rIns="0" rtlCol="0">
            <a:spAutoFit/>
          </a:bodyPr>
          <a:lstStyle/>
          <a:p>
            <a:pPr>
              <a:lnSpc>
                <a:spcPts val="600"/>
              </a:lnSpc>
              <a:tabLst/>
            </a:pPr>
            <a:r>
              <a:rPr lang="en-US" altLang="zh-CN" sz="600" dirty="0" smtClean="0">
                <a:solidFill>
                  <a:srgbClr val="000000"/>
                </a:solidFill>
                <a:latin typeface="Tw Cen MT" pitchFamily="18" charset="0"/>
                <a:cs typeface="Tw Cen MT" pitchFamily="18" charset="0"/>
              </a:rPr>
              <a:t>Search</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and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Seizure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in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Turks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and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Caicos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Charter</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apply?</a:t>
            </a:r>
          </a:p>
          <a:p>
            <a:pPr>
              <a:lnSpc>
                <a:spcPts val="800"/>
              </a:lnSpc>
              <a:tabLst/>
            </a:pPr>
            <a:r>
              <a:rPr lang="en-US" altLang="zh-CN" sz="600" dirty="0" smtClean="0">
                <a:solidFill>
                  <a:srgbClr val="000000"/>
                </a:solidFill>
                <a:latin typeface="Tw Cen MT" pitchFamily="18" charset="0"/>
                <a:cs typeface="Tw Cen MT" pitchFamily="18" charset="0"/>
              </a:rPr>
              <a:t>International</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law</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part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of</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common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law</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and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thus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can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be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plead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before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Can.</a:t>
            </a:r>
          </a:p>
          <a:p>
            <a:pPr>
              <a:lnSpc>
                <a:spcPts val="700"/>
              </a:lnSpc>
              <a:tabLst/>
            </a:pPr>
            <a:r>
              <a:rPr lang="en-US" altLang="zh-CN" sz="600" dirty="0" smtClean="0">
                <a:solidFill>
                  <a:srgbClr val="000000"/>
                </a:solidFill>
                <a:latin typeface="Tw Cen MT" pitchFamily="18" charset="0"/>
                <a:cs typeface="Tw Cen MT" pitchFamily="18" charset="0"/>
              </a:rPr>
              <a:t>courts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long</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there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is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no</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conflict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with</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the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Constitution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or</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statutes</a:t>
            </a:r>
          </a:p>
          <a:p>
            <a:pPr>
              <a:lnSpc>
                <a:spcPts val="800"/>
              </a:lnSpc>
              <a:tabLst/>
            </a:pPr>
            <a:r>
              <a:rPr lang="en-US" altLang="zh-CN" sz="540" dirty="0" smtClean="0">
                <a:solidFill>
                  <a:srgbClr val="000000"/>
                </a:solidFill>
                <a:latin typeface="Tw Cen MT" pitchFamily="18" charset="0"/>
                <a:cs typeface="Tw Cen MT" pitchFamily="18" charset="0"/>
              </a:rPr>
              <a:t>Part</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of</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the</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problem</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is</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how</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custom</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is</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“proven”</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and</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this</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often</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means</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that</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it</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must</a:t>
            </a:r>
          </a:p>
          <a:p>
            <a:pPr>
              <a:lnSpc>
                <a:spcPts val="600"/>
              </a:lnSpc>
              <a:tabLst/>
            </a:pPr>
            <a:r>
              <a:rPr lang="en-US" altLang="zh-CN" sz="540" dirty="0" smtClean="0">
                <a:solidFill>
                  <a:srgbClr val="000000"/>
                </a:solidFill>
                <a:latin typeface="Tw Cen MT" pitchFamily="18" charset="0"/>
                <a:cs typeface="Tw Cen MT" pitchFamily="18" charset="0"/>
              </a:rPr>
              <a:t>be</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presented</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through</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experttestimony</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(not</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consistent</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with</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monist</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view)</a:t>
            </a:r>
          </a:p>
        </p:txBody>
      </p:sp>
      <p:sp>
        <p:nvSpPr>
          <p:cNvPr id="52" name="TextBox 1"/>
          <p:cNvSpPr txBox="1"/>
          <p:nvPr/>
        </p:nvSpPr>
        <p:spPr>
          <a:xfrm>
            <a:off x="660400" y="7950200"/>
            <a:ext cx="12700" cy="304800"/>
          </a:xfrm>
          <a:prstGeom prst="rect">
            <a:avLst/>
          </a:prstGeom>
          <a:noFill/>
        </p:spPr>
        <p:txBody>
          <a:bodyPr wrap="none" lIns="0" tIns="0" rIns="0" rtlCol="0">
            <a:spAutoFit/>
          </a:bodyPr>
          <a:lstStyle/>
          <a:p>
            <a:pPr>
              <a:lnSpc>
                <a:spcPts val="400"/>
              </a:lnSpc>
              <a:tabLst/>
            </a:pPr>
            <a:r>
              <a:rPr lang="en-US" altLang="zh-CN" sz="432" dirty="0" smtClean="0">
                <a:solidFill>
                  <a:srgbClr val="DD8047"/>
                </a:solidFill>
                <a:latin typeface="Times New Roman" pitchFamily="18" charset="0"/>
                <a:cs typeface="Times New Roman" pitchFamily="18" charset="0"/>
              </a:rPr>
              <a:t>•</a:t>
            </a:r>
          </a:p>
          <a:p>
            <a:pPr>
              <a:lnSpc>
                <a:spcPts val="1000"/>
              </a:lnSpc>
            </a:pPr>
            <a:endParaRPr lang="en-US" altLang="zh-CN" dirty="0" smtClean="0"/>
          </a:p>
          <a:p>
            <a:pPr>
              <a:lnSpc>
                <a:spcPts val="900"/>
              </a:lnSpc>
              <a:tabLst/>
            </a:pPr>
            <a:r>
              <a:rPr lang="en-US" altLang="zh-CN" sz="432" dirty="0" smtClean="0">
                <a:solidFill>
                  <a:srgbClr val="DD8047"/>
                </a:solidFill>
                <a:latin typeface="Times New Roman" pitchFamily="18" charset="0"/>
                <a:cs typeface="Times New Roman" pitchFamily="18" charset="0"/>
              </a:rPr>
              <a:t>•</a:t>
            </a:r>
          </a:p>
        </p:txBody>
      </p:sp>
      <p:sp>
        <p:nvSpPr>
          <p:cNvPr id="53" name="TextBox 1"/>
          <p:cNvSpPr txBox="1"/>
          <p:nvPr/>
        </p:nvSpPr>
        <p:spPr>
          <a:xfrm>
            <a:off x="749300" y="7912100"/>
            <a:ext cx="2425700" cy="330200"/>
          </a:xfrm>
          <a:prstGeom prst="rect">
            <a:avLst/>
          </a:prstGeom>
          <a:noFill/>
        </p:spPr>
        <p:txBody>
          <a:bodyPr wrap="none" lIns="0" tIns="0" rIns="0" rtlCol="0">
            <a:spAutoFit/>
          </a:bodyPr>
          <a:lstStyle/>
          <a:p>
            <a:pPr>
              <a:lnSpc>
                <a:spcPts val="700"/>
              </a:lnSpc>
              <a:tabLst/>
            </a:pPr>
            <a:r>
              <a:rPr lang="en-US" altLang="zh-CN" sz="720" b="1" dirty="0" smtClean="0">
                <a:solidFill>
                  <a:srgbClr val="000000"/>
                </a:solidFill>
                <a:latin typeface="Tw Cen MT" pitchFamily="18" charset="0"/>
                <a:cs typeface="Tw Cen MT" pitchFamily="18" charset="0"/>
              </a:rPr>
              <a:t>Transformation</a:t>
            </a:r>
            <a:r>
              <a:rPr lang="en-US" altLang="zh-CN" sz="720" dirty="0" smtClean="0">
                <a:latin typeface="Times New Roman" pitchFamily="18" charset="0"/>
                <a:cs typeface="Times New Roman" pitchFamily="18" charset="0"/>
              </a:rPr>
              <a:t> </a:t>
            </a:r>
            <a:r>
              <a:rPr lang="en-US" altLang="zh-CN" sz="720" b="1" dirty="0" smtClean="0">
                <a:solidFill>
                  <a:srgbClr val="000000"/>
                </a:solidFill>
                <a:latin typeface="Tw Cen MT" pitchFamily="18" charset="0"/>
                <a:cs typeface="Tw Cen MT" pitchFamily="18" charset="0"/>
              </a:rPr>
              <a:t>Theory: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holds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Int’l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law</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only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become</a:t>
            </a:r>
          </a:p>
          <a:p>
            <a:pPr>
              <a:lnSpc>
                <a:spcPts val="800"/>
              </a:lnSpc>
              <a:tabLst/>
            </a:pPr>
            <a:r>
              <a:rPr lang="en-US" altLang="zh-CN" sz="720" dirty="0" smtClean="0">
                <a:solidFill>
                  <a:srgbClr val="000000"/>
                </a:solidFill>
                <a:latin typeface="Tw Cen MT" pitchFamily="18" charset="0"/>
                <a:cs typeface="Tw Cen MT" pitchFamily="18" charset="0"/>
              </a:rPr>
              <a:t>incorporated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when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explicitly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enacted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by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state</a:t>
            </a:r>
          </a:p>
          <a:p>
            <a:pPr>
              <a:lnSpc>
                <a:spcPts val="1000"/>
              </a:lnSpc>
              <a:tabLst/>
            </a:pPr>
            <a:r>
              <a:rPr lang="en-US" altLang="zh-CN" sz="720" dirty="0" smtClean="0">
                <a:solidFill>
                  <a:srgbClr val="000000"/>
                </a:solidFill>
                <a:latin typeface="Tw Cen MT" pitchFamily="18" charset="0"/>
                <a:cs typeface="Tw Cen MT" pitchFamily="18" charset="0"/>
              </a:rPr>
              <a:t>App.</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of</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Int’l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customary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law</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“inconsistent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and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half-hearted”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(pg.</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67)</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1752600" y="-2209800"/>
            <a:ext cx="6858000" cy="9296400"/>
          </a:xfrm>
          <a:custGeom>
            <a:avLst/>
            <a:gdLst>
              <a:gd name="connsiteX0" fmla="*/ 0 w 6858000"/>
              <a:gd name="connsiteY0" fmla="*/ 9296400 h 9296400"/>
              <a:gd name="connsiteX1" fmla="*/ 6858000 w 6858000"/>
              <a:gd name="connsiteY1" fmla="*/ 9296400 h 9296400"/>
              <a:gd name="connsiteX2" fmla="*/ 6858000 w 6858000"/>
              <a:gd name="connsiteY2" fmla="*/ 0 h 9296400"/>
              <a:gd name="connsiteX3" fmla="*/ 0 w 6858000"/>
              <a:gd name="connsiteY3" fmla="*/ 0 h 9296400"/>
              <a:gd name="connsiteX4" fmla="*/ 0 w 6858000"/>
              <a:gd name="connsiteY4" fmla="*/ 9296400 h 92964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6858000" h="9296400">
                <a:moveTo>
                  <a:pt x="0" y="9296400"/>
                </a:moveTo>
                <a:lnTo>
                  <a:pt x="6858000" y="9296400"/>
                </a:lnTo>
                <a:lnTo>
                  <a:pt x="6858000" y="0"/>
                </a:lnTo>
                <a:lnTo>
                  <a:pt x="0" y="0"/>
                </a:lnTo>
                <a:lnTo>
                  <a:pt x="0" y="929640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522732" y="928116"/>
            <a:ext cx="2727325" cy="2046351"/>
          </a:xfrm>
          <a:custGeom>
            <a:avLst/>
            <a:gdLst>
              <a:gd name="connsiteX0" fmla="*/ 0 w 2727325"/>
              <a:gd name="connsiteY0" fmla="*/ 2046351 h 2046351"/>
              <a:gd name="connsiteX1" fmla="*/ 2727325 w 2727325"/>
              <a:gd name="connsiteY1" fmla="*/ 2046351 h 2046351"/>
              <a:gd name="connsiteX2" fmla="*/ 2727325 w 2727325"/>
              <a:gd name="connsiteY2" fmla="*/ 0 h 2046351"/>
              <a:gd name="connsiteX3" fmla="*/ 0 w 2727325"/>
              <a:gd name="connsiteY3" fmla="*/ 0 h 2046351"/>
              <a:gd name="connsiteX4" fmla="*/ 0 w 2727325"/>
              <a:gd name="connsiteY4" fmla="*/ 2046351 h 2046351"/>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7325" h="2046351">
                <a:moveTo>
                  <a:pt x="0" y="2046351"/>
                </a:moveTo>
                <a:lnTo>
                  <a:pt x="2727325" y="2046351"/>
                </a:lnTo>
                <a:lnTo>
                  <a:pt x="2727325" y="0"/>
                </a:lnTo>
                <a:lnTo>
                  <a:pt x="0" y="0"/>
                </a:lnTo>
                <a:lnTo>
                  <a:pt x="0" y="2046351"/>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522732" y="1296583"/>
            <a:ext cx="2727325" cy="95209"/>
          </a:xfrm>
          <a:custGeom>
            <a:avLst/>
            <a:gdLst>
              <a:gd name="connsiteX0" fmla="*/ 0 w 2727325"/>
              <a:gd name="connsiteY0" fmla="*/ 95209 h 95209"/>
              <a:gd name="connsiteX1" fmla="*/ 2727325 w 2727325"/>
              <a:gd name="connsiteY1" fmla="*/ 95209 h 95209"/>
              <a:gd name="connsiteX2" fmla="*/ 2727325 w 2727325"/>
              <a:gd name="connsiteY2" fmla="*/ 0 h 95209"/>
              <a:gd name="connsiteX3" fmla="*/ 0 w 2727325"/>
              <a:gd name="connsiteY3" fmla="*/ 0 h 95209"/>
              <a:gd name="connsiteX4" fmla="*/ 0 w 2727325"/>
              <a:gd name="connsiteY4" fmla="*/ 95209 h 95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7325" h="95209">
                <a:moveTo>
                  <a:pt x="0" y="95209"/>
                </a:moveTo>
                <a:lnTo>
                  <a:pt x="2727325" y="95209"/>
                </a:lnTo>
                <a:lnTo>
                  <a:pt x="2727325" y="0"/>
                </a:lnTo>
                <a:lnTo>
                  <a:pt x="0" y="0"/>
                </a:lnTo>
                <a:lnTo>
                  <a:pt x="0" y="95209"/>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522732" y="1309867"/>
            <a:ext cx="159092" cy="68209"/>
          </a:xfrm>
          <a:custGeom>
            <a:avLst/>
            <a:gdLst>
              <a:gd name="connsiteX0" fmla="*/ 0 w 159092"/>
              <a:gd name="connsiteY0" fmla="*/ 68209 h 68209"/>
              <a:gd name="connsiteX1" fmla="*/ 159092 w 159092"/>
              <a:gd name="connsiteY1" fmla="*/ 68209 h 68209"/>
              <a:gd name="connsiteX2" fmla="*/ 159092 w 159092"/>
              <a:gd name="connsiteY2" fmla="*/ 0 h 68209"/>
              <a:gd name="connsiteX3" fmla="*/ 0 w 159092"/>
              <a:gd name="connsiteY3" fmla="*/ 0 h 68209"/>
              <a:gd name="connsiteX4" fmla="*/ 0 w 159092"/>
              <a:gd name="connsiteY4" fmla="*/ 68209 h 68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59092" h="68209">
                <a:moveTo>
                  <a:pt x="0" y="68209"/>
                </a:moveTo>
                <a:lnTo>
                  <a:pt x="159092" y="68209"/>
                </a:lnTo>
                <a:lnTo>
                  <a:pt x="159092" y="0"/>
                </a:lnTo>
                <a:lnTo>
                  <a:pt x="0" y="0"/>
                </a:lnTo>
                <a:lnTo>
                  <a:pt x="0" y="68209"/>
                </a:lnTo>
              </a:path>
            </a:pathLst>
          </a:custGeom>
          <a:solidFill>
            <a:srgbClr val="DD8047">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698868" y="1309867"/>
            <a:ext cx="2551176" cy="68209"/>
          </a:xfrm>
          <a:custGeom>
            <a:avLst/>
            <a:gdLst>
              <a:gd name="connsiteX0" fmla="*/ 0 w 2551176"/>
              <a:gd name="connsiteY0" fmla="*/ 68209 h 68209"/>
              <a:gd name="connsiteX1" fmla="*/ 2551176 w 2551176"/>
              <a:gd name="connsiteY1" fmla="*/ 68209 h 68209"/>
              <a:gd name="connsiteX2" fmla="*/ 2551176 w 2551176"/>
              <a:gd name="connsiteY2" fmla="*/ 0 h 68209"/>
              <a:gd name="connsiteX3" fmla="*/ 0 w 2551176"/>
              <a:gd name="connsiteY3" fmla="*/ 0 h 68209"/>
              <a:gd name="connsiteX4" fmla="*/ 0 w 2551176"/>
              <a:gd name="connsiteY4" fmla="*/ 68209 h 68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551176" h="68209">
                <a:moveTo>
                  <a:pt x="0" y="68209"/>
                </a:moveTo>
                <a:lnTo>
                  <a:pt x="2551176" y="68209"/>
                </a:lnTo>
                <a:lnTo>
                  <a:pt x="2551176" y="0"/>
                </a:lnTo>
                <a:lnTo>
                  <a:pt x="0" y="0"/>
                </a:lnTo>
                <a:lnTo>
                  <a:pt x="0" y="68209"/>
                </a:lnTo>
              </a:path>
            </a:pathLst>
          </a:custGeom>
          <a:solidFill>
            <a:srgbClr val="94B6D2">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522732" y="3636645"/>
            <a:ext cx="2726436" cy="2032000"/>
          </a:xfrm>
          <a:custGeom>
            <a:avLst/>
            <a:gdLst>
              <a:gd name="connsiteX0" fmla="*/ 0 w 2726436"/>
              <a:gd name="connsiteY0" fmla="*/ 0 h 2032000"/>
              <a:gd name="connsiteX1" fmla="*/ 2726436 w 2726436"/>
              <a:gd name="connsiteY1" fmla="*/ 0 h 2032000"/>
              <a:gd name="connsiteX2" fmla="*/ 2726436 w 2726436"/>
              <a:gd name="connsiteY2" fmla="*/ 2032000 h 2032000"/>
              <a:gd name="connsiteX3" fmla="*/ 0 w 2726436"/>
              <a:gd name="connsiteY3" fmla="*/ 2032000 h 2032000"/>
              <a:gd name="connsiteX4" fmla="*/ 0 w 2726436"/>
              <a:gd name="connsiteY4" fmla="*/ 0 h 20320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6436" h="2032000">
                <a:moveTo>
                  <a:pt x="0" y="0"/>
                </a:moveTo>
                <a:lnTo>
                  <a:pt x="2726436" y="0"/>
                </a:lnTo>
                <a:lnTo>
                  <a:pt x="2726436" y="2032000"/>
                </a:lnTo>
                <a:lnTo>
                  <a:pt x="0" y="20320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522732" y="3992539"/>
            <a:ext cx="2727325" cy="95209"/>
          </a:xfrm>
          <a:custGeom>
            <a:avLst/>
            <a:gdLst>
              <a:gd name="connsiteX0" fmla="*/ 0 w 2727325"/>
              <a:gd name="connsiteY0" fmla="*/ 95209 h 95209"/>
              <a:gd name="connsiteX1" fmla="*/ 2727325 w 2727325"/>
              <a:gd name="connsiteY1" fmla="*/ 95209 h 95209"/>
              <a:gd name="connsiteX2" fmla="*/ 2727325 w 2727325"/>
              <a:gd name="connsiteY2" fmla="*/ 0 h 95209"/>
              <a:gd name="connsiteX3" fmla="*/ 0 w 2727325"/>
              <a:gd name="connsiteY3" fmla="*/ 0 h 95209"/>
              <a:gd name="connsiteX4" fmla="*/ 0 w 2727325"/>
              <a:gd name="connsiteY4" fmla="*/ 95209 h 95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7325" h="95209">
                <a:moveTo>
                  <a:pt x="0" y="95209"/>
                </a:moveTo>
                <a:lnTo>
                  <a:pt x="2727325" y="95209"/>
                </a:lnTo>
                <a:lnTo>
                  <a:pt x="2727325" y="0"/>
                </a:lnTo>
                <a:lnTo>
                  <a:pt x="0" y="0"/>
                </a:lnTo>
                <a:lnTo>
                  <a:pt x="0" y="95209"/>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522732" y="4005823"/>
            <a:ext cx="159092" cy="68209"/>
          </a:xfrm>
          <a:custGeom>
            <a:avLst/>
            <a:gdLst>
              <a:gd name="connsiteX0" fmla="*/ 0 w 159092"/>
              <a:gd name="connsiteY0" fmla="*/ 68209 h 68209"/>
              <a:gd name="connsiteX1" fmla="*/ 159092 w 159092"/>
              <a:gd name="connsiteY1" fmla="*/ 68209 h 68209"/>
              <a:gd name="connsiteX2" fmla="*/ 159092 w 159092"/>
              <a:gd name="connsiteY2" fmla="*/ 0 h 68209"/>
              <a:gd name="connsiteX3" fmla="*/ 0 w 159092"/>
              <a:gd name="connsiteY3" fmla="*/ 0 h 68209"/>
              <a:gd name="connsiteX4" fmla="*/ 0 w 159092"/>
              <a:gd name="connsiteY4" fmla="*/ 68209 h 68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59092" h="68209">
                <a:moveTo>
                  <a:pt x="0" y="68209"/>
                </a:moveTo>
                <a:lnTo>
                  <a:pt x="159092" y="68209"/>
                </a:lnTo>
                <a:lnTo>
                  <a:pt x="159092" y="0"/>
                </a:lnTo>
                <a:lnTo>
                  <a:pt x="0" y="0"/>
                </a:lnTo>
                <a:lnTo>
                  <a:pt x="0" y="68209"/>
                </a:lnTo>
              </a:path>
            </a:pathLst>
          </a:custGeom>
          <a:solidFill>
            <a:srgbClr val="DD8047">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698868" y="4005823"/>
            <a:ext cx="2551176" cy="68209"/>
          </a:xfrm>
          <a:custGeom>
            <a:avLst/>
            <a:gdLst>
              <a:gd name="connsiteX0" fmla="*/ 0 w 2551176"/>
              <a:gd name="connsiteY0" fmla="*/ 68209 h 68209"/>
              <a:gd name="connsiteX1" fmla="*/ 2551176 w 2551176"/>
              <a:gd name="connsiteY1" fmla="*/ 68209 h 68209"/>
              <a:gd name="connsiteX2" fmla="*/ 2551176 w 2551176"/>
              <a:gd name="connsiteY2" fmla="*/ 0 h 68209"/>
              <a:gd name="connsiteX3" fmla="*/ 0 w 2551176"/>
              <a:gd name="connsiteY3" fmla="*/ 0 h 68209"/>
              <a:gd name="connsiteX4" fmla="*/ 0 w 2551176"/>
              <a:gd name="connsiteY4" fmla="*/ 68209 h 68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551176" h="68209">
                <a:moveTo>
                  <a:pt x="0" y="68209"/>
                </a:moveTo>
                <a:lnTo>
                  <a:pt x="2551176" y="68209"/>
                </a:lnTo>
                <a:lnTo>
                  <a:pt x="2551176" y="0"/>
                </a:lnTo>
                <a:lnTo>
                  <a:pt x="0" y="0"/>
                </a:lnTo>
                <a:lnTo>
                  <a:pt x="0" y="68209"/>
                </a:lnTo>
              </a:path>
            </a:pathLst>
          </a:custGeom>
          <a:solidFill>
            <a:srgbClr val="94B6D2">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522732" y="6320091"/>
            <a:ext cx="2727325" cy="2046224"/>
          </a:xfrm>
          <a:custGeom>
            <a:avLst/>
            <a:gdLst>
              <a:gd name="connsiteX0" fmla="*/ 0 w 2727325"/>
              <a:gd name="connsiteY0" fmla="*/ 2046224 h 2046224"/>
              <a:gd name="connsiteX1" fmla="*/ 2727325 w 2727325"/>
              <a:gd name="connsiteY1" fmla="*/ 2046224 h 2046224"/>
              <a:gd name="connsiteX2" fmla="*/ 2727325 w 2727325"/>
              <a:gd name="connsiteY2" fmla="*/ 0 h 2046224"/>
              <a:gd name="connsiteX3" fmla="*/ 0 w 2727325"/>
              <a:gd name="connsiteY3" fmla="*/ 0 h 2046224"/>
              <a:gd name="connsiteX4" fmla="*/ 0 w 2727325"/>
              <a:gd name="connsiteY4" fmla="*/ 2046224 h 2046224"/>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7325" h="2046224">
                <a:moveTo>
                  <a:pt x="0" y="2046224"/>
                </a:moveTo>
                <a:lnTo>
                  <a:pt x="2727325" y="2046224"/>
                </a:lnTo>
                <a:lnTo>
                  <a:pt x="2727325" y="0"/>
                </a:lnTo>
                <a:lnTo>
                  <a:pt x="0" y="0"/>
                </a:lnTo>
                <a:lnTo>
                  <a:pt x="0" y="2046224"/>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522732" y="6688495"/>
            <a:ext cx="2727325" cy="95209"/>
          </a:xfrm>
          <a:custGeom>
            <a:avLst/>
            <a:gdLst>
              <a:gd name="connsiteX0" fmla="*/ 0 w 2727325"/>
              <a:gd name="connsiteY0" fmla="*/ 95209 h 95209"/>
              <a:gd name="connsiteX1" fmla="*/ 2727325 w 2727325"/>
              <a:gd name="connsiteY1" fmla="*/ 95209 h 95209"/>
              <a:gd name="connsiteX2" fmla="*/ 2727325 w 2727325"/>
              <a:gd name="connsiteY2" fmla="*/ 0 h 95209"/>
              <a:gd name="connsiteX3" fmla="*/ 0 w 2727325"/>
              <a:gd name="connsiteY3" fmla="*/ 0 h 95209"/>
              <a:gd name="connsiteX4" fmla="*/ 0 w 2727325"/>
              <a:gd name="connsiteY4" fmla="*/ 95209 h 95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7325" h="95209">
                <a:moveTo>
                  <a:pt x="0" y="95209"/>
                </a:moveTo>
                <a:lnTo>
                  <a:pt x="2727325" y="95209"/>
                </a:lnTo>
                <a:lnTo>
                  <a:pt x="2727325" y="0"/>
                </a:lnTo>
                <a:lnTo>
                  <a:pt x="0" y="0"/>
                </a:lnTo>
                <a:lnTo>
                  <a:pt x="0" y="95209"/>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3"/>
          <p:cNvSpPr/>
          <p:nvPr/>
        </p:nvSpPr>
        <p:spPr>
          <a:xfrm>
            <a:off x="522732" y="6701780"/>
            <a:ext cx="159092" cy="68209"/>
          </a:xfrm>
          <a:custGeom>
            <a:avLst/>
            <a:gdLst>
              <a:gd name="connsiteX0" fmla="*/ 0 w 159092"/>
              <a:gd name="connsiteY0" fmla="*/ 68209 h 68209"/>
              <a:gd name="connsiteX1" fmla="*/ 159092 w 159092"/>
              <a:gd name="connsiteY1" fmla="*/ 68209 h 68209"/>
              <a:gd name="connsiteX2" fmla="*/ 159092 w 159092"/>
              <a:gd name="connsiteY2" fmla="*/ 0 h 68209"/>
              <a:gd name="connsiteX3" fmla="*/ 0 w 159092"/>
              <a:gd name="connsiteY3" fmla="*/ 0 h 68209"/>
              <a:gd name="connsiteX4" fmla="*/ 0 w 159092"/>
              <a:gd name="connsiteY4" fmla="*/ 68209 h 68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59092" h="68209">
                <a:moveTo>
                  <a:pt x="0" y="68209"/>
                </a:moveTo>
                <a:lnTo>
                  <a:pt x="159092" y="68209"/>
                </a:lnTo>
                <a:lnTo>
                  <a:pt x="159092" y="0"/>
                </a:lnTo>
                <a:lnTo>
                  <a:pt x="0" y="0"/>
                </a:lnTo>
                <a:lnTo>
                  <a:pt x="0" y="68209"/>
                </a:lnTo>
              </a:path>
            </a:pathLst>
          </a:custGeom>
          <a:solidFill>
            <a:srgbClr val="DD8047">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3"/>
          <p:cNvSpPr/>
          <p:nvPr/>
        </p:nvSpPr>
        <p:spPr>
          <a:xfrm>
            <a:off x="698868" y="6701780"/>
            <a:ext cx="2551176" cy="68209"/>
          </a:xfrm>
          <a:custGeom>
            <a:avLst/>
            <a:gdLst>
              <a:gd name="connsiteX0" fmla="*/ 0 w 2551176"/>
              <a:gd name="connsiteY0" fmla="*/ 68209 h 68209"/>
              <a:gd name="connsiteX1" fmla="*/ 2551176 w 2551176"/>
              <a:gd name="connsiteY1" fmla="*/ 68209 h 68209"/>
              <a:gd name="connsiteX2" fmla="*/ 2551176 w 2551176"/>
              <a:gd name="connsiteY2" fmla="*/ 0 h 68209"/>
              <a:gd name="connsiteX3" fmla="*/ 0 w 2551176"/>
              <a:gd name="connsiteY3" fmla="*/ 0 h 68209"/>
              <a:gd name="connsiteX4" fmla="*/ 0 w 2551176"/>
              <a:gd name="connsiteY4" fmla="*/ 68209 h 68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551176" h="68209">
                <a:moveTo>
                  <a:pt x="0" y="68209"/>
                </a:moveTo>
                <a:lnTo>
                  <a:pt x="2551176" y="68209"/>
                </a:lnTo>
                <a:lnTo>
                  <a:pt x="2551176" y="0"/>
                </a:lnTo>
                <a:lnTo>
                  <a:pt x="0" y="0"/>
                </a:lnTo>
                <a:lnTo>
                  <a:pt x="0" y="68209"/>
                </a:lnTo>
              </a:path>
            </a:pathLst>
          </a:custGeom>
          <a:solidFill>
            <a:srgbClr val="94B6D2">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3"/>
          <p:cNvSpPr/>
          <p:nvPr/>
        </p:nvSpPr>
        <p:spPr>
          <a:xfrm>
            <a:off x="3603371" y="1213104"/>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 name="Freeform 3"/>
          <p:cNvSpPr/>
          <p:nvPr/>
        </p:nvSpPr>
        <p:spPr>
          <a:xfrm>
            <a:off x="3603371" y="1504188"/>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8" name="Freeform 3"/>
          <p:cNvSpPr/>
          <p:nvPr/>
        </p:nvSpPr>
        <p:spPr>
          <a:xfrm>
            <a:off x="3603371" y="1795272"/>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9" name="Freeform 3"/>
          <p:cNvSpPr/>
          <p:nvPr/>
        </p:nvSpPr>
        <p:spPr>
          <a:xfrm>
            <a:off x="3603371" y="2086356"/>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0" name="Freeform 3"/>
          <p:cNvSpPr/>
          <p:nvPr/>
        </p:nvSpPr>
        <p:spPr>
          <a:xfrm>
            <a:off x="3603371" y="2377440"/>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1" name="Freeform 3"/>
          <p:cNvSpPr/>
          <p:nvPr/>
        </p:nvSpPr>
        <p:spPr>
          <a:xfrm>
            <a:off x="3603371" y="2668524"/>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2" name="Freeform 3"/>
          <p:cNvSpPr/>
          <p:nvPr/>
        </p:nvSpPr>
        <p:spPr>
          <a:xfrm>
            <a:off x="3603371" y="2959989"/>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3" name="Freeform 3"/>
          <p:cNvSpPr/>
          <p:nvPr/>
        </p:nvSpPr>
        <p:spPr>
          <a:xfrm>
            <a:off x="3603371" y="3909440"/>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4" name="Freeform 3"/>
          <p:cNvSpPr/>
          <p:nvPr/>
        </p:nvSpPr>
        <p:spPr>
          <a:xfrm>
            <a:off x="3603371" y="4200525"/>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5" name="Freeform 3"/>
          <p:cNvSpPr/>
          <p:nvPr/>
        </p:nvSpPr>
        <p:spPr>
          <a:xfrm>
            <a:off x="3603371" y="4491609"/>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Freeform 3"/>
          <p:cNvSpPr/>
          <p:nvPr/>
        </p:nvSpPr>
        <p:spPr>
          <a:xfrm>
            <a:off x="3603371" y="4782693"/>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7" name="Freeform 3"/>
          <p:cNvSpPr/>
          <p:nvPr/>
        </p:nvSpPr>
        <p:spPr>
          <a:xfrm>
            <a:off x="3603371" y="5074031"/>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8" name="Freeform 3"/>
          <p:cNvSpPr/>
          <p:nvPr/>
        </p:nvSpPr>
        <p:spPr>
          <a:xfrm>
            <a:off x="3603371" y="5365115"/>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9" name="Freeform 3"/>
          <p:cNvSpPr/>
          <p:nvPr/>
        </p:nvSpPr>
        <p:spPr>
          <a:xfrm>
            <a:off x="3603371" y="5656199"/>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0" name="Freeform 3"/>
          <p:cNvSpPr/>
          <p:nvPr/>
        </p:nvSpPr>
        <p:spPr>
          <a:xfrm>
            <a:off x="3603371" y="6605651"/>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1" name="Freeform 3"/>
          <p:cNvSpPr/>
          <p:nvPr/>
        </p:nvSpPr>
        <p:spPr>
          <a:xfrm>
            <a:off x="3603371" y="6897116"/>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2" name="Freeform 3"/>
          <p:cNvSpPr/>
          <p:nvPr/>
        </p:nvSpPr>
        <p:spPr>
          <a:xfrm>
            <a:off x="3603371" y="7188200"/>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3" name="Freeform 3"/>
          <p:cNvSpPr/>
          <p:nvPr/>
        </p:nvSpPr>
        <p:spPr>
          <a:xfrm>
            <a:off x="3603371" y="7479284"/>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4" name="Freeform 3"/>
          <p:cNvSpPr/>
          <p:nvPr/>
        </p:nvSpPr>
        <p:spPr>
          <a:xfrm>
            <a:off x="3603371" y="7770368"/>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5" name="Freeform 3"/>
          <p:cNvSpPr/>
          <p:nvPr/>
        </p:nvSpPr>
        <p:spPr>
          <a:xfrm>
            <a:off x="3603371" y="8061401"/>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6" name="Freeform 3"/>
          <p:cNvSpPr/>
          <p:nvPr/>
        </p:nvSpPr>
        <p:spPr>
          <a:xfrm>
            <a:off x="3603371" y="8352485"/>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 name="TextBox 1"/>
          <p:cNvSpPr txBox="1"/>
          <p:nvPr/>
        </p:nvSpPr>
        <p:spPr>
          <a:xfrm>
            <a:off x="6667500" y="9093200"/>
            <a:ext cx="88900" cy="139700"/>
          </a:xfrm>
          <a:prstGeom prst="rect">
            <a:avLst/>
          </a:prstGeom>
          <a:noFill/>
        </p:spPr>
        <p:txBody>
          <a:bodyPr wrap="none" lIns="0" tIns="0" rIns="0" rtlCol="0">
            <a:spAutoFit/>
          </a:bodyPr>
          <a:lstStyle/>
          <a:p>
            <a:pPr>
              <a:lnSpc>
                <a:spcPts val="1100"/>
              </a:lnSpc>
              <a:tabLst/>
            </a:pPr>
            <a:r>
              <a:rPr lang="en-US" altLang="zh-CN" sz="1296" dirty="0" smtClean="0">
                <a:solidFill>
                  <a:srgbClr val="000000"/>
                </a:solidFill>
                <a:latin typeface="Times New Roman" pitchFamily="18" charset="0"/>
                <a:cs typeface="Times New Roman" pitchFamily="18" charset="0"/>
              </a:rPr>
              <a:t>3</a:t>
            </a:r>
          </a:p>
        </p:txBody>
      </p:sp>
      <p:sp>
        <p:nvSpPr>
          <p:cNvPr id="37" name="TextBox 1"/>
          <p:cNvSpPr txBox="1"/>
          <p:nvPr/>
        </p:nvSpPr>
        <p:spPr>
          <a:xfrm>
            <a:off x="660400" y="1447800"/>
            <a:ext cx="12700" cy="685800"/>
          </a:xfrm>
          <a:prstGeom prst="rect">
            <a:avLst/>
          </a:prstGeom>
          <a:noFill/>
        </p:spPr>
        <p:txBody>
          <a:bodyPr wrap="none" lIns="0" tIns="0" rIns="0" rtlCol="0">
            <a:spAutoFit/>
          </a:bodyPr>
          <a:lstStyle/>
          <a:p>
            <a:pPr>
              <a:lnSpc>
                <a:spcPts val="400"/>
              </a:lnSpc>
              <a:tabLst/>
            </a:pPr>
            <a:r>
              <a:rPr lang="en-US" altLang="zh-CN" sz="432" dirty="0" smtClean="0">
                <a:solidFill>
                  <a:srgbClr val="DD8047"/>
                </a:solidFill>
                <a:latin typeface="Times New Roman" pitchFamily="18" charset="0"/>
                <a:cs typeface="Times New Roman" pitchFamily="18" charset="0"/>
              </a:rPr>
              <a:t>•</a:t>
            </a:r>
          </a:p>
          <a:p>
            <a:pPr>
              <a:lnSpc>
                <a:spcPts val="800"/>
              </a:lnSpc>
              <a:tabLst/>
            </a:pPr>
            <a:r>
              <a:rPr lang="en-US" altLang="zh-CN" sz="432" dirty="0" smtClean="0">
                <a:solidFill>
                  <a:srgbClr val="DD8047"/>
                </a:solidFill>
                <a:latin typeface="Times New Roman" pitchFamily="18" charset="0"/>
                <a:cs typeface="Times New Roman" pitchFamily="18" charset="0"/>
              </a:rPr>
              <a:t>•</a:t>
            </a:r>
          </a:p>
          <a:p>
            <a:pPr>
              <a:lnSpc>
                <a:spcPts val="800"/>
              </a:lnSpc>
              <a:tabLst/>
            </a:pPr>
            <a:r>
              <a:rPr lang="en-US" altLang="zh-CN" sz="432" dirty="0" smtClean="0">
                <a:solidFill>
                  <a:srgbClr val="DD8047"/>
                </a:solidFill>
                <a:latin typeface="Times New Roman" pitchFamily="18" charset="0"/>
                <a:cs typeface="Times New Roman" pitchFamily="18" charset="0"/>
              </a:rPr>
              <a:t>•</a:t>
            </a:r>
          </a:p>
          <a:p>
            <a:pPr>
              <a:lnSpc>
                <a:spcPts val="900"/>
              </a:lnSpc>
              <a:tabLst/>
            </a:pPr>
            <a:r>
              <a:rPr lang="en-US" altLang="zh-CN" sz="432" dirty="0" smtClean="0">
                <a:solidFill>
                  <a:srgbClr val="DD8047"/>
                </a:solidFill>
                <a:latin typeface="Times New Roman" pitchFamily="18" charset="0"/>
                <a:cs typeface="Times New Roman" pitchFamily="18" charset="0"/>
              </a:rPr>
              <a:t>•</a:t>
            </a:r>
          </a:p>
          <a:p>
            <a:pPr>
              <a:lnSpc>
                <a:spcPts val="1000"/>
              </a:lnSpc>
            </a:pPr>
            <a:endParaRPr lang="en-US" altLang="zh-CN" dirty="0" smtClean="0"/>
          </a:p>
          <a:p>
            <a:pPr>
              <a:lnSpc>
                <a:spcPts val="1200"/>
              </a:lnSpc>
              <a:tabLst/>
            </a:pPr>
            <a:r>
              <a:rPr lang="en-US" altLang="zh-CN" sz="432" dirty="0" smtClean="0">
                <a:solidFill>
                  <a:srgbClr val="DD8047"/>
                </a:solidFill>
                <a:latin typeface="Times New Roman" pitchFamily="18" charset="0"/>
                <a:cs typeface="Times New Roman" pitchFamily="18" charset="0"/>
              </a:rPr>
              <a:t>•</a:t>
            </a:r>
          </a:p>
        </p:txBody>
      </p:sp>
      <p:sp>
        <p:nvSpPr>
          <p:cNvPr id="38" name="TextBox 1"/>
          <p:cNvSpPr txBox="1"/>
          <p:nvPr/>
        </p:nvSpPr>
        <p:spPr>
          <a:xfrm>
            <a:off x="723900" y="1092200"/>
            <a:ext cx="2400300" cy="1066800"/>
          </a:xfrm>
          <a:prstGeom prst="rect">
            <a:avLst/>
          </a:prstGeom>
          <a:noFill/>
        </p:spPr>
        <p:txBody>
          <a:bodyPr wrap="none" lIns="0" tIns="0" rIns="0" rtlCol="0">
            <a:spAutoFit/>
          </a:bodyPr>
          <a:lstStyle/>
          <a:p>
            <a:pPr>
              <a:lnSpc>
                <a:spcPts val="1300"/>
              </a:lnSpc>
              <a:tabLst>
                <a:tab pos="25400" algn="l"/>
              </a:tabLst>
            </a:pPr>
            <a:r>
              <a:rPr lang="en-US" altLang="zh-CN" sz="1308" dirty="0" smtClean="0">
                <a:solidFill>
                  <a:srgbClr val="775F55"/>
                </a:solidFill>
                <a:latin typeface="Tw Cen MT" pitchFamily="18" charset="0"/>
                <a:cs typeface="Tw Cen MT" pitchFamily="18" charset="0"/>
              </a:rPr>
              <a:t>Treaties</a:t>
            </a:r>
          </a:p>
          <a:p>
            <a:pPr>
              <a:lnSpc>
                <a:spcPts val="1000"/>
              </a:lnSpc>
            </a:pPr>
            <a:endParaRPr lang="en-US" altLang="zh-CN" dirty="0" smtClean="0"/>
          </a:p>
          <a:p>
            <a:pPr>
              <a:lnSpc>
                <a:spcPts val="1100"/>
              </a:lnSpc>
              <a:tabLst>
                <a:tab pos="25400" algn="l"/>
              </a:tabLst>
            </a:pPr>
            <a:r>
              <a:rPr lang="en-US" altLang="zh-CN" dirty="0" smtClean="0"/>
              <a:t>	</a:t>
            </a:r>
            <a:r>
              <a:rPr lang="en-US" altLang="zh-CN" sz="720" dirty="0" smtClean="0">
                <a:solidFill>
                  <a:srgbClr val="000000"/>
                </a:solidFill>
                <a:latin typeface="Tw Cen MT" pitchFamily="18" charset="0"/>
                <a:cs typeface="Tw Cen MT" pitchFamily="18" charset="0"/>
              </a:rPr>
              <a:t>Stages: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Negotiation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Wingdings 3" pitchFamily="18" charset="0"/>
                <a:cs typeface="Wingdings 3" pitchFamily="18" charset="0"/>
              </a:rPr>
              <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Ratification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Wingdings 3" pitchFamily="18" charset="0"/>
                <a:cs typeface="Wingdings 3" pitchFamily="18" charset="0"/>
              </a:rPr>
              <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Implementation</a:t>
            </a:r>
          </a:p>
          <a:p>
            <a:pPr>
              <a:lnSpc>
                <a:spcPts val="900"/>
              </a:lnSpc>
              <a:tabLst>
                <a:tab pos="25400" algn="l"/>
              </a:tabLst>
            </a:pPr>
            <a:r>
              <a:rPr lang="en-US" altLang="zh-CN" dirty="0" smtClean="0"/>
              <a:t>	</a:t>
            </a:r>
            <a:r>
              <a:rPr lang="en-US" altLang="zh-CN" sz="720" dirty="0" smtClean="0">
                <a:solidFill>
                  <a:srgbClr val="000000"/>
                </a:solidFill>
                <a:latin typeface="Tw Cen MT" pitchFamily="18" charset="0"/>
                <a:cs typeface="Tw Cen MT" pitchFamily="18" charset="0"/>
              </a:rPr>
              <a:t>States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still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main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players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Wingdings 3" pitchFamily="18" charset="0"/>
                <a:cs typeface="Wingdings 3" pitchFamily="18" charset="0"/>
              </a:rPr>
              <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Role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of</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NGOs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rise</a:t>
            </a:r>
          </a:p>
          <a:p>
            <a:pPr>
              <a:lnSpc>
                <a:spcPts val="800"/>
              </a:lnSpc>
              <a:tabLst>
                <a:tab pos="25400" algn="l"/>
              </a:tabLst>
            </a:pPr>
            <a:r>
              <a:rPr lang="en-US" altLang="zh-CN" dirty="0" smtClean="0"/>
              <a:t>	</a:t>
            </a:r>
            <a:r>
              <a:rPr lang="en-US" altLang="zh-CN" sz="720" dirty="0" smtClean="0">
                <a:solidFill>
                  <a:srgbClr val="000000"/>
                </a:solidFill>
                <a:latin typeface="Tw Cen MT" pitchFamily="18" charset="0"/>
                <a:cs typeface="Tw Cen MT" pitchFamily="18" charset="0"/>
              </a:rPr>
              <a:t>Treaties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product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of</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negotiations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(exec.</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branch</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driven)</a:t>
            </a:r>
          </a:p>
          <a:p>
            <a:pPr>
              <a:lnSpc>
                <a:spcPts val="900"/>
              </a:lnSpc>
              <a:tabLst>
                <a:tab pos="25400" algn="l"/>
              </a:tabLst>
            </a:pPr>
            <a:r>
              <a:rPr lang="en-US" altLang="zh-CN" dirty="0" smtClean="0"/>
              <a:t>	</a:t>
            </a:r>
            <a:r>
              <a:rPr lang="en-US" altLang="zh-CN" sz="720" b="1" dirty="0" smtClean="0">
                <a:solidFill>
                  <a:srgbClr val="000000"/>
                </a:solidFill>
                <a:latin typeface="Tw Cen MT" pitchFamily="18" charset="0"/>
                <a:cs typeface="Tw Cen MT" pitchFamily="18" charset="0"/>
              </a:rPr>
              <a:t>Canada:</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Treaties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are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now</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tabled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house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(21</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days)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prior</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to</a:t>
            </a:r>
          </a:p>
          <a:p>
            <a:pPr>
              <a:lnSpc>
                <a:spcPts val="600"/>
              </a:lnSpc>
              <a:tabLst>
                <a:tab pos="25400" algn="l"/>
              </a:tabLst>
            </a:pPr>
            <a:r>
              <a:rPr lang="en-US" altLang="zh-CN" dirty="0" smtClean="0"/>
              <a:t>	</a:t>
            </a:r>
            <a:r>
              <a:rPr lang="en-US" altLang="zh-CN" sz="720" dirty="0" smtClean="0">
                <a:solidFill>
                  <a:srgbClr val="000000"/>
                </a:solidFill>
                <a:latin typeface="Tw Cen MT" pitchFamily="18" charset="0"/>
                <a:cs typeface="Tw Cen MT" pitchFamily="18" charset="0"/>
              </a:rPr>
              <a:t>ratification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but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government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still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has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prerogative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powers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to</a:t>
            </a:r>
          </a:p>
          <a:p>
            <a:pPr>
              <a:lnSpc>
                <a:spcPts val="600"/>
              </a:lnSpc>
              <a:tabLst>
                <a:tab pos="25400" algn="l"/>
              </a:tabLst>
            </a:pPr>
            <a:r>
              <a:rPr lang="en-US" altLang="zh-CN" dirty="0" smtClean="0"/>
              <a:t>	</a:t>
            </a:r>
            <a:r>
              <a:rPr lang="en-US" altLang="zh-CN" sz="720" dirty="0" smtClean="0">
                <a:solidFill>
                  <a:srgbClr val="000000"/>
                </a:solidFill>
                <a:latin typeface="Tw Cen MT" pitchFamily="18" charset="0"/>
                <a:cs typeface="Tw Cen MT" pitchFamily="18" charset="0"/>
              </a:rPr>
              <a:t>ratify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and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PM</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can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grant</a:t>
            </a:r>
            <a:r>
              <a:rPr lang="en-US" altLang="zh-CN" sz="720" dirty="0" smtClean="0">
                <a:latin typeface="Times New Roman" pitchFamily="18" charset="0"/>
                <a:cs typeface="Times New Roman" pitchFamily="18" charset="0"/>
              </a:rPr>
              <a:t> </a:t>
            </a:r>
            <a:r>
              <a:rPr lang="en-US" altLang="zh-CN" sz="720" u="sng" dirty="0" smtClean="0">
                <a:solidFill>
                  <a:srgbClr val="000000"/>
                </a:solidFill>
                <a:latin typeface="Tw Cen MT" pitchFamily="18" charset="0"/>
                <a:cs typeface="Tw Cen MT" pitchFamily="18" charset="0"/>
              </a:rPr>
              <a:t>exemptions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to</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new</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tabling</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rules</a:t>
            </a:r>
          </a:p>
          <a:p>
            <a:pPr>
              <a:lnSpc>
                <a:spcPts val="800"/>
              </a:lnSpc>
              <a:tabLst>
                <a:tab pos="25400" algn="l"/>
              </a:tabLst>
            </a:pPr>
            <a:r>
              <a:rPr lang="en-US" altLang="zh-CN" dirty="0" smtClean="0"/>
              <a:t>	</a:t>
            </a:r>
            <a:r>
              <a:rPr lang="en-US" altLang="zh-CN" sz="720" dirty="0" smtClean="0">
                <a:solidFill>
                  <a:srgbClr val="000000"/>
                </a:solidFill>
                <a:latin typeface="Tw Cen MT" pitchFamily="18" charset="0"/>
                <a:cs typeface="Tw Cen MT" pitchFamily="18" charset="0"/>
              </a:rPr>
              <a:t>Mestral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&amp;</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Fox-Decent:</a:t>
            </a:r>
            <a:r>
              <a:rPr lang="en-US" altLang="zh-CN" sz="720" dirty="0" smtClean="0">
                <a:latin typeface="Times New Roman" pitchFamily="18" charset="0"/>
                <a:cs typeface="Times New Roman" pitchFamily="18" charset="0"/>
              </a:rPr>
              <a:t> </a:t>
            </a:r>
            <a:r>
              <a:rPr lang="en-US" altLang="zh-CN" sz="720" b="1" dirty="0" smtClean="0">
                <a:solidFill>
                  <a:srgbClr val="000000"/>
                </a:solidFill>
                <a:latin typeface="Tw Cen MT" pitchFamily="18" charset="0"/>
                <a:cs typeface="Tw Cen MT" pitchFamily="18" charset="0"/>
              </a:rPr>
              <a:t>Parl.</a:t>
            </a:r>
            <a:r>
              <a:rPr lang="en-US" altLang="zh-CN" sz="720" dirty="0" smtClean="0">
                <a:latin typeface="Times New Roman" pitchFamily="18" charset="0"/>
                <a:cs typeface="Times New Roman" pitchFamily="18" charset="0"/>
              </a:rPr>
              <a:t> </a:t>
            </a:r>
            <a:r>
              <a:rPr lang="en-US" altLang="zh-CN" sz="720" b="1" dirty="0" smtClean="0">
                <a:solidFill>
                  <a:srgbClr val="000000"/>
                </a:solidFill>
                <a:latin typeface="Tw Cen MT" pitchFamily="18" charset="0"/>
                <a:cs typeface="Tw Cen MT" pitchFamily="18" charset="0"/>
              </a:rPr>
              <a:t>role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comes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too</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late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(negotiation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over)</a:t>
            </a:r>
          </a:p>
        </p:txBody>
      </p:sp>
      <p:sp>
        <p:nvSpPr>
          <p:cNvPr id="39" name="TextBox 1"/>
          <p:cNvSpPr txBox="1"/>
          <p:nvPr/>
        </p:nvSpPr>
        <p:spPr>
          <a:xfrm>
            <a:off x="762000" y="2159000"/>
            <a:ext cx="12700" cy="50800"/>
          </a:xfrm>
          <a:prstGeom prst="rect">
            <a:avLst/>
          </a:prstGeom>
          <a:noFill/>
        </p:spPr>
        <p:txBody>
          <a:bodyPr wrap="none" lIns="0" tIns="0" rIns="0" rtlCol="0">
            <a:spAutoFit/>
          </a:bodyPr>
          <a:lstStyle/>
          <a:p>
            <a:pPr>
              <a:lnSpc>
                <a:spcPts val="400"/>
              </a:lnSpc>
              <a:tabLst/>
            </a:pPr>
            <a:r>
              <a:rPr lang="en-US" altLang="zh-CN" sz="419" dirty="0" smtClean="0">
                <a:solidFill>
                  <a:srgbClr val="94B6D2"/>
                </a:solidFill>
                <a:latin typeface="Times New Roman" pitchFamily="18" charset="0"/>
                <a:cs typeface="Times New Roman" pitchFamily="18" charset="0"/>
              </a:rPr>
              <a:t>•</a:t>
            </a:r>
          </a:p>
        </p:txBody>
      </p:sp>
      <p:sp>
        <p:nvSpPr>
          <p:cNvPr id="40" name="TextBox 1"/>
          <p:cNvSpPr txBox="1"/>
          <p:nvPr/>
        </p:nvSpPr>
        <p:spPr>
          <a:xfrm>
            <a:off x="850900" y="2146300"/>
            <a:ext cx="2273300" cy="152400"/>
          </a:xfrm>
          <a:prstGeom prst="rect">
            <a:avLst/>
          </a:prstGeom>
          <a:noFill/>
        </p:spPr>
        <p:txBody>
          <a:bodyPr wrap="none" lIns="0" tIns="0" rIns="0" rtlCol="0">
            <a:spAutoFit/>
          </a:bodyPr>
          <a:lstStyle/>
          <a:p>
            <a:pPr>
              <a:lnSpc>
                <a:spcPts val="600"/>
              </a:lnSpc>
              <a:tabLst/>
            </a:pPr>
            <a:r>
              <a:rPr lang="en-US" altLang="zh-CN" sz="600" dirty="0" smtClean="0">
                <a:solidFill>
                  <a:srgbClr val="000000"/>
                </a:solidFill>
                <a:latin typeface="Tw Cen MT" pitchFamily="18" charset="0"/>
                <a:cs typeface="Tw Cen MT" pitchFamily="18" charset="0"/>
              </a:rPr>
              <a:t>Formally</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Provinces,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First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Nations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and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other</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governments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are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not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party</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to</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the</a:t>
            </a:r>
          </a:p>
          <a:p>
            <a:pPr>
              <a:lnSpc>
                <a:spcPts val="500"/>
              </a:lnSpc>
              <a:tabLst/>
            </a:pPr>
            <a:r>
              <a:rPr lang="en-US" altLang="zh-CN" sz="600" dirty="0" smtClean="0">
                <a:solidFill>
                  <a:srgbClr val="000000"/>
                </a:solidFill>
                <a:latin typeface="Tw Cen MT" pitchFamily="18" charset="0"/>
                <a:cs typeface="Tw Cen MT" pitchFamily="18" charset="0"/>
              </a:rPr>
              <a:t>negotiation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or</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ratification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(may</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be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“consulted”)</a:t>
            </a:r>
          </a:p>
        </p:txBody>
      </p:sp>
      <p:sp>
        <p:nvSpPr>
          <p:cNvPr id="41" name="TextBox 1"/>
          <p:cNvSpPr txBox="1"/>
          <p:nvPr/>
        </p:nvSpPr>
        <p:spPr>
          <a:xfrm>
            <a:off x="660400" y="2349500"/>
            <a:ext cx="12700" cy="368300"/>
          </a:xfrm>
          <a:prstGeom prst="rect">
            <a:avLst/>
          </a:prstGeom>
          <a:noFill/>
        </p:spPr>
        <p:txBody>
          <a:bodyPr wrap="none" lIns="0" tIns="0" rIns="0" rtlCol="0">
            <a:spAutoFit/>
          </a:bodyPr>
          <a:lstStyle/>
          <a:p>
            <a:pPr>
              <a:lnSpc>
                <a:spcPts val="400"/>
              </a:lnSpc>
              <a:tabLst/>
            </a:pPr>
            <a:r>
              <a:rPr lang="en-US" altLang="zh-CN" sz="432" dirty="0" smtClean="0">
                <a:solidFill>
                  <a:srgbClr val="DD8047"/>
                </a:solidFill>
                <a:latin typeface="Times New Roman" pitchFamily="18" charset="0"/>
                <a:cs typeface="Times New Roman" pitchFamily="18" charset="0"/>
              </a:rPr>
              <a:t>•</a:t>
            </a:r>
          </a:p>
          <a:p>
            <a:pPr>
              <a:lnSpc>
                <a:spcPts val="900"/>
              </a:lnSpc>
              <a:tabLst/>
            </a:pPr>
            <a:r>
              <a:rPr lang="en-US" altLang="zh-CN" sz="432" dirty="0" smtClean="0">
                <a:solidFill>
                  <a:srgbClr val="DD8047"/>
                </a:solidFill>
                <a:latin typeface="Times New Roman" pitchFamily="18" charset="0"/>
                <a:cs typeface="Times New Roman" pitchFamily="18" charset="0"/>
              </a:rPr>
              <a:t>•</a:t>
            </a:r>
          </a:p>
          <a:p>
            <a:pPr>
              <a:lnSpc>
                <a:spcPts val="1000"/>
              </a:lnSpc>
            </a:pPr>
            <a:endParaRPr lang="en-US" altLang="zh-CN" dirty="0" smtClean="0"/>
          </a:p>
          <a:p>
            <a:pPr>
              <a:lnSpc>
                <a:spcPts val="500"/>
              </a:lnSpc>
              <a:tabLst/>
            </a:pPr>
            <a:r>
              <a:rPr lang="en-US" altLang="zh-CN" sz="432" dirty="0" smtClean="0">
                <a:solidFill>
                  <a:srgbClr val="DD8047"/>
                </a:solidFill>
                <a:latin typeface="Times New Roman" pitchFamily="18" charset="0"/>
                <a:cs typeface="Times New Roman" pitchFamily="18" charset="0"/>
              </a:rPr>
              <a:t>•</a:t>
            </a:r>
          </a:p>
        </p:txBody>
      </p:sp>
      <p:sp>
        <p:nvSpPr>
          <p:cNvPr id="42" name="TextBox 1"/>
          <p:cNvSpPr txBox="1"/>
          <p:nvPr/>
        </p:nvSpPr>
        <p:spPr>
          <a:xfrm>
            <a:off x="749300" y="2324100"/>
            <a:ext cx="2387600" cy="406400"/>
          </a:xfrm>
          <a:prstGeom prst="rect">
            <a:avLst/>
          </a:prstGeom>
          <a:noFill/>
        </p:spPr>
        <p:txBody>
          <a:bodyPr wrap="none" lIns="0" tIns="0" rIns="0" rtlCol="0">
            <a:spAutoFit/>
          </a:bodyPr>
          <a:lstStyle/>
          <a:p>
            <a:pPr>
              <a:lnSpc>
                <a:spcPts val="700"/>
              </a:lnSpc>
              <a:tabLst/>
            </a:pPr>
            <a:r>
              <a:rPr lang="en-US" altLang="zh-CN" sz="720" b="1" dirty="0" smtClean="0">
                <a:solidFill>
                  <a:srgbClr val="DD8047"/>
                </a:solidFill>
                <a:latin typeface="Tw Cen MT" pitchFamily="18" charset="0"/>
                <a:cs typeface="Tw Cen MT" pitchFamily="18" charset="0"/>
              </a:rPr>
              <a:t>“little</a:t>
            </a:r>
            <a:r>
              <a:rPr lang="en-US" altLang="zh-CN" sz="720" dirty="0" smtClean="0">
                <a:latin typeface="Times New Roman" pitchFamily="18" charset="0"/>
                <a:cs typeface="Times New Roman" pitchFamily="18" charset="0"/>
              </a:rPr>
              <a:t> </a:t>
            </a:r>
            <a:r>
              <a:rPr lang="en-US" altLang="zh-CN" sz="720" b="1" dirty="0" smtClean="0">
                <a:solidFill>
                  <a:srgbClr val="DD8047"/>
                </a:solidFill>
                <a:latin typeface="Tw Cen MT" pitchFamily="18" charset="0"/>
                <a:cs typeface="Tw Cen MT" pitchFamily="18" charset="0"/>
              </a:rPr>
              <a:t>uniformity”</a:t>
            </a:r>
            <a:r>
              <a:rPr lang="en-US" altLang="zh-CN" sz="720" dirty="0" smtClean="0">
                <a:latin typeface="Times New Roman" pitchFamily="18" charset="0"/>
                <a:cs typeface="Times New Roman" pitchFamily="18" charset="0"/>
              </a:rPr>
              <a:t> </a:t>
            </a:r>
            <a:r>
              <a:rPr lang="en-US" altLang="zh-CN" sz="720" b="1" dirty="0" smtClean="0">
                <a:solidFill>
                  <a:srgbClr val="DD8047"/>
                </a:solidFill>
                <a:latin typeface="Tw Cen MT" pitchFamily="18" charset="0"/>
                <a:cs typeface="Tw Cen MT" pitchFamily="18" charset="0"/>
              </a:rPr>
              <a:t>and</a:t>
            </a:r>
            <a:r>
              <a:rPr lang="en-US" altLang="zh-CN" sz="720" dirty="0" smtClean="0">
                <a:latin typeface="Times New Roman" pitchFamily="18" charset="0"/>
                <a:cs typeface="Times New Roman" pitchFamily="18" charset="0"/>
              </a:rPr>
              <a:t> </a:t>
            </a:r>
            <a:r>
              <a:rPr lang="en-US" altLang="zh-CN" sz="720" b="1" dirty="0" smtClean="0">
                <a:solidFill>
                  <a:srgbClr val="DD8047"/>
                </a:solidFill>
                <a:latin typeface="Tw Cen MT" pitchFamily="18" charset="0"/>
                <a:cs typeface="Tw Cen MT" pitchFamily="18" charset="0"/>
              </a:rPr>
              <a:t>“ad</a:t>
            </a:r>
            <a:r>
              <a:rPr lang="en-US" altLang="zh-CN" sz="720" dirty="0" smtClean="0">
                <a:latin typeface="Times New Roman" pitchFamily="18" charset="0"/>
                <a:cs typeface="Times New Roman" pitchFamily="18" charset="0"/>
              </a:rPr>
              <a:t> </a:t>
            </a:r>
            <a:r>
              <a:rPr lang="en-US" altLang="zh-CN" sz="720" b="1" dirty="0" smtClean="0">
                <a:solidFill>
                  <a:srgbClr val="DD8047"/>
                </a:solidFill>
                <a:latin typeface="Tw Cen MT" pitchFamily="18" charset="0"/>
                <a:cs typeface="Tw Cen MT" pitchFamily="18" charset="0"/>
              </a:rPr>
              <a:t>hoc</a:t>
            </a:r>
            <a:r>
              <a:rPr lang="en-US" altLang="zh-CN" sz="720" dirty="0" smtClean="0">
                <a:latin typeface="Times New Roman" pitchFamily="18" charset="0"/>
                <a:cs typeface="Times New Roman" pitchFamily="18" charset="0"/>
              </a:rPr>
              <a:t> </a:t>
            </a:r>
            <a:r>
              <a:rPr lang="en-US" altLang="zh-CN" sz="720" b="1" dirty="0" smtClean="0">
                <a:solidFill>
                  <a:srgbClr val="DD8047"/>
                </a:solidFill>
                <a:latin typeface="Tw Cen MT" pitchFamily="18" charset="0"/>
                <a:cs typeface="Tw Cen MT" pitchFamily="18" charset="0"/>
              </a:rPr>
              <a:t>decision</a:t>
            </a:r>
            <a:r>
              <a:rPr lang="en-US" altLang="zh-CN" sz="720" dirty="0" smtClean="0">
                <a:latin typeface="Times New Roman" pitchFamily="18" charset="0"/>
                <a:cs typeface="Times New Roman" pitchFamily="18" charset="0"/>
              </a:rPr>
              <a:t> </a:t>
            </a:r>
            <a:r>
              <a:rPr lang="en-US" altLang="zh-CN" sz="720" b="1" dirty="0" smtClean="0">
                <a:solidFill>
                  <a:srgbClr val="DD8047"/>
                </a:solidFill>
                <a:latin typeface="Tw Cen MT" pitchFamily="18" charset="0"/>
                <a:cs typeface="Tw Cen MT" pitchFamily="18" charset="0"/>
              </a:rPr>
              <a:t>making”</a:t>
            </a:r>
            <a:r>
              <a:rPr lang="en-US" altLang="zh-CN" sz="720" dirty="0" smtClean="0">
                <a:latin typeface="Times New Roman" pitchFamily="18" charset="0"/>
                <a:cs typeface="Times New Roman" pitchFamily="18" charset="0"/>
              </a:rPr>
              <a:t> </a:t>
            </a:r>
            <a:r>
              <a:rPr lang="en-US" altLang="zh-CN" sz="720" b="1" dirty="0" smtClean="0">
                <a:solidFill>
                  <a:srgbClr val="DD8047"/>
                </a:solidFill>
                <a:latin typeface="Tw Cen MT" pitchFamily="18" charset="0"/>
                <a:cs typeface="Tw Cen MT" pitchFamily="18" charset="0"/>
              </a:rPr>
              <a:t>(LINK)</a:t>
            </a:r>
          </a:p>
          <a:p>
            <a:pPr>
              <a:lnSpc>
                <a:spcPts val="900"/>
              </a:lnSpc>
              <a:tabLst/>
            </a:pPr>
            <a:r>
              <a:rPr lang="en-US" altLang="zh-CN" sz="720" dirty="0" smtClean="0">
                <a:solidFill>
                  <a:srgbClr val="000000"/>
                </a:solidFill>
                <a:latin typeface="Tw Cen MT" pitchFamily="18" charset="0"/>
                <a:cs typeface="Tw Cen MT" pitchFamily="18" charset="0"/>
              </a:rPr>
              <a:t>Some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input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issues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minimized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gov’t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generally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tables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leg.</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changes</a:t>
            </a:r>
          </a:p>
          <a:p>
            <a:pPr>
              <a:lnSpc>
                <a:spcPts val="600"/>
              </a:lnSpc>
              <a:tabLst/>
            </a:pPr>
            <a:r>
              <a:rPr lang="en-US" altLang="zh-CN" sz="720" dirty="0" smtClean="0">
                <a:solidFill>
                  <a:srgbClr val="000000"/>
                </a:solidFill>
                <a:latin typeface="Tw Cen MT" pitchFamily="18" charset="0"/>
                <a:cs typeface="Tw Cen MT" pitchFamily="18" charset="0"/>
              </a:rPr>
              <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new</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laws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required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for</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implementation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prior</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to</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ratification</a:t>
            </a:r>
          </a:p>
          <a:p>
            <a:pPr>
              <a:lnSpc>
                <a:spcPts val="900"/>
              </a:lnSpc>
              <a:tabLst/>
            </a:pPr>
            <a:r>
              <a:rPr lang="en-US" altLang="zh-CN" sz="720" dirty="0" smtClean="0">
                <a:solidFill>
                  <a:srgbClr val="000000"/>
                </a:solidFill>
                <a:latin typeface="Tw Cen MT" pitchFamily="18" charset="0"/>
                <a:cs typeface="Tw Cen MT" pitchFamily="18" charset="0"/>
              </a:rPr>
              <a:t>Strict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Dualism</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tempered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by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commitment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to</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“conformity”</a:t>
            </a:r>
          </a:p>
        </p:txBody>
      </p:sp>
      <p:sp>
        <p:nvSpPr>
          <p:cNvPr id="43" name="TextBox 1"/>
          <p:cNvSpPr txBox="1"/>
          <p:nvPr/>
        </p:nvSpPr>
        <p:spPr>
          <a:xfrm>
            <a:off x="762000" y="2755900"/>
            <a:ext cx="12700" cy="50800"/>
          </a:xfrm>
          <a:prstGeom prst="rect">
            <a:avLst/>
          </a:prstGeom>
          <a:noFill/>
        </p:spPr>
        <p:txBody>
          <a:bodyPr wrap="none" lIns="0" tIns="0" rIns="0" rtlCol="0">
            <a:spAutoFit/>
          </a:bodyPr>
          <a:lstStyle/>
          <a:p>
            <a:pPr>
              <a:lnSpc>
                <a:spcPts val="400"/>
              </a:lnSpc>
              <a:tabLst/>
            </a:pPr>
            <a:r>
              <a:rPr lang="en-US" altLang="zh-CN" sz="419" dirty="0" smtClean="0">
                <a:solidFill>
                  <a:srgbClr val="94B6D2"/>
                </a:solidFill>
                <a:latin typeface="Times New Roman" pitchFamily="18" charset="0"/>
                <a:cs typeface="Times New Roman" pitchFamily="18" charset="0"/>
              </a:rPr>
              <a:t>•</a:t>
            </a:r>
          </a:p>
        </p:txBody>
      </p:sp>
      <p:sp>
        <p:nvSpPr>
          <p:cNvPr id="44" name="TextBox 1"/>
          <p:cNvSpPr txBox="1"/>
          <p:nvPr/>
        </p:nvSpPr>
        <p:spPr>
          <a:xfrm>
            <a:off x="812800" y="2781300"/>
            <a:ext cx="2247900" cy="1181100"/>
          </a:xfrm>
          <a:prstGeom prst="rect">
            <a:avLst/>
          </a:prstGeom>
          <a:noFill/>
        </p:spPr>
        <p:txBody>
          <a:bodyPr wrap="none" lIns="0" tIns="0" rIns="0" rtlCol="0">
            <a:spAutoFit/>
          </a:bodyPr>
          <a:lstStyle/>
          <a:p>
            <a:pPr>
              <a:lnSpc>
                <a:spcPts val="600"/>
              </a:lnSpc>
              <a:tabLst>
                <a:tab pos="38100" algn="l"/>
              </a:tabLst>
            </a:pPr>
            <a:r>
              <a:rPr lang="en-US" altLang="zh-CN" dirty="0" smtClean="0"/>
              <a:t>	</a:t>
            </a:r>
            <a:r>
              <a:rPr lang="en-US" altLang="zh-CN" sz="600" dirty="0" smtClean="0">
                <a:solidFill>
                  <a:srgbClr val="000000"/>
                </a:solidFill>
                <a:latin typeface="Tw Cen MT" pitchFamily="18" charset="0"/>
                <a:cs typeface="Tw Cen MT" pitchFamily="18" charset="0"/>
              </a:rPr>
              <a:t>Judges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interpret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domestic</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laws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in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such</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way</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to</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conform</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with</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Canada’s</a:t>
            </a:r>
          </a:p>
          <a:p>
            <a:pPr>
              <a:lnSpc>
                <a:spcPts val="500"/>
              </a:lnSpc>
              <a:tabLst>
                <a:tab pos="38100" algn="l"/>
              </a:tabLst>
            </a:pPr>
            <a:r>
              <a:rPr lang="en-US" altLang="zh-CN" dirty="0" smtClean="0"/>
              <a:t>	</a:t>
            </a:r>
            <a:r>
              <a:rPr lang="en-US" altLang="zh-CN" sz="600" dirty="0" smtClean="0">
                <a:solidFill>
                  <a:srgbClr val="000000"/>
                </a:solidFill>
                <a:latin typeface="Tw Cen MT" pitchFamily="18" charset="0"/>
                <a:cs typeface="Tw Cen MT" pitchFamily="18" charset="0"/>
              </a:rPr>
              <a:t>treaty</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obligations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(also</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“comity”)</a:t>
            </a:r>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2100"/>
              </a:lnSpc>
              <a:tabLst>
                <a:tab pos="38100" algn="l"/>
              </a:tabLst>
            </a:pPr>
            <a:r>
              <a:rPr lang="en-US" altLang="zh-CN" sz="1308" dirty="0" smtClean="0">
                <a:solidFill>
                  <a:srgbClr val="775F55"/>
                </a:solidFill>
                <a:latin typeface="Tw Cen MT" pitchFamily="18" charset="0"/>
                <a:cs typeface="Tw Cen MT" pitchFamily="18" charset="0"/>
              </a:rPr>
              <a:t>International</a:t>
            </a:r>
            <a:r>
              <a:rPr lang="en-US" altLang="zh-CN" sz="1308" dirty="0" smtClean="0">
                <a:latin typeface="Times New Roman" pitchFamily="18" charset="0"/>
                <a:cs typeface="Times New Roman" pitchFamily="18" charset="0"/>
              </a:rPr>
              <a:t> </a:t>
            </a:r>
            <a:r>
              <a:rPr lang="en-US" altLang="zh-CN" sz="1308" dirty="0" smtClean="0">
                <a:solidFill>
                  <a:srgbClr val="775F55"/>
                </a:solidFill>
                <a:latin typeface="Tw Cen MT" pitchFamily="18" charset="0"/>
                <a:cs typeface="Tw Cen MT" pitchFamily="18" charset="0"/>
              </a:rPr>
              <a:t>Law</a:t>
            </a:r>
            <a:r>
              <a:rPr lang="en-US" altLang="zh-CN" sz="1308" dirty="0" smtClean="0">
                <a:latin typeface="Times New Roman" pitchFamily="18" charset="0"/>
                <a:cs typeface="Times New Roman" pitchFamily="18" charset="0"/>
              </a:rPr>
              <a:t> </a:t>
            </a:r>
            <a:r>
              <a:rPr lang="en-US" altLang="zh-CN" sz="1308" dirty="0" smtClean="0">
                <a:solidFill>
                  <a:srgbClr val="775F55"/>
                </a:solidFill>
                <a:latin typeface="Tw Cen MT" pitchFamily="18" charset="0"/>
                <a:cs typeface="Tw Cen MT" pitchFamily="18" charset="0"/>
              </a:rPr>
              <a:t>and</a:t>
            </a:r>
            <a:r>
              <a:rPr lang="en-US" altLang="zh-CN" sz="1308" dirty="0" smtClean="0">
                <a:latin typeface="Times New Roman" pitchFamily="18" charset="0"/>
                <a:cs typeface="Times New Roman" pitchFamily="18" charset="0"/>
              </a:rPr>
              <a:t> </a:t>
            </a:r>
            <a:r>
              <a:rPr lang="en-US" altLang="zh-CN" sz="1308" dirty="0" smtClean="0">
                <a:solidFill>
                  <a:srgbClr val="775F55"/>
                </a:solidFill>
                <a:latin typeface="Tw Cen MT" pitchFamily="18" charset="0"/>
                <a:cs typeface="Tw Cen MT" pitchFamily="18" charset="0"/>
              </a:rPr>
              <a:t>HR</a:t>
            </a:r>
          </a:p>
        </p:txBody>
      </p:sp>
      <p:sp>
        <p:nvSpPr>
          <p:cNvPr id="45" name="TextBox 1"/>
          <p:cNvSpPr txBox="1"/>
          <p:nvPr/>
        </p:nvSpPr>
        <p:spPr>
          <a:xfrm>
            <a:off x="698500" y="4127500"/>
            <a:ext cx="12700" cy="50800"/>
          </a:xfrm>
          <a:prstGeom prst="rect">
            <a:avLst/>
          </a:prstGeom>
          <a:noFill/>
        </p:spPr>
        <p:txBody>
          <a:bodyPr wrap="none" lIns="0" tIns="0" rIns="0" rtlCol="0">
            <a:spAutoFit/>
          </a:bodyPr>
          <a:lstStyle/>
          <a:p>
            <a:pPr>
              <a:lnSpc>
                <a:spcPts val="400"/>
              </a:lnSpc>
              <a:tabLst/>
            </a:pPr>
            <a:r>
              <a:rPr lang="en-US" altLang="zh-CN" sz="432" dirty="0" smtClean="0">
                <a:solidFill>
                  <a:srgbClr val="DD8047"/>
                </a:solidFill>
                <a:latin typeface="Times New Roman" pitchFamily="18" charset="0"/>
                <a:cs typeface="Times New Roman" pitchFamily="18" charset="0"/>
              </a:rPr>
              <a:t>•</a:t>
            </a:r>
          </a:p>
        </p:txBody>
      </p:sp>
      <p:sp>
        <p:nvSpPr>
          <p:cNvPr id="46" name="TextBox 1"/>
          <p:cNvSpPr txBox="1"/>
          <p:nvPr/>
        </p:nvSpPr>
        <p:spPr>
          <a:xfrm>
            <a:off x="800100" y="4127500"/>
            <a:ext cx="2298700" cy="1054100"/>
          </a:xfrm>
          <a:prstGeom prst="rect">
            <a:avLst/>
          </a:prstGeom>
          <a:noFill/>
        </p:spPr>
        <p:txBody>
          <a:bodyPr wrap="none" lIns="0" tIns="0" rIns="0" rtlCol="0">
            <a:spAutoFit/>
          </a:bodyPr>
          <a:lstStyle/>
          <a:p>
            <a:pPr>
              <a:lnSpc>
                <a:spcPts val="700"/>
              </a:lnSpc>
              <a:tabLst/>
            </a:pPr>
            <a:r>
              <a:rPr lang="en-US" altLang="zh-CN" sz="720" dirty="0" smtClean="0">
                <a:solidFill>
                  <a:srgbClr val="000000"/>
                </a:solidFill>
                <a:latin typeface="Tw Cen MT" pitchFamily="18" charset="0"/>
                <a:cs typeface="Tw Cen MT" pitchFamily="18" charset="0"/>
              </a:rPr>
              <a:t>“In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field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of</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human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rights,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and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of</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other</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laws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impinging</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a:t>
            </a:r>
          </a:p>
          <a:p>
            <a:pPr>
              <a:lnSpc>
                <a:spcPts val="600"/>
              </a:lnSpc>
              <a:tabLst/>
            </a:pPr>
            <a:r>
              <a:rPr lang="en-US" altLang="zh-CN" sz="720" dirty="0" smtClean="0">
                <a:solidFill>
                  <a:srgbClr val="000000"/>
                </a:solidFill>
                <a:latin typeface="Tw Cen MT" pitchFamily="18" charset="0"/>
                <a:cs typeface="Tw Cen MT" pitchFamily="18" charset="0"/>
              </a:rPr>
              <a:t>individual,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our</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courts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are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assisting</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developing</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general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and</a:t>
            </a:r>
          </a:p>
          <a:p>
            <a:pPr>
              <a:lnSpc>
                <a:spcPts val="600"/>
              </a:lnSpc>
              <a:tabLst/>
            </a:pPr>
            <a:r>
              <a:rPr lang="en-US" altLang="zh-CN" sz="720" dirty="0" smtClean="0">
                <a:solidFill>
                  <a:srgbClr val="000000"/>
                </a:solidFill>
                <a:latin typeface="Tw Cen MT" pitchFamily="18" charset="0"/>
                <a:cs typeface="Tw Cen MT" pitchFamily="18" charset="0"/>
              </a:rPr>
              <a:t>coherent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principles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apply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very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significant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portions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of</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a:t>
            </a:r>
          </a:p>
          <a:p>
            <a:pPr>
              <a:lnSpc>
                <a:spcPts val="600"/>
              </a:lnSpc>
              <a:tabLst/>
            </a:pPr>
            <a:r>
              <a:rPr lang="en-US" altLang="zh-CN" sz="720" dirty="0" smtClean="0">
                <a:solidFill>
                  <a:srgbClr val="000000"/>
                </a:solidFill>
                <a:latin typeface="Tw Cen MT" pitchFamily="18" charset="0"/>
                <a:cs typeface="Tw Cen MT" pitchFamily="18" charset="0"/>
              </a:rPr>
              <a:t>globe.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These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principles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are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applied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consistently,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with</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int’l</a:t>
            </a:r>
          </a:p>
          <a:p>
            <a:pPr>
              <a:lnSpc>
                <a:spcPts val="600"/>
              </a:lnSpc>
              <a:tabLst/>
            </a:pPr>
            <a:r>
              <a:rPr lang="en-US" altLang="zh-CN" sz="720" dirty="0" smtClean="0">
                <a:solidFill>
                  <a:srgbClr val="000000"/>
                </a:solidFill>
                <a:latin typeface="Tw Cen MT" pitchFamily="18" charset="0"/>
                <a:cs typeface="Tw Cen MT" pitchFamily="18" charset="0"/>
              </a:rPr>
              <a:t>vision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and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basis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of</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international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experience.</a:t>
            </a:r>
            <a:r>
              <a:rPr lang="en-US" altLang="zh-CN" sz="720" dirty="0" smtClean="0">
                <a:latin typeface="Times New Roman" pitchFamily="18" charset="0"/>
                <a:cs typeface="Times New Roman" pitchFamily="18" charset="0"/>
              </a:rPr>
              <a:t> </a:t>
            </a:r>
            <a:r>
              <a:rPr lang="en-US" altLang="zh-CN" sz="720" dirty="0" smtClean="0">
                <a:solidFill>
                  <a:srgbClr val="DD8047"/>
                </a:solidFill>
                <a:latin typeface="Tw Cen MT" pitchFamily="18" charset="0"/>
                <a:cs typeface="Tw Cen MT" pitchFamily="18" charset="0"/>
              </a:rPr>
              <a:t>Thus</a:t>
            </a:r>
            <a:r>
              <a:rPr lang="en-US" altLang="zh-CN" sz="720" dirty="0" smtClean="0">
                <a:latin typeface="Times New Roman" pitchFamily="18" charset="0"/>
                <a:cs typeface="Times New Roman" pitchFamily="18" charset="0"/>
              </a:rPr>
              <a:t> </a:t>
            </a:r>
            <a:r>
              <a:rPr lang="en-US" altLang="zh-CN" sz="720" dirty="0" smtClean="0">
                <a:solidFill>
                  <a:srgbClr val="DD8047"/>
                </a:solidFill>
                <a:latin typeface="Tw Cen MT" pitchFamily="18" charset="0"/>
                <a:cs typeface="Tw Cen MT" pitchFamily="18" charset="0"/>
              </a:rPr>
              <a:t>our</a:t>
            </a:r>
          </a:p>
          <a:p>
            <a:pPr>
              <a:lnSpc>
                <a:spcPts val="600"/>
              </a:lnSpc>
              <a:tabLst/>
            </a:pPr>
            <a:r>
              <a:rPr lang="en-US" altLang="zh-CN" sz="720" dirty="0" smtClean="0">
                <a:solidFill>
                  <a:srgbClr val="DD8047"/>
                </a:solidFill>
                <a:latin typeface="Tw Cen MT" pitchFamily="18" charset="0"/>
                <a:cs typeface="Tw Cen MT" pitchFamily="18" charset="0"/>
              </a:rPr>
              <a:t>courts</a:t>
            </a:r>
            <a:r>
              <a:rPr lang="en-US" altLang="zh-CN" sz="720" dirty="0" smtClean="0">
                <a:latin typeface="Times New Roman" pitchFamily="18" charset="0"/>
                <a:cs typeface="Times New Roman" pitchFamily="18" charset="0"/>
              </a:rPr>
              <a:t> </a:t>
            </a:r>
            <a:r>
              <a:rPr lang="en-US" altLang="zh-CN" sz="720" dirty="0" smtClean="0">
                <a:solidFill>
                  <a:srgbClr val="DD8047"/>
                </a:solidFill>
                <a:latin typeface="Tw Cen MT" pitchFamily="18" charset="0"/>
                <a:cs typeface="Tw Cen MT" pitchFamily="18" charset="0"/>
              </a:rPr>
              <a:t>-</a:t>
            </a:r>
            <a:r>
              <a:rPr lang="en-US" altLang="zh-CN" sz="720" dirty="0" smtClean="0">
                <a:latin typeface="Times New Roman" pitchFamily="18" charset="0"/>
                <a:cs typeface="Times New Roman" pitchFamily="18" charset="0"/>
              </a:rPr>
              <a:t> </a:t>
            </a:r>
            <a:r>
              <a:rPr lang="en-US" altLang="zh-CN" sz="720" dirty="0" smtClean="0">
                <a:solidFill>
                  <a:srgbClr val="DD8047"/>
                </a:solidFill>
                <a:latin typeface="Tw Cen MT" pitchFamily="18" charset="0"/>
                <a:cs typeface="Tw Cen MT" pitchFamily="18" charset="0"/>
              </a:rPr>
              <a:t>and</a:t>
            </a:r>
            <a:r>
              <a:rPr lang="en-US" altLang="zh-CN" sz="720" dirty="0" smtClean="0">
                <a:latin typeface="Times New Roman" pitchFamily="18" charset="0"/>
                <a:cs typeface="Times New Roman" pitchFamily="18" charset="0"/>
              </a:rPr>
              <a:t> </a:t>
            </a:r>
            <a:r>
              <a:rPr lang="en-US" altLang="zh-CN" sz="720" dirty="0" smtClean="0">
                <a:solidFill>
                  <a:srgbClr val="DD8047"/>
                </a:solidFill>
                <a:latin typeface="Tw Cen MT" pitchFamily="18" charset="0"/>
                <a:cs typeface="Tw Cen MT" pitchFamily="18" charset="0"/>
              </a:rPr>
              <a:t>many</a:t>
            </a:r>
            <a:r>
              <a:rPr lang="en-US" altLang="zh-CN" sz="720" dirty="0" smtClean="0">
                <a:latin typeface="Times New Roman" pitchFamily="18" charset="0"/>
                <a:cs typeface="Times New Roman" pitchFamily="18" charset="0"/>
              </a:rPr>
              <a:t> </a:t>
            </a:r>
            <a:r>
              <a:rPr lang="en-US" altLang="zh-CN" sz="720" dirty="0" smtClean="0">
                <a:solidFill>
                  <a:srgbClr val="DD8047"/>
                </a:solidFill>
                <a:latin typeface="Tw Cen MT" pitchFamily="18" charset="0"/>
                <a:cs typeface="Tw Cen MT" pitchFamily="18" charset="0"/>
              </a:rPr>
              <a:t>other</a:t>
            </a:r>
            <a:r>
              <a:rPr lang="en-US" altLang="zh-CN" sz="720" dirty="0" smtClean="0">
                <a:latin typeface="Times New Roman" pitchFamily="18" charset="0"/>
                <a:cs typeface="Times New Roman" pitchFamily="18" charset="0"/>
              </a:rPr>
              <a:t> </a:t>
            </a:r>
            <a:r>
              <a:rPr lang="en-US" altLang="zh-CN" sz="720" dirty="0" smtClean="0">
                <a:solidFill>
                  <a:srgbClr val="DD8047"/>
                </a:solidFill>
                <a:latin typeface="Tw Cen MT" pitchFamily="18" charset="0"/>
                <a:cs typeface="Tw Cen MT" pitchFamily="18" charset="0"/>
              </a:rPr>
              <a:t>national</a:t>
            </a:r>
            <a:r>
              <a:rPr lang="en-US" altLang="zh-CN" sz="720" dirty="0" smtClean="0">
                <a:latin typeface="Times New Roman" pitchFamily="18" charset="0"/>
                <a:cs typeface="Times New Roman" pitchFamily="18" charset="0"/>
              </a:rPr>
              <a:t> </a:t>
            </a:r>
            <a:r>
              <a:rPr lang="en-US" altLang="zh-CN" sz="720" dirty="0" smtClean="0">
                <a:solidFill>
                  <a:srgbClr val="DD8047"/>
                </a:solidFill>
                <a:latin typeface="Tw Cen MT" pitchFamily="18" charset="0"/>
                <a:cs typeface="Tw Cen MT" pitchFamily="18" charset="0"/>
              </a:rPr>
              <a:t>courts</a:t>
            </a:r>
            <a:r>
              <a:rPr lang="en-US" altLang="zh-CN" sz="720" dirty="0" smtClean="0">
                <a:latin typeface="Times New Roman" pitchFamily="18" charset="0"/>
                <a:cs typeface="Times New Roman" pitchFamily="18" charset="0"/>
              </a:rPr>
              <a:t> </a:t>
            </a:r>
            <a:r>
              <a:rPr lang="en-US" altLang="zh-CN" sz="720" dirty="0" smtClean="0">
                <a:solidFill>
                  <a:srgbClr val="DD8047"/>
                </a:solidFill>
                <a:latin typeface="Tw Cen MT" pitchFamily="18" charset="0"/>
                <a:cs typeface="Tw Cen MT" pitchFamily="18" charset="0"/>
              </a:rPr>
              <a:t>-</a:t>
            </a:r>
            <a:r>
              <a:rPr lang="en-US" altLang="zh-CN" sz="720" dirty="0" smtClean="0">
                <a:latin typeface="Times New Roman" pitchFamily="18" charset="0"/>
                <a:cs typeface="Times New Roman" pitchFamily="18" charset="0"/>
              </a:rPr>
              <a:t> </a:t>
            </a:r>
            <a:r>
              <a:rPr lang="en-US" altLang="zh-CN" sz="720" dirty="0" smtClean="0">
                <a:solidFill>
                  <a:srgbClr val="DD8047"/>
                </a:solidFill>
                <a:latin typeface="Tw Cen MT" pitchFamily="18" charset="0"/>
                <a:cs typeface="Tw Cen MT" pitchFamily="18" charset="0"/>
              </a:rPr>
              <a:t>are</a:t>
            </a:r>
            <a:r>
              <a:rPr lang="en-US" altLang="zh-CN" sz="720" dirty="0" smtClean="0">
                <a:latin typeface="Times New Roman" pitchFamily="18" charset="0"/>
                <a:cs typeface="Times New Roman" pitchFamily="18" charset="0"/>
              </a:rPr>
              <a:t> </a:t>
            </a:r>
            <a:r>
              <a:rPr lang="en-US" altLang="zh-CN" sz="720" dirty="0" smtClean="0">
                <a:solidFill>
                  <a:srgbClr val="DD8047"/>
                </a:solidFill>
                <a:latin typeface="Tw Cen MT" pitchFamily="18" charset="0"/>
                <a:cs typeface="Tw Cen MT" pitchFamily="18" charset="0"/>
              </a:rPr>
              <a:t>truly</a:t>
            </a:r>
            <a:r>
              <a:rPr lang="en-US" altLang="zh-CN" sz="720" dirty="0" smtClean="0">
                <a:latin typeface="Times New Roman" pitchFamily="18" charset="0"/>
                <a:cs typeface="Times New Roman" pitchFamily="18" charset="0"/>
              </a:rPr>
              <a:t> </a:t>
            </a:r>
            <a:r>
              <a:rPr lang="en-US" altLang="zh-CN" sz="720" dirty="0" smtClean="0">
                <a:solidFill>
                  <a:srgbClr val="DD8047"/>
                </a:solidFill>
                <a:latin typeface="Tw Cen MT" pitchFamily="18" charset="0"/>
                <a:cs typeface="Tw Cen MT" pitchFamily="18" charset="0"/>
              </a:rPr>
              <a:t>becoming</a:t>
            </a:r>
          </a:p>
          <a:p>
            <a:pPr>
              <a:lnSpc>
                <a:spcPts val="600"/>
              </a:lnSpc>
              <a:tabLst/>
            </a:pPr>
            <a:r>
              <a:rPr lang="en-US" altLang="zh-CN" sz="720" dirty="0" smtClean="0">
                <a:solidFill>
                  <a:srgbClr val="DD8047"/>
                </a:solidFill>
                <a:latin typeface="Tw Cen MT" pitchFamily="18" charset="0"/>
                <a:cs typeface="Tw Cen MT" pitchFamily="18" charset="0"/>
              </a:rPr>
              <a:t>international</a:t>
            </a:r>
            <a:r>
              <a:rPr lang="en-US" altLang="zh-CN" sz="720" dirty="0" smtClean="0">
                <a:latin typeface="Times New Roman" pitchFamily="18" charset="0"/>
                <a:cs typeface="Times New Roman" pitchFamily="18" charset="0"/>
              </a:rPr>
              <a:t> </a:t>
            </a:r>
            <a:r>
              <a:rPr lang="en-US" altLang="zh-CN" sz="720" dirty="0" smtClean="0">
                <a:solidFill>
                  <a:srgbClr val="DD8047"/>
                </a:solidFill>
                <a:latin typeface="Tw Cen MT" pitchFamily="18" charset="0"/>
                <a:cs typeface="Tw Cen MT" pitchFamily="18" charset="0"/>
              </a:rPr>
              <a:t>courts</a:t>
            </a:r>
            <a:r>
              <a:rPr lang="en-US" altLang="zh-CN" sz="720" dirty="0" smtClean="0">
                <a:latin typeface="Times New Roman" pitchFamily="18" charset="0"/>
                <a:cs typeface="Times New Roman" pitchFamily="18" charset="0"/>
              </a:rPr>
              <a:t> </a:t>
            </a:r>
            <a:r>
              <a:rPr lang="en-US" altLang="zh-CN" sz="720" dirty="0" smtClean="0">
                <a:solidFill>
                  <a:srgbClr val="DD8047"/>
                </a:solidFill>
                <a:latin typeface="Tw Cen MT" pitchFamily="18" charset="0"/>
                <a:cs typeface="Tw Cen MT" pitchFamily="18" charset="0"/>
              </a:rPr>
              <a:t>in</a:t>
            </a:r>
            <a:r>
              <a:rPr lang="en-US" altLang="zh-CN" sz="720" dirty="0" smtClean="0">
                <a:latin typeface="Times New Roman" pitchFamily="18" charset="0"/>
                <a:cs typeface="Times New Roman" pitchFamily="18" charset="0"/>
              </a:rPr>
              <a:t> </a:t>
            </a:r>
            <a:r>
              <a:rPr lang="en-US" altLang="zh-CN" sz="720" dirty="0" smtClean="0">
                <a:solidFill>
                  <a:srgbClr val="DD8047"/>
                </a:solidFill>
                <a:latin typeface="Tw Cen MT" pitchFamily="18" charset="0"/>
                <a:cs typeface="Tw Cen MT" pitchFamily="18" charset="0"/>
              </a:rPr>
              <a:t>many</a:t>
            </a:r>
            <a:r>
              <a:rPr lang="en-US" altLang="zh-CN" sz="720" dirty="0" smtClean="0">
                <a:latin typeface="Times New Roman" pitchFamily="18" charset="0"/>
                <a:cs typeface="Times New Roman" pitchFamily="18" charset="0"/>
              </a:rPr>
              <a:t> </a:t>
            </a:r>
            <a:r>
              <a:rPr lang="en-US" altLang="zh-CN" sz="720" dirty="0" smtClean="0">
                <a:solidFill>
                  <a:srgbClr val="DD8047"/>
                </a:solidFill>
                <a:latin typeface="Tw Cen MT" pitchFamily="18" charset="0"/>
                <a:cs typeface="Tw Cen MT" pitchFamily="18" charset="0"/>
              </a:rPr>
              <a:t>areas</a:t>
            </a:r>
            <a:r>
              <a:rPr lang="en-US" altLang="zh-CN" sz="720" dirty="0" smtClean="0">
                <a:latin typeface="Times New Roman" pitchFamily="18" charset="0"/>
                <a:cs typeface="Times New Roman" pitchFamily="18" charset="0"/>
              </a:rPr>
              <a:t> </a:t>
            </a:r>
            <a:r>
              <a:rPr lang="en-US" altLang="zh-CN" sz="720" dirty="0" smtClean="0">
                <a:solidFill>
                  <a:srgbClr val="DD8047"/>
                </a:solidFill>
                <a:latin typeface="Tw Cen MT" pitchFamily="18" charset="0"/>
                <a:cs typeface="Tw Cen MT" pitchFamily="18" charset="0"/>
              </a:rPr>
              <a:t>involving</a:t>
            </a:r>
            <a:r>
              <a:rPr lang="en-US" altLang="zh-CN" sz="720" dirty="0" smtClean="0">
                <a:latin typeface="Times New Roman" pitchFamily="18" charset="0"/>
                <a:cs typeface="Times New Roman" pitchFamily="18" charset="0"/>
              </a:rPr>
              <a:t> </a:t>
            </a:r>
            <a:r>
              <a:rPr lang="en-US" altLang="zh-CN" sz="720" dirty="0" smtClean="0">
                <a:solidFill>
                  <a:srgbClr val="DD8047"/>
                </a:solidFill>
                <a:latin typeface="Tw Cen MT" pitchFamily="18" charset="0"/>
                <a:cs typeface="Tw Cen MT" pitchFamily="18" charset="0"/>
              </a:rPr>
              <a:t>the</a:t>
            </a:r>
            <a:r>
              <a:rPr lang="en-US" altLang="zh-CN" sz="720" dirty="0" smtClean="0">
                <a:latin typeface="Times New Roman" pitchFamily="18" charset="0"/>
                <a:cs typeface="Times New Roman" pitchFamily="18" charset="0"/>
              </a:rPr>
              <a:t> </a:t>
            </a:r>
            <a:r>
              <a:rPr lang="en-US" altLang="zh-CN" sz="720" dirty="0" smtClean="0">
                <a:solidFill>
                  <a:srgbClr val="DD8047"/>
                </a:solidFill>
                <a:latin typeface="Tw Cen MT" pitchFamily="18" charset="0"/>
                <a:cs typeface="Tw Cen MT" pitchFamily="18" charset="0"/>
              </a:rPr>
              <a:t>rule</a:t>
            </a:r>
            <a:r>
              <a:rPr lang="en-US" altLang="zh-CN" sz="720" dirty="0" smtClean="0">
                <a:latin typeface="Times New Roman" pitchFamily="18" charset="0"/>
                <a:cs typeface="Times New Roman" pitchFamily="18" charset="0"/>
              </a:rPr>
              <a:t> </a:t>
            </a:r>
            <a:r>
              <a:rPr lang="en-US" altLang="zh-CN" sz="720" dirty="0" smtClean="0">
                <a:solidFill>
                  <a:srgbClr val="DD8047"/>
                </a:solidFill>
                <a:latin typeface="Tw Cen MT" pitchFamily="18" charset="0"/>
                <a:cs typeface="Tw Cen MT" pitchFamily="18" charset="0"/>
              </a:rPr>
              <a:t>of</a:t>
            </a:r>
            <a:r>
              <a:rPr lang="en-US" altLang="zh-CN" sz="720" dirty="0" smtClean="0">
                <a:latin typeface="Times New Roman" pitchFamily="18" charset="0"/>
                <a:cs typeface="Times New Roman" pitchFamily="18" charset="0"/>
              </a:rPr>
              <a:t> </a:t>
            </a:r>
            <a:r>
              <a:rPr lang="en-US" altLang="zh-CN" sz="720" dirty="0" smtClean="0">
                <a:solidFill>
                  <a:srgbClr val="DD8047"/>
                </a:solidFill>
                <a:latin typeface="Tw Cen MT" pitchFamily="18" charset="0"/>
                <a:cs typeface="Tw Cen MT" pitchFamily="18" charset="0"/>
              </a:rPr>
              <a:t>law.</a:t>
            </a:r>
          </a:p>
          <a:p>
            <a:pPr>
              <a:lnSpc>
                <a:spcPts val="600"/>
              </a:lnSpc>
              <a:tabLst/>
            </a:pPr>
            <a:r>
              <a:rPr lang="en-US" altLang="zh-CN" sz="720" dirty="0" smtClean="0">
                <a:solidFill>
                  <a:srgbClr val="000000"/>
                </a:solidFill>
                <a:latin typeface="Tw Cen MT" pitchFamily="18" charset="0"/>
                <a:cs typeface="Tw Cen MT" pitchFamily="18" charset="0"/>
              </a:rPr>
              <a:t>They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will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become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all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more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so</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continue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to</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rely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on</a:t>
            </a:r>
          </a:p>
          <a:p>
            <a:pPr>
              <a:lnSpc>
                <a:spcPts val="600"/>
              </a:lnSpc>
              <a:tabLst/>
            </a:pPr>
            <a:r>
              <a:rPr lang="en-US" altLang="zh-CN" sz="720" dirty="0" smtClean="0">
                <a:solidFill>
                  <a:srgbClr val="000000"/>
                </a:solidFill>
                <a:latin typeface="Tw Cen MT" pitchFamily="18" charset="0"/>
                <a:cs typeface="Tw Cen MT" pitchFamily="18" charset="0"/>
              </a:rPr>
              <a:t>and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benefit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from</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one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another's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experience.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Consequently,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is</a:t>
            </a:r>
          </a:p>
          <a:p>
            <a:pPr>
              <a:lnSpc>
                <a:spcPts val="600"/>
              </a:lnSpc>
              <a:tabLst/>
            </a:pPr>
            <a:r>
              <a:rPr lang="en-US" altLang="zh-CN" sz="720" dirty="0" smtClean="0">
                <a:solidFill>
                  <a:srgbClr val="000000"/>
                </a:solidFill>
                <a:latin typeface="Tw Cen MT" pitchFamily="18" charset="0"/>
                <a:cs typeface="Tw Cen MT" pitchFamily="18" charset="0"/>
              </a:rPr>
              <a:t>important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dealing</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with</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interstate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issues,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national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courts</a:t>
            </a:r>
          </a:p>
          <a:p>
            <a:pPr>
              <a:lnSpc>
                <a:spcPts val="600"/>
              </a:lnSpc>
              <a:tabLst/>
            </a:pPr>
            <a:r>
              <a:rPr lang="en-US" altLang="zh-CN" sz="720" dirty="0" smtClean="0">
                <a:solidFill>
                  <a:srgbClr val="000000"/>
                </a:solidFill>
                <a:latin typeface="Tw Cen MT" pitchFamily="18" charset="0"/>
                <a:cs typeface="Tw Cen MT" pitchFamily="18" charset="0"/>
              </a:rPr>
              <a:t>fully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perceive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their</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role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international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order</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and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national</a:t>
            </a:r>
          </a:p>
          <a:p>
            <a:pPr>
              <a:lnSpc>
                <a:spcPts val="600"/>
              </a:lnSpc>
              <a:tabLst/>
            </a:pPr>
            <a:r>
              <a:rPr lang="en-US" altLang="zh-CN" sz="720" dirty="0" smtClean="0">
                <a:solidFill>
                  <a:srgbClr val="000000"/>
                </a:solidFill>
                <a:latin typeface="Tw Cen MT" pitchFamily="18" charset="0"/>
                <a:cs typeface="Tw Cen MT" pitchFamily="18" charset="0"/>
              </a:rPr>
              <a:t>judges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adopt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international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perspective.”</a:t>
            </a:r>
          </a:p>
        </p:txBody>
      </p:sp>
      <p:sp>
        <p:nvSpPr>
          <p:cNvPr id="47" name="TextBox 1"/>
          <p:cNvSpPr txBox="1"/>
          <p:nvPr/>
        </p:nvSpPr>
        <p:spPr>
          <a:xfrm>
            <a:off x="698500" y="5181600"/>
            <a:ext cx="2324100" cy="177800"/>
          </a:xfrm>
          <a:prstGeom prst="rect">
            <a:avLst/>
          </a:prstGeom>
          <a:noFill/>
        </p:spPr>
        <p:txBody>
          <a:bodyPr wrap="none" lIns="0" tIns="0" rIns="0" rtlCol="0">
            <a:spAutoFit/>
          </a:bodyPr>
          <a:lstStyle/>
          <a:p>
            <a:pPr>
              <a:lnSpc>
                <a:spcPts val="700"/>
              </a:lnSpc>
              <a:tabLst/>
            </a:pPr>
            <a:r>
              <a:rPr lang="en-US" altLang="zh-CN" sz="720" dirty="0" smtClean="0">
                <a:solidFill>
                  <a:srgbClr val="000000"/>
                </a:solidFill>
                <a:latin typeface="Tw Cen MT" pitchFamily="18" charset="0"/>
                <a:cs typeface="Tw Cen MT" pitchFamily="18" charset="0"/>
              </a:rPr>
              <a:t>La</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Forest,</a:t>
            </a:r>
            <a:r>
              <a:rPr lang="en-US" altLang="zh-CN" sz="720" dirty="0" smtClean="0">
                <a:latin typeface="Times New Roman" pitchFamily="18" charset="0"/>
                <a:cs typeface="Times New Roman" pitchFamily="18" charset="0"/>
              </a:rPr>
              <a:t> </a:t>
            </a:r>
            <a:r>
              <a:rPr lang="en-US" altLang="zh-CN" sz="720" i="1" dirty="0" smtClean="0">
                <a:solidFill>
                  <a:srgbClr val="000000"/>
                </a:solidFill>
                <a:latin typeface="Tw Cen MT" pitchFamily="18" charset="0"/>
                <a:cs typeface="Tw Cen MT" pitchFamily="18" charset="0"/>
              </a:rPr>
              <a:t>The</a:t>
            </a:r>
            <a:r>
              <a:rPr lang="en-US" altLang="zh-CN" sz="720" dirty="0" smtClean="0">
                <a:latin typeface="Times New Roman" pitchFamily="18" charset="0"/>
                <a:cs typeface="Times New Roman" pitchFamily="18" charset="0"/>
              </a:rPr>
              <a:t> </a:t>
            </a:r>
            <a:r>
              <a:rPr lang="en-US" altLang="zh-CN" sz="720" i="1" dirty="0" smtClean="0">
                <a:solidFill>
                  <a:srgbClr val="000000"/>
                </a:solidFill>
                <a:latin typeface="Tw Cen MT" pitchFamily="18" charset="0"/>
                <a:cs typeface="Tw Cen MT" pitchFamily="18" charset="0"/>
              </a:rPr>
              <a:t>Expanding</a:t>
            </a:r>
            <a:r>
              <a:rPr lang="en-US" altLang="zh-CN" sz="720" dirty="0" smtClean="0">
                <a:latin typeface="Times New Roman" pitchFamily="18" charset="0"/>
                <a:cs typeface="Times New Roman" pitchFamily="18" charset="0"/>
              </a:rPr>
              <a:t> </a:t>
            </a:r>
            <a:r>
              <a:rPr lang="en-US" altLang="zh-CN" sz="720" i="1" dirty="0" smtClean="0">
                <a:solidFill>
                  <a:srgbClr val="000000"/>
                </a:solidFill>
                <a:latin typeface="Tw Cen MT" pitchFamily="18" charset="0"/>
                <a:cs typeface="Tw Cen MT" pitchFamily="18" charset="0"/>
              </a:rPr>
              <a:t>Role</a:t>
            </a:r>
            <a:r>
              <a:rPr lang="en-US" altLang="zh-CN" sz="720" dirty="0" smtClean="0">
                <a:latin typeface="Times New Roman" pitchFamily="18" charset="0"/>
                <a:cs typeface="Times New Roman" pitchFamily="18" charset="0"/>
              </a:rPr>
              <a:t> </a:t>
            </a:r>
            <a:r>
              <a:rPr lang="en-US" altLang="zh-CN" sz="720" i="1" dirty="0" smtClean="0">
                <a:solidFill>
                  <a:srgbClr val="000000"/>
                </a:solidFill>
                <a:latin typeface="Tw Cen MT" pitchFamily="18" charset="0"/>
                <a:cs typeface="Tw Cen MT" pitchFamily="18" charset="0"/>
              </a:rPr>
              <a:t>of</a:t>
            </a:r>
            <a:r>
              <a:rPr lang="en-US" altLang="zh-CN" sz="720" dirty="0" smtClean="0">
                <a:latin typeface="Times New Roman" pitchFamily="18" charset="0"/>
                <a:cs typeface="Times New Roman" pitchFamily="18" charset="0"/>
              </a:rPr>
              <a:t> </a:t>
            </a:r>
            <a:r>
              <a:rPr lang="en-US" altLang="zh-CN" sz="720" i="1" dirty="0" smtClean="0">
                <a:solidFill>
                  <a:srgbClr val="000000"/>
                </a:solidFill>
                <a:latin typeface="Tw Cen MT" pitchFamily="18" charset="0"/>
                <a:cs typeface="Tw Cen MT" pitchFamily="18" charset="0"/>
              </a:rPr>
              <a:t>the</a:t>
            </a:r>
            <a:r>
              <a:rPr lang="en-US" altLang="zh-CN" sz="720" dirty="0" smtClean="0">
                <a:latin typeface="Times New Roman" pitchFamily="18" charset="0"/>
                <a:cs typeface="Times New Roman" pitchFamily="18" charset="0"/>
              </a:rPr>
              <a:t> </a:t>
            </a:r>
            <a:r>
              <a:rPr lang="en-US" altLang="zh-CN" sz="720" i="1" dirty="0" smtClean="0">
                <a:solidFill>
                  <a:srgbClr val="000000"/>
                </a:solidFill>
                <a:latin typeface="Tw Cen MT" pitchFamily="18" charset="0"/>
                <a:cs typeface="Tw Cen MT" pitchFamily="18" charset="0"/>
              </a:rPr>
              <a:t>Supreme</a:t>
            </a:r>
            <a:r>
              <a:rPr lang="en-US" altLang="zh-CN" sz="720" dirty="0" smtClean="0">
                <a:latin typeface="Times New Roman" pitchFamily="18" charset="0"/>
                <a:cs typeface="Times New Roman" pitchFamily="18" charset="0"/>
              </a:rPr>
              <a:t> </a:t>
            </a:r>
            <a:r>
              <a:rPr lang="en-US" altLang="zh-CN" sz="720" i="1" dirty="0" smtClean="0">
                <a:solidFill>
                  <a:srgbClr val="000000"/>
                </a:solidFill>
                <a:latin typeface="Tw Cen MT" pitchFamily="18" charset="0"/>
                <a:cs typeface="Tw Cen MT" pitchFamily="18" charset="0"/>
              </a:rPr>
              <a:t>Court</a:t>
            </a:r>
            <a:r>
              <a:rPr lang="en-US" altLang="zh-CN" sz="720" dirty="0" smtClean="0">
                <a:latin typeface="Times New Roman" pitchFamily="18" charset="0"/>
                <a:cs typeface="Times New Roman" pitchFamily="18" charset="0"/>
              </a:rPr>
              <a:t> </a:t>
            </a:r>
            <a:r>
              <a:rPr lang="en-US" altLang="zh-CN" sz="720" i="1" dirty="0" smtClean="0">
                <a:solidFill>
                  <a:srgbClr val="000000"/>
                </a:solidFill>
                <a:latin typeface="Tw Cen MT" pitchFamily="18" charset="0"/>
                <a:cs typeface="Tw Cen MT" pitchFamily="18" charset="0"/>
              </a:rPr>
              <a:t>of</a:t>
            </a:r>
            <a:r>
              <a:rPr lang="en-US" altLang="zh-CN" sz="720" dirty="0" smtClean="0">
                <a:latin typeface="Times New Roman" pitchFamily="18" charset="0"/>
                <a:cs typeface="Times New Roman" pitchFamily="18" charset="0"/>
              </a:rPr>
              <a:t> </a:t>
            </a:r>
            <a:r>
              <a:rPr lang="en-US" altLang="zh-CN" sz="720" i="1" dirty="0" smtClean="0">
                <a:solidFill>
                  <a:srgbClr val="000000"/>
                </a:solidFill>
                <a:latin typeface="Tw Cen MT" pitchFamily="18" charset="0"/>
                <a:cs typeface="Tw Cen MT" pitchFamily="18" charset="0"/>
              </a:rPr>
              <a:t>Canada</a:t>
            </a:r>
            <a:r>
              <a:rPr lang="en-US" altLang="zh-CN" sz="720" dirty="0" smtClean="0">
                <a:latin typeface="Times New Roman" pitchFamily="18" charset="0"/>
                <a:cs typeface="Times New Roman" pitchFamily="18" charset="0"/>
              </a:rPr>
              <a:t> </a:t>
            </a:r>
            <a:r>
              <a:rPr lang="en-US" altLang="zh-CN" sz="720" i="1" dirty="0" smtClean="0">
                <a:solidFill>
                  <a:srgbClr val="000000"/>
                </a:solidFill>
                <a:latin typeface="Tw Cen MT" pitchFamily="18" charset="0"/>
                <a:cs typeface="Tw Cen MT" pitchFamily="18" charset="0"/>
              </a:rPr>
              <a:t>in</a:t>
            </a:r>
          </a:p>
          <a:p>
            <a:pPr>
              <a:lnSpc>
                <a:spcPts val="600"/>
              </a:lnSpc>
              <a:tabLst/>
            </a:pPr>
            <a:r>
              <a:rPr lang="en-US" altLang="zh-CN" sz="720" i="1" dirty="0" smtClean="0">
                <a:solidFill>
                  <a:srgbClr val="000000"/>
                </a:solidFill>
                <a:latin typeface="Tw Cen MT" pitchFamily="18" charset="0"/>
                <a:cs typeface="Tw Cen MT" pitchFamily="18" charset="0"/>
              </a:rPr>
              <a:t>International</a:t>
            </a:r>
            <a:r>
              <a:rPr lang="en-US" altLang="zh-CN" sz="720" dirty="0" smtClean="0">
                <a:latin typeface="Times New Roman" pitchFamily="18" charset="0"/>
                <a:cs typeface="Times New Roman" pitchFamily="18" charset="0"/>
              </a:rPr>
              <a:t> </a:t>
            </a:r>
            <a:r>
              <a:rPr lang="en-US" altLang="zh-CN" sz="720" i="1" dirty="0" smtClean="0">
                <a:solidFill>
                  <a:srgbClr val="000000"/>
                </a:solidFill>
                <a:latin typeface="Tw Cen MT" pitchFamily="18" charset="0"/>
                <a:cs typeface="Tw Cen MT" pitchFamily="18" charset="0"/>
              </a:rPr>
              <a:t>Law</a:t>
            </a:r>
            <a:r>
              <a:rPr lang="en-US" altLang="zh-CN" sz="720" dirty="0" smtClean="0">
                <a:latin typeface="Times New Roman" pitchFamily="18" charset="0"/>
                <a:cs typeface="Times New Roman" pitchFamily="18" charset="0"/>
              </a:rPr>
              <a:t> </a:t>
            </a:r>
            <a:r>
              <a:rPr lang="en-US" altLang="zh-CN" sz="720" i="1" dirty="0" smtClean="0">
                <a:solidFill>
                  <a:srgbClr val="000000"/>
                </a:solidFill>
                <a:latin typeface="Tw Cen MT" pitchFamily="18" charset="0"/>
                <a:cs typeface="Tw Cen MT" pitchFamily="18" charset="0"/>
              </a:rPr>
              <a:t>Issues</a:t>
            </a:r>
            <a:r>
              <a:rPr lang="en-US" altLang="zh-CN" sz="720" dirty="0" smtClean="0">
                <a:solidFill>
                  <a:srgbClr val="000000"/>
                </a:solidFill>
                <a:latin typeface="Tw Cen MT" pitchFamily="18" charset="0"/>
                <a:cs typeface="Tw Cen MT" pitchFamily="18" charset="0"/>
              </a:rPr>
              <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34</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a:t>
            </a:r>
            <a:r>
              <a:rPr lang="en-US" altLang="zh-CN" sz="576" dirty="0" smtClean="0">
                <a:solidFill>
                  <a:srgbClr val="000000"/>
                </a:solidFill>
                <a:latin typeface="Tw Cen MT" pitchFamily="18" charset="0"/>
                <a:cs typeface="Tw Cen MT" pitchFamily="18" charset="0"/>
              </a:rPr>
              <a:t>AN</a:t>
            </a:r>
            <a:r>
              <a:rPr lang="en-US" altLang="zh-CN" sz="720" dirty="0" smtClean="0">
                <a:solidFill>
                  <a:srgbClr val="000000"/>
                </a:solidFill>
                <a:latin typeface="Tw Cen MT" pitchFamily="18" charset="0"/>
                <a:cs typeface="Tw Cen MT" pitchFamily="18" charset="0"/>
              </a:rPr>
              <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Y.B.</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a:t>
            </a:r>
            <a:r>
              <a:rPr lang="en-US" altLang="zh-CN" sz="576" dirty="0" smtClean="0">
                <a:solidFill>
                  <a:srgbClr val="000000"/>
                </a:solidFill>
                <a:latin typeface="Tw Cen MT" pitchFamily="18" charset="0"/>
                <a:cs typeface="Tw Cen MT" pitchFamily="18" charset="0"/>
              </a:rPr>
              <a:t>NT</a:t>
            </a:r>
            <a:r>
              <a:rPr lang="en-US" altLang="zh-CN" sz="720" dirty="0" smtClean="0">
                <a:solidFill>
                  <a:srgbClr val="000000"/>
                </a:solidFill>
                <a:latin typeface="Tw Cen MT" pitchFamily="18" charset="0"/>
                <a:cs typeface="Tw Cen MT" pitchFamily="18" charset="0"/>
              </a:rPr>
              <a:t>'</a:t>
            </a:r>
            <a:r>
              <a:rPr lang="en-US" altLang="zh-CN" sz="576" dirty="0" smtClean="0">
                <a:solidFill>
                  <a:srgbClr val="000000"/>
                </a:solidFill>
                <a:latin typeface="Tw Cen MT" pitchFamily="18" charset="0"/>
                <a:cs typeface="Tw Cen MT" pitchFamily="18" charset="0"/>
              </a:rPr>
              <a:t>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89,</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100-01</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(1996).</a:t>
            </a:r>
          </a:p>
        </p:txBody>
      </p:sp>
      <p:sp>
        <p:nvSpPr>
          <p:cNvPr id="48" name="TextBox 1"/>
          <p:cNvSpPr txBox="1"/>
          <p:nvPr/>
        </p:nvSpPr>
        <p:spPr>
          <a:xfrm>
            <a:off x="698500" y="5397500"/>
            <a:ext cx="12700" cy="50800"/>
          </a:xfrm>
          <a:prstGeom prst="rect">
            <a:avLst/>
          </a:prstGeom>
          <a:noFill/>
        </p:spPr>
        <p:txBody>
          <a:bodyPr wrap="none" lIns="0" tIns="0" rIns="0" rtlCol="0">
            <a:spAutoFit/>
          </a:bodyPr>
          <a:lstStyle/>
          <a:p>
            <a:pPr>
              <a:lnSpc>
                <a:spcPts val="400"/>
              </a:lnSpc>
              <a:tabLst/>
            </a:pPr>
            <a:r>
              <a:rPr lang="en-US" altLang="zh-CN" sz="432" dirty="0" smtClean="0">
                <a:solidFill>
                  <a:srgbClr val="DD8047"/>
                </a:solidFill>
                <a:latin typeface="Times New Roman" pitchFamily="18" charset="0"/>
                <a:cs typeface="Times New Roman" pitchFamily="18" charset="0"/>
              </a:rPr>
              <a:t>•</a:t>
            </a:r>
          </a:p>
        </p:txBody>
      </p:sp>
      <p:sp>
        <p:nvSpPr>
          <p:cNvPr id="49" name="TextBox 1"/>
          <p:cNvSpPr txBox="1"/>
          <p:nvPr/>
        </p:nvSpPr>
        <p:spPr>
          <a:xfrm>
            <a:off x="800100" y="5384800"/>
            <a:ext cx="1905000" cy="177800"/>
          </a:xfrm>
          <a:prstGeom prst="rect">
            <a:avLst/>
          </a:prstGeom>
          <a:noFill/>
        </p:spPr>
        <p:txBody>
          <a:bodyPr wrap="none" lIns="0" tIns="0" rIns="0" rtlCol="0">
            <a:spAutoFit/>
          </a:bodyPr>
          <a:lstStyle/>
          <a:p>
            <a:pPr>
              <a:lnSpc>
                <a:spcPts val="700"/>
              </a:lnSpc>
              <a:tabLst/>
            </a:pPr>
            <a:r>
              <a:rPr lang="en-US" altLang="zh-CN" sz="720" dirty="0" smtClean="0">
                <a:solidFill>
                  <a:srgbClr val="000000"/>
                </a:solidFill>
                <a:latin typeface="Tw Cen MT" pitchFamily="18" charset="0"/>
                <a:cs typeface="Tw Cen MT" pitchFamily="18" charset="0"/>
              </a:rPr>
              <a:t>Mestral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&amp;</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Fox-Decent: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still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not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clear</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when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and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where</a:t>
            </a:r>
          </a:p>
          <a:p>
            <a:pPr>
              <a:lnSpc>
                <a:spcPts val="600"/>
              </a:lnSpc>
              <a:tabLst/>
            </a:pPr>
            <a:r>
              <a:rPr lang="en-US" altLang="zh-CN" sz="720" dirty="0" smtClean="0">
                <a:solidFill>
                  <a:srgbClr val="000000"/>
                </a:solidFill>
                <a:latin typeface="Tw Cen MT" pitchFamily="18" charset="0"/>
                <a:cs typeface="Tw Cen MT" pitchFamily="18" charset="0"/>
              </a:rPr>
              <a:t>International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Law</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will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be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taken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into</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account…</a:t>
            </a:r>
          </a:p>
        </p:txBody>
      </p:sp>
      <p:sp>
        <p:nvSpPr>
          <p:cNvPr id="50" name="TextBox 1"/>
          <p:cNvSpPr txBox="1"/>
          <p:nvPr/>
        </p:nvSpPr>
        <p:spPr>
          <a:xfrm>
            <a:off x="635000" y="6794500"/>
            <a:ext cx="25400" cy="88900"/>
          </a:xfrm>
          <a:prstGeom prst="rect">
            <a:avLst/>
          </a:prstGeom>
          <a:noFill/>
        </p:spPr>
        <p:txBody>
          <a:bodyPr wrap="none" lIns="0" tIns="0" rIns="0" rtlCol="0">
            <a:spAutoFit/>
          </a:bodyPr>
          <a:lstStyle/>
          <a:p>
            <a:pPr>
              <a:lnSpc>
                <a:spcPts val="700"/>
              </a:lnSpc>
              <a:tabLst/>
            </a:pPr>
            <a:r>
              <a:rPr lang="en-US" altLang="zh-CN" sz="672" dirty="0" smtClean="0">
                <a:solidFill>
                  <a:srgbClr val="DD8047"/>
                </a:solidFill>
                <a:latin typeface="Tw Cen MT" pitchFamily="18" charset="0"/>
                <a:cs typeface="Tw Cen MT" pitchFamily="18" charset="0"/>
              </a:rPr>
              <a:t>•</a:t>
            </a:r>
          </a:p>
        </p:txBody>
      </p:sp>
      <p:sp>
        <p:nvSpPr>
          <p:cNvPr id="51" name="TextBox 1"/>
          <p:cNvSpPr txBox="1"/>
          <p:nvPr/>
        </p:nvSpPr>
        <p:spPr>
          <a:xfrm>
            <a:off x="723900" y="6464300"/>
            <a:ext cx="1879600" cy="431800"/>
          </a:xfrm>
          <a:prstGeom prst="rect">
            <a:avLst/>
          </a:prstGeom>
          <a:noFill/>
        </p:spPr>
        <p:txBody>
          <a:bodyPr wrap="none" lIns="0" tIns="0" rIns="0" rtlCol="0">
            <a:spAutoFit/>
          </a:bodyPr>
          <a:lstStyle/>
          <a:p>
            <a:pPr>
              <a:lnSpc>
                <a:spcPts val="1200"/>
              </a:lnSpc>
              <a:tabLst/>
            </a:pPr>
            <a:r>
              <a:rPr lang="en-US" altLang="zh-CN" sz="1188" dirty="0" smtClean="0">
                <a:solidFill>
                  <a:srgbClr val="775F55"/>
                </a:solidFill>
                <a:latin typeface="Tw Cen MT" pitchFamily="18" charset="0"/>
                <a:cs typeface="Tw Cen MT" pitchFamily="18" charset="0"/>
              </a:rPr>
              <a:t>Citizenship:</a:t>
            </a:r>
            <a:r>
              <a:rPr lang="en-US" altLang="zh-CN" sz="1188" dirty="0" smtClean="0">
                <a:latin typeface="Times New Roman" pitchFamily="18" charset="0"/>
                <a:cs typeface="Times New Roman" pitchFamily="18" charset="0"/>
              </a:rPr>
              <a:t> </a:t>
            </a:r>
            <a:r>
              <a:rPr lang="en-US" altLang="zh-CN" sz="1188" dirty="0" smtClean="0">
                <a:solidFill>
                  <a:srgbClr val="775F55"/>
                </a:solidFill>
                <a:latin typeface="Tw Cen MT" pitchFamily="18" charset="0"/>
                <a:cs typeface="Tw Cen MT" pitchFamily="18" charset="0"/>
              </a:rPr>
              <a:t>What</a:t>
            </a:r>
            <a:r>
              <a:rPr lang="en-US" altLang="zh-CN" sz="1188" dirty="0" smtClean="0">
                <a:latin typeface="Times New Roman" pitchFamily="18" charset="0"/>
                <a:cs typeface="Times New Roman" pitchFamily="18" charset="0"/>
              </a:rPr>
              <a:t> </a:t>
            </a:r>
            <a:r>
              <a:rPr lang="en-US" altLang="zh-CN" sz="1188" dirty="0" smtClean="0">
                <a:solidFill>
                  <a:srgbClr val="775F55"/>
                </a:solidFill>
                <a:latin typeface="Tw Cen MT" pitchFamily="18" charset="0"/>
                <a:cs typeface="Tw Cen MT" pitchFamily="18" charset="0"/>
              </a:rPr>
              <a:t>the</a:t>
            </a:r>
            <a:r>
              <a:rPr lang="en-US" altLang="zh-CN" sz="1188" dirty="0" smtClean="0">
                <a:latin typeface="Times New Roman" pitchFamily="18" charset="0"/>
                <a:cs typeface="Times New Roman" pitchFamily="18" charset="0"/>
              </a:rPr>
              <a:t> </a:t>
            </a:r>
            <a:r>
              <a:rPr lang="en-US" altLang="zh-CN" sz="1188" dirty="0" smtClean="0">
                <a:solidFill>
                  <a:srgbClr val="775F55"/>
                </a:solidFill>
                <a:latin typeface="Tw Cen MT" pitchFamily="18" charset="0"/>
                <a:cs typeface="Tw Cen MT" pitchFamily="18" charset="0"/>
              </a:rPr>
              <a:t>heck</a:t>
            </a:r>
            <a:r>
              <a:rPr lang="en-US" altLang="zh-CN" sz="1188" dirty="0" smtClean="0">
                <a:latin typeface="Times New Roman" pitchFamily="18" charset="0"/>
                <a:cs typeface="Times New Roman" pitchFamily="18" charset="0"/>
              </a:rPr>
              <a:t> </a:t>
            </a:r>
            <a:r>
              <a:rPr lang="en-US" altLang="zh-CN" sz="1188" dirty="0" smtClean="0">
                <a:solidFill>
                  <a:srgbClr val="775F55"/>
                </a:solidFill>
                <a:latin typeface="Tw Cen MT" pitchFamily="18" charset="0"/>
                <a:cs typeface="Tw Cen MT" pitchFamily="18" charset="0"/>
              </a:rPr>
              <a:t>is</a:t>
            </a:r>
            <a:r>
              <a:rPr lang="en-US" altLang="zh-CN" sz="1188" dirty="0" smtClean="0">
                <a:latin typeface="Times New Roman" pitchFamily="18" charset="0"/>
                <a:cs typeface="Times New Roman" pitchFamily="18" charset="0"/>
              </a:rPr>
              <a:t> </a:t>
            </a:r>
            <a:r>
              <a:rPr lang="en-US" altLang="zh-CN" sz="1188" dirty="0" smtClean="0">
                <a:solidFill>
                  <a:srgbClr val="775F55"/>
                </a:solidFill>
                <a:latin typeface="Tw Cen MT" pitchFamily="18" charset="0"/>
                <a:cs typeface="Tw Cen MT" pitchFamily="18" charset="0"/>
              </a:rPr>
              <a:t>it?</a:t>
            </a:r>
          </a:p>
          <a:p>
            <a:pPr>
              <a:lnSpc>
                <a:spcPts val="1000"/>
              </a:lnSpc>
            </a:pPr>
            <a:endParaRPr lang="en-US" altLang="zh-CN" dirty="0" smtClean="0"/>
          </a:p>
          <a:p>
            <a:pPr>
              <a:lnSpc>
                <a:spcPts val="1100"/>
              </a:lnSpc>
              <a:tabLst/>
            </a:pPr>
            <a:r>
              <a:rPr lang="en-US" altLang="zh-CN" sz="839" b="1" dirty="0" smtClean="0">
                <a:solidFill>
                  <a:srgbClr val="000000"/>
                </a:solidFill>
                <a:latin typeface="Tw Cen MT" pitchFamily="18" charset="0"/>
                <a:cs typeface="Tw Cen MT" pitchFamily="18" charset="0"/>
              </a:rPr>
              <a:t>Hall</a:t>
            </a:r>
            <a:r>
              <a:rPr lang="en-US" altLang="zh-CN" sz="839" dirty="0" smtClean="0">
                <a:latin typeface="Times New Roman" pitchFamily="18" charset="0"/>
                <a:cs typeface="Times New Roman" pitchFamily="18" charset="0"/>
              </a:rPr>
              <a:t> </a:t>
            </a:r>
            <a:r>
              <a:rPr lang="en-US" altLang="zh-CN" sz="839" b="1" dirty="0" smtClean="0">
                <a:solidFill>
                  <a:srgbClr val="000000"/>
                </a:solidFill>
                <a:latin typeface="Tw Cen MT" pitchFamily="18" charset="0"/>
                <a:cs typeface="Tw Cen MT" pitchFamily="18" charset="0"/>
              </a:rPr>
              <a:t>and</a:t>
            </a:r>
            <a:r>
              <a:rPr lang="en-US" altLang="zh-CN" sz="839" dirty="0" smtClean="0">
                <a:latin typeface="Times New Roman" pitchFamily="18" charset="0"/>
                <a:cs typeface="Times New Roman" pitchFamily="18" charset="0"/>
              </a:rPr>
              <a:t> </a:t>
            </a:r>
            <a:r>
              <a:rPr lang="en-US" altLang="zh-CN" sz="839" b="1" dirty="0" smtClean="0">
                <a:solidFill>
                  <a:srgbClr val="000000"/>
                </a:solidFill>
                <a:latin typeface="Tw Cen MT" pitchFamily="18" charset="0"/>
                <a:cs typeface="Tw Cen MT" pitchFamily="18" charset="0"/>
              </a:rPr>
              <a:t>Held</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say:</a:t>
            </a:r>
          </a:p>
        </p:txBody>
      </p:sp>
      <p:sp>
        <p:nvSpPr>
          <p:cNvPr id="52" name="TextBox 1"/>
          <p:cNvSpPr txBox="1"/>
          <p:nvPr/>
        </p:nvSpPr>
        <p:spPr>
          <a:xfrm>
            <a:off x="749300" y="6946900"/>
            <a:ext cx="25400" cy="508000"/>
          </a:xfrm>
          <a:prstGeom prst="rect">
            <a:avLst/>
          </a:prstGeom>
          <a:noFill/>
        </p:spPr>
        <p:txBody>
          <a:bodyPr wrap="none" lIns="0" tIns="0" rIns="0" rtlCol="0">
            <a:spAutoFit/>
          </a:bodyPr>
          <a:lstStyle/>
          <a:p>
            <a:pPr>
              <a:lnSpc>
                <a:spcPts val="600"/>
              </a:lnSpc>
              <a:tabLst/>
            </a:pPr>
            <a:r>
              <a:rPr lang="en-US" altLang="zh-CN" sz="576" dirty="0" smtClean="0">
                <a:solidFill>
                  <a:srgbClr val="94B6D2"/>
                </a:solidFill>
                <a:latin typeface="Tw Cen MT" pitchFamily="18" charset="0"/>
                <a:cs typeface="Tw Cen MT" pitchFamily="18" charset="0"/>
              </a:rPr>
              <a:t>•</a:t>
            </a:r>
          </a:p>
          <a:p>
            <a:pPr>
              <a:lnSpc>
                <a:spcPts val="900"/>
              </a:lnSpc>
              <a:tabLst/>
            </a:pPr>
            <a:r>
              <a:rPr lang="en-US" altLang="zh-CN" sz="576" dirty="0" smtClean="0">
                <a:solidFill>
                  <a:srgbClr val="94B6D2"/>
                </a:solidFill>
                <a:latin typeface="Tw Cen MT" pitchFamily="18" charset="0"/>
                <a:cs typeface="Tw Cen MT" pitchFamily="18" charset="0"/>
              </a:rPr>
              <a:t>•</a:t>
            </a:r>
          </a:p>
          <a:p>
            <a:pPr>
              <a:lnSpc>
                <a:spcPts val="1000"/>
              </a:lnSpc>
            </a:pPr>
            <a:endParaRPr lang="en-US" altLang="zh-CN" dirty="0" smtClean="0"/>
          </a:p>
          <a:p>
            <a:pPr>
              <a:lnSpc>
                <a:spcPts val="1400"/>
              </a:lnSpc>
              <a:tabLst/>
            </a:pPr>
            <a:r>
              <a:rPr lang="en-US" altLang="zh-CN" sz="576" dirty="0" smtClean="0">
                <a:solidFill>
                  <a:srgbClr val="94B6D2"/>
                </a:solidFill>
                <a:latin typeface="Tw Cen MT" pitchFamily="18" charset="0"/>
                <a:cs typeface="Tw Cen MT" pitchFamily="18" charset="0"/>
              </a:rPr>
              <a:t>•</a:t>
            </a:r>
          </a:p>
        </p:txBody>
      </p:sp>
      <p:sp>
        <p:nvSpPr>
          <p:cNvPr id="53" name="TextBox 1"/>
          <p:cNvSpPr txBox="1"/>
          <p:nvPr/>
        </p:nvSpPr>
        <p:spPr>
          <a:xfrm>
            <a:off x="825500" y="6934200"/>
            <a:ext cx="2286000" cy="622300"/>
          </a:xfrm>
          <a:prstGeom prst="rect">
            <a:avLst/>
          </a:prstGeom>
          <a:noFill/>
        </p:spPr>
        <p:txBody>
          <a:bodyPr wrap="none" lIns="0" tIns="0" rIns="0" rtlCol="0">
            <a:spAutoFit/>
          </a:bodyPr>
          <a:lstStyle/>
          <a:p>
            <a:pPr>
              <a:lnSpc>
                <a:spcPts val="700"/>
              </a:lnSpc>
              <a:tabLst/>
            </a:pPr>
            <a:r>
              <a:rPr lang="en-US" altLang="zh-CN" sz="720" dirty="0" smtClean="0">
                <a:solidFill>
                  <a:srgbClr val="000000"/>
                </a:solidFill>
                <a:latin typeface="Tw Cen MT" pitchFamily="18" charset="0"/>
                <a:cs typeface="Tw Cen MT" pitchFamily="18" charset="0"/>
              </a:rPr>
              <a:t>There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“no</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essence”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to</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citizenship-</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but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long</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hist.</a:t>
            </a:r>
          </a:p>
          <a:p>
            <a:pPr>
              <a:lnSpc>
                <a:spcPts val="900"/>
              </a:lnSpc>
              <a:tabLst/>
            </a:pPr>
            <a:r>
              <a:rPr lang="en-US" altLang="zh-CN" sz="720" dirty="0" smtClean="0">
                <a:solidFill>
                  <a:srgbClr val="000000"/>
                </a:solidFill>
                <a:latin typeface="Tw Cen MT" pitchFamily="18" charset="0"/>
                <a:cs typeface="Tw Cen MT" pitchFamily="18" charset="0"/>
              </a:rPr>
              <a:t>“discussion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of,</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and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struggle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over,</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meaning</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and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scope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of</a:t>
            </a:r>
          </a:p>
          <a:p>
            <a:pPr>
              <a:lnSpc>
                <a:spcPts val="700"/>
              </a:lnSpc>
              <a:tabLst/>
            </a:pPr>
            <a:r>
              <a:rPr lang="en-US" altLang="zh-CN" sz="720" dirty="0" smtClean="0">
                <a:solidFill>
                  <a:srgbClr val="000000"/>
                </a:solidFill>
                <a:latin typeface="Tw Cen MT" pitchFamily="18" charset="0"/>
                <a:cs typeface="Tw Cen MT" pitchFamily="18" charset="0"/>
              </a:rPr>
              <a:t>membership</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of</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community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which</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one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lives.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Who</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belongs</a:t>
            </a:r>
          </a:p>
          <a:p>
            <a:pPr>
              <a:lnSpc>
                <a:spcPts val="700"/>
              </a:lnSpc>
              <a:tabLst/>
            </a:pPr>
            <a:r>
              <a:rPr lang="en-US" altLang="zh-CN" sz="720" dirty="0" smtClean="0">
                <a:solidFill>
                  <a:srgbClr val="000000"/>
                </a:solidFill>
                <a:latin typeface="Tw Cen MT" pitchFamily="18" charset="0"/>
                <a:cs typeface="Tw Cen MT" pitchFamily="18" charset="0"/>
              </a:rPr>
              <a:t>and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what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does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‘belonging’</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mean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practice?”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(102).</a:t>
            </a:r>
          </a:p>
          <a:p>
            <a:pPr>
              <a:lnSpc>
                <a:spcPts val="900"/>
              </a:lnSpc>
              <a:tabLst/>
            </a:pPr>
            <a:r>
              <a:rPr lang="en-US" altLang="zh-CN" sz="720" dirty="0" smtClean="0">
                <a:solidFill>
                  <a:srgbClr val="000000"/>
                </a:solidFill>
                <a:latin typeface="Tw Cen MT" pitchFamily="18" charset="0"/>
                <a:cs typeface="Tw Cen MT" pitchFamily="18" charset="0"/>
              </a:rPr>
              <a:t>Membership</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not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conditional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right)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BUT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entails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certain</a:t>
            </a:r>
          </a:p>
          <a:p>
            <a:pPr>
              <a:lnSpc>
                <a:spcPts val="700"/>
              </a:lnSpc>
              <a:tabLst/>
            </a:pPr>
            <a:r>
              <a:rPr lang="en-US" altLang="zh-CN" sz="720" dirty="0" smtClean="0">
                <a:solidFill>
                  <a:srgbClr val="000000"/>
                </a:solidFill>
                <a:latin typeface="Tw Cen MT" pitchFamily="18" charset="0"/>
                <a:cs typeface="Tw Cen MT" pitchFamily="18" charset="0"/>
              </a:rPr>
              <a:t>responsibilities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to</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community</a:t>
            </a:r>
          </a:p>
        </p:txBody>
      </p:sp>
      <p:sp>
        <p:nvSpPr>
          <p:cNvPr id="54" name="TextBox 1"/>
          <p:cNvSpPr txBox="1"/>
          <p:nvPr/>
        </p:nvSpPr>
        <p:spPr>
          <a:xfrm>
            <a:off x="635000" y="7594600"/>
            <a:ext cx="25400" cy="88900"/>
          </a:xfrm>
          <a:prstGeom prst="rect">
            <a:avLst/>
          </a:prstGeom>
          <a:noFill/>
        </p:spPr>
        <p:txBody>
          <a:bodyPr wrap="none" lIns="0" tIns="0" rIns="0" rtlCol="0">
            <a:spAutoFit/>
          </a:bodyPr>
          <a:lstStyle/>
          <a:p>
            <a:pPr>
              <a:lnSpc>
                <a:spcPts val="700"/>
              </a:lnSpc>
              <a:tabLst/>
            </a:pPr>
            <a:r>
              <a:rPr lang="en-US" altLang="zh-CN" sz="672" dirty="0" smtClean="0">
                <a:solidFill>
                  <a:srgbClr val="DD8047"/>
                </a:solidFill>
                <a:latin typeface="Tw Cen MT" pitchFamily="18" charset="0"/>
                <a:cs typeface="Tw Cen MT" pitchFamily="18" charset="0"/>
              </a:rPr>
              <a:t>•</a:t>
            </a:r>
          </a:p>
        </p:txBody>
      </p:sp>
      <p:sp>
        <p:nvSpPr>
          <p:cNvPr id="55" name="TextBox 1"/>
          <p:cNvSpPr txBox="1"/>
          <p:nvPr/>
        </p:nvSpPr>
        <p:spPr>
          <a:xfrm>
            <a:off x="736600" y="7581900"/>
            <a:ext cx="1181100" cy="101600"/>
          </a:xfrm>
          <a:prstGeom prst="rect">
            <a:avLst/>
          </a:prstGeom>
          <a:noFill/>
        </p:spPr>
        <p:txBody>
          <a:bodyPr wrap="none" lIns="0" tIns="0" rIns="0" rtlCol="0">
            <a:spAutoFit/>
          </a:bodyPr>
          <a:lstStyle/>
          <a:p>
            <a:pPr>
              <a:lnSpc>
                <a:spcPts val="800"/>
              </a:lnSpc>
              <a:tabLst/>
            </a:pPr>
            <a:r>
              <a:rPr lang="en-US" altLang="zh-CN" sz="839" b="1" dirty="0" smtClean="0">
                <a:solidFill>
                  <a:srgbClr val="000000"/>
                </a:solidFill>
                <a:latin typeface="Tw Cen MT" pitchFamily="18" charset="0"/>
                <a:cs typeface="Tw Cen MT" pitchFamily="18" charset="0"/>
              </a:rPr>
              <a:t>Kymlicka</a:t>
            </a:r>
            <a:r>
              <a:rPr lang="en-US" altLang="zh-CN" sz="839" dirty="0" smtClean="0">
                <a:latin typeface="Times New Roman" pitchFamily="18" charset="0"/>
                <a:cs typeface="Times New Roman" pitchFamily="18" charset="0"/>
              </a:rPr>
              <a:t> </a:t>
            </a:r>
            <a:r>
              <a:rPr lang="en-US" altLang="zh-CN" sz="839" b="1" dirty="0" smtClean="0">
                <a:solidFill>
                  <a:srgbClr val="000000"/>
                </a:solidFill>
                <a:latin typeface="Tw Cen MT" pitchFamily="18" charset="0"/>
                <a:cs typeface="Tw Cen MT" pitchFamily="18" charset="0"/>
              </a:rPr>
              <a:t>and</a:t>
            </a:r>
            <a:r>
              <a:rPr lang="en-US" altLang="zh-CN" sz="839" dirty="0" smtClean="0">
                <a:latin typeface="Times New Roman" pitchFamily="18" charset="0"/>
                <a:cs typeface="Times New Roman" pitchFamily="18" charset="0"/>
              </a:rPr>
              <a:t> </a:t>
            </a:r>
            <a:r>
              <a:rPr lang="en-US" altLang="zh-CN" sz="839" b="1" dirty="0" smtClean="0">
                <a:solidFill>
                  <a:srgbClr val="000000"/>
                </a:solidFill>
                <a:latin typeface="Tw Cen MT" pitchFamily="18" charset="0"/>
                <a:cs typeface="Tw Cen MT" pitchFamily="18" charset="0"/>
              </a:rPr>
              <a:t>Norman</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say:</a:t>
            </a:r>
          </a:p>
        </p:txBody>
      </p:sp>
      <p:sp>
        <p:nvSpPr>
          <p:cNvPr id="56" name="TextBox 1"/>
          <p:cNvSpPr txBox="1"/>
          <p:nvPr/>
        </p:nvSpPr>
        <p:spPr>
          <a:xfrm>
            <a:off x="749300" y="7734300"/>
            <a:ext cx="25400" cy="76200"/>
          </a:xfrm>
          <a:prstGeom prst="rect">
            <a:avLst/>
          </a:prstGeom>
          <a:noFill/>
        </p:spPr>
        <p:txBody>
          <a:bodyPr wrap="none" lIns="0" tIns="0" rIns="0" rtlCol="0">
            <a:spAutoFit/>
          </a:bodyPr>
          <a:lstStyle/>
          <a:p>
            <a:pPr>
              <a:lnSpc>
                <a:spcPts val="600"/>
              </a:lnSpc>
              <a:tabLst/>
            </a:pPr>
            <a:r>
              <a:rPr lang="en-US" altLang="zh-CN" sz="576" dirty="0" smtClean="0">
                <a:solidFill>
                  <a:srgbClr val="94B6D2"/>
                </a:solidFill>
                <a:latin typeface="Tw Cen MT" pitchFamily="18" charset="0"/>
                <a:cs typeface="Tw Cen MT" pitchFamily="18" charset="0"/>
              </a:rPr>
              <a:t>•</a:t>
            </a:r>
          </a:p>
        </p:txBody>
      </p:sp>
      <p:sp>
        <p:nvSpPr>
          <p:cNvPr id="57" name="TextBox 1"/>
          <p:cNvSpPr txBox="1"/>
          <p:nvPr/>
        </p:nvSpPr>
        <p:spPr>
          <a:xfrm>
            <a:off x="825500" y="7721600"/>
            <a:ext cx="2286000" cy="292100"/>
          </a:xfrm>
          <a:prstGeom prst="rect">
            <a:avLst/>
          </a:prstGeom>
          <a:noFill/>
        </p:spPr>
        <p:txBody>
          <a:bodyPr wrap="none" lIns="0" tIns="0" rIns="0" rtlCol="0">
            <a:spAutoFit/>
          </a:bodyPr>
          <a:lstStyle/>
          <a:p>
            <a:pPr>
              <a:lnSpc>
                <a:spcPts val="700"/>
              </a:lnSpc>
              <a:tabLst/>
            </a:pPr>
            <a:r>
              <a:rPr lang="en-US" altLang="zh-CN" sz="720" dirty="0" smtClean="0">
                <a:solidFill>
                  <a:srgbClr val="000000"/>
                </a:solidFill>
                <a:latin typeface="Tw Cen MT" pitchFamily="18" charset="0"/>
                <a:cs typeface="Tw Cen MT" pitchFamily="18" charset="0"/>
              </a:rPr>
              <a:t>Citizenship</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essential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because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helps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provide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“basic</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structure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of</a:t>
            </a:r>
          </a:p>
          <a:p>
            <a:pPr>
              <a:lnSpc>
                <a:spcPts val="700"/>
              </a:lnSpc>
              <a:tabLst/>
            </a:pPr>
            <a:r>
              <a:rPr lang="en-US" altLang="zh-CN" sz="720" dirty="0" smtClean="0">
                <a:solidFill>
                  <a:srgbClr val="000000"/>
                </a:solidFill>
                <a:latin typeface="Tw Cen MT" pitchFamily="18" charset="0"/>
                <a:cs typeface="Tw Cen MT" pitchFamily="18" charset="0"/>
              </a:rPr>
              <a:t>society”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but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also</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creates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sense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of</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“identity-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creates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“kinds”</a:t>
            </a:r>
          </a:p>
          <a:p>
            <a:pPr>
              <a:lnSpc>
                <a:spcPts val="700"/>
              </a:lnSpc>
              <a:tabLst/>
            </a:pPr>
            <a:r>
              <a:rPr lang="en-US" altLang="zh-CN" sz="720" dirty="0" smtClean="0">
                <a:solidFill>
                  <a:srgbClr val="000000"/>
                </a:solidFill>
                <a:latin typeface="Tw Cen MT" pitchFamily="18" charset="0"/>
                <a:cs typeface="Tw Cen MT" pitchFamily="18" charset="0"/>
              </a:rPr>
              <a:t>of</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citizens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necessary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for</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“healthy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and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stable”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democracy</a:t>
            </a:r>
          </a:p>
        </p:txBody>
      </p:sp>
      <p:sp>
        <p:nvSpPr>
          <p:cNvPr id="58" name="TextBox 1"/>
          <p:cNvSpPr txBox="1"/>
          <p:nvPr/>
        </p:nvSpPr>
        <p:spPr>
          <a:xfrm>
            <a:off x="635000" y="8077200"/>
            <a:ext cx="50800" cy="63500"/>
          </a:xfrm>
          <a:prstGeom prst="rect">
            <a:avLst/>
          </a:prstGeom>
          <a:noFill/>
        </p:spPr>
        <p:txBody>
          <a:bodyPr wrap="none" lIns="0" tIns="0" rIns="0" rtlCol="0">
            <a:spAutoFit/>
          </a:bodyPr>
          <a:lstStyle/>
          <a:p>
            <a:pPr>
              <a:lnSpc>
                <a:spcPts val="500"/>
              </a:lnSpc>
              <a:tabLst/>
            </a:pPr>
            <a:r>
              <a:rPr lang="en-US" altLang="zh-CN" sz="480" dirty="0" smtClean="0">
                <a:solidFill>
                  <a:srgbClr val="DD8047"/>
                </a:solidFill>
                <a:latin typeface="Wingdings" pitchFamily="18" charset="0"/>
                <a:cs typeface="Wingdings" pitchFamily="18" charset="0"/>
              </a:rPr>
              <a:t></a:t>
            </a:r>
          </a:p>
        </p:txBody>
      </p:sp>
      <p:sp>
        <p:nvSpPr>
          <p:cNvPr id="59" name="TextBox 1"/>
          <p:cNvSpPr txBox="1"/>
          <p:nvPr/>
        </p:nvSpPr>
        <p:spPr>
          <a:xfrm>
            <a:off x="736600" y="8039100"/>
            <a:ext cx="2209800" cy="215900"/>
          </a:xfrm>
          <a:prstGeom prst="rect">
            <a:avLst/>
          </a:prstGeom>
          <a:noFill/>
        </p:spPr>
        <p:txBody>
          <a:bodyPr wrap="none" lIns="0" tIns="0" rIns="0" rtlCol="0">
            <a:spAutoFit/>
          </a:bodyPr>
          <a:lstStyle/>
          <a:p>
            <a:pPr>
              <a:lnSpc>
                <a:spcPts val="800"/>
              </a:lnSpc>
              <a:tabLst/>
            </a:pPr>
            <a:r>
              <a:rPr lang="en-US" altLang="zh-CN" sz="804" dirty="0" smtClean="0">
                <a:solidFill>
                  <a:srgbClr val="000000"/>
                </a:solidFill>
                <a:latin typeface="Tw Cen MT" pitchFamily="18" charset="0"/>
                <a:cs typeface="Tw Cen MT" pitchFamily="18" charset="0"/>
              </a:rPr>
              <a:t>Allows</a:t>
            </a:r>
            <a:r>
              <a:rPr lang="en-US" altLang="zh-CN" sz="804" dirty="0" smtClean="0">
                <a:latin typeface="Times New Roman" pitchFamily="18" charset="0"/>
                <a:cs typeface="Times New Roman" pitchFamily="18" charset="0"/>
              </a:rPr>
              <a:t> </a:t>
            </a:r>
            <a:r>
              <a:rPr lang="en-US" altLang="zh-CN" sz="804" dirty="0" smtClean="0">
                <a:solidFill>
                  <a:srgbClr val="000000"/>
                </a:solidFill>
                <a:latin typeface="Tw Cen MT" pitchFamily="18" charset="0"/>
                <a:cs typeface="Tw Cen MT" pitchFamily="18" charset="0"/>
              </a:rPr>
              <a:t>for</a:t>
            </a:r>
            <a:r>
              <a:rPr lang="en-US" altLang="zh-CN" sz="804" dirty="0" smtClean="0">
                <a:latin typeface="Times New Roman" pitchFamily="18" charset="0"/>
                <a:cs typeface="Times New Roman" pitchFamily="18" charset="0"/>
              </a:rPr>
              <a:t> </a:t>
            </a:r>
            <a:r>
              <a:rPr lang="en-US" altLang="zh-CN" sz="804" dirty="0" smtClean="0">
                <a:solidFill>
                  <a:srgbClr val="000000"/>
                </a:solidFill>
                <a:latin typeface="Tw Cen MT" pitchFamily="18" charset="0"/>
                <a:cs typeface="Tw Cen MT" pitchFamily="18" charset="0"/>
              </a:rPr>
              <a:t>standing</a:t>
            </a:r>
            <a:r>
              <a:rPr lang="en-US" altLang="zh-CN" sz="804" dirty="0" smtClean="0">
                <a:latin typeface="Times New Roman" pitchFamily="18" charset="0"/>
                <a:cs typeface="Times New Roman" pitchFamily="18" charset="0"/>
              </a:rPr>
              <a:t> </a:t>
            </a:r>
            <a:r>
              <a:rPr lang="en-US" altLang="zh-CN" sz="804" dirty="0" smtClean="0">
                <a:solidFill>
                  <a:srgbClr val="000000"/>
                </a:solidFill>
                <a:latin typeface="Tw Cen MT" pitchFamily="18" charset="0"/>
                <a:cs typeface="Tw Cen MT" pitchFamily="18" charset="0"/>
              </a:rPr>
              <a:t>and</a:t>
            </a:r>
            <a:r>
              <a:rPr lang="en-US" altLang="zh-CN" sz="804" dirty="0" smtClean="0">
                <a:latin typeface="Times New Roman" pitchFamily="18" charset="0"/>
                <a:cs typeface="Times New Roman" pitchFamily="18" charset="0"/>
              </a:rPr>
              <a:t> </a:t>
            </a:r>
            <a:r>
              <a:rPr lang="en-US" altLang="zh-CN" sz="804" b="1" dirty="0" smtClean="0">
                <a:solidFill>
                  <a:srgbClr val="DD8047"/>
                </a:solidFill>
                <a:latin typeface="Tw Cen MT" pitchFamily="18" charset="0"/>
                <a:cs typeface="Tw Cen MT" pitchFamily="18" charset="0"/>
              </a:rPr>
              <a:t>Legal</a:t>
            </a:r>
            <a:r>
              <a:rPr lang="en-US" altLang="zh-CN" sz="804" dirty="0" smtClean="0">
                <a:latin typeface="Times New Roman" pitchFamily="18" charset="0"/>
                <a:cs typeface="Times New Roman" pitchFamily="18" charset="0"/>
              </a:rPr>
              <a:t> </a:t>
            </a:r>
            <a:r>
              <a:rPr lang="en-US" altLang="zh-CN" sz="804" b="1" dirty="0" smtClean="0">
                <a:solidFill>
                  <a:srgbClr val="DD8047"/>
                </a:solidFill>
                <a:latin typeface="Tw Cen MT" pitchFamily="18" charset="0"/>
                <a:cs typeface="Tw Cen MT" pitchFamily="18" charset="0"/>
              </a:rPr>
              <a:t>Identity</a:t>
            </a:r>
            <a:r>
              <a:rPr lang="en-US" altLang="zh-CN" sz="804" dirty="0" smtClean="0">
                <a:latin typeface="Times New Roman" pitchFamily="18" charset="0"/>
                <a:cs typeface="Times New Roman" pitchFamily="18" charset="0"/>
              </a:rPr>
              <a:t> </a:t>
            </a:r>
            <a:r>
              <a:rPr lang="en-US" altLang="zh-CN" sz="804" dirty="0" smtClean="0">
                <a:solidFill>
                  <a:srgbClr val="000000"/>
                </a:solidFill>
                <a:latin typeface="Tw Cen MT" pitchFamily="18" charset="0"/>
                <a:cs typeface="Tw Cen MT" pitchFamily="18" charset="0"/>
              </a:rPr>
              <a:t>–</a:t>
            </a:r>
            <a:r>
              <a:rPr lang="en-US" altLang="zh-CN" sz="804" dirty="0" smtClean="0">
                <a:latin typeface="Times New Roman" pitchFamily="18" charset="0"/>
                <a:cs typeface="Times New Roman" pitchFamily="18" charset="0"/>
              </a:rPr>
              <a:t> </a:t>
            </a:r>
            <a:r>
              <a:rPr lang="en-US" altLang="zh-CN" sz="804" dirty="0" smtClean="0">
                <a:solidFill>
                  <a:srgbClr val="000000"/>
                </a:solidFill>
                <a:latin typeface="Tw Cen MT" pitchFamily="18" charset="0"/>
                <a:cs typeface="Tw Cen MT" pitchFamily="18" charset="0"/>
              </a:rPr>
              <a:t>right</a:t>
            </a:r>
            <a:r>
              <a:rPr lang="en-US" altLang="zh-CN" sz="804" dirty="0" smtClean="0">
                <a:latin typeface="Times New Roman" pitchFamily="18" charset="0"/>
                <a:cs typeface="Times New Roman" pitchFamily="18" charset="0"/>
              </a:rPr>
              <a:t> </a:t>
            </a:r>
            <a:r>
              <a:rPr lang="en-US" altLang="zh-CN" sz="804" dirty="0" smtClean="0">
                <a:solidFill>
                  <a:srgbClr val="000000"/>
                </a:solidFill>
                <a:latin typeface="Tw Cen MT" pitchFamily="18" charset="0"/>
                <a:cs typeface="Tw Cen MT" pitchFamily="18" charset="0"/>
              </a:rPr>
              <a:t>to</a:t>
            </a:r>
            <a:r>
              <a:rPr lang="en-US" altLang="zh-CN" sz="804" dirty="0" smtClean="0">
                <a:latin typeface="Times New Roman" pitchFamily="18" charset="0"/>
                <a:cs typeface="Times New Roman" pitchFamily="18" charset="0"/>
              </a:rPr>
              <a:t> </a:t>
            </a:r>
            <a:r>
              <a:rPr lang="en-US" altLang="zh-CN" sz="804" dirty="0" smtClean="0">
                <a:solidFill>
                  <a:srgbClr val="000000"/>
                </a:solidFill>
                <a:latin typeface="Tw Cen MT" pitchFamily="18" charset="0"/>
                <a:cs typeface="Tw Cen MT" pitchFamily="18" charset="0"/>
              </a:rPr>
              <a:t>make</a:t>
            </a:r>
          </a:p>
          <a:p>
            <a:pPr>
              <a:lnSpc>
                <a:spcPts val="800"/>
              </a:lnSpc>
              <a:tabLst/>
            </a:pPr>
            <a:r>
              <a:rPr lang="en-US" altLang="zh-CN" sz="804" dirty="0" smtClean="0">
                <a:solidFill>
                  <a:srgbClr val="000000"/>
                </a:solidFill>
                <a:latin typeface="Tw Cen MT" pitchFamily="18" charset="0"/>
                <a:cs typeface="Tw Cen MT" pitchFamily="18" charset="0"/>
              </a:rPr>
              <a:t>claims</a:t>
            </a:r>
            <a:r>
              <a:rPr lang="en-US" altLang="zh-CN" sz="804" dirty="0" smtClean="0">
                <a:latin typeface="Times New Roman" pitchFamily="18" charset="0"/>
                <a:cs typeface="Times New Roman" pitchFamily="18" charset="0"/>
              </a:rPr>
              <a:t> </a:t>
            </a:r>
            <a:r>
              <a:rPr lang="en-US" altLang="zh-CN" sz="804" dirty="0" smtClean="0">
                <a:solidFill>
                  <a:srgbClr val="000000"/>
                </a:solidFill>
                <a:latin typeface="Tw Cen MT" pitchFamily="18" charset="0"/>
                <a:cs typeface="Tw Cen MT" pitchFamily="18" charset="0"/>
              </a:rPr>
              <a:t>on</a:t>
            </a:r>
            <a:r>
              <a:rPr lang="en-US" altLang="zh-CN" sz="804" dirty="0" smtClean="0">
                <a:latin typeface="Times New Roman" pitchFamily="18" charset="0"/>
                <a:cs typeface="Times New Roman" pitchFamily="18" charset="0"/>
              </a:rPr>
              <a:t> </a:t>
            </a:r>
            <a:r>
              <a:rPr lang="en-US" altLang="zh-CN" sz="804" dirty="0" smtClean="0">
                <a:solidFill>
                  <a:srgbClr val="000000"/>
                </a:solidFill>
                <a:latin typeface="Tw Cen MT" pitchFamily="18" charset="0"/>
                <a:cs typeface="Tw Cen MT" pitchFamily="18" charset="0"/>
              </a:rPr>
              <a:t>the</a:t>
            </a:r>
            <a:r>
              <a:rPr lang="en-US" altLang="zh-CN" sz="804" dirty="0" smtClean="0">
                <a:latin typeface="Times New Roman" pitchFamily="18" charset="0"/>
                <a:cs typeface="Times New Roman" pitchFamily="18" charset="0"/>
              </a:rPr>
              <a:t> </a:t>
            </a:r>
            <a:r>
              <a:rPr lang="en-US" altLang="zh-CN" sz="804" dirty="0" smtClean="0">
                <a:solidFill>
                  <a:srgbClr val="000000"/>
                </a:solidFill>
                <a:latin typeface="Tw Cen MT" pitchFamily="18" charset="0"/>
                <a:cs typeface="Tw Cen MT" pitchFamily="18" charset="0"/>
              </a:rPr>
              <a:t>state</a:t>
            </a:r>
            <a:r>
              <a:rPr lang="en-US" altLang="zh-CN" sz="804" dirty="0" smtClean="0">
                <a:latin typeface="Times New Roman" pitchFamily="18" charset="0"/>
                <a:cs typeface="Times New Roman" pitchFamily="18" charset="0"/>
              </a:rPr>
              <a:t> </a:t>
            </a:r>
            <a:r>
              <a:rPr lang="en-US" altLang="zh-CN" sz="804" dirty="0" smtClean="0">
                <a:solidFill>
                  <a:srgbClr val="000000"/>
                </a:solidFill>
                <a:latin typeface="Tw Cen MT" pitchFamily="18" charset="0"/>
                <a:cs typeface="Tw Cen MT" pitchFamily="18" charset="0"/>
              </a:rPr>
              <a:t>and</a:t>
            </a:r>
            <a:r>
              <a:rPr lang="en-US" altLang="zh-CN" sz="804" dirty="0" smtClean="0">
                <a:latin typeface="Times New Roman" pitchFamily="18" charset="0"/>
                <a:cs typeface="Times New Roman" pitchFamily="18" charset="0"/>
              </a:rPr>
              <a:t> </a:t>
            </a:r>
            <a:r>
              <a:rPr lang="en-US" altLang="zh-CN" sz="804" dirty="0" smtClean="0">
                <a:solidFill>
                  <a:srgbClr val="000000"/>
                </a:solidFill>
                <a:latin typeface="Tw Cen MT" pitchFamily="18" charset="0"/>
                <a:cs typeface="Tw Cen MT" pitchFamily="18" charset="0"/>
              </a:rPr>
              <a:t>the</a:t>
            </a:r>
            <a:r>
              <a:rPr lang="en-US" altLang="zh-CN" sz="804" dirty="0" smtClean="0">
                <a:latin typeface="Times New Roman" pitchFamily="18" charset="0"/>
                <a:cs typeface="Times New Roman" pitchFamily="18" charset="0"/>
              </a:rPr>
              <a:t> </a:t>
            </a:r>
            <a:r>
              <a:rPr lang="en-US" altLang="zh-CN" sz="804" dirty="0" smtClean="0">
                <a:solidFill>
                  <a:srgbClr val="000000"/>
                </a:solidFill>
                <a:latin typeface="Tw Cen MT" pitchFamily="18" charset="0"/>
                <a:cs typeface="Tw Cen MT" pitchFamily="18" charset="0"/>
              </a:rPr>
              <a:t>right</a:t>
            </a:r>
            <a:r>
              <a:rPr lang="en-US" altLang="zh-CN" sz="804" dirty="0" smtClean="0">
                <a:latin typeface="Times New Roman" pitchFamily="18" charset="0"/>
                <a:cs typeface="Times New Roman" pitchFamily="18" charset="0"/>
              </a:rPr>
              <a:t> </a:t>
            </a:r>
            <a:r>
              <a:rPr lang="en-US" altLang="zh-CN" sz="804" dirty="0" smtClean="0">
                <a:solidFill>
                  <a:srgbClr val="000000"/>
                </a:solidFill>
                <a:latin typeface="Tw Cen MT" pitchFamily="18" charset="0"/>
                <a:cs typeface="Tw Cen MT" pitchFamily="18" charset="0"/>
              </a:rPr>
              <a:t>to</a:t>
            </a:r>
            <a:r>
              <a:rPr lang="en-US" altLang="zh-CN" sz="804" dirty="0" smtClean="0">
                <a:latin typeface="Times New Roman" pitchFamily="18" charset="0"/>
                <a:cs typeface="Times New Roman" pitchFamily="18" charset="0"/>
              </a:rPr>
              <a:t> </a:t>
            </a:r>
            <a:r>
              <a:rPr lang="en-US" altLang="zh-CN" sz="804" dirty="0" smtClean="0">
                <a:solidFill>
                  <a:srgbClr val="000000"/>
                </a:solidFill>
                <a:latin typeface="Tw Cen MT" pitchFamily="18" charset="0"/>
                <a:cs typeface="Tw Cen MT" pitchFamily="18" charset="0"/>
              </a:rPr>
              <a:t>be</a:t>
            </a:r>
            <a:r>
              <a:rPr lang="en-US" altLang="zh-CN" sz="804" dirty="0" smtClean="0">
                <a:latin typeface="Times New Roman" pitchFamily="18" charset="0"/>
                <a:cs typeface="Times New Roman" pitchFamily="18" charset="0"/>
              </a:rPr>
              <a:t> </a:t>
            </a:r>
            <a:r>
              <a:rPr lang="en-US" altLang="zh-CN" sz="804" dirty="0" smtClean="0">
                <a:solidFill>
                  <a:srgbClr val="000000"/>
                </a:solidFill>
                <a:latin typeface="Tw Cen MT" pitchFamily="18" charset="0"/>
                <a:cs typeface="Tw Cen MT" pitchFamily="18" charset="0"/>
              </a:rPr>
              <a:t>heard</a:t>
            </a:r>
            <a:r>
              <a:rPr lang="en-US" altLang="zh-CN" sz="804" dirty="0" smtClean="0">
                <a:latin typeface="Times New Roman" pitchFamily="18" charset="0"/>
                <a:cs typeface="Times New Roman" pitchFamily="18" charset="0"/>
              </a:rPr>
              <a:t> </a:t>
            </a:r>
            <a:r>
              <a:rPr lang="en-US" altLang="zh-CN" sz="804" dirty="0" smtClean="0">
                <a:solidFill>
                  <a:srgbClr val="000000"/>
                </a:solidFill>
                <a:latin typeface="Tw Cen MT" pitchFamily="18" charset="0"/>
                <a:cs typeface="Tw Cen MT" pitchFamily="18" charset="0"/>
              </a:rPr>
              <a:t>(courts)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6858000" cy="9296400"/>
          </a:xfrm>
          <a:custGeom>
            <a:avLst/>
            <a:gdLst>
              <a:gd name="connsiteX0" fmla="*/ 0 w 6858000"/>
              <a:gd name="connsiteY0" fmla="*/ 9296400 h 9296400"/>
              <a:gd name="connsiteX1" fmla="*/ 6858000 w 6858000"/>
              <a:gd name="connsiteY1" fmla="*/ 9296400 h 9296400"/>
              <a:gd name="connsiteX2" fmla="*/ 6858000 w 6858000"/>
              <a:gd name="connsiteY2" fmla="*/ 0 h 9296400"/>
              <a:gd name="connsiteX3" fmla="*/ 0 w 6858000"/>
              <a:gd name="connsiteY3" fmla="*/ 0 h 9296400"/>
              <a:gd name="connsiteX4" fmla="*/ 0 w 6858000"/>
              <a:gd name="connsiteY4" fmla="*/ 9296400 h 92964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6858000" h="9296400">
                <a:moveTo>
                  <a:pt x="0" y="9296400"/>
                </a:moveTo>
                <a:lnTo>
                  <a:pt x="6858000" y="9296400"/>
                </a:lnTo>
                <a:lnTo>
                  <a:pt x="6858000" y="0"/>
                </a:lnTo>
                <a:lnTo>
                  <a:pt x="0" y="0"/>
                </a:lnTo>
                <a:lnTo>
                  <a:pt x="0" y="929640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522732" y="928116"/>
            <a:ext cx="2727325" cy="2046351"/>
          </a:xfrm>
          <a:custGeom>
            <a:avLst/>
            <a:gdLst>
              <a:gd name="connsiteX0" fmla="*/ 0 w 2727325"/>
              <a:gd name="connsiteY0" fmla="*/ 2046351 h 2046351"/>
              <a:gd name="connsiteX1" fmla="*/ 2727325 w 2727325"/>
              <a:gd name="connsiteY1" fmla="*/ 2046351 h 2046351"/>
              <a:gd name="connsiteX2" fmla="*/ 2727325 w 2727325"/>
              <a:gd name="connsiteY2" fmla="*/ 0 h 2046351"/>
              <a:gd name="connsiteX3" fmla="*/ 0 w 2727325"/>
              <a:gd name="connsiteY3" fmla="*/ 0 h 2046351"/>
              <a:gd name="connsiteX4" fmla="*/ 0 w 2727325"/>
              <a:gd name="connsiteY4" fmla="*/ 2046351 h 2046351"/>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7325" h="2046351">
                <a:moveTo>
                  <a:pt x="0" y="2046351"/>
                </a:moveTo>
                <a:lnTo>
                  <a:pt x="2727325" y="2046351"/>
                </a:lnTo>
                <a:lnTo>
                  <a:pt x="2727325" y="0"/>
                </a:lnTo>
                <a:lnTo>
                  <a:pt x="0" y="0"/>
                </a:lnTo>
                <a:lnTo>
                  <a:pt x="0" y="2046351"/>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522732" y="1296583"/>
            <a:ext cx="2727325" cy="95209"/>
          </a:xfrm>
          <a:custGeom>
            <a:avLst/>
            <a:gdLst>
              <a:gd name="connsiteX0" fmla="*/ 0 w 2727325"/>
              <a:gd name="connsiteY0" fmla="*/ 95209 h 95209"/>
              <a:gd name="connsiteX1" fmla="*/ 2727325 w 2727325"/>
              <a:gd name="connsiteY1" fmla="*/ 95209 h 95209"/>
              <a:gd name="connsiteX2" fmla="*/ 2727325 w 2727325"/>
              <a:gd name="connsiteY2" fmla="*/ 0 h 95209"/>
              <a:gd name="connsiteX3" fmla="*/ 0 w 2727325"/>
              <a:gd name="connsiteY3" fmla="*/ 0 h 95209"/>
              <a:gd name="connsiteX4" fmla="*/ 0 w 2727325"/>
              <a:gd name="connsiteY4" fmla="*/ 95209 h 95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7325" h="95209">
                <a:moveTo>
                  <a:pt x="0" y="95209"/>
                </a:moveTo>
                <a:lnTo>
                  <a:pt x="2727325" y="95209"/>
                </a:lnTo>
                <a:lnTo>
                  <a:pt x="2727325" y="0"/>
                </a:lnTo>
                <a:lnTo>
                  <a:pt x="0" y="0"/>
                </a:lnTo>
                <a:lnTo>
                  <a:pt x="0" y="95209"/>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522732" y="1309867"/>
            <a:ext cx="159092" cy="68209"/>
          </a:xfrm>
          <a:custGeom>
            <a:avLst/>
            <a:gdLst>
              <a:gd name="connsiteX0" fmla="*/ 0 w 159092"/>
              <a:gd name="connsiteY0" fmla="*/ 68209 h 68209"/>
              <a:gd name="connsiteX1" fmla="*/ 159092 w 159092"/>
              <a:gd name="connsiteY1" fmla="*/ 68209 h 68209"/>
              <a:gd name="connsiteX2" fmla="*/ 159092 w 159092"/>
              <a:gd name="connsiteY2" fmla="*/ 0 h 68209"/>
              <a:gd name="connsiteX3" fmla="*/ 0 w 159092"/>
              <a:gd name="connsiteY3" fmla="*/ 0 h 68209"/>
              <a:gd name="connsiteX4" fmla="*/ 0 w 159092"/>
              <a:gd name="connsiteY4" fmla="*/ 68209 h 68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59092" h="68209">
                <a:moveTo>
                  <a:pt x="0" y="68209"/>
                </a:moveTo>
                <a:lnTo>
                  <a:pt x="159092" y="68209"/>
                </a:lnTo>
                <a:lnTo>
                  <a:pt x="159092" y="0"/>
                </a:lnTo>
                <a:lnTo>
                  <a:pt x="0" y="0"/>
                </a:lnTo>
                <a:lnTo>
                  <a:pt x="0" y="68209"/>
                </a:lnTo>
              </a:path>
            </a:pathLst>
          </a:custGeom>
          <a:solidFill>
            <a:srgbClr val="DD8047">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698868" y="1309867"/>
            <a:ext cx="2551176" cy="68209"/>
          </a:xfrm>
          <a:custGeom>
            <a:avLst/>
            <a:gdLst>
              <a:gd name="connsiteX0" fmla="*/ 0 w 2551176"/>
              <a:gd name="connsiteY0" fmla="*/ 68209 h 68209"/>
              <a:gd name="connsiteX1" fmla="*/ 2551176 w 2551176"/>
              <a:gd name="connsiteY1" fmla="*/ 68209 h 68209"/>
              <a:gd name="connsiteX2" fmla="*/ 2551176 w 2551176"/>
              <a:gd name="connsiteY2" fmla="*/ 0 h 68209"/>
              <a:gd name="connsiteX3" fmla="*/ 0 w 2551176"/>
              <a:gd name="connsiteY3" fmla="*/ 0 h 68209"/>
              <a:gd name="connsiteX4" fmla="*/ 0 w 2551176"/>
              <a:gd name="connsiteY4" fmla="*/ 68209 h 68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551176" h="68209">
                <a:moveTo>
                  <a:pt x="0" y="68209"/>
                </a:moveTo>
                <a:lnTo>
                  <a:pt x="2551176" y="68209"/>
                </a:lnTo>
                <a:lnTo>
                  <a:pt x="2551176" y="0"/>
                </a:lnTo>
                <a:lnTo>
                  <a:pt x="0" y="0"/>
                </a:lnTo>
                <a:lnTo>
                  <a:pt x="0" y="68209"/>
                </a:lnTo>
              </a:path>
            </a:pathLst>
          </a:custGeom>
          <a:solidFill>
            <a:srgbClr val="94B6D2">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522732" y="3636645"/>
            <a:ext cx="2726436" cy="2032000"/>
          </a:xfrm>
          <a:custGeom>
            <a:avLst/>
            <a:gdLst>
              <a:gd name="connsiteX0" fmla="*/ 0 w 2726436"/>
              <a:gd name="connsiteY0" fmla="*/ 0 h 2032000"/>
              <a:gd name="connsiteX1" fmla="*/ 2726436 w 2726436"/>
              <a:gd name="connsiteY1" fmla="*/ 0 h 2032000"/>
              <a:gd name="connsiteX2" fmla="*/ 2726436 w 2726436"/>
              <a:gd name="connsiteY2" fmla="*/ 2032000 h 2032000"/>
              <a:gd name="connsiteX3" fmla="*/ 0 w 2726436"/>
              <a:gd name="connsiteY3" fmla="*/ 2032000 h 2032000"/>
              <a:gd name="connsiteX4" fmla="*/ 0 w 2726436"/>
              <a:gd name="connsiteY4" fmla="*/ 0 h 20320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6436" h="2032000">
                <a:moveTo>
                  <a:pt x="0" y="0"/>
                </a:moveTo>
                <a:lnTo>
                  <a:pt x="2726436" y="0"/>
                </a:lnTo>
                <a:lnTo>
                  <a:pt x="2726436" y="2032000"/>
                </a:lnTo>
                <a:lnTo>
                  <a:pt x="0" y="20320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522732" y="3992539"/>
            <a:ext cx="2727325" cy="95209"/>
          </a:xfrm>
          <a:custGeom>
            <a:avLst/>
            <a:gdLst>
              <a:gd name="connsiteX0" fmla="*/ 0 w 2727325"/>
              <a:gd name="connsiteY0" fmla="*/ 95209 h 95209"/>
              <a:gd name="connsiteX1" fmla="*/ 2727325 w 2727325"/>
              <a:gd name="connsiteY1" fmla="*/ 95209 h 95209"/>
              <a:gd name="connsiteX2" fmla="*/ 2727325 w 2727325"/>
              <a:gd name="connsiteY2" fmla="*/ 0 h 95209"/>
              <a:gd name="connsiteX3" fmla="*/ 0 w 2727325"/>
              <a:gd name="connsiteY3" fmla="*/ 0 h 95209"/>
              <a:gd name="connsiteX4" fmla="*/ 0 w 2727325"/>
              <a:gd name="connsiteY4" fmla="*/ 95209 h 95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7325" h="95209">
                <a:moveTo>
                  <a:pt x="0" y="95209"/>
                </a:moveTo>
                <a:lnTo>
                  <a:pt x="2727325" y="95209"/>
                </a:lnTo>
                <a:lnTo>
                  <a:pt x="2727325" y="0"/>
                </a:lnTo>
                <a:lnTo>
                  <a:pt x="0" y="0"/>
                </a:lnTo>
                <a:lnTo>
                  <a:pt x="0" y="95209"/>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522732" y="4005823"/>
            <a:ext cx="159092" cy="68209"/>
          </a:xfrm>
          <a:custGeom>
            <a:avLst/>
            <a:gdLst>
              <a:gd name="connsiteX0" fmla="*/ 0 w 159092"/>
              <a:gd name="connsiteY0" fmla="*/ 68209 h 68209"/>
              <a:gd name="connsiteX1" fmla="*/ 159092 w 159092"/>
              <a:gd name="connsiteY1" fmla="*/ 68209 h 68209"/>
              <a:gd name="connsiteX2" fmla="*/ 159092 w 159092"/>
              <a:gd name="connsiteY2" fmla="*/ 0 h 68209"/>
              <a:gd name="connsiteX3" fmla="*/ 0 w 159092"/>
              <a:gd name="connsiteY3" fmla="*/ 0 h 68209"/>
              <a:gd name="connsiteX4" fmla="*/ 0 w 159092"/>
              <a:gd name="connsiteY4" fmla="*/ 68209 h 68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59092" h="68209">
                <a:moveTo>
                  <a:pt x="0" y="68209"/>
                </a:moveTo>
                <a:lnTo>
                  <a:pt x="159092" y="68209"/>
                </a:lnTo>
                <a:lnTo>
                  <a:pt x="159092" y="0"/>
                </a:lnTo>
                <a:lnTo>
                  <a:pt x="0" y="0"/>
                </a:lnTo>
                <a:lnTo>
                  <a:pt x="0" y="68209"/>
                </a:lnTo>
              </a:path>
            </a:pathLst>
          </a:custGeom>
          <a:solidFill>
            <a:srgbClr val="DD8047">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698868" y="4005823"/>
            <a:ext cx="2551176" cy="68209"/>
          </a:xfrm>
          <a:custGeom>
            <a:avLst/>
            <a:gdLst>
              <a:gd name="connsiteX0" fmla="*/ 0 w 2551176"/>
              <a:gd name="connsiteY0" fmla="*/ 68209 h 68209"/>
              <a:gd name="connsiteX1" fmla="*/ 2551176 w 2551176"/>
              <a:gd name="connsiteY1" fmla="*/ 68209 h 68209"/>
              <a:gd name="connsiteX2" fmla="*/ 2551176 w 2551176"/>
              <a:gd name="connsiteY2" fmla="*/ 0 h 68209"/>
              <a:gd name="connsiteX3" fmla="*/ 0 w 2551176"/>
              <a:gd name="connsiteY3" fmla="*/ 0 h 68209"/>
              <a:gd name="connsiteX4" fmla="*/ 0 w 2551176"/>
              <a:gd name="connsiteY4" fmla="*/ 68209 h 68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551176" h="68209">
                <a:moveTo>
                  <a:pt x="0" y="68209"/>
                </a:moveTo>
                <a:lnTo>
                  <a:pt x="2551176" y="68209"/>
                </a:lnTo>
                <a:lnTo>
                  <a:pt x="2551176" y="0"/>
                </a:lnTo>
                <a:lnTo>
                  <a:pt x="0" y="0"/>
                </a:lnTo>
                <a:lnTo>
                  <a:pt x="0" y="68209"/>
                </a:lnTo>
              </a:path>
            </a:pathLst>
          </a:custGeom>
          <a:solidFill>
            <a:srgbClr val="94B6D2">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522732" y="6320091"/>
            <a:ext cx="2727325" cy="2046224"/>
          </a:xfrm>
          <a:custGeom>
            <a:avLst/>
            <a:gdLst>
              <a:gd name="connsiteX0" fmla="*/ 0 w 2727325"/>
              <a:gd name="connsiteY0" fmla="*/ 2046224 h 2046224"/>
              <a:gd name="connsiteX1" fmla="*/ 2727325 w 2727325"/>
              <a:gd name="connsiteY1" fmla="*/ 2046224 h 2046224"/>
              <a:gd name="connsiteX2" fmla="*/ 2727325 w 2727325"/>
              <a:gd name="connsiteY2" fmla="*/ 0 h 2046224"/>
              <a:gd name="connsiteX3" fmla="*/ 0 w 2727325"/>
              <a:gd name="connsiteY3" fmla="*/ 0 h 2046224"/>
              <a:gd name="connsiteX4" fmla="*/ 0 w 2727325"/>
              <a:gd name="connsiteY4" fmla="*/ 2046224 h 2046224"/>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7325" h="2046224">
                <a:moveTo>
                  <a:pt x="0" y="2046224"/>
                </a:moveTo>
                <a:lnTo>
                  <a:pt x="2727325" y="2046224"/>
                </a:lnTo>
                <a:lnTo>
                  <a:pt x="2727325" y="0"/>
                </a:lnTo>
                <a:lnTo>
                  <a:pt x="0" y="0"/>
                </a:lnTo>
                <a:lnTo>
                  <a:pt x="0" y="2046224"/>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522732" y="6688495"/>
            <a:ext cx="2727325" cy="95209"/>
          </a:xfrm>
          <a:custGeom>
            <a:avLst/>
            <a:gdLst>
              <a:gd name="connsiteX0" fmla="*/ 0 w 2727325"/>
              <a:gd name="connsiteY0" fmla="*/ 95209 h 95209"/>
              <a:gd name="connsiteX1" fmla="*/ 2727325 w 2727325"/>
              <a:gd name="connsiteY1" fmla="*/ 95209 h 95209"/>
              <a:gd name="connsiteX2" fmla="*/ 2727325 w 2727325"/>
              <a:gd name="connsiteY2" fmla="*/ 0 h 95209"/>
              <a:gd name="connsiteX3" fmla="*/ 0 w 2727325"/>
              <a:gd name="connsiteY3" fmla="*/ 0 h 95209"/>
              <a:gd name="connsiteX4" fmla="*/ 0 w 2727325"/>
              <a:gd name="connsiteY4" fmla="*/ 95209 h 95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7325" h="95209">
                <a:moveTo>
                  <a:pt x="0" y="95209"/>
                </a:moveTo>
                <a:lnTo>
                  <a:pt x="2727325" y="95209"/>
                </a:lnTo>
                <a:lnTo>
                  <a:pt x="2727325" y="0"/>
                </a:lnTo>
                <a:lnTo>
                  <a:pt x="0" y="0"/>
                </a:lnTo>
                <a:lnTo>
                  <a:pt x="0" y="95209"/>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3"/>
          <p:cNvSpPr/>
          <p:nvPr/>
        </p:nvSpPr>
        <p:spPr>
          <a:xfrm>
            <a:off x="522732" y="6701780"/>
            <a:ext cx="159092" cy="68209"/>
          </a:xfrm>
          <a:custGeom>
            <a:avLst/>
            <a:gdLst>
              <a:gd name="connsiteX0" fmla="*/ 0 w 159092"/>
              <a:gd name="connsiteY0" fmla="*/ 68209 h 68209"/>
              <a:gd name="connsiteX1" fmla="*/ 159092 w 159092"/>
              <a:gd name="connsiteY1" fmla="*/ 68209 h 68209"/>
              <a:gd name="connsiteX2" fmla="*/ 159092 w 159092"/>
              <a:gd name="connsiteY2" fmla="*/ 0 h 68209"/>
              <a:gd name="connsiteX3" fmla="*/ 0 w 159092"/>
              <a:gd name="connsiteY3" fmla="*/ 0 h 68209"/>
              <a:gd name="connsiteX4" fmla="*/ 0 w 159092"/>
              <a:gd name="connsiteY4" fmla="*/ 68209 h 68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59092" h="68209">
                <a:moveTo>
                  <a:pt x="0" y="68209"/>
                </a:moveTo>
                <a:lnTo>
                  <a:pt x="159092" y="68209"/>
                </a:lnTo>
                <a:lnTo>
                  <a:pt x="159092" y="0"/>
                </a:lnTo>
                <a:lnTo>
                  <a:pt x="0" y="0"/>
                </a:lnTo>
                <a:lnTo>
                  <a:pt x="0" y="68209"/>
                </a:lnTo>
              </a:path>
            </a:pathLst>
          </a:custGeom>
          <a:solidFill>
            <a:srgbClr val="DD8047">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3"/>
          <p:cNvSpPr/>
          <p:nvPr/>
        </p:nvSpPr>
        <p:spPr>
          <a:xfrm>
            <a:off x="698868" y="6701780"/>
            <a:ext cx="2551176" cy="68209"/>
          </a:xfrm>
          <a:custGeom>
            <a:avLst/>
            <a:gdLst>
              <a:gd name="connsiteX0" fmla="*/ 0 w 2551176"/>
              <a:gd name="connsiteY0" fmla="*/ 68209 h 68209"/>
              <a:gd name="connsiteX1" fmla="*/ 2551176 w 2551176"/>
              <a:gd name="connsiteY1" fmla="*/ 68209 h 68209"/>
              <a:gd name="connsiteX2" fmla="*/ 2551176 w 2551176"/>
              <a:gd name="connsiteY2" fmla="*/ 0 h 68209"/>
              <a:gd name="connsiteX3" fmla="*/ 0 w 2551176"/>
              <a:gd name="connsiteY3" fmla="*/ 0 h 68209"/>
              <a:gd name="connsiteX4" fmla="*/ 0 w 2551176"/>
              <a:gd name="connsiteY4" fmla="*/ 68209 h 68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551176" h="68209">
                <a:moveTo>
                  <a:pt x="0" y="68209"/>
                </a:moveTo>
                <a:lnTo>
                  <a:pt x="2551176" y="68209"/>
                </a:lnTo>
                <a:lnTo>
                  <a:pt x="2551176" y="0"/>
                </a:lnTo>
                <a:lnTo>
                  <a:pt x="0" y="0"/>
                </a:lnTo>
                <a:lnTo>
                  <a:pt x="0" y="68209"/>
                </a:lnTo>
              </a:path>
            </a:pathLst>
          </a:custGeom>
          <a:solidFill>
            <a:srgbClr val="94B6D2">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3"/>
          <p:cNvSpPr/>
          <p:nvPr/>
        </p:nvSpPr>
        <p:spPr>
          <a:xfrm>
            <a:off x="2227326" y="6933946"/>
            <a:ext cx="590931" cy="568325"/>
          </a:xfrm>
          <a:custGeom>
            <a:avLst/>
            <a:gdLst>
              <a:gd name="connsiteX0" fmla="*/ 0 w 590931"/>
              <a:gd name="connsiteY0" fmla="*/ 284226 h 568325"/>
              <a:gd name="connsiteX1" fmla="*/ 295401 w 590931"/>
              <a:gd name="connsiteY1" fmla="*/ 0 h 568325"/>
              <a:gd name="connsiteX2" fmla="*/ 590931 w 590931"/>
              <a:gd name="connsiteY2" fmla="*/ 284226 h 568325"/>
              <a:gd name="connsiteX3" fmla="*/ 295401 w 590931"/>
              <a:gd name="connsiteY3" fmla="*/ 568325 h 568325"/>
              <a:gd name="connsiteX4" fmla="*/ 0 w 590931"/>
              <a:gd name="connsiteY4" fmla="*/ 284226 h 568325"/>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590931" h="568325">
                <a:moveTo>
                  <a:pt x="0" y="284226"/>
                </a:moveTo>
                <a:cubicBezTo>
                  <a:pt x="0" y="127254"/>
                  <a:pt x="132206" y="0"/>
                  <a:pt x="295401" y="0"/>
                </a:cubicBezTo>
                <a:cubicBezTo>
                  <a:pt x="458597" y="0"/>
                  <a:pt x="590931" y="127254"/>
                  <a:pt x="590931" y="284226"/>
                </a:cubicBezTo>
                <a:cubicBezTo>
                  <a:pt x="590931" y="441197"/>
                  <a:pt x="458597" y="568325"/>
                  <a:pt x="295401" y="568325"/>
                </a:cubicBezTo>
                <a:cubicBezTo>
                  <a:pt x="132206" y="568325"/>
                  <a:pt x="0" y="441197"/>
                  <a:pt x="0" y="284226"/>
                </a:cubicBezTo>
              </a:path>
            </a:pathLst>
          </a:custGeom>
          <a:solidFill>
            <a:srgbClr val="C9DAE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3"/>
          <p:cNvSpPr/>
          <p:nvPr/>
        </p:nvSpPr>
        <p:spPr>
          <a:xfrm>
            <a:off x="2220976" y="6927596"/>
            <a:ext cx="603631" cy="581025"/>
          </a:xfrm>
          <a:custGeom>
            <a:avLst/>
            <a:gdLst>
              <a:gd name="connsiteX0" fmla="*/ 6350 w 603631"/>
              <a:gd name="connsiteY0" fmla="*/ 290576 h 581025"/>
              <a:gd name="connsiteX1" fmla="*/ 301751 w 603631"/>
              <a:gd name="connsiteY1" fmla="*/ 6350 h 581025"/>
              <a:gd name="connsiteX2" fmla="*/ 597281 w 603631"/>
              <a:gd name="connsiteY2" fmla="*/ 290576 h 581025"/>
              <a:gd name="connsiteX3" fmla="*/ 301751 w 603631"/>
              <a:gd name="connsiteY3" fmla="*/ 574675 h 581025"/>
              <a:gd name="connsiteX4" fmla="*/ 6350 w 603631"/>
              <a:gd name="connsiteY4" fmla="*/ 290576 h 581025"/>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603631" h="581025">
                <a:moveTo>
                  <a:pt x="6350" y="290576"/>
                </a:moveTo>
                <a:cubicBezTo>
                  <a:pt x="6350" y="133604"/>
                  <a:pt x="138556" y="6350"/>
                  <a:pt x="301751" y="6350"/>
                </a:cubicBezTo>
                <a:cubicBezTo>
                  <a:pt x="464947" y="6350"/>
                  <a:pt x="597281" y="133604"/>
                  <a:pt x="597281" y="290576"/>
                </a:cubicBezTo>
                <a:cubicBezTo>
                  <a:pt x="597281" y="447547"/>
                  <a:pt x="464947" y="574675"/>
                  <a:pt x="301751" y="574675"/>
                </a:cubicBezTo>
                <a:cubicBezTo>
                  <a:pt x="138556" y="574675"/>
                  <a:pt x="6350" y="447547"/>
                  <a:pt x="6350" y="290576"/>
                </a:cubicBezTo>
              </a:path>
            </a:pathLst>
          </a:custGeom>
          <a:solidFill>
            <a:srgbClr val="000000">
              <a:alpha val="0"/>
            </a:srgbClr>
          </a:solidFill>
          <a:ln w="12700">
            <a:solidFill>
              <a:srgbClr val="6B859A">
                <a:alpha val="100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3"/>
          <p:cNvSpPr/>
          <p:nvPr/>
        </p:nvSpPr>
        <p:spPr>
          <a:xfrm>
            <a:off x="2487676" y="7389622"/>
            <a:ext cx="590930" cy="568325"/>
          </a:xfrm>
          <a:custGeom>
            <a:avLst/>
            <a:gdLst>
              <a:gd name="connsiteX0" fmla="*/ 0 w 590930"/>
              <a:gd name="connsiteY0" fmla="*/ 284226 h 568325"/>
              <a:gd name="connsiteX1" fmla="*/ 295528 w 590930"/>
              <a:gd name="connsiteY1" fmla="*/ 0 h 568325"/>
              <a:gd name="connsiteX2" fmla="*/ 590931 w 590930"/>
              <a:gd name="connsiteY2" fmla="*/ 284226 h 568325"/>
              <a:gd name="connsiteX3" fmla="*/ 295528 w 590930"/>
              <a:gd name="connsiteY3" fmla="*/ 568325 h 568325"/>
              <a:gd name="connsiteX4" fmla="*/ 0 w 590930"/>
              <a:gd name="connsiteY4" fmla="*/ 284226 h 568325"/>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590930" h="568325">
                <a:moveTo>
                  <a:pt x="0" y="284226"/>
                </a:moveTo>
                <a:cubicBezTo>
                  <a:pt x="0" y="127254"/>
                  <a:pt x="132333" y="0"/>
                  <a:pt x="295528" y="0"/>
                </a:cubicBezTo>
                <a:cubicBezTo>
                  <a:pt x="458723" y="0"/>
                  <a:pt x="590931" y="127254"/>
                  <a:pt x="590931" y="284226"/>
                </a:cubicBezTo>
                <a:cubicBezTo>
                  <a:pt x="590931" y="441197"/>
                  <a:pt x="458723" y="568325"/>
                  <a:pt x="295528" y="568325"/>
                </a:cubicBezTo>
                <a:cubicBezTo>
                  <a:pt x="132333" y="568325"/>
                  <a:pt x="0" y="441197"/>
                  <a:pt x="0" y="284226"/>
                </a:cubicBezTo>
              </a:path>
            </a:pathLst>
          </a:custGeom>
          <a:solidFill>
            <a:srgbClr val="E4E6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3"/>
          <p:cNvSpPr/>
          <p:nvPr/>
        </p:nvSpPr>
        <p:spPr>
          <a:xfrm>
            <a:off x="2481326" y="7383272"/>
            <a:ext cx="603630" cy="581025"/>
          </a:xfrm>
          <a:custGeom>
            <a:avLst/>
            <a:gdLst>
              <a:gd name="connsiteX0" fmla="*/ 6350 w 603630"/>
              <a:gd name="connsiteY0" fmla="*/ 290576 h 581025"/>
              <a:gd name="connsiteX1" fmla="*/ 301878 w 603630"/>
              <a:gd name="connsiteY1" fmla="*/ 6350 h 581025"/>
              <a:gd name="connsiteX2" fmla="*/ 597281 w 603630"/>
              <a:gd name="connsiteY2" fmla="*/ 290576 h 581025"/>
              <a:gd name="connsiteX3" fmla="*/ 301878 w 603630"/>
              <a:gd name="connsiteY3" fmla="*/ 574675 h 581025"/>
              <a:gd name="connsiteX4" fmla="*/ 6350 w 603630"/>
              <a:gd name="connsiteY4" fmla="*/ 290576 h 581025"/>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603630" h="581025">
                <a:moveTo>
                  <a:pt x="6350" y="290576"/>
                </a:moveTo>
                <a:cubicBezTo>
                  <a:pt x="6350" y="133604"/>
                  <a:pt x="138683" y="6350"/>
                  <a:pt x="301878" y="6350"/>
                </a:cubicBezTo>
                <a:cubicBezTo>
                  <a:pt x="465073" y="6350"/>
                  <a:pt x="597281" y="133604"/>
                  <a:pt x="597281" y="290576"/>
                </a:cubicBezTo>
                <a:cubicBezTo>
                  <a:pt x="597281" y="447547"/>
                  <a:pt x="465073" y="574675"/>
                  <a:pt x="301878" y="574675"/>
                </a:cubicBezTo>
                <a:cubicBezTo>
                  <a:pt x="138683" y="574675"/>
                  <a:pt x="6350" y="447547"/>
                  <a:pt x="6350" y="290576"/>
                </a:cubicBezTo>
              </a:path>
            </a:pathLst>
          </a:custGeom>
          <a:solidFill>
            <a:srgbClr val="000000">
              <a:alpha val="0"/>
            </a:srgbClr>
          </a:solidFill>
          <a:ln w="12700">
            <a:solidFill>
              <a:srgbClr val="94B6D2">
                <a:alpha val="100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3"/>
          <p:cNvSpPr/>
          <p:nvPr/>
        </p:nvSpPr>
        <p:spPr>
          <a:xfrm>
            <a:off x="1973579" y="7389622"/>
            <a:ext cx="590804" cy="568325"/>
          </a:xfrm>
          <a:custGeom>
            <a:avLst/>
            <a:gdLst>
              <a:gd name="connsiteX0" fmla="*/ 0 w 590804"/>
              <a:gd name="connsiteY0" fmla="*/ 284226 h 568325"/>
              <a:gd name="connsiteX1" fmla="*/ 295402 w 590804"/>
              <a:gd name="connsiteY1" fmla="*/ 0 h 568325"/>
              <a:gd name="connsiteX2" fmla="*/ 590804 w 590804"/>
              <a:gd name="connsiteY2" fmla="*/ 284226 h 568325"/>
              <a:gd name="connsiteX3" fmla="*/ 295402 w 590804"/>
              <a:gd name="connsiteY3" fmla="*/ 568325 h 568325"/>
              <a:gd name="connsiteX4" fmla="*/ 0 w 590804"/>
              <a:gd name="connsiteY4" fmla="*/ 284226 h 568325"/>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590804" h="568325">
                <a:moveTo>
                  <a:pt x="0" y="284226"/>
                </a:moveTo>
                <a:cubicBezTo>
                  <a:pt x="0" y="127254"/>
                  <a:pt x="132207" y="0"/>
                  <a:pt x="295402" y="0"/>
                </a:cubicBezTo>
                <a:cubicBezTo>
                  <a:pt x="458597" y="0"/>
                  <a:pt x="590804" y="127254"/>
                  <a:pt x="590804" y="284226"/>
                </a:cubicBezTo>
                <a:cubicBezTo>
                  <a:pt x="590804" y="441197"/>
                  <a:pt x="458597" y="568325"/>
                  <a:pt x="295402" y="568325"/>
                </a:cubicBezTo>
                <a:cubicBezTo>
                  <a:pt x="132207" y="568325"/>
                  <a:pt x="0" y="441197"/>
                  <a:pt x="0" y="284226"/>
                </a:cubicBezTo>
              </a:path>
            </a:pathLst>
          </a:custGeom>
          <a:solidFill>
            <a:srgbClr val="DCC79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3"/>
          <p:cNvSpPr/>
          <p:nvPr/>
        </p:nvSpPr>
        <p:spPr>
          <a:xfrm>
            <a:off x="1967229" y="7383272"/>
            <a:ext cx="603504" cy="581025"/>
          </a:xfrm>
          <a:custGeom>
            <a:avLst/>
            <a:gdLst>
              <a:gd name="connsiteX0" fmla="*/ 6350 w 603504"/>
              <a:gd name="connsiteY0" fmla="*/ 290576 h 581025"/>
              <a:gd name="connsiteX1" fmla="*/ 301752 w 603504"/>
              <a:gd name="connsiteY1" fmla="*/ 6350 h 581025"/>
              <a:gd name="connsiteX2" fmla="*/ 597154 w 603504"/>
              <a:gd name="connsiteY2" fmla="*/ 290576 h 581025"/>
              <a:gd name="connsiteX3" fmla="*/ 301752 w 603504"/>
              <a:gd name="connsiteY3" fmla="*/ 574675 h 581025"/>
              <a:gd name="connsiteX4" fmla="*/ 6350 w 603504"/>
              <a:gd name="connsiteY4" fmla="*/ 290576 h 581025"/>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603504" h="581025">
                <a:moveTo>
                  <a:pt x="6350" y="290576"/>
                </a:moveTo>
                <a:cubicBezTo>
                  <a:pt x="6350" y="133604"/>
                  <a:pt x="138557" y="6350"/>
                  <a:pt x="301752" y="6350"/>
                </a:cubicBezTo>
                <a:cubicBezTo>
                  <a:pt x="464947" y="6350"/>
                  <a:pt x="597154" y="133604"/>
                  <a:pt x="597154" y="290576"/>
                </a:cubicBezTo>
                <a:cubicBezTo>
                  <a:pt x="597154" y="447547"/>
                  <a:pt x="464947" y="574675"/>
                  <a:pt x="301752" y="574675"/>
                </a:cubicBezTo>
                <a:cubicBezTo>
                  <a:pt x="138557" y="574675"/>
                  <a:pt x="6350" y="447547"/>
                  <a:pt x="6350" y="290576"/>
                </a:cubicBezTo>
              </a:path>
            </a:pathLst>
          </a:custGeom>
          <a:solidFill>
            <a:srgbClr val="000000">
              <a:alpha val="0"/>
            </a:srgbClr>
          </a:solidFill>
          <a:ln w="12700">
            <a:solidFill>
              <a:srgbClr val="6B859A">
                <a:alpha val="100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Freeform 3"/>
          <p:cNvSpPr/>
          <p:nvPr/>
        </p:nvSpPr>
        <p:spPr>
          <a:xfrm>
            <a:off x="3603371" y="1213104"/>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3" name="Freeform 3"/>
          <p:cNvSpPr/>
          <p:nvPr/>
        </p:nvSpPr>
        <p:spPr>
          <a:xfrm>
            <a:off x="3603371" y="1504188"/>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4" name="Freeform 3"/>
          <p:cNvSpPr/>
          <p:nvPr/>
        </p:nvSpPr>
        <p:spPr>
          <a:xfrm>
            <a:off x="3603371" y="1795272"/>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5" name="Freeform 3"/>
          <p:cNvSpPr/>
          <p:nvPr/>
        </p:nvSpPr>
        <p:spPr>
          <a:xfrm>
            <a:off x="3603371" y="2086356"/>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Freeform 3"/>
          <p:cNvSpPr/>
          <p:nvPr/>
        </p:nvSpPr>
        <p:spPr>
          <a:xfrm>
            <a:off x="3603371" y="2377440"/>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7" name="Freeform 3"/>
          <p:cNvSpPr/>
          <p:nvPr/>
        </p:nvSpPr>
        <p:spPr>
          <a:xfrm>
            <a:off x="3603371" y="2668524"/>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8" name="Freeform 3"/>
          <p:cNvSpPr/>
          <p:nvPr/>
        </p:nvSpPr>
        <p:spPr>
          <a:xfrm>
            <a:off x="3603371" y="2959989"/>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9" name="Freeform 3"/>
          <p:cNvSpPr/>
          <p:nvPr/>
        </p:nvSpPr>
        <p:spPr>
          <a:xfrm>
            <a:off x="3603371" y="3909440"/>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0" name="Freeform 3"/>
          <p:cNvSpPr/>
          <p:nvPr/>
        </p:nvSpPr>
        <p:spPr>
          <a:xfrm>
            <a:off x="3603371" y="4200525"/>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1" name="Freeform 3"/>
          <p:cNvSpPr/>
          <p:nvPr/>
        </p:nvSpPr>
        <p:spPr>
          <a:xfrm>
            <a:off x="3603371" y="4491609"/>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24" name="Freeform 3"/>
          <p:cNvSpPr/>
          <p:nvPr/>
        </p:nvSpPr>
        <p:spPr>
          <a:xfrm>
            <a:off x="3603371" y="4782693"/>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25" name="Freeform 3"/>
          <p:cNvSpPr/>
          <p:nvPr/>
        </p:nvSpPr>
        <p:spPr>
          <a:xfrm>
            <a:off x="3603371" y="5074031"/>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26" name="Freeform 3"/>
          <p:cNvSpPr/>
          <p:nvPr/>
        </p:nvSpPr>
        <p:spPr>
          <a:xfrm>
            <a:off x="3603371" y="5365115"/>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28" name="Freeform 3"/>
          <p:cNvSpPr/>
          <p:nvPr/>
        </p:nvSpPr>
        <p:spPr>
          <a:xfrm>
            <a:off x="3603371" y="5656199"/>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29" name="Freeform 3"/>
          <p:cNvSpPr/>
          <p:nvPr/>
        </p:nvSpPr>
        <p:spPr>
          <a:xfrm>
            <a:off x="3603371" y="6605651"/>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30" name="Freeform 3"/>
          <p:cNvSpPr/>
          <p:nvPr/>
        </p:nvSpPr>
        <p:spPr>
          <a:xfrm>
            <a:off x="3603371" y="6897116"/>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31" name="Freeform 3"/>
          <p:cNvSpPr/>
          <p:nvPr/>
        </p:nvSpPr>
        <p:spPr>
          <a:xfrm>
            <a:off x="3603371" y="7188200"/>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32" name="Freeform 3"/>
          <p:cNvSpPr/>
          <p:nvPr/>
        </p:nvSpPr>
        <p:spPr>
          <a:xfrm>
            <a:off x="3603371" y="7479284"/>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33" name="Freeform 3"/>
          <p:cNvSpPr/>
          <p:nvPr/>
        </p:nvSpPr>
        <p:spPr>
          <a:xfrm>
            <a:off x="3603371" y="7770368"/>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34" name="Freeform 3"/>
          <p:cNvSpPr/>
          <p:nvPr/>
        </p:nvSpPr>
        <p:spPr>
          <a:xfrm>
            <a:off x="3603371" y="8061401"/>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35" name="Freeform 3"/>
          <p:cNvSpPr/>
          <p:nvPr/>
        </p:nvSpPr>
        <p:spPr>
          <a:xfrm>
            <a:off x="3603371" y="8352485"/>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pic>
        <p:nvPicPr>
          <p:cNvPr id="1027" name="Picture 3"/>
          <p:cNvPicPr>
            <a:picLocks noChangeAspect="1" noChangeArrowheads="1"/>
          </p:cNvPicPr>
          <p:nvPr/>
        </p:nvPicPr>
        <p:blipFill>
          <a:blip r:embed="rId3" cstate="print"/>
          <a:srcRect/>
          <a:stretch>
            <a:fillRect/>
          </a:stretch>
        </p:blipFill>
        <p:spPr bwMode="auto">
          <a:xfrm>
            <a:off x="2501900" y="7493000"/>
            <a:ext cx="292100" cy="596900"/>
          </a:xfrm>
          <a:prstGeom prst="rect">
            <a:avLst/>
          </a:prstGeom>
          <a:noFill/>
        </p:spPr>
      </p:pic>
      <p:sp>
        <p:nvSpPr>
          <p:cNvPr id="2" name="TextBox 1"/>
          <p:cNvSpPr txBox="1"/>
          <p:nvPr/>
        </p:nvSpPr>
        <p:spPr>
          <a:xfrm>
            <a:off x="6667500" y="9093200"/>
            <a:ext cx="88900" cy="139700"/>
          </a:xfrm>
          <a:prstGeom prst="rect">
            <a:avLst/>
          </a:prstGeom>
          <a:noFill/>
        </p:spPr>
        <p:txBody>
          <a:bodyPr wrap="none" lIns="0" tIns="0" rIns="0" rtlCol="0">
            <a:spAutoFit/>
          </a:bodyPr>
          <a:lstStyle/>
          <a:p>
            <a:pPr>
              <a:lnSpc>
                <a:spcPts val="1100"/>
              </a:lnSpc>
              <a:tabLst/>
            </a:pPr>
            <a:r>
              <a:rPr lang="en-US" altLang="zh-CN" sz="1296" dirty="0" smtClean="0">
                <a:solidFill>
                  <a:srgbClr val="000000"/>
                </a:solidFill>
                <a:latin typeface="Times New Roman" pitchFamily="18" charset="0"/>
                <a:cs typeface="Times New Roman" pitchFamily="18" charset="0"/>
              </a:rPr>
              <a:t>4</a:t>
            </a:r>
          </a:p>
        </p:txBody>
      </p:sp>
      <p:sp>
        <p:nvSpPr>
          <p:cNvPr id="1036" name="TextBox 1"/>
          <p:cNvSpPr txBox="1"/>
          <p:nvPr/>
        </p:nvSpPr>
        <p:spPr>
          <a:xfrm>
            <a:off x="723900" y="1066800"/>
            <a:ext cx="2413000" cy="152400"/>
          </a:xfrm>
          <a:prstGeom prst="rect">
            <a:avLst/>
          </a:prstGeom>
          <a:noFill/>
        </p:spPr>
        <p:txBody>
          <a:bodyPr wrap="none" lIns="0" tIns="0" rIns="0" rtlCol="0">
            <a:spAutoFit/>
          </a:bodyPr>
          <a:lstStyle/>
          <a:p>
            <a:pPr>
              <a:lnSpc>
                <a:spcPts val="1200"/>
              </a:lnSpc>
              <a:tabLst/>
            </a:pPr>
            <a:r>
              <a:rPr lang="en-US" altLang="zh-CN" sz="1188" dirty="0" smtClean="0">
                <a:solidFill>
                  <a:srgbClr val="775F55"/>
                </a:solidFill>
                <a:latin typeface="Tw Cen MT" pitchFamily="18" charset="0"/>
                <a:cs typeface="Tw Cen MT" pitchFamily="18" charset="0"/>
              </a:rPr>
              <a:t>Wilke</a:t>
            </a:r>
            <a:r>
              <a:rPr lang="en-US" altLang="zh-CN" sz="1188" dirty="0" smtClean="0">
                <a:latin typeface="Times New Roman" pitchFamily="18" charset="0"/>
                <a:cs typeface="Times New Roman" pitchFamily="18" charset="0"/>
              </a:rPr>
              <a:t> </a:t>
            </a:r>
            <a:r>
              <a:rPr lang="en-US" altLang="zh-CN" sz="1188" dirty="0" smtClean="0">
                <a:solidFill>
                  <a:srgbClr val="775F55"/>
                </a:solidFill>
                <a:latin typeface="Tw Cen MT" pitchFamily="18" charset="0"/>
                <a:cs typeface="Tw Cen MT" pitchFamily="18" charset="0"/>
              </a:rPr>
              <a:t>&amp;</a:t>
            </a:r>
            <a:r>
              <a:rPr lang="en-US" altLang="zh-CN" sz="1188" dirty="0" smtClean="0">
                <a:latin typeface="Times New Roman" pitchFamily="18" charset="0"/>
                <a:cs typeface="Times New Roman" pitchFamily="18" charset="0"/>
              </a:rPr>
              <a:t> </a:t>
            </a:r>
            <a:r>
              <a:rPr lang="en-US" altLang="zh-CN" sz="1188" dirty="0" smtClean="0">
                <a:solidFill>
                  <a:srgbClr val="775F55"/>
                </a:solidFill>
                <a:latin typeface="Tw Cen MT" pitchFamily="18" charset="0"/>
                <a:cs typeface="Tw Cen MT" pitchFamily="18" charset="0"/>
              </a:rPr>
              <a:t>Willis:</a:t>
            </a:r>
            <a:r>
              <a:rPr lang="en-US" altLang="zh-CN" sz="1188" dirty="0" smtClean="0">
                <a:latin typeface="Times New Roman" pitchFamily="18" charset="0"/>
                <a:cs typeface="Times New Roman" pitchFamily="18" charset="0"/>
              </a:rPr>
              <a:t> </a:t>
            </a:r>
            <a:r>
              <a:rPr lang="en-US" altLang="zh-CN" sz="1188" dirty="0" smtClean="0">
                <a:solidFill>
                  <a:srgbClr val="775F55"/>
                </a:solidFill>
                <a:latin typeface="Tw Cen MT" pitchFamily="18" charset="0"/>
                <a:cs typeface="Tw Cen MT" pitchFamily="18" charset="0"/>
              </a:rPr>
              <a:t>The</a:t>
            </a:r>
            <a:r>
              <a:rPr lang="en-US" altLang="zh-CN" sz="1188" dirty="0" smtClean="0">
                <a:latin typeface="Times New Roman" pitchFamily="18" charset="0"/>
                <a:cs typeface="Times New Roman" pitchFamily="18" charset="0"/>
              </a:rPr>
              <a:t> </a:t>
            </a:r>
            <a:r>
              <a:rPr lang="en-US" altLang="zh-CN" sz="1188" dirty="0" smtClean="0">
                <a:solidFill>
                  <a:srgbClr val="775F55"/>
                </a:solidFill>
                <a:latin typeface="Tw Cen MT" pitchFamily="18" charset="0"/>
                <a:cs typeface="Tw Cen MT" pitchFamily="18" charset="0"/>
              </a:rPr>
              <a:t>rights</a:t>
            </a:r>
            <a:r>
              <a:rPr lang="en-US" altLang="zh-CN" sz="1188" dirty="0" smtClean="0">
                <a:latin typeface="Times New Roman" pitchFamily="18" charset="0"/>
                <a:cs typeface="Times New Roman" pitchFamily="18" charset="0"/>
              </a:rPr>
              <a:t> </a:t>
            </a:r>
            <a:r>
              <a:rPr lang="en-US" altLang="zh-CN" sz="1188" dirty="0" smtClean="0">
                <a:solidFill>
                  <a:srgbClr val="775F55"/>
                </a:solidFill>
                <a:latin typeface="Tw Cen MT" pitchFamily="18" charset="0"/>
                <a:cs typeface="Tw Cen MT" pitchFamily="18" charset="0"/>
              </a:rPr>
              <a:t>of</a:t>
            </a:r>
            <a:r>
              <a:rPr lang="en-US" altLang="zh-CN" sz="1188" dirty="0" smtClean="0">
                <a:latin typeface="Times New Roman" pitchFamily="18" charset="0"/>
                <a:cs typeface="Times New Roman" pitchFamily="18" charset="0"/>
              </a:rPr>
              <a:t> </a:t>
            </a:r>
            <a:r>
              <a:rPr lang="en-US" altLang="zh-CN" sz="1188" dirty="0" smtClean="0">
                <a:solidFill>
                  <a:srgbClr val="775F55"/>
                </a:solidFill>
                <a:latin typeface="Tw Cen MT" pitchFamily="18" charset="0"/>
                <a:cs typeface="Tw Cen MT" pitchFamily="18" charset="0"/>
              </a:rPr>
              <a:t>non-citizens</a:t>
            </a:r>
          </a:p>
        </p:txBody>
      </p:sp>
      <p:sp>
        <p:nvSpPr>
          <p:cNvPr id="1037" name="TextBox 1"/>
          <p:cNvSpPr txBox="1"/>
          <p:nvPr/>
        </p:nvSpPr>
        <p:spPr>
          <a:xfrm>
            <a:off x="723900" y="1422400"/>
            <a:ext cx="38100" cy="520700"/>
          </a:xfrm>
          <a:prstGeom prst="rect">
            <a:avLst/>
          </a:prstGeom>
          <a:noFill/>
        </p:spPr>
        <p:txBody>
          <a:bodyPr wrap="none" lIns="0" tIns="0" rIns="0" rtlCol="0">
            <a:spAutoFit/>
          </a:bodyPr>
          <a:lstStyle/>
          <a:p>
            <a:pPr>
              <a:lnSpc>
                <a:spcPts val="400"/>
              </a:lnSpc>
              <a:tabLst/>
            </a:pPr>
            <a:r>
              <a:rPr lang="en-US" altLang="zh-CN" sz="432" dirty="0" smtClean="0">
                <a:solidFill>
                  <a:srgbClr val="DD8047"/>
                </a:solidFill>
                <a:latin typeface="Times New Roman" pitchFamily="18" charset="0"/>
                <a:cs typeface="Times New Roman" pitchFamily="18" charset="0"/>
              </a:rPr>
              <a:t>•</a:t>
            </a:r>
          </a:p>
          <a:p>
            <a:pPr>
              <a:lnSpc>
                <a:spcPts val="1000"/>
              </a:lnSpc>
            </a:pPr>
            <a:endParaRPr lang="en-US" altLang="zh-CN" dirty="0" smtClean="0"/>
          </a:p>
          <a:p>
            <a:pPr>
              <a:lnSpc>
                <a:spcPts val="400"/>
              </a:lnSpc>
              <a:tabLst/>
            </a:pPr>
            <a:r>
              <a:rPr lang="en-US" altLang="zh-CN" sz="360" dirty="0" smtClean="0">
                <a:solidFill>
                  <a:srgbClr val="DD8047"/>
                </a:solidFill>
                <a:latin typeface="Times New Roman" pitchFamily="18" charset="0"/>
                <a:cs typeface="Times New Roman" pitchFamily="18" charset="0"/>
              </a:rPr>
              <a:t>•</a:t>
            </a:r>
          </a:p>
          <a:p>
            <a:pPr>
              <a:lnSpc>
                <a:spcPts val="1300"/>
              </a:lnSpc>
              <a:tabLst/>
            </a:pPr>
            <a:r>
              <a:rPr lang="en-US" altLang="zh-CN" sz="360" dirty="0" smtClean="0">
                <a:solidFill>
                  <a:srgbClr val="DD8047"/>
                </a:solidFill>
                <a:latin typeface="Times New Roman" pitchFamily="18" charset="0"/>
                <a:cs typeface="Times New Roman" pitchFamily="18" charset="0"/>
              </a:rPr>
              <a:t>•</a:t>
            </a:r>
          </a:p>
          <a:p>
            <a:pPr>
              <a:lnSpc>
                <a:spcPts val="800"/>
              </a:lnSpc>
              <a:tabLst/>
            </a:pPr>
            <a:r>
              <a:rPr lang="en-US" altLang="zh-CN" sz="504" dirty="0" smtClean="0">
                <a:solidFill>
                  <a:srgbClr val="94B6D2"/>
                </a:solidFill>
                <a:latin typeface="Tw Cen MT" pitchFamily="18" charset="0"/>
                <a:cs typeface="Tw Cen MT" pitchFamily="18" charset="0"/>
              </a:rPr>
              <a:t>1.</a:t>
            </a:r>
          </a:p>
        </p:txBody>
      </p:sp>
      <p:sp>
        <p:nvSpPr>
          <p:cNvPr id="1038" name="TextBox 1"/>
          <p:cNvSpPr txBox="1"/>
          <p:nvPr/>
        </p:nvSpPr>
        <p:spPr>
          <a:xfrm>
            <a:off x="825500" y="1397000"/>
            <a:ext cx="2108200" cy="558800"/>
          </a:xfrm>
          <a:prstGeom prst="rect">
            <a:avLst/>
          </a:prstGeom>
          <a:noFill/>
        </p:spPr>
        <p:txBody>
          <a:bodyPr wrap="none" lIns="0" tIns="0" rIns="0" rtlCol="0">
            <a:spAutoFit/>
          </a:bodyPr>
          <a:lstStyle/>
          <a:p>
            <a:pPr>
              <a:lnSpc>
                <a:spcPts val="700"/>
              </a:lnSpc>
              <a:tabLst/>
            </a:pPr>
            <a:r>
              <a:rPr lang="en-US" altLang="zh-CN" sz="720" b="1" dirty="0" smtClean="0">
                <a:solidFill>
                  <a:srgbClr val="000000"/>
                </a:solidFill>
                <a:latin typeface="Tw Cen MT" pitchFamily="18" charset="0"/>
                <a:cs typeface="Tw Cen MT" pitchFamily="18" charset="0"/>
              </a:rPr>
              <a:t>What</a:t>
            </a:r>
            <a:r>
              <a:rPr lang="en-US" altLang="zh-CN" sz="720" dirty="0" smtClean="0">
                <a:latin typeface="Times New Roman" pitchFamily="18" charset="0"/>
                <a:cs typeface="Times New Roman" pitchFamily="18" charset="0"/>
              </a:rPr>
              <a:t> </a:t>
            </a:r>
            <a:r>
              <a:rPr lang="en-US" altLang="zh-CN" sz="720" b="1" dirty="0" smtClean="0">
                <a:solidFill>
                  <a:srgbClr val="000000"/>
                </a:solidFill>
                <a:latin typeface="Tw Cen MT" pitchFamily="18" charset="0"/>
                <a:cs typeface="Tw Cen MT" pitchFamily="18" charset="0"/>
              </a:rPr>
              <a:t>happens</a:t>
            </a:r>
            <a:r>
              <a:rPr lang="en-US" altLang="zh-CN" sz="720" dirty="0" smtClean="0">
                <a:latin typeface="Times New Roman" pitchFamily="18" charset="0"/>
                <a:cs typeface="Times New Roman" pitchFamily="18" charset="0"/>
              </a:rPr>
              <a:t> </a:t>
            </a:r>
            <a:r>
              <a:rPr lang="en-US" altLang="zh-CN" sz="720" b="1" dirty="0" smtClean="0">
                <a:solidFill>
                  <a:srgbClr val="000000"/>
                </a:solidFill>
                <a:latin typeface="Tw Cen MT" pitchFamily="18" charset="0"/>
                <a:cs typeface="Tw Cen MT" pitchFamily="18" charset="0"/>
              </a:rPr>
              <a:t>when</a:t>
            </a:r>
            <a:r>
              <a:rPr lang="en-US" altLang="zh-CN" sz="720" dirty="0" smtClean="0">
                <a:latin typeface="Times New Roman" pitchFamily="18" charset="0"/>
                <a:cs typeface="Times New Roman" pitchFamily="18" charset="0"/>
              </a:rPr>
              <a:t> </a:t>
            </a:r>
            <a:r>
              <a:rPr lang="en-US" altLang="zh-CN" sz="720" b="1" dirty="0" smtClean="0">
                <a:solidFill>
                  <a:srgbClr val="000000"/>
                </a:solidFill>
                <a:latin typeface="Tw Cen MT" pitchFamily="18" charset="0"/>
                <a:cs typeface="Tw Cen MT" pitchFamily="18" charset="0"/>
              </a:rPr>
              <a:t>you</a:t>
            </a:r>
            <a:r>
              <a:rPr lang="en-US" altLang="zh-CN" sz="720" dirty="0" smtClean="0">
                <a:latin typeface="Times New Roman" pitchFamily="18" charset="0"/>
                <a:cs typeface="Times New Roman" pitchFamily="18" charset="0"/>
              </a:rPr>
              <a:t> </a:t>
            </a:r>
            <a:r>
              <a:rPr lang="en-US" altLang="zh-CN" sz="720" b="1" dirty="0" smtClean="0">
                <a:solidFill>
                  <a:srgbClr val="000000"/>
                </a:solidFill>
                <a:latin typeface="Tw Cen MT" pitchFamily="18" charset="0"/>
                <a:cs typeface="Tw Cen MT" pitchFamily="18" charset="0"/>
              </a:rPr>
              <a:t>are</a:t>
            </a:r>
            <a:r>
              <a:rPr lang="en-US" altLang="zh-CN" sz="720" dirty="0" smtClean="0">
                <a:latin typeface="Times New Roman" pitchFamily="18" charset="0"/>
                <a:cs typeface="Times New Roman" pitchFamily="18" charset="0"/>
              </a:rPr>
              <a:t> </a:t>
            </a:r>
            <a:r>
              <a:rPr lang="en-US" altLang="zh-CN" sz="720" b="1" dirty="0" smtClean="0">
                <a:solidFill>
                  <a:srgbClr val="000000"/>
                </a:solidFill>
                <a:latin typeface="Tw Cen MT" pitchFamily="18" charset="0"/>
                <a:cs typeface="Tw Cen MT" pitchFamily="18" charset="0"/>
              </a:rPr>
              <a:t>a</a:t>
            </a:r>
            <a:r>
              <a:rPr lang="en-US" altLang="zh-CN" sz="720" dirty="0" smtClean="0">
                <a:latin typeface="Times New Roman" pitchFamily="18" charset="0"/>
                <a:cs typeface="Times New Roman" pitchFamily="18" charset="0"/>
              </a:rPr>
              <a:t> </a:t>
            </a:r>
            <a:r>
              <a:rPr lang="en-US" altLang="zh-CN" sz="720" b="1" dirty="0" smtClean="0">
                <a:solidFill>
                  <a:srgbClr val="000000"/>
                </a:solidFill>
                <a:latin typeface="Tw Cen MT" pitchFamily="18" charset="0"/>
                <a:cs typeface="Tw Cen MT" pitchFamily="18" charset="0"/>
              </a:rPr>
              <a:t>citizen</a:t>
            </a:r>
            <a:r>
              <a:rPr lang="en-US" altLang="zh-CN" sz="720" dirty="0" smtClean="0">
                <a:latin typeface="Times New Roman" pitchFamily="18" charset="0"/>
                <a:cs typeface="Times New Roman" pitchFamily="18" charset="0"/>
              </a:rPr>
              <a:t> </a:t>
            </a:r>
            <a:r>
              <a:rPr lang="en-US" altLang="zh-CN" sz="720" b="1" dirty="0" smtClean="0">
                <a:solidFill>
                  <a:srgbClr val="000000"/>
                </a:solidFill>
                <a:latin typeface="Tw Cen MT" pitchFamily="18" charset="0"/>
                <a:cs typeface="Tw Cen MT" pitchFamily="18" charset="0"/>
              </a:rPr>
              <a:t>of</a:t>
            </a:r>
            <a:r>
              <a:rPr lang="en-US" altLang="zh-CN" sz="720" dirty="0" smtClean="0">
                <a:latin typeface="Times New Roman" pitchFamily="18" charset="0"/>
                <a:cs typeface="Times New Roman" pitchFamily="18" charset="0"/>
              </a:rPr>
              <a:t> </a:t>
            </a:r>
            <a:r>
              <a:rPr lang="en-US" altLang="zh-CN" sz="720" b="1" dirty="0" smtClean="0">
                <a:solidFill>
                  <a:srgbClr val="DD8047"/>
                </a:solidFill>
                <a:latin typeface="Tw Cen MT" pitchFamily="18" charset="0"/>
                <a:cs typeface="Tw Cen MT" pitchFamily="18" charset="0"/>
              </a:rPr>
              <a:t>nowhere</a:t>
            </a:r>
            <a:r>
              <a:rPr lang="en-US" altLang="zh-CN" sz="720" dirty="0" smtClean="0">
                <a:latin typeface="Times New Roman" pitchFamily="18" charset="0"/>
                <a:cs typeface="Times New Roman" pitchFamily="18" charset="0"/>
              </a:rPr>
              <a:t> </a:t>
            </a:r>
            <a:r>
              <a:rPr lang="en-US" altLang="zh-CN" sz="720" b="1" dirty="0" smtClean="0">
                <a:solidFill>
                  <a:srgbClr val="000000"/>
                </a:solidFill>
                <a:latin typeface="Tw Cen MT" pitchFamily="18" charset="0"/>
                <a:cs typeface="Tw Cen MT" pitchFamily="18" charset="0"/>
              </a:rPr>
              <a:t>(e.g.</a:t>
            </a:r>
          </a:p>
          <a:p>
            <a:pPr>
              <a:lnSpc>
                <a:spcPts val="600"/>
              </a:lnSpc>
              <a:tabLst/>
            </a:pPr>
            <a:r>
              <a:rPr lang="en-US" altLang="zh-CN" sz="720" b="1" dirty="0" smtClean="0">
                <a:solidFill>
                  <a:srgbClr val="000000"/>
                </a:solidFill>
                <a:latin typeface="Tw Cen MT" pitchFamily="18" charset="0"/>
                <a:cs typeface="Tw Cen MT" pitchFamily="18" charset="0"/>
              </a:rPr>
              <a:t>refugees)?</a:t>
            </a:r>
          </a:p>
          <a:p>
            <a:pPr>
              <a:lnSpc>
                <a:spcPts val="700"/>
              </a:lnSpc>
              <a:tabLst/>
            </a:pPr>
            <a:r>
              <a:rPr lang="en-US" altLang="zh-CN" sz="600" dirty="0" smtClean="0">
                <a:solidFill>
                  <a:srgbClr val="DD8047"/>
                </a:solidFill>
                <a:latin typeface="Tw Cen MT" pitchFamily="18" charset="0"/>
                <a:cs typeface="Tw Cen MT" pitchFamily="18" charset="0"/>
              </a:rPr>
              <a:t>Non-citizens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first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target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of</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security</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processes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(post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9/11</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heightened)-</a:t>
            </a:r>
          </a:p>
          <a:p>
            <a:pPr>
              <a:lnSpc>
                <a:spcPts val="500"/>
              </a:lnSpc>
              <a:tabLst/>
            </a:pPr>
            <a:r>
              <a:rPr lang="en-US" altLang="zh-CN" sz="600" dirty="0" smtClean="0">
                <a:solidFill>
                  <a:srgbClr val="000000"/>
                </a:solidFill>
                <a:latin typeface="Tw Cen MT" pitchFamily="18" charset="0"/>
                <a:cs typeface="Tw Cen MT" pitchFamily="18" charset="0"/>
              </a:rPr>
              <a:t>Subject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to</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immigration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law/deportation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(which</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citizens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protected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from)</a:t>
            </a:r>
          </a:p>
          <a:p>
            <a:pPr>
              <a:lnSpc>
                <a:spcPts val="700"/>
              </a:lnSpc>
              <a:tabLst/>
            </a:pPr>
            <a:r>
              <a:rPr lang="en-US" altLang="zh-CN" sz="600" dirty="0" smtClean="0">
                <a:solidFill>
                  <a:srgbClr val="000000"/>
                </a:solidFill>
                <a:latin typeface="Tw Cen MT" pitchFamily="18" charset="0"/>
                <a:cs typeface="Tw Cen MT" pitchFamily="18" charset="0"/>
              </a:rPr>
              <a:t>In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Can.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security</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certificates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t>
            </a:r>
            <a:r>
              <a:rPr lang="en-US" altLang="zh-CN" sz="600" dirty="0" smtClean="0">
                <a:latin typeface="Times New Roman" pitchFamily="18" charset="0"/>
                <a:cs typeface="Times New Roman" pitchFamily="18" charset="0"/>
              </a:rPr>
              <a:t> </a:t>
            </a:r>
            <a:r>
              <a:rPr lang="en-US" altLang="zh-CN" sz="600" b="1" dirty="0" smtClean="0">
                <a:solidFill>
                  <a:srgbClr val="000000"/>
                </a:solidFill>
                <a:latin typeface="Tw Cen MT" pitchFamily="18" charset="0"/>
                <a:cs typeface="Tw Cen MT" pitchFamily="18" charset="0"/>
              </a:rPr>
              <a:t>goal:</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speed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up</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process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of</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deportation</a:t>
            </a:r>
          </a:p>
          <a:p>
            <a:pPr>
              <a:lnSpc>
                <a:spcPts val="800"/>
              </a:lnSpc>
              <a:tabLst/>
            </a:pPr>
            <a:r>
              <a:rPr lang="en-US" altLang="zh-CN" sz="720" dirty="0" smtClean="0">
                <a:solidFill>
                  <a:srgbClr val="000000"/>
                </a:solidFill>
                <a:latin typeface="Tw Cen MT" pitchFamily="18" charset="0"/>
                <a:cs typeface="Tw Cen MT" pitchFamily="18" charset="0"/>
              </a:rPr>
              <a:t>Non-citizen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detained</a:t>
            </a:r>
          </a:p>
        </p:txBody>
      </p:sp>
      <p:sp>
        <p:nvSpPr>
          <p:cNvPr id="1039" name="TextBox 1"/>
          <p:cNvSpPr txBox="1"/>
          <p:nvPr/>
        </p:nvSpPr>
        <p:spPr>
          <a:xfrm>
            <a:off x="863600" y="1968500"/>
            <a:ext cx="12700" cy="50800"/>
          </a:xfrm>
          <a:prstGeom prst="rect">
            <a:avLst/>
          </a:prstGeom>
          <a:noFill/>
        </p:spPr>
        <p:txBody>
          <a:bodyPr wrap="none" lIns="0" tIns="0" rIns="0" rtlCol="0">
            <a:spAutoFit/>
          </a:bodyPr>
          <a:lstStyle/>
          <a:p>
            <a:pPr>
              <a:lnSpc>
                <a:spcPts val="400"/>
              </a:lnSpc>
              <a:tabLst/>
            </a:pPr>
            <a:r>
              <a:rPr lang="en-US" altLang="zh-CN" sz="444" dirty="0" smtClean="0">
                <a:solidFill>
                  <a:srgbClr val="A5AB81"/>
                </a:solidFill>
                <a:latin typeface="Times New Roman" pitchFamily="18" charset="0"/>
                <a:cs typeface="Times New Roman" pitchFamily="18" charset="0"/>
              </a:rPr>
              <a:t>•</a:t>
            </a:r>
          </a:p>
        </p:txBody>
      </p:sp>
      <p:sp>
        <p:nvSpPr>
          <p:cNvPr id="1040" name="TextBox 1"/>
          <p:cNvSpPr txBox="1"/>
          <p:nvPr/>
        </p:nvSpPr>
        <p:spPr>
          <a:xfrm>
            <a:off x="965200" y="1955800"/>
            <a:ext cx="1549400" cy="76200"/>
          </a:xfrm>
          <a:prstGeom prst="rect">
            <a:avLst/>
          </a:prstGeom>
          <a:noFill/>
        </p:spPr>
        <p:txBody>
          <a:bodyPr wrap="none" lIns="0" tIns="0" rIns="0" rtlCol="0">
            <a:spAutoFit/>
          </a:bodyPr>
          <a:lstStyle/>
          <a:p>
            <a:pPr>
              <a:lnSpc>
                <a:spcPts val="600"/>
              </a:lnSpc>
              <a:tabLst/>
            </a:pPr>
            <a:r>
              <a:rPr lang="en-US" altLang="zh-CN" sz="600" dirty="0" smtClean="0">
                <a:solidFill>
                  <a:srgbClr val="000000"/>
                </a:solidFill>
                <a:latin typeface="Tw Cen MT" pitchFamily="18" charset="0"/>
                <a:cs typeface="Tw Cen MT" pitchFamily="18" charset="0"/>
              </a:rPr>
              <a:t>Minister</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(exec)</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Wingdings" pitchFamily="18" charset="0"/>
                <a:cs typeface="Wingdings" pitchFamily="18" charset="0"/>
              </a:rPr>
              <a: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Federal</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Judge: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“Reasonableness”</a:t>
            </a:r>
          </a:p>
        </p:txBody>
      </p:sp>
      <p:sp>
        <p:nvSpPr>
          <p:cNvPr id="1041" name="TextBox 1"/>
          <p:cNvSpPr txBox="1"/>
          <p:nvPr/>
        </p:nvSpPr>
        <p:spPr>
          <a:xfrm>
            <a:off x="723900" y="2070100"/>
            <a:ext cx="38100" cy="63500"/>
          </a:xfrm>
          <a:prstGeom prst="rect">
            <a:avLst/>
          </a:prstGeom>
          <a:noFill/>
        </p:spPr>
        <p:txBody>
          <a:bodyPr wrap="none" lIns="0" tIns="0" rIns="0" rtlCol="0">
            <a:spAutoFit/>
          </a:bodyPr>
          <a:lstStyle/>
          <a:p>
            <a:pPr>
              <a:lnSpc>
                <a:spcPts val="500"/>
              </a:lnSpc>
              <a:tabLst/>
            </a:pPr>
            <a:r>
              <a:rPr lang="en-US" altLang="zh-CN" sz="504" dirty="0" smtClean="0">
                <a:solidFill>
                  <a:srgbClr val="94B6D2"/>
                </a:solidFill>
                <a:latin typeface="Tw Cen MT" pitchFamily="18" charset="0"/>
                <a:cs typeface="Tw Cen MT" pitchFamily="18" charset="0"/>
              </a:rPr>
              <a:t>2.</a:t>
            </a:r>
          </a:p>
        </p:txBody>
      </p:sp>
      <p:sp>
        <p:nvSpPr>
          <p:cNvPr id="1042" name="TextBox 1"/>
          <p:cNvSpPr txBox="1"/>
          <p:nvPr/>
        </p:nvSpPr>
        <p:spPr>
          <a:xfrm>
            <a:off x="838200" y="2044700"/>
            <a:ext cx="2184400" cy="88900"/>
          </a:xfrm>
          <a:prstGeom prst="rect">
            <a:avLst/>
          </a:prstGeom>
          <a:noFill/>
        </p:spPr>
        <p:txBody>
          <a:bodyPr wrap="none" lIns="0" tIns="0" rIns="0" rtlCol="0">
            <a:spAutoFit/>
          </a:bodyPr>
          <a:lstStyle/>
          <a:p>
            <a:pPr>
              <a:lnSpc>
                <a:spcPts val="700"/>
              </a:lnSpc>
              <a:tabLst/>
            </a:pPr>
            <a:r>
              <a:rPr lang="en-US" altLang="zh-CN" sz="720" dirty="0" smtClean="0">
                <a:solidFill>
                  <a:srgbClr val="000000"/>
                </a:solidFill>
                <a:latin typeface="Tw Cen MT" pitchFamily="18" charset="0"/>
                <a:cs typeface="Tw Cen MT" pitchFamily="18" charset="0"/>
              </a:rPr>
              <a:t>If</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security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judged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“reasonable”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deportation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w/out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appeal</a:t>
            </a:r>
          </a:p>
        </p:txBody>
      </p:sp>
      <p:sp>
        <p:nvSpPr>
          <p:cNvPr id="1043" name="TextBox 1"/>
          <p:cNvSpPr txBox="1"/>
          <p:nvPr/>
        </p:nvSpPr>
        <p:spPr>
          <a:xfrm>
            <a:off x="863600" y="2159000"/>
            <a:ext cx="12700" cy="50800"/>
          </a:xfrm>
          <a:prstGeom prst="rect">
            <a:avLst/>
          </a:prstGeom>
          <a:noFill/>
        </p:spPr>
        <p:txBody>
          <a:bodyPr wrap="none" lIns="0" tIns="0" rIns="0" rtlCol="0">
            <a:spAutoFit/>
          </a:bodyPr>
          <a:lstStyle/>
          <a:p>
            <a:pPr>
              <a:lnSpc>
                <a:spcPts val="400"/>
              </a:lnSpc>
              <a:tabLst/>
            </a:pPr>
            <a:r>
              <a:rPr lang="en-US" altLang="zh-CN" sz="444" dirty="0" smtClean="0">
                <a:solidFill>
                  <a:srgbClr val="A5AB81"/>
                </a:solidFill>
                <a:latin typeface="Times New Roman" pitchFamily="18" charset="0"/>
                <a:cs typeface="Times New Roman" pitchFamily="18" charset="0"/>
              </a:rPr>
              <a:t>•</a:t>
            </a:r>
          </a:p>
        </p:txBody>
      </p:sp>
      <p:sp>
        <p:nvSpPr>
          <p:cNvPr id="1044" name="TextBox 1"/>
          <p:cNvSpPr txBox="1"/>
          <p:nvPr/>
        </p:nvSpPr>
        <p:spPr>
          <a:xfrm>
            <a:off x="965200" y="2159000"/>
            <a:ext cx="2133600" cy="215900"/>
          </a:xfrm>
          <a:prstGeom prst="rect">
            <a:avLst/>
          </a:prstGeom>
          <a:noFill/>
        </p:spPr>
        <p:txBody>
          <a:bodyPr wrap="none" lIns="0" tIns="0" rIns="0" rtlCol="0">
            <a:spAutoFit/>
          </a:bodyPr>
          <a:lstStyle/>
          <a:p>
            <a:pPr>
              <a:lnSpc>
                <a:spcPts val="600"/>
              </a:lnSpc>
              <a:tabLst/>
            </a:pPr>
            <a:r>
              <a:rPr lang="en-US" altLang="zh-CN" sz="600" dirty="0" smtClean="0">
                <a:solidFill>
                  <a:srgbClr val="000000"/>
                </a:solidFill>
                <a:latin typeface="Tw Cen MT" pitchFamily="18" charset="0"/>
                <a:cs typeface="Tw Cen MT" pitchFamily="18" charset="0"/>
              </a:rPr>
              <a:t>Evidence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(secret)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t>
            </a:r>
            <a:r>
              <a:rPr lang="en-US" altLang="zh-CN" sz="600" i="1" dirty="0" smtClean="0">
                <a:solidFill>
                  <a:srgbClr val="000000"/>
                </a:solidFill>
                <a:latin typeface="Tw Cen MT" pitchFamily="18" charset="0"/>
                <a:cs typeface="Tw Cen MT" pitchFamily="18" charset="0"/>
              </a:rPr>
              <a:t>bona</a:t>
            </a:r>
            <a:r>
              <a:rPr lang="en-US" altLang="zh-CN" sz="600" dirty="0" smtClean="0">
                <a:latin typeface="Times New Roman" pitchFamily="18" charset="0"/>
                <a:cs typeface="Times New Roman" pitchFamily="18" charset="0"/>
              </a:rPr>
              <a:t> </a:t>
            </a:r>
            <a:r>
              <a:rPr lang="en-US" altLang="zh-CN" sz="600" i="1" dirty="0" smtClean="0">
                <a:solidFill>
                  <a:srgbClr val="000000"/>
                </a:solidFill>
                <a:latin typeface="Tw Cen MT" pitchFamily="18" charset="0"/>
                <a:cs typeface="Tw Cen MT" pitchFamily="18" charset="0"/>
              </a:rPr>
              <a:t>fide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belief”</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of</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possibilityof</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“inadmissible”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on</a:t>
            </a:r>
          </a:p>
          <a:p>
            <a:pPr>
              <a:lnSpc>
                <a:spcPts val="500"/>
              </a:lnSpc>
              <a:tabLst/>
            </a:pPr>
            <a:r>
              <a:rPr lang="en-US" altLang="zh-CN" sz="600" dirty="0" smtClean="0">
                <a:solidFill>
                  <a:srgbClr val="000000"/>
                </a:solidFill>
                <a:latin typeface="Tw Cen MT" pitchFamily="18" charset="0"/>
                <a:cs typeface="Tw Cen MT" pitchFamily="18" charset="0"/>
              </a:rPr>
              <a:t>sec.</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grounds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(less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that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civil</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burden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of</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proof)</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Charkoaoui/Harkat</a:t>
            </a:r>
          </a:p>
          <a:p>
            <a:pPr>
              <a:lnSpc>
                <a:spcPts val="500"/>
              </a:lnSpc>
              <a:tabLst/>
            </a:pPr>
            <a:r>
              <a:rPr lang="en-US" altLang="zh-CN" sz="600" dirty="0" smtClean="0">
                <a:solidFill>
                  <a:srgbClr val="000000"/>
                </a:solidFill>
                <a:latin typeface="Tw Cen MT" pitchFamily="18" charset="0"/>
                <a:cs typeface="Tw Cen MT" pitchFamily="18" charset="0"/>
              </a:rPr>
              <a:t>“evidence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destroyed”</a:t>
            </a:r>
          </a:p>
        </p:txBody>
      </p:sp>
      <p:sp>
        <p:nvSpPr>
          <p:cNvPr id="1045" name="TextBox 1"/>
          <p:cNvSpPr txBox="1"/>
          <p:nvPr/>
        </p:nvSpPr>
        <p:spPr>
          <a:xfrm>
            <a:off x="723900" y="2425700"/>
            <a:ext cx="38100" cy="254000"/>
          </a:xfrm>
          <a:prstGeom prst="rect">
            <a:avLst/>
          </a:prstGeom>
          <a:noFill/>
        </p:spPr>
        <p:txBody>
          <a:bodyPr wrap="none" lIns="0" tIns="0" rIns="0" rtlCol="0">
            <a:spAutoFit/>
          </a:bodyPr>
          <a:lstStyle/>
          <a:p>
            <a:pPr>
              <a:lnSpc>
                <a:spcPts val="500"/>
              </a:lnSpc>
              <a:tabLst/>
            </a:pPr>
            <a:r>
              <a:rPr lang="en-US" altLang="zh-CN" sz="504" dirty="0" smtClean="0">
                <a:solidFill>
                  <a:srgbClr val="94B6D2"/>
                </a:solidFill>
                <a:latin typeface="Tw Cen MT" pitchFamily="18" charset="0"/>
                <a:cs typeface="Tw Cen MT" pitchFamily="18" charset="0"/>
              </a:rPr>
              <a:t>3.</a:t>
            </a:r>
          </a:p>
          <a:p>
            <a:pPr>
              <a:lnSpc>
                <a:spcPts val="1000"/>
              </a:lnSpc>
            </a:pPr>
            <a:endParaRPr lang="en-US" altLang="zh-CN" dirty="0" smtClean="0"/>
          </a:p>
          <a:p>
            <a:pPr>
              <a:lnSpc>
                <a:spcPts val="500"/>
              </a:lnSpc>
              <a:tabLst/>
            </a:pPr>
            <a:r>
              <a:rPr lang="en-US" altLang="zh-CN" sz="504" dirty="0" smtClean="0">
                <a:solidFill>
                  <a:srgbClr val="94B6D2"/>
                </a:solidFill>
                <a:latin typeface="Tw Cen MT" pitchFamily="18" charset="0"/>
                <a:cs typeface="Tw Cen MT" pitchFamily="18" charset="0"/>
              </a:rPr>
              <a:t>4.</a:t>
            </a:r>
          </a:p>
        </p:txBody>
      </p:sp>
      <p:sp>
        <p:nvSpPr>
          <p:cNvPr id="1046" name="TextBox 1"/>
          <p:cNvSpPr txBox="1"/>
          <p:nvPr/>
        </p:nvSpPr>
        <p:spPr>
          <a:xfrm>
            <a:off x="838200" y="2400300"/>
            <a:ext cx="2171700" cy="457200"/>
          </a:xfrm>
          <a:prstGeom prst="rect">
            <a:avLst/>
          </a:prstGeom>
          <a:noFill/>
        </p:spPr>
        <p:txBody>
          <a:bodyPr wrap="none" lIns="0" tIns="0" rIns="0" rtlCol="0">
            <a:spAutoFit/>
          </a:bodyPr>
          <a:lstStyle/>
          <a:p>
            <a:pPr>
              <a:lnSpc>
                <a:spcPts val="700"/>
              </a:lnSpc>
              <a:tabLst/>
            </a:pPr>
            <a:r>
              <a:rPr lang="en-US" altLang="zh-CN" sz="720" dirty="0" smtClean="0">
                <a:solidFill>
                  <a:srgbClr val="000000"/>
                </a:solidFill>
                <a:latin typeface="Tw Cen MT" pitchFamily="18" charset="0"/>
                <a:cs typeface="Tw Cen MT" pitchFamily="18" charset="0"/>
              </a:rPr>
              <a:t>If</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person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risk”</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“substantial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risk</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of</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torture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“home</a:t>
            </a:r>
          </a:p>
          <a:p>
            <a:pPr>
              <a:lnSpc>
                <a:spcPts val="600"/>
              </a:lnSpc>
              <a:tabLst/>
            </a:pPr>
            <a:r>
              <a:rPr lang="en-US" altLang="zh-CN" sz="720" dirty="0" smtClean="0">
                <a:solidFill>
                  <a:srgbClr val="000000"/>
                </a:solidFill>
                <a:latin typeface="Tw Cen MT" pitchFamily="18" charset="0"/>
                <a:cs typeface="Tw Cen MT" pitchFamily="18" charset="0"/>
              </a:rPr>
              <a:t>country”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deportation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not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possible</a:t>
            </a:r>
          </a:p>
          <a:p>
            <a:pPr>
              <a:lnSpc>
                <a:spcPts val="800"/>
              </a:lnSpc>
              <a:tabLst/>
            </a:pPr>
            <a:r>
              <a:rPr lang="en-US" altLang="zh-CN" sz="720" dirty="0" smtClean="0">
                <a:solidFill>
                  <a:srgbClr val="000000"/>
                </a:solidFill>
                <a:latin typeface="Tw Cen MT" pitchFamily="18" charset="0"/>
                <a:cs typeface="Tw Cen MT" pitchFamily="18" charset="0"/>
              </a:rPr>
              <a:t>Because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security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certificate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has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only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deportation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option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t>
            </a:r>
          </a:p>
          <a:p>
            <a:pPr>
              <a:lnSpc>
                <a:spcPts val="600"/>
              </a:lnSpc>
              <a:tabLst/>
            </a:pPr>
            <a:r>
              <a:rPr lang="en-US" altLang="zh-CN" sz="720" dirty="0" smtClean="0">
                <a:solidFill>
                  <a:srgbClr val="000000"/>
                </a:solidFill>
                <a:latin typeface="Tw Cen MT" pitchFamily="18" charset="0"/>
                <a:cs typeface="Tw Cen MT" pitchFamily="18" charset="0"/>
              </a:rPr>
              <a:t>and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this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not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option…</a:t>
            </a:r>
            <a:r>
              <a:rPr lang="en-US" altLang="zh-CN" sz="720" dirty="0" smtClean="0">
                <a:latin typeface="Times New Roman" pitchFamily="18" charset="0"/>
                <a:cs typeface="Times New Roman" pitchFamily="18" charset="0"/>
              </a:rPr>
              <a:t> </a:t>
            </a:r>
            <a:r>
              <a:rPr lang="en-US" altLang="zh-CN" sz="720" u="sng" dirty="0" smtClean="0">
                <a:solidFill>
                  <a:srgbClr val="000000"/>
                </a:solidFill>
                <a:latin typeface="Tw Cen MT" pitchFamily="18" charset="0"/>
                <a:cs typeface="Tw Cen MT" pitchFamily="18" charset="0"/>
              </a:rPr>
              <a:t>detaining</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subject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becomes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de</a:t>
            </a:r>
          </a:p>
          <a:p>
            <a:pPr>
              <a:lnSpc>
                <a:spcPts val="600"/>
              </a:lnSpc>
              <a:tabLst/>
            </a:pPr>
            <a:r>
              <a:rPr lang="en-US" altLang="zh-CN" sz="720" dirty="0" smtClean="0">
                <a:solidFill>
                  <a:srgbClr val="000000"/>
                </a:solidFill>
                <a:latin typeface="Tw Cen MT" pitchFamily="18" charset="0"/>
                <a:cs typeface="Tw Cen MT" pitchFamily="18" charset="0"/>
              </a:rPr>
              <a:t>facto</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alternative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(“no</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endpoint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sight”)</a:t>
            </a:r>
            <a:r>
              <a:rPr lang="en-US" altLang="zh-CN" sz="600" dirty="0" smtClean="0">
                <a:latin typeface="Times New Roman" pitchFamily="18" charset="0"/>
                <a:cs typeface="Times New Roman" pitchFamily="18" charset="0"/>
              </a:rPr>
              <a:t> </a:t>
            </a:r>
            <a:r>
              <a:rPr lang="en-US" altLang="zh-CN" sz="600" dirty="0" smtClean="0">
                <a:solidFill>
                  <a:srgbClr val="DD8047"/>
                </a:solidFill>
                <a:latin typeface="Tw Cen MT" pitchFamily="18" charset="0"/>
                <a:cs typeface="Tw Cen MT" pitchFamily="18" charset="0"/>
              </a:rPr>
              <a:t>INDEFINITE</a:t>
            </a:r>
            <a:r>
              <a:rPr lang="en-US" altLang="zh-CN" sz="600" dirty="0" smtClean="0">
                <a:latin typeface="Times New Roman" pitchFamily="18" charset="0"/>
                <a:cs typeface="Times New Roman" pitchFamily="18" charset="0"/>
              </a:rPr>
              <a:t> </a:t>
            </a:r>
            <a:r>
              <a:rPr lang="en-US" altLang="zh-CN" sz="600" dirty="0" smtClean="0">
                <a:solidFill>
                  <a:srgbClr val="DD8047"/>
                </a:solidFill>
                <a:latin typeface="Tw Cen MT" pitchFamily="18" charset="0"/>
                <a:cs typeface="Tw Cen MT" pitchFamily="18" charset="0"/>
              </a:rPr>
              <a:t>DETENTION</a:t>
            </a:r>
          </a:p>
        </p:txBody>
      </p:sp>
      <p:sp>
        <p:nvSpPr>
          <p:cNvPr id="1047" name="TextBox 1"/>
          <p:cNvSpPr txBox="1"/>
          <p:nvPr/>
        </p:nvSpPr>
        <p:spPr>
          <a:xfrm>
            <a:off x="723900" y="3759200"/>
            <a:ext cx="1981200" cy="165100"/>
          </a:xfrm>
          <a:prstGeom prst="rect">
            <a:avLst/>
          </a:prstGeom>
          <a:noFill/>
        </p:spPr>
        <p:txBody>
          <a:bodyPr wrap="none" lIns="0" tIns="0" rIns="0" rtlCol="0">
            <a:spAutoFit/>
          </a:bodyPr>
          <a:lstStyle/>
          <a:p>
            <a:pPr>
              <a:lnSpc>
                <a:spcPts val="1300"/>
              </a:lnSpc>
              <a:tabLst/>
            </a:pPr>
            <a:r>
              <a:rPr lang="en-US" altLang="zh-CN" sz="1308" dirty="0" smtClean="0">
                <a:solidFill>
                  <a:srgbClr val="775F55"/>
                </a:solidFill>
                <a:latin typeface="Tw Cen MT" pitchFamily="18" charset="0"/>
                <a:cs typeface="Tw Cen MT" pitchFamily="18" charset="0"/>
              </a:rPr>
              <a:t>Statelessness</a:t>
            </a:r>
            <a:r>
              <a:rPr lang="en-US" altLang="zh-CN" sz="1308" dirty="0" smtClean="0">
                <a:latin typeface="Times New Roman" pitchFamily="18" charset="0"/>
                <a:cs typeface="Times New Roman" pitchFamily="18" charset="0"/>
              </a:rPr>
              <a:t> </a:t>
            </a:r>
            <a:r>
              <a:rPr lang="en-US" altLang="zh-CN" sz="1308" dirty="0" smtClean="0">
                <a:solidFill>
                  <a:srgbClr val="775F55"/>
                </a:solidFill>
                <a:latin typeface="Tw Cen MT" pitchFamily="18" charset="0"/>
                <a:cs typeface="Tw Cen MT" pitchFamily="18" charset="0"/>
              </a:rPr>
              <a:t>and</a:t>
            </a:r>
            <a:r>
              <a:rPr lang="en-US" altLang="zh-CN" sz="1308" dirty="0" smtClean="0">
                <a:latin typeface="Times New Roman" pitchFamily="18" charset="0"/>
                <a:cs typeface="Times New Roman" pitchFamily="18" charset="0"/>
              </a:rPr>
              <a:t> </a:t>
            </a:r>
            <a:r>
              <a:rPr lang="en-US" altLang="zh-CN" sz="1308" dirty="0" smtClean="0">
                <a:solidFill>
                  <a:srgbClr val="775F55"/>
                </a:solidFill>
                <a:latin typeface="Tw Cen MT" pitchFamily="18" charset="0"/>
                <a:cs typeface="Tw Cen MT" pitchFamily="18" charset="0"/>
              </a:rPr>
              <a:t>rightlessness</a:t>
            </a:r>
          </a:p>
        </p:txBody>
      </p:sp>
      <p:sp>
        <p:nvSpPr>
          <p:cNvPr id="1048" name="TextBox 1"/>
          <p:cNvSpPr txBox="1"/>
          <p:nvPr/>
        </p:nvSpPr>
        <p:spPr>
          <a:xfrm>
            <a:off x="723900" y="4178300"/>
            <a:ext cx="12700" cy="622300"/>
          </a:xfrm>
          <a:prstGeom prst="rect">
            <a:avLst/>
          </a:prstGeom>
          <a:noFill/>
        </p:spPr>
        <p:txBody>
          <a:bodyPr wrap="none" lIns="0" tIns="0" rIns="0" rtlCol="0">
            <a:spAutoFit/>
          </a:bodyPr>
          <a:lstStyle/>
          <a:p>
            <a:pPr>
              <a:lnSpc>
                <a:spcPts val="500"/>
              </a:lnSpc>
              <a:tabLst/>
            </a:pPr>
            <a:r>
              <a:rPr lang="en-US" altLang="zh-CN" sz="504" dirty="0" smtClean="0">
                <a:solidFill>
                  <a:srgbClr val="DD8047"/>
                </a:solidFill>
                <a:latin typeface="Times New Roman" pitchFamily="18" charset="0"/>
                <a:cs typeface="Times New Roman" pitchFamily="18" charset="0"/>
              </a:rPr>
              <a:t>•</a:t>
            </a:r>
          </a:p>
          <a:p>
            <a:pPr>
              <a:lnSpc>
                <a:spcPts val="1000"/>
              </a:lnSpc>
            </a:pPr>
            <a:endParaRPr lang="en-US" altLang="zh-CN" dirty="0" smtClean="0"/>
          </a:p>
          <a:p>
            <a:pPr>
              <a:lnSpc>
                <a:spcPts val="1200"/>
              </a:lnSpc>
              <a:tabLst/>
            </a:pPr>
            <a:r>
              <a:rPr lang="en-US" altLang="zh-CN" sz="504" dirty="0" smtClean="0">
                <a:solidFill>
                  <a:srgbClr val="DD8047"/>
                </a:solidFill>
                <a:latin typeface="Times New Roman" pitchFamily="18" charset="0"/>
                <a:cs typeface="Times New Roman" pitchFamily="18" charset="0"/>
              </a:rPr>
              <a:t>•</a:t>
            </a:r>
          </a:p>
          <a:p>
            <a:pPr>
              <a:lnSpc>
                <a:spcPts val="1000"/>
              </a:lnSpc>
            </a:pPr>
            <a:endParaRPr lang="en-US" altLang="zh-CN" dirty="0" smtClean="0"/>
          </a:p>
          <a:p>
            <a:pPr>
              <a:lnSpc>
                <a:spcPts val="1200"/>
              </a:lnSpc>
              <a:tabLst/>
            </a:pPr>
            <a:r>
              <a:rPr lang="en-US" altLang="zh-CN" sz="504" dirty="0" smtClean="0">
                <a:solidFill>
                  <a:srgbClr val="DD8047"/>
                </a:solidFill>
                <a:latin typeface="Times New Roman" pitchFamily="18" charset="0"/>
                <a:cs typeface="Times New Roman" pitchFamily="18" charset="0"/>
              </a:rPr>
              <a:t>•</a:t>
            </a:r>
          </a:p>
        </p:txBody>
      </p:sp>
      <p:sp>
        <p:nvSpPr>
          <p:cNvPr id="1049" name="TextBox 1"/>
          <p:cNvSpPr txBox="1"/>
          <p:nvPr/>
        </p:nvSpPr>
        <p:spPr>
          <a:xfrm>
            <a:off x="825500" y="4140200"/>
            <a:ext cx="2222500" cy="673100"/>
          </a:xfrm>
          <a:prstGeom prst="rect">
            <a:avLst/>
          </a:prstGeom>
          <a:noFill/>
        </p:spPr>
        <p:txBody>
          <a:bodyPr wrap="none" lIns="0" tIns="0" rIns="0" rtlCol="0">
            <a:spAutoFit/>
          </a:bodyPr>
          <a:lstStyle/>
          <a:p>
            <a:pPr>
              <a:lnSpc>
                <a:spcPts val="800"/>
              </a:lnSpc>
              <a:tabLst/>
            </a:pPr>
            <a:r>
              <a:rPr lang="en-US" altLang="zh-CN" sz="839" dirty="0" smtClean="0">
                <a:solidFill>
                  <a:srgbClr val="000000"/>
                </a:solidFill>
                <a:latin typeface="Tw Cen MT" pitchFamily="18" charset="0"/>
                <a:cs typeface="Tw Cen MT" pitchFamily="18" charset="0"/>
              </a:rPr>
              <a:t>Zone</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of</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“rightlessness”-</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contrary</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to</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“effective”</a:t>
            </a:r>
          </a:p>
          <a:p>
            <a:pPr>
              <a:lnSpc>
                <a:spcPts val="900"/>
              </a:lnSpc>
              <a:tabLst/>
            </a:pPr>
            <a:r>
              <a:rPr lang="en-US" altLang="zh-CN" sz="839" dirty="0" smtClean="0">
                <a:solidFill>
                  <a:srgbClr val="000000"/>
                </a:solidFill>
                <a:latin typeface="Tw Cen MT" pitchFamily="18" charset="0"/>
                <a:cs typeface="Tw Cen MT" pitchFamily="18" charset="0"/>
              </a:rPr>
              <a:t>belonging</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(picking</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at</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the</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veneer</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of</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civility</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(Hedges))</a:t>
            </a:r>
          </a:p>
          <a:p>
            <a:pPr>
              <a:lnSpc>
                <a:spcPts val="1200"/>
              </a:lnSpc>
              <a:tabLst/>
            </a:pPr>
            <a:r>
              <a:rPr lang="en-US" altLang="zh-CN" sz="839" dirty="0" smtClean="0">
                <a:solidFill>
                  <a:srgbClr val="000000"/>
                </a:solidFill>
                <a:latin typeface="Tw Cen MT" pitchFamily="18" charset="0"/>
                <a:cs typeface="Tw Cen MT" pitchFamily="18" charset="0"/>
              </a:rPr>
              <a:t>“Foreignness”</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as</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slippery</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category</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(us/other</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a:t>
            </a:r>
          </a:p>
          <a:p>
            <a:pPr>
              <a:lnSpc>
                <a:spcPts val="1000"/>
              </a:lnSpc>
              <a:tabLst/>
            </a:pPr>
            <a:r>
              <a:rPr lang="en-US" altLang="zh-CN" sz="839" dirty="0" smtClean="0">
                <a:solidFill>
                  <a:srgbClr val="000000"/>
                </a:solidFill>
                <a:latin typeface="Tw Cen MT" pitchFamily="18" charset="0"/>
                <a:cs typeface="Tw Cen MT" pitchFamily="18" charset="0"/>
              </a:rPr>
              <a:t>citizen/threat)-</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“threat”</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definitive</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category</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(dissent?)</a:t>
            </a:r>
          </a:p>
          <a:p>
            <a:pPr>
              <a:lnSpc>
                <a:spcPts val="1200"/>
              </a:lnSpc>
              <a:tabLst/>
            </a:pPr>
            <a:r>
              <a:rPr lang="en-US" altLang="zh-CN" sz="839" dirty="0" smtClean="0">
                <a:solidFill>
                  <a:srgbClr val="000000"/>
                </a:solidFill>
                <a:latin typeface="Tw Cen MT" pitchFamily="18" charset="0"/>
                <a:cs typeface="Tw Cen MT" pitchFamily="18" charset="0"/>
              </a:rPr>
              <a:t>“Lengthy</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indeterminate”</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vs.</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“indefinite”</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detention?</a:t>
            </a:r>
          </a:p>
        </p:txBody>
      </p:sp>
      <p:sp>
        <p:nvSpPr>
          <p:cNvPr id="1050" name="TextBox 1"/>
          <p:cNvSpPr txBox="1"/>
          <p:nvPr/>
        </p:nvSpPr>
        <p:spPr>
          <a:xfrm>
            <a:off x="838200" y="4851400"/>
            <a:ext cx="12700" cy="190500"/>
          </a:xfrm>
          <a:prstGeom prst="rect">
            <a:avLst/>
          </a:prstGeom>
          <a:noFill/>
        </p:spPr>
        <p:txBody>
          <a:bodyPr wrap="none" lIns="0" tIns="0" rIns="0" rtlCol="0">
            <a:spAutoFit/>
          </a:bodyPr>
          <a:lstStyle/>
          <a:p>
            <a:pPr>
              <a:lnSpc>
                <a:spcPts val="500"/>
              </a:lnSpc>
              <a:tabLst/>
            </a:pPr>
            <a:r>
              <a:rPr lang="en-US" altLang="zh-CN" sz="504" dirty="0" smtClean="0">
                <a:solidFill>
                  <a:srgbClr val="94B6D2"/>
                </a:solidFill>
                <a:latin typeface="Times New Roman" pitchFamily="18" charset="0"/>
                <a:cs typeface="Times New Roman" pitchFamily="18" charset="0"/>
              </a:rPr>
              <a:t>•</a:t>
            </a:r>
          </a:p>
          <a:p>
            <a:pPr>
              <a:lnSpc>
                <a:spcPts val="1000"/>
              </a:lnSpc>
              <a:tabLst/>
            </a:pPr>
            <a:r>
              <a:rPr lang="en-US" altLang="zh-CN" sz="504" dirty="0" smtClean="0">
                <a:solidFill>
                  <a:srgbClr val="94B6D2"/>
                </a:solidFill>
                <a:latin typeface="Times New Roman" pitchFamily="18" charset="0"/>
                <a:cs typeface="Times New Roman" pitchFamily="18" charset="0"/>
              </a:rPr>
              <a:t>•</a:t>
            </a:r>
          </a:p>
        </p:txBody>
      </p:sp>
      <p:sp>
        <p:nvSpPr>
          <p:cNvPr id="1051" name="TextBox 1"/>
          <p:cNvSpPr txBox="1"/>
          <p:nvPr/>
        </p:nvSpPr>
        <p:spPr>
          <a:xfrm>
            <a:off x="914400" y="4838700"/>
            <a:ext cx="2070100" cy="215900"/>
          </a:xfrm>
          <a:prstGeom prst="rect">
            <a:avLst/>
          </a:prstGeom>
          <a:noFill/>
        </p:spPr>
        <p:txBody>
          <a:bodyPr wrap="none" lIns="0" tIns="0" rIns="0" rtlCol="0">
            <a:spAutoFit/>
          </a:bodyPr>
          <a:lstStyle/>
          <a:p>
            <a:pPr>
              <a:lnSpc>
                <a:spcPts val="700"/>
              </a:lnSpc>
              <a:tabLst/>
            </a:pPr>
            <a:r>
              <a:rPr lang="en-US" altLang="zh-CN" sz="720" dirty="0" smtClean="0">
                <a:solidFill>
                  <a:srgbClr val="000000"/>
                </a:solidFill>
                <a:latin typeface="Tw Cen MT" pitchFamily="18" charset="0"/>
                <a:cs typeface="Tw Cen MT" pitchFamily="18" charset="0"/>
              </a:rPr>
              <a:t>“When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state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decide”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vs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“forever”</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t>
            </a:r>
            <a:r>
              <a:rPr lang="en-US" altLang="zh-CN" sz="720" dirty="0" smtClean="0">
                <a:latin typeface="Times New Roman" pitchFamily="18" charset="0"/>
                <a:cs typeface="Times New Roman" pitchFamily="18" charset="0"/>
              </a:rPr>
              <a:t> </a:t>
            </a:r>
            <a:r>
              <a:rPr lang="en-US" altLang="zh-CN" sz="720" b="1" dirty="0" smtClean="0">
                <a:solidFill>
                  <a:srgbClr val="DD8047"/>
                </a:solidFill>
                <a:latin typeface="Tw Cen MT" pitchFamily="18" charset="0"/>
                <a:cs typeface="Tw Cen MT" pitchFamily="18" charset="0"/>
              </a:rPr>
              <a:t>Discretionary</a:t>
            </a:r>
            <a:r>
              <a:rPr lang="en-US" altLang="zh-CN" sz="720" dirty="0" smtClean="0">
                <a:latin typeface="Times New Roman" pitchFamily="18" charset="0"/>
                <a:cs typeface="Times New Roman" pitchFamily="18" charset="0"/>
              </a:rPr>
              <a:t> </a:t>
            </a:r>
            <a:r>
              <a:rPr lang="en-US" altLang="zh-CN" sz="720" b="1" dirty="0" smtClean="0">
                <a:solidFill>
                  <a:srgbClr val="DD8047"/>
                </a:solidFill>
                <a:latin typeface="Tw Cen MT" pitchFamily="18" charset="0"/>
                <a:cs typeface="Tw Cen MT" pitchFamily="18" charset="0"/>
              </a:rPr>
              <a:t>(LINK)</a:t>
            </a:r>
          </a:p>
          <a:p>
            <a:pPr>
              <a:lnSpc>
                <a:spcPts val="1000"/>
              </a:lnSpc>
              <a:tabLst/>
            </a:pPr>
            <a:r>
              <a:rPr lang="en-US" altLang="zh-CN" sz="720" dirty="0" smtClean="0">
                <a:solidFill>
                  <a:srgbClr val="000000"/>
                </a:solidFill>
                <a:latin typeface="Tw Cen MT" pitchFamily="18" charset="0"/>
                <a:cs typeface="Tw Cen MT" pitchFamily="18" charset="0"/>
              </a:rPr>
              <a:t>What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about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indefinite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surveillance???</a:t>
            </a:r>
          </a:p>
        </p:txBody>
      </p:sp>
      <p:sp>
        <p:nvSpPr>
          <p:cNvPr id="1052" name="TextBox 1"/>
          <p:cNvSpPr txBox="1"/>
          <p:nvPr/>
        </p:nvSpPr>
        <p:spPr>
          <a:xfrm>
            <a:off x="723900" y="5130800"/>
            <a:ext cx="12700" cy="63500"/>
          </a:xfrm>
          <a:prstGeom prst="rect">
            <a:avLst/>
          </a:prstGeom>
          <a:noFill/>
        </p:spPr>
        <p:txBody>
          <a:bodyPr wrap="none" lIns="0" tIns="0" rIns="0" rtlCol="0">
            <a:spAutoFit/>
          </a:bodyPr>
          <a:lstStyle/>
          <a:p>
            <a:pPr>
              <a:lnSpc>
                <a:spcPts val="500"/>
              </a:lnSpc>
              <a:tabLst/>
            </a:pPr>
            <a:r>
              <a:rPr lang="en-US" altLang="zh-CN" sz="504" dirty="0" smtClean="0">
                <a:solidFill>
                  <a:srgbClr val="DD8047"/>
                </a:solidFill>
                <a:latin typeface="Times New Roman" pitchFamily="18" charset="0"/>
                <a:cs typeface="Times New Roman" pitchFamily="18" charset="0"/>
              </a:rPr>
              <a:t>•</a:t>
            </a:r>
          </a:p>
        </p:txBody>
      </p:sp>
      <p:sp>
        <p:nvSpPr>
          <p:cNvPr id="1053" name="TextBox 1"/>
          <p:cNvSpPr txBox="1"/>
          <p:nvPr/>
        </p:nvSpPr>
        <p:spPr>
          <a:xfrm>
            <a:off x="825500" y="5105400"/>
            <a:ext cx="2197100" cy="101600"/>
          </a:xfrm>
          <a:prstGeom prst="rect">
            <a:avLst/>
          </a:prstGeom>
          <a:noFill/>
        </p:spPr>
        <p:txBody>
          <a:bodyPr wrap="none" lIns="0" tIns="0" rIns="0" rtlCol="0">
            <a:spAutoFit/>
          </a:bodyPr>
          <a:lstStyle/>
          <a:p>
            <a:pPr>
              <a:lnSpc>
                <a:spcPts val="800"/>
              </a:lnSpc>
              <a:tabLst/>
            </a:pPr>
            <a:r>
              <a:rPr lang="en-US" altLang="zh-CN" sz="839" dirty="0" smtClean="0">
                <a:solidFill>
                  <a:srgbClr val="000000"/>
                </a:solidFill>
                <a:latin typeface="Tw Cen MT" pitchFamily="18" charset="0"/>
                <a:cs typeface="Tw Cen MT" pitchFamily="18" charset="0"/>
              </a:rPr>
              <a:t>Fighting</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a</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possible</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future?</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Criteria:</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“dangerousness”</a:t>
            </a:r>
          </a:p>
        </p:txBody>
      </p:sp>
      <p:sp>
        <p:nvSpPr>
          <p:cNvPr id="1054" name="TextBox 1"/>
          <p:cNvSpPr txBox="1"/>
          <p:nvPr/>
        </p:nvSpPr>
        <p:spPr>
          <a:xfrm>
            <a:off x="838200" y="5270500"/>
            <a:ext cx="12700" cy="63500"/>
          </a:xfrm>
          <a:prstGeom prst="rect">
            <a:avLst/>
          </a:prstGeom>
          <a:noFill/>
        </p:spPr>
        <p:txBody>
          <a:bodyPr wrap="none" lIns="0" tIns="0" rIns="0" rtlCol="0">
            <a:spAutoFit/>
          </a:bodyPr>
          <a:lstStyle/>
          <a:p>
            <a:pPr>
              <a:lnSpc>
                <a:spcPts val="500"/>
              </a:lnSpc>
              <a:tabLst/>
            </a:pPr>
            <a:r>
              <a:rPr lang="en-US" altLang="zh-CN" sz="504" dirty="0" smtClean="0">
                <a:solidFill>
                  <a:srgbClr val="94B6D2"/>
                </a:solidFill>
                <a:latin typeface="Times New Roman" pitchFamily="18" charset="0"/>
                <a:cs typeface="Times New Roman" pitchFamily="18" charset="0"/>
              </a:rPr>
              <a:t>•</a:t>
            </a:r>
          </a:p>
        </p:txBody>
      </p:sp>
      <p:sp>
        <p:nvSpPr>
          <p:cNvPr id="1055" name="TextBox 1"/>
          <p:cNvSpPr txBox="1"/>
          <p:nvPr/>
        </p:nvSpPr>
        <p:spPr>
          <a:xfrm>
            <a:off x="914400" y="5245100"/>
            <a:ext cx="1066800" cy="88900"/>
          </a:xfrm>
          <a:prstGeom prst="rect">
            <a:avLst/>
          </a:prstGeom>
          <a:noFill/>
        </p:spPr>
        <p:txBody>
          <a:bodyPr wrap="none" lIns="0" tIns="0" rIns="0" rtlCol="0">
            <a:spAutoFit/>
          </a:bodyPr>
          <a:lstStyle/>
          <a:p>
            <a:pPr>
              <a:lnSpc>
                <a:spcPts val="700"/>
              </a:lnSpc>
              <a:tabLst/>
            </a:pPr>
            <a:r>
              <a:rPr lang="en-US" altLang="zh-CN" sz="720" dirty="0" smtClean="0">
                <a:solidFill>
                  <a:srgbClr val="000000"/>
                </a:solidFill>
                <a:latin typeface="Tw Cen MT" pitchFamily="18" charset="0"/>
                <a:cs typeface="Tw Cen MT" pitchFamily="18" charset="0"/>
              </a:rPr>
              <a:t>How</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do</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you</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fight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a</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w Cen MT" pitchFamily="18" charset="0"/>
                <a:cs typeface="Tw Cen MT" pitchFamily="18" charset="0"/>
              </a:rPr>
              <a:t>“profile”?</a:t>
            </a:r>
          </a:p>
        </p:txBody>
      </p:sp>
      <p:sp>
        <p:nvSpPr>
          <p:cNvPr id="1056" name="TextBox 1"/>
          <p:cNvSpPr txBox="1"/>
          <p:nvPr/>
        </p:nvSpPr>
        <p:spPr>
          <a:xfrm>
            <a:off x="723900" y="5422900"/>
            <a:ext cx="12700" cy="63500"/>
          </a:xfrm>
          <a:prstGeom prst="rect">
            <a:avLst/>
          </a:prstGeom>
          <a:noFill/>
        </p:spPr>
        <p:txBody>
          <a:bodyPr wrap="none" lIns="0" tIns="0" rIns="0" rtlCol="0">
            <a:spAutoFit/>
          </a:bodyPr>
          <a:lstStyle/>
          <a:p>
            <a:pPr>
              <a:lnSpc>
                <a:spcPts val="500"/>
              </a:lnSpc>
              <a:tabLst/>
            </a:pPr>
            <a:r>
              <a:rPr lang="en-US" altLang="zh-CN" sz="504" dirty="0" smtClean="0">
                <a:solidFill>
                  <a:srgbClr val="DD8047"/>
                </a:solidFill>
                <a:latin typeface="Times New Roman" pitchFamily="18" charset="0"/>
                <a:cs typeface="Times New Roman" pitchFamily="18" charset="0"/>
              </a:rPr>
              <a:t>•</a:t>
            </a:r>
          </a:p>
        </p:txBody>
      </p:sp>
      <p:sp>
        <p:nvSpPr>
          <p:cNvPr id="1057" name="TextBox 1"/>
          <p:cNvSpPr txBox="1"/>
          <p:nvPr/>
        </p:nvSpPr>
        <p:spPr>
          <a:xfrm>
            <a:off x="825500" y="5384800"/>
            <a:ext cx="1714500" cy="101600"/>
          </a:xfrm>
          <a:prstGeom prst="rect">
            <a:avLst/>
          </a:prstGeom>
          <a:noFill/>
        </p:spPr>
        <p:txBody>
          <a:bodyPr wrap="none" lIns="0" tIns="0" rIns="0" rtlCol="0">
            <a:spAutoFit/>
          </a:bodyPr>
          <a:lstStyle/>
          <a:p>
            <a:pPr>
              <a:lnSpc>
                <a:spcPts val="800"/>
              </a:lnSpc>
              <a:tabLst/>
            </a:pPr>
            <a:r>
              <a:rPr lang="en-US" altLang="zh-CN" sz="839" dirty="0" smtClean="0">
                <a:solidFill>
                  <a:srgbClr val="000000"/>
                </a:solidFill>
                <a:latin typeface="Tw Cen MT" pitchFamily="18" charset="0"/>
                <a:cs typeface="Tw Cen MT" pitchFamily="18" charset="0"/>
              </a:rPr>
              <a:t>Rights</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versus</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the</a:t>
            </a:r>
            <a:r>
              <a:rPr lang="en-US" altLang="zh-CN" sz="839" dirty="0" smtClean="0">
                <a:latin typeface="Times New Roman" pitchFamily="18" charset="0"/>
                <a:cs typeface="Times New Roman" pitchFamily="18" charset="0"/>
              </a:rPr>
              <a:t> </a:t>
            </a:r>
            <a:r>
              <a:rPr lang="en-US" altLang="zh-CN" sz="839" dirty="0" smtClean="0">
                <a:solidFill>
                  <a:srgbClr val="DD8047"/>
                </a:solidFill>
                <a:latin typeface="Tw Cen MT" pitchFamily="18" charset="0"/>
                <a:cs typeface="Tw Cen MT" pitchFamily="18" charset="0"/>
              </a:rPr>
              <a:t>“good</a:t>
            </a:r>
            <a:r>
              <a:rPr lang="en-US" altLang="zh-CN" sz="839" dirty="0" smtClean="0">
                <a:latin typeface="Times New Roman" pitchFamily="18" charset="0"/>
                <a:cs typeface="Times New Roman" pitchFamily="18" charset="0"/>
              </a:rPr>
              <a:t> </a:t>
            </a:r>
            <a:r>
              <a:rPr lang="en-US" altLang="zh-CN" sz="839" dirty="0" smtClean="0">
                <a:solidFill>
                  <a:srgbClr val="DD8047"/>
                </a:solidFill>
                <a:latin typeface="Tw Cen MT" pitchFamily="18" charset="0"/>
                <a:cs typeface="Tw Cen MT" pitchFamily="18" charset="0"/>
              </a:rPr>
              <a:t>will”</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of</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the</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state!</a:t>
            </a:r>
          </a:p>
        </p:txBody>
      </p:sp>
      <p:sp>
        <p:nvSpPr>
          <p:cNvPr id="1058" name="TextBox 1"/>
          <p:cNvSpPr txBox="1"/>
          <p:nvPr/>
        </p:nvSpPr>
        <p:spPr>
          <a:xfrm>
            <a:off x="673100" y="6477000"/>
            <a:ext cx="2501900" cy="152400"/>
          </a:xfrm>
          <a:prstGeom prst="rect">
            <a:avLst/>
          </a:prstGeom>
          <a:noFill/>
        </p:spPr>
        <p:txBody>
          <a:bodyPr wrap="none" lIns="0" tIns="0" rIns="0" rtlCol="0">
            <a:spAutoFit/>
          </a:bodyPr>
          <a:lstStyle/>
          <a:p>
            <a:pPr>
              <a:lnSpc>
                <a:spcPts val="1200"/>
              </a:lnSpc>
              <a:tabLst/>
            </a:pPr>
            <a:r>
              <a:rPr lang="en-US" altLang="zh-CN" sz="1188" dirty="0" smtClean="0">
                <a:solidFill>
                  <a:srgbClr val="775F55"/>
                </a:solidFill>
                <a:latin typeface="Tw Cen MT" pitchFamily="18" charset="0"/>
                <a:cs typeface="Tw Cen MT" pitchFamily="18" charset="0"/>
              </a:rPr>
              <a:t>Between</a:t>
            </a:r>
            <a:r>
              <a:rPr lang="en-US" altLang="zh-CN" sz="1188" dirty="0" smtClean="0">
                <a:latin typeface="Times New Roman" pitchFamily="18" charset="0"/>
                <a:cs typeface="Times New Roman" pitchFamily="18" charset="0"/>
              </a:rPr>
              <a:t> </a:t>
            </a:r>
            <a:r>
              <a:rPr lang="en-US" altLang="zh-CN" sz="1188" dirty="0" smtClean="0">
                <a:solidFill>
                  <a:srgbClr val="775F55"/>
                </a:solidFill>
                <a:latin typeface="Tw Cen MT" pitchFamily="18" charset="0"/>
                <a:cs typeface="Tw Cen MT" pitchFamily="18" charset="0"/>
              </a:rPr>
              <a:t>“worlds”/frameworks</a:t>
            </a:r>
            <a:r>
              <a:rPr lang="en-US" altLang="zh-CN" sz="1188" dirty="0" smtClean="0">
                <a:latin typeface="Times New Roman" pitchFamily="18" charset="0"/>
                <a:cs typeface="Times New Roman" pitchFamily="18" charset="0"/>
              </a:rPr>
              <a:t> </a:t>
            </a:r>
            <a:r>
              <a:rPr lang="en-US" altLang="zh-CN" sz="1188" dirty="0" smtClean="0">
                <a:solidFill>
                  <a:srgbClr val="775F55"/>
                </a:solidFill>
                <a:latin typeface="Tw Cen MT" pitchFamily="18" charset="0"/>
                <a:cs typeface="Tw Cen MT" pitchFamily="18" charset="0"/>
              </a:rPr>
              <a:t>of</a:t>
            </a:r>
            <a:r>
              <a:rPr lang="en-US" altLang="zh-CN" sz="1188" dirty="0" smtClean="0">
                <a:latin typeface="Times New Roman" pitchFamily="18" charset="0"/>
                <a:cs typeface="Times New Roman" pitchFamily="18" charset="0"/>
              </a:rPr>
              <a:t> </a:t>
            </a:r>
            <a:r>
              <a:rPr lang="en-US" altLang="zh-CN" sz="1188" dirty="0" smtClean="0">
                <a:solidFill>
                  <a:srgbClr val="775F55"/>
                </a:solidFill>
                <a:latin typeface="Tw Cen MT" pitchFamily="18" charset="0"/>
                <a:cs typeface="Tw Cen MT" pitchFamily="18" charset="0"/>
              </a:rPr>
              <a:t>legality</a:t>
            </a:r>
          </a:p>
        </p:txBody>
      </p:sp>
      <p:sp>
        <p:nvSpPr>
          <p:cNvPr id="1059" name="TextBox 1"/>
          <p:cNvSpPr txBox="1"/>
          <p:nvPr/>
        </p:nvSpPr>
        <p:spPr>
          <a:xfrm>
            <a:off x="660400" y="6845300"/>
            <a:ext cx="12700" cy="63500"/>
          </a:xfrm>
          <a:prstGeom prst="rect">
            <a:avLst/>
          </a:prstGeom>
          <a:noFill/>
        </p:spPr>
        <p:txBody>
          <a:bodyPr wrap="none" lIns="0" tIns="0" rIns="0" rtlCol="0">
            <a:spAutoFit/>
          </a:bodyPr>
          <a:lstStyle/>
          <a:p>
            <a:pPr>
              <a:lnSpc>
                <a:spcPts val="500"/>
              </a:lnSpc>
              <a:tabLst/>
            </a:pPr>
            <a:r>
              <a:rPr lang="en-US" altLang="zh-CN" sz="516" dirty="0" smtClean="0">
                <a:solidFill>
                  <a:srgbClr val="DD8047"/>
                </a:solidFill>
                <a:latin typeface="Times New Roman" pitchFamily="18" charset="0"/>
                <a:cs typeface="Times New Roman" pitchFamily="18" charset="0"/>
              </a:rPr>
              <a:t>•</a:t>
            </a:r>
          </a:p>
        </p:txBody>
      </p:sp>
      <p:sp>
        <p:nvSpPr>
          <p:cNvPr id="1060" name="TextBox 1"/>
          <p:cNvSpPr txBox="1"/>
          <p:nvPr/>
        </p:nvSpPr>
        <p:spPr>
          <a:xfrm>
            <a:off x="749300" y="6819900"/>
            <a:ext cx="1181100" cy="241300"/>
          </a:xfrm>
          <a:prstGeom prst="rect">
            <a:avLst/>
          </a:prstGeom>
          <a:noFill/>
        </p:spPr>
        <p:txBody>
          <a:bodyPr wrap="none" lIns="0" tIns="0" rIns="0" rtlCol="0">
            <a:spAutoFit/>
          </a:bodyPr>
          <a:lstStyle/>
          <a:p>
            <a:pPr>
              <a:lnSpc>
                <a:spcPts val="900"/>
              </a:lnSpc>
              <a:tabLst/>
            </a:pPr>
            <a:r>
              <a:rPr lang="en-US" altLang="zh-CN" sz="864" dirty="0" smtClean="0">
                <a:solidFill>
                  <a:srgbClr val="000000"/>
                </a:solidFill>
                <a:latin typeface="Tw Cen MT" pitchFamily="18" charset="0"/>
                <a:cs typeface="Tw Cen MT" pitchFamily="18" charset="0"/>
              </a:rPr>
              <a:t>Foreignness/citizenship</a:t>
            </a:r>
            <a:r>
              <a:rPr lang="en-US" altLang="zh-CN" sz="864" dirty="0" smtClean="0">
                <a:latin typeface="Times New Roman" pitchFamily="18" charset="0"/>
                <a:cs typeface="Times New Roman" pitchFamily="18" charset="0"/>
              </a:rPr>
              <a:t> </a:t>
            </a:r>
            <a:r>
              <a:rPr lang="en-US" altLang="zh-CN" sz="864" dirty="0" smtClean="0">
                <a:solidFill>
                  <a:srgbClr val="000000"/>
                </a:solidFill>
                <a:latin typeface="Tw Cen MT" pitchFamily="18" charset="0"/>
                <a:cs typeface="Tw Cen MT" pitchFamily="18" charset="0"/>
              </a:rPr>
              <a:t>are</a:t>
            </a:r>
          </a:p>
          <a:p>
            <a:pPr>
              <a:lnSpc>
                <a:spcPts val="1000"/>
              </a:lnSpc>
              <a:tabLst/>
            </a:pPr>
            <a:r>
              <a:rPr lang="en-US" altLang="zh-CN" sz="864" dirty="0" smtClean="0">
                <a:solidFill>
                  <a:srgbClr val="000000"/>
                </a:solidFill>
                <a:latin typeface="Tw Cen MT" pitchFamily="18" charset="0"/>
                <a:cs typeface="Tw Cen MT" pitchFamily="18" charset="0"/>
              </a:rPr>
              <a:t>not</a:t>
            </a:r>
            <a:r>
              <a:rPr lang="en-US" altLang="zh-CN" sz="864" dirty="0" smtClean="0">
                <a:latin typeface="Times New Roman" pitchFamily="18" charset="0"/>
                <a:cs typeface="Times New Roman" pitchFamily="18" charset="0"/>
              </a:rPr>
              <a:t> </a:t>
            </a:r>
            <a:r>
              <a:rPr lang="en-US" altLang="zh-CN" sz="864" dirty="0" smtClean="0">
                <a:solidFill>
                  <a:srgbClr val="000000"/>
                </a:solidFill>
                <a:latin typeface="Tw Cen MT" pitchFamily="18" charset="0"/>
                <a:cs typeface="Tw Cen MT" pitchFamily="18" charset="0"/>
              </a:rPr>
              <a:t>“natural”</a:t>
            </a:r>
            <a:r>
              <a:rPr lang="en-US" altLang="zh-CN" sz="864" dirty="0" smtClean="0">
                <a:latin typeface="Times New Roman" pitchFamily="18" charset="0"/>
                <a:cs typeface="Times New Roman" pitchFamily="18" charset="0"/>
              </a:rPr>
              <a:t> </a:t>
            </a:r>
            <a:r>
              <a:rPr lang="en-US" altLang="zh-CN" sz="864" dirty="0" smtClean="0">
                <a:solidFill>
                  <a:srgbClr val="000000"/>
                </a:solidFill>
                <a:latin typeface="Tw Cen MT" pitchFamily="18" charset="0"/>
                <a:cs typeface="Tw Cen MT" pitchFamily="18" charset="0"/>
              </a:rPr>
              <a:t>categories</a:t>
            </a:r>
          </a:p>
        </p:txBody>
      </p:sp>
      <p:sp>
        <p:nvSpPr>
          <p:cNvPr id="1061" name="TextBox 1"/>
          <p:cNvSpPr txBox="1"/>
          <p:nvPr/>
        </p:nvSpPr>
        <p:spPr>
          <a:xfrm>
            <a:off x="749300" y="7086600"/>
            <a:ext cx="1104900" cy="241300"/>
          </a:xfrm>
          <a:prstGeom prst="rect">
            <a:avLst/>
          </a:prstGeom>
          <a:noFill/>
        </p:spPr>
        <p:txBody>
          <a:bodyPr wrap="none" lIns="0" tIns="0" rIns="0" rtlCol="0">
            <a:spAutoFit/>
          </a:bodyPr>
          <a:lstStyle/>
          <a:p>
            <a:pPr>
              <a:lnSpc>
                <a:spcPts val="900"/>
              </a:lnSpc>
              <a:tabLst/>
            </a:pPr>
            <a:r>
              <a:rPr lang="en-US" altLang="zh-CN" sz="864" dirty="0" smtClean="0">
                <a:solidFill>
                  <a:srgbClr val="000000"/>
                </a:solidFill>
                <a:latin typeface="Tw Cen MT" pitchFamily="18" charset="0"/>
                <a:cs typeface="Tw Cen MT" pitchFamily="18" charset="0"/>
              </a:rPr>
              <a:t>but</a:t>
            </a:r>
            <a:r>
              <a:rPr lang="en-US" altLang="zh-CN" sz="864" dirty="0" smtClean="0">
                <a:latin typeface="Times New Roman" pitchFamily="18" charset="0"/>
                <a:cs typeface="Times New Roman" pitchFamily="18" charset="0"/>
              </a:rPr>
              <a:t> </a:t>
            </a:r>
            <a:r>
              <a:rPr lang="en-US" altLang="zh-CN" sz="864" dirty="0" smtClean="0">
                <a:solidFill>
                  <a:srgbClr val="000000"/>
                </a:solidFill>
                <a:latin typeface="Tw Cen MT" pitchFamily="18" charset="0"/>
                <a:cs typeface="Tw Cen MT" pitchFamily="18" charset="0"/>
              </a:rPr>
              <a:t>politically</a:t>
            </a:r>
            <a:r>
              <a:rPr lang="en-US" altLang="zh-CN" sz="864" dirty="0" smtClean="0">
                <a:latin typeface="Times New Roman" pitchFamily="18" charset="0"/>
                <a:cs typeface="Times New Roman" pitchFamily="18" charset="0"/>
              </a:rPr>
              <a:t> </a:t>
            </a:r>
            <a:r>
              <a:rPr lang="en-US" altLang="zh-CN" sz="864" dirty="0" smtClean="0">
                <a:solidFill>
                  <a:srgbClr val="000000"/>
                </a:solidFill>
                <a:latin typeface="Tw Cen MT" pitchFamily="18" charset="0"/>
                <a:cs typeface="Tw Cen MT" pitchFamily="18" charset="0"/>
              </a:rPr>
              <a:t>constructed</a:t>
            </a:r>
          </a:p>
          <a:p>
            <a:pPr>
              <a:lnSpc>
                <a:spcPts val="1000"/>
              </a:lnSpc>
              <a:tabLst/>
            </a:pPr>
            <a:r>
              <a:rPr lang="en-US" altLang="zh-CN" sz="864" dirty="0" smtClean="0">
                <a:solidFill>
                  <a:srgbClr val="000000"/>
                </a:solidFill>
                <a:latin typeface="Tw Cen MT" pitchFamily="18" charset="0"/>
                <a:cs typeface="Tw Cen MT" pitchFamily="18" charset="0"/>
              </a:rPr>
              <a:t>ones</a:t>
            </a:r>
            <a:r>
              <a:rPr lang="en-US" altLang="zh-CN" sz="864" dirty="0" smtClean="0">
                <a:latin typeface="Times New Roman" pitchFamily="18" charset="0"/>
                <a:cs typeface="Times New Roman" pitchFamily="18" charset="0"/>
              </a:rPr>
              <a:t> </a:t>
            </a:r>
            <a:r>
              <a:rPr lang="en-US" altLang="zh-CN" sz="864" dirty="0" smtClean="0">
                <a:solidFill>
                  <a:srgbClr val="000000"/>
                </a:solidFill>
                <a:latin typeface="Tw Cen MT" pitchFamily="18" charset="0"/>
                <a:cs typeface="Tw Cen MT" pitchFamily="18" charset="0"/>
              </a:rPr>
              <a:t>(more</a:t>
            </a:r>
            <a:r>
              <a:rPr lang="en-US" altLang="zh-CN" sz="864" dirty="0" smtClean="0">
                <a:latin typeface="Times New Roman" pitchFamily="18" charset="0"/>
                <a:cs typeface="Times New Roman" pitchFamily="18" charset="0"/>
              </a:rPr>
              <a:t> </a:t>
            </a:r>
            <a:r>
              <a:rPr lang="en-US" altLang="zh-CN" sz="864" dirty="0" smtClean="0">
                <a:solidFill>
                  <a:srgbClr val="000000"/>
                </a:solidFill>
                <a:latin typeface="Tw Cen MT" pitchFamily="18" charset="0"/>
                <a:cs typeface="Tw Cen MT" pitchFamily="18" charset="0"/>
              </a:rPr>
              <a:t>next</a:t>
            </a:r>
            <a:r>
              <a:rPr lang="en-US" altLang="zh-CN" sz="864" dirty="0" smtClean="0">
                <a:latin typeface="Times New Roman" pitchFamily="18" charset="0"/>
                <a:cs typeface="Times New Roman" pitchFamily="18" charset="0"/>
              </a:rPr>
              <a:t> </a:t>
            </a:r>
            <a:r>
              <a:rPr lang="en-US" altLang="zh-CN" sz="864" dirty="0" smtClean="0">
                <a:solidFill>
                  <a:srgbClr val="000000"/>
                </a:solidFill>
                <a:latin typeface="Tw Cen MT" pitchFamily="18" charset="0"/>
                <a:cs typeface="Tw Cen MT" pitchFamily="18" charset="0"/>
              </a:rPr>
              <a:t>week)</a:t>
            </a:r>
          </a:p>
        </p:txBody>
      </p:sp>
      <p:sp>
        <p:nvSpPr>
          <p:cNvPr id="1062" name="TextBox 1"/>
          <p:cNvSpPr txBox="1"/>
          <p:nvPr/>
        </p:nvSpPr>
        <p:spPr>
          <a:xfrm>
            <a:off x="660400" y="7404100"/>
            <a:ext cx="12700" cy="63500"/>
          </a:xfrm>
          <a:prstGeom prst="rect">
            <a:avLst/>
          </a:prstGeom>
          <a:noFill/>
        </p:spPr>
        <p:txBody>
          <a:bodyPr wrap="none" lIns="0" tIns="0" rIns="0" rtlCol="0">
            <a:spAutoFit/>
          </a:bodyPr>
          <a:lstStyle/>
          <a:p>
            <a:pPr>
              <a:lnSpc>
                <a:spcPts val="500"/>
              </a:lnSpc>
              <a:tabLst/>
            </a:pPr>
            <a:r>
              <a:rPr lang="en-US" altLang="zh-CN" sz="516" dirty="0" smtClean="0">
                <a:solidFill>
                  <a:srgbClr val="DD8047"/>
                </a:solidFill>
                <a:latin typeface="Times New Roman" pitchFamily="18" charset="0"/>
                <a:cs typeface="Times New Roman" pitchFamily="18" charset="0"/>
              </a:rPr>
              <a:t>•</a:t>
            </a:r>
          </a:p>
        </p:txBody>
      </p:sp>
      <p:sp>
        <p:nvSpPr>
          <p:cNvPr id="1063" name="TextBox 1"/>
          <p:cNvSpPr txBox="1"/>
          <p:nvPr/>
        </p:nvSpPr>
        <p:spPr>
          <a:xfrm>
            <a:off x="749300" y="7366000"/>
            <a:ext cx="952500" cy="114300"/>
          </a:xfrm>
          <a:prstGeom prst="rect">
            <a:avLst/>
          </a:prstGeom>
          <a:noFill/>
        </p:spPr>
        <p:txBody>
          <a:bodyPr wrap="none" lIns="0" tIns="0" rIns="0" rtlCol="0">
            <a:spAutoFit/>
          </a:bodyPr>
          <a:lstStyle/>
          <a:p>
            <a:pPr>
              <a:lnSpc>
                <a:spcPts val="900"/>
              </a:lnSpc>
              <a:tabLst/>
            </a:pPr>
            <a:r>
              <a:rPr lang="en-US" altLang="zh-CN" sz="864" dirty="0" smtClean="0">
                <a:solidFill>
                  <a:srgbClr val="000000"/>
                </a:solidFill>
                <a:latin typeface="Tw Cen MT" pitchFamily="18" charset="0"/>
                <a:cs typeface="Tw Cen MT" pitchFamily="18" charset="0"/>
              </a:rPr>
              <a:t>Do</a:t>
            </a:r>
            <a:r>
              <a:rPr lang="en-US" altLang="zh-CN" sz="864" dirty="0" smtClean="0">
                <a:latin typeface="Times New Roman" pitchFamily="18" charset="0"/>
                <a:cs typeface="Times New Roman" pitchFamily="18" charset="0"/>
              </a:rPr>
              <a:t> </a:t>
            </a:r>
            <a:r>
              <a:rPr lang="en-US" altLang="zh-CN" sz="864" dirty="0" smtClean="0">
                <a:solidFill>
                  <a:srgbClr val="000000"/>
                </a:solidFill>
                <a:latin typeface="Tw Cen MT" pitchFamily="18" charset="0"/>
                <a:cs typeface="Tw Cen MT" pitchFamily="18" charset="0"/>
              </a:rPr>
              <a:t>we</a:t>
            </a:r>
            <a:r>
              <a:rPr lang="en-US" altLang="zh-CN" sz="864" dirty="0" smtClean="0">
                <a:latin typeface="Times New Roman" pitchFamily="18" charset="0"/>
                <a:cs typeface="Times New Roman" pitchFamily="18" charset="0"/>
              </a:rPr>
              <a:t> </a:t>
            </a:r>
            <a:r>
              <a:rPr lang="en-US" altLang="zh-CN" sz="864" dirty="0" smtClean="0">
                <a:solidFill>
                  <a:srgbClr val="000000"/>
                </a:solidFill>
                <a:latin typeface="Tw Cen MT" pitchFamily="18" charset="0"/>
                <a:cs typeface="Tw Cen MT" pitchFamily="18" charset="0"/>
              </a:rPr>
              <a:t>have</a:t>
            </a:r>
            <a:r>
              <a:rPr lang="en-US" altLang="zh-CN" sz="864" dirty="0" smtClean="0">
                <a:latin typeface="Times New Roman" pitchFamily="18" charset="0"/>
                <a:cs typeface="Times New Roman" pitchFamily="18" charset="0"/>
              </a:rPr>
              <a:t> </a:t>
            </a:r>
            <a:r>
              <a:rPr lang="en-US" altLang="zh-CN" sz="864" dirty="0" smtClean="0">
                <a:solidFill>
                  <a:srgbClr val="000000"/>
                </a:solidFill>
                <a:latin typeface="Tw Cen MT" pitchFamily="18" charset="0"/>
                <a:cs typeface="Tw Cen MT" pitchFamily="18" charset="0"/>
              </a:rPr>
              <a:t>a</a:t>
            </a:r>
            <a:r>
              <a:rPr lang="en-US" altLang="zh-CN" sz="864" dirty="0" smtClean="0">
                <a:latin typeface="Times New Roman" pitchFamily="18" charset="0"/>
                <a:cs typeface="Times New Roman" pitchFamily="18" charset="0"/>
              </a:rPr>
              <a:t> </a:t>
            </a:r>
            <a:r>
              <a:rPr lang="en-US" altLang="zh-CN" sz="864" dirty="0" smtClean="0">
                <a:solidFill>
                  <a:srgbClr val="DD8047"/>
                </a:solidFill>
                <a:latin typeface="Tw Cen MT" pitchFamily="18" charset="0"/>
                <a:cs typeface="Tw Cen MT" pitchFamily="18" charset="0"/>
              </a:rPr>
              <a:t>right</a:t>
            </a:r>
            <a:r>
              <a:rPr lang="en-US" altLang="zh-CN" sz="864" dirty="0" smtClean="0">
                <a:latin typeface="Times New Roman" pitchFamily="18" charset="0"/>
                <a:cs typeface="Times New Roman" pitchFamily="18" charset="0"/>
              </a:rPr>
              <a:t> </a:t>
            </a:r>
            <a:r>
              <a:rPr lang="en-US" altLang="zh-CN" sz="864" dirty="0" smtClean="0">
                <a:solidFill>
                  <a:srgbClr val="000000"/>
                </a:solidFill>
                <a:latin typeface="Tw Cen MT" pitchFamily="18" charset="0"/>
                <a:cs typeface="Tw Cen MT" pitchFamily="18" charset="0"/>
              </a:rPr>
              <a:t>to</a:t>
            </a:r>
          </a:p>
        </p:txBody>
      </p:sp>
      <p:sp>
        <p:nvSpPr>
          <p:cNvPr id="1064" name="TextBox 1"/>
          <p:cNvSpPr txBox="1"/>
          <p:nvPr/>
        </p:nvSpPr>
        <p:spPr>
          <a:xfrm>
            <a:off x="749300" y="7518400"/>
            <a:ext cx="1117600" cy="508000"/>
          </a:xfrm>
          <a:prstGeom prst="rect">
            <a:avLst/>
          </a:prstGeom>
          <a:noFill/>
        </p:spPr>
        <p:txBody>
          <a:bodyPr wrap="none" lIns="0" tIns="0" rIns="0" rtlCol="0">
            <a:spAutoFit/>
          </a:bodyPr>
          <a:lstStyle/>
          <a:p>
            <a:pPr>
              <a:lnSpc>
                <a:spcPts val="900"/>
              </a:lnSpc>
              <a:tabLst/>
            </a:pPr>
            <a:r>
              <a:rPr lang="en-US" altLang="zh-CN" sz="864" dirty="0" smtClean="0">
                <a:solidFill>
                  <a:srgbClr val="000000"/>
                </a:solidFill>
                <a:latin typeface="Tw Cen MT" pitchFamily="18" charset="0"/>
                <a:cs typeface="Tw Cen MT" pitchFamily="18" charset="0"/>
              </a:rPr>
              <a:t>effectively</a:t>
            </a:r>
            <a:r>
              <a:rPr lang="en-US" altLang="zh-CN" sz="864" dirty="0" smtClean="0">
                <a:latin typeface="Times New Roman" pitchFamily="18" charset="0"/>
                <a:cs typeface="Times New Roman" pitchFamily="18" charset="0"/>
              </a:rPr>
              <a:t> </a:t>
            </a:r>
            <a:r>
              <a:rPr lang="en-US" altLang="zh-CN" sz="864" dirty="0" smtClean="0">
                <a:solidFill>
                  <a:srgbClr val="000000"/>
                </a:solidFill>
                <a:latin typeface="Tw Cen MT" pitchFamily="18" charset="0"/>
                <a:cs typeface="Tw Cen MT" pitchFamily="18" charset="0"/>
              </a:rPr>
              <a:t>belong</a:t>
            </a:r>
          </a:p>
          <a:p>
            <a:pPr>
              <a:lnSpc>
                <a:spcPts val="1000"/>
              </a:lnSpc>
              <a:tabLst/>
            </a:pPr>
            <a:r>
              <a:rPr lang="en-US" altLang="zh-CN" sz="864" dirty="0" smtClean="0">
                <a:solidFill>
                  <a:srgbClr val="DD8047"/>
                </a:solidFill>
                <a:latin typeface="Tw Cen MT" pitchFamily="18" charset="0"/>
                <a:cs typeface="Tw Cen MT" pitchFamily="18" charset="0"/>
              </a:rPr>
              <a:t>somewhere</a:t>
            </a:r>
            <a:r>
              <a:rPr lang="en-US" altLang="zh-CN" sz="864" dirty="0" smtClean="0">
                <a:solidFill>
                  <a:srgbClr val="000000"/>
                </a:solidFill>
                <a:latin typeface="Tw Cen MT" pitchFamily="18" charset="0"/>
                <a:cs typeface="Tw Cen MT" pitchFamily="18" charset="0"/>
              </a:rPr>
              <a:t>?</a:t>
            </a:r>
            <a:r>
              <a:rPr lang="en-US" altLang="zh-CN" sz="864" dirty="0" smtClean="0">
                <a:latin typeface="Times New Roman" pitchFamily="18" charset="0"/>
                <a:cs typeface="Times New Roman" pitchFamily="18" charset="0"/>
              </a:rPr>
              <a:t> </a:t>
            </a:r>
            <a:r>
              <a:rPr lang="en-US" altLang="zh-CN" sz="864" dirty="0" smtClean="0">
                <a:solidFill>
                  <a:srgbClr val="000000"/>
                </a:solidFill>
                <a:latin typeface="Tw Cen MT" pitchFamily="18" charset="0"/>
                <a:cs typeface="Tw Cen MT" pitchFamily="18" charset="0"/>
              </a:rPr>
              <a:t>Isn’t</a:t>
            </a:r>
            <a:r>
              <a:rPr lang="en-US" altLang="zh-CN" sz="864" dirty="0" smtClean="0">
                <a:latin typeface="Times New Roman" pitchFamily="18" charset="0"/>
                <a:cs typeface="Times New Roman" pitchFamily="18" charset="0"/>
              </a:rPr>
              <a:t> </a:t>
            </a:r>
            <a:r>
              <a:rPr lang="en-US" altLang="zh-CN" sz="864" dirty="0" smtClean="0">
                <a:solidFill>
                  <a:srgbClr val="000000"/>
                </a:solidFill>
                <a:latin typeface="Tw Cen MT" pitchFamily="18" charset="0"/>
                <a:cs typeface="Tw Cen MT" pitchFamily="18" charset="0"/>
              </a:rPr>
              <a:t>this</a:t>
            </a:r>
            <a:r>
              <a:rPr lang="en-US" altLang="zh-CN" sz="864" dirty="0" smtClean="0">
                <a:latin typeface="Times New Roman" pitchFamily="18" charset="0"/>
                <a:cs typeface="Times New Roman" pitchFamily="18" charset="0"/>
              </a:rPr>
              <a:t> </a:t>
            </a:r>
            <a:r>
              <a:rPr lang="en-US" altLang="zh-CN" sz="864" dirty="0" smtClean="0">
                <a:solidFill>
                  <a:srgbClr val="000000"/>
                </a:solidFill>
                <a:latin typeface="Tw Cen MT" pitchFamily="18" charset="0"/>
                <a:cs typeface="Tw Cen MT" pitchFamily="18" charset="0"/>
              </a:rPr>
              <a:t>what</a:t>
            </a:r>
          </a:p>
          <a:p>
            <a:pPr>
              <a:lnSpc>
                <a:spcPts val="1000"/>
              </a:lnSpc>
              <a:tabLst/>
            </a:pPr>
            <a:r>
              <a:rPr lang="en-US" altLang="zh-CN" sz="864" dirty="0" smtClean="0">
                <a:solidFill>
                  <a:srgbClr val="000000"/>
                </a:solidFill>
                <a:latin typeface="Tw Cen MT" pitchFamily="18" charset="0"/>
                <a:cs typeface="Tw Cen MT" pitchFamily="18" charset="0"/>
              </a:rPr>
              <a:t>we</a:t>
            </a:r>
            <a:r>
              <a:rPr lang="en-US" altLang="zh-CN" sz="864" dirty="0" smtClean="0">
                <a:latin typeface="Times New Roman" pitchFamily="18" charset="0"/>
                <a:cs typeface="Times New Roman" pitchFamily="18" charset="0"/>
              </a:rPr>
              <a:t> </a:t>
            </a:r>
            <a:r>
              <a:rPr lang="en-US" altLang="zh-CN" sz="864" dirty="0" smtClean="0">
                <a:solidFill>
                  <a:srgbClr val="000000"/>
                </a:solidFill>
                <a:latin typeface="Tw Cen MT" pitchFamily="18" charset="0"/>
                <a:cs typeface="Tw Cen MT" pitchFamily="18" charset="0"/>
              </a:rPr>
              <a:t>ultimately</a:t>
            </a:r>
            <a:r>
              <a:rPr lang="en-US" altLang="zh-CN" sz="864" dirty="0" smtClean="0">
                <a:latin typeface="Times New Roman" pitchFamily="18" charset="0"/>
                <a:cs typeface="Times New Roman" pitchFamily="18" charset="0"/>
              </a:rPr>
              <a:t> </a:t>
            </a:r>
            <a:r>
              <a:rPr lang="en-US" altLang="zh-CN" sz="864" dirty="0" smtClean="0">
                <a:solidFill>
                  <a:srgbClr val="000000"/>
                </a:solidFill>
                <a:latin typeface="Tw Cen MT" pitchFamily="18" charset="0"/>
                <a:cs typeface="Tw Cen MT" pitchFamily="18" charset="0"/>
              </a:rPr>
              <a:t>mean</a:t>
            </a:r>
            <a:r>
              <a:rPr lang="en-US" altLang="zh-CN" sz="864" dirty="0" smtClean="0">
                <a:latin typeface="Times New Roman" pitchFamily="18" charset="0"/>
                <a:cs typeface="Times New Roman" pitchFamily="18" charset="0"/>
              </a:rPr>
              <a:t> </a:t>
            </a:r>
            <a:r>
              <a:rPr lang="en-US" altLang="zh-CN" sz="864" dirty="0" smtClean="0">
                <a:solidFill>
                  <a:srgbClr val="000000"/>
                </a:solidFill>
                <a:latin typeface="Tw Cen MT" pitchFamily="18" charset="0"/>
                <a:cs typeface="Tw Cen MT" pitchFamily="18" charset="0"/>
              </a:rPr>
              <a:t>by</a:t>
            </a:r>
          </a:p>
          <a:p>
            <a:pPr>
              <a:lnSpc>
                <a:spcPts val="1000"/>
              </a:lnSpc>
              <a:tabLst/>
            </a:pPr>
            <a:r>
              <a:rPr lang="en-US" altLang="zh-CN" sz="864" dirty="0" smtClean="0">
                <a:solidFill>
                  <a:srgbClr val="000000"/>
                </a:solidFill>
                <a:latin typeface="Tw Cen MT" pitchFamily="18" charset="0"/>
                <a:cs typeface="Tw Cen MT" pitchFamily="18" charset="0"/>
              </a:rPr>
              <a:t>“human</a:t>
            </a:r>
            <a:r>
              <a:rPr lang="en-US" altLang="zh-CN" sz="864" dirty="0" smtClean="0">
                <a:latin typeface="Times New Roman" pitchFamily="18" charset="0"/>
                <a:cs typeface="Times New Roman" pitchFamily="18" charset="0"/>
              </a:rPr>
              <a:t> </a:t>
            </a:r>
            <a:r>
              <a:rPr lang="en-US" altLang="zh-CN" sz="864" dirty="0" smtClean="0">
                <a:solidFill>
                  <a:srgbClr val="000000"/>
                </a:solidFill>
                <a:latin typeface="Tw Cen MT" pitchFamily="18" charset="0"/>
                <a:cs typeface="Tw Cen MT" pitchFamily="18" charset="0"/>
              </a:rPr>
              <a:t>rights”?</a:t>
            </a:r>
          </a:p>
        </p:txBody>
      </p:sp>
      <p:sp>
        <p:nvSpPr>
          <p:cNvPr id="1065" name="TextBox 1"/>
          <p:cNvSpPr txBox="1"/>
          <p:nvPr/>
        </p:nvSpPr>
        <p:spPr>
          <a:xfrm>
            <a:off x="2057400" y="7581900"/>
            <a:ext cx="330200" cy="139700"/>
          </a:xfrm>
          <a:prstGeom prst="rect">
            <a:avLst/>
          </a:prstGeom>
          <a:noFill/>
        </p:spPr>
        <p:txBody>
          <a:bodyPr wrap="none" lIns="0" tIns="0" rIns="0" rtlCol="0">
            <a:spAutoFit/>
          </a:bodyPr>
          <a:lstStyle/>
          <a:p>
            <a:pPr>
              <a:lnSpc>
                <a:spcPts val="400"/>
              </a:lnSpc>
              <a:tabLst>
                <a:tab pos="50800" algn="l"/>
              </a:tabLst>
            </a:pPr>
            <a:r>
              <a:rPr lang="en-US" altLang="zh-CN" dirty="0" smtClean="0"/>
              <a:t>	</a:t>
            </a:r>
            <a:r>
              <a:rPr lang="en-US" altLang="zh-CN" sz="540" dirty="0" smtClean="0">
                <a:solidFill>
                  <a:srgbClr val="000000"/>
                </a:solidFill>
                <a:latin typeface="Times New Roman" pitchFamily="18" charset="0"/>
                <a:cs typeface="Times New Roman" pitchFamily="18" charset="0"/>
              </a:rPr>
              <a:t>Formal</a:t>
            </a:r>
          </a:p>
          <a:p>
            <a:pPr>
              <a:lnSpc>
                <a:spcPts val="600"/>
              </a:lnSpc>
              <a:tabLst>
                <a:tab pos="50800" algn="l"/>
              </a:tabLst>
            </a:pPr>
            <a:r>
              <a:rPr lang="en-US" altLang="zh-CN" sz="540" dirty="0" smtClean="0">
                <a:solidFill>
                  <a:srgbClr val="000000"/>
                </a:solidFill>
                <a:latin typeface="Times New Roman" pitchFamily="18" charset="0"/>
                <a:cs typeface="Times New Roman" pitchFamily="18" charset="0"/>
              </a:rPr>
              <a:t>Citizenship</a:t>
            </a:r>
          </a:p>
        </p:txBody>
      </p:sp>
      <p:sp>
        <p:nvSpPr>
          <p:cNvPr id="1066" name="TextBox 1"/>
          <p:cNvSpPr txBox="1"/>
          <p:nvPr/>
        </p:nvSpPr>
        <p:spPr>
          <a:xfrm>
            <a:off x="2362200" y="7150100"/>
            <a:ext cx="292100" cy="139700"/>
          </a:xfrm>
          <a:prstGeom prst="rect">
            <a:avLst/>
          </a:prstGeom>
          <a:noFill/>
        </p:spPr>
        <p:txBody>
          <a:bodyPr wrap="none" lIns="0" tIns="0" rIns="0" rtlCol="0">
            <a:spAutoFit/>
          </a:bodyPr>
          <a:lstStyle/>
          <a:p>
            <a:pPr>
              <a:lnSpc>
                <a:spcPts val="400"/>
              </a:lnSpc>
              <a:tabLst>
                <a:tab pos="25400" algn="l"/>
              </a:tabLst>
            </a:pPr>
            <a:r>
              <a:rPr lang="en-US" altLang="zh-CN" dirty="0" smtClean="0"/>
              <a:t>	</a:t>
            </a:r>
            <a:r>
              <a:rPr lang="en-US" altLang="zh-CN" sz="540" dirty="0" smtClean="0">
                <a:solidFill>
                  <a:srgbClr val="000000"/>
                </a:solidFill>
                <a:latin typeface="Times New Roman" pitchFamily="18" charset="0"/>
                <a:cs typeface="Times New Roman" pitchFamily="18" charset="0"/>
              </a:rPr>
              <a:t>Effective</a:t>
            </a:r>
          </a:p>
          <a:p>
            <a:pPr>
              <a:lnSpc>
                <a:spcPts val="600"/>
              </a:lnSpc>
              <a:tabLst>
                <a:tab pos="25400" algn="l"/>
              </a:tabLst>
            </a:pPr>
            <a:r>
              <a:rPr lang="en-US" altLang="zh-CN" sz="540" dirty="0" smtClean="0">
                <a:solidFill>
                  <a:srgbClr val="000000"/>
                </a:solidFill>
                <a:latin typeface="Times New Roman" pitchFamily="18" charset="0"/>
                <a:cs typeface="Times New Roman" pitchFamily="18" charset="0"/>
              </a:rPr>
              <a:t>Belonging</a:t>
            </a:r>
          </a:p>
        </p:txBody>
      </p:sp>
      <p:sp>
        <p:nvSpPr>
          <p:cNvPr id="1067" name="TextBox 1"/>
          <p:cNvSpPr txBox="1"/>
          <p:nvPr/>
        </p:nvSpPr>
        <p:spPr>
          <a:xfrm>
            <a:off x="2641600" y="7594600"/>
            <a:ext cx="330200" cy="520700"/>
          </a:xfrm>
          <a:prstGeom prst="rect">
            <a:avLst/>
          </a:prstGeom>
          <a:noFill/>
        </p:spPr>
        <p:txBody>
          <a:bodyPr wrap="none" lIns="0" tIns="0" rIns="0" rtlCol="0">
            <a:spAutoFit/>
          </a:bodyPr>
          <a:lstStyle/>
          <a:p>
            <a:pPr>
              <a:lnSpc>
                <a:spcPts val="400"/>
              </a:lnSpc>
              <a:tabLst>
                <a:tab pos="88900" algn="l"/>
                <a:tab pos="165100" algn="l"/>
              </a:tabLst>
            </a:pPr>
            <a:r>
              <a:rPr lang="en-US" altLang="zh-CN" dirty="0" smtClean="0"/>
              <a:t>	</a:t>
            </a:r>
            <a:r>
              <a:rPr lang="en-US" altLang="zh-CN" sz="540" dirty="0" smtClean="0">
                <a:solidFill>
                  <a:srgbClr val="000000"/>
                </a:solidFill>
                <a:latin typeface="Times New Roman" pitchFamily="18" charset="0"/>
                <a:cs typeface="Times New Roman" pitchFamily="18" charset="0"/>
              </a:rPr>
              <a:t>Other</a:t>
            </a:r>
          </a:p>
          <a:p>
            <a:pPr>
              <a:lnSpc>
                <a:spcPts val="600"/>
              </a:lnSpc>
              <a:tabLst>
                <a:tab pos="88900" algn="l"/>
                <a:tab pos="165100" algn="l"/>
              </a:tabLst>
            </a:pPr>
            <a:r>
              <a:rPr lang="en-US" altLang="zh-CN" sz="540" dirty="0" smtClean="0">
                <a:solidFill>
                  <a:srgbClr val="000000"/>
                </a:solidFill>
                <a:latin typeface="Times New Roman" pitchFamily="18" charset="0"/>
                <a:cs typeface="Times New Roman" pitchFamily="18" charset="0"/>
              </a:rPr>
              <a:t>Citizenship</a:t>
            </a:r>
          </a:p>
          <a:p>
            <a:pPr>
              <a:lnSpc>
                <a:spcPts val="1000"/>
              </a:lnSpc>
            </a:pPr>
            <a:endParaRPr lang="en-US" altLang="zh-CN" dirty="0" smtClean="0"/>
          </a:p>
          <a:p>
            <a:pPr>
              <a:lnSpc>
                <a:spcPts val="1000"/>
              </a:lnSpc>
            </a:pPr>
            <a:endParaRPr lang="en-US" altLang="zh-CN" dirty="0" smtClean="0"/>
          </a:p>
          <a:p>
            <a:pPr>
              <a:lnSpc>
                <a:spcPts val="1000"/>
              </a:lnSpc>
              <a:tabLst>
                <a:tab pos="88900" algn="l"/>
                <a:tab pos="165100" algn="l"/>
              </a:tabLst>
            </a:pPr>
            <a:r>
              <a:rPr lang="en-US" altLang="zh-CN" dirty="0" smtClean="0"/>
              <a:t>		</a:t>
            </a:r>
            <a:r>
              <a:rPr lang="en-US" altLang="zh-CN" sz="540" dirty="0" smtClean="0">
                <a:solidFill>
                  <a:srgbClr val="000000"/>
                </a:solidFill>
                <a:latin typeface="Times New Roman" pitchFamily="18" charset="0"/>
                <a:cs typeface="Times New Roman" pitchFamily="18" charset="0"/>
              </a:rPr>
              <a:t>Gap</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6858000" cy="9296400"/>
          </a:xfrm>
          <a:custGeom>
            <a:avLst/>
            <a:gdLst>
              <a:gd name="connsiteX0" fmla="*/ 0 w 6858000"/>
              <a:gd name="connsiteY0" fmla="*/ 9296400 h 9296400"/>
              <a:gd name="connsiteX1" fmla="*/ 6858000 w 6858000"/>
              <a:gd name="connsiteY1" fmla="*/ 9296400 h 9296400"/>
              <a:gd name="connsiteX2" fmla="*/ 6858000 w 6858000"/>
              <a:gd name="connsiteY2" fmla="*/ 0 h 9296400"/>
              <a:gd name="connsiteX3" fmla="*/ 0 w 6858000"/>
              <a:gd name="connsiteY3" fmla="*/ 0 h 9296400"/>
              <a:gd name="connsiteX4" fmla="*/ 0 w 6858000"/>
              <a:gd name="connsiteY4" fmla="*/ 9296400 h 92964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6858000" h="9296400">
                <a:moveTo>
                  <a:pt x="0" y="9296400"/>
                </a:moveTo>
                <a:lnTo>
                  <a:pt x="6858000" y="9296400"/>
                </a:lnTo>
                <a:lnTo>
                  <a:pt x="6858000" y="0"/>
                </a:lnTo>
                <a:lnTo>
                  <a:pt x="0" y="0"/>
                </a:lnTo>
                <a:lnTo>
                  <a:pt x="0" y="929640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522732" y="928116"/>
            <a:ext cx="2727325" cy="2046351"/>
          </a:xfrm>
          <a:custGeom>
            <a:avLst/>
            <a:gdLst>
              <a:gd name="connsiteX0" fmla="*/ 0 w 2727325"/>
              <a:gd name="connsiteY0" fmla="*/ 2046351 h 2046351"/>
              <a:gd name="connsiteX1" fmla="*/ 2727325 w 2727325"/>
              <a:gd name="connsiteY1" fmla="*/ 2046351 h 2046351"/>
              <a:gd name="connsiteX2" fmla="*/ 2727325 w 2727325"/>
              <a:gd name="connsiteY2" fmla="*/ 0 h 2046351"/>
              <a:gd name="connsiteX3" fmla="*/ 0 w 2727325"/>
              <a:gd name="connsiteY3" fmla="*/ 0 h 2046351"/>
              <a:gd name="connsiteX4" fmla="*/ 0 w 2727325"/>
              <a:gd name="connsiteY4" fmla="*/ 2046351 h 2046351"/>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7325" h="2046351">
                <a:moveTo>
                  <a:pt x="0" y="2046351"/>
                </a:moveTo>
                <a:lnTo>
                  <a:pt x="2727325" y="2046351"/>
                </a:lnTo>
                <a:lnTo>
                  <a:pt x="2727325" y="0"/>
                </a:lnTo>
                <a:lnTo>
                  <a:pt x="0" y="0"/>
                </a:lnTo>
                <a:lnTo>
                  <a:pt x="0" y="2046351"/>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522732" y="3636645"/>
            <a:ext cx="2726436" cy="2032000"/>
          </a:xfrm>
          <a:custGeom>
            <a:avLst/>
            <a:gdLst>
              <a:gd name="connsiteX0" fmla="*/ 0 w 2726436"/>
              <a:gd name="connsiteY0" fmla="*/ 0 h 2032000"/>
              <a:gd name="connsiteX1" fmla="*/ 2726436 w 2726436"/>
              <a:gd name="connsiteY1" fmla="*/ 0 h 2032000"/>
              <a:gd name="connsiteX2" fmla="*/ 2726436 w 2726436"/>
              <a:gd name="connsiteY2" fmla="*/ 2032000 h 2032000"/>
              <a:gd name="connsiteX3" fmla="*/ 0 w 2726436"/>
              <a:gd name="connsiteY3" fmla="*/ 2032000 h 2032000"/>
              <a:gd name="connsiteX4" fmla="*/ 0 w 2726436"/>
              <a:gd name="connsiteY4" fmla="*/ 0 h 20320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6436" h="2032000">
                <a:moveTo>
                  <a:pt x="0" y="0"/>
                </a:moveTo>
                <a:lnTo>
                  <a:pt x="2726436" y="0"/>
                </a:lnTo>
                <a:lnTo>
                  <a:pt x="2726436" y="2032000"/>
                </a:lnTo>
                <a:lnTo>
                  <a:pt x="0" y="20320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522732" y="3992539"/>
            <a:ext cx="2727325" cy="95209"/>
          </a:xfrm>
          <a:custGeom>
            <a:avLst/>
            <a:gdLst>
              <a:gd name="connsiteX0" fmla="*/ 0 w 2727325"/>
              <a:gd name="connsiteY0" fmla="*/ 95209 h 95209"/>
              <a:gd name="connsiteX1" fmla="*/ 2727325 w 2727325"/>
              <a:gd name="connsiteY1" fmla="*/ 95209 h 95209"/>
              <a:gd name="connsiteX2" fmla="*/ 2727325 w 2727325"/>
              <a:gd name="connsiteY2" fmla="*/ 0 h 95209"/>
              <a:gd name="connsiteX3" fmla="*/ 0 w 2727325"/>
              <a:gd name="connsiteY3" fmla="*/ 0 h 95209"/>
              <a:gd name="connsiteX4" fmla="*/ 0 w 2727325"/>
              <a:gd name="connsiteY4" fmla="*/ 95209 h 95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7325" h="95209">
                <a:moveTo>
                  <a:pt x="0" y="95209"/>
                </a:moveTo>
                <a:lnTo>
                  <a:pt x="2727325" y="95209"/>
                </a:lnTo>
                <a:lnTo>
                  <a:pt x="2727325" y="0"/>
                </a:lnTo>
                <a:lnTo>
                  <a:pt x="0" y="0"/>
                </a:lnTo>
                <a:lnTo>
                  <a:pt x="0" y="95209"/>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522732" y="4005823"/>
            <a:ext cx="159092" cy="68209"/>
          </a:xfrm>
          <a:custGeom>
            <a:avLst/>
            <a:gdLst>
              <a:gd name="connsiteX0" fmla="*/ 0 w 159092"/>
              <a:gd name="connsiteY0" fmla="*/ 68209 h 68209"/>
              <a:gd name="connsiteX1" fmla="*/ 159092 w 159092"/>
              <a:gd name="connsiteY1" fmla="*/ 68209 h 68209"/>
              <a:gd name="connsiteX2" fmla="*/ 159092 w 159092"/>
              <a:gd name="connsiteY2" fmla="*/ 0 h 68209"/>
              <a:gd name="connsiteX3" fmla="*/ 0 w 159092"/>
              <a:gd name="connsiteY3" fmla="*/ 0 h 68209"/>
              <a:gd name="connsiteX4" fmla="*/ 0 w 159092"/>
              <a:gd name="connsiteY4" fmla="*/ 68209 h 68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59092" h="68209">
                <a:moveTo>
                  <a:pt x="0" y="68209"/>
                </a:moveTo>
                <a:lnTo>
                  <a:pt x="159092" y="68209"/>
                </a:lnTo>
                <a:lnTo>
                  <a:pt x="159092" y="0"/>
                </a:lnTo>
                <a:lnTo>
                  <a:pt x="0" y="0"/>
                </a:lnTo>
                <a:lnTo>
                  <a:pt x="0" y="68209"/>
                </a:lnTo>
              </a:path>
            </a:pathLst>
          </a:custGeom>
          <a:solidFill>
            <a:srgbClr val="DD8047">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698868" y="4005823"/>
            <a:ext cx="2551176" cy="68209"/>
          </a:xfrm>
          <a:custGeom>
            <a:avLst/>
            <a:gdLst>
              <a:gd name="connsiteX0" fmla="*/ 0 w 2551176"/>
              <a:gd name="connsiteY0" fmla="*/ 68209 h 68209"/>
              <a:gd name="connsiteX1" fmla="*/ 2551176 w 2551176"/>
              <a:gd name="connsiteY1" fmla="*/ 68209 h 68209"/>
              <a:gd name="connsiteX2" fmla="*/ 2551176 w 2551176"/>
              <a:gd name="connsiteY2" fmla="*/ 0 h 68209"/>
              <a:gd name="connsiteX3" fmla="*/ 0 w 2551176"/>
              <a:gd name="connsiteY3" fmla="*/ 0 h 68209"/>
              <a:gd name="connsiteX4" fmla="*/ 0 w 2551176"/>
              <a:gd name="connsiteY4" fmla="*/ 68209 h 68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551176" h="68209">
                <a:moveTo>
                  <a:pt x="0" y="68209"/>
                </a:moveTo>
                <a:lnTo>
                  <a:pt x="2551176" y="68209"/>
                </a:lnTo>
                <a:lnTo>
                  <a:pt x="2551176" y="0"/>
                </a:lnTo>
                <a:lnTo>
                  <a:pt x="0" y="0"/>
                </a:lnTo>
                <a:lnTo>
                  <a:pt x="0" y="68209"/>
                </a:lnTo>
              </a:path>
            </a:pathLst>
          </a:custGeom>
          <a:solidFill>
            <a:srgbClr val="94B6D2">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522732" y="6320091"/>
            <a:ext cx="2727325" cy="2046224"/>
          </a:xfrm>
          <a:custGeom>
            <a:avLst/>
            <a:gdLst>
              <a:gd name="connsiteX0" fmla="*/ 0 w 2727325"/>
              <a:gd name="connsiteY0" fmla="*/ 2046224 h 2046224"/>
              <a:gd name="connsiteX1" fmla="*/ 2727325 w 2727325"/>
              <a:gd name="connsiteY1" fmla="*/ 2046224 h 2046224"/>
              <a:gd name="connsiteX2" fmla="*/ 2727325 w 2727325"/>
              <a:gd name="connsiteY2" fmla="*/ 0 h 2046224"/>
              <a:gd name="connsiteX3" fmla="*/ 0 w 2727325"/>
              <a:gd name="connsiteY3" fmla="*/ 0 h 2046224"/>
              <a:gd name="connsiteX4" fmla="*/ 0 w 2727325"/>
              <a:gd name="connsiteY4" fmla="*/ 2046224 h 2046224"/>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7325" h="2046224">
                <a:moveTo>
                  <a:pt x="0" y="2046224"/>
                </a:moveTo>
                <a:lnTo>
                  <a:pt x="2727325" y="2046224"/>
                </a:lnTo>
                <a:lnTo>
                  <a:pt x="2727325" y="0"/>
                </a:lnTo>
                <a:lnTo>
                  <a:pt x="0" y="0"/>
                </a:lnTo>
                <a:lnTo>
                  <a:pt x="0" y="2046224"/>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522732" y="6688495"/>
            <a:ext cx="2727325" cy="95209"/>
          </a:xfrm>
          <a:custGeom>
            <a:avLst/>
            <a:gdLst>
              <a:gd name="connsiteX0" fmla="*/ 0 w 2727325"/>
              <a:gd name="connsiteY0" fmla="*/ 95209 h 95209"/>
              <a:gd name="connsiteX1" fmla="*/ 2727325 w 2727325"/>
              <a:gd name="connsiteY1" fmla="*/ 95209 h 95209"/>
              <a:gd name="connsiteX2" fmla="*/ 2727325 w 2727325"/>
              <a:gd name="connsiteY2" fmla="*/ 0 h 95209"/>
              <a:gd name="connsiteX3" fmla="*/ 0 w 2727325"/>
              <a:gd name="connsiteY3" fmla="*/ 0 h 95209"/>
              <a:gd name="connsiteX4" fmla="*/ 0 w 2727325"/>
              <a:gd name="connsiteY4" fmla="*/ 95209 h 95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7325" h="95209">
                <a:moveTo>
                  <a:pt x="0" y="95209"/>
                </a:moveTo>
                <a:lnTo>
                  <a:pt x="2727325" y="95209"/>
                </a:lnTo>
                <a:lnTo>
                  <a:pt x="2727325" y="0"/>
                </a:lnTo>
                <a:lnTo>
                  <a:pt x="0" y="0"/>
                </a:lnTo>
                <a:lnTo>
                  <a:pt x="0" y="95209"/>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522732" y="6701780"/>
            <a:ext cx="159092" cy="68209"/>
          </a:xfrm>
          <a:custGeom>
            <a:avLst/>
            <a:gdLst>
              <a:gd name="connsiteX0" fmla="*/ 0 w 159092"/>
              <a:gd name="connsiteY0" fmla="*/ 68209 h 68209"/>
              <a:gd name="connsiteX1" fmla="*/ 159092 w 159092"/>
              <a:gd name="connsiteY1" fmla="*/ 68209 h 68209"/>
              <a:gd name="connsiteX2" fmla="*/ 159092 w 159092"/>
              <a:gd name="connsiteY2" fmla="*/ 0 h 68209"/>
              <a:gd name="connsiteX3" fmla="*/ 0 w 159092"/>
              <a:gd name="connsiteY3" fmla="*/ 0 h 68209"/>
              <a:gd name="connsiteX4" fmla="*/ 0 w 159092"/>
              <a:gd name="connsiteY4" fmla="*/ 68209 h 68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59092" h="68209">
                <a:moveTo>
                  <a:pt x="0" y="68209"/>
                </a:moveTo>
                <a:lnTo>
                  <a:pt x="159092" y="68209"/>
                </a:lnTo>
                <a:lnTo>
                  <a:pt x="159092" y="0"/>
                </a:lnTo>
                <a:lnTo>
                  <a:pt x="0" y="0"/>
                </a:lnTo>
                <a:lnTo>
                  <a:pt x="0" y="68209"/>
                </a:lnTo>
              </a:path>
            </a:pathLst>
          </a:custGeom>
          <a:solidFill>
            <a:srgbClr val="DD8047">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698868" y="6701780"/>
            <a:ext cx="2551176" cy="68209"/>
          </a:xfrm>
          <a:custGeom>
            <a:avLst/>
            <a:gdLst>
              <a:gd name="connsiteX0" fmla="*/ 0 w 2551176"/>
              <a:gd name="connsiteY0" fmla="*/ 68209 h 68209"/>
              <a:gd name="connsiteX1" fmla="*/ 2551176 w 2551176"/>
              <a:gd name="connsiteY1" fmla="*/ 68209 h 68209"/>
              <a:gd name="connsiteX2" fmla="*/ 2551176 w 2551176"/>
              <a:gd name="connsiteY2" fmla="*/ 0 h 68209"/>
              <a:gd name="connsiteX3" fmla="*/ 0 w 2551176"/>
              <a:gd name="connsiteY3" fmla="*/ 0 h 68209"/>
              <a:gd name="connsiteX4" fmla="*/ 0 w 2551176"/>
              <a:gd name="connsiteY4" fmla="*/ 68209 h 68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551176" h="68209">
                <a:moveTo>
                  <a:pt x="0" y="68209"/>
                </a:moveTo>
                <a:lnTo>
                  <a:pt x="2551176" y="68209"/>
                </a:lnTo>
                <a:lnTo>
                  <a:pt x="2551176" y="0"/>
                </a:lnTo>
                <a:lnTo>
                  <a:pt x="0" y="0"/>
                </a:lnTo>
                <a:lnTo>
                  <a:pt x="0" y="68209"/>
                </a:lnTo>
              </a:path>
            </a:pathLst>
          </a:custGeom>
          <a:solidFill>
            <a:srgbClr val="94B6D2">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3603371" y="1213104"/>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Freeform 3"/>
          <p:cNvSpPr/>
          <p:nvPr/>
        </p:nvSpPr>
        <p:spPr>
          <a:xfrm>
            <a:off x="3603371" y="1504188"/>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5" name="Freeform 3"/>
          <p:cNvSpPr/>
          <p:nvPr/>
        </p:nvSpPr>
        <p:spPr>
          <a:xfrm>
            <a:off x="3603371" y="1795272"/>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Freeform 3"/>
          <p:cNvSpPr/>
          <p:nvPr/>
        </p:nvSpPr>
        <p:spPr>
          <a:xfrm>
            <a:off x="3603371" y="2086356"/>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 name="Freeform 3"/>
          <p:cNvSpPr/>
          <p:nvPr/>
        </p:nvSpPr>
        <p:spPr>
          <a:xfrm>
            <a:off x="3603371" y="2377440"/>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8" name="Freeform 3"/>
          <p:cNvSpPr/>
          <p:nvPr/>
        </p:nvSpPr>
        <p:spPr>
          <a:xfrm>
            <a:off x="3603371" y="2668524"/>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9" name="Freeform 3"/>
          <p:cNvSpPr/>
          <p:nvPr/>
        </p:nvSpPr>
        <p:spPr>
          <a:xfrm>
            <a:off x="3603371" y="2959989"/>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0" name="Freeform 3"/>
          <p:cNvSpPr/>
          <p:nvPr/>
        </p:nvSpPr>
        <p:spPr>
          <a:xfrm>
            <a:off x="3603371" y="3909440"/>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1" name="Freeform 3"/>
          <p:cNvSpPr/>
          <p:nvPr/>
        </p:nvSpPr>
        <p:spPr>
          <a:xfrm>
            <a:off x="3603371" y="4200525"/>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2" name="Freeform 3"/>
          <p:cNvSpPr/>
          <p:nvPr/>
        </p:nvSpPr>
        <p:spPr>
          <a:xfrm>
            <a:off x="3603371" y="4491609"/>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3" name="Freeform 3"/>
          <p:cNvSpPr/>
          <p:nvPr/>
        </p:nvSpPr>
        <p:spPr>
          <a:xfrm>
            <a:off x="3603371" y="4782693"/>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4" name="Freeform 3"/>
          <p:cNvSpPr/>
          <p:nvPr/>
        </p:nvSpPr>
        <p:spPr>
          <a:xfrm>
            <a:off x="3603371" y="5074031"/>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5" name="Freeform 3"/>
          <p:cNvSpPr/>
          <p:nvPr/>
        </p:nvSpPr>
        <p:spPr>
          <a:xfrm>
            <a:off x="3603371" y="5365115"/>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Freeform 3"/>
          <p:cNvSpPr/>
          <p:nvPr/>
        </p:nvSpPr>
        <p:spPr>
          <a:xfrm>
            <a:off x="3603371" y="5656199"/>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7" name="Freeform 3"/>
          <p:cNvSpPr/>
          <p:nvPr/>
        </p:nvSpPr>
        <p:spPr>
          <a:xfrm>
            <a:off x="3603371" y="6605651"/>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8" name="Freeform 3"/>
          <p:cNvSpPr/>
          <p:nvPr/>
        </p:nvSpPr>
        <p:spPr>
          <a:xfrm>
            <a:off x="3603371" y="6897116"/>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9" name="Freeform 3"/>
          <p:cNvSpPr/>
          <p:nvPr/>
        </p:nvSpPr>
        <p:spPr>
          <a:xfrm>
            <a:off x="3603371" y="7188200"/>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0" name="Freeform 3"/>
          <p:cNvSpPr/>
          <p:nvPr/>
        </p:nvSpPr>
        <p:spPr>
          <a:xfrm>
            <a:off x="3603371" y="7479284"/>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1" name="Freeform 3"/>
          <p:cNvSpPr/>
          <p:nvPr/>
        </p:nvSpPr>
        <p:spPr>
          <a:xfrm>
            <a:off x="3603371" y="7770368"/>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24" name="Freeform 3"/>
          <p:cNvSpPr/>
          <p:nvPr/>
        </p:nvSpPr>
        <p:spPr>
          <a:xfrm>
            <a:off x="3603371" y="8061401"/>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25" name="Freeform 3"/>
          <p:cNvSpPr/>
          <p:nvPr/>
        </p:nvSpPr>
        <p:spPr>
          <a:xfrm>
            <a:off x="3603371" y="8352485"/>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pic>
        <p:nvPicPr>
          <p:cNvPr id="1027" name="Picture 3"/>
          <p:cNvPicPr>
            <a:picLocks noChangeAspect="1" noChangeArrowheads="1"/>
          </p:cNvPicPr>
          <p:nvPr/>
        </p:nvPicPr>
        <p:blipFill>
          <a:blip r:embed="rId2" cstate="print"/>
          <a:srcRect/>
          <a:stretch>
            <a:fillRect/>
          </a:stretch>
        </p:blipFill>
        <p:spPr bwMode="auto">
          <a:xfrm>
            <a:off x="2349500" y="977900"/>
            <a:ext cx="800100" cy="977900"/>
          </a:xfrm>
          <a:prstGeom prst="rect">
            <a:avLst/>
          </a:prstGeom>
          <a:noFill/>
        </p:spPr>
      </p:pic>
      <p:pic>
        <p:nvPicPr>
          <p:cNvPr id="1026" name="Picture 3"/>
          <p:cNvPicPr>
            <a:picLocks noChangeAspect="1" noChangeArrowheads="1"/>
          </p:cNvPicPr>
          <p:nvPr/>
        </p:nvPicPr>
        <p:blipFill>
          <a:blip r:embed="rId3" cstate="print"/>
          <a:srcRect/>
          <a:stretch>
            <a:fillRect/>
          </a:stretch>
        </p:blipFill>
        <p:spPr bwMode="auto">
          <a:xfrm>
            <a:off x="2400300" y="4140200"/>
            <a:ext cx="698500" cy="863600"/>
          </a:xfrm>
          <a:prstGeom prst="rect">
            <a:avLst/>
          </a:prstGeom>
          <a:noFill/>
        </p:spPr>
      </p:pic>
      <p:sp>
        <p:nvSpPr>
          <p:cNvPr id="2" name="TextBox 1"/>
          <p:cNvSpPr txBox="1"/>
          <p:nvPr/>
        </p:nvSpPr>
        <p:spPr>
          <a:xfrm>
            <a:off x="6667500" y="9093200"/>
            <a:ext cx="88900" cy="139700"/>
          </a:xfrm>
          <a:prstGeom prst="rect">
            <a:avLst/>
          </a:prstGeom>
          <a:noFill/>
        </p:spPr>
        <p:txBody>
          <a:bodyPr wrap="none" lIns="0" tIns="0" rIns="0" rtlCol="0">
            <a:spAutoFit/>
          </a:bodyPr>
          <a:lstStyle/>
          <a:p>
            <a:pPr>
              <a:lnSpc>
                <a:spcPts val="1100"/>
              </a:lnSpc>
              <a:tabLst/>
            </a:pPr>
            <a:r>
              <a:rPr lang="en-US" altLang="zh-CN" sz="1296" dirty="0" smtClean="0">
                <a:solidFill>
                  <a:srgbClr val="000000"/>
                </a:solidFill>
                <a:latin typeface="Times New Roman" pitchFamily="18" charset="0"/>
                <a:cs typeface="Times New Roman" pitchFamily="18" charset="0"/>
              </a:rPr>
              <a:t>5</a:t>
            </a:r>
          </a:p>
        </p:txBody>
      </p:sp>
      <p:sp>
        <p:nvSpPr>
          <p:cNvPr id="1028" name="TextBox 1"/>
          <p:cNvSpPr txBox="1"/>
          <p:nvPr/>
        </p:nvSpPr>
        <p:spPr>
          <a:xfrm>
            <a:off x="609600" y="1104900"/>
            <a:ext cx="2578100" cy="2895600"/>
          </a:xfrm>
          <a:prstGeom prst="rect">
            <a:avLst/>
          </a:prstGeom>
          <a:noFill/>
        </p:spPr>
        <p:txBody>
          <a:bodyPr wrap="none" lIns="0" tIns="0" rIns="0" rtlCol="0">
            <a:spAutoFit/>
          </a:bodyPr>
          <a:lstStyle/>
          <a:p>
            <a:pPr>
              <a:lnSpc>
                <a:spcPts val="800"/>
              </a:lnSpc>
              <a:tabLst>
                <a:tab pos="101600" algn="l"/>
                <a:tab pos="127000" algn="l"/>
                <a:tab pos="139700" algn="l"/>
                <a:tab pos="228600" algn="l"/>
              </a:tabLst>
            </a:pPr>
            <a:r>
              <a:rPr lang="en-US" altLang="zh-CN" sz="720" dirty="0" smtClean="0">
                <a:solidFill>
                  <a:srgbClr val="FF9900"/>
                </a:solidFill>
                <a:latin typeface="Times New Roman" pitchFamily="18" charset="0"/>
                <a:cs typeface="Times New Roman" pitchFamily="18" charset="0"/>
              </a:rPr>
              <a:t>•</a:t>
            </a:r>
            <a:r>
              <a:rPr lang="en-US" altLang="zh-CN" sz="720" dirty="0" smtClean="0">
                <a:latin typeface="Times New Roman" pitchFamily="18" charset="0"/>
                <a:cs typeface="Times New Roman" pitchFamily="18" charset="0"/>
              </a:rPr>
              <a:t>   </a:t>
            </a:r>
            <a:r>
              <a:rPr lang="en-US" altLang="zh-CN" sz="720" b="1" dirty="0" smtClean="0">
                <a:solidFill>
                  <a:srgbClr val="000000"/>
                </a:solidFill>
                <a:latin typeface="Times New Roman" pitchFamily="18" charset="0"/>
                <a:cs typeface="Times New Roman" pitchFamily="18" charset="0"/>
              </a:rPr>
              <a:t>Hannah</a:t>
            </a:r>
            <a:r>
              <a:rPr lang="en-US" altLang="zh-CN" sz="720" dirty="0" smtClean="0">
                <a:latin typeface="Times New Roman" pitchFamily="18" charset="0"/>
                <a:cs typeface="Times New Roman" pitchFamily="18" charset="0"/>
              </a:rPr>
              <a:t> </a:t>
            </a:r>
            <a:r>
              <a:rPr lang="en-US" altLang="zh-CN" sz="720" b="1" dirty="0" smtClean="0">
                <a:solidFill>
                  <a:srgbClr val="000000"/>
                </a:solidFill>
                <a:latin typeface="Times New Roman" pitchFamily="18" charset="0"/>
                <a:cs typeface="Times New Roman" pitchFamily="18" charset="0"/>
              </a:rPr>
              <a:t>Arendt</a:t>
            </a:r>
            <a:r>
              <a:rPr lang="en-US" altLang="zh-CN" sz="720" dirty="0" smtClean="0">
                <a:solidFill>
                  <a:srgbClr val="000000"/>
                </a:solidFill>
                <a:latin typeface="Times New Roman" pitchFamily="18" charset="0"/>
                <a:cs typeface="Times New Roman" pitchFamily="18" charset="0"/>
              </a:rPr>
              <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citizenship</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is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condition</a:t>
            </a:r>
          </a:p>
          <a:p>
            <a:pPr>
              <a:lnSpc>
                <a:spcPts val="800"/>
              </a:lnSpc>
              <a:tabLst>
                <a:tab pos="101600" algn="l"/>
                <a:tab pos="127000" algn="l"/>
                <a:tab pos="139700" algn="l"/>
                <a:tab pos="228600" algn="l"/>
              </a:tabLst>
            </a:pPr>
            <a:r>
              <a:rPr lang="en-US" altLang="zh-CN" dirty="0" smtClean="0"/>
              <a:t>	</a:t>
            </a:r>
            <a:r>
              <a:rPr lang="en-US" altLang="zh-CN" sz="720" dirty="0" smtClean="0">
                <a:solidFill>
                  <a:srgbClr val="000000"/>
                </a:solidFill>
                <a:latin typeface="Times New Roman" pitchFamily="18" charset="0"/>
                <a:cs typeface="Times New Roman" pitchFamily="18" charset="0"/>
              </a:rPr>
              <a:t>of</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plurality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(pol)-</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one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is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never</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a</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citizen</a:t>
            </a:r>
          </a:p>
          <a:p>
            <a:pPr>
              <a:lnSpc>
                <a:spcPts val="1000"/>
              </a:lnSpc>
              <a:tabLst>
                <a:tab pos="101600" algn="l"/>
                <a:tab pos="127000" algn="l"/>
                <a:tab pos="139700" algn="l"/>
                <a:tab pos="228600" algn="l"/>
              </a:tabLst>
            </a:pPr>
            <a:r>
              <a:rPr lang="en-US" altLang="zh-CN" dirty="0" smtClean="0"/>
              <a:t>		</a:t>
            </a:r>
            <a:r>
              <a:rPr lang="en-US" altLang="zh-CN" sz="720" dirty="0" smtClean="0">
                <a:solidFill>
                  <a:srgbClr val="000000"/>
                </a:solidFill>
                <a:latin typeface="Times New Roman" pitchFamily="18" charset="0"/>
                <a:cs typeface="Times New Roman" pitchFamily="18" charset="0"/>
              </a:rPr>
              <a:t>by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oneself</a:t>
            </a:r>
          </a:p>
          <a:p>
            <a:pPr>
              <a:lnSpc>
                <a:spcPts val="1000"/>
              </a:lnSpc>
              <a:tabLst>
                <a:tab pos="101600" algn="l"/>
                <a:tab pos="127000" algn="l"/>
                <a:tab pos="139700" algn="l"/>
                <a:tab pos="228600" algn="l"/>
              </a:tabLst>
            </a:pPr>
            <a:r>
              <a:rPr lang="en-US" altLang="zh-CN" dirty="0" smtClean="0"/>
              <a:t>			</a:t>
            </a:r>
            <a:r>
              <a:rPr lang="en-US" altLang="zh-CN" sz="720" dirty="0" smtClean="0">
                <a:solidFill>
                  <a:srgbClr val="808000"/>
                </a:solidFill>
                <a:latin typeface="Times New Roman" pitchFamily="18" charset="0"/>
                <a:cs typeface="Times New Roman" pitchFamily="18" charset="0"/>
              </a:rPr>
              <a:t>•</a:t>
            </a:r>
            <a:r>
              <a:rPr lang="en-US" altLang="zh-CN" sz="720" dirty="0" smtClean="0">
                <a:latin typeface="Times New Roman" pitchFamily="18" charset="0"/>
                <a:cs typeface="Times New Roman" pitchFamily="18" charset="0"/>
              </a:rPr>
              <a:t>  </a:t>
            </a:r>
            <a:r>
              <a:rPr lang="en-US" altLang="zh-CN" sz="720" b="1" dirty="0" smtClean="0">
                <a:solidFill>
                  <a:srgbClr val="FF9900"/>
                </a:solidFill>
                <a:latin typeface="Times New Roman" pitchFamily="18" charset="0"/>
                <a:cs typeface="Times New Roman" pitchFamily="18" charset="0"/>
              </a:rPr>
              <a:t>Appearance</a:t>
            </a:r>
            <a:r>
              <a:rPr lang="en-US" altLang="zh-CN" sz="720" dirty="0" smtClean="0">
                <a:latin typeface="Times New Roman" pitchFamily="18" charset="0"/>
                <a:cs typeface="Times New Roman" pitchFamily="18" charset="0"/>
              </a:rPr>
              <a:t> </a:t>
            </a:r>
            <a:r>
              <a:rPr lang="en-US" altLang="zh-CN" sz="720" b="1" dirty="0" smtClean="0">
                <a:solidFill>
                  <a:srgbClr val="FF9900"/>
                </a:solidFill>
                <a:latin typeface="Times New Roman" pitchFamily="18" charset="0"/>
                <a:cs typeface="Times New Roman" pitchFamily="18" charset="0"/>
              </a:rPr>
              <a:t>(publicity)</a:t>
            </a:r>
          </a:p>
          <a:p>
            <a:pPr>
              <a:lnSpc>
                <a:spcPts val="1000"/>
              </a:lnSpc>
              <a:tabLst>
                <a:tab pos="101600" algn="l"/>
                <a:tab pos="127000" algn="l"/>
                <a:tab pos="139700" algn="l"/>
                <a:tab pos="228600" algn="l"/>
              </a:tabLst>
            </a:pPr>
            <a:r>
              <a:rPr lang="en-US" altLang="zh-CN" dirty="0" smtClean="0"/>
              <a:t>			</a:t>
            </a:r>
            <a:r>
              <a:rPr lang="en-US" altLang="zh-CN" sz="720" dirty="0" smtClean="0">
                <a:solidFill>
                  <a:srgbClr val="808000"/>
                </a:solidFill>
                <a:latin typeface="Times New Roman" pitchFamily="18" charset="0"/>
                <a:cs typeface="Times New Roman" pitchFamily="18" charset="0"/>
              </a:rPr>
              <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Act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in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“common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world”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(artificial,</a:t>
            </a:r>
          </a:p>
          <a:p>
            <a:pPr>
              <a:lnSpc>
                <a:spcPts val="800"/>
              </a:lnSpc>
              <a:tabLst>
                <a:tab pos="101600" algn="l"/>
                <a:tab pos="127000" algn="l"/>
                <a:tab pos="139700" algn="l"/>
                <a:tab pos="228600" algn="l"/>
              </a:tabLst>
            </a:pPr>
            <a:r>
              <a:rPr lang="en-US" altLang="zh-CN" dirty="0" smtClean="0"/>
              <a:t>				</a:t>
            </a:r>
            <a:r>
              <a:rPr lang="en-US" altLang="zh-CN" sz="720" dirty="0" smtClean="0">
                <a:solidFill>
                  <a:srgbClr val="000000"/>
                </a:solidFill>
                <a:latin typeface="Times New Roman" pitchFamily="18" charset="0"/>
                <a:cs typeface="Times New Roman" pitchFamily="18" charset="0"/>
              </a:rPr>
              <a:t>fragile: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e.g.</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culture,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institutions</a:t>
            </a:r>
            <a:r>
              <a:rPr lang="en-US" altLang="zh-CN" sz="720" dirty="0" smtClean="0">
                <a:solidFill>
                  <a:srgbClr val="000000"/>
                </a:solidFill>
                <a:latin typeface="Wingdings" pitchFamily="18" charset="0"/>
                <a:cs typeface="Wingdings" pitchFamily="18" charset="0"/>
              </a:rPr>
              <a:t></a:t>
            </a:r>
          </a:p>
          <a:p>
            <a:pPr>
              <a:lnSpc>
                <a:spcPts val="800"/>
              </a:lnSpc>
              <a:tabLst>
                <a:tab pos="101600" algn="l"/>
                <a:tab pos="127000" algn="l"/>
                <a:tab pos="139700" algn="l"/>
                <a:tab pos="228600" algn="l"/>
              </a:tabLst>
            </a:pPr>
            <a:r>
              <a:rPr lang="en-US" altLang="zh-CN" dirty="0" smtClean="0"/>
              <a:t>				</a:t>
            </a:r>
            <a:r>
              <a:rPr lang="en-US" altLang="zh-CN" sz="720" dirty="0" smtClean="0">
                <a:solidFill>
                  <a:srgbClr val="000000"/>
                </a:solidFill>
                <a:latin typeface="Times New Roman" pitchFamily="18" charset="0"/>
                <a:cs typeface="Times New Roman" pitchFamily="18" charset="0"/>
              </a:rPr>
              <a:t>things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that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“endure”)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(speech)</a:t>
            </a:r>
          </a:p>
          <a:p>
            <a:pPr>
              <a:lnSpc>
                <a:spcPts val="1000"/>
              </a:lnSpc>
              <a:tabLst>
                <a:tab pos="101600" algn="l"/>
                <a:tab pos="127000" algn="l"/>
                <a:tab pos="139700" algn="l"/>
                <a:tab pos="228600" algn="l"/>
              </a:tabLst>
            </a:pPr>
            <a:r>
              <a:rPr lang="en-US" altLang="zh-CN" dirty="0" smtClean="0"/>
              <a:t>			</a:t>
            </a:r>
            <a:r>
              <a:rPr lang="en-US" altLang="zh-CN" sz="720" dirty="0" smtClean="0">
                <a:solidFill>
                  <a:srgbClr val="808000"/>
                </a:solidFill>
                <a:latin typeface="Times New Roman" pitchFamily="18" charset="0"/>
                <a:cs typeface="Times New Roman" pitchFamily="18" charset="0"/>
              </a:rPr>
              <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Aristotle: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Zoe/Bios</a:t>
            </a:r>
          </a:p>
          <a:p>
            <a:pPr>
              <a:lnSpc>
                <a:spcPts val="900"/>
              </a:lnSpc>
              <a:tabLst>
                <a:tab pos="101600" algn="l"/>
                <a:tab pos="127000" algn="l"/>
                <a:tab pos="139700" algn="l"/>
                <a:tab pos="228600" algn="l"/>
              </a:tabLst>
            </a:pPr>
            <a:r>
              <a:rPr lang="en-US" altLang="zh-CN" dirty="0" smtClean="0"/>
              <a:t>			</a:t>
            </a:r>
            <a:r>
              <a:rPr lang="en-US" altLang="zh-CN" sz="720" dirty="0" smtClean="0">
                <a:solidFill>
                  <a:srgbClr val="808000"/>
                </a:solidFill>
                <a:latin typeface="Times New Roman" pitchFamily="18" charset="0"/>
                <a:cs typeface="Times New Roman" pitchFamily="18" charset="0"/>
              </a:rPr>
              <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a:t>
            </a:r>
            <a:r>
              <a:rPr lang="en-US" altLang="zh-CN" sz="720" dirty="0" smtClean="0">
                <a:solidFill>
                  <a:srgbClr val="FF9900"/>
                </a:solidFill>
                <a:latin typeface="Times New Roman" pitchFamily="18" charset="0"/>
                <a:cs typeface="Times New Roman" pitchFamily="18" charset="0"/>
              </a:rPr>
              <a:t>“Right</a:t>
            </a:r>
            <a:r>
              <a:rPr lang="en-US" altLang="zh-CN" sz="720" dirty="0" smtClean="0">
                <a:latin typeface="Times New Roman" pitchFamily="18" charset="0"/>
                <a:cs typeface="Times New Roman" pitchFamily="18" charset="0"/>
              </a:rPr>
              <a:t> </a:t>
            </a:r>
            <a:r>
              <a:rPr lang="en-US" altLang="zh-CN" sz="720" dirty="0" smtClean="0">
                <a:solidFill>
                  <a:srgbClr val="FF9900"/>
                </a:solidFill>
                <a:latin typeface="Times New Roman" pitchFamily="18" charset="0"/>
                <a:cs typeface="Times New Roman" pitchFamily="18" charset="0"/>
              </a:rPr>
              <a:t>to</a:t>
            </a:r>
            <a:r>
              <a:rPr lang="en-US" altLang="zh-CN" sz="720" dirty="0" smtClean="0">
                <a:latin typeface="Times New Roman" pitchFamily="18" charset="0"/>
                <a:cs typeface="Times New Roman" pitchFamily="18" charset="0"/>
              </a:rPr>
              <a:t> </a:t>
            </a:r>
            <a:r>
              <a:rPr lang="en-US" altLang="zh-CN" sz="720" dirty="0" smtClean="0">
                <a:solidFill>
                  <a:srgbClr val="FF9900"/>
                </a:solidFill>
                <a:latin typeface="Times New Roman" pitchFamily="18" charset="0"/>
                <a:cs typeface="Times New Roman" pitchFamily="18" charset="0"/>
              </a:rPr>
              <a:t>have</a:t>
            </a:r>
            <a:r>
              <a:rPr lang="en-US" altLang="zh-CN" sz="720" dirty="0" smtClean="0">
                <a:latin typeface="Times New Roman" pitchFamily="18" charset="0"/>
                <a:cs typeface="Times New Roman" pitchFamily="18" charset="0"/>
              </a:rPr>
              <a:t> </a:t>
            </a:r>
            <a:r>
              <a:rPr lang="en-US" altLang="zh-CN" sz="720" dirty="0" smtClean="0">
                <a:solidFill>
                  <a:srgbClr val="FF9900"/>
                </a:solidFill>
                <a:latin typeface="Times New Roman" pitchFamily="18" charset="0"/>
                <a:cs typeface="Times New Roman" pitchFamily="18" charset="0"/>
              </a:rPr>
              <a:t>rights”</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i.e.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right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to</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“appear”</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in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public-</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to</a:t>
            </a:r>
          </a:p>
          <a:p>
            <a:pPr>
              <a:lnSpc>
                <a:spcPts val="800"/>
              </a:lnSpc>
              <a:tabLst>
                <a:tab pos="101600" algn="l"/>
                <a:tab pos="127000" algn="l"/>
                <a:tab pos="139700" algn="l"/>
                <a:tab pos="228600" algn="l"/>
              </a:tabLst>
            </a:pPr>
            <a:r>
              <a:rPr lang="en-US" altLang="zh-CN" dirty="0" smtClean="0"/>
              <a:t>			</a:t>
            </a:r>
            <a:r>
              <a:rPr lang="en-US" altLang="zh-CN" sz="720" dirty="0" smtClean="0">
                <a:solidFill>
                  <a:srgbClr val="000000"/>
                </a:solidFill>
                <a:latin typeface="Times New Roman" pitchFamily="18" charset="0"/>
                <a:cs typeface="Times New Roman" pitchFamily="18" charset="0"/>
              </a:rPr>
              <a:t>have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existence</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beyond</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merely</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being</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“human”</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(private).**</a:t>
            </a:r>
          </a:p>
          <a:p>
            <a:pPr>
              <a:lnSpc>
                <a:spcPts val="1000"/>
              </a:lnSpc>
              <a:tabLst>
                <a:tab pos="101600" algn="l"/>
                <a:tab pos="127000" algn="l"/>
                <a:tab pos="139700" algn="l"/>
                <a:tab pos="228600" algn="l"/>
              </a:tabLst>
            </a:pPr>
            <a:r>
              <a:rPr lang="en-US" altLang="zh-CN" dirty="0" smtClean="0"/>
              <a:t>			</a:t>
            </a:r>
            <a:r>
              <a:rPr lang="en-US" altLang="zh-CN" sz="720" dirty="0" smtClean="0">
                <a:solidFill>
                  <a:srgbClr val="808000"/>
                </a:solidFill>
                <a:latin typeface="Times New Roman" pitchFamily="18" charset="0"/>
                <a:cs typeface="Times New Roman" pitchFamily="18" charset="0"/>
              </a:rPr>
              <a:t>•</a:t>
            </a:r>
            <a:r>
              <a:rPr lang="en-US" altLang="zh-CN" sz="720" dirty="0" smtClean="0">
                <a:latin typeface="Times New Roman" pitchFamily="18" charset="0"/>
                <a:cs typeface="Times New Roman" pitchFamily="18" charset="0"/>
              </a:rPr>
              <a:t>    </a:t>
            </a:r>
            <a:r>
              <a:rPr lang="en-US" altLang="zh-CN" sz="720" dirty="0" smtClean="0">
                <a:solidFill>
                  <a:srgbClr val="000000"/>
                </a:solidFill>
                <a:latin typeface="Times New Roman" pitchFamily="18" charset="0"/>
                <a:cs typeface="Times New Roman" pitchFamily="18" charset="0"/>
              </a:rPr>
              <a:t>“</a:t>
            </a:r>
            <a:r>
              <a:rPr lang="en-US" altLang="zh-CN" sz="600" dirty="0" smtClean="0">
                <a:solidFill>
                  <a:srgbClr val="000000"/>
                </a:solidFill>
                <a:latin typeface="Times New Roman" pitchFamily="18" charset="0"/>
                <a:cs typeface="Times New Roman" pitchFamily="18" charset="0"/>
              </a:rPr>
              <a:t>The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conception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of</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human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rights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based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upon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the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assumed</a:t>
            </a:r>
          </a:p>
          <a:p>
            <a:pPr>
              <a:lnSpc>
                <a:spcPts val="700"/>
              </a:lnSpc>
              <a:tabLst>
                <a:tab pos="101600" algn="l"/>
                <a:tab pos="127000" algn="l"/>
                <a:tab pos="139700" algn="l"/>
                <a:tab pos="228600" algn="l"/>
              </a:tabLst>
            </a:pPr>
            <a:r>
              <a:rPr lang="en-US" altLang="zh-CN" dirty="0" smtClean="0"/>
              <a:t>			</a:t>
            </a:r>
            <a:r>
              <a:rPr lang="en-US" altLang="zh-CN" sz="600" dirty="0" smtClean="0">
                <a:solidFill>
                  <a:srgbClr val="000000"/>
                </a:solidFill>
                <a:latin typeface="Times New Roman" pitchFamily="18" charset="0"/>
                <a:cs typeface="Times New Roman" pitchFamily="18" charset="0"/>
              </a:rPr>
              <a:t>existence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of</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a</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human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being</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as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such,</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broke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down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at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the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very</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moment</a:t>
            </a:r>
          </a:p>
          <a:p>
            <a:pPr>
              <a:lnSpc>
                <a:spcPts val="700"/>
              </a:lnSpc>
              <a:tabLst>
                <a:tab pos="101600" algn="l"/>
                <a:tab pos="127000" algn="l"/>
                <a:tab pos="139700" algn="l"/>
                <a:tab pos="228600" algn="l"/>
              </a:tabLst>
            </a:pPr>
            <a:r>
              <a:rPr lang="en-US" altLang="zh-CN" dirty="0" smtClean="0"/>
              <a:t>			</a:t>
            </a:r>
            <a:r>
              <a:rPr lang="en-US" altLang="zh-CN" sz="600" dirty="0" smtClean="0">
                <a:solidFill>
                  <a:srgbClr val="000000"/>
                </a:solidFill>
                <a:latin typeface="Times New Roman" pitchFamily="18" charset="0"/>
                <a:cs typeface="Times New Roman" pitchFamily="18" charset="0"/>
              </a:rPr>
              <a:t>when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those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who</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professed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to</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believe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in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it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were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for</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the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first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time</a:t>
            </a:r>
          </a:p>
          <a:p>
            <a:pPr>
              <a:lnSpc>
                <a:spcPts val="700"/>
              </a:lnSpc>
              <a:tabLst>
                <a:tab pos="101600" algn="l"/>
                <a:tab pos="127000" algn="l"/>
                <a:tab pos="139700" algn="l"/>
                <a:tab pos="228600" algn="l"/>
              </a:tabLst>
            </a:pPr>
            <a:r>
              <a:rPr lang="en-US" altLang="zh-CN" dirty="0" smtClean="0"/>
              <a:t>			</a:t>
            </a:r>
            <a:r>
              <a:rPr lang="en-US" altLang="zh-CN" sz="600" dirty="0" smtClean="0">
                <a:solidFill>
                  <a:srgbClr val="000000"/>
                </a:solidFill>
                <a:latin typeface="Times New Roman" pitchFamily="18" charset="0"/>
                <a:cs typeface="Times New Roman" pitchFamily="18" charset="0"/>
              </a:rPr>
              <a:t>confronted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with</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people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who</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had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indeed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lost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all</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other</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qualities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and</a:t>
            </a:r>
          </a:p>
          <a:p>
            <a:pPr>
              <a:lnSpc>
                <a:spcPts val="700"/>
              </a:lnSpc>
              <a:tabLst>
                <a:tab pos="101600" algn="l"/>
                <a:tab pos="127000" algn="l"/>
                <a:tab pos="139700" algn="l"/>
                <a:tab pos="228600" algn="l"/>
              </a:tabLst>
            </a:pPr>
            <a:r>
              <a:rPr lang="en-US" altLang="zh-CN" dirty="0" smtClean="0"/>
              <a:t>			</a:t>
            </a:r>
            <a:r>
              <a:rPr lang="en-US" altLang="zh-CN" sz="600" dirty="0" smtClean="0">
                <a:solidFill>
                  <a:srgbClr val="000000"/>
                </a:solidFill>
                <a:latin typeface="Times New Roman" pitchFamily="18" charset="0"/>
                <a:cs typeface="Times New Roman" pitchFamily="18" charset="0"/>
              </a:rPr>
              <a:t>specific</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relationships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except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that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they</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were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still</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human.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The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world</a:t>
            </a:r>
          </a:p>
          <a:p>
            <a:pPr>
              <a:lnSpc>
                <a:spcPts val="700"/>
              </a:lnSpc>
              <a:tabLst>
                <a:tab pos="101600" algn="l"/>
                <a:tab pos="127000" algn="l"/>
                <a:tab pos="139700" algn="l"/>
                <a:tab pos="228600" algn="l"/>
              </a:tabLst>
            </a:pPr>
            <a:r>
              <a:rPr lang="en-US" altLang="zh-CN" dirty="0" smtClean="0"/>
              <a:t>			</a:t>
            </a:r>
            <a:r>
              <a:rPr lang="en-US" altLang="zh-CN" sz="600" dirty="0" smtClean="0">
                <a:solidFill>
                  <a:srgbClr val="000000"/>
                </a:solidFill>
                <a:latin typeface="Times New Roman" pitchFamily="18" charset="0"/>
                <a:cs typeface="Times New Roman" pitchFamily="18" charset="0"/>
              </a:rPr>
              <a:t>found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nothing</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sacred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in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the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abstract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nakedness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of</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the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human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being”.</a:t>
            </a:r>
          </a:p>
          <a:p>
            <a:pPr>
              <a:lnSpc>
                <a:spcPts val="700"/>
              </a:lnSpc>
              <a:tabLst>
                <a:tab pos="101600" algn="l"/>
                <a:tab pos="127000" algn="l"/>
                <a:tab pos="139700" algn="l"/>
                <a:tab pos="228600" algn="l"/>
              </a:tabLst>
            </a:pPr>
            <a:r>
              <a:rPr lang="en-US" altLang="zh-CN" dirty="0" smtClean="0"/>
              <a:t>			</a:t>
            </a:r>
            <a:r>
              <a:rPr lang="en-US" altLang="zh-CN" sz="600" dirty="0" smtClean="0">
                <a:solidFill>
                  <a:srgbClr val="000000"/>
                </a:solidFill>
                <a:latin typeface="Times New Roman" pitchFamily="18" charset="0"/>
                <a:cs typeface="Times New Roman" pitchFamily="18" charset="0"/>
              </a:rPr>
              <a:t>(Origins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of</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Totalitarianism)</a:t>
            </a:r>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2100"/>
              </a:lnSpc>
              <a:tabLst>
                <a:tab pos="101600" algn="l"/>
                <a:tab pos="127000" algn="l"/>
                <a:tab pos="139700" algn="l"/>
                <a:tab pos="228600" algn="l"/>
              </a:tabLst>
            </a:pPr>
            <a:r>
              <a:rPr lang="en-US" altLang="zh-CN" sz="1188" dirty="0" smtClean="0">
                <a:solidFill>
                  <a:srgbClr val="775F55"/>
                </a:solidFill>
                <a:latin typeface="Tw Cen MT" pitchFamily="18" charset="0"/>
                <a:cs typeface="Tw Cen MT" pitchFamily="18" charset="0"/>
              </a:rPr>
              <a:t>Khadr:</a:t>
            </a:r>
            <a:r>
              <a:rPr lang="en-US" altLang="zh-CN" sz="1188" dirty="0" smtClean="0">
                <a:latin typeface="Times New Roman" pitchFamily="18" charset="0"/>
                <a:cs typeface="Times New Roman" pitchFamily="18" charset="0"/>
              </a:rPr>
              <a:t> </a:t>
            </a:r>
            <a:r>
              <a:rPr lang="en-US" altLang="zh-CN" sz="1188" dirty="0" smtClean="0">
                <a:solidFill>
                  <a:srgbClr val="775F55"/>
                </a:solidFill>
                <a:latin typeface="Tw Cen MT" pitchFamily="18" charset="0"/>
                <a:cs typeface="Tw Cen MT" pitchFamily="18" charset="0"/>
              </a:rPr>
              <a:t>The</a:t>
            </a:r>
            <a:r>
              <a:rPr lang="en-US" altLang="zh-CN" sz="1188" dirty="0" smtClean="0">
                <a:latin typeface="Times New Roman" pitchFamily="18" charset="0"/>
                <a:cs typeface="Times New Roman" pitchFamily="18" charset="0"/>
              </a:rPr>
              <a:t> </a:t>
            </a:r>
            <a:r>
              <a:rPr lang="en-US" altLang="zh-CN" sz="1188" dirty="0" smtClean="0">
                <a:solidFill>
                  <a:srgbClr val="775F55"/>
                </a:solidFill>
                <a:latin typeface="Tw Cen MT" pitchFamily="18" charset="0"/>
                <a:cs typeface="Tw Cen MT" pitchFamily="18" charset="0"/>
              </a:rPr>
              <a:t>case</a:t>
            </a:r>
            <a:r>
              <a:rPr lang="en-US" altLang="zh-CN" sz="1188" dirty="0" smtClean="0">
                <a:latin typeface="Times New Roman" pitchFamily="18" charset="0"/>
                <a:cs typeface="Times New Roman" pitchFamily="18" charset="0"/>
              </a:rPr>
              <a:t> </a:t>
            </a:r>
            <a:r>
              <a:rPr lang="en-US" altLang="zh-CN" sz="1188" dirty="0" smtClean="0">
                <a:solidFill>
                  <a:srgbClr val="775F55"/>
                </a:solidFill>
                <a:latin typeface="Tw Cen MT" pitchFamily="18" charset="0"/>
                <a:cs typeface="Tw Cen MT" pitchFamily="18" charset="0"/>
              </a:rPr>
              <a:t>for</a:t>
            </a:r>
            <a:r>
              <a:rPr lang="en-US" altLang="zh-CN" sz="1188" dirty="0" smtClean="0">
                <a:latin typeface="Times New Roman" pitchFamily="18" charset="0"/>
                <a:cs typeface="Times New Roman" pitchFamily="18" charset="0"/>
              </a:rPr>
              <a:t> </a:t>
            </a:r>
            <a:r>
              <a:rPr lang="en-US" altLang="zh-CN" sz="1188" dirty="0" smtClean="0">
                <a:solidFill>
                  <a:srgbClr val="775F55"/>
                </a:solidFill>
                <a:latin typeface="Tw Cen MT" pitchFamily="18" charset="0"/>
                <a:cs typeface="Tw Cen MT" pitchFamily="18" charset="0"/>
              </a:rPr>
              <a:t>“indivisible</a:t>
            </a:r>
            <a:r>
              <a:rPr lang="en-US" altLang="zh-CN" sz="1188" dirty="0" smtClean="0">
                <a:latin typeface="Times New Roman" pitchFamily="18" charset="0"/>
                <a:cs typeface="Times New Roman" pitchFamily="18" charset="0"/>
              </a:rPr>
              <a:t> </a:t>
            </a:r>
            <a:r>
              <a:rPr lang="en-US" altLang="zh-CN" sz="1188" dirty="0" smtClean="0">
                <a:solidFill>
                  <a:srgbClr val="775F55"/>
                </a:solidFill>
                <a:latin typeface="Tw Cen MT" pitchFamily="18" charset="0"/>
                <a:cs typeface="Tw Cen MT" pitchFamily="18" charset="0"/>
              </a:rPr>
              <a:t>citizenship”</a:t>
            </a:r>
          </a:p>
        </p:txBody>
      </p:sp>
      <p:sp>
        <p:nvSpPr>
          <p:cNvPr id="1029" name="TextBox 1"/>
          <p:cNvSpPr txBox="1"/>
          <p:nvPr/>
        </p:nvSpPr>
        <p:spPr>
          <a:xfrm>
            <a:off x="673100" y="4229100"/>
            <a:ext cx="25400" cy="2768600"/>
          </a:xfrm>
          <a:prstGeom prst="rect">
            <a:avLst/>
          </a:prstGeom>
          <a:noFill/>
        </p:spPr>
        <p:txBody>
          <a:bodyPr wrap="none" lIns="0" tIns="0" rIns="0" rtlCol="0">
            <a:spAutoFit/>
          </a:bodyPr>
          <a:lstStyle/>
          <a:p>
            <a:pPr>
              <a:lnSpc>
                <a:spcPts val="500"/>
              </a:lnSpc>
              <a:tabLst/>
            </a:pPr>
            <a:r>
              <a:rPr lang="en-US" altLang="zh-CN" sz="480" dirty="0" smtClean="0">
                <a:solidFill>
                  <a:srgbClr val="DD8047"/>
                </a:solidFill>
                <a:latin typeface="Times New Roman" pitchFamily="18" charset="0"/>
                <a:cs typeface="Times New Roman" pitchFamily="18" charset="0"/>
              </a:rPr>
              <a:t>•</a:t>
            </a:r>
          </a:p>
          <a:p>
            <a:pPr>
              <a:lnSpc>
                <a:spcPts val="1000"/>
              </a:lnSpc>
            </a:pPr>
            <a:endParaRPr lang="en-US" altLang="zh-CN" dirty="0" smtClean="0"/>
          </a:p>
          <a:p>
            <a:pPr>
              <a:lnSpc>
                <a:spcPts val="600"/>
              </a:lnSpc>
              <a:tabLst/>
            </a:pPr>
            <a:r>
              <a:rPr lang="en-US" altLang="zh-CN" sz="480" dirty="0" smtClean="0">
                <a:solidFill>
                  <a:srgbClr val="DD8047"/>
                </a:solidFill>
                <a:latin typeface="Times New Roman" pitchFamily="18" charset="0"/>
                <a:cs typeface="Times New Roman" pitchFamily="18" charset="0"/>
              </a:rPr>
              <a:t>•</a:t>
            </a:r>
          </a:p>
          <a:p>
            <a:pPr>
              <a:lnSpc>
                <a:spcPts val="1000"/>
              </a:lnSpc>
            </a:pPr>
            <a:endParaRPr lang="en-US" altLang="zh-CN" dirty="0" smtClean="0"/>
          </a:p>
          <a:p>
            <a:pPr>
              <a:lnSpc>
                <a:spcPts val="1300"/>
              </a:lnSpc>
              <a:tabLst/>
            </a:pPr>
            <a:r>
              <a:rPr lang="en-US" altLang="zh-CN" sz="480" dirty="0" smtClean="0">
                <a:solidFill>
                  <a:srgbClr val="DD8047"/>
                </a:solidFill>
                <a:latin typeface="Times New Roman" pitchFamily="18" charset="0"/>
                <a:cs typeface="Times New Roman" pitchFamily="18" charset="0"/>
              </a:rPr>
              <a:t>•</a:t>
            </a:r>
          </a:p>
          <a:p>
            <a:pPr>
              <a:lnSpc>
                <a:spcPts val="1000"/>
              </a:lnSpc>
            </a:pPr>
            <a:endParaRPr lang="en-US" altLang="zh-CN" dirty="0" smtClean="0"/>
          </a:p>
          <a:p>
            <a:pPr>
              <a:lnSpc>
                <a:spcPts val="600"/>
              </a:lnSpc>
              <a:tabLst/>
            </a:pPr>
            <a:r>
              <a:rPr lang="en-US" altLang="zh-CN" sz="480" dirty="0" smtClean="0">
                <a:solidFill>
                  <a:srgbClr val="DD8047"/>
                </a:solidFill>
                <a:latin typeface="Times New Roman" pitchFamily="18" charset="0"/>
                <a:cs typeface="Times New Roman" pitchFamily="18" charset="0"/>
              </a:rPr>
              <a:t>•</a:t>
            </a:r>
          </a:p>
          <a:p>
            <a:pPr>
              <a:lnSpc>
                <a:spcPts val="1000"/>
              </a:lnSpc>
            </a:pPr>
            <a:endParaRPr lang="en-US" altLang="zh-CN" dirty="0" smtClean="0"/>
          </a:p>
          <a:p>
            <a:pPr>
              <a:lnSpc>
                <a:spcPts val="1000"/>
              </a:lnSpc>
            </a:pPr>
            <a:endParaRPr lang="en-US" altLang="zh-CN" dirty="0" smtClean="0"/>
          </a:p>
          <a:p>
            <a:pPr>
              <a:lnSpc>
                <a:spcPts val="500"/>
              </a:lnSpc>
              <a:tabLst/>
            </a:pPr>
            <a:r>
              <a:rPr lang="en-US" altLang="zh-CN" sz="480" dirty="0" smtClean="0">
                <a:solidFill>
                  <a:srgbClr val="FF9900"/>
                </a:solidFill>
                <a:latin typeface="Times New Roman" pitchFamily="18" charset="0"/>
                <a:cs typeface="Times New Roman" pitchFamily="18" charset="0"/>
              </a:rPr>
              <a:t>•</a:t>
            </a:r>
          </a:p>
          <a:p>
            <a:pPr>
              <a:lnSpc>
                <a:spcPts val="1000"/>
              </a:lnSpc>
            </a:pPr>
            <a:endParaRPr lang="en-US" altLang="zh-CN" dirty="0" smtClean="0"/>
          </a:p>
          <a:p>
            <a:pPr>
              <a:lnSpc>
                <a:spcPts val="1100"/>
              </a:lnSpc>
              <a:tabLst/>
            </a:pPr>
            <a:r>
              <a:rPr lang="en-US" altLang="zh-CN" sz="480" dirty="0" smtClean="0">
                <a:solidFill>
                  <a:srgbClr val="FF9900"/>
                </a:solidFill>
                <a:latin typeface="Times New Roman" pitchFamily="18" charset="0"/>
                <a:cs typeface="Times New Roman" pitchFamily="18" charset="0"/>
              </a:rPr>
              <a:t>•</a:t>
            </a:r>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800"/>
              </a:lnSpc>
              <a:tabLst/>
            </a:pPr>
            <a:r>
              <a:rPr lang="en-US" altLang="zh-CN" sz="504" dirty="0" smtClean="0">
                <a:solidFill>
                  <a:srgbClr val="DD8047"/>
                </a:solidFill>
                <a:latin typeface="Times New Roman" pitchFamily="18" charset="0"/>
                <a:cs typeface="Times New Roman" pitchFamily="18" charset="0"/>
              </a:rPr>
              <a:t>•</a:t>
            </a:r>
          </a:p>
        </p:txBody>
      </p:sp>
      <p:sp>
        <p:nvSpPr>
          <p:cNvPr id="1030" name="TextBox 1"/>
          <p:cNvSpPr txBox="1"/>
          <p:nvPr/>
        </p:nvSpPr>
        <p:spPr>
          <a:xfrm>
            <a:off x="723900" y="4216400"/>
            <a:ext cx="2387600" cy="2908300"/>
          </a:xfrm>
          <a:prstGeom prst="rect">
            <a:avLst/>
          </a:prstGeom>
          <a:noFill/>
        </p:spPr>
        <p:txBody>
          <a:bodyPr wrap="none" lIns="0" tIns="0" rIns="0" rtlCol="0">
            <a:spAutoFit/>
          </a:bodyPr>
          <a:lstStyle/>
          <a:p>
            <a:pPr>
              <a:lnSpc>
                <a:spcPts val="600"/>
              </a:lnSpc>
              <a:tabLst>
                <a:tab pos="50800" algn="l"/>
                <a:tab pos="63500" algn="l"/>
              </a:tabLst>
            </a:pPr>
            <a:r>
              <a:rPr lang="en-US" altLang="zh-CN" dirty="0" smtClean="0"/>
              <a:t>	</a:t>
            </a:r>
            <a:r>
              <a:rPr lang="en-US" altLang="zh-CN" sz="600" dirty="0" smtClean="0">
                <a:solidFill>
                  <a:srgbClr val="000000"/>
                </a:solidFill>
                <a:latin typeface="Tw Cen MT" pitchFamily="18" charset="0"/>
                <a:cs typeface="Tw Cen MT" pitchFamily="18" charset="0"/>
              </a:rPr>
              <a:t>Khadr</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held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in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Guantanamo</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since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2002</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(15yrs</a:t>
            </a:r>
          </a:p>
          <a:p>
            <a:pPr>
              <a:lnSpc>
                <a:spcPts val="700"/>
              </a:lnSpc>
              <a:tabLst>
                <a:tab pos="50800" algn="l"/>
                <a:tab pos="63500" algn="l"/>
              </a:tabLst>
            </a:pPr>
            <a:r>
              <a:rPr lang="en-US" altLang="zh-CN" dirty="0" smtClean="0"/>
              <a:t>	</a:t>
            </a:r>
            <a:r>
              <a:rPr lang="en-US" altLang="zh-CN" sz="600" dirty="0" smtClean="0">
                <a:solidFill>
                  <a:srgbClr val="000000"/>
                </a:solidFill>
                <a:latin typeface="Tw Cen MT" pitchFamily="18" charset="0"/>
                <a:cs typeface="Tw Cen MT" pitchFamily="18" charset="0"/>
              </a:rPr>
              <a:t>old)(charged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‘04)</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Last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Western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Citizen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held.</a:t>
            </a:r>
          </a:p>
          <a:p>
            <a:pPr>
              <a:lnSpc>
                <a:spcPts val="900"/>
              </a:lnSpc>
              <a:tabLst>
                <a:tab pos="50800" algn="l"/>
                <a:tab pos="63500" algn="l"/>
              </a:tabLst>
            </a:pPr>
            <a:r>
              <a:rPr lang="en-US" altLang="zh-CN" dirty="0" smtClean="0"/>
              <a:t>	</a:t>
            </a:r>
            <a:r>
              <a:rPr lang="en-US" altLang="zh-CN" sz="600" dirty="0" smtClean="0">
                <a:solidFill>
                  <a:srgbClr val="000000"/>
                </a:solidFill>
                <a:latin typeface="Tw Cen MT" pitchFamily="18" charset="0"/>
                <a:cs typeface="Tw Cen MT" pitchFamily="18" charset="0"/>
              </a:rPr>
              <a:t>Both</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Fed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&amp;</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Supreme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Courts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have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held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that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his</a:t>
            </a:r>
          </a:p>
          <a:p>
            <a:pPr>
              <a:lnSpc>
                <a:spcPts val="700"/>
              </a:lnSpc>
              <a:tabLst>
                <a:tab pos="50800" algn="l"/>
                <a:tab pos="63500" algn="l"/>
              </a:tabLst>
            </a:pPr>
            <a:r>
              <a:rPr lang="en-US" altLang="zh-CN" dirty="0" smtClean="0"/>
              <a:t>	</a:t>
            </a:r>
            <a:r>
              <a:rPr lang="en-US" altLang="zh-CN" sz="600" dirty="0" smtClean="0">
                <a:solidFill>
                  <a:srgbClr val="000000"/>
                </a:solidFill>
                <a:latin typeface="Tw Cen MT" pitchFamily="18" charset="0"/>
                <a:cs typeface="Tw Cen MT" pitchFamily="18" charset="0"/>
              </a:rPr>
              <a:t>Charter</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Rights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were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violated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(Can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officials</a:t>
            </a:r>
          </a:p>
          <a:p>
            <a:pPr>
              <a:lnSpc>
                <a:spcPts val="700"/>
              </a:lnSpc>
              <a:tabLst>
                <a:tab pos="50800" algn="l"/>
                <a:tab pos="63500" algn="l"/>
              </a:tabLst>
            </a:pPr>
            <a:r>
              <a:rPr lang="en-US" altLang="zh-CN" dirty="0" smtClean="0"/>
              <a:t>	</a:t>
            </a:r>
            <a:r>
              <a:rPr lang="en-US" altLang="zh-CN" sz="600" dirty="0" smtClean="0">
                <a:solidFill>
                  <a:srgbClr val="000000"/>
                </a:solidFill>
                <a:latin typeface="Tw Cen MT" pitchFamily="18" charset="0"/>
                <a:cs typeface="Tw Cen MT" pitchFamily="18" charset="0"/>
              </a:rPr>
              <a:t>participation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in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interrogations)</a:t>
            </a:r>
          </a:p>
          <a:p>
            <a:pPr>
              <a:lnSpc>
                <a:spcPts val="900"/>
              </a:lnSpc>
              <a:tabLst>
                <a:tab pos="50800" algn="l"/>
                <a:tab pos="63500" algn="l"/>
              </a:tabLst>
            </a:pPr>
            <a:r>
              <a:rPr lang="en-US" altLang="zh-CN" dirty="0" smtClean="0"/>
              <a:t>	</a:t>
            </a:r>
            <a:r>
              <a:rPr lang="en-US" altLang="zh-CN" sz="600" dirty="0" smtClean="0">
                <a:solidFill>
                  <a:srgbClr val="000000"/>
                </a:solidFill>
                <a:latin typeface="Tw Cen MT" pitchFamily="18" charset="0"/>
                <a:cs typeface="Tw Cen MT" pitchFamily="18" charset="0"/>
              </a:rPr>
              <a:t>In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2008</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SCC</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held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that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Charter</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applied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and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said</a:t>
            </a:r>
          </a:p>
          <a:p>
            <a:pPr>
              <a:lnSpc>
                <a:spcPts val="700"/>
              </a:lnSpc>
              <a:tabLst>
                <a:tab pos="50800" algn="l"/>
                <a:tab pos="63500" algn="l"/>
              </a:tabLst>
            </a:pPr>
            <a:r>
              <a:rPr lang="en-US" altLang="zh-CN" dirty="0" smtClean="0"/>
              <a:t>	</a:t>
            </a:r>
            <a:r>
              <a:rPr lang="en-US" altLang="zh-CN" sz="600" dirty="0" smtClean="0">
                <a:solidFill>
                  <a:srgbClr val="000000"/>
                </a:solidFill>
                <a:latin typeface="Tw Cen MT" pitchFamily="18" charset="0"/>
                <a:cs typeface="Tw Cen MT" pitchFamily="18" charset="0"/>
              </a:rPr>
              <a:t>Can’s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partic.</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violated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its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int’l</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rights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obligations</a:t>
            </a:r>
          </a:p>
          <a:p>
            <a:pPr>
              <a:lnSpc>
                <a:spcPts val="900"/>
              </a:lnSpc>
              <a:tabLst>
                <a:tab pos="50800" algn="l"/>
                <a:tab pos="63500" algn="l"/>
              </a:tabLst>
            </a:pPr>
            <a:r>
              <a:rPr lang="en-US" altLang="zh-CN" dirty="0" smtClean="0"/>
              <a:t>	</a:t>
            </a:r>
            <a:r>
              <a:rPr lang="en-US" altLang="zh-CN" sz="600" dirty="0" smtClean="0">
                <a:solidFill>
                  <a:srgbClr val="000000"/>
                </a:solidFill>
                <a:latin typeface="Tw Cen MT" pitchFamily="18" charset="0"/>
                <a:cs typeface="Tw Cen MT" pitchFamily="18" charset="0"/>
              </a:rPr>
              <a:t>Fed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Court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remedy</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ordered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Gov’t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to</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repatriate</a:t>
            </a:r>
          </a:p>
          <a:p>
            <a:pPr>
              <a:lnSpc>
                <a:spcPts val="700"/>
              </a:lnSpc>
              <a:tabLst>
                <a:tab pos="50800" algn="l"/>
                <a:tab pos="63500" algn="l"/>
              </a:tabLst>
            </a:pPr>
            <a:r>
              <a:rPr lang="en-US" altLang="zh-CN" dirty="0" smtClean="0"/>
              <a:t>	</a:t>
            </a:r>
            <a:r>
              <a:rPr lang="en-US" altLang="zh-CN" sz="600" dirty="0" smtClean="0">
                <a:solidFill>
                  <a:srgbClr val="000000"/>
                </a:solidFill>
                <a:latin typeface="Tw Cen MT" pitchFamily="18" charset="0"/>
                <a:cs typeface="Tw Cen MT" pitchFamily="18" charset="0"/>
              </a:rPr>
              <a:t>(Bring</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him</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home):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PM</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refuses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&amp;</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appeals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t>
            </a:r>
            <a:r>
              <a:rPr lang="en-US" altLang="zh-CN" sz="600" i="1" dirty="0" smtClean="0">
                <a:solidFill>
                  <a:srgbClr val="000000"/>
                </a:solidFill>
                <a:latin typeface="Tw Cen MT" pitchFamily="18" charset="0"/>
                <a:cs typeface="Tw Cen MT" pitchFamily="18" charset="0"/>
              </a:rPr>
              <a:t>Canada</a:t>
            </a:r>
          </a:p>
          <a:p>
            <a:pPr>
              <a:lnSpc>
                <a:spcPts val="700"/>
              </a:lnSpc>
              <a:tabLst>
                <a:tab pos="50800" algn="l"/>
                <a:tab pos="63500" algn="l"/>
              </a:tabLst>
            </a:pPr>
            <a:r>
              <a:rPr lang="en-US" altLang="zh-CN" dirty="0" smtClean="0"/>
              <a:t>	</a:t>
            </a:r>
            <a:r>
              <a:rPr lang="en-US" altLang="zh-CN" sz="600" i="1" dirty="0" smtClean="0">
                <a:solidFill>
                  <a:srgbClr val="000000"/>
                </a:solidFill>
                <a:latin typeface="Tw Cen MT" pitchFamily="18" charset="0"/>
                <a:cs typeface="Tw Cen MT" pitchFamily="18" charset="0"/>
              </a:rPr>
              <a:t>(Prime</a:t>
            </a:r>
            <a:r>
              <a:rPr lang="en-US" altLang="zh-CN" sz="600" dirty="0" smtClean="0">
                <a:latin typeface="Times New Roman" pitchFamily="18" charset="0"/>
                <a:cs typeface="Times New Roman" pitchFamily="18" charset="0"/>
              </a:rPr>
              <a:t> </a:t>
            </a:r>
            <a:r>
              <a:rPr lang="en-US" altLang="zh-CN" sz="600" i="1" dirty="0" smtClean="0">
                <a:solidFill>
                  <a:srgbClr val="000000"/>
                </a:solidFill>
                <a:latin typeface="Tw Cen MT" pitchFamily="18" charset="0"/>
                <a:cs typeface="Tw Cen MT" pitchFamily="18" charset="0"/>
              </a:rPr>
              <a:t>Minister)</a:t>
            </a:r>
            <a:r>
              <a:rPr lang="en-US" altLang="zh-CN" sz="600" dirty="0" smtClean="0">
                <a:latin typeface="Times New Roman" pitchFamily="18" charset="0"/>
                <a:cs typeface="Times New Roman" pitchFamily="18" charset="0"/>
              </a:rPr>
              <a:t> </a:t>
            </a:r>
            <a:r>
              <a:rPr lang="en-US" altLang="zh-CN" sz="600" i="1" dirty="0" smtClean="0">
                <a:solidFill>
                  <a:srgbClr val="000000"/>
                </a:solidFill>
                <a:latin typeface="Tw Cen MT" pitchFamily="18" charset="0"/>
                <a:cs typeface="Tw Cen MT" pitchFamily="18" charset="0"/>
              </a:rPr>
              <a:t>v.</a:t>
            </a:r>
            <a:r>
              <a:rPr lang="en-US" altLang="zh-CN" sz="600" dirty="0" smtClean="0">
                <a:latin typeface="Times New Roman" pitchFamily="18" charset="0"/>
                <a:cs typeface="Times New Roman" pitchFamily="18" charset="0"/>
              </a:rPr>
              <a:t> </a:t>
            </a:r>
            <a:r>
              <a:rPr lang="en-US" altLang="zh-CN" sz="600" i="1" dirty="0" smtClean="0">
                <a:solidFill>
                  <a:srgbClr val="000000"/>
                </a:solidFill>
                <a:latin typeface="Tw Cen MT" pitchFamily="18" charset="0"/>
                <a:cs typeface="Tw Cen MT" pitchFamily="18" charset="0"/>
              </a:rPr>
              <a:t>Khadr</a:t>
            </a:r>
            <a:r>
              <a:rPr lang="en-US" altLang="zh-CN" sz="600" dirty="0" smtClean="0">
                <a:solidFill>
                  <a:srgbClr val="000000"/>
                </a:solidFill>
                <a:latin typeface="Tw Cen MT" pitchFamily="18" charset="0"/>
                <a:cs typeface="Tw Cen MT" pitchFamily="18" charset="0"/>
              </a:rPr>
              <a:t>)</a:t>
            </a:r>
          </a:p>
          <a:p>
            <a:pPr>
              <a:lnSpc>
                <a:spcPts val="1100"/>
              </a:lnSpc>
              <a:tabLst>
                <a:tab pos="50800" algn="l"/>
                <a:tab pos="63500" algn="l"/>
              </a:tabLst>
            </a:pPr>
            <a:r>
              <a:rPr lang="en-US" altLang="zh-CN" dirty="0" smtClean="0"/>
              <a:t>		</a:t>
            </a:r>
            <a:r>
              <a:rPr lang="en-US" altLang="zh-CN" sz="600" b="1" dirty="0" smtClean="0">
                <a:solidFill>
                  <a:srgbClr val="000000"/>
                </a:solidFill>
                <a:latin typeface="Times New Roman" pitchFamily="18" charset="0"/>
                <a:cs typeface="Times New Roman" pitchFamily="18" charset="0"/>
              </a:rPr>
              <a:t>SCC</a:t>
            </a:r>
            <a:r>
              <a:rPr lang="en-US" altLang="zh-CN" sz="600" dirty="0" smtClean="0">
                <a:latin typeface="Times New Roman" pitchFamily="18" charset="0"/>
                <a:cs typeface="Times New Roman" pitchFamily="18" charset="0"/>
              </a:rPr>
              <a:t> </a:t>
            </a:r>
            <a:r>
              <a:rPr lang="en-US" altLang="zh-CN" sz="600" b="1" dirty="0" smtClean="0">
                <a:solidFill>
                  <a:srgbClr val="000000"/>
                </a:solidFill>
                <a:latin typeface="Times New Roman" pitchFamily="18" charset="0"/>
                <a:cs typeface="Times New Roman" pitchFamily="18" charset="0"/>
              </a:rPr>
              <a:t>Held: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K</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is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entitled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to</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remedy</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24)</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repatriation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“appropriate”</a:t>
            </a:r>
          </a:p>
          <a:p>
            <a:pPr>
              <a:lnSpc>
                <a:spcPts val="700"/>
              </a:lnSpc>
              <a:tabLst>
                <a:tab pos="50800" algn="l"/>
                <a:tab pos="63500" algn="l"/>
              </a:tabLst>
            </a:pPr>
            <a:r>
              <a:rPr lang="en-US" altLang="zh-CN" dirty="0" smtClean="0"/>
              <a:t>	</a:t>
            </a:r>
            <a:r>
              <a:rPr lang="en-US" altLang="zh-CN" sz="600" b="1" dirty="0" smtClean="0">
                <a:solidFill>
                  <a:srgbClr val="FFC000"/>
                </a:solidFill>
                <a:latin typeface="Times New Roman" pitchFamily="18" charset="0"/>
                <a:cs typeface="Times New Roman" pitchFamily="18" charset="0"/>
              </a:rPr>
              <a:t>BUT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gov’t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has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prerogative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on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foreign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affairs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and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Courts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cannot</a:t>
            </a:r>
          </a:p>
          <a:p>
            <a:pPr>
              <a:lnSpc>
                <a:spcPts val="700"/>
              </a:lnSpc>
              <a:tabLst>
                <a:tab pos="50800" algn="l"/>
                <a:tab pos="63500" algn="l"/>
              </a:tabLst>
            </a:pPr>
            <a:r>
              <a:rPr lang="en-US" altLang="zh-CN" dirty="0" smtClean="0"/>
              <a:t>	</a:t>
            </a:r>
            <a:r>
              <a:rPr lang="en-US" altLang="zh-CN" sz="600" dirty="0" smtClean="0">
                <a:solidFill>
                  <a:srgbClr val="000000"/>
                </a:solidFill>
                <a:latin typeface="Times New Roman" pitchFamily="18" charset="0"/>
                <a:cs typeface="Times New Roman" pitchFamily="18" charset="0"/>
              </a:rPr>
              <a:t>direct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repatriation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only</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identify</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violation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(remedy:</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“declaratory</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relief”?!)</a:t>
            </a:r>
          </a:p>
          <a:p>
            <a:pPr>
              <a:lnSpc>
                <a:spcPts val="700"/>
              </a:lnSpc>
              <a:tabLst>
                <a:tab pos="50800" algn="l"/>
                <a:tab pos="63500" algn="l"/>
              </a:tabLst>
            </a:pPr>
            <a:r>
              <a:rPr lang="en-US" altLang="zh-CN" dirty="0" smtClean="0"/>
              <a:t>		</a:t>
            </a:r>
            <a:r>
              <a:rPr lang="en-US" altLang="zh-CN" sz="600" b="1" dirty="0" smtClean="0">
                <a:solidFill>
                  <a:srgbClr val="000000"/>
                </a:solidFill>
                <a:latin typeface="Times New Roman" pitchFamily="18" charset="0"/>
                <a:cs typeface="Times New Roman" pitchFamily="18" charset="0"/>
              </a:rPr>
              <a:t>Question: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should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gov’t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have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“duty</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to</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protect”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(O’Reilly</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imes New Roman" pitchFamily="18" charset="0"/>
                <a:cs typeface="Times New Roman" pitchFamily="18" charset="0"/>
              </a:rPr>
              <a:t>J.)?</a:t>
            </a:r>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600"/>
              </a:lnSpc>
              <a:tabLst>
                <a:tab pos="50800" algn="l"/>
                <a:tab pos="63500" algn="l"/>
              </a:tabLst>
            </a:pPr>
            <a:r>
              <a:rPr lang="en-US" altLang="zh-CN" sz="1308" dirty="0" smtClean="0">
                <a:solidFill>
                  <a:srgbClr val="775F55"/>
                </a:solidFill>
                <a:latin typeface="Tw Cen MT" pitchFamily="18" charset="0"/>
                <a:cs typeface="Tw Cen MT" pitchFamily="18" charset="0"/>
              </a:rPr>
              <a:t>The</a:t>
            </a:r>
            <a:r>
              <a:rPr lang="en-US" altLang="zh-CN" sz="1308" dirty="0" smtClean="0">
                <a:latin typeface="Times New Roman" pitchFamily="18" charset="0"/>
                <a:cs typeface="Times New Roman" pitchFamily="18" charset="0"/>
              </a:rPr>
              <a:t> </a:t>
            </a:r>
            <a:r>
              <a:rPr lang="en-US" altLang="zh-CN" sz="1308" dirty="0" smtClean="0">
                <a:solidFill>
                  <a:srgbClr val="775F55"/>
                </a:solidFill>
                <a:latin typeface="Tw Cen MT" pitchFamily="18" charset="0"/>
                <a:cs typeface="Tw Cen MT" pitchFamily="18" charset="0"/>
              </a:rPr>
              <a:t>cont.</a:t>
            </a:r>
            <a:r>
              <a:rPr lang="en-US" altLang="zh-CN" sz="1308" dirty="0" smtClean="0">
                <a:latin typeface="Times New Roman" pitchFamily="18" charset="0"/>
                <a:cs typeface="Times New Roman" pitchFamily="18" charset="0"/>
              </a:rPr>
              <a:t> </a:t>
            </a:r>
            <a:r>
              <a:rPr lang="en-US" altLang="zh-CN" sz="1308" dirty="0" smtClean="0">
                <a:solidFill>
                  <a:srgbClr val="775F55"/>
                </a:solidFill>
                <a:latin typeface="Tw Cen MT" pitchFamily="18" charset="0"/>
                <a:cs typeface="Tw Cen MT" pitchFamily="18" charset="0"/>
              </a:rPr>
              <a:t>legal</a:t>
            </a:r>
            <a:r>
              <a:rPr lang="en-US" altLang="zh-CN" sz="1308" dirty="0" smtClean="0">
                <a:latin typeface="Times New Roman" pitchFamily="18" charset="0"/>
                <a:cs typeface="Times New Roman" pitchFamily="18" charset="0"/>
              </a:rPr>
              <a:t> </a:t>
            </a:r>
            <a:r>
              <a:rPr lang="en-US" altLang="zh-CN" sz="1308" dirty="0" smtClean="0">
                <a:solidFill>
                  <a:srgbClr val="775F55"/>
                </a:solidFill>
                <a:latin typeface="Tw Cen MT" pitchFamily="18" charset="0"/>
                <a:cs typeface="Tw Cen MT" pitchFamily="18" charset="0"/>
              </a:rPr>
              <a:t>limbo</a:t>
            </a:r>
            <a:r>
              <a:rPr lang="en-US" altLang="zh-CN" sz="1308" dirty="0" smtClean="0">
                <a:latin typeface="Times New Roman" pitchFamily="18" charset="0"/>
                <a:cs typeface="Times New Roman" pitchFamily="18" charset="0"/>
              </a:rPr>
              <a:t> </a:t>
            </a:r>
            <a:r>
              <a:rPr lang="en-US" altLang="zh-CN" sz="1308" dirty="0" smtClean="0">
                <a:solidFill>
                  <a:srgbClr val="775F55"/>
                </a:solidFill>
                <a:latin typeface="Tw Cen MT" pitchFamily="18" charset="0"/>
                <a:cs typeface="Tw Cen MT" pitchFamily="18" charset="0"/>
              </a:rPr>
              <a:t>of</a:t>
            </a:r>
            <a:r>
              <a:rPr lang="en-US" altLang="zh-CN" sz="1308" dirty="0" smtClean="0">
                <a:latin typeface="Times New Roman" pitchFamily="18" charset="0"/>
                <a:cs typeface="Times New Roman" pitchFamily="18" charset="0"/>
              </a:rPr>
              <a:t> </a:t>
            </a:r>
            <a:r>
              <a:rPr lang="en-US" altLang="zh-CN" sz="1308" dirty="0" smtClean="0">
                <a:solidFill>
                  <a:srgbClr val="775F55"/>
                </a:solidFill>
                <a:latin typeface="Tw Cen MT" pitchFamily="18" charset="0"/>
                <a:cs typeface="Tw Cen MT" pitchFamily="18" charset="0"/>
              </a:rPr>
              <a:t>Khdar</a:t>
            </a:r>
          </a:p>
          <a:p>
            <a:pPr>
              <a:lnSpc>
                <a:spcPts val="1000"/>
              </a:lnSpc>
            </a:pPr>
            <a:endParaRPr lang="en-US" altLang="zh-CN" dirty="0" smtClean="0"/>
          </a:p>
          <a:p>
            <a:pPr>
              <a:lnSpc>
                <a:spcPts val="1200"/>
              </a:lnSpc>
              <a:tabLst>
                <a:tab pos="50800" algn="l"/>
                <a:tab pos="63500" algn="l"/>
              </a:tabLst>
            </a:pPr>
            <a:r>
              <a:rPr lang="en-US" altLang="zh-CN" dirty="0" smtClean="0"/>
              <a:t>	</a:t>
            </a:r>
            <a:r>
              <a:rPr lang="en-US" altLang="zh-CN" sz="839" dirty="0" smtClean="0">
                <a:solidFill>
                  <a:srgbClr val="000000"/>
                </a:solidFill>
                <a:latin typeface="Tw Cen MT" pitchFamily="18" charset="0"/>
                <a:cs typeface="Tw Cen MT" pitchFamily="18" charset="0"/>
              </a:rPr>
              <a:t>Khadr</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pleads</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guilty</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(2010)</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in</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exchange</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for</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8</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yrs</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and</a:t>
            </a:r>
          </a:p>
          <a:p>
            <a:pPr>
              <a:lnSpc>
                <a:spcPts val="900"/>
              </a:lnSpc>
              <a:tabLst>
                <a:tab pos="50800" algn="l"/>
                <a:tab pos="63500" algn="l"/>
              </a:tabLst>
            </a:pPr>
            <a:r>
              <a:rPr lang="en-US" altLang="zh-CN" dirty="0" smtClean="0"/>
              <a:t>	</a:t>
            </a:r>
            <a:r>
              <a:rPr lang="en-US" altLang="zh-CN" sz="839" dirty="0" smtClean="0">
                <a:solidFill>
                  <a:srgbClr val="000000"/>
                </a:solidFill>
                <a:latin typeface="Tw Cen MT" pitchFamily="18" charset="0"/>
                <a:cs typeface="Tw Cen MT" pitchFamily="18" charset="0"/>
              </a:rPr>
              <a:t>ability</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to</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apply</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to</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serve</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sentence</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in</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Canada</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after</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1yr.</a:t>
            </a:r>
          </a:p>
        </p:txBody>
      </p:sp>
      <p:sp>
        <p:nvSpPr>
          <p:cNvPr id="1031" name="TextBox 1"/>
          <p:cNvSpPr txBox="1"/>
          <p:nvPr/>
        </p:nvSpPr>
        <p:spPr>
          <a:xfrm>
            <a:off x="787400" y="7099300"/>
            <a:ext cx="12700" cy="368300"/>
          </a:xfrm>
          <a:prstGeom prst="rect">
            <a:avLst/>
          </a:prstGeom>
          <a:noFill/>
        </p:spPr>
        <p:txBody>
          <a:bodyPr wrap="none" lIns="0" tIns="0" rIns="0" rtlCol="0">
            <a:spAutoFit/>
          </a:bodyPr>
          <a:lstStyle/>
          <a:p>
            <a:pPr>
              <a:lnSpc>
                <a:spcPts val="400"/>
              </a:lnSpc>
              <a:tabLst/>
            </a:pPr>
            <a:r>
              <a:rPr lang="en-US" altLang="zh-CN" sz="419" dirty="0" smtClean="0">
                <a:solidFill>
                  <a:srgbClr val="94B6D2"/>
                </a:solidFill>
                <a:latin typeface="Times New Roman" pitchFamily="18" charset="0"/>
                <a:cs typeface="Times New Roman" pitchFamily="18" charset="0"/>
              </a:rPr>
              <a:t>•</a:t>
            </a:r>
          </a:p>
          <a:p>
            <a:pPr>
              <a:lnSpc>
                <a:spcPts val="1000"/>
              </a:lnSpc>
            </a:pPr>
            <a:endParaRPr lang="en-US" altLang="zh-CN" dirty="0" smtClean="0"/>
          </a:p>
          <a:p>
            <a:pPr>
              <a:lnSpc>
                <a:spcPts val="600"/>
              </a:lnSpc>
              <a:tabLst/>
            </a:pPr>
            <a:r>
              <a:rPr lang="en-US" altLang="zh-CN" sz="419" dirty="0" smtClean="0">
                <a:solidFill>
                  <a:srgbClr val="94B6D2"/>
                </a:solidFill>
                <a:latin typeface="Times New Roman" pitchFamily="18" charset="0"/>
                <a:cs typeface="Times New Roman" pitchFamily="18" charset="0"/>
              </a:rPr>
              <a:t>•</a:t>
            </a:r>
          </a:p>
          <a:p>
            <a:pPr>
              <a:lnSpc>
                <a:spcPts val="900"/>
              </a:lnSpc>
              <a:tabLst/>
            </a:pPr>
            <a:r>
              <a:rPr lang="en-US" altLang="zh-CN" sz="419" dirty="0" smtClean="0">
                <a:solidFill>
                  <a:srgbClr val="94B6D2"/>
                </a:solidFill>
                <a:latin typeface="Times New Roman" pitchFamily="18" charset="0"/>
                <a:cs typeface="Times New Roman" pitchFamily="18" charset="0"/>
              </a:rPr>
              <a:t>•</a:t>
            </a:r>
          </a:p>
        </p:txBody>
      </p:sp>
      <p:sp>
        <p:nvSpPr>
          <p:cNvPr id="1032" name="TextBox 1"/>
          <p:cNvSpPr txBox="1"/>
          <p:nvPr/>
        </p:nvSpPr>
        <p:spPr>
          <a:xfrm>
            <a:off x="876300" y="7086600"/>
            <a:ext cx="2260600" cy="482600"/>
          </a:xfrm>
          <a:prstGeom prst="rect">
            <a:avLst/>
          </a:prstGeom>
          <a:noFill/>
        </p:spPr>
        <p:txBody>
          <a:bodyPr wrap="none" lIns="0" tIns="0" rIns="0" rtlCol="0">
            <a:spAutoFit/>
          </a:bodyPr>
          <a:lstStyle/>
          <a:p>
            <a:pPr>
              <a:lnSpc>
                <a:spcPts val="600"/>
              </a:lnSpc>
              <a:tabLst/>
            </a:pPr>
            <a:r>
              <a:rPr lang="en-US" altLang="zh-CN" sz="600" dirty="0" smtClean="0">
                <a:solidFill>
                  <a:srgbClr val="000000"/>
                </a:solidFill>
                <a:latin typeface="Tw Cen MT" pitchFamily="18" charset="0"/>
                <a:cs typeface="Tw Cen MT" pitchFamily="18" charset="0"/>
              </a:rPr>
              <a:t>Most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observers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suggest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Khadr</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had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little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choice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but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to</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accept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the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deal</a:t>
            </a:r>
          </a:p>
          <a:p>
            <a:pPr>
              <a:lnSpc>
                <a:spcPts val="700"/>
              </a:lnSpc>
              <a:tabLst/>
            </a:pPr>
            <a:r>
              <a:rPr lang="en-US" altLang="zh-CN" sz="600" dirty="0" smtClean="0">
                <a:solidFill>
                  <a:srgbClr val="000000"/>
                </a:solidFill>
                <a:latin typeface="Tw Cen MT" pitchFamily="18" charset="0"/>
                <a:cs typeface="Tw Cen MT" pitchFamily="18" charset="0"/>
              </a:rPr>
              <a:t>(“illegal</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process/system”/alt.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life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sentence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in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G’mo)</a:t>
            </a:r>
          </a:p>
          <a:p>
            <a:pPr>
              <a:lnSpc>
                <a:spcPts val="800"/>
              </a:lnSpc>
              <a:tabLst/>
            </a:pPr>
            <a:r>
              <a:rPr lang="en-US" altLang="zh-CN" sz="600" dirty="0" smtClean="0">
                <a:solidFill>
                  <a:srgbClr val="000000"/>
                </a:solidFill>
                <a:latin typeface="Tw Cen MT" pitchFamily="18" charset="0"/>
                <a:cs typeface="Tw Cen MT" pitchFamily="18" charset="0"/>
              </a:rPr>
              <a:t>Gov’t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says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it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was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not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party</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to</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the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deal</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(but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then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that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it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was)</a:t>
            </a:r>
          </a:p>
          <a:p>
            <a:pPr>
              <a:lnSpc>
                <a:spcPts val="900"/>
              </a:lnSpc>
              <a:tabLst/>
            </a:pPr>
            <a:r>
              <a:rPr lang="en-US" altLang="zh-CN" sz="600" dirty="0" smtClean="0">
                <a:solidFill>
                  <a:srgbClr val="000000"/>
                </a:solidFill>
                <a:latin typeface="Tw Cen MT" pitchFamily="18" charset="0"/>
                <a:cs typeface="Tw Cen MT" pitchFamily="18" charset="0"/>
              </a:rPr>
              <a:t>“(C)ertainly</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no</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decision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has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been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made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on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whether</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he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might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be</a:t>
            </a:r>
            <a:r>
              <a:rPr lang="en-US" altLang="zh-CN" sz="540" dirty="0" smtClean="0">
                <a:latin typeface="Times New Roman" pitchFamily="18" charset="0"/>
                <a:cs typeface="Times New Roman" pitchFamily="18" charset="0"/>
              </a:rPr>
              <a:t> </a:t>
            </a:r>
            <a:r>
              <a:rPr lang="en-US" altLang="zh-CN" sz="540" dirty="0" smtClean="0">
                <a:solidFill>
                  <a:srgbClr val="000000"/>
                </a:solidFill>
                <a:latin typeface="Tw Cen MT" pitchFamily="18" charset="0"/>
                <a:cs typeface="Tw Cen MT" pitchFamily="18" charset="0"/>
              </a:rPr>
              <a:t>t</a:t>
            </a:r>
            <a:r>
              <a:rPr lang="en-US" altLang="zh-CN" sz="600" dirty="0" smtClean="0">
                <a:solidFill>
                  <a:srgbClr val="000000"/>
                </a:solidFill>
                <a:latin typeface="Tw Cen MT" pitchFamily="18" charset="0"/>
                <a:cs typeface="Tw Cen MT" pitchFamily="18" charset="0"/>
              </a:rPr>
              <a:t>ransferred</a:t>
            </a:r>
          </a:p>
          <a:p>
            <a:pPr>
              <a:lnSpc>
                <a:spcPts val="700"/>
              </a:lnSpc>
              <a:tabLst/>
            </a:pPr>
            <a:r>
              <a:rPr lang="en-US" altLang="zh-CN" sz="600" dirty="0" smtClean="0">
                <a:solidFill>
                  <a:srgbClr val="000000"/>
                </a:solidFill>
                <a:latin typeface="Tw Cen MT" pitchFamily="18" charset="0"/>
                <a:cs typeface="Tw Cen MT" pitchFamily="18" charset="0"/>
              </a:rPr>
              <a:t>to</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Canada”</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(Min.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Toews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spokesman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Feb</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29,</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2012)</a:t>
            </a:r>
          </a:p>
        </p:txBody>
      </p:sp>
      <p:sp>
        <p:nvSpPr>
          <p:cNvPr id="1033" name="TextBox 1"/>
          <p:cNvSpPr txBox="1"/>
          <p:nvPr/>
        </p:nvSpPr>
        <p:spPr>
          <a:xfrm>
            <a:off x="685800" y="7632700"/>
            <a:ext cx="12700" cy="63500"/>
          </a:xfrm>
          <a:prstGeom prst="rect">
            <a:avLst/>
          </a:prstGeom>
          <a:noFill/>
        </p:spPr>
        <p:txBody>
          <a:bodyPr wrap="none" lIns="0" tIns="0" rIns="0" rtlCol="0">
            <a:spAutoFit/>
          </a:bodyPr>
          <a:lstStyle/>
          <a:p>
            <a:pPr>
              <a:lnSpc>
                <a:spcPts val="500"/>
              </a:lnSpc>
              <a:tabLst/>
            </a:pPr>
            <a:r>
              <a:rPr lang="en-US" altLang="zh-CN" sz="504" dirty="0" smtClean="0">
                <a:solidFill>
                  <a:srgbClr val="DD8047"/>
                </a:solidFill>
                <a:latin typeface="Times New Roman" pitchFamily="18" charset="0"/>
                <a:cs typeface="Times New Roman" pitchFamily="18" charset="0"/>
              </a:rPr>
              <a:t>•</a:t>
            </a:r>
          </a:p>
        </p:txBody>
      </p:sp>
      <p:sp>
        <p:nvSpPr>
          <p:cNvPr id="1034" name="TextBox 1"/>
          <p:cNvSpPr txBox="1"/>
          <p:nvPr/>
        </p:nvSpPr>
        <p:spPr>
          <a:xfrm>
            <a:off x="774700" y="7594600"/>
            <a:ext cx="2133600" cy="101600"/>
          </a:xfrm>
          <a:prstGeom prst="rect">
            <a:avLst/>
          </a:prstGeom>
          <a:noFill/>
        </p:spPr>
        <p:txBody>
          <a:bodyPr wrap="none" lIns="0" tIns="0" rIns="0" rtlCol="0">
            <a:spAutoFit/>
          </a:bodyPr>
          <a:lstStyle/>
          <a:p>
            <a:pPr>
              <a:lnSpc>
                <a:spcPts val="800"/>
              </a:lnSpc>
              <a:tabLst/>
            </a:pPr>
            <a:r>
              <a:rPr lang="en-US" altLang="zh-CN" sz="839" dirty="0" smtClean="0">
                <a:solidFill>
                  <a:srgbClr val="000000"/>
                </a:solidFill>
                <a:latin typeface="Tw Cen MT" pitchFamily="18" charset="0"/>
                <a:cs typeface="Tw Cen MT" pitchFamily="18" charset="0"/>
              </a:rPr>
              <a:t>Returned</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to</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Canada</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Sept.</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2012</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(Millhaven</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Prison)</a:t>
            </a:r>
          </a:p>
        </p:txBody>
      </p:sp>
      <p:sp>
        <p:nvSpPr>
          <p:cNvPr id="1035" name="TextBox 1"/>
          <p:cNvSpPr txBox="1"/>
          <p:nvPr/>
        </p:nvSpPr>
        <p:spPr>
          <a:xfrm>
            <a:off x="685800" y="7759700"/>
            <a:ext cx="2374900" cy="431800"/>
          </a:xfrm>
          <a:prstGeom prst="rect">
            <a:avLst/>
          </a:prstGeom>
          <a:noFill/>
        </p:spPr>
        <p:txBody>
          <a:bodyPr wrap="none" lIns="0" tIns="0" rIns="0" rtlCol="0">
            <a:spAutoFit/>
          </a:bodyPr>
          <a:lstStyle/>
          <a:p>
            <a:pPr>
              <a:lnSpc>
                <a:spcPts val="600"/>
              </a:lnSpc>
              <a:tabLst/>
            </a:pPr>
            <a:r>
              <a:rPr lang="en-US" altLang="zh-CN" sz="600" dirty="0" smtClean="0">
                <a:solidFill>
                  <a:srgbClr val="000000"/>
                </a:solidFill>
                <a:latin typeface="Tw Cen MT" pitchFamily="18" charset="0"/>
                <a:cs typeface="Tw Cen MT" pitchFamily="18" charset="0"/>
              </a:rPr>
              <a:t>“We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will</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tell</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story</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about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how</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it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was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different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time,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how</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9/11</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cast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long</a:t>
            </a:r>
          </a:p>
          <a:p>
            <a:pPr>
              <a:lnSpc>
                <a:spcPts val="700"/>
              </a:lnSpc>
              <a:tabLst/>
            </a:pPr>
            <a:r>
              <a:rPr lang="en-US" altLang="zh-CN" sz="600" dirty="0" smtClean="0">
                <a:solidFill>
                  <a:srgbClr val="000000"/>
                </a:solidFill>
                <a:latin typeface="Tw Cen MT" pitchFamily="18" charset="0"/>
                <a:cs typeface="Tw Cen MT" pitchFamily="18" charset="0"/>
              </a:rPr>
              <a:t>shadow,</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we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were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in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the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midst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of</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moral</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panic</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about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terrorism;</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in</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combination</a:t>
            </a:r>
          </a:p>
          <a:p>
            <a:pPr>
              <a:lnSpc>
                <a:spcPts val="700"/>
              </a:lnSpc>
              <a:tabLst/>
            </a:pPr>
            <a:r>
              <a:rPr lang="en-US" altLang="zh-CN" sz="600" dirty="0" smtClean="0">
                <a:solidFill>
                  <a:srgbClr val="000000"/>
                </a:solidFill>
                <a:latin typeface="Tw Cen MT" pitchFamily="18" charset="0"/>
                <a:cs typeface="Tw Cen MT" pitchFamily="18" charset="0"/>
              </a:rPr>
              <a:t>with</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Omar</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Khadr's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family</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his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father,</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his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mother,</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his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sister</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the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things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they</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had</a:t>
            </a:r>
          </a:p>
          <a:p>
            <a:pPr>
              <a:lnSpc>
                <a:spcPts val="700"/>
              </a:lnSpc>
              <a:tabLst/>
            </a:pPr>
            <a:r>
              <a:rPr lang="en-US" altLang="zh-CN" sz="600" dirty="0" smtClean="0">
                <a:solidFill>
                  <a:srgbClr val="000000"/>
                </a:solidFill>
                <a:latin typeface="Tw Cen MT" pitchFamily="18" charset="0"/>
                <a:cs typeface="Tw Cen MT" pitchFamily="18" charset="0"/>
              </a:rPr>
              <a:t>done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and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said…we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will</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distance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ourselves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from</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it,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and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we</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will</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pretend</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that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the</a:t>
            </a:r>
          </a:p>
          <a:p>
            <a:pPr>
              <a:lnSpc>
                <a:spcPts val="700"/>
              </a:lnSpc>
              <a:tabLst/>
            </a:pPr>
            <a:r>
              <a:rPr lang="en-US" altLang="zh-CN" sz="600" dirty="0" smtClean="0">
                <a:solidFill>
                  <a:srgbClr val="000000"/>
                </a:solidFill>
                <a:latin typeface="Tw Cen MT" pitchFamily="18" charset="0"/>
                <a:cs typeface="Tw Cen MT" pitchFamily="18" charset="0"/>
              </a:rPr>
              <a:t>past</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is</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another</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country.”</a:t>
            </a:r>
            <a:r>
              <a:rPr lang="en-US" altLang="zh-CN" sz="600" dirty="0" smtClean="0">
                <a:latin typeface="Times New Roman" pitchFamily="18" charset="0"/>
                <a:cs typeface="Times New Roman" pitchFamily="18" charset="0"/>
              </a:rPr>
              <a:t> </a:t>
            </a:r>
            <a:r>
              <a:rPr lang="en-US" altLang="zh-CN" sz="600" dirty="0" smtClean="0">
                <a:solidFill>
                  <a:srgbClr val="000000"/>
                </a:solidFill>
                <a:latin typeface="Tw Cen MT" pitchFamily="18" charset="0"/>
                <a:cs typeface="Tw Cen MT" pitchFamily="18" charset="0"/>
              </a:rPr>
              <a:t>(Maklin)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6858000" cy="9296400"/>
          </a:xfrm>
          <a:custGeom>
            <a:avLst/>
            <a:gdLst>
              <a:gd name="connsiteX0" fmla="*/ 0 w 6858000"/>
              <a:gd name="connsiteY0" fmla="*/ 9296400 h 9296400"/>
              <a:gd name="connsiteX1" fmla="*/ 6858000 w 6858000"/>
              <a:gd name="connsiteY1" fmla="*/ 9296400 h 9296400"/>
              <a:gd name="connsiteX2" fmla="*/ 6858000 w 6858000"/>
              <a:gd name="connsiteY2" fmla="*/ 0 h 9296400"/>
              <a:gd name="connsiteX3" fmla="*/ 0 w 6858000"/>
              <a:gd name="connsiteY3" fmla="*/ 0 h 9296400"/>
              <a:gd name="connsiteX4" fmla="*/ 0 w 6858000"/>
              <a:gd name="connsiteY4" fmla="*/ 9296400 h 92964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6858000" h="9296400">
                <a:moveTo>
                  <a:pt x="0" y="9296400"/>
                </a:moveTo>
                <a:lnTo>
                  <a:pt x="6858000" y="9296400"/>
                </a:lnTo>
                <a:lnTo>
                  <a:pt x="6858000" y="0"/>
                </a:lnTo>
                <a:lnTo>
                  <a:pt x="0" y="0"/>
                </a:lnTo>
                <a:lnTo>
                  <a:pt x="0" y="929640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522732" y="928116"/>
            <a:ext cx="2727325" cy="2046351"/>
          </a:xfrm>
          <a:custGeom>
            <a:avLst/>
            <a:gdLst>
              <a:gd name="connsiteX0" fmla="*/ 0 w 2727325"/>
              <a:gd name="connsiteY0" fmla="*/ 2046351 h 2046351"/>
              <a:gd name="connsiteX1" fmla="*/ 2727325 w 2727325"/>
              <a:gd name="connsiteY1" fmla="*/ 2046351 h 2046351"/>
              <a:gd name="connsiteX2" fmla="*/ 2727325 w 2727325"/>
              <a:gd name="connsiteY2" fmla="*/ 0 h 2046351"/>
              <a:gd name="connsiteX3" fmla="*/ 0 w 2727325"/>
              <a:gd name="connsiteY3" fmla="*/ 0 h 2046351"/>
              <a:gd name="connsiteX4" fmla="*/ 0 w 2727325"/>
              <a:gd name="connsiteY4" fmla="*/ 2046351 h 2046351"/>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7325" h="2046351">
                <a:moveTo>
                  <a:pt x="0" y="2046351"/>
                </a:moveTo>
                <a:lnTo>
                  <a:pt x="2727325" y="2046351"/>
                </a:lnTo>
                <a:lnTo>
                  <a:pt x="2727325" y="0"/>
                </a:lnTo>
                <a:lnTo>
                  <a:pt x="0" y="0"/>
                </a:lnTo>
                <a:lnTo>
                  <a:pt x="0" y="2046351"/>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522732" y="1296583"/>
            <a:ext cx="2727325" cy="95209"/>
          </a:xfrm>
          <a:custGeom>
            <a:avLst/>
            <a:gdLst>
              <a:gd name="connsiteX0" fmla="*/ 0 w 2727325"/>
              <a:gd name="connsiteY0" fmla="*/ 95209 h 95209"/>
              <a:gd name="connsiteX1" fmla="*/ 2727325 w 2727325"/>
              <a:gd name="connsiteY1" fmla="*/ 95209 h 95209"/>
              <a:gd name="connsiteX2" fmla="*/ 2727325 w 2727325"/>
              <a:gd name="connsiteY2" fmla="*/ 0 h 95209"/>
              <a:gd name="connsiteX3" fmla="*/ 0 w 2727325"/>
              <a:gd name="connsiteY3" fmla="*/ 0 h 95209"/>
              <a:gd name="connsiteX4" fmla="*/ 0 w 2727325"/>
              <a:gd name="connsiteY4" fmla="*/ 95209 h 95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7325" h="95209">
                <a:moveTo>
                  <a:pt x="0" y="95209"/>
                </a:moveTo>
                <a:lnTo>
                  <a:pt x="2727325" y="95209"/>
                </a:lnTo>
                <a:lnTo>
                  <a:pt x="2727325" y="0"/>
                </a:lnTo>
                <a:lnTo>
                  <a:pt x="0" y="0"/>
                </a:lnTo>
                <a:lnTo>
                  <a:pt x="0" y="95209"/>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522732" y="1309867"/>
            <a:ext cx="159092" cy="68209"/>
          </a:xfrm>
          <a:custGeom>
            <a:avLst/>
            <a:gdLst>
              <a:gd name="connsiteX0" fmla="*/ 0 w 159092"/>
              <a:gd name="connsiteY0" fmla="*/ 68209 h 68209"/>
              <a:gd name="connsiteX1" fmla="*/ 159092 w 159092"/>
              <a:gd name="connsiteY1" fmla="*/ 68209 h 68209"/>
              <a:gd name="connsiteX2" fmla="*/ 159092 w 159092"/>
              <a:gd name="connsiteY2" fmla="*/ 0 h 68209"/>
              <a:gd name="connsiteX3" fmla="*/ 0 w 159092"/>
              <a:gd name="connsiteY3" fmla="*/ 0 h 68209"/>
              <a:gd name="connsiteX4" fmla="*/ 0 w 159092"/>
              <a:gd name="connsiteY4" fmla="*/ 68209 h 68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59092" h="68209">
                <a:moveTo>
                  <a:pt x="0" y="68209"/>
                </a:moveTo>
                <a:lnTo>
                  <a:pt x="159092" y="68209"/>
                </a:lnTo>
                <a:lnTo>
                  <a:pt x="159092" y="0"/>
                </a:lnTo>
                <a:lnTo>
                  <a:pt x="0" y="0"/>
                </a:lnTo>
                <a:lnTo>
                  <a:pt x="0" y="68209"/>
                </a:lnTo>
              </a:path>
            </a:pathLst>
          </a:custGeom>
          <a:solidFill>
            <a:srgbClr val="DD8047">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698868" y="1309867"/>
            <a:ext cx="2551176" cy="68209"/>
          </a:xfrm>
          <a:custGeom>
            <a:avLst/>
            <a:gdLst>
              <a:gd name="connsiteX0" fmla="*/ 0 w 2551176"/>
              <a:gd name="connsiteY0" fmla="*/ 68209 h 68209"/>
              <a:gd name="connsiteX1" fmla="*/ 2551176 w 2551176"/>
              <a:gd name="connsiteY1" fmla="*/ 68209 h 68209"/>
              <a:gd name="connsiteX2" fmla="*/ 2551176 w 2551176"/>
              <a:gd name="connsiteY2" fmla="*/ 0 h 68209"/>
              <a:gd name="connsiteX3" fmla="*/ 0 w 2551176"/>
              <a:gd name="connsiteY3" fmla="*/ 0 h 68209"/>
              <a:gd name="connsiteX4" fmla="*/ 0 w 2551176"/>
              <a:gd name="connsiteY4" fmla="*/ 68209 h 6820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551176" h="68209">
                <a:moveTo>
                  <a:pt x="0" y="68209"/>
                </a:moveTo>
                <a:lnTo>
                  <a:pt x="2551176" y="68209"/>
                </a:lnTo>
                <a:lnTo>
                  <a:pt x="2551176" y="0"/>
                </a:lnTo>
                <a:lnTo>
                  <a:pt x="0" y="0"/>
                </a:lnTo>
                <a:lnTo>
                  <a:pt x="0" y="68209"/>
                </a:lnTo>
              </a:path>
            </a:pathLst>
          </a:custGeom>
          <a:solidFill>
            <a:srgbClr val="94B6D2">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3603371" y="1213104"/>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Freeform 3"/>
          <p:cNvSpPr/>
          <p:nvPr/>
        </p:nvSpPr>
        <p:spPr>
          <a:xfrm>
            <a:off x="3603371" y="1504188"/>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 name="Freeform 3"/>
          <p:cNvSpPr/>
          <p:nvPr/>
        </p:nvSpPr>
        <p:spPr>
          <a:xfrm>
            <a:off x="3603371" y="1795272"/>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1" name="Freeform 3"/>
          <p:cNvSpPr/>
          <p:nvPr/>
        </p:nvSpPr>
        <p:spPr>
          <a:xfrm>
            <a:off x="3603371" y="2086356"/>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Freeform 3"/>
          <p:cNvSpPr/>
          <p:nvPr/>
        </p:nvSpPr>
        <p:spPr>
          <a:xfrm>
            <a:off x="3603371" y="2377440"/>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Freeform 3"/>
          <p:cNvSpPr/>
          <p:nvPr/>
        </p:nvSpPr>
        <p:spPr>
          <a:xfrm>
            <a:off x="3603371" y="2668524"/>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Freeform 3"/>
          <p:cNvSpPr/>
          <p:nvPr/>
        </p:nvSpPr>
        <p:spPr>
          <a:xfrm>
            <a:off x="3603371" y="2959989"/>
            <a:ext cx="2739517" cy="24892"/>
          </a:xfrm>
          <a:custGeom>
            <a:avLst/>
            <a:gdLst>
              <a:gd name="connsiteX0" fmla="*/ 6350 w 2739517"/>
              <a:gd name="connsiteY0" fmla="*/ 6350 h 24892"/>
              <a:gd name="connsiteX1" fmla="*/ 2733167 w 2739517"/>
              <a:gd name="connsiteY1" fmla="*/ 6350 h 24892"/>
            </a:gdLst>
            <a:ahLst/>
            <a:cxnLst>
              <a:cxn ang="0">
                <a:pos x="connsiteX0" y="connsiteY0"/>
              </a:cxn>
              <a:cxn ang="1">
                <a:pos x="connsiteX1" y="connsiteY1"/>
              </a:cxn>
            </a:cxnLst>
            <a:rect l="l" t="t" r="r" b="b"/>
            <a:pathLst>
              <a:path w="2739517" h="24892">
                <a:moveTo>
                  <a:pt x="6350" y="6350"/>
                </a:moveTo>
                <a:lnTo>
                  <a:pt x="2733167" y="6350"/>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 name="TextBox 1"/>
          <p:cNvSpPr txBox="1"/>
          <p:nvPr/>
        </p:nvSpPr>
        <p:spPr>
          <a:xfrm>
            <a:off x="6667500" y="9093200"/>
            <a:ext cx="88900" cy="139700"/>
          </a:xfrm>
          <a:prstGeom prst="rect">
            <a:avLst/>
          </a:prstGeom>
          <a:noFill/>
        </p:spPr>
        <p:txBody>
          <a:bodyPr wrap="none" lIns="0" tIns="0" rIns="0" rtlCol="0">
            <a:spAutoFit/>
          </a:bodyPr>
          <a:lstStyle/>
          <a:p>
            <a:pPr>
              <a:lnSpc>
                <a:spcPts val="1100"/>
              </a:lnSpc>
              <a:tabLst/>
            </a:pPr>
            <a:r>
              <a:rPr lang="en-US" altLang="zh-CN" sz="1296" dirty="0" smtClean="0">
                <a:solidFill>
                  <a:srgbClr val="000000"/>
                </a:solidFill>
                <a:latin typeface="Times New Roman" pitchFamily="18" charset="0"/>
                <a:cs typeface="Times New Roman" pitchFamily="18" charset="0"/>
              </a:rPr>
              <a:t>6</a:t>
            </a:r>
          </a:p>
        </p:txBody>
      </p:sp>
      <p:sp>
        <p:nvSpPr>
          <p:cNvPr id="15" name="TextBox 1"/>
          <p:cNvSpPr txBox="1"/>
          <p:nvPr/>
        </p:nvSpPr>
        <p:spPr>
          <a:xfrm>
            <a:off x="723900" y="1054100"/>
            <a:ext cx="749300" cy="165100"/>
          </a:xfrm>
          <a:prstGeom prst="rect">
            <a:avLst/>
          </a:prstGeom>
          <a:noFill/>
        </p:spPr>
        <p:txBody>
          <a:bodyPr wrap="none" lIns="0" tIns="0" rIns="0" rtlCol="0">
            <a:spAutoFit/>
          </a:bodyPr>
          <a:lstStyle/>
          <a:p>
            <a:pPr>
              <a:lnSpc>
                <a:spcPts val="1300"/>
              </a:lnSpc>
              <a:tabLst/>
            </a:pPr>
            <a:r>
              <a:rPr lang="en-US" altLang="zh-CN" sz="1308" dirty="0" smtClean="0">
                <a:solidFill>
                  <a:srgbClr val="775F55"/>
                </a:solidFill>
                <a:latin typeface="Tw Cen MT" pitchFamily="18" charset="0"/>
                <a:cs typeface="Tw Cen MT" pitchFamily="18" charset="0"/>
              </a:rPr>
              <a:t>Next</a:t>
            </a:r>
            <a:r>
              <a:rPr lang="en-US" altLang="zh-CN" sz="1308" dirty="0" smtClean="0">
                <a:latin typeface="Times New Roman" pitchFamily="18" charset="0"/>
                <a:cs typeface="Times New Roman" pitchFamily="18" charset="0"/>
              </a:rPr>
              <a:t> </a:t>
            </a:r>
            <a:r>
              <a:rPr lang="en-US" altLang="zh-CN" sz="1308" dirty="0" smtClean="0">
                <a:solidFill>
                  <a:srgbClr val="775F55"/>
                </a:solidFill>
                <a:latin typeface="Tw Cen MT" pitchFamily="18" charset="0"/>
                <a:cs typeface="Tw Cen MT" pitchFamily="18" charset="0"/>
              </a:rPr>
              <a:t>Week</a:t>
            </a:r>
          </a:p>
        </p:txBody>
      </p:sp>
      <p:sp>
        <p:nvSpPr>
          <p:cNvPr id="16" name="TextBox 1"/>
          <p:cNvSpPr txBox="1"/>
          <p:nvPr/>
        </p:nvSpPr>
        <p:spPr>
          <a:xfrm>
            <a:off x="723900" y="1485900"/>
            <a:ext cx="12700" cy="939800"/>
          </a:xfrm>
          <a:prstGeom prst="rect">
            <a:avLst/>
          </a:prstGeom>
          <a:noFill/>
        </p:spPr>
        <p:txBody>
          <a:bodyPr wrap="none" lIns="0" tIns="0" rIns="0" rtlCol="0">
            <a:spAutoFit/>
          </a:bodyPr>
          <a:lstStyle/>
          <a:p>
            <a:pPr>
              <a:lnSpc>
                <a:spcPts val="500"/>
              </a:lnSpc>
              <a:tabLst/>
            </a:pPr>
            <a:r>
              <a:rPr lang="en-US" altLang="zh-CN" sz="504" dirty="0" smtClean="0">
                <a:solidFill>
                  <a:srgbClr val="DD8047"/>
                </a:solidFill>
                <a:latin typeface="Times New Roman" pitchFamily="18" charset="0"/>
                <a:cs typeface="Times New Roman" pitchFamily="18" charset="0"/>
              </a:rPr>
              <a:t>•</a:t>
            </a:r>
          </a:p>
          <a:p>
            <a:pPr>
              <a:lnSpc>
                <a:spcPts val="1200"/>
              </a:lnSpc>
              <a:tabLst/>
            </a:pPr>
            <a:r>
              <a:rPr lang="en-US" altLang="zh-CN" sz="504" dirty="0" smtClean="0">
                <a:solidFill>
                  <a:srgbClr val="DD8047"/>
                </a:solidFill>
                <a:latin typeface="Times New Roman" pitchFamily="18" charset="0"/>
                <a:cs typeface="Times New Roman" pitchFamily="18" charset="0"/>
              </a:rPr>
              <a:t>•</a:t>
            </a:r>
          </a:p>
          <a:p>
            <a:pPr>
              <a:lnSpc>
                <a:spcPts val="1000"/>
              </a:lnSpc>
            </a:pPr>
            <a:endParaRPr lang="en-US" altLang="zh-CN" dirty="0" smtClean="0"/>
          </a:p>
          <a:p>
            <a:pPr>
              <a:lnSpc>
                <a:spcPts val="1200"/>
              </a:lnSpc>
              <a:tabLst/>
            </a:pPr>
            <a:r>
              <a:rPr lang="en-US" altLang="zh-CN" sz="504" dirty="0" smtClean="0">
                <a:solidFill>
                  <a:srgbClr val="DD8047"/>
                </a:solidFill>
                <a:latin typeface="Times New Roman" pitchFamily="18" charset="0"/>
                <a:cs typeface="Times New Roman" pitchFamily="18" charset="0"/>
              </a:rPr>
              <a:t>•</a:t>
            </a:r>
          </a:p>
          <a:p>
            <a:pPr>
              <a:lnSpc>
                <a:spcPts val="1200"/>
              </a:lnSpc>
              <a:tabLst/>
            </a:pPr>
            <a:r>
              <a:rPr lang="en-US" altLang="zh-CN" sz="504" dirty="0" smtClean="0">
                <a:solidFill>
                  <a:srgbClr val="DD8047"/>
                </a:solidFill>
                <a:latin typeface="Times New Roman" pitchFamily="18" charset="0"/>
                <a:cs typeface="Times New Roman" pitchFamily="18" charset="0"/>
              </a:rPr>
              <a:t>•</a:t>
            </a:r>
          </a:p>
          <a:p>
            <a:pPr>
              <a:lnSpc>
                <a:spcPts val="1000"/>
              </a:lnSpc>
            </a:pPr>
            <a:endParaRPr lang="en-US" altLang="zh-CN" dirty="0" smtClean="0"/>
          </a:p>
          <a:p>
            <a:pPr>
              <a:lnSpc>
                <a:spcPts val="1200"/>
              </a:lnSpc>
              <a:tabLst/>
            </a:pPr>
            <a:r>
              <a:rPr lang="en-US" altLang="zh-CN" sz="504" dirty="0" smtClean="0">
                <a:solidFill>
                  <a:srgbClr val="DD8047"/>
                </a:solidFill>
                <a:latin typeface="Times New Roman" pitchFamily="18" charset="0"/>
                <a:cs typeface="Times New Roman" pitchFamily="18" charset="0"/>
              </a:rPr>
              <a:t>•</a:t>
            </a:r>
          </a:p>
        </p:txBody>
      </p:sp>
      <p:sp>
        <p:nvSpPr>
          <p:cNvPr id="17" name="TextBox 1"/>
          <p:cNvSpPr txBox="1"/>
          <p:nvPr/>
        </p:nvSpPr>
        <p:spPr>
          <a:xfrm>
            <a:off x="825500" y="1460500"/>
            <a:ext cx="2260600" cy="1104900"/>
          </a:xfrm>
          <a:prstGeom prst="rect">
            <a:avLst/>
          </a:prstGeom>
          <a:noFill/>
        </p:spPr>
        <p:txBody>
          <a:bodyPr wrap="none" lIns="0" tIns="0" rIns="0" rtlCol="0">
            <a:spAutoFit/>
          </a:bodyPr>
          <a:lstStyle/>
          <a:p>
            <a:pPr>
              <a:lnSpc>
                <a:spcPts val="800"/>
              </a:lnSpc>
              <a:tabLst/>
            </a:pPr>
            <a:r>
              <a:rPr lang="en-US" altLang="zh-CN" sz="839" dirty="0" smtClean="0">
                <a:solidFill>
                  <a:srgbClr val="000000"/>
                </a:solidFill>
                <a:latin typeface="Tw Cen MT" pitchFamily="18" charset="0"/>
                <a:cs typeface="Tw Cen MT" pitchFamily="18" charset="0"/>
              </a:rPr>
              <a:t>More</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on</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Citizenship</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and</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Belonging</a:t>
            </a:r>
          </a:p>
          <a:p>
            <a:pPr>
              <a:lnSpc>
                <a:spcPts val="1200"/>
              </a:lnSpc>
              <a:tabLst/>
            </a:pPr>
            <a:r>
              <a:rPr lang="en-US" altLang="zh-CN" sz="839" dirty="0" smtClean="0">
                <a:solidFill>
                  <a:srgbClr val="000000"/>
                </a:solidFill>
                <a:latin typeface="Tw Cen MT" pitchFamily="18" charset="0"/>
                <a:cs typeface="Tw Cen MT" pitchFamily="18" charset="0"/>
              </a:rPr>
              <a:t>What</a:t>
            </a:r>
            <a:r>
              <a:rPr lang="en-US" altLang="zh-CN" sz="839" dirty="0" smtClean="0">
                <a:latin typeface="Times New Roman" pitchFamily="18" charset="0"/>
                <a:cs typeface="Times New Roman" pitchFamily="18" charset="0"/>
              </a:rPr>
              <a:t> </a:t>
            </a:r>
            <a:r>
              <a:rPr lang="en-US" altLang="zh-CN" sz="839" dirty="0" smtClean="0">
                <a:solidFill>
                  <a:srgbClr val="FF9900"/>
                </a:solidFill>
                <a:latin typeface="Tw Cen MT" pitchFamily="18" charset="0"/>
                <a:cs typeface="Tw Cen MT" pitchFamily="18" charset="0"/>
              </a:rPr>
              <a:t>holds</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modern</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societies</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together?</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Is</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law,</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or</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even</a:t>
            </a:r>
          </a:p>
          <a:p>
            <a:pPr>
              <a:lnSpc>
                <a:spcPts val="900"/>
              </a:lnSpc>
              <a:tabLst/>
            </a:pPr>
            <a:r>
              <a:rPr lang="en-US" altLang="zh-CN" sz="839" dirty="0" smtClean="0">
                <a:solidFill>
                  <a:srgbClr val="000000"/>
                </a:solidFill>
                <a:latin typeface="Tw Cen MT" pitchFamily="18" charset="0"/>
                <a:cs typeface="Tw Cen MT" pitchFamily="18" charset="0"/>
              </a:rPr>
              <a:t>shared</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rights</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specifically,</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enough?</a:t>
            </a:r>
          </a:p>
          <a:p>
            <a:pPr>
              <a:lnSpc>
                <a:spcPts val="1200"/>
              </a:lnSpc>
              <a:tabLst/>
            </a:pPr>
            <a:r>
              <a:rPr lang="en-US" altLang="zh-CN" sz="839" dirty="0" smtClean="0">
                <a:solidFill>
                  <a:srgbClr val="000000"/>
                </a:solidFill>
                <a:latin typeface="Tw Cen MT" pitchFamily="18" charset="0"/>
                <a:cs typeface="Tw Cen MT" pitchFamily="18" charset="0"/>
              </a:rPr>
              <a:t>What</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are</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Social</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Rights</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and</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where</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are</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their</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limits?</a:t>
            </a:r>
          </a:p>
          <a:p>
            <a:pPr>
              <a:lnSpc>
                <a:spcPts val="1200"/>
              </a:lnSpc>
              <a:tabLst/>
            </a:pPr>
            <a:r>
              <a:rPr lang="en-US" altLang="zh-CN" sz="839" dirty="0" smtClean="0">
                <a:solidFill>
                  <a:srgbClr val="000000"/>
                </a:solidFill>
                <a:latin typeface="Tw Cen MT" pitchFamily="18" charset="0"/>
                <a:cs typeface="Tw Cen MT" pitchFamily="18" charset="0"/>
              </a:rPr>
              <a:t>Should</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rights</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be</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“universal”</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or</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should</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we</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consider</a:t>
            </a:r>
          </a:p>
          <a:p>
            <a:pPr>
              <a:lnSpc>
                <a:spcPts val="1000"/>
              </a:lnSpc>
              <a:tabLst/>
            </a:pPr>
            <a:r>
              <a:rPr lang="en-US" altLang="zh-CN" sz="839" dirty="0" smtClean="0">
                <a:solidFill>
                  <a:srgbClr val="000000"/>
                </a:solidFill>
                <a:latin typeface="Tw Cen MT" pitchFamily="18" charset="0"/>
                <a:cs typeface="Tw Cen MT" pitchFamily="18" charset="0"/>
              </a:rPr>
              <a:t>“group</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rights”</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(or</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exemptions)?</a:t>
            </a:r>
          </a:p>
          <a:p>
            <a:pPr>
              <a:lnSpc>
                <a:spcPts val="1200"/>
              </a:lnSpc>
              <a:tabLst/>
            </a:pPr>
            <a:r>
              <a:rPr lang="en-US" altLang="zh-CN" sz="839" dirty="0" smtClean="0">
                <a:solidFill>
                  <a:srgbClr val="000000"/>
                </a:solidFill>
                <a:latin typeface="Tw Cen MT" pitchFamily="18" charset="0"/>
                <a:cs typeface="Tw Cen MT" pitchFamily="18" charset="0"/>
              </a:rPr>
              <a:t>How</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do</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they</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challenge</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or</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support</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the</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idea</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of</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formal</a:t>
            </a:r>
          </a:p>
          <a:p>
            <a:pPr>
              <a:lnSpc>
                <a:spcPts val="1000"/>
              </a:lnSpc>
              <a:tabLst/>
            </a:pPr>
            <a:r>
              <a:rPr lang="en-US" altLang="zh-CN" sz="839" dirty="0" smtClean="0">
                <a:solidFill>
                  <a:srgbClr val="000000"/>
                </a:solidFill>
                <a:latin typeface="Tw Cen MT" pitchFamily="18" charset="0"/>
                <a:cs typeface="Tw Cen MT" pitchFamily="18" charset="0"/>
              </a:rPr>
              <a:t>equality</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or</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multi-cultural</a:t>
            </a:r>
            <a:r>
              <a:rPr lang="en-US" altLang="zh-CN" sz="839" dirty="0" smtClean="0">
                <a:latin typeface="Times New Roman" pitchFamily="18" charset="0"/>
                <a:cs typeface="Times New Roman" pitchFamily="18" charset="0"/>
              </a:rPr>
              <a:t> </a:t>
            </a:r>
            <a:r>
              <a:rPr lang="en-US" altLang="zh-CN" sz="839" dirty="0" smtClean="0">
                <a:solidFill>
                  <a:srgbClr val="000000"/>
                </a:solidFill>
                <a:latin typeface="Tw Cen MT" pitchFamily="18" charset="0"/>
                <a:cs typeface="Tw Cen MT" pitchFamily="18" charset="0"/>
              </a:rPr>
              <a:t>citizenship?</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331</TotalTime>
  <Words>2123</Words>
  <Application>Microsoft Office PowerPoint</Application>
  <PresentationFormat>Custom</PresentationFormat>
  <Paragraphs>451</Paragraphs>
  <Slides>6</Slides>
  <Notes>4</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Slide 1</vt:lpstr>
      <vt:lpstr>Slide 2</vt:lpstr>
      <vt:lpstr>Slide 3</vt:lpstr>
      <vt:lpstr>Slide 4</vt:lpstr>
      <vt:lpstr>Slide 5</vt:lpstr>
      <vt:lpstr>Slide 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Kourtney</dc:creator>
  <cp:lastModifiedBy>Kourtney Kelly</cp:lastModifiedBy>
  <cp:revision>10</cp:revision>
  <dcterms:created xsi:type="dcterms:W3CDTF">2006-08-16T00:00:00Z</dcterms:created>
  <dcterms:modified xsi:type="dcterms:W3CDTF">2013-04-16T18:09:11Z</dcterms:modified>
</cp:coreProperties>
</file>