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1"/>
  </p:sldMasterIdLst>
  <p:notesMasterIdLst>
    <p:notesMasterId r:id="rId22"/>
  </p:notesMasterIdLst>
  <p:handoutMasterIdLst>
    <p:handoutMasterId r:id="rId23"/>
  </p:handoutMasterIdLst>
  <p:sldIdLst>
    <p:sldId id="27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6" r:id="rId12"/>
    <p:sldId id="266" r:id="rId13"/>
    <p:sldId id="269" r:id="rId14"/>
    <p:sldId id="271" r:id="rId15"/>
    <p:sldId id="272" r:id="rId16"/>
    <p:sldId id="273" r:id="rId17"/>
    <p:sldId id="274" r:id="rId18"/>
    <p:sldId id="267" r:id="rId19"/>
    <p:sldId id="268" r:id="rId20"/>
    <p:sldId id="270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AE57D03B-E76B-4050-9E9A-90340B5A76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3693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5AE59C29-B299-4E61-83D5-C163DDBBB8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2176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6B2143-E7FD-4B4F-B1D2-AA3EEDC51FB6}" type="slidenum">
              <a:rPr lang="en-US"/>
              <a:pPr/>
              <a:t>1</a:t>
            </a:fld>
            <a:endParaRPr lang="en-US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A3268-906F-49F6-9584-1389C8938B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13E94-05F1-4752-84F6-CB13801CDB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20631-3D5B-4026-A4E0-349BE8C113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27B7B-1B7D-477A-9120-64816B5A3C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5CBB3-D114-4DC7-97E7-0077FC1F65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0D276-2770-42D8-83FE-0EA01DB817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2E70A-2798-4C9D-9999-C8897C16EE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95C27-6ACC-49B4-BADF-7AA4933091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3F942-2328-4899-8AA9-9A5122B11F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935A1-1AEE-440B-97F3-EFFCED654C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A4FFC-4657-4C21-BA50-ED6F15BC30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8513883-FC9F-4E75-8E15-44D48A80CE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user/PaulKrugmanBlog#p/u/21/ZjQlo2X0ZBA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5400" dirty="0" smtClean="0"/>
              <a:t>Modern Theories of International Trade</a:t>
            </a:r>
            <a:endParaRPr lang="en-US" sz="5400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Thursday, October 6,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000" smtClean="0"/>
              <a:t>Modern Theories of </a:t>
            </a:r>
            <a:br>
              <a:rPr lang="en-US" sz="4000" smtClean="0"/>
            </a:br>
            <a:r>
              <a:rPr lang="en-US" sz="4000" smtClean="0"/>
              <a:t>International Trade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The Product Life-Cycle Theory</a:t>
            </a:r>
          </a:p>
          <a:p>
            <a:r>
              <a:rPr lang="en-US" smtClean="0"/>
              <a:t>New Trade Theory</a:t>
            </a:r>
          </a:p>
          <a:p>
            <a:r>
              <a:rPr lang="en-US" smtClean="0"/>
              <a:t>Porter’s Theory of National Competitive Advantage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3216AC-0769-4500-A7FD-F5DDB20F7571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Product Life-Cycle Theory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800" smtClean="0"/>
              <a:t>Developed in the US by Raymond Vernon</a:t>
            </a:r>
          </a:p>
          <a:p>
            <a:r>
              <a:rPr lang="en-US" sz="2800" smtClean="0"/>
              <a:t>Noticed that trade advantages for certain products did not remain stable</a:t>
            </a:r>
          </a:p>
          <a:p>
            <a:r>
              <a:rPr lang="en-US" sz="2800" smtClean="0"/>
              <a:t>Wanted to explain why different countries might have advantages over the same products</a:t>
            </a:r>
          </a:p>
          <a:p>
            <a:r>
              <a:rPr lang="en-US" sz="2800" smtClean="0"/>
              <a:t>Four stages in the product life-cycle</a:t>
            </a:r>
          </a:p>
          <a:p>
            <a:pPr>
              <a:buFont typeface="Wingdings" pitchFamily="48" charset="2"/>
              <a:buNone/>
            </a:pPr>
            <a:endParaRPr lang="en-US" sz="280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1E1B0A-9DE8-46A6-ABC4-2FEDD09F01B4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Stage 1: The Development Stage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Product developed for domestic market</a:t>
            </a:r>
          </a:p>
          <a:p>
            <a:r>
              <a:rPr lang="en-US" smtClean="0"/>
              <a:t>Low production levels</a:t>
            </a:r>
          </a:p>
          <a:p>
            <a:r>
              <a:rPr lang="en-US" smtClean="0"/>
              <a:t>Price relatively high</a:t>
            </a:r>
          </a:p>
          <a:p>
            <a:r>
              <a:rPr lang="en-US" smtClean="0"/>
              <a:t>Production done locally</a:t>
            </a:r>
          </a:p>
          <a:p>
            <a:r>
              <a:rPr lang="en-US" smtClean="0"/>
              <a:t>Little or no export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D45A19-5147-4691-AF1E-4404B4986DBB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Stage 2: Product Maturation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Production expands</a:t>
            </a:r>
          </a:p>
          <a:p>
            <a:r>
              <a:rPr lang="en-US" smtClean="0"/>
              <a:t>Prices decrease</a:t>
            </a:r>
          </a:p>
          <a:p>
            <a:pPr lvl="1"/>
            <a:r>
              <a:rPr lang="en-US" smtClean="0"/>
              <a:t>Increased experience</a:t>
            </a:r>
          </a:p>
          <a:p>
            <a:pPr lvl="1"/>
            <a:r>
              <a:rPr lang="en-US" smtClean="0"/>
              <a:t>Economies of scale</a:t>
            </a:r>
          </a:p>
          <a:p>
            <a:r>
              <a:rPr lang="en-US" smtClean="0"/>
              <a:t>Competitors emerge</a:t>
            </a:r>
          </a:p>
          <a:p>
            <a:r>
              <a:rPr lang="en-US" smtClean="0"/>
              <a:t>Exports begin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2A9A0D-2422-4123-ABAC-80721E837EA7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Stage 3: Worldwide Demand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Demand in foreign (usually industrialized) countries increases</a:t>
            </a:r>
          </a:p>
          <a:p>
            <a:r>
              <a:rPr lang="en-US" smtClean="0"/>
              <a:t>Production moved to some of these countries to be close to markets</a:t>
            </a:r>
          </a:p>
          <a:p>
            <a:r>
              <a:rPr lang="en-US" smtClean="0"/>
              <a:t>Foreign competitors emerge</a:t>
            </a:r>
          </a:p>
          <a:p>
            <a:r>
              <a:rPr lang="en-US" smtClean="0"/>
              <a:t>Production in original country may decrease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FBFF94-9FC7-4060-87FC-9777CAA6AF66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Stage 4: Standardization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Price becomes main point of competition</a:t>
            </a:r>
          </a:p>
          <a:p>
            <a:r>
              <a:rPr lang="en-US" smtClean="0"/>
              <a:t>Move to low cost production sites</a:t>
            </a:r>
          </a:p>
          <a:p>
            <a:r>
              <a:rPr lang="en-US" smtClean="0"/>
              <a:t>Imports into originating country</a:t>
            </a:r>
          </a:p>
          <a:p>
            <a:r>
              <a:rPr lang="en-US" smtClean="0"/>
              <a:t>Production slows or ceases in original country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E07FEA-3D36-4904-B07C-A61B3DEC34E1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000" smtClean="0"/>
              <a:t>Challenges to the Product Life-Cycle Theory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More sources of innovation</a:t>
            </a:r>
          </a:p>
          <a:p>
            <a:r>
              <a:rPr lang="en-US" smtClean="0"/>
              <a:t>Quicker diffusion of products</a:t>
            </a:r>
          </a:p>
          <a:p>
            <a:r>
              <a:rPr lang="en-US" smtClean="0"/>
              <a:t>Simultaneous introduction in multiple countries</a:t>
            </a:r>
          </a:p>
          <a:p>
            <a:r>
              <a:rPr lang="en-US" smtClean="0"/>
              <a:t>Still has some validity for truly innovative products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DDD42-B81A-470D-9C58-00C24B918864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mtClean="0"/>
              <a:t>New Trade Theory: Economies of Scale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The more units made, the cheaper each unit will be</a:t>
            </a:r>
          </a:p>
          <a:p>
            <a:r>
              <a:rPr lang="en-US" smtClean="0"/>
              <a:t>Countries with large domestic bases have an advantage</a:t>
            </a:r>
          </a:p>
          <a:p>
            <a:r>
              <a:rPr lang="en-US" smtClean="0"/>
              <a:t>By combining their production countries can be more efficient and more wealthy</a:t>
            </a:r>
          </a:p>
          <a:p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D0405A-6204-4C3B-9716-01FF04907AD4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mtClean="0"/>
              <a:t>New Trade Theory: First Mover Advantage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Countries in which an industry first develops may have an advantage</a:t>
            </a:r>
          </a:p>
          <a:p>
            <a:r>
              <a:rPr lang="en-US" dirty="0" smtClean="0"/>
              <a:t>Depends on barriers to entry</a:t>
            </a:r>
          </a:p>
          <a:p>
            <a:r>
              <a:rPr lang="en-US" dirty="0" smtClean="0"/>
              <a:t>The more complex and capital intensive, the more difficult to replicate</a:t>
            </a:r>
          </a:p>
          <a:p>
            <a:r>
              <a:rPr lang="en-US" dirty="0" smtClean="0"/>
              <a:t>There may be costs to being the first mover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D5473A-BE7A-4F31-91CC-153EEECFF8F2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October 4,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Paul </a:t>
            </a:r>
            <a:r>
              <a:rPr lang="en-US" dirty="0" err="1" smtClean="0"/>
              <a:t>Krugman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www.youtube.com/user/PaulKrugmanBlog#p/u/21/ZjQlo2X0ZBA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113E94-05F1-4752-84F6-CB13801CDB2C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016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000" dirty="0" smtClean="0"/>
              <a:t>Porter’s Theory of National Competitive Advantage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Four key factors</a:t>
            </a:r>
          </a:p>
          <a:p>
            <a:pPr lvl="1"/>
            <a:r>
              <a:rPr lang="en-US" smtClean="0"/>
              <a:t>Factor endowments</a:t>
            </a:r>
          </a:p>
          <a:p>
            <a:pPr lvl="2"/>
            <a:r>
              <a:rPr lang="en-US" smtClean="0"/>
              <a:t>Basic</a:t>
            </a:r>
          </a:p>
          <a:p>
            <a:pPr lvl="2"/>
            <a:r>
              <a:rPr lang="en-US" smtClean="0"/>
              <a:t>Advanced</a:t>
            </a:r>
          </a:p>
          <a:p>
            <a:pPr lvl="1"/>
            <a:r>
              <a:rPr lang="en-US" smtClean="0"/>
              <a:t>Demand conditions</a:t>
            </a:r>
          </a:p>
          <a:p>
            <a:pPr lvl="1"/>
            <a:r>
              <a:rPr lang="en-US" smtClean="0"/>
              <a:t>Related and supporting industries</a:t>
            </a:r>
          </a:p>
          <a:p>
            <a:pPr lvl="1"/>
            <a:r>
              <a:rPr lang="en-US" smtClean="0"/>
              <a:t>Firm strategy, structure and rivalry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375FB0-C3EC-405F-9146-EA8BCB617A0A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Porter’s Diamond Model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723740-84BD-4D3D-917F-16143E494FD4}" type="slidenum">
              <a:rPr lang="en-US"/>
              <a:pPr>
                <a:defRPr/>
              </a:pPr>
              <a:t>13</a:t>
            </a:fld>
            <a:endParaRPr lang="en-US"/>
          </a:p>
        </p:txBody>
      </p:sp>
      <p:pic>
        <p:nvPicPr>
          <p:cNvPr id="16389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93750" y="2027238"/>
            <a:ext cx="7556500" cy="3671887"/>
          </a:xfrm>
          <a:noFill/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Factor Endowments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Basic Factors</a:t>
            </a:r>
          </a:p>
          <a:p>
            <a:pPr lvl="1"/>
            <a:r>
              <a:rPr lang="en-US" smtClean="0"/>
              <a:t>Natural Resources</a:t>
            </a:r>
          </a:p>
          <a:p>
            <a:pPr lvl="1"/>
            <a:r>
              <a:rPr lang="en-US" smtClean="0"/>
              <a:t>Climate.</a:t>
            </a:r>
          </a:p>
          <a:p>
            <a:pPr lvl="1"/>
            <a:r>
              <a:rPr lang="en-US" smtClean="0"/>
              <a:t>Demographics</a:t>
            </a:r>
          </a:p>
          <a:p>
            <a:pPr lvl="1"/>
            <a:r>
              <a:rPr lang="en-US" smtClean="0"/>
              <a:t>Location.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Advanced factors.</a:t>
            </a:r>
          </a:p>
          <a:p>
            <a:pPr lvl="1"/>
            <a:r>
              <a:rPr lang="en-US" smtClean="0"/>
              <a:t>Infrastructure.</a:t>
            </a:r>
          </a:p>
          <a:p>
            <a:pPr lvl="1"/>
            <a:r>
              <a:rPr lang="en-US" smtClean="0"/>
              <a:t>Trained labor.</a:t>
            </a:r>
          </a:p>
          <a:p>
            <a:pPr lvl="1"/>
            <a:r>
              <a:rPr lang="en-US" smtClean="0"/>
              <a:t>Research facilities.</a:t>
            </a:r>
          </a:p>
          <a:p>
            <a:pPr lvl="1"/>
            <a:r>
              <a:rPr lang="en-US" smtClean="0"/>
              <a:t>Knowledge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FD85A0-C274-4E2D-9DA6-DDD62641146B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Demand Conditions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Wealth (like Vernon).</a:t>
            </a:r>
          </a:p>
          <a:p>
            <a:r>
              <a:rPr lang="en-US" smtClean="0"/>
              <a:t>Sophisticated consumers.</a:t>
            </a:r>
          </a:p>
          <a:p>
            <a:pPr>
              <a:buFont typeface="Arial" charset="0"/>
              <a:buNone/>
            </a:pPr>
            <a:endParaRPr lang="en-US" smtClean="0"/>
          </a:p>
          <a:p>
            <a:pPr>
              <a:buFont typeface="Arial" charset="0"/>
              <a:buNone/>
            </a:pPr>
            <a:r>
              <a:rPr lang="en-US" smtClean="0"/>
              <a:t>Strong home country demand and demanding domestic consumers help produce strong international competitors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9C35CD-2802-4586-8435-7C79A24D1D46}" type="slidenum">
              <a:rPr lang="en-US"/>
              <a:pPr>
                <a:defRPr/>
              </a:pPr>
              <a:t>15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Related and Supporting Industries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Suppliers</a:t>
            </a:r>
          </a:p>
          <a:p>
            <a:pPr lvl="1"/>
            <a:r>
              <a:rPr lang="en-US" smtClean="0"/>
              <a:t>Obviously so they can supply components and materials as they are needed.</a:t>
            </a:r>
          </a:p>
          <a:p>
            <a:pPr lvl="1"/>
            <a:r>
              <a:rPr lang="en-US" smtClean="0"/>
              <a:t>But also because they may be a source of ideas or expertise.</a:t>
            </a:r>
          </a:p>
          <a:p>
            <a:endParaRPr lang="en-US" smtClean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Related Industries</a:t>
            </a:r>
          </a:p>
          <a:p>
            <a:pPr lvl="1"/>
            <a:r>
              <a:rPr lang="en-US" smtClean="0"/>
              <a:t>Those which produce complementary products.</a:t>
            </a:r>
          </a:p>
          <a:p>
            <a:pPr lvl="1"/>
            <a:r>
              <a:rPr lang="en-US" smtClean="0"/>
              <a:t>These may be used in the manufacturing process or may be purchased by the same type of customer.</a:t>
            </a:r>
          </a:p>
          <a:p>
            <a:pPr lvl="1"/>
            <a:r>
              <a:rPr lang="en-US" smtClean="0"/>
              <a:t>Exchange of employees.</a:t>
            </a:r>
          </a:p>
          <a:p>
            <a:pPr lvl="1"/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15ECD2-A0FB-4285-9CEB-9D88E067381C}" type="slidenum">
              <a:rPr lang="en-US"/>
              <a:pPr>
                <a:defRPr/>
              </a:pPr>
              <a:t>16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Firm Strategy, Structure, Rivalry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Firm Strategy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influenced by culture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Role of engineers in Japan and Germany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Firm Structure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Characteristic of countries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loose conglomeration of Japanese and Korean companies as opposed to more hierarchical companies in the U.K. and France.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Rivalry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Innovation, efficiency, employees </a:t>
            </a:r>
          </a:p>
          <a:p>
            <a:pPr lvl="3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B85857-68B4-4108-89BF-57E68FC86F17}" type="slidenum">
              <a:rPr lang="en-US"/>
              <a:pPr>
                <a:defRPr/>
              </a:pPr>
              <a:t>17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Implications of Porter’s Model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Government can influence trade</a:t>
            </a:r>
          </a:p>
          <a:p>
            <a:pPr lvl="1"/>
            <a:r>
              <a:rPr lang="en-US" smtClean="0"/>
              <a:t>Increased competition</a:t>
            </a:r>
          </a:p>
          <a:p>
            <a:pPr lvl="1"/>
            <a:r>
              <a:rPr lang="en-US" smtClean="0"/>
              <a:t>Providing factors of production</a:t>
            </a:r>
          </a:p>
          <a:p>
            <a:pPr lvl="1"/>
            <a:r>
              <a:rPr lang="en-US" smtClean="0"/>
              <a:t>Encouraging clusters</a:t>
            </a:r>
          </a:p>
          <a:p>
            <a:r>
              <a:rPr lang="en-US" smtClean="0"/>
              <a:t>Countries should specialize</a:t>
            </a:r>
          </a:p>
          <a:p>
            <a:r>
              <a:rPr lang="en-US" smtClean="0"/>
              <a:t>Countries should foster existing industrial groups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7DF521-ACF1-447C-9286-F2C3D59FE3C8}" type="slidenum">
              <a:rPr lang="en-US"/>
              <a:pPr>
                <a:defRPr/>
              </a:pPr>
              <a:t>18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Utility of Trade Theories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All have some utility even if just explaining their fallacies</a:t>
            </a:r>
          </a:p>
          <a:p>
            <a:r>
              <a:rPr lang="en-US" smtClean="0"/>
              <a:t>Not all explain the same phenomenon</a:t>
            </a:r>
          </a:p>
          <a:p>
            <a:r>
              <a:rPr lang="en-US" smtClean="0"/>
              <a:t>Becoming more dynamic</a:t>
            </a:r>
          </a:p>
          <a:p>
            <a:r>
              <a:rPr lang="en-US" smtClean="0"/>
              <a:t>Becoming more complex</a:t>
            </a:r>
          </a:p>
          <a:p>
            <a:r>
              <a:rPr lang="en-US" smtClean="0"/>
              <a:t>More emphasis on national efforts to encourage trade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0814BA-ACDC-43EF-94F2-37AFD8F7D410}" type="slidenum">
              <a:rPr lang="en-US"/>
              <a:pPr>
                <a:defRPr/>
              </a:pPr>
              <a:t>19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Porter’s Diamond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Option 1: France and Germany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Option 2: Taiwan and South Korea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Use a variety of websites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Determine which of the two countries is more competitive overall in the global marketplace based on the four factors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“The Global Competitiveness Report 2010-2011”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Modern Trade Theories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F4FFA5-58DA-4A8C-833A-65862F9666C0}" type="slidenum">
              <a:rPr lang="en-US"/>
              <a:pPr>
                <a:defRPr/>
              </a:pPr>
              <a:t>20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4,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1599</TotalTime>
  <Words>730</Words>
  <Application>Microsoft Office PowerPoint</Application>
  <PresentationFormat>On-screen Show (4:3)</PresentationFormat>
  <Paragraphs>170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Modern Theories of International Trade</vt:lpstr>
      <vt:lpstr>Modern Theories of  International Trade</vt:lpstr>
      <vt:lpstr>Product Life-Cycle Theory</vt:lpstr>
      <vt:lpstr>Stage 1: The Development Stage</vt:lpstr>
      <vt:lpstr>Stage 2: Product Maturation</vt:lpstr>
      <vt:lpstr>Stage 3: Worldwide Demand</vt:lpstr>
      <vt:lpstr>Stage 4: Standardization</vt:lpstr>
      <vt:lpstr>Challenges to the Product Life-Cycle Theory</vt:lpstr>
      <vt:lpstr>New Trade Theory: Economies of Scale</vt:lpstr>
      <vt:lpstr>New Trade Theory: First Mover Advantage</vt:lpstr>
      <vt:lpstr>Paul Krugman </vt:lpstr>
      <vt:lpstr>Porter’s Theory of National Competitive Advantage</vt:lpstr>
      <vt:lpstr>Porter’s Diamond Model </vt:lpstr>
      <vt:lpstr>Factor Endowments</vt:lpstr>
      <vt:lpstr>Demand Conditions</vt:lpstr>
      <vt:lpstr>Related and Supporting Industries</vt:lpstr>
      <vt:lpstr>Firm Strategy, Structure, Rivalry</vt:lpstr>
      <vt:lpstr>Implications of Porter’s Model</vt:lpstr>
      <vt:lpstr>The Utility of Trade Theories</vt:lpstr>
      <vt:lpstr>Porter’s Diamond Model</vt:lpstr>
    </vt:vector>
  </TitlesOfParts>
  <Company>Carleton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 Theories of  International Trade</dc:title>
  <dc:creator>David Cray</dc:creator>
  <cp:lastModifiedBy>Carleton University</cp:lastModifiedBy>
  <cp:revision>120</cp:revision>
  <cp:lastPrinted>2007-09-26T12:07:01Z</cp:lastPrinted>
  <dcterms:created xsi:type="dcterms:W3CDTF">2007-09-25T15:16:44Z</dcterms:created>
  <dcterms:modified xsi:type="dcterms:W3CDTF">2011-10-04T19:16:19Z</dcterms:modified>
</cp:coreProperties>
</file>