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sldIdLst>
    <p:sldId id="452" r:id="rId2"/>
    <p:sldId id="463" r:id="rId3"/>
    <p:sldId id="256" r:id="rId4"/>
    <p:sldId id="348" r:id="rId5"/>
    <p:sldId id="464" r:id="rId6"/>
    <p:sldId id="453" r:id="rId7"/>
    <p:sldId id="350" r:id="rId8"/>
    <p:sldId id="455" r:id="rId9"/>
    <p:sldId id="358" r:id="rId10"/>
    <p:sldId id="439" r:id="rId11"/>
    <p:sldId id="360" r:id="rId12"/>
    <p:sldId id="450" r:id="rId13"/>
    <p:sldId id="454" r:id="rId14"/>
    <p:sldId id="451" r:id="rId15"/>
    <p:sldId id="465" r:id="rId16"/>
    <p:sldId id="403" r:id="rId17"/>
    <p:sldId id="413" r:id="rId18"/>
    <p:sldId id="414" r:id="rId19"/>
    <p:sldId id="456" r:id="rId20"/>
    <p:sldId id="446" r:id="rId21"/>
    <p:sldId id="415" r:id="rId22"/>
    <p:sldId id="458" r:id="rId23"/>
    <p:sldId id="416" r:id="rId24"/>
    <p:sldId id="440" r:id="rId25"/>
    <p:sldId id="441" r:id="rId26"/>
    <p:sldId id="468" r:id="rId27"/>
    <p:sldId id="467" r:id="rId28"/>
    <p:sldId id="442" r:id="rId29"/>
    <p:sldId id="444" r:id="rId30"/>
    <p:sldId id="445" r:id="rId31"/>
    <p:sldId id="469" r:id="rId32"/>
    <p:sldId id="470" r:id="rId33"/>
    <p:sldId id="471" r:id="rId34"/>
    <p:sldId id="472" r:id="rId35"/>
    <p:sldId id="423" r:id="rId36"/>
    <p:sldId id="424" r:id="rId37"/>
    <p:sldId id="426" r:id="rId38"/>
    <p:sldId id="428" r:id="rId39"/>
    <p:sldId id="459" r:id="rId40"/>
    <p:sldId id="461" r:id="rId41"/>
    <p:sldId id="473" r:id="rId42"/>
    <p:sldId id="432" r:id="rId43"/>
    <p:sldId id="462" r:id="rId44"/>
    <p:sldId id="433" r:id="rId45"/>
    <p:sldId id="434" r:id="rId46"/>
    <p:sldId id="460" r:id="rId47"/>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85AD"/>
    <a:srgbClr val="2EA7C4"/>
    <a:srgbClr val="4BBBD5"/>
    <a:srgbClr val="2DA3BF"/>
    <a:srgbClr val="2891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79" autoAdjust="0"/>
    <p:restoredTop sz="80419" autoAdjust="0"/>
  </p:normalViewPr>
  <p:slideViewPr>
    <p:cSldViewPr>
      <p:cViewPr varScale="1">
        <p:scale>
          <a:sx n="71" d="100"/>
          <a:sy n="71" d="100"/>
        </p:scale>
        <p:origin x="-176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17CE94A-EBCE-4B46-B3D9-CD26393142FD}" type="datetimeFigureOut">
              <a:rPr lang="en-US" smtClean="0"/>
              <a:t>11/12/18</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8B6C2438-F2BD-4869-92FE-8868061F670C}" type="slidenum">
              <a:rPr lang="en-US" smtClean="0"/>
              <a:t>‹#›</a:t>
            </a:fld>
            <a:endParaRPr lang="en-US"/>
          </a:p>
        </p:txBody>
      </p:sp>
    </p:spTree>
    <p:extLst>
      <p:ext uri="{BB962C8B-B14F-4D97-AF65-F5344CB8AC3E}">
        <p14:creationId xmlns:p14="http://schemas.microsoft.com/office/powerpoint/2010/main" val="2612310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a:t>
            </a:fld>
            <a:endParaRPr lang="en-US"/>
          </a:p>
        </p:txBody>
      </p:sp>
    </p:spTree>
    <p:extLst>
      <p:ext uri="{BB962C8B-B14F-4D97-AF65-F5344CB8AC3E}">
        <p14:creationId xmlns:p14="http://schemas.microsoft.com/office/powerpoint/2010/main" val="438635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fld id="{8B6C2438-F2BD-4869-92FE-8868061F670C}" type="slidenum">
              <a:rPr lang="en-US" smtClean="0"/>
              <a:t>2</a:t>
            </a:fld>
            <a:endParaRPr lang="en-US"/>
          </a:p>
        </p:txBody>
      </p:sp>
    </p:spTree>
    <p:extLst>
      <p:ext uri="{BB962C8B-B14F-4D97-AF65-F5344CB8AC3E}">
        <p14:creationId xmlns:p14="http://schemas.microsoft.com/office/powerpoint/2010/main" val="20110351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a:t>
            </a:fld>
            <a:endParaRPr lang="en-US"/>
          </a:p>
        </p:txBody>
      </p:sp>
    </p:spTree>
    <p:extLst>
      <p:ext uri="{BB962C8B-B14F-4D97-AF65-F5344CB8AC3E}">
        <p14:creationId xmlns:p14="http://schemas.microsoft.com/office/powerpoint/2010/main" val="943262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fld id="{8B6C2438-F2BD-4869-92FE-8868061F670C}" type="slidenum">
              <a:rPr lang="en-US" smtClean="0"/>
              <a:t>4</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fld id="{8B6C2438-F2BD-4869-92FE-8868061F670C}" type="slidenum">
              <a:rPr lang="en-US" smtClean="0"/>
              <a:t>5</a:t>
            </a:fld>
            <a:endParaRPr lang="en-US"/>
          </a:p>
        </p:txBody>
      </p:sp>
    </p:spTree>
    <p:extLst>
      <p:ext uri="{BB962C8B-B14F-4D97-AF65-F5344CB8AC3E}">
        <p14:creationId xmlns:p14="http://schemas.microsoft.com/office/powerpoint/2010/main" val="1518571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6</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fld id="{8B6C2438-F2BD-4869-92FE-8868061F670C}" type="slidenum">
              <a:rPr lang="en-US" smtClean="0"/>
              <a:t>7</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8</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9</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10</a:t>
            </a:fld>
            <a:endParaRPr lang="en-US"/>
          </a:p>
        </p:txBody>
      </p:sp>
    </p:spTree>
    <p:extLst>
      <p:ext uri="{BB962C8B-B14F-4D97-AF65-F5344CB8AC3E}">
        <p14:creationId xmlns:p14="http://schemas.microsoft.com/office/powerpoint/2010/main" val="1855591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11</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12</a:t>
            </a:fld>
            <a:endParaRPr lang="en-US"/>
          </a:p>
        </p:txBody>
      </p:sp>
    </p:spTree>
    <p:extLst>
      <p:ext uri="{BB962C8B-B14F-4D97-AF65-F5344CB8AC3E}">
        <p14:creationId xmlns:p14="http://schemas.microsoft.com/office/powerpoint/2010/main" val="32323763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13</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14</a:t>
            </a:fld>
            <a:endParaRPr lang="en-US"/>
          </a:p>
        </p:txBody>
      </p:sp>
    </p:spTree>
    <p:extLst>
      <p:ext uri="{BB962C8B-B14F-4D97-AF65-F5344CB8AC3E}">
        <p14:creationId xmlns:p14="http://schemas.microsoft.com/office/powerpoint/2010/main" val="17377372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15</a:t>
            </a:fld>
            <a:endParaRPr lang="en-US"/>
          </a:p>
        </p:txBody>
      </p:sp>
    </p:spTree>
    <p:extLst>
      <p:ext uri="{BB962C8B-B14F-4D97-AF65-F5344CB8AC3E}">
        <p14:creationId xmlns:p14="http://schemas.microsoft.com/office/powerpoint/2010/main" val="445180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16</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dirty="0"/>
          </a:p>
        </p:txBody>
      </p:sp>
      <p:sp>
        <p:nvSpPr>
          <p:cNvPr id="4" name="Slide Number Placeholder 3"/>
          <p:cNvSpPr>
            <a:spLocks noGrp="1"/>
          </p:cNvSpPr>
          <p:nvPr>
            <p:ph type="sldNum" sz="quarter" idx="10"/>
          </p:nvPr>
        </p:nvSpPr>
        <p:spPr/>
        <p:txBody>
          <a:bodyPr/>
          <a:lstStyle/>
          <a:p>
            <a:fld id="{8B6C2438-F2BD-4869-92FE-8868061F670C}" type="slidenum">
              <a:rPr lang="en-US" smtClean="0"/>
              <a:t>17</a:t>
            </a:fld>
            <a:endParaRPr lang="en-US"/>
          </a:p>
        </p:txBody>
      </p:sp>
    </p:spTree>
    <p:extLst>
      <p:ext uri="{BB962C8B-B14F-4D97-AF65-F5344CB8AC3E}">
        <p14:creationId xmlns:p14="http://schemas.microsoft.com/office/powerpoint/2010/main" val="4796694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18</a:t>
            </a:fld>
            <a:endParaRPr lang="en-US"/>
          </a:p>
        </p:txBody>
      </p:sp>
    </p:spTree>
    <p:extLst>
      <p:ext uri="{BB962C8B-B14F-4D97-AF65-F5344CB8AC3E}">
        <p14:creationId xmlns:p14="http://schemas.microsoft.com/office/powerpoint/2010/main" val="19273043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19</a:t>
            </a:fld>
            <a:endParaRPr lang="en-US"/>
          </a:p>
        </p:txBody>
      </p:sp>
    </p:spTree>
    <p:extLst>
      <p:ext uri="{BB962C8B-B14F-4D97-AF65-F5344CB8AC3E}">
        <p14:creationId xmlns:p14="http://schemas.microsoft.com/office/powerpoint/2010/main" val="19273043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20</a:t>
            </a:fld>
            <a:endParaRPr lang="en-US"/>
          </a:p>
        </p:txBody>
      </p:sp>
    </p:spTree>
    <p:extLst>
      <p:ext uri="{BB962C8B-B14F-4D97-AF65-F5344CB8AC3E}">
        <p14:creationId xmlns:p14="http://schemas.microsoft.com/office/powerpoint/2010/main" val="38829974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21</a:t>
            </a:fld>
            <a:endParaRPr lang="en-US"/>
          </a:p>
        </p:txBody>
      </p:sp>
    </p:spTree>
    <p:extLst>
      <p:ext uri="{BB962C8B-B14F-4D97-AF65-F5344CB8AC3E}">
        <p14:creationId xmlns:p14="http://schemas.microsoft.com/office/powerpoint/2010/main" val="31694297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22</a:t>
            </a:fld>
            <a:endParaRPr lang="en-US"/>
          </a:p>
        </p:txBody>
      </p:sp>
    </p:spTree>
    <p:extLst>
      <p:ext uri="{BB962C8B-B14F-4D97-AF65-F5344CB8AC3E}">
        <p14:creationId xmlns:p14="http://schemas.microsoft.com/office/powerpoint/2010/main" val="9851511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B6C2438-F2BD-4869-92FE-8868061F670C}" type="slidenum">
              <a:rPr lang="en-US" smtClean="0"/>
              <a:t>23</a:t>
            </a:fld>
            <a:endParaRPr lang="en-US"/>
          </a:p>
        </p:txBody>
      </p:sp>
    </p:spTree>
    <p:extLst>
      <p:ext uri="{BB962C8B-B14F-4D97-AF65-F5344CB8AC3E}">
        <p14:creationId xmlns:p14="http://schemas.microsoft.com/office/powerpoint/2010/main" val="34046384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24</a:t>
            </a:fld>
            <a:endParaRPr lang="en-US"/>
          </a:p>
        </p:txBody>
      </p:sp>
    </p:spTree>
    <p:extLst>
      <p:ext uri="{BB962C8B-B14F-4D97-AF65-F5344CB8AC3E}">
        <p14:creationId xmlns:p14="http://schemas.microsoft.com/office/powerpoint/2010/main" val="1843779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CA"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25</a:t>
            </a:fld>
            <a:endParaRPr lang="en-US"/>
          </a:p>
        </p:txBody>
      </p:sp>
    </p:spTree>
    <p:extLst>
      <p:ext uri="{BB962C8B-B14F-4D97-AF65-F5344CB8AC3E}">
        <p14:creationId xmlns:p14="http://schemas.microsoft.com/office/powerpoint/2010/main" val="13098190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26</a:t>
            </a:fld>
            <a:endParaRPr lang="en-US"/>
          </a:p>
        </p:txBody>
      </p:sp>
    </p:spTree>
    <p:extLst>
      <p:ext uri="{BB962C8B-B14F-4D97-AF65-F5344CB8AC3E}">
        <p14:creationId xmlns:p14="http://schemas.microsoft.com/office/powerpoint/2010/main" val="27132023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CA"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27</a:t>
            </a:fld>
            <a:endParaRPr lang="en-US"/>
          </a:p>
        </p:txBody>
      </p:sp>
    </p:spTree>
    <p:extLst>
      <p:ext uri="{BB962C8B-B14F-4D97-AF65-F5344CB8AC3E}">
        <p14:creationId xmlns:p14="http://schemas.microsoft.com/office/powerpoint/2010/main" val="39719019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28</a:t>
            </a:fld>
            <a:endParaRPr lang="en-US"/>
          </a:p>
        </p:txBody>
      </p:sp>
    </p:spTree>
    <p:extLst>
      <p:ext uri="{BB962C8B-B14F-4D97-AF65-F5344CB8AC3E}">
        <p14:creationId xmlns:p14="http://schemas.microsoft.com/office/powerpoint/2010/main" val="23254353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29</a:t>
            </a:fld>
            <a:endParaRPr lang="en-US"/>
          </a:p>
        </p:txBody>
      </p:sp>
    </p:spTree>
    <p:extLst>
      <p:ext uri="{BB962C8B-B14F-4D97-AF65-F5344CB8AC3E}">
        <p14:creationId xmlns:p14="http://schemas.microsoft.com/office/powerpoint/2010/main" val="41265706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30</a:t>
            </a:fld>
            <a:endParaRPr lang="en-US"/>
          </a:p>
        </p:txBody>
      </p:sp>
    </p:spTree>
    <p:extLst>
      <p:ext uri="{BB962C8B-B14F-4D97-AF65-F5344CB8AC3E}">
        <p14:creationId xmlns:p14="http://schemas.microsoft.com/office/powerpoint/2010/main" val="13079472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31</a:t>
            </a:fld>
            <a:endParaRPr lang="en-US"/>
          </a:p>
        </p:txBody>
      </p:sp>
    </p:spTree>
    <p:extLst>
      <p:ext uri="{BB962C8B-B14F-4D97-AF65-F5344CB8AC3E}">
        <p14:creationId xmlns:p14="http://schemas.microsoft.com/office/powerpoint/2010/main" val="21804485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32</a:t>
            </a:fld>
            <a:endParaRPr lang="en-US"/>
          </a:p>
        </p:txBody>
      </p:sp>
    </p:spTree>
    <p:extLst>
      <p:ext uri="{BB962C8B-B14F-4D97-AF65-F5344CB8AC3E}">
        <p14:creationId xmlns:p14="http://schemas.microsoft.com/office/powerpoint/2010/main" val="6747029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33</a:t>
            </a:fld>
            <a:endParaRPr lang="en-US"/>
          </a:p>
        </p:txBody>
      </p:sp>
    </p:spTree>
    <p:extLst>
      <p:ext uri="{BB962C8B-B14F-4D97-AF65-F5344CB8AC3E}">
        <p14:creationId xmlns:p14="http://schemas.microsoft.com/office/powerpoint/2010/main" val="16517436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34</a:t>
            </a:fld>
            <a:endParaRPr lang="en-US"/>
          </a:p>
        </p:txBody>
      </p:sp>
    </p:spTree>
    <p:extLst>
      <p:ext uri="{BB962C8B-B14F-4D97-AF65-F5344CB8AC3E}">
        <p14:creationId xmlns:p14="http://schemas.microsoft.com/office/powerpoint/2010/main" val="14938396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35</a:t>
            </a:fld>
            <a:endParaRPr lang="en-US"/>
          </a:p>
        </p:txBody>
      </p:sp>
    </p:spTree>
    <p:extLst>
      <p:ext uri="{BB962C8B-B14F-4D97-AF65-F5344CB8AC3E}">
        <p14:creationId xmlns:p14="http://schemas.microsoft.com/office/powerpoint/2010/main" val="36499148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36</a:t>
            </a:fld>
            <a:endParaRPr lang="en-US"/>
          </a:p>
        </p:txBody>
      </p:sp>
    </p:spTree>
    <p:extLst>
      <p:ext uri="{BB962C8B-B14F-4D97-AF65-F5344CB8AC3E}">
        <p14:creationId xmlns:p14="http://schemas.microsoft.com/office/powerpoint/2010/main" val="205079717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37</a:t>
            </a:fld>
            <a:endParaRPr lang="en-US"/>
          </a:p>
        </p:txBody>
      </p:sp>
    </p:spTree>
    <p:extLst>
      <p:ext uri="{BB962C8B-B14F-4D97-AF65-F5344CB8AC3E}">
        <p14:creationId xmlns:p14="http://schemas.microsoft.com/office/powerpoint/2010/main" val="257578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38</a:t>
            </a:fld>
            <a:endParaRPr lang="en-US"/>
          </a:p>
        </p:txBody>
      </p:sp>
    </p:spTree>
    <p:extLst>
      <p:ext uri="{BB962C8B-B14F-4D97-AF65-F5344CB8AC3E}">
        <p14:creationId xmlns:p14="http://schemas.microsoft.com/office/powerpoint/2010/main" val="40591342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100" dirty="0"/>
          </a:p>
        </p:txBody>
      </p:sp>
      <p:sp>
        <p:nvSpPr>
          <p:cNvPr id="4" name="Slide Number Placeholder 3"/>
          <p:cNvSpPr>
            <a:spLocks noGrp="1"/>
          </p:cNvSpPr>
          <p:nvPr>
            <p:ph type="sldNum" sz="quarter" idx="10"/>
          </p:nvPr>
        </p:nvSpPr>
        <p:spPr/>
        <p:txBody>
          <a:bodyPr/>
          <a:lstStyle/>
          <a:p>
            <a:fld id="{8B6C2438-F2BD-4869-92FE-8868061F670C}" type="slidenum">
              <a:rPr lang="en-US" smtClean="0"/>
              <a:t>39</a:t>
            </a:fld>
            <a:endParaRPr lang="en-US"/>
          </a:p>
        </p:txBody>
      </p:sp>
    </p:spTree>
    <p:extLst>
      <p:ext uri="{BB962C8B-B14F-4D97-AF65-F5344CB8AC3E}">
        <p14:creationId xmlns:p14="http://schemas.microsoft.com/office/powerpoint/2010/main" val="7340313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40</a:t>
            </a:fld>
            <a:endParaRPr lang="en-US"/>
          </a:p>
        </p:txBody>
      </p:sp>
    </p:spTree>
    <p:extLst>
      <p:ext uri="{BB962C8B-B14F-4D97-AF65-F5344CB8AC3E}">
        <p14:creationId xmlns:p14="http://schemas.microsoft.com/office/powerpoint/2010/main" val="34014351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dirty="0"/>
          </a:p>
        </p:txBody>
      </p:sp>
      <p:sp>
        <p:nvSpPr>
          <p:cNvPr id="4" name="Slide Number Placeholder 3"/>
          <p:cNvSpPr>
            <a:spLocks noGrp="1"/>
          </p:cNvSpPr>
          <p:nvPr>
            <p:ph type="sldNum" sz="quarter" idx="10"/>
          </p:nvPr>
        </p:nvSpPr>
        <p:spPr/>
        <p:txBody>
          <a:bodyPr/>
          <a:lstStyle/>
          <a:p>
            <a:fld id="{8B6C2438-F2BD-4869-92FE-8868061F670C}" type="slidenum">
              <a:rPr lang="en-US" smtClean="0"/>
              <a:t>41</a:t>
            </a:fld>
            <a:endParaRPr lang="en-US"/>
          </a:p>
        </p:txBody>
      </p:sp>
    </p:spTree>
    <p:extLst>
      <p:ext uri="{BB962C8B-B14F-4D97-AF65-F5344CB8AC3E}">
        <p14:creationId xmlns:p14="http://schemas.microsoft.com/office/powerpoint/2010/main" val="216677628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42</a:t>
            </a:fld>
            <a:endParaRPr lang="en-US"/>
          </a:p>
        </p:txBody>
      </p:sp>
    </p:spTree>
    <p:extLst>
      <p:ext uri="{BB962C8B-B14F-4D97-AF65-F5344CB8AC3E}">
        <p14:creationId xmlns:p14="http://schemas.microsoft.com/office/powerpoint/2010/main" val="10890698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B6C2438-F2BD-4869-92FE-8868061F670C}" type="slidenum">
              <a:rPr lang="en-US" smtClean="0"/>
              <a:t>43</a:t>
            </a:fld>
            <a:endParaRPr lang="en-US"/>
          </a:p>
        </p:txBody>
      </p:sp>
    </p:spTree>
    <p:extLst>
      <p:ext uri="{BB962C8B-B14F-4D97-AF65-F5344CB8AC3E}">
        <p14:creationId xmlns:p14="http://schemas.microsoft.com/office/powerpoint/2010/main" val="407958572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B6C2438-F2BD-4869-92FE-8868061F670C}" type="slidenum">
              <a:rPr lang="en-US" smtClean="0"/>
              <a:t>44</a:t>
            </a:fld>
            <a:endParaRPr lang="en-US"/>
          </a:p>
        </p:txBody>
      </p:sp>
    </p:spTree>
    <p:extLst>
      <p:ext uri="{BB962C8B-B14F-4D97-AF65-F5344CB8AC3E}">
        <p14:creationId xmlns:p14="http://schemas.microsoft.com/office/powerpoint/2010/main" val="301273240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45</a:t>
            </a:fld>
            <a:endParaRPr lang="en-US"/>
          </a:p>
        </p:txBody>
      </p:sp>
    </p:spTree>
    <p:extLst>
      <p:ext uri="{BB962C8B-B14F-4D97-AF65-F5344CB8AC3E}">
        <p14:creationId xmlns:p14="http://schemas.microsoft.com/office/powerpoint/2010/main" val="2896379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B6C2438-F2BD-4869-92FE-8868061F670C}" type="slidenum">
              <a:rPr lang="en-US" smtClean="0"/>
              <a:t>46</a:t>
            </a:fld>
            <a:endParaRPr lang="en-US"/>
          </a:p>
        </p:txBody>
      </p:sp>
    </p:spTree>
    <p:extLst>
      <p:ext uri="{BB962C8B-B14F-4D97-AF65-F5344CB8AC3E}">
        <p14:creationId xmlns:p14="http://schemas.microsoft.com/office/powerpoint/2010/main" val="42860985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A07FD46-4C0F-4B19-94DB-7C4BB3E73C10}" type="datetime1">
              <a:rPr lang="en-US" smtClean="0"/>
              <a:t>11/12/18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en-US"/>
              <a:t>Definitions and measures</a:t>
            </a: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3977D60-5343-49E1-BD8C-CA39C39BE7A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4" name="Date Placeholder 3"/>
          <p:cNvSpPr>
            <a:spLocks noGrp="1"/>
          </p:cNvSpPr>
          <p:nvPr>
            <p:ph type="dt" sz="half" idx="10"/>
          </p:nvPr>
        </p:nvSpPr>
        <p:spPr/>
        <p:txBody>
          <a:bodyPr/>
          <a:lstStyle/>
          <a:p>
            <a:fld id="{C80AB516-CF92-4E13-A1A7-747D30987230}" type="datetime1">
              <a:rPr lang="en-US" smtClean="0"/>
              <a:t>11/12/18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Title 6"/>
          <p:cNvSpPr>
            <a:spLocks noGrp="1"/>
          </p:cNvSpPr>
          <p:nvPr>
            <p:ph type="title"/>
          </p:nvPr>
        </p:nvSpPr>
        <p:spPr/>
        <p:txBody>
          <a:bodyPr rtlCol="0"/>
          <a:lstStyle>
            <a:lvl1pPr>
              <a:defRPr>
                <a:solidFill>
                  <a:schemeClr val="accent4"/>
                </a:solidFill>
              </a:defRPr>
            </a:lvl1pPr>
            <a:extLst/>
          </a:lstStyle>
          <a:p>
            <a:r>
              <a:rPr kumimoji="0" lang="en-US" dirty="0"/>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dirty="0"/>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A71D1B8-772C-49B2-9A03-D0F9C40A90AF}" type="datetime1">
              <a:rPr lang="en-US" smtClean="0"/>
              <a:t>11/12/18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4606FD8-9F25-4B1B-8C6B-A1A8DF78ED82}" type="datetime1">
              <a:rPr lang="en-US" smtClean="0"/>
              <a:t>11/12/18</a:t>
            </a:fld>
            <a:endParaRPr lang="en-US"/>
          </a:p>
        </p:txBody>
      </p:sp>
      <p:sp>
        <p:nvSpPr>
          <p:cNvPr id="6" name="Footer Placeholder 5"/>
          <p:cNvSpPr>
            <a:spLocks noGrp="1"/>
          </p:cNvSpPr>
          <p:nvPr>
            <p:ph type="ftr" sz="quarter" idx="11"/>
          </p:nvPr>
        </p:nvSpPr>
        <p:spPr/>
        <p:txBody>
          <a:bodyPr/>
          <a:lstStyle/>
          <a:p>
            <a:r>
              <a:rPr lang="en-US"/>
              <a:t>Definitions and measures</a:t>
            </a:r>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6A70158-287A-4E5D-89DB-E20E9C002E71}" type="datetime1">
              <a:rPr lang="en-US" smtClean="0"/>
              <a:t>11/12/18</a:t>
            </a:fld>
            <a:endParaRPr lang="en-US"/>
          </a:p>
        </p:txBody>
      </p:sp>
      <p:sp>
        <p:nvSpPr>
          <p:cNvPr id="8" name="Footer Placeholder 7"/>
          <p:cNvSpPr>
            <a:spLocks noGrp="1"/>
          </p:cNvSpPr>
          <p:nvPr>
            <p:ph type="ftr" sz="quarter" idx="11"/>
          </p:nvPr>
        </p:nvSpPr>
        <p:spPr/>
        <p:txBody>
          <a:bodyPr/>
          <a:lstStyle/>
          <a:p>
            <a:r>
              <a:rPr lang="en-US"/>
              <a:t>Definitions and measures</a:t>
            </a:r>
          </a:p>
        </p:txBody>
      </p:sp>
      <p:sp>
        <p:nvSpPr>
          <p:cNvPr id="9" name="Slide Number Placeholder 8"/>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395B389-0687-4FA6-B363-E522B496C895}" type="datetime1">
              <a:rPr lang="en-US" smtClean="0"/>
              <a:t>11/12/18</a:t>
            </a:fld>
            <a:endParaRPr lang="en-US"/>
          </a:p>
        </p:txBody>
      </p:sp>
      <p:sp>
        <p:nvSpPr>
          <p:cNvPr id="4" name="Footer Placeholder 3"/>
          <p:cNvSpPr>
            <a:spLocks noGrp="1"/>
          </p:cNvSpPr>
          <p:nvPr>
            <p:ph type="ftr" sz="quarter" idx="11"/>
          </p:nvPr>
        </p:nvSpPr>
        <p:spPr/>
        <p:txBody>
          <a:bodyPr/>
          <a:lstStyle/>
          <a:p>
            <a:r>
              <a:rPr lang="en-US"/>
              <a:t>Definitions and measures</a:t>
            </a:r>
          </a:p>
        </p:txBody>
      </p:sp>
      <p:sp>
        <p:nvSpPr>
          <p:cNvPr id="5" name="Slide Number Placeholder 4"/>
          <p:cNvSpPr>
            <a:spLocks noGrp="1"/>
          </p:cNvSpPr>
          <p:nvPr>
            <p:ph type="sldNum" sz="quarter" idx="12"/>
          </p:nvPr>
        </p:nvSpPr>
        <p:spPr/>
        <p:txBody>
          <a:bodyPr/>
          <a:lstStyle/>
          <a:p>
            <a:fld id="{B3977D60-5343-49E1-BD8C-CA39C39BE7A5}" type="slidenum">
              <a:rPr lang="en-US" smtClean="0"/>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2FC790-BBB3-4911-B629-79F9310628E4}" type="datetime1">
              <a:rPr lang="en-US" smtClean="0"/>
              <a:t>11/12/18</a:t>
            </a:fld>
            <a:endParaRPr lang="en-US"/>
          </a:p>
        </p:txBody>
      </p:sp>
      <p:sp>
        <p:nvSpPr>
          <p:cNvPr id="3" name="Footer Placeholder 2"/>
          <p:cNvSpPr>
            <a:spLocks noGrp="1"/>
          </p:cNvSpPr>
          <p:nvPr>
            <p:ph type="ftr" sz="quarter" idx="11"/>
          </p:nvPr>
        </p:nvSpPr>
        <p:spPr/>
        <p:txBody>
          <a:bodyPr/>
          <a:lstStyle/>
          <a:p>
            <a:r>
              <a:rPr lang="en-US"/>
              <a:t>Definitions and measures</a:t>
            </a:r>
          </a:p>
        </p:txBody>
      </p:sp>
      <p:sp>
        <p:nvSpPr>
          <p:cNvPr id="4" name="Slide Number Placeholder 3"/>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95BAD561-CE43-482F-A8A8-069DB6BD2E3A}" type="datetime1">
              <a:rPr lang="en-US" smtClean="0"/>
              <a:t>11/12/18</a:t>
            </a:fld>
            <a:endParaRPr lang="en-US"/>
          </a:p>
        </p:txBody>
      </p:sp>
      <p:sp>
        <p:nvSpPr>
          <p:cNvPr id="6" name="Footer Placeholder 5"/>
          <p:cNvSpPr>
            <a:spLocks noGrp="1"/>
          </p:cNvSpPr>
          <p:nvPr>
            <p:ph type="ftr" sz="quarter" idx="11"/>
          </p:nvPr>
        </p:nvSpPr>
        <p:spPr/>
        <p:txBody>
          <a:bodyPr/>
          <a:lstStyle/>
          <a:p>
            <a:r>
              <a:rPr lang="en-US"/>
              <a:t>Definitions and measures</a:t>
            </a:r>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36E1C35-AB48-4271-A3CA-A8284F8E7694}" type="datetime1">
              <a:rPr lang="en-US" smtClean="0"/>
              <a:t>11/12/18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en-US"/>
              <a:t>Definitions and measures</a:t>
            </a: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3977D60-5343-49E1-BD8C-CA39C39BE7A5}"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74FF9CB-B340-473F-9EB4-DD709C6297FE}" type="datetime1">
              <a:rPr lang="en-US" smtClean="0"/>
              <a:t>11/12/18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7348E0B-0A44-409C-BD35-3932B296F9E5}" type="datetime1">
              <a:rPr lang="en-US" smtClean="0"/>
              <a:t>11/12/18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dirty="0"/>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dirty="0"/>
              <a:t>Click to edit Master text styles</a:t>
            </a:r>
          </a:p>
          <a:p>
            <a:pPr lvl="1" eaLnBrk="1" latinLnBrk="0" hangingPunct="1"/>
            <a:r>
              <a:rPr kumimoji="0" lang="en-US" dirty="0"/>
              <a:t>Second level</a:t>
            </a:r>
          </a:p>
          <a:p>
            <a:pPr lvl="2" eaLnBrk="1" latinLnBrk="0" hangingPunct="1"/>
            <a:r>
              <a:rPr kumimoji="0" lang="en-US" dirty="0"/>
              <a:t>Third level</a:t>
            </a:r>
          </a:p>
          <a:p>
            <a:pPr lvl="3" eaLnBrk="1" latinLnBrk="0" hangingPunct="1"/>
            <a:r>
              <a:rPr kumimoji="0" lang="en-US" dirty="0"/>
              <a:t>Fourth level</a:t>
            </a:r>
          </a:p>
          <a:p>
            <a:pPr lvl="4" eaLnBrk="1" latinLnBrk="0" hangingPunct="1"/>
            <a:r>
              <a:rPr kumimoji="0" lang="en-US" dirty="0"/>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1FADE3C-8444-414C-BB35-4DFB189448DC}" type="datetime1">
              <a:rPr lang="en-US" smtClean="0"/>
              <a:t>11/12/18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US"/>
              <a:t>Definitions and measures</a:t>
            </a: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3977D60-5343-49E1-BD8C-CA39C39BE7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1" latinLnBrk="0" hangingPunct="1">
        <a:spcBef>
          <a:spcPct val="0"/>
        </a:spcBef>
        <a:buNone/>
        <a:defRPr kumimoji="0" sz="3600" b="1" kern="1200">
          <a:solidFill>
            <a:schemeClr val="accent1"/>
          </a:solidFill>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800" kern="1200">
          <a:solidFill>
            <a:schemeClr val="tx1"/>
          </a:solidFill>
          <a:latin typeface="Calibri" pitchFamily="34" charset="0"/>
          <a:ea typeface="+mn-ea"/>
          <a:cs typeface="+mn-cs"/>
        </a:defRPr>
      </a:lvl1pPr>
      <a:lvl2pPr marL="621792" indent="-228600" algn="l" rtl="0" eaLnBrk="1" latinLnBrk="0" hangingPunct="1">
        <a:spcBef>
          <a:spcPts val="324"/>
        </a:spcBef>
        <a:buClr>
          <a:schemeClr val="accent1"/>
        </a:buClr>
        <a:buFont typeface="Verdana"/>
        <a:buChar char="◦"/>
        <a:defRPr kumimoji="0" sz="2400" kern="1200">
          <a:solidFill>
            <a:schemeClr val="tx1"/>
          </a:solidFill>
          <a:latin typeface="Calibri" pitchFamily="34" charset="0"/>
          <a:ea typeface="+mn-ea"/>
          <a:cs typeface="+mn-cs"/>
        </a:defRPr>
      </a:lvl2pPr>
      <a:lvl3pPr marL="859536" indent="-228600" algn="l" rtl="0" eaLnBrk="1" latinLnBrk="0" hangingPunct="1">
        <a:spcBef>
          <a:spcPts val="350"/>
        </a:spcBef>
        <a:buClr>
          <a:schemeClr val="accent2"/>
        </a:buClr>
        <a:buSzPct val="100000"/>
        <a:buFont typeface="Wingdings 2"/>
        <a:buChar char=""/>
        <a:defRPr kumimoji="0" sz="2000" kern="1200">
          <a:solidFill>
            <a:schemeClr val="tx1"/>
          </a:solidFill>
          <a:latin typeface="Calibri" pitchFamily="34" charset="0"/>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Calibri" pitchFamily="34" charset="0"/>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Calibri" pitchFamily="34" charset="0"/>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3977D60-5343-49E1-BD8C-CA39C39BE7A5}" type="slidenum">
              <a:rPr lang="en-US" smtClean="0"/>
              <a:t>1</a:t>
            </a:fld>
            <a:endParaRPr lang="en-US"/>
          </a:p>
        </p:txBody>
      </p:sp>
      <p:sp>
        <p:nvSpPr>
          <p:cNvPr id="10" name="Title 1">
            <a:extLst>
              <a:ext uri="{FF2B5EF4-FFF2-40B4-BE49-F238E27FC236}">
                <a16:creationId xmlns:a16="http://schemas.microsoft.com/office/drawing/2014/main" id="{C1F619EF-4488-4994-9515-E05B061934ED}"/>
              </a:ext>
            </a:extLst>
          </p:cNvPr>
          <p:cNvSpPr txBox="1">
            <a:spLocks/>
          </p:cNvSpPr>
          <p:nvPr/>
        </p:nvSpPr>
        <p:spPr>
          <a:xfrm>
            <a:off x="457200" y="2362200"/>
            <a:ext cx="7772400" cy="3200400"/>
          </a:xfrm>
          <a:prstGeom prst="rect">
            <a:avLst/>
          </a:prstGeom>
        </p:spPr>
        <p:txBody>
          <a:bodyPr vert="horz" anchor="b">
            <a:normAutofit/>
            <a:scene3d>
              <a:camera prst="orthographicFront"/>
              <a:lightRig rig="soft" dir="t"/>
            </a:scene3d>
            <a:sp3d prstMaterial="softEdge">
              <a:bevelT w="25400" h="25400"/>
            </a:sp3d>
          </a:bodyPr>
          <a:lstStyle>
            <a:lvl1pPr algn="r" rtl="0" eaLnBrk="1" latinLnBrk="0" hangingPunct="1">
              <a:spcBef>
                <a:spcPct val="0"/>
              </a:spcBef>
              <a:buNone/>
              <a:defRPr kumimoji="0" sz="48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3600" dirty="0">
                <a:effectLst/>
              </a:rPr>
              <a:t>Session 7</a:t>
            </a:r>
          </a:p>
          <a:p>
            <a:pPr algn="ctr"/>
            <a:endParaRPr lang="en-US" sz="3200" dirty="0">
              <a:effectLst/>
            </a:endParaRPr>
          </a:p>
          <a:p>
            <a:pPr algn="ctr"/>
            <a:r>
              <a:rPr lang="en-US" dirty="0">
                <a:effectLst/>
              </a:rPr>
              <a:t>Domestic and international markets</a:t>
            </a:r>
            <a:endParaRPr lang="en-US" sz="6000" dirty="0">
              <a:effectLst/>
            </a:endParaRPr>
          </a:p>
          <a:p>
            <a:pPr algn="ctr"/>
            <a:endParaRPr lang="en-US" sz="6000" dirty="0"/>
          </a:p>
        </p:txBody>
      </p:sp>
    </p:spTree>
    <p:extLst>
      <p:ext uri="{BB962C8B-B14F-4D97-AF65-F5344CB8AC3E}">
        <p14:creationId xmlns:p14="http://schemas.microsoft.com/office/powerpoint/2010/main" val="810894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Domestic markets and transaction costs</a:t>
            </a:r>
          </a:p>
          <a:p>
            <a:endParaRPr lang="en-US" dirty="0"/>
          </a:p>
          <a:p>
            <a:r>
              <a:rPr lang="en-US" dirty="0"/>
              <a:t>International trade and development</a:t>
            </a:r>
          </a:p>
          <a:p>
            <a:endParaRPr lang="en-US" dirty="0"/>
          </a:p>
          <a:p>
            <a:r>
              <a:rPr lang="en-US" dirty="0"/>
              <a:t>Import substitution versus export promotion strategies</a:t>
            </a:r>
          </a:p>
        </p:txBody>
      </p:sp>
      <p:sp>
        <p:nvSpPr>
          <p:cNvPr id="4" name="Slide Number Placeholder 3"/>
          <p:cNvSpPr>
            <a:spLocks noGrp="1"/>
          </p:cNvSpPr>
          <p:nvPr>
            <p:ph type="sldNum" sz="quarter" idx="12"/>
          </p:nvPr>
        </p:nvSpPr>
        <p:spPr/>
        <p:txBody>
          <a:bodyPr/>
          <a:lstStyle/>
          <a:p>
            <a:fld id="{B3977D60-5343-49E1-BD8C-CA39C39BE7A5}" type="slidenum">
              <a:rPr lang="en-US" smtClean="0"/>
              <a:t>2</a:t>
            </a:fld>
            <a:endParaRPr lang="en-US" dirty="0"/>
          </a:p>
        </p:txBody>
      </p:sp>
      <p:sp>
        <p:nvSpPr>
          <p:cNvPr id="5" name="Title 4"/>
          <p:cNvSpPr>
            <a:spLocks noGrp="1"/>
          </p:cNvSpPr>
          <p:nvPr>
            <p:ph type="title"/>
          </p:nvPr>
        </p:nvSpPr>
        <p:spPr/>
        <p:txBody>
          <a:bodyPr/>
          <a:lstStyle/>
          <a:p>
            <a:r>
              <a:rPr lang="en-US" dirty="0"/>
              <a:t>Outline</a:t>
            </a:r>
          </a:p>
        </p:txBody>
      </p:sp>
    </p:spTree>
    <p:extLst>
      <p:ext uri="{BB962C8B-B14F-4D97-AF65-F5344CB8AC3E}">
        <p14:creationId xmlns:p14="http://schemas.microsoft.com/office/powerpoint/2010/main" val="3487948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361238"/>
            <a:ext cx="7772400" cy="1601162"/>
          </a:xfrm>
        </p:spPr>
        <p:txBody>
          <a:bodyPr>
            <a:normAutofit/>
          </a:bodyPr>
          <a:lstStyle/>
          <a:p>
            <a:r>
              <a:rPr lang="en-US" sz="4000" dirty="0"/>
              <a:t>Domestic markets for goods and services</a:t>
            </a:r>
          </a:p>
        </p:txBody>
      </p:sp>
      <p:sp>
        <p:nvSpPr>
          <p:cNvPr id="6" name="Slide Number Placeholder 5"/>
          <p:cNvSpPr>
            <a:spLocks noGrp="1"/>
          </p:cNvSpPr>
          <p:nvPr>
            <p:ph type="sldNum" sz="quarter" idx="12"/>
          </p:nvPr>
        </p:nvSpPr>
        <p:spPr/>
        <p:txBody>
          <a:bodyPr/>
          <a:lstStyle/>
          <a:p>
            <a:fld id="{B3977D60-5343-49E1-BD8C-CA39C39BE7A5}" type="slidenum">
              <a:rPr lang="en-US" smtClean="0"/>
              <a:t>3</a:t>
            </a:fld>
            <a:endParaRPr lang="en-US"/>
          </a:p>
        </p:txBody>
      </p:sp>
    </p:spTree>
    <p:extLst>
      <p:ext uri="{BB962C8B-B14F-4D97-AF65-F5344CB8AC3E}">
        <p14:creationId xmlns:p14="http://schemas.microsoft.com/office/powerpoint/2010/main" val="2249832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843272"/>
          </a:xfrm>
        </p:spPr>
        <p:txBody>
          <a:bodyPr>
            <a:normAutofit fontScale="92500" lnSpcReduction="20000"/>
          </a:bodyPr>
          <a:lstStyle/>
          <a:p>
            <a:r>
              <a:rPr lang="en-US" dirty="0"/>
              <a:t>Market expansion is important to growth.</a:t>
            </a:r>
          </a:p>
          <a:p>
            <a:pPr lvl="1"/>
            <a:r>
              <a:rPr lang="en-US" dirty="0"/>
              <a:t>People benefit from trading with each other in markets.</a:t>
            </a:r>
          </a:p>
          <a:p>
            <a:pPr lvl="1"/>
            <a:r>
              <a:rPr lang="en-US" dirty="0"/>
              <a:t>The benefits increase as markets expand in geographic scope, variety, and sophistication.</a:t>
            </a:r>
          </a:p>
          <a:p>
            <a:pPr lvl="2"/>
            <a:r>
              <a:rPr lang="en-US" sz="2200" dirty="0"/>
              <a:t>The creation and expansion of markets raises productivity by allowing producers to specialize, increase scale, and take advantage of agglomeration economies. </a:t>
            </a:r>
          </a:p>
          <a:p>
            <a:pPr lvl="2"/>
            <a:r>
              <a:rPr lang="en-US" sz="2200" dirty="0"/>
              <a:t>Such market development also increases the variety of goods and services available and strengthens incentives toward investment.</a:t>
            </a:r>
          </a:p>
          <a:p>
            <a:endParaRPr lang="en-US" dirty="0"/>
          </a:p>
          <a:p>
            <a:r>
              <a:rPr lang="en-US" dirty="0"/>
              <a:t>Market connections are important for reducing poverty and vulnerability.</a:t>
            </a:r>
          </a:p>
          <a:p>
            <a:endParaRPr lang="en-US" dirty="0"/>
          </a:p>
          <a:p>
            <a:r>
              <a:rPr lang="en-US" dirty="0"/>
              <a:t>Prices, which are important determinants of well-being and behavior, are determined in markets.</a:t>
            </a:r>
          </a:p>
        </p:txBody>
      </p:sp>
      <p:sp>
        <p:nvSpPr>
          <p:cNvPr id="4" name="Slide Number Placeholder 3"/>
          <p:cNvSpPr>
            <a:spLocks noGrp="1"/>
          </p:cNvSpPr>
          <p:nvPr>
            <p:ph type="sldNum" sz="quarter" idx="12"/>
          </p:nvPr>
        </p:nvSpPr>
        <p:spPr/>
        <p:txBody>
          <a:bodyPr/>
          <a:lstStyle/>
          <a:p>
            <a:fld id="{B3977D60-5343-49E1-BD8C-CA39C39BE7A5}" type="slidenum">
              <a:rPr lang="en-US" smtClean="0"/>
              <a:t>4</a:t>
            </a:fld>
            <a:endParaRPr lang="en-US" dirty="0"/>
          </a:p>
        </p:txBody>
      </p:sp>
      <p:sp>
        <p:nvSpPr>
          <p:cNvPr id="5" name="Title 4"/>
          <p:cNvSpPr>
            <a:spLocks noGrp="1"/>
          </p:cNvSpPr>
          <p:nvPr>
            <p:ph type="title"/>
          </p:nvPr>
        </p:nvSpPr>
        <p:spPr/>
        <p:txBody>
          <a:bodyPr/>
          <a:lstStyle/>
          <a:p>
            <a:r>
              <a:rPr lang="en-US" dirty="0"/>
              <a:t>Why study markets?</a:t>
            </a:r>
          </a:p>
        </p:txBody>
      </p:sp>
    </p:spTree>
    <p:extLst>
      <p:ext uri="{BB962C8B-B14F-4D97-AF65-F5344CB8AC3E}">
        <p14:creationId xmlns:p14="http://schemas.microsoft.com/office/powerpoint/2010/main" val="3833917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843272"/>
          </a:xfrm>
        </p:spPr>
        <p:txBody>
          <a:bodyPr>
            <a:normAutofit fontScale="77500" lnSpcReduction="20000"/>
          </a:bodyPr>
          <a:lstStyle/>
          <a:p>
            <a:r>
              <a:rPr lang="en-US" dirty="0"/>
              <a:t>Yet, markets remain few, small, and unsophisticated in may developing countries.</a:t>
            </a:r>
          </a:p>
          <a:p>
            <a:endParaRPr lang="en-US" dirty="0"/>
          </a:p>
          <a:p>
            <a:r>
              <a:rPr lang="en-US" dirty="0"/>
              <a:t>Understanding the barriers that might prevent market development, and the ways policymakers might help raise or lower those barriers, is important for understanding growth and development. </a:t>
            </a:r>
          </a:p>
          <a:p>
            <a:endParaRPr lang="en-US" dirty="0"/>
          </a:p>
          <a:p>
            <a:r>
              <a:rPr lang="en-US" dirty="0"/>
              <a:t>While the logic of comparative advantage implies that any new opportunity for exchange between two communities improves aggregate consumption opportunities in both communities, it does not guarantee that every individual within each community gains from the opening of trade. </a:t>
            </a:r>
          </a:p>
          <a:p>
            <a:pPr lvl="1"/>
            <a:r>
              <a:rPr lang="en-US" sz="2600" dirty="0"/>
              <a:t>Indeed, the opening of trade between communities often leaves some individuals worse off even while aggregate consumption in their communities rises.</a:t>
            </a:r>
          </a:p>
        </p:txBody>
      </p:sp>
      <p:sp>
        <p:nvSpPr>
          <p:cNvPr id="4" name="Slide Number Placeholder 3"/>
          <p:cNvSpPr>
            <a:spLocks noGrp="1"/>
          </p:cNvSpPr>
          <p:nvPr>
            <p:ph type="sldNum" sz="quarter" idx="12"/>
          </p:nvPr>
        </p:nvSpPr>
        <p:spPr/>
        <p:txBody>
          <a:bodyPr/>
          <a:lstStyle/>
          <a:p>
            <a:fld id="{B3977D60-5343-49E1-BD8C-CA39C39BE7A5}" type="slidenum">
              <a:rPr lang="en-US" smtClean="0"/>
              <a:t>5</a:t>
            </a:fld>
            <a:endParaRPr lang="en-US" dirty="0"/>
          </a:p>
        </p:txBody>
      </p:sp>
      <p:sp>
        <p:nvSpPr>
          <p:cNvPr id="5" name="Title 4"/>
          <p:cNvSpPr>
            <a:spLocks noGrp="1"/>
          </p:cNvSpPr>
          <p:nvPr>
            <p:ph type="title"/>
          </p:nvPr>
        </p:nvSpPr>
        <p:spPr/>
        <p:txBody>
          <a:bodyPr/>
          <a:lstStyle/>
          <a:p>
            <a:r>
              <a:rPr lang="en-US" dirty="0"/>
              <a:t>Why study markets?</a:t>
            </a:r>
          </a:p>
        </p:txBody>
      </p:sp>
    </p:spTree>
    <p:extLst>
      <p:ext uri="{BB962C8B-B14F-4D97-AF65-F5344CB8AC3E}">
        <p14:creationId xmlns:p14="http://schemas.microsoft.com/office/powerpoint/2010/main" val="1150697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US" dirty="0"/>
              <a:t>Consumer theory</a:t>
            </a:r>
          </a:p>
          <a:p>
            <a:pPr lvl="1"/>
            <a:r>
              <a:rPr lang="en-US" dirty="0"/>
              <a:t>Max U(.) </a:t>
            </a:r>
            <a:r>
              <a:rPr lang="en-US" dirty="0" err="1"/>
              <a:t>s.t.</a:t>
            </a:r>
            <a:r>
              <a:rPr lang="en-US" dirty="0"/>
              <a:t> budget constraint</a:t>
            </a:r>
          </a:p>
          <a:p>
            <a:endParaRPr lang="en-US" sz="1300" dirty="0"/>
          </a:p>
          <a:p>
            <a:r>
              <a:rPr lang="en-US" dirty="0"/>
              <a:t>Producer theory</a:t>
            </a:r>
          </a:p>
          <a:p>
            <a:pPr lvl="1"/>
            <a:r>
              <a:rPr lang="en-US" dirty="0"/>
              <a:t>Max </a:t>
            </a:r>
            <a:r>
              <a:rPr lang="el-GR" dirty="0"/>
              <a:t>π</a:t>
            </a:r>
            <a:r>
              <a:rPr lang="en-US" dirty="0"/>
              <a:t> =&gt; MR = MC</a:t>
            </a:r>
          </a:p>
          <a:p>
            <a:pPr lvl="1"/>
            <a:endParaRPr lang="en-US" sz="1300" dirty="0"/>
          </a:p>
          <a:p>
            <a:r>
              <a:rPr lang="en-US" dirty="0"/>
              <a:t>Time allocation theory</a:t>
            </a:r>
          </a:p>
          <a:p>
            <a:pPr lvl="1"/>
            <a:r>
              <a:rPr lang="en-US" dirty="0"/>
              <a:t>Max U(income, leisure) </a:t>
            </a:r>
            <a:r>
              <a:rPr lang="en-US" dirty="0" err="1"/>
              <a:t>s.t.</a:t>
            </a:r>
            <a:r>
              <a:rPr lang="en-US" dirty="0"/>
              <a:t> time restriction</a:t>
            </a:r>
          </a:p>
          <a:p>
            <a:endParaRPr lang="en-US" sz="1300" dirty="0"/>
          </a:p>
          <a:p>
            <a:r>
              <a:rPr lang="en-US" dirty="0"/>
              <a:t>Household theories</a:t>
            </a:r>
          </a:p>
          <a:p>
            <a:pPr lvl="1"/>
            <a:r>
              <a:rPr lang="en-US" dirty="0"/>
              <a:t>Household members are not the same (usually ignored in models)</a:t>
            </a:r>
          </a:p>
          <a:p>
            <a:endParaRPr lang="en-US" sz="1300" dirty="0"/>
          </a:p>
          <a:p>
            <a:r>
              <a:rPr lang="en-US" u="sng" dirty="0"/>
              <a:t>Understanding transfer/transaction costs</a:t>
            </a:r>
          </a:p>
          <a:p>
            <a:pPr lvl="1"/>
            <a:r>
              <a:rPr lang="en-US" dirty="0"/>
              <a:t>Usually ignored in models</a:t>
            </a:r>
          </a:p>
        </p:txBody>
      </p:sp>
      <p:sp>
        <p:nvSpPr>
          <p:cNvPr id="4" name="Slide Number Placeholder 3"/>
          <p:cNvSpPr>
            <a:spLocks noGrp="1"/>
          </p:cNvSpPr>
          <p:nvPr>
            <p:ph type="sldNum" sz="quarter" idx="12"/>
          </p:nvPr>
        </p:nvSpPr>
        <p:spPr/>
        <p:txBody>
          <a:bodyPr/>
          <a:lstStyle/>
          <a:p>
            <a:fld id="{B3977D60-5343-49E1-BD8C-CA39C39BE7A5}" type="slidenum">
              <a:rPr lang="en-US" smtClean="0"/>
              <a:t>6</a:t>
            </a:fld>
            <a:endParaRPr lang="en-US"/>
          </a:p>
        </p:txBody>
      </p:sp>
      <p:sp>
        <p:nvSpPr>
          <p:cNvPr id="5" name="Title 4"/>
          <p:cNvSpPr>
            <a:spLocks noGrp="1"/>
          </p:cNvSpPr>
          <p:nvPr>
            <p:ph type="title"/>
          </p:nvPr>
        </p:nvSpPr>
        <p:spPr/>
        <p:txBody>
          <a:bodyPr>
            <a:normAutofit fontScale="90000"/>
          </a:bodyPr>
          <a:lstStyle/>
          <a:p>
            <a:r>
              <a:rPr lang="en-US" dirty="0"/>
              <a:t>Building blocks for the study of</a:t>
            </a:r>
            <a:br>
              <a:rPr lang="en-US" dirty="0"/>
            </a:br>
            <a:r>
              <a:rPr lang="en-US" dirty="0"/>
              <a:t>markets in developing countries</a:t>
            </a:r>
          </a:p>
        </p:txBody>
      </p:sp>
    </p:spTree>
    <p:extLst>
      <p:ext uri="{BB962C8B-B14F-4D97-AF65-F5344CB8AC3E}">
        <p14:creationId xmlns:p14="http://schemas.microsoft.com/office/powerpoint/2010/main" val="3239698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1"/>
            <a:ext cx="8229600" cy="5029200"/>
          </a:xfrm>
        </p:spPr>
        <p:txBody>
          <a:bodyPr>
            <a:normAutofit lnSpcReduction="10000"/>
          </a:bodyPr>
          <a:lstStyle/>
          <a:p>
            <a:r>
              <a:rPr lang="en-US" dirty="0"/>
              <a:t>We use the terms “transfer costs” or “transaction costs” to encompass all costs associated with the transfer of goods from their producers to their ultimate users. </a:t>
            </a:r>
          </a:p>
          <a:p>
            <a:endParaRPr lang="en-US" sz="1500" dirty="0"/>
          </a:p>
          <a:p>
            <a:r>
              <a:rPr lang="en-US" dirty="0"/>
              <a:t>The costs could include:</a:t>
            </a:r>
            <a:endParaRPr lang="en-CA" dirty="0"/>
          </a:p>
          <a:p>
            <a:pPr lvl="1"/>
            <a:r>
              <a:rPr lang="en-US" dirty="0"/>
              <a:t>Transportation costs (e.g. limited infrastructure, roads)</a:t>
            </a:r>
            <a:endParaRPr lang="en-CA" dirty="0"/>
          </a:p>
          <a:p>
            <a:pPr lvl="1"/>
            <a:r>
              <a:rPr lang="en-US" dirty="0"/>
              <a:t>Storage costs,</a:t>
            </a:r>
            <a:endParaRPr lang="en-CA" dirty="0"/>
          </a:p>
          <a:p>
            <a:pPr lvl="1"/>
            <a:r>
              <a:rPr lang="en-US" dirty="0"/>
              <a:t>Financing costs,</a:t>
            </a:r>
          </a:p>
          <a:p>
            <a:pPr lvl="1"/>
            <a:r>
              <a:rPr lang="en-US" dirty="0"/>
              <a:t>Unnecessary taxes, </a:t>
            </a:r>
            <a:endParaRPr lang="en-CA" dirty="0"/>
          </a:p>
          <a:p>
            <a:pPr lvl="1"/>
            <a:r>
              <a:rPr lang="en-US" dirty="0"/>
              <a:t>Other transaction costs (e.g. failure of legal and social institutions to facilitate trade; finding transaction partners),</a:t>
            </a:r>
            <a:endParaRPr lang="en-CA" dirty="0"/>
          </a:p>
          <a:p>
            <a:pPr lvl="1"/>
            <a:r>
              <a:rPr lang="en-US" dirty="0"/>
              <a:t>Etc. (e.g. “rent seeking” of the “middlemen”). </a:t>
            </a:r>
          </a:p>
          <a:p>
            <a:endParaRPr lang="en-US" dirty="0"/>
          </a:p>
          <a:p>
            <a:endParaRPr lang="en-US" dirty="0"/>
          </a:p>
          <a:p>
            <a:endParaRPr lang="en-US" dirty="0"/>
          </a:p>
          <a:p>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7</a:t>
            </a:fld>
            <a:endParaRPr lang="en-US"/>
          </a:p>
        </p:txBody>
      </p:sp>
      <p:sp>
        <p:nvSpPr>
          <p:cNvPr id="5" name="Title 4"/>
          <p:cNvSpPr>
            <a:spLocks noGrp="1"/>
          </p:cNvSpPr>
          <p:nvPr>
            <p:ph type="title"/>
          </p:nvPr>
        </p:nvSpPr>
        <p:spPr>
          <a:xfrm>
            <a:off x="457200" y="304800"/>
            <a:ext cx="8229600" cy="1143000"/>
          </a:xfrm>
        </p:spPr>
        <p:txBody>
          <a:bodyPr>
            <a:normAutofit/>
          </a:bodyPr>
          <a:lstStyle/>
          <a:p>
            <a:r>
              <a:rPr lang="en-US" dirty="0"/>
              <a:t>Transfer costs</a:t>
            </a:r>
          </a:p>
        </p:txBody>
      </p:sp>
    </p:spTree>
    <p:extLst>
      <p:ext uri="{BB962C8B-B14F-4D97-AF65-F5344CB8AC3E}">
        <p14:creationId xmlns:p14="http://schemas.microsoft.com/office/powerpoint/2010/main" val="525028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722437"/>
            <a:ext cx="8229600" cy="4525963"/>
          </a:xfrm>
        </p:spPr>
        <p:txBody>
          <a:bodyPr>
            <a:normAutofit fontScale="92500"/>
          </a:bodyPr>
          <a:lstStyle/>
          <a:p>
            <a:r>
              <a:rPr lang="en-US" dirty="0"/>
              <a:t>Why do we care about them?</a:t>
            </a:r>
          </a:p>
          <a:p>
            <a:pPr lvl="1"/>
            <a:r>
              <a:rPr lang="en-US" dirty="0"/>
              <a:t>Transfer costs tend to be high in developing countries as a result of limited infrastructure and weak institutions.</a:t>
            </a:r>
            <a:endParaRPr lang="en-CA" dirty="0"/>
          </a:p>
          <a:p>
            <a:pPr lvl="1"/>
            <a:r>
              <a:rPr lang="en-US" dirty="0"/>
              <a:t>Standard models of market equilibrium offer some useful predictions, but they are incomplete sources of intuition about markets in developing countries, because they have nothing to say about the geography or sophistication of markets or about the ways policies might encourage market development. </a:t>
            </a:r>
          </a:p>
          <a:p>
            <a:pPr lvl="1"/>
            <a:r>
              <a:rPr lang="en-US" dirty="0"/>
              <a:t>High transportation costs and lack of legal systems can help explain why many developing-country markets remain small in geographic scope and limited in variety and sophistication.</a:t>
            </a:r>
          </a:p>
          <a:p>
            <a:endParaRPr lang="en-US" dirty="0"/>
          </a:p>
          <a:p>
            <a:endParaRPr lang="en-US" dirty="0"/>
          </a:p>
          <a:p>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8</a:t>
            </a:fld>
            <a:endParaRPr lang="en-US"/>
          </a:p>
        </p:txBody>
      </p:sp>
      <p:sp>
        <p:nvSpPr>
          <p:cNvPr id="5" name="Title 4"/>
          <p:cNvSpPr>
            <a:spLocks noGrp="1"/>
          </p:cNvSpPr>
          <p:nvPr>
            <p:ph type="title"/>
          </p:nvPr>
        </p:nvSpPr>
        <p:spPr>
          <a:xfrm>
            <a:off x="457200" y="304800"/>
            <a:ext cx="8229600" cy="1143000"/>
          </a:xfrm>
        </p:spPr>
        <p:txBody>
          <a:bodyPr>
            <a:normAutofit/>
          </a:bodyPr>
          <a:lstStyle/>
          <a:p>
            <a:r>
              <a:rPr lang="en-US" dirty="0"/>
              <a:t>Transfer costs</a:t>
            </a:r>
          </a:p>
        </p:txBody>
      </p:sp>
    </p:spTree>
    <p:extLst>
      <p:ext uri="{BB962C8B-B14F-4D97-AF65-F5344CB8AC3E}">
        <p14:creationId xmlns:p14="http://schemas.microsoft.com/office/powerpoint/2010/main" val="1086301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9</a:t>
            </a:fld>
            <a:endParaRPr lang="en-US"/>
          </a:p>
        </p:txBody>
      </p:sp>
      <p:sp>
        <p:nvSpPr>
          <p:cNvPr id="5" name="Title 4"/>
          <p:cNvSpPr>
            <a:spLocks noGrp="1"/>
          </p:cNvSpPr>
          <p:nvPr>
            <p:ph type="title"/>
          </p:nvPr>
        </p:nvSpPr>
        <p:spPr/>
        <p:txBody>
          <a:bodyPr>
            <a:normAutofit fontScale="90000"/>
          </a:bodyPr>
          <a:lstStyle/>
          <a:p>
            <a:r>
              <a:rPr lang="en-US" dirty="0"/>
              <a:t>Market equilibrium in the presence of transfer costs</a:t>
            </a:r>
          </a:p>
        </p:txBody>
      </p:sp>
      <p:cxnSp>
        <p:nvCxnSpPr>
          <p:cNvPr id="8" name="Straight Connector 7"/>
          <p:cNvCxnSpPr/>
          <p:nvPr/>
        </p:nvCxnSpPr>
        <p:spPr>
          <a:xfrm>
            <a:off x="762000" y="1905000"/>
            <a:ext cx="0" cy="33528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762000" y="5257800"/>
            <a:ext cx="3810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895600" y="5486400"/>
            <a:ext cx="2057400" cy="369332"/>
          </a:xfrm>
          <a:prstGeom prst="rect">
            <a:avLst/>
          </a:prstGeom>
          <a:noFill/>
        </p:spPr>
        <p:txBody>
          <a:bodyPr wrap="square" rtlCol="0">
            <a:spAutoFit/>
          </a:bodyPr>
          <a:lstStyle/>
          <a:p>
            <a:r>
              <a:rPr lang="en-US" dirty="0"/>
              <a:t>Bags of carrots</a:t>
            </a:r>
          </a:p>
        </p:txBody>
      </p:sp>
      <p:sp>
        <p:nvSpPr>
          <p:cNvPr id="14" name="TextBox 13"/>
          <p:cNvSpPr txBox="1"/>
          <p:nvPr/>
        </p:nvSpPr>
        <p:spPr>
          <a:xfrm>
            <a:off x="228600" y="1524000"/>
            <a:ext cx="2819400" cy="381000"/>
          </a:xfrm>
          <a:prstGeom prst="rect">
            <a:avLst/>
          </a:prstGeom>
          <a:noFill/>
        </p:spPr>
        <p:txBody>
          <a:bodyPr wrap="square" rtlCol="0">
            <a:spAutoFit/>
          </a:bodyPr>
          <a:lstStyle/>
          <a:p>
            <a:r>
              <a:rPr lang="en-US" dirty="0"/>
              <a:t>Price per bag of carrots</a:t>
            </a:r>
          </a:p>
        </p:txBody>
      </p:sp>
      <p:sp>
        <p:nvSpPr>
          <p:cNvPr id="22" name="Line 6"/>
          <p:cNvSpPr>
            <a:spLocks noChangeShapeType="1"/>
          </p:cNvSpPr>
          <p:nvPr/>
        </p:nvSpPr>
        <p:spPr bwMode="auto">
          <a:xfrm>
            <a:off x="1219200" y="1981200"/>
            <a:ext cx="2743200" cy="2895600"/>
          </a:xfrm>
          <a:prstGeom prst="line">
            <a:avLst/>
          </a:prstGeom>
          <a:noFill/>
          <a:ln w="38100">
            <a:solidFill>
              <a:schemeClr val="accent2"/>
            </a:solidFill>
            <a:round/>
            <a:headEnd/>
            <a:tailEnd/>
          </a:ln>
        </p:spPr>
        <p:txBody>
          <a:bodyPr/>
          <a:lstStyle/>
          <a:p>
            <a:endParaRPr lang="en-US"/>
          </a:p>
        </p:txBody>
      </p:sp>
      <p:sp>
        <p:nvSpPr>
          <p:cNvPr id="28" name="TextBox 8"/>
          <p:cNvSpPr txBox="1">
            <a:spLocks noChangeArrowheads="1"/>
          </p:cNvSpPr>
          <p:nvPr/>
        </p:nvSpPr>
        <p:spPr bwMode="auto">
          <a:xfrm>
            <a:off x="5197522" y="1752600"/>
            <a:ext cx="3657600" cy="3170099"/>
          </a:xfrm>
          <a:prstGeom prst="rect">
            <a:avLst/>
          </a:prstGeom>
          <a:solidFill>
            <a:schemeClr val="bg1">
              <a:lumMod val="95000"/>
            </a:schemeClr>
          </a:solidFill>
          <a:ln w="9525">
            <a:noFill/>
            <a:miter lim="800000"/>
            <a:headEnd/>
            <a:tailEnd/>
          </a:ln>
        </p:spPr>
        <p:txBody>
          <a:bodyPr wrap="square">
            <a:spAutoFit/>
          </a:bodyPr>
          <a:lstStyle/>
          <a:p>
            <a:pPr marL="285750" indent="-285750">
              <a:buClr>
                <a:schemeClr val="accent1"/>
              </a:buClr>
              <a:buFont typeface="Wingdings 3" pitchFamily="18" charset="2"/>
              <a:buChar char="}"/>
            </a:pPr>
            <a:r>
              <a:rPr lang="en-US" sz="2000" dirty="0">
                <a:latin typeface="Calibri" panose="020F0502020204030204" pitchFamily="34" charset="0"/>
              </a:rPr>
              <a:t>What is autarky?</a:t>
            </a:r>
          </a:p>
          <a:p>
            <a:pPr marL="285750" indent="-285750">
              <a:buClr>
                <a:schemeClr val="accent1"/>
              </a:buClr>
              <a:buFont typeface="Wingdings 3" pitchFamily="18" charset="2"/>
              <a:buChar char="}"/>
            </a:pPr>
            <a:endParaRPr lang="en-US" sz="2000" dirty="0">
              <a:latin typeface="Calibri" panose="020F0502020204030204" pitchFamily="34" charset="0"/>
            </a:endParaRPr>
          </a:p>
          <a:p>
            <a:pPr marL="285750" indent="-285750">
              <a:buClr>
                <a:schemeClr val="accent1"/>
              </a:buClr>
              <a:buFont typeface="Wingdings 3" pitchFamily="18" charset="2"/>
              <a:buChar char="}"/>
            </a:pPr>
            <a:r>
              <a:rPr lang="en-US" sz="2000" dirty="0">
                <a:latin typeface="Calibri" panose="020F0502020204030204" pitchFamily="34" charset="0"/>
              </a:rPr>
              <a:t>What would equilibrium look like if no trade with outside markets was possible?  Why?</a:t>
            </a:r>
          </a:p>
          <a:p>
            <a:pPr marL="285750" indent="-285750">
              <a:buClr>
                <a:schemeClr val="accent1"/>
              </a:buClr>
              <a:buFont typeface="Wingdings 3" pitchFamily="18" charset="2"/>
              <a:buChar char="}"/>
            </a:pPr>
            <a:endParaRPr lang="en-US" sz="2000" dirty="0">
              <a:latin typeface="Calibri" panose="020F0502020204030204" pitchFamily="34" charset="0"/>
            </a:endParaRPr>
          </a:p>
          <a:p>
            <a:pPr marL="285750" indent="-285750">
              <a:buClr>
                <a:schemeClr val="accent1"/>
              </a:buClr>
              <a:buFont typeface="Wingdings 3" pitchFamily="18" charset="2"/>
              <a:buChar char="}"/>
            </a:pPr>
            <a:r>
              <a:rPr lang="en-US" sz="2000" dirty="0">
                <a:latin typeface="Calibri" panose="020F0502020204030204" pitchFamily="34" charset="0"/>
              </a:rPr>
              <a:t>What about the “law of one price”? Does it hold when transaction costs are high?	</a:t>
            </a:r>
          </a:p>
        </p:txBody>
      </p:sp>
      <p:sp>
        <p:nvSpPr>
          <p:cNvPr id="2" name="TextBox 1"/>
          <p:cNvSpPr txBox="1"/>
          <p:nvPr/>
        </p:nvSpPr>
        <p:spPr>
          <a:xfrm>
            <a:off x="1371600" y="5802868"/>
            <a:ext cx="4038600" cy="646331"/>
          </a:xfrm>
          <a:prstGeom prst="rect">
            <a:avLst/>
          </a:prstGeom>
          <a:noFill/>
        </p:spPr>
        <p:txBody>
          <a:bodyPr wrap="square" rtlCol="0">
            <a:spAutoFit/>
          </a:bodyPr>
          <a:lstStyle/>
          <a:p>
            <a:pPr algn="ctr"/>
            <a:r>
              <a:rPr lang="en-US" b="1" dirty="0">
                <a:solidFill>
                  <a:schemeClr val="accent4"/>
                </a:solidFill>
              </a:rPr>
              <a:t>Market for Traditional Carrots in Small Village</a:t>
            </a:r>
          </a:p>
        </p:txBody>
      </p:sp>
      <p:sp>
        <p:nvSpPr>
          <p:cNvPr id="15" name="Line 8"/>
          <p:cNvSpPr>
            <a:spLocks noChangeShapeType="1"/>
          </p:cNvSpPr>
          <p:nvPr/>
        </p:nvSpPr>
        <p:spPr bwMode="auto">
          <a:xfrm flipV="1">
            <a:off x="1181100" y="2057400"/>
            <a:ext cx="2743200" cy="2819400"/>
          </a:xfrm>
          <a:prstGeom prst="line">
            <a:avLst/>
          </a:prstGeom>
          <a:noFill/>
          <a:ln w="38100">
            <a:solidFill>
              <a:schemeClr val="folHlink"/>
            </a:solidFill>
            <a:round/>
            <a:headEnd/>
            <a:tailEnd/>
          </a:ln>
        </p:spPr>
        <p:txBody>
          <a:bodyPr/>
          <a:lstStyle/>
          <a:p>
            <a:endParaRPr lang="en-US"/>
          </a:p>
        </p:txBody>
      </p:sp>
      <p:cxnSp>
        <p:nvCxnSpPr>
          <p:cNvPr id="17" name="Straight Connector 16"/>
          <p:cNvCxnSpPr/>
          <p:nvPr/>
        </p:nvCxnSpPr>
        <p:spPr>
          <a:xfrm>
            <a:off x="2590800" y="3429000"/>
            <a:ext cx="0" cy="1752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762000" y="3429000"/>
            <a:ext cx="182880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3200400" y="3200400"/>
            <a:ext cx="1371600" cy="646331"/>
          </a:xfrm>
          <a:prstGeom prst="rect">
            <a:avLst/>
          </a:prstGeom>
          <a:noFill/>
        </p:spPr>
        <p:txBody>
          <a:bodyPr wrap="square" rtlCol="0">
            <a:spAutoFit/>
          </a:bodyPr>
          <a:lstStyle/>
          <a:p>
            <a:r>
              <a:rPr lang="en-US" dirty="0"/>
              <a:t>Autarky price</a:t>
            </a:r>
          </a:p>
        </p:txBody>
      </p:sp>
      <p:sp>
        <p:nvSpPr>
          <p:cNvPr id="19" name="TextBox 18">
            <a:extLst>
              <a:ext uri="{FF2B5EF4-FFF2-40B4-BE49-F238E27FC236}">
                <a16:creationId xmlns:a16="http://schemas.microsoft.com/office/drawing/2014/main" id="{9810513A-A0FE-4B85-9B66-47A07D879BC9}"/>
              </a:ext>
            </a:extLst>
          </p:cNvPr>
          <p:cNvSpPr txBox="1"/>
          <p:nvPr/>
        </p:nvSpPr>
        <p:spPr>
          <a:xfrm>
            <a:off x="3810000" y="1524000"/>
            <a:ext cx="1371600" cy="923330"/>
          </a:xfrm>
          <a:prstGeom prst="rect">
            <a:avLst/>
          </a:prstGeom>
          <a:noFill/>
        </p:spPr>
        <p:txBody>
          <a:bodyPr wrap="square" rtlCol="0">
            <a:spAutoFit/>
          </a:bodyPr>
          <a:lstStyle/>
          <a:p>
            <a:r>
              <a:rPr lang="en-US" dirty="0"/>
              <a:t>Local supply of carrots</a:t>
            </a:r>
          </a:p>
        </p:txBody>
      </p:sp>
      <p:sp>
        <p:nvSpPr>
          <p:cNvPr id="20" name="TextBox 19">
            <a:extLst>
              <a:ext uri="{FF2B5EF4-FFF2-40B4-BE49-F238E27FC236}">
                <a16:creationId xmlns:a16="http://schemas.microsoft.com/office/drawing/2014/main" id="{4C36B1B0-6D66-4846-90B9-AF2E36A82C2D}"/>
              </a:ext>
            </a:extLst>
          </p:cNvPr>
          <p:cNvSpPr txBox="1"/>
          <p:nvPr/>
        </p:nvSpPr>
        <p:spPr>
          <a:xfrm>
            <a:off x="3962400" y="4334470"/>
            <a:ext cx="1371600" cy="923330"/>
          </a:xfrm>
          <a:prstGeom prst="rect">
            <a:avLst/>
          </a:prstGeom>
          <a:noFill/>
        </p:spPr>
        <p:txBody>
          <a:bodyPr wrap="square" rtlCol="0">
            <a:spAutoFit/>
          </a:bodyPr>
          <a:lstStyle/>
          <a:p>
            <a:r>
              <a:rPr lang="en-US" dirty="0"/>
              <a:t>Local demand of carrots</a:t>
            </a:r>
          </a:p>
        </p:txBody>
      </p:sp>
    </p:spTree>
    <p:extLst>
      <p:ext uri="{BB962C8B-B14F-4D97-AF65-F5344CB8AC3E}">
        <p14:creationId xmlns:p14="http://schemas.microsoft.com/office/powerpoint/2010/main" val="183387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10</a:t>
            </a:fld>
            <a:endParaRPr lang="en-US"/>
          </a:p>
        </p:txBody>
      </p:sp>
      <p:sp>
        <p:nvSpPr>
          <p:cNvPr id="5" name="Title 4"/>
          <p:cNvSpPr>
            <a:spLocks noGrp="1"/>
          </p:cNvSpPr>
          <p:nvPr>
            <p:ph type="title"/>
          </p:nvPr>
        </p:nvSpPr>
        <p:spPr/>
        <p:txBody>
          <a:bodyPr>
            <a:normAutofit fontScale="90000"/>
          </a:bodyPr>
          <a:lstStyle/>
          <a:p>
            <a:r>
              <a:rPr lang="en-US" dirty="0"/>
              <a:t>Diagram to describe the national market</a:t>
            </a:r>
            <a:br>
              <a:rPr lang="en-US" dirty="0"/>
            </a:br>
            <a:endParaRPr lang="en-US" dirty="0"/>
          </a:p>
        </p:txBody>
      </p:sp>
      <p:cxnSp>
        <p:nvCxnSpPr>
          <p:cNvPr id="8" name="Straight Connector 7"/>
          <p:cNvCxnSpPr/>
          <p:nvPr/>
        </p:nvCxnSpPr>
        <p:spPr>
          <a:xfrm>
            <a:off x="762000" y="1905000"/>
            <a:ext cx="0" cy="33528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762000" y="5257800"/>
            <a:ext cx="3810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895600" y="5486400"/>
            <a:ext cx="2057400" cy="369332"/>
          </a:xfrm>
          <a:prstGeom prst="rect">
            <a:avLst/>
          </a:prstGeom>
          <a:noFill/>
        </p:spPr>
        <p:txBody>
          <a:bodyPr wrap="square" rtlCol="0">
            <a:spAutoFit/>
          </a:bodyPr>
          <a:lstStyle/>
          <a:p>
            <a:r>
              <a:rPr lang="en-US" dirty="0"/>
              <a:t>bags of carrot</a:t>
            </a:r>
          </a:p>
        </p:txBody>
      </p:sp>
      <p:sp>
        <p:nvSpPr>
          <p:cNvPr id="14" name="TextBox 13"/>
          <p:cNvSpPr txBox="1"/>
          <p:nvPr/>
        </p:nvSpPr>
        <p:spPr>
          <a:xfrm>
            <a:off x="228600" y="1524000"/>
            <a:ext cx="2819400" cy="381000"/>
          </a:xfrm>
          <a:prstGeom prst="rect">
            <a:avLst/>
          </a:prstGeom>
          <a:noFill/>
        </p:spPr>
        <p:txBody>
          <a:bodyPr wrap="square" rtlCol="0">
            <a:spAutoFit/>
          </a:bodyPr>
          <a:lstStyle/>
          <a:p>
            <a:r>
              <a:rPr lang="en-US" dirty="0"/>
              <a:t>Price per bag of carrot</a:t>
            </a:r>
          </a:p>
        </p:txBody>
      </p:sp>
      <p:sp>
        <p:nvSpPr>
          <p:cNvPr id="22" name="Line 6"/>
          <p:cNvSpPr>
            <a:spLocks noChangeShapeType="1"/>
          </p:cNvSpPr>
          <p:nvPr/>
        </p:nvSpPr>
        <p:spPr bwMode="auto">
          <a:xfrm>
            <a:off x="1219200" y="1981200"/>
            <a:ext cx="2743200" cy="2895600"/>
          </a:xfrm>
          <a:prstGeom prst="line">
            <a:avLst/>
          </a:prstGeom>
          <a:noFill/>
          <a:ln w="38100">
            <a:solidFill>
              <a:schemeClr val="accent2"/>
            </a:solidFill>
            <a:round/>
            <a:headEnd/>
            <a:tailEnd/>
          </a:ln>
        </p:spPr>
        <p:txBody>
          <a:bodyPr/>
          <a:lstStyle/>
          <a:p>
            <a:endParaRPr lang="en-US"/>
          </a:p>
        </p:txBody>
      </p:sp>
      <p:sp>
        <p:nvSpPr>
          <p:cNvPr id="28" name="TextBox 8"/>
          <p:cNvSpPr txBox="1">
            <a:spLocks noChangeArrowheads="1"/>
          </p:cNvSpPr>
          <p:nvPr/>
        </p:nvSpPr>
        <p:spPr bwMode="auto">
          <a:xfrm>
            <a:off x="5715000" y="990600"/>
            <a:ext cx="3276600" cy="5488682"/>
          </a:xfrm>
          <a:prstGeom prst="rect">
            <a:avLst/>
          </a:prstGeom>
          <a:solidFill>
            <a:schemeClr val="bg1">
              <a:lumMod val="95000"/>
            </a:schemeClr>
          </a:solidFill>
          <a:ln w="9525">
            <a:noFill/>
            <a:miter lim="800000"/>
            <a:headEnd/>
            <a:tailEnd/>
          </a:ln>
        </p:spPr>
        <p:txBody>
          <a:bodyPr wrap="square">
            <a:spAutoFit/>
          </a:bodyPr>
          <a:lstStyle/>
          <a:p>
            <a:pPr marL="285750" indent="-285750">
              <a:spcBef>
                <a:spcPts val="800"/>
              </a:spcBef>
              <a:buClr>
                <a:schemeClr val="accent1"/>
              </a:buClr>
              <a:buFont typeface="Wingdings 3" pitchFamily="18" charset="2"/>
              <a:buChar char="}"/>
            </a:pPr>
            <a:r>
              <a:rPr lang="en-US" dirty="0">
                <a:latin typeface="Calibri" panose="020F0502020204030204" pitchFamily="34" charset="0"/>
              </a:rPr>
              <a:t>The external/export price (EP) is the price of the good in the nearest or most attractive external market.</a:t>
            </a:r>
          </a:p>
          <a:p>
            <a:pPr marL="285750" indent="-285750">
              <a:spcBef>
                <a:spcPts val="800"/>
              </a:spcBef>
              <a:buClr>
                <a:schemeClr val="accent1"/>
              </a:buClr>
              <a:buFont typeface="Wingdings 3" pitchFamily="18" charset="2"/>
              <a:buChar char="}"/>
            </a:pPr>
            <a:r>
              <a:rPr lang="en-US" dirty="0">
                <a:latin typeface="Calibri" panose="020F0502020204030204" pitchFamily="34" charset="0"/>
              </a:rPr>
              <a:t>The world price is the price of the good in a main world market (e.g. Chicago Board of Trade).</a:t>
            </a:r>
          </a:p>
          <a:p>
            <a:pPr marL="285750" indent="-285750">
              <a:spcBef>
                <a:spcPts val="800"/>
              </a:spcBef>
              <a:buClr>
                <a:schemeClr val="accent1"/>
              </a:buClr>
              <a:buFont typeface="Wingdings 3" pitchFamily="18" charset="2"/>
              <a:buChar char="}"/>
            </a:pPr>
            <a:r>
              <a:rPr lang="en-US" dirty="0">
                <a:latin typeface="Calibri" panose="020F0502020204030204" pitchFamily="34" charset="0"/>
              </a:rPr>
              <a:t>Local import price (LIP) is the world price plus (international) transfer costs.</a:t>
            </a:r>
          </a:p>
          <a:p>
            <a:pPr marL="285750" indent="-285750">
              <a:spcBef>
                <a:spcPts val="800"/>
              </a:spcBef>
              <a:buClr>
                <a:schemeClr val="accent1"/>
              </a:buClr>
              <a:buFont typeface="Wingdings 3" pitchFamily="18" charset="2"/>
              <a:buChar char="}"/>
            </a:pPr>
            <a:r>
              <a:rPr lang="en-US" dirty="0">
                <a:latin typeface="Calibri" panose="020F0502020204030204" pitchFamily="34" charset="0"/>
              </a:rPr>
              <a:t>Local export price (LEP) is the (world) price minus the transfer costs on trade between the central national market and the world market.</a:t>
            </a:r>
          </a:p>
          <a:p>
            <a:pPr marL="285750" indent="-285750">
              <a:spcBef>
                <a:spcPts val="800"/>
              </a:spcBef>
              <a:buClr>
                <a:schemeClr val="accent1"/>
              </a:buClr>
              <a:buFont typeface="Wingdings 3" pitchFamily="18" charset="2"/>
              <a:buChar char="}"/>
            </a:pPr>
            <a:r>
              <a:rPr lang="en-US" dirty="0">
                <a:latin typeface="Calibri" panose="020F0502020204030204" pitchFamily="34" charset="0"/>
              </a:rPr>
              <a:t>What happens in equilibrium?</a:t>
            </a:r>
          </a:p>
        </p:txBody>
      </p:sp>
      <p:sp>
        <p:nvSpPr>
          <p:cNvPr id="15" name="Line 8"/>
          <p:cNvSpPr>
            <a:spLocks noChangeShapeType="1"/>
          </p:cNvSpPr>
          <p:nvPr/>
        </p:nvSpPr>
        <p:spPr bwMode="auto">
          <a:xfrm flipV="1">
            <a:off x="1181100" y="2057400"/>
            <a:ext cx="2743200" cy="2819400"/>
          </a:xfrm>
          <a:prstGeom prst="line">
            <a:avLst/>
          </a:prstGeom>
          <a:noFill/>
          <a:ln w="38100">
            <a:solidFill>
              <a:schemeClr val="folHlink"/>
            </a:solidFill>
            <a:round/>
            <a:headEnd/>
            <a:tailEnd/>
          </a:ln>
        </p:spPr>
        <p:txBody>
          <a:bodyPr/>
          <a:lstStyle/>
          <a:p>
            <a:endParaRPr lang="en-US"/>
          </a:p>
        </p:txBody>
      </p:sp>
      <p:sp>
        <p:nvSpPr>
          <p:cNvPr id="16" name="Line 11"/>
          <p:cNvSpPr>
            <a:spLocks noChangeShapeType="1"/>
          </p:cNvSpPr>
          <p:nvPr/>
        </p:nvSpPr>
        <p:spPr bwMode="auto">
          <a:xfrm>
            <a:off x="762000" y="2590800"/>
            <a:ext cx="3352800" cy="0"/>
          </a:xfrm>
          <a:prstGeom prst="line">
            <a:avLst/>
          </a:prstGeom>
          <a:noFill/>
          <a:ln w="9525">
            <a:solidFill>
              <a:srgbClr val="FF0066"/>
            </a:solidFill>
            <a:round/>
            <a:headEnd/>
            <a:tailEnd/>
          </a:ln>
        </p:spPr>
        <p:txBody>
          <a:bodyPr/>
          <a:lstStyle/>
          <a:p>
            <a:endParaRPr lang="en-US"/>
          </a:p>
        </p:txBody>
      </p:sp>
      <p:sp>
        <p:nvSpPr>
          <p:cNvPr id="19" name="Rectangle 12"/>
          <p:cNvSpPr>
            <a:spLocks noChangeArrowheads="1"/>
          </p:cNvSpPr>
          <p:nvPr/>
        </p:nvSpPr>
        <p:spPr bwMode="auto">
          <a:xfrm>
            <a:off x="4197179" y="2286000"/>
            <a:ext cx="1517821" cy="609600"/>
          </a:xfrm>
          <a:prstGeom prst="rect">
            <a:avLst/>
          </a:prstGeom>
          <a:noFill/>
          <a:ln w="9525">
            <a:solidFill>
              <a:schemeClr val="tx1"/>
            </a:solidFill>
            <a:miter lim="800000"/>
            <a:headEnd/>
            <a:tailEnd/>
          </a:ln>
        </p:spPr>
        <p:txBody>
          <a:bodyPr wrap="none" anchor="ctr"/>
          <a:lstStyle/>
          <a:p>
            <a:pPr algn="ctr"/>
            <a:r>
              <a:rPr lang="en-US" dirty="0"/>
              <a:t>EP / </a:t>
            </a:r>
          </a:p>
          <a:p>
            <a:pPr algn="ctr"/>
            <a:r>
              <a:rPr lang="en-US" dirty="0"/>
              <a:t>World Price</a:t>
            </a:r>
          </a:p>
        </p:txBody>
      </p:sp>
      <p:sp>
        <p:nvSpPr>
          <p:cNvPr id="20" name="Line 13"/>
          <p:cNvSpPr>
            <a:spLocks noChangeShapeType="1"/>
          </p:cNvSpPr>
          <p:nvPr/>
        </p:nvSpPr>
        <p:spPr bwMode="auto">
          <a:xfrm>
            <a:off x="762000" y="1905000"/>
            <a:ext cx="3276600" cy="0"/>
          </a:xfrm>
          <a:prstGeom prst="line">
            <a:avLst/>
          </a:prstGeom>
          <a:noFill/>
          <a:ln w="9525">
            <a:solidFill>
              <a:srgbClr val="FF0066"/>
            </a:solidFill>
            <a:round/>
            <a:headEnd/>
            <a:tailEnd/>
          </a:ln>
        </p:spPr>
        <p:txBody>
          <a:bodyPr/>
          <a:lstStyle/>
          <a:p>
            <a:endParaRPr lang="en-US"/>
          </a:p>
        </p:txBody>
      </p:sp>
      <p:sp>
        <p:nvSpPr>
          <p:cNvPr id="21" name="Rectangle 14"/>
          <p:cNvSpPr>
            <a:spLocks noChangeArrowheads="1"/>
          </p:cNvSpPr>
          <p:nvPr/>
        </p:nvSpPr>
        <p:spPr bwMode="auto">
          <a:xfrm>
            <a:off x="4191000" y="1524000"/>
            <a:ext cx="923667" cy="457200"/>
          </a:xfrm>
          <a:prstGeom prst="rect">
            <a:avLst/>
          </a:prstGeom>
          <a:noFill/>
          <a:ln w="9525">
            <a:solidFill>
              <a:schemeClr val="tx1"/>
            </a:solidFill>
            <a:miter lim="800000"/>
            <a:headEnd/>
            <a:tailEnd/>
          </a:ln>
        </p:spPr>
        <p:txBody>
          <a:bodyPr wrap="none" anchor="ctr"/>
          <a:lstStyle/>
          <a:p>
            <a:pPr algn="ctr"/>
            <a:r>
              <a:rPr lang="en-US" dirty="0"/>
              <a:t>LIP</a:t>
            </a:r>
          </a:p>
        </p:txBody>
      </p:sp>
      <p:sp>
        <p:nvSpPr>
          <p:cNvPr id="23" name="Line 15"/>
          <p:cNvSpPr>
            <a:spLocks noChangeShapeType="1"/>
          </p:cNvSpPr>
          <p:nvPr/>
        </p:nvSpPr>
        <p:spPr bwMode="auto">
          <a:xfrm>
            <a:off x="774357" y="3200400"/>
            <a:ext cx="3352800" cy="0"/>
          </a:xfrm>
          <a:prstGeom prst="line">
            <a:avLst/>
          </a:prstGeom>
          <a:noFill/>
          <a:ln w="9525">
            <a:solidFill>
              <a:srgbClr val="FF0066"/>
            </a:solidFill>
            <a:round/>
            <a:headEnd/>
            <a:tailEnd/>
          </a:ln>
        </p:spPr>
        <p:txBody>
          <a:bodyPr/>
          <a:lstStyle/>
          <a:p>
            <a:endParaRPr lang="en-US"/>
          </a:p>
        </p:txBody>
      </p:sp>
      <p:sp>
        <p:nvSpPr>
          <p:cNvPr id="24" name="Rectangle 16"/>
          <p:cNvSpPr>
            <a:spLocks noChangeArrowheads="1"/>
          </p:cNvSpPr>
          <p:nvPr/>
        </p:nvSpPr>
        <p:spPr bwMode="auto">
          <a:xfrm>
            <a:off x="4267200" y="3048000"/>
            <a:ext cx="847467" cy="457200"/>
          </a:xfrm>
          <a:prstGeom prst="rect">
            <a:avLst/>
          </a:prstGeom>
          <a:noFill/>
          <a:ln w="9525">
            <a:solidFill>
              <a:schemeClr val="tx1"/>
            </a:solidFill>
            <a:miter lim="800000"/>
            <a:headEnd/>
            <a:tailEnd/>
          </a:ln>
        </p:spPr>
        <p:txBody>
          <a:bodyPr wrap="none" anchor="ctr"/>
          <a:lstStyle/>
          <a:p>
            <a:pPr algn="ctr"/>
            <a:r>
              <a:rPr lang="en-US" dirty="0"/>
              <a:t>LEP</a:t>
            </a:r>
          </a:p>
        </p:txBody>
      </p:sp>
      <p:sp>
        <p:nvSpPr>
          <p:cNvPr id="25" name="Rectangle 18"/>
          <p:cNvSpPr>
            <a:spLocks noChangeArrowheads="1"/>
          </p:cNvSpPr>
          <p:nvPr/>
        </p:nvSpPr>
        <p:spPr bwMode="auto">
          <a:xfrm>
            <a:off x="774357" y="1905000"/>
            <a:ext cx="3352800" cy="1295400"/>
          </a:xfrm>
          <a:prstGeom prst="rect">
            <a:avLst/>
          </a:prstGeom>
          <a:solidFill>
            <a:srgbClr val="FF6600">
              <a:alpha val="23921"/>
            </a:srgbClr>
          </a:solidFill>
          <a:ln w="9525">
            <a:solidFill>
              <a:schemeClr val="tx1"/>
            </a:solidFill>
            <a:miter lim="800000"/>
            <a:headEnd/>
            <a:tailEnd/>
          </a:ln>
        </p:spPr>
        <p:txBody>
          <a:bodyPr wrap="none" anchor="ctr"/>
          <a:lstStyle/>
          <a:p>
            <a:endParaRPr lang="en-US"/>
          </a:p>
        </p:txBody>
      </p:sp>
    </p:spTree>
    <p:extLst>
      <p:ext uri="{BB962C8B-B14F-4D97-AF65-F5344CB8AC3E}">
        <p14:creationId xmlns:p14="http://schemas.microsoft.com/office/powerpoint/2010/main" val="351527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8">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8">
                                            <p:txEl>
                                              <p:pRg st="4" end="4"/>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8">
                                            <p:txEl>
                                              <p:pRg st="2" end="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P spid="20" grpId="0" animBg="1"/>
      <p:bldP spid="21" grpId="0" animBg="1"/>
      <p:bldP spid="23" grpId="0" animBg="1"/>
      <p:bldP spid="24" grpId="0"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11</a:t>
            </a:fld>
            <a:endParaRPr lang="en-US"/>
          </a:p>
        </p:txBody>
      </p:sp>
      <p:sp>
        <p:nvSpPr>
          <p:cNvPr id="5" name="Title 4"/>
          <p:cNvSpPr>
            <a:spLocks noGrp="1"/>
          </p:cNvSpPr>
          <p:nvPr>
            <p:ph type="title"/>
          </p:nvPr>
        </p:nvSpPr>
        <p:spPr/>
        <p:txBody>
          <a:bodyPr>
            <a:normAutofit fontScale="90000"/>
          </a:bodyPr>
          <a:lstStyle/>
          <a:p>
            <a:r>
              <a:rPr lang="en-US" dirty="0"/>
              <a:t>Market equilibrium in the presence of transfer costs</a:t>
            </a:r>
          </a:p>
        </p:txBody>
      </p:sp>
      <p:cxnSp>
        <p:nvCxnSpPr>
          <p:cNvPr id="8" name="Straight Connector 7"/>
          <p:cNvCxnSpPr/>
          <p:nvPr/>
        </p:nvCxnSpPr>
        <p:spPr>
          <a:xfrm>
            <a:off x="762000" y="1905000"/>
            <a:ext cx="0" cy="33528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762000" y="5257800"/>
            <a:ext cx="3810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895600" y="5486400"/>
            <a:ext cx="2057400" cy="369332"/>
          </a:xfrm>
          <a:prstGeom prst="rect">
            <a:avLst/>
          </a:prstGeom>
          <a:noFill/>
        </p:spPr>
        <p:txBody>
          <a:bodyPr wrap="square" rtlCol="0">
            <a:spAutoFit/>
          </a:bodyPr>
          <a:lstStyle/>
          <a:p>
            <a:r>
              <a:rPr lang="en-US" dirty="0"/>
              <a:t>Bags of carrots</a:t>
            </a:r>
          </a:p>
        </p:txBody>
      </p:sp>
      <p:sp>
        <p:nvSpPr>
          <p:cNvPr id="14" name="TextBox 13"/>
          <p:cNvSpPr txBox="1"/>
          <p:nvPr/>
        </p:nvSpPr>
        <p:spPr>
          <a:xfrm>
            <a:off x="228600" y="1524000"/>
            <a:ext cx="2819400" cy="381000"/>
          </a:xfrm>
          <a:prstGeom prst="rect">
            <a:avLst/>
          </a:prstGeom>
          <a:noFill/>
        </p:spPr>
        <p:txBody>
          <a:bodyPr wrap="square" rtlCol="0">
            <a:spAutoFit/>
          </a:bodyPr>
          <a:lstStyle/>
          <a:p>
            <a:r>
              <a:rPr lang="en-US" dirty="0"/>
              <a:t>Price per bag of carrots</a:t>
            </a:r>
          </a:p>
        </p:txBody>
      </p:sp>
      <p:sp>
        <p:nvSpPr>
          <p:cNvPr id="22" name="Line 6"/>
          <p:cNvSpPr>
            <a:spLocks noChangeShapeType="1"/>
          </p:cNvSpPr>
          <p:nvPr/>
        </p:nvSpPr>
        <p:spPr bwMode="auto">
          <a:xfrm>
            <a:off x="1219200" y="1981200"/>
            <a:ext cx="2743200" cy="2895600"/>
          </a:xfrm>
          <a:prstGeom prst="line">
            <a:avLst/>
          </a:prstGeom>
          <a:noFill/>
          <a:ln w="38100">
            <a:solidFill>
              <a:schemeClr val="accent2"/>
            </a:solidFill>
            <a:round/>
            <a:headEnd/>
            <a:tailEnd/>
          </a:ln>
        </p:spPr>
        <p:txBody>
          <a:bodyPr/>
          <a:lstStyle/>
          <a:p>
            <a:endParaRPr lang="en-US"/>
          </a:p>
        </p:txBody>
      </p:sp>
      <p:sp>
        <p:nvSpPr>
          <p:cNvPr id="28" name="TextBox 8"/>
          <p:cNvSpPr txBox="1">
            <a:spLocks noChangeArrowheads="1"/>
          </p:cNvSpPr>
          <p:nvPr/>
        </p:nvSpPr>
        <p:spPr bwMode="auto">
          <a:xfrm>
            <a:off x="5803556" y="1524000"/>
            <a:ext cx="3035643" cy="4093428"/>
          </a:xfrm>
          <a:prstGeom prst="rect">
            <a:avLst/>
          </a:prstGeom>
          <a:solidFill>
            <a:schemeClr val="bg1">
              <a:lumMod val="95000"/>
            </a:schemeClr>
          </a:solidFill>
          <a:ln w="9525">
            <a:noFill/>
            <a:miter lim="800000"/>
            <a:headEnd/>
            <a:tailEnd/>
          </a:ln>
        </p:spPr>
        <p:txBody>
          <a:bodyPr wrap="square">
            <a:spAutoFit/>
          </a:bodyPr>
          <a:lstStyle/>
          <a:p>
            <a:pPr>
              <a:buClr>
                <a:schemeClr val="accent1"/>
              </a:buClr>
            </a:pPr>
            <a:r>
              <a:rPr lang="en-US" sz="2000" i="1" dirty="0">
                <a:latin typeface="Calibri" panose="020F0502020204030204" pitchFamily="34" charset="0"/>
              </a:rPr>
              <a:t>What can we say about equilibrium:</a:t>
            </a:r>
          </a:p>
          <a:p>
            <a:pPr>
              <a:buClr>
                <a:schemeClr val="accent1"/>
              </a:buClr>
            </a:pPr>
            <a:endParaRPr lang="en-US" sz="2000" dirty="0">
              <a:latin typeface="Calibri" panose="020F0502020204030204" pitchFamily="34" charset="0"/>
            </a:endParaRPr>
          </a:p>
          <a:p>
            <a:pPr marL="285750" indent="-285750">
              <a:buClr>
                <a:schemeClr val="accent1"/>
              </a:buClr>
              <a:buFont typeface="Wingdings 3" pitchFamily="18" charset="2"/>
              <a:buChar char="}"/>
            </a:pPr>
            <a:r>
              <a:rPr lang="en-US" sz="2000" dirty="0">
                <a:latin typeface="Calibri" panose="020F0502020204030204" pitchFamily="34" charset="0"/>
              </a:rPr>
              <a:t>prices?</a:t>
            </a:r>
          </a:p>
          <a:p>
            <a:pPr marL="285750" indent="-285750">
              <a:buClr>
                <a:schemeClr val="accent1"/>
              </a:buClr>
              <a:buFont typeface="Wingdings 3" pitchFamily="18" charset="2"/>
              <a:buChar char="}"/>
            </a:pPr>
            <a:endParaRPr lang="en-US" sz="2000" dirty="0">
              <a:latin typeface="Calibri" panose="020F0502020204030204" pitchFamily="34" charset="0"/>
            </a:endParaRPr>
          </a:p>
          <a:p>
            <a:pPr marL="285750" indent="-285750">
              <a:buClr>
                <a:schemeClr val="accent1"/>
              </a:buClr>
              <a:buFont typeface="Wingdings 3" pitchFamily="18" charset="2"/>
              <a:buChar char="}"/>
            </a:pPr>
            <a:r>
              <a:rPr lang="en-US" sz="2000" dirty="0">
                <a:latin typeface="Calibri" panose="020F0502020204030204" pitchFamily="34" charset="0"/>
              </a:rPr>
              <a:t>local quantity supplied?</a:t>
            </a:r>
          </a:p>
          <a:p>
            <a:pPr marL="285750" indent="-285750">
              <a:buClr>
                <a:schemeClr val="accent1"/>
              </a:buClr>
              <a:buFont typeface="Wingdings 3" pitchFamily="18" charset="2"/>
              <a:buChar char="}"/>
            </a:pPr>
            <a:endParaRPr lang="en-US" sz="2000" dirty="0">
              <a:latin typeface="Calibri" panose="020F0502020204030204" pitchFamily="34" charset="0"/>
            </a:endParaRPr>
          </a:p>
          <a:p>
            <a:pPr marL="285750" indent="-285750">
              <a:buClr>
                <a:schemeClr val="accent1"/>
              </a:buClr>
              <a:buFont typeface="Wingdings 3" pitchFamily="18" charset="2"/>
              <a:buChar char="}"/>
            </a:pPr>
            <a:r>
              <a:rPr lang="en-US" sz="2000" dirty="0">
                <a:latin typeface="Calibri" panose="020F0502020204030204" pitchFamily="34" charset="0"/>
              </a:rPr>
              <a:t>local quantity demanded?</a:t>
            </a:r>
          </a:p>
          <a:p>
            <a:pPr marL="285750" indent="-285750">
              <a:buClr>
                <a:schemeClr val="accent1"/>
              </a:buClr>
              <a:buFont typeface="Wingdings 3" pitchFamily="18" charset="2"/>
              <a:buChar char="}"/>
            </a:pPr>
            <a:endParaRPr lang="en-US" sz="2000" dirty="0">
              <a:latin typeface="Calibri" panose="020F0502020204030204" pitchFamily="34" charset="0"/>
            </a:endParaRPr>
          </a:p>
          <a:p>
            <a:pPr marL="285750" indent="-285750">
              <a:buClr>
                <a:schemeClr val="accent1"/>
              </a:buClr>
              <a:buFont typeface="Wingdings 3" pitchFamily="18" charset="2"/>
              <a:buChar char="}"/>
            </a:pPr>
            <a:r>
              <a:rPr lang="en-US" sz="2000" dirty="0">
                <a:latin typeface="Calibri" panose="020F0502020204030204" pitchFamily="34" charset="0"/>
              </a:rPr>
              <a:t>imports/exports?</a:t>
            </a:r>
          </a:p>
          <a:p>
            <a:pPr marL="285750" indent="-285750">
              <a:buClr>
                <a:schemeClr val="accent1"/>
              </a:buClr>
              <a:buFont typeface="Wingdings 3" pitchFamily="18" charset="2"/>
              <a:buChar char="}"/>
            </a:pPr>
            <a:endParaRPr lang="en-US" sz="2000" dirty="0">
              <a:latin typeface="Calibri" panose="020F0502020204030204" pitchFamily="34" charset="0"/>
            </a:endParaRPr>
          </a:p>
          <a:p>
            <a:pPr marL="285750" indent="-285750">
              <a:buClr>
                <a:schemeClr val="accent1"/>
              </a:buClr>
              <a:buFont typeface="Wingdings 3" pitchFamily="18" charset="2"/>
              <a:buChar char="}"/>
            </a:pPr>
            <a:endParaRPr lang="en-US" sz="2000" dirty="0">
              <a:latin typeface="Calibri" panose="020F0502020204030204" pitchFamily="34" charset="0"/>
            </a:endParaRPr>
          </a:p>
        </p:txBody>
      </p:sp>
      <p:sp>
        <p:nvSpPr>
          <p:cNvPr id="2" name="TextBox 1"/>
          <p:cNvSpPr txBox="1"/>
          <p:nvPr/>
        </p:nvSpPr>
        <p:spPr>
          <a:xfrm>
            <a:off x="1371600" y="5802868"/>
            <a:ext cx="3429000" cy="646331"/>
          </a:xfrm>
          <a:prstGeom prst="rect">
            <a:avLst/>
          </a:prstGeom>
          <a:noFill/>
        </p:spPr>
        <p:txBody>
          <a:bodyPr wrap="square" rtlCol="0">
            <a:spAutoFit/>
          </a:bodyPr>
          <a:lstStyle/>
          <a:p>
            <a:pPr algn="ctr"/>
            <a:r>
              <a:rPr lang="en-US" b="1" dirty="0">
                <a:solidFill>
                  <a:schemeClr val="accent4"/>
                </a:solidFill>
              </a:rPr>
              <a:t>Market for traditional carrots in Small Village</a:t>
            </a:r>
          </a:p>
        </p:txBody>
      </p:sp>
      <p:sp>
        <p:nvSpPr>
          <p:cNvPr id="15" name="Line 8"/>
          <p:cNvSpPr>
            <a:spLocks noChangeShapeType="1"/>
          </p:cNvSpPr>
          <p:nvPr/>
        </p:nvSpPr>
        <p:spPr bwMode="auto">
          <a:xfrm flipV="1">
            <a:off x="1181100" y="2057400"/>
            <a:ext cx="2743200" cy="2819400"/>
          </a:xfrm>
          <a:prstGeom prst="line">
            <a:avLst/>
          </a:prstGeom>
          <a:noFill/>
          <a:ln w="38100">
            <a:solidFill>
              <a:schemeClr val="folHlink"/>
            </a:solidFill>
            <a:round/>
            <a:headEnd/>
            <a:tailEnd/>
          </a:ln>
        </p:spPr>
        <p:txBody>
          <a:bodyPr/>
          <a:lstStyle/>
          <a:p>
            <a:endParaRPr lang="en-US"/>
          </a:p>
        </p:txBody>
      </p:sp>
      <p:sp>
        <p:nvSpPr>
          <p:cNvPr id="16" name="Line 11"/>
          <p:cNvSpPr>
            <a:spLocks noChangeShapeType="1"/>
          </p:cNvSpPr>
          <p:nvPr/>
        </p:nvSpPr>
        <p:spPr bwMode="auto">
          <a:xfrm>
            <a:off x="762000" y="2590800"/>
            <a:ext cx="3352800" cy="0"/>
          </a:xfrm>
          <a:prstGeom prst="line">
            <a:avLst/>
          </a:prstGeom>
          <a:noFill/>
          <a:ln w="9525">
            <a:solidFill>
              <a:srgbClr val="FF0066"/>
            </a:solidFill>
            <a:round/>
            <a:headEnd/>
            <a:tailEnd/>
          </a:ln>
        </p:spPr>
        <p:txBody>
          <a:bodyPr/>
          <a:lstStyle/>
          <a:p>
            <a:endParaRPr lang="en-US"/>
          </a:p>
        </p:txBody>
      </p:sp>
      <p:sp>
        <p:nvSpPr>
          <p:cNvPr id="20" name="Line 13"/>
          <p:cNvSpPr>
            <a:spLocks noChangeShapeType="1"/>
          </p:cNvSpPr>
          <p:nvPr/>
        </p:nvSpPr>
        <p:spPr bwMode="auto">
          <a:xfrm>
            <a:off x="762000" y="1905000"/>
            <a:ext cx="3276600" cy="0"/>
          </a:xfrm>
          <a:prstGeom prst="line">
            <a:avLst/>
          </a:prstGeom>
          <a:noFill/>
          <a:ln w="9525">
            <a:solidFill>
              <a:srgbClr val="FF0066"/>
            </a:solidFill>
            <a:round/>
            <a:headEnd/>
            <a:tailEnd/>
          </a:ln>
        </p:spPr>
        <p:txBody>
          <a:bodyPr/>
          <a:lstStyle/>
          <a:p>
            <a:endParaRPr lang="en-US"/>
          </a:p>
        </p:txBody>
      </p:sp>
      <p:sp>
        <p:nvSpPr>
          <p:cNvPr id="21" name="Rectangle 14"/>
          <p:cNvSpPr>
            <a:spLocks noChangeArrowheads="1"/>
          </p:cNvSpPr>
          <p:nvPr/>
        </p:nvSpPr>
        <p:spPr bwMode="auto">
          <a:xfrm>
            <a:off x="4279557" y="1524000"/>
            <a:ext cx="673444" cy="457200"/>
          </a:xfrm>
          <a:prstGeom prst="rect">
            <a:avLst/>
          </a:prstGeom>
          <a:noFill/>
          <a:ln w="9525">
            <a:solidFill>
              <a:schemeClr val="tx1"/>
            </a:solidFill>
            <a:miter lim="800000"/>
            <a:headEnd/>
            <a:tailEnd/>
          </a:ln>
        </p:spPr>
        <p:txBody>
          <a:bodyPr wrap="none" anchor="ctr"/>
          <a:lstStyle/>
          <a:p>
            <a:pPr algn="ctr"/>
            <a:r>
              <a:rPr lang="en-US" dirty="0"/>
              <a:t>LIP</a:t>
            </a:r>
          </a:p>
        </p:txBody>
      </p:sp>
      <p:sp>
        <p:nvSpPr>
          <p:cNvPr id="23" name="Line 15"/>
          <p:cNvSpPr>
            <a:spLocks noChangeShapeType="1"/>
          </p:cNvSpPr>
          <p:nvPr/>
        </p:nvSpPr>
        <p:spPr bwMode="auto">
          <a:xfrm>
            <a:off x="774357" y="3200400"/>
            <a:ext cx="3352800" cy="0"/>
          </a:xfrm>
          <a:prstGeom prst="line">
            <a:avLst/>
          </a:prstGeom>
          <a:noFill/>
          <a:ln w="9525">
            <a:solidFill>
              <a:srgbClr val="FF0066"/>
            </a:solidFill>
            <a:round/>
            <a:headEnd/>
            <a:tailEnd/>
          </a:ln>
        </p:spPr>
        <p:txBody>
          <a:bodyPr/>
          <a:lstStyle/>
          <a:p>
            <a:endParaRPr lang="en-US"/>
          </a:p>
        </p:txBody>
      </p:sp>
      <p:sp>
        <p:nvSpPr>
          <p:cNvPr id="24" name="Rectangle 16"/>
          <p:cNvSpPr>
            <a:spLocks noChangeArrowheads="1"/>
          </p:cNvSpPr>
          <p:nvPr/>
        </p:nvSpPr>
        <p:spPr bwMode="auto">
          <a:xfrm>
            <a:off x="4279557" y="3048000"/>
            <a:ext cx="673444" cy="457200"/>
          </a:xfrm>
          <a:prstGeom prst="rect">
            <a:avLst/>
          </a:prstGeom>
          <a:noFill/>
          <a:ln w="9525">
            <a:solidFill>
              <a:schemeClr val="tx1"/>
            </a:solidFill>
            <a:miter lim="800000"/>
            <a:headEnd/>
            <a:tailEnd/>
          </a:ln>
        </p:spPr>
        <p:txBody>
          <a:bodyPr wrap="none" anchor="ctr"/>
          <a:lstStyle/>
          <a:p>
            <a:pPr algn="ctr"/>
            <a:r>
              <a:rPr lang="en-US" dirty="0"/>
              <a:t>LEP</a:t>
            </a:r>
          </a:p>
        </p:txBody>
      </p:sp>
      <p:sp>
        <p:nvSpPr>
          <p:cNvPr id="25" name="Rectangle 18"/>
          <p:cNvSpPr>
            <a:spLocks noChangeArrowheads="1"/>
          </p:cNvSpPr>
          <p:nvPr/>
        </p:nvSpPr>
        <p:spPr bwMode="auto">
          <a:xfrm>
            <a:off x="774357" y="1905000"/>
            <a:ext cx="3352800" cy="1295400"/>
          </a:xfrm>
          <a:prstGeom prst="rect">
            <a:avLst/>
          </a:prstGeom>
          <a:solidFill>
            <a:srgbClr val="FF6600">
              <a:alpha val="23921"/>
            </a:srgbClr>
          </a:solidFill>
          <a:ln w="9525">
            <a:solidFill>
              <a:schemeClr val="tx1"/>
            </a:solidFill>
            <a:miter lim="800000"/>
            <a:headEnd/>
            <a:tailEnd/>
          </a:ln>
        </p:spPr>
        <p:txBody>
          <a:bodyPr wrap="none" anchor="ctr"/>
          <a:lstStyle/>
          <a:p>
            <a:endParaRPr lang="en-US"/>
          </a:p>
        </p:txBody>
      </p:sp>
      <p:sp>
        <p:nvSpPr>
          <p:cNvPr id="26" name="Line 17"/>
          <p:cNvSpPr>
            <a:spLocks noChangeShapeType="1"/>
          </p:cNvSpPr>
          <p:nvPr/>
        </p:nvSpPr>
        <p:spPr bwMode="auto">
          <a:xfrm>
            <a:off x="2362200" y="3200400"/>
            <a:ext cx="0" cy="2057400"/>
          </a:xfrm>
          <a:prstGeom prst="line">
            <a:avLst/>
          </a:prstGeom>
          <a:noFill/>
          <a:ln w="9525">
            <a:solidFill>
              <a:schemeClr val="tx1"/>
            </a:solidFill>
            <a:round/>
            <a:headEnd/>
            <a:tailEnd/>
          </a:ln>
        </p:spPr>
        <p:txBody>
          <a:bodyPr/>
          <a:lstStyle/>
          <a:p>
            <a:endParaRPr lang="en-US"/>
          </a:p>
        </p:txBody>
      </p:sp>
      <p:sp>
        <p:nvSpPr>
          <p:cNvPr id="27" name="Line 18"/>
          <p:cNvSpPr>
            <a:spLocks noChangeShapeType="1"/>
          </p:cNvSpPr>
          <p:nvPr/>
        </p:nvSpPr>
        <p:spPr bwMode="auto">
          <a:xfrm>
            <a:off x="2819400" y="3135868"/>
            <a:ext cx="0" cy="2121932"/>
          </a:xfrm>
          <a:prstGeom prst="line">
            <a:avLst/>
          </a:prstGeom>
          <a:noFill/>
          <a:ln w="9525">
            <a:solidFill>
              <a:schemeClr val="tx1"/>
            </a:solidFill>
            <a:round/>
            <a:headEnd/>
            <a:tailEnd/>
          </a:ln>
        </p:spPr>
        <p:txBody>
          <a:bodyPr/>
          <a:lstStyle/>
          <a:p>
            <a:endParaRPr lang="en-US"/>
          </a:p>
        </p:txBody>
      </p:sp>
      <p:cxnSp>
        <p:nvCxnSpPr>
          <p:cNvPr id="29" name="Straight Arrow Connector 28"/>
          <p:cNvCxnSpPr/>
          <p:nvPr/>
        </p:nvCxnSpPr>
        <p:spPr>
          <a:xfrm rot="10800000">
            <a:off x="2895600" y="3516868"/>
            <a:ext cx="685800" cy="1588"/>
          </a:xfrm>
          <a:prstGeom prst="straightConnector1">
            <a:avLst/>
          </a:prstGeom>
          <a:ln w="25400">
            <a:solidFill>
              <a:srgbClr val="FF0066"/>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rot="10800000">
            <a:off x="3128749" y="3200400"/>
            <a:ext cx="609600" cy="304800"/>
          </a:xfrm>
          <a:prstGeom prst="straightConnector1">
            <a:avLst/>
          </a:prstGeom>
          <a:ln w="25400">
            <a:solidFill>
              <a:srgbClr val="FF0066"/>
            </a:solidFill>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3581400" y="3364468"/>
            <a:ext cx="304800" cy="369332"/>
          </a:xfrm>
          <a:prstGeom prst="rect">
            <a:avLst/>
          </a:prstGeom>
          <a:noFill/>
        </p:spPr>
        <p:txBody>
          <a:bodyPr wrap="square" rtlCol="0">
            <a:spAutoFit/>
          </a:bodyPr>
          <a:lstStyle/>
          <a:p>
            <a:r>
              <a:rPr lang="en-US" dirty="0"/>
              <a:t>?</a:t>
            </a:r>
          </a:p>
        </p:txBody>
      </p:sp>
      <p:cxnSp>
        <p:nvCxnSpPr>
          <p:cNvPr id="32" name="Straight Arrow Connector 31"/>
          <p:cNvCxnSpPr/>
          <p:nvPr/>
        </p:nvCxnSpPr>
        <p:spPr>
          <a:xfrm flipH="1" flipV="1">
            <a:off x="3505200" y="2831068"/>
            <a:ext cx="381000" cy="457200"/>
          </a:xfrm>
          <a:prstGeom prst="straightConnector1">
            <a:avLst/>
          </a:prstGeom>
          <a:ln w="25400">
            <a:solidFill>
              <a:srgbClr val="FF0066"/>
            </a:solidFill>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886200" y="3059668"/>
            <a:ext cx="304800" cy="369332"/>
          </a:xfrm>
          <a:prstGeom prst="rect">
            <a:avLst/>
          </a:prstGeom>
          <a:noFill/>
        </p:spPr>
        <p:txBody>
          <a:bodyPr wrap="square" rtlCol="0">
            <a:spAutoFit/>
          </a:bodyPr>
          <a:lstStyle/>
          <a:p>
            <a:r>
              <a:rPr lang="en-US" dirty="0"/>
              <a:t>?</a:t>
            </a:r>
          </a:p>
        </p:txBody>
      </p:sp>
      <p:cxnSp>
        <p:nvCxnSpPr>
          <p:cNvPr id="34" name="Straight Connector 33"/>
          <p:cNvCxnSpPr/>
          <p:nvPr/>
        </p:nvCxnSpPr>
        <p:spPr>
          <a:xfrm>
            <a:off x="2362200" y="5334000"/>
            <a:ext cx="4572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1981200" y="4876800"/>
            <a:ext cx="1219200" cy="369332"/>
          </a:xfrm>
          <a:prstGeom prst="rect">
            <a:avLst/>
          </a:prstGeom>
          <a:noFill/>
        </p:spPr>
        <p:txBody>
          <a:bodyPr wrap="square" rtlCol="0">
            <a:spAutoFit/>
          </a:bodyPr>
          <a:lstStyle/>
          <a:p>
            <a:r>
              <a:rPr lang="en-US" dirty="0"/>
              <a:t>Exports</a:t>
            </a:r>
          </a:p>
        </p:txBody>
      </p:sp>
      <p:sp>
        <p:nvSpPr>
          <p:cNvPr id="37" name="Rectangle 12">
            <a:extLst>
              <a:ext uri="{FF2B5EF4-FFF2-40B4-BE49-F238E27FC236}">
                <a16:creationId xmlns:a16="http://schemas.microsoft.com/office/drawing/2014/main" id="{6B3F0B35-EE7B-4AC8-9730-931F02FF4814}"/>
              </a:ext>
            </a:extLst>
          </p:cNvPr>
          <p:cNvSpPr>
            <a:spLocks noChangeArrowheads="1"/>
          </p:cNvSpPr>
          <p:nvPr/>
        </p:nvSpPr>
        <p:spPr bwMode="auto">
          <a:xfrm>
            <a:off x="4197179" y="2286000"/>
            <a:ext cx="1517821" cy="609600"/>
          </a:xfrm>
          <a:prstGeom prst="rect">
            <a:avLst/>
          </a:prstGeom>
          <a:noFill/>
          <a:ln w="9525">
            <a:solidFill>
              <a:schemeClr val="tx1"/>
            </a:solidFill>
            <a:miter lim="800000"/>
            <a:headEnd/>
            <a:tailEnd/>
          </a:ln>
        </p:spPr>
        <p:txBody>
          <a:bodyPr wrap="none" anchor="ctr"/>
          <a:lstStyle/>
          <a:p>
            <a:pPr algn="ctr"/>
            <a:r>
              <a:rPr lang="en-US" dirty="0"/>
              <a:t>EP / </a:t>
            </a:r>
          </a:p>
          <a:p>
            <a:pPr algn="ctr"/>
            <a:r>
              <a:rPr lang="en-US" dirty="0"/>
              <a:t>World Price</a:t>
            </a:r>
          </a:p>
        </p:txBody>
      </p:sp>
    </p:spTree>
    <p:extLst>
      <p:ext uri="{BB962C8B-B14F-4D97-AF65-F5344CB8AC3E}">
        <p14:creationId xmlns:p14="http://schemas.microsoft.com/office/powerpoint/2010/main" val="2629479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childTnLst>
                                </p:cTn>
                              </p:par>
                              <p:par>
                                <p:cTn id="19" presetID="1" presetClass="exit" presetSubtype="0" fill="hold" grpId="1" nodeType="withEffect">
                                  <p:stCondLst>
                                    <p:cond delay="0"/>
                                  </p:stCondLst>
                                  <p:childTnLst>
                                    <p:set>
                                      <p:cBhvr>
                                        <p:cTn id="20" dur="1" fill="hold">
                                          <p:stCondLst>
                                            <p:cond delay="0"/>
                                          </p:stCondLst>
                                        </p:cTn>
                                        <p:tgtEl>
                                          <p:spTgt spid="33"/>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29"/>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31"/>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32"/>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8">
                                            <p:txEl>
                                              <p:pRg st="4" end="4"/>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8">
                                            <p:txEl>
                                              <p:pRg st="6" end="6"/>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8">
                                            <p:txEl>
                                              <p:pRg st="8" end="8"/>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6"/>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34"/>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31" grpId="0"/>
      <p:bldP spid="31" grpId="1"/>
      <p:bldP spid="33" grpId="0"/>
      <p:bldP spid="33" grpId="1"/>
      <p:bldP spid="35" grpId="0"/>
      <p:bldP spid="3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12</a:t>
            </a:fld>
            <a:endParaRPr lang="en-US"/>
          </a:p>
        </p:txBody>
      </p:sp>
      <p:sp>
        <p:nvSpPr>
          <p:cNvPr id="5" name="Title 4"/>
          <p:cNvSpPr>
            <a:spLocks noGrp="1"/>
          </p:cNvSpPr>
          <p:nvPr>
            <p:ph type="title"/>
          </p:nvPr>
        </p:nvSpPr>
        <p:spPr/>
        <p:txBody>
          <a:bodyPr>
            <a:normAutofit fontScale="90000"/>
          </a:bodyPr>
          <a:lstStyle/>
          <a:p>
            <a:r>
              <a:rPr lang="en-US" dirty="0"/>
              <a:t>Market equilibrium in the presence of transfer costs</a:t>
            </a:r>
          </a:p>
        </p:txBody>
      </p:sp>
      <p:cxnSp>
        <p:nvCxnSpPr>
          <p:cNvPr id="8" name="Straight Connector 7"/>
          <p:cNvCxnSpPr/>
          <p:nvPr/>
        </p:nvCxnSpPr>
        <p:spPr>
          <a:xfrm>
            <a:off x="762000" y="1905000"/>
            <a:ext cx="0" cy="33528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762000" y="5257800"/>
            <a:ext cx="3810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895600" y="5486400"/>
            <a:ext cx="2057400" cy="369332"/>
          </a:xfrm>
          <a:prstGeom prst="rect">
            <a:avLst/>
          </a:prstGeom>
          <a:noFill/>
        </p:spPr>
        <p:txBody>
          <a:bodyPr wrap="square" rtlCol="0">
            <a:spAutoFit/>
          </a:bodyPr>
          <a:lstStyle/>
          <a:p>
            <a:r>
              <a:rPr lang="en-US" dirty="0"/>
              <a:t>Bags of carrots</a:t>
            </a:r>
          </a:p>
        </p:txBody>
      </p:sp>
      <p:sp>
        <p:nvSpPr>
          <p:cNvPr id="14" name="TextBox 13"/>
          <p:cNvSpPr txBox="1"/>
          <p:nvPr/>
        </p:nvSpPr>
        <p:spPr>
          <a:xfrm>
            <a:off x="228600" y="1524000"/>
            <a:ext cx="2819400" cy="381000"/>
          </a:xfrm>
          <a:prstGeom prst="rect">
            <a:avLst/>
          </a:prstGeom>
          <a:noFill/>
        </p:spPr>
        <p:txBody>
          <a:bodyPr wrap="square" rtlCol="0">
            <a:spAutoFit/>
          </a:bodyPr>
          <a:lstStyle/>
          <a:p>
            <a:r>
              <a:rPr lang="en-US" dirty="0"/>
              <a:t>Price per bag of carrots</a:t>
            </a:r>
          </a:p>
        </p:txBody>
      </p:sp>
      <p:sp>
        <p:nvSpPr>
          <p:cNvPr id="22" name="Line 6"/>
          <p:cNvSpPr>
            <a:spLocks noChangeShapeType="1"/>
          </p:cNvSpPr>
          <p:nvPr/>
        </p:nvSpPr>
        <p:spPr bwMode="auto">
          <a:xfrm>
            <a:off x="1219200" y="1981200"/>
            <a:ext cx="2743200" cy="2895600"/>
          </a:xfrm>
          <a:prstGeom prst="line">
            <a:avLst/>
          </a:prstGeom>
          <a:noFill/>
          <a:ln w="38100">
            <a:solidFill>
              <a:schemeClr val="accent2"/>
            </a:solidFill>
            <a:round/>
            <a:headEnd/>
            <a:tailEnd/>
          </a:ln>
        </p:spPr>
        <p:txBody>
          <a:bodyPr/>
          <a:lstStyle/>
          <a:p>
            <a:endParaRPr lang="en-US"/>
          </a:p>
        </p:txBody>
      </p:sp>
      <p:sp>
        <p:nvSpPr>
          <p:cNvPr id="28" name="TextBox 8"/>
          <p:cNvSpPr txBox="1">
            <a:spLocks noChangeArrowheads="1"/>
          </p:cNvSpPr>
          <p:nvPr/>
        </p:nvSpPr>
        <p:spPr bwMode="auto">
          <a:xfrm>
            <a:off x="5181600" y="1904411"/>
            <a:ext cx="3657600" cy="2862322"/>
          </a:xfrm>
          <a:prstGeom prst="rect">
            <a:avLst/>
          </a:prstGeom>
          <a:solidFill>
            <a:schemeClr val="bg1">
              <a:lumMod val="95000"/>
            </a:schemeClr>
          </a:solidFill>
          <a:ln w="9525">
            <a:noFill/>
            <a:miter lim="800000"/>
            <a:headEnd/>
            <a:tailEnd/>
          </a:ln>
        </p:spPr>
        <p:txBody>
          <a:bodyPr wrap="square">
            <a:spAutoFit/>
          </a:bodyPr>
          <a:lstStyle/>
          <a:p>
            <a:pPr marL="285750" indent="-285750">
              <a:buClr>
                <a:schemeClr val="accent1"/>
              </a:buClr>
              <a:buFont typeface="Wingdings 3" panose="05040102010807070707" pitchFamily="18" charset="2"/>
              <a:buChar char="}"/>
            </a:pPr>
            <a:r>
              <a:rPr lang="en-US" sz="2000" dirty="0">
                <a:latin typeface="Calibri" panose="020F0502020204030204" pitchFamily="34" charset="0"/>
              </a:rPr>
              <a:t>What is the equilibrium price in the local market in this case?</a:t>
            </a:r>
          </a:p>
          <a:p>
            <a:pPr marL="285750" indent="-285750">
              <a:buClr>
                <a:schemeClr val="accent1"/>
              </a:buClr>
              <a:buFont typeface="Wingdings 3" panose="05040102010807070707" pitchFamily="18" charset="2"/>
              <a:buChar char="}"/>
            </a:pPr>
            <a:endParaRPr lang="en-US" sz="2000" dirty="0">
              <a:latin typeface="Calibri" panose="020F0502020204030204" pitchFamily="34" charset="0"/>
            </a:endParaRPr>
          </a:p>
          <a:p>
            <a:pPr marL="285750" indent="-285750">
              <a:buClr>
                <a:schemeClr val="accent1"/>
              </a:buClr>
              <a:buFont typeface="Wingdings 3" panose="05040102010807070707" pitchFamily="18" charset="2"/>
              <a:buChar char="}"/>
            </a:pPr>
            <a:r>
              <a:rPr lang="en-US" sz="2000" dirty="0">
                <a:latin typeface="Calibri" panose="020F0502020204030204" pitchFamily="34" charset="0"/>
              </a:rPr>
              <a:t>Even though the price of the external market could be different, we would not see any change in the autarky price.</a:t>
            </a:r>
          </a:p>
        </p:txBody>
      </p:sp>
      <p:sp>
        <p:nvSpPr>
          <p:cNvPr id="2" name="TextBox 1"/>
          <p:cNvSpPr txBox="1"/>
          <p:nvPr/>
        </p:nvSpPr>
        <p:spPr>
          <a:xfrm>
            <a:off x="1371600" y="5802868"/>
            <a:ext cx="3429000" cy="646331"/>
          </a:xfrm>
          <a:prstGeom prst="rect">
            <a:avLst/>
          </a:prstGeom>
          <a:noFill/>
        </p:spPr>
        <p:txBody>
          <a:bodyPr wrap="square" rtlCol="0">
            <a:spAutoFit/>
          </a:bodyPr>
          <a:lstStyle/>
          <a:p>
            <a:pPr algn="ctr"/>
            <a:r>
              <a:rPr lang="en-US" b="1" dirty="0">
                <a:solidFill>
                  <a:schemeClr val="accent4"/>
                </a:solidFill>
              </a:rPr>
              <a:t>Market for traditional carrots in Small Village</a:t>
            </a:r>
          </a:p>
        </p:txBody>
      </p:sp>
      <p:sp>
        <p:nvSpPr>
          <p:cNvPr id="15" name="Line 8"/>
          <p:cNvSpPr>
            <a:spLocks noChangeShapeType="1"/>
          </p:cNvSpPr>
          <p:nvPr/>
        </p:nvSpPr>
        <p:spPr bwMode="auto">
          <a:xfrm flipV="1">
            <a:off x="1181100" y="2057400"/>
            <a:ext cx="2743200" cy="2819400"/>
          </a:xfrm>
          <a:prstGeom prst="line">
            <a:avLst/>
          </a:prstGeom>
          <a:noFill/>
          <a:ln w="38100">
            <a:solidFill>
              <a:schemeClr val="folHlink"/>
            </a:solidFill>
            <a:round/>
            <a:headEnd/>
            <a:tailEnd/>
          </a:ln>
        </p:spPr>
        <p:txBody>
          <a:bodyPr/>
          <a:lstStyle/>
          <a:p>
            <a:endParaRPr lang="en-US"/>
          </a:p>
        </p:txBody>
      </p:sp>
      <p:sp>
        <p:nvSpPr>
          <p:cNvPr id="21" name="Rectangle 14"/>
          <p:cNvSpPr>
            <a:spLocks noChangeArrowheads="1"/>
          </p:cNvSpPr>
          <p:nvPr/>
        </p:nvSpPr>
        <p:spPr bwMode="auto">
          <a:xfrm>
            <a:off x="4279557" y="2362200"/>
            <a:ext cx="673444" cy="457200"/>
          </a:xfrm>
          <a:prstGeom prst="rect">
            <a:avLst/>
          </a:prstGeom>
          <a:noFill/>
          <a:ln w="9525">
            <a:solidFill>
              <a:schemeClr val="tx1"/>
            </a:solidFill>
            <a:miter lim="800000"/>
            <a:headEnd/>
            <a:tailEnd/>
          </a:ln>
        </p:spPr>
        <p:txBody>
          <a:bodyPr wrap="none" anchor="ctr"/>
          <a:lstStyle/>
          <a:p>
            <a:pPr algn="ctr"/>
            <a:r>
              <a:rPr lang="en-US" dirty="0"/>
              <a:t>LIP</a:t>
            </a:r>
          </a:p>
        </p:txBody>
      </p:sp>
      <p:sp>
        <p:nvSpPr>
          <p:cNvPr id="23" name="Line 15"/>
          <p:cNvSpPr>
            <a:spLocks noChangeShapeType="1"/>
          </p:cNvSpPr>
          <p:nvPr/>
        </p:nvSpPr>
        <p:spPr bwMode="auto">
          <a:xfrm>
            <a:off x="774357" y="3429000"/>
            <a:ext cx="3352800" cy="0"/>
          </a:xfrm>
          <a:prstGeom prst="line">
            <a:avLst/>
          </a:prstGeom>
          <a:noFill/>
          <a:ln w="9525">
            <a:solidFill>
              <a:srgbClr val="FF0066"/>
            </a:solidFill>
            <a:round/>
            <a:headEnd/>
            <a:tailEnd/>
          </a:ln>
        </p:spPr>
        <p:txBody>
          <a:bodyPr/>
          <a:lstStyle/>
          <a:p>
            <a:endParaRPr lang="en-US"/>
          </a:p>
        </p:txBody>
      </p:sp>
      <p:sp>
        <p:nvSpPr>
          <p:cNvPr id="24" name="Rectangle 16"/>
          <p:cNvSpPr>
            <a:spLocks noChangeArrowheads="1"/>
          </p:cNvSpPr>
          <p:nvPr/>
        </p:nvSpPr>
        <p:spPr bwMode="auto">
          <a:xfrm>
            <a:off x="4279557" y="3810000"/>
            <a:ext cx="673444" cy="457200"/>
          </a:xfrm>
          <a:prstGeom prst="rect">
            <a:avLst/>
          </a:prstGeom>
          <a:noFill/>
          <a:ln w="9525">
            <a:solidFill>
              <a:schemeClr val="tx1"/>
            </a:solidFill>
            <a:miter lim="800000"/>
            <a:headEnd/>
            <a:tailEnd/>
          </a:ln>
        </p:spPr>
        <p:txBody>
          <a:bodyPr wrap="none" anchor="ctr"/>
          <a:lstStyle/>
          <a:p>
            <a:pPr algn="ctr"/>
            <a:r>
              <a:rPr lang="en-US" dirty="0"/>
              <a:t>LEP</a:t>
            </a:r>
          </a:p>
        </p:txBody>
      </p:sp>
      <p:sp>
        <p:nvSpPr>
          <p:cNvPr id="25" name="Rectangle 18"/>
          <p:cNvSpPr>
            <a:spLocks noChangeArrowheads="1"/>
          </p:cNvSpPr>
          <p:nvPr/>
        </p:nvSpPr>
        <p:spPr bwMode="auto">
          <a:xfrm>
            <a:off x="762000" y="2438400"/>
            <a:ext cx="3352800" cy="1295400"/>
          </a:xfrm>
          <a:prstGeom prst="rect">
            <a:avLst/>
          </a:prstGeom>
          <a:solidFill>
            <a:srgbClr val="FF6600">
              <a:alpha val="23921"/>
            </a:srgbClr>
          </a:solidFill>
          <a:ln w="9525">
            <a:solidFill>
              <a:schemeClr val="tx1"/>
            </a:solidFill>
            <a:miter lim="800000"/>
            <a:headEnd/>
            <a:tailEnd/>
          </a:ln>
        </p:spPr>
        <p:txBody>
          <a:bodyPr wrap="none" anchor="ctr"/>
          <a:lstStyle/>
          <a:p>
            <a:endParaRPr lang="en-US"/>
          </a:p>
        </p:txBody>
      </p:sp>
    </p:spTree>
    <p:extLst>
      <p:ext uri="{BB962C8B-B14F-4D97-AF65-F5344CB8AC3E}">
        <p14:creationId xmlns:p14="http://schemas.microsoft.com/office/powerpoint/2010/main" val="42423538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13</a:t>
            </a:fld>
            <a:endParaRPr lang="en-US"/>
          </a:p>
        </p:txBody>
      </p:sp>
      <p:sp>
        <p:nvSpPr>
          <p:cNvPr id="5" name="Title 4"/>
          <p:cNvSpPr>
            <a:spLocks noGrp="1"/>
          </p:cNvSpPr>
          <p:nvPr>
            <p:ph type="title"/>
          </p:nvPr>
        </p:nvSpPr>
        <p:spPr/>
        <p:txBody>
          <a:bodyPr>
            <a:normAutofit fontScale="90000"/>
          </a:bodyPr>
          <a:lstStyle/>
          <a:p>
            <a:r>
              <a:rPr lang="en-US" dirty="0"/>
              <a:t>Market equilibrium in the presence of transfer costs</a:t>
            </a:r>
          </a:p>
        </p:txBody>
      </p:sp>
      <p:cxnSp>
        <p:nvCxnSpPr>
          <p:cNvPr id="8" name="Straight Connector 7"/>
          <p:cNvCxnSpPr/>
          <p:nvPr/>
        </p:nvCxnSpPr>
        <p:spPr>
          <a:xfrm>
            <a:off x="762000" y="1905000"/>
            <a:ext cx="0" cy="33528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762000" y="5257800"/>
            <a:ext cx="3810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895600" y="5486400"/>
            <a:ext cx="2057400" cy="369332"/>
          </a:xfrm>
          <a:prstGeom prst="rect">
            <a:avLst/>
          </a:prstGeom>
          <a:noFill/>
        </p:spPr>
        <p:txBody>
          <a:bodyPr wrap="square" rtlCol="0">
            <a:spAutoFit/>
          </a:bodyPr>
          <a:lstStyle/>
          <a:p>
            <a:r>
              <a:rPr lang="en-US" dirty="0"/>
              <a:t>Bags of carrots</a:t>
            </a:r>
          </a:p>
        </p:txBody>
      </p:sp>
      <p:sp>
        <p:nvSpPr>
          <p:cNvPr id="14" name="TextBox 13"/>
          <p:cNvSpPr txBox="1"/>
          <p:nvPr/>
        </p:nvSpPr>
        <p:spPr>
          <a:xfrm>
            <a:off x="228600" y="1524000"/>
            <a:ext cx="2819400" cy="381000"/>
          </a:xfrm>
          <a:prstGeom prst="rect">
            <a:avLst/>
          </a:prstGeom>
          <a:noFill/>
        </p:spPr>
        <p:txBody>
          <a:bodyPr wrap="square" rtlCol="0">
            <a:spAutoFit/>
          </a:bodyPr>
          <a:lstStyle/>
          <a:p>
            <a:r>
              <a:rPr lang="en-US" dirty="0"/>
              <a:t>Price per bag of carrots</a:t>
            </a:r>
          </a:p>
        </p:txBody>
      </p:sp>
      <p:sp>
        <p:nvSpPr>
          <p:cNvPr id="22" name="Line 6"/>
          <p:cNvSpPr>
            <a:spLocks noChangeShapeType="1"/>
          </p:cNvSpPr>
          <p:nvPr/>
        </p:nvSpPr>
        <p:spPr bwMode="auto">
          <a:xfrm>
            <a:off x="1219200" y="1981200"/>
            <a:ext cx="2743200" cy="2895600"/>
          </a:xfrm>
          <a:prstGeom prst="line">
            <a:avLst/>
          </a:prstGeom>
          <a:noFill/>
          <a:ln w="38100">
            <a:solidFill>
              <a:schemeClr val="accent2"/>
            </a:solidFill>
            <a:round/>
            <a:headEnd/>
            <a:tailEnd/>
          </a:ln>
        </p:spPr>
        <p:txBody>
          <a:bodyPr/>
          <a:lstStyle/>
          <a:p>
            <a:endParaRPr lang="en-US"/>
          </a:p>
        </p:txBody>
      </p:sp>
      <p:sp>
        <p:nvSpPr>
          <p:cNvPr id="28" name="TextBox 8"/>
          <p:cNvSpPr txBox="1">
            <a:spLocks noChangeArrowheads="1"/>
          </p:cNvSpPr>
          <p:nvPr/>
        </p:nvSpPr>
        <p:spPr bwMode="auto">
          <a:xfrm>
            <a:off x="5181600" y="1904411"/>
            <a:ext cx="3657600" cy="3416320"/>
          </a:xfrm>
          <a:prstGeom prst="rect">
            <a:avLst/>
          </a:prstGeom>
          <a:solidFill>
            <a:schemeClr val="bg1">
              <a:lumMod val="95000"/>
            </a:schemeClr>
          </a:solidFill>
          <a:ln w="9525">
            <a:noFill/>
            <a:miter lim="800000"/>
            <a:headEnd/>
            <a:tailEnd/>
          </a:ln>
        </p:spPr>
        <p:txBody>
          <a:bodyPr wrap="square">
            <a:spAutoFit/>
          </a:bodyPr>
          <a:lstStyle/>
          <a:p>
            <a:pPr marL="285750" indent="-285750">
              <a:buClr>
                <a:schemeClr val="accent1"/>
              </a:buClr>
              <a:buFont typeface="Wingdings 3" panose="05040102010807070707" pitchFamily="18" charset="2"/>
              <a:buChar char="}"/>
            </a:pPr>
            <a:r>
              <a:rPr lang="en-US" sz="2000" dirty="0">
                <a:latin typeface="Calibri" panose="020F0502020204030204" pitchFamily="34" charset="0"/>
              </a:rPr>
              <a:t>Suppose outside market conditions change a bit as illustrated by the change from the previous slide to this one.</a:t>
            </a:r>
          </a:p>
          <a:p>
            <a:pPr marL="285750" indent="-285750">
              <a:buClr>
                <a:schemeClr val="accent1"/>
              </a:buClr>
              <a:buFont typeface="Wingdings 3" panose="05040102010807070707" pitchFamily="18" charset="2"/>
              <a:buChar char="}"/>
            </a:pPr>
            <a:endParaRPr lang="en-US" sz="2000" dirty="0">
              <a:latin typeface="Calibri" panose="020F0502020204030204" pitchFamily="34" charset="0"/>
            </a:endParaRPr>
          </a:p>
          <a:p>
            <a:pPr marL="285750" indent="-285750">
              <a:buClr>
                <a:schemeClr val="accent1"/>
              </a:buClr>
              <a:buFont typeface="Wingdings 3" panose="05040102010807070707" pitchFamily="18" charset="2"/>
              <a:buChar char="}"/>
            </a:pPr>
            <a:r>
              <a:rPr lang="en-US" sz="2000" dirty="0">
                <a:latin typeface="Calibri" panose="020F0502020204030204" pitchFamily="34" charset="0"/>
              </a:rPr>
              <a:t>What happens in this market?</a:t>
            </a:r>
          </a:p>
          <a:p>
            <a:pPr marL="742950" lvl="1" indent="-285750">
              <a:buClr>
                <a:schemeClr val="accent1"/>
              </a:buClr>
              <a:buFont typeface="Wingdings 3" panose="05040102010807070707" pitchFamily="18" charset="2"/>
              <a:buChar char="}"/>
            </a:pPr>
            <a:r>
              <a:rPr lang="en-US" dirty="0">
                <a:latin typeface="Calibri" panose="020F0502020204030204" pitchFamily="34" charset="0"/>
              </a:rPr>
              <a:t>Nothing happens here – still in autarky equilibrium.</a:t>
            </a:r>
          </a:p>
          <a:p>
            <a:pPr marL="285750" indent="-285750">
              <a:buClr>
                <a:schemeClr val="accent1"/>
              </a:buClr>
              <a:buFont typeface="Wingdings 3" panose="05040102010807070707" pitchFamily="18" charset="2"/>
              <a:buChar char="}"/>
            </a:pPr>
            <a:endParaRPr lang="en-US" sz="2000" dirty="0">
              <a:latin typeface="Calibri" panose="020F0502020204030204" pitchFamily="34" charset="0"/>
            </a:endParaRPr>
          </a:p>
          <a:p>
            <a:pPr marL="285750" indent="-285750">
              <a:buClr>
                <a:schemeClr val="accent1"/>
              </a:buClr>
              <a:buFont typeface="Wingdings 3" panose="05040102010807070707" pitchFamily="18" charset="2"/>
              <a:buChar char="}"/>
            </a:pPr>
            <a:r>
              <a:rPr lang="en-US" sz="2000" dirty="0">
                <a:latin typeface="Calibri" panose="020F0502020204030204" pitchFamily="34" charset="0"/>
              </a:rPr>
              <a:t>This market is not </a:t>
            </a:r>
            <a:r>
              <a:rPr lang="en-US" sz="2000" b="1" dirty="0">
                <a:solidFill>
                  <a:schemeClr val="accent1"/>
                </a:solidFill>
                <a:latin typeface="Calibri" panose="020F0502020204030204" pitchFamily="34" charset="0"/>
              </a:rPr>
              <a:t>integrated</a:t>
            </a:r>
            <a:r>
              <a:rPr lang="en-US" sz="2000" dirty="0">
                <a:solidFill>
                  <a:schemeClr val="accent1"/>
                </a:solidFill>
                <a:latin typeface="Calibri" panose="020F0502020204030204" pitchFamily="34" charset="0"/>
              </a:rPr>
              <a:t> </a:t>
            </a:r>
            <a:r>
              <a:rPr lang="en-US" sz="2000" dirty="0">
                <a:latin typeface="Calibri" panose="020F0502020204030204" pitchFamily="34" charset="0"/>
              </a:rPr>
              <a:t>into the larger carrot market.</a:t>
            </a:r>
          </a:p>
        </p:txBody>
      </p:sp>
      <p:sp>
        <p:nvSpPr>
          <p:cNvPr id="2" name="TextBox 1"/>
          <p:cNvSpPr txBox="1"/>
          <p:nvPr/>
        </p:nvSpPr>
        <p:spPr>
          <a:xfrm>
            <a:off x="1371600" y="5802868"/>
            <a:ext cx="3429000" cy="646331"/>
          </a:xfrm>
          <a:prstGeom prst="rect">
            <a:avLst/>
          </a:prstGeom>
          <a:noFill/>
        </p:spPr>
        <p:txBody>
          <a:bodyPr wrap="square" rtlCol="0">
            <a:spAutoFit/>
          </a:bodyPr>
          <a:lstStyle/>
          <a:p>
            <a:pPr algn="ctr"/>
            <a:r>
              <a:rPr lang="en-US" b="1" dirty="0">
                <a:solidFill>
                  <a:schemeClr val="accent4"/>
                </a:solidFill>
              </a:rPr>
              <a:t>Market for traditional carrots in Small Village</a:t>
            </a:r>
          </a:p>
        </p:txBody>
      </p:sp>
      <p:sp>
        <p:nvSpPr>
          <p:cNvPr id="15" name="Line 8"/>
          <p:cNvSpPr>
            <a:spLocks noChangeShapeType="1"/>
          </p:cNvSpPr>
          <p:nvPr/>
        </p:nvSpPr>
        <p:spPr bwMode="auto">
          <a:xfrm flipV="1">
            <a:off x="1181100" y="2057400"/>
            <a:ext cx="2743200" cy="2819400"/>
          </a:xfrm>
          <a:prstGeom prst="line">
            <a:avLst/>
          </a:prstGeom>
          <a:noFill/>
          <a:ln w="38100">
            <a:solidFill>
              <a:schemeClr val="folHlink"/>
            </a:solidFill>
            <a:round/>
            <a:headEnd/>
            <a:tailEnd/>
          </a:ln>
        </p:spPr>
        <p:txBody>
          <a:bodyPr/>
          <a:lstStyle/>
          <a:p>
            <a:endParaRPr lang="en-US"/>
          </a:p>
        </p:txBody>
      </p:sp>
      <p:sp>
        <p:nvSpPr>
          <p:cNvPr id="21" name="Rectangle 14"/>
          <p:cNvSpPr>
            <a:spLocks noChangeArrowheads="1"/>
          </p:cNvSpPr>
          <p:nvPr/>
        </p:nvSpPr>
        <p:spPr bwMode="auto">
          <a:xfrm>
            <a:off x="4191000" y="2971800"/>
            <a:ext cx="673444" cy="457200"/>
          </a:xfrm>
          <a:prstGeom prst="rect">
            <a:avLst/>
          </a:prstGeom>
          <a:noFill/>
          <a:ln w="9525">
            <a:solidFill>
              <a:schemeClr val="tx1"/>
            </a:solidFill>
            <a:miter lim="800000"/>
            <a:headEnd/>
            <a:tailEnd/>
          </a:ln>
        </p:spPr>
        <p:txBody>
          <a:bodyPr wrap="none" anchor="ctr"/>
          <a:lstStyle/>
          <a:p>
            <a:pPr algn="ctr"/>
            <a:r>
              <a:rPr lang="en-US" dirty="0"/>
              <a:t>LIP</a:t>
            </a:r>
          </a:p>
        </p:txBody>
      </p:sp>
      <p:sp>
        <p:nvSpPr>
          <p:cNvPr id="23" name="Line 15"/>
          <p:cNvSpPr>
            <a:spLocks noChangeShapeType="1"/>
          </p:cNvSpPr>
          <p:nvPr/>
        </p:nvSpPr>
        <p:spPr bwMode="auto">
          <a:xfrm>
            <a:off x="774357" y="3429000"/>
            <a:ext cx="3352800" cy="0"/>
          </a:xfrm>
          <a:prstGeom prst="line">
            <a:avLst/>
          </a:prstGeom>
          <a:noFill/>
          <a:ln w="9525">
            <a:solidFill>
              <a:srgbClr val="FF0066"/>
            </a:solidFill>
            <a:round/>
            <a:headEnd/>
            <a:tailEnd/>
          </a:ln>
        </p:spPr>
        <p:txBody>
          <a:bodyPr/>
          <a:lstStyle/>
          <a:p>
            <a:endParaRPr lang="en-US"/>
          </a:p>
        </p:txBody>
      </p:sp>
      <p:sp>
        <p:nvSpPr>
          <p:cNvPr id="24" name="Rectangle 16"/>
          <p:cNvSpPr>
            <a:spLocks noChangeArrowheads="1"/>
          </p:cNvSpPr>
          <p:nvPr/>
        </p:nvSpPr>
        <p:spPr bwMode="auto">
          <a:xfrm>
            <a:off x="4191000" y="4114800"/>
            <a:ext cx="673444" cy="457200"/>
          </a:xfrm>
          <a:prstGeom prst="rect">
            <a:avLst/>
          </a:prstGeom>
          <a:noFill/>
          <a:ln w="9525">
            <a:solidFill>
              <a:schemeClr val="tx1"/>
            </a:solidFill>
            <a:miter lim="800000"/>
            <a:headEnd/>
            <a:tailEnd/>
          </a:ln>
        </p:spPr>
        <p:txBody>
          <a:bodyPr wrap="none" anchor="ctr"/>
          <a:lstStyle/>
          <a:p>
            <a:pPr algn="ctr"/>
            <a:r>
              <a:rPr lang="en-US" dirty="0"/>
              <a:t>LEP</a:t>
            </a:r>
          </a:p>
        </p:txBody>
      </p:sp>
      <p:sp>
        <p:nvSpPr>
          <p:cNvPr id="25" name="Rectangle 18"/>
          <p:cNvSpPr>
            <a:spLocks noChangeArrowheads="1"/>
          </p:cNvSpPr>
          <p:nvPr/>
        </p:nvSpPr>
        <p:spPr bwMode="auto">
          <a:xfrm>
            <a:off x="762000" y="3048000"/>
            <a:ext cx="3352800" cy="1295400"/>
          </a:xfrm>
          <a:prstGeom prst="rect">
            <a:avLst/>
          </a:prstGeom>
          <a:solidFill>
            <a:srgbClr val="FF6600">
              <a:alpha val="23921"/>
            </a:srgbClr>
          </a:solidFill>
          <a:ln w="9525">
            <a:solidFill>
              <a:schemeClr val="tx1"/>
            </a:solidFill>
            <a:miter lim="800000"/>
            <a:headEnd/>
            <a:tailEnd/>
          </a:ln>
        </p:spPr>
        <p:txBody>
          <a:bodyPr wrap="none" anchor="ctr"/>
          <a:lstStyle/>
          <a:p>
            <a:endParaRPr lang="en-US"/>
          </a:p>
        </p:txBody>
      </p:sp>
    </p:spTree>
    <p:extLst>
      <p:ext uri="{BB962C8B-B14F-4D97-AF65-F5344CB8AC3E}">
        <p14:creationId xmlns:p14="http://schemas.microsoft.com/office/powerpoint/2010/main" val="98056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14</a:t>
            </a:fld>
            <a:endParaRPr lang="en-US"/>
          </a:p>
        </p:txBody>
      </p:sp>
      <p:sp>
        <p:nvSpPr>
          <p:cNvPr id="5" name="Title 4"/>
          <p:cNvSpPr>
            <a:spLocks noGrp="1"/>
          </p:cNvSpPr>
          <p:nvPr>
            <p:ph type="title"/>
          </p:nvPr>
        </p:nvSpPr>
        <p:spPr/>
        <p:txBody>
          <a:bodyPr>
            <a:normAutofit fontScale="90000"/>
          </a:bodyPr>
          <a:lstStyle/>
          <a:p>
            <a:r>
              <a:rPr lang="en-US" dirty="0"/>
              <a:t>Market equilibrium in the presence of transfer costs</a:t>
            </a:r>
          </a:p>
        </p:txBody>
      </p:sp>
      <p:cxnSp>
        <p:nvCxnSpPr>
          <p:cNvPr id="8" name="Straight Connector 7"/>
          <p:cNvCxnSpPr/>
          <p:nvPr/>
        </p:nvCxnSpPr>
        <p:spPr>
          <a:xfrm>
            <a:off x="762000" y="1905000"/>
            <a:ext cx="0" cy="33528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762000" y="5257800"/>
            <a:ext cx="3810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895600" y="5486400"/>
            <a:ext cx="2057400" cy="369332"/>
          </a:xfrm>
          <a:prstGeom prst="rect">
            <a:avLst/>
          </a:prstGeom>
          <a:noFill/>
        </p:spPr>
        <p:txBody>
          <a:bodyPr wrap="square" rtlCol="0">
            <a:spAutoFit/>
          </a:bodyPr>
          <a:lstStyle/>
          <a:p>
            <a:r>
              <a:rPr lang="en-US" dirty="0"/>
              <a:t>Bags of carrots</a:t>
            </a:r>
          </a:p>
        </p:txBody>
      </p:sp>
      <p:sp>
        <p:nvSpPr>
          <p:cNvPr id="14" name="TextBox 13"/>
          <p:cNvSpPr txBox="1"/>
          <p:nvPr/>
        </p:nvSpPr>
        <p:spPr>
          <a:xfrm>
            <a:off x="228600" y="1524000"/>
            <a:ext cx="2819400" cy="381000"/>
          </a:xfrm>
          <a:prstGeom prst="rect">
            <a:avLst/>
          </a:prstGeom>
          <a:noFill/>
        </p:spPr>
        <p:txBody>
          <a:bodyPr wrap="square" rtlCol="0">
            <a:spAutoFit/>
          </a:bodyPr>
          <a:lstStyle/>
          <a:p>
            <a:r>
              <a:rPr lang="en-US" dirty="0"/>
              <a:t>Price per bag of carrots</a:t>
            </a:r>
          </a:p>
        </p:txBody>
      </p:sp>
      <p:sp>
        <p:nvSpPr>
          <p:cNvPr id="22" name="Line 6"/>
          <p:cNvSpPr>
            <a:spLocks noChangeShapeType="1"/>
          </p:cNvSpPr>
          <p:nvPr/>
        </p:nvSpPr>
        <p:spPr bwMode="auto">
          <a:xfrm>
            <a:off x="1219200" y="1981200"/>
            <a:ext cx="2743200" cy="2895600"/>
          </a:xfrm>
          <a:prstGeom prst="line">
            <a:avLst/>
          </a:prstGeom>
          <a:noFill/>
          <a:ln w="38100">
            <a:solidFill>
              <a:schemeClr val="accent2"/>
            </a:solidFill>
            <a:round/>
            <a:headEnd/>
            <a:tailEnd/>
          </a:ln>
        </p:spPr>
        <p:txBody>
          <a:bodyPr/>
          <a:lstStyle/>
          <a:p>
            <a:endParaRPr lang="en-US"/>
          </a:p>
        </p:txBody>
      </p:sp>
      <p:sp>
        <p:nvSpPr>
          <p:cNvPr id="28" name="TextBox 8"/>
          <p:cNvSpPr txBox="1">
            <a:spLocks noChangeArrowheads="1"/>
          </p:cNvSpPr>
          <p:nvPr/>
        </p:nvSpPr>
        <p:spPr bwMode="auto">
          <a:xfrm>
            <a:off x="5181600" y="1904411"/>
            <a:ext cx="3657600" cy="1631216"/>
          </a:xfrm>
          <a:prstGeom prst="rect">
            <a:avLst/>
          </a:prstGeom>
          <a:solidFill>
            <a:schemeClr val="bg1">
              <a:lumMod val="95000"/>
            </a:schemeClr>
          </a:solidFill>
          <a:ln w="9525">
            <a:noFill/>
            <a:miter lim="800000"/>
            <a:headEnd/>
            <a:tailEnd/>
          </a:ln>
        </p:spPr>
        <p:txBody>
          <a:bodyPr wrap="square">
            <a:spAutoFit/>
          </a:bodyPr>
          <a:lstStyle/>
          <a:p>
            <a:pPr marL="342900" indent="-342900">
              <a:buClr>
                <a:schemeClr val="accent1"/>
              </a:buClr>
              <a:buFont typeface="Wingdings 3" panose="05040102010807070707" pitchFamily="18" charset="2"/>
              <a:buChar char="}"/>
            </a:pPr>
            <a:r>
              <a:rPr lang="en-US" sz="2000" dirty="0">
                <a:latin typeface="Calibri" panose="020F0502020204030204" pitchFamily="34" charset="0"/>
              </a:rPr>
              <a:t>What can you say about equilibrium in this case?</a:t>
            </a:r>
          </a:p>
          <a:p>
            <a:pPr marL="342900" indent="-342900">
              <a:buClr>
                <a:schemeClr val="accent1"/>
              </a:buClr>
              <a:buFont typeface="Wingdings 3" panose="05040102010807070707" pitchFamily="18" charset="2"/>
              <a:buChar char="}"/>
            </a:pPr>
            <a:endParaRPr lang="en-US" sz="2000" dirty="0">
              <a:latin typeface="Calibri" panose="020F0502020204030204" pitchFamily="34" charset="0"/>
            </a:endParaRPr>
          </a:p>
          <a:p>
            <a:pPr marL="342900" indent="-342900">
              <a:buClr>
                <a:schemeClr val="accent1"/>
              </a:buClr>
              <a:buFont typeface="Wingdings 3" panose="05040102010807070707" pitchFamily="18" charset="2"/>
              <a:buChar char="}"/>
            </a:pPr>
            <a:r>
              <a:rPr lang="en-US" sz="2000" dirty="0">
                <a:latin typeface="Calibri" panose="020F0502020204030204" pitchFamily="34" charset="0"/>
              </a:rPr>
              <a:t>We’ll say this market is in </a:t>
            </a:r>
            <a:r>
              <a:rPr lang="en-US" sz="2000" b="1" dirty="0">
                <a:solidFill>
                  <a:schemeClr val="accent1"/>
                </a:solidFill>
                <a:latin typeface="Calibri" panose="020F0502020204030204" pitchFamily="34" charset="0"/>
              </a:rPr>
              <a:t>importing equilibrium.</a:t>
            </a:r>
          </a:p>
        </p:txBody>
      </p:sp>
      <p:sp>
        <p:nvSpPr>
          <p:cNvPr id="2" name="TextBox 1"/>
          <p:cNvSpPr txBox="1"/>
          <p:nvPr/>
        </p:nvSpPr>
        <p:spPr>
          <a:xfrm>
            <a:off x="1371600" y="5802868"/>
            <a:ext cx="3429000" cy="646331"/>
          </a:xfrm>
          <a:prstGeom prst="rect">
            <a:avLst/>
          </a:prstGeom>
          <a:noFill/>
        </p:spPr>
        <p:txBody>
          <a:bodyPr wrap="square" rtlCol="0">
            <a:spAutoFit/>
          </a:bodyPr>
          <a:lstStyle/>
          <a:p>
            <a:pPr algn="ctr"/>
            <a:r>
              <a:rPr lang="en-US" b="1" dirty="0">
                <a:solidFill>
                  <a:schemeClr val="accent4"/>
                </a:solidFill>
              </a:rPr>
              <a:t>Market for traditional carrots in Small Village</a:t>
            </a:r>
          </a:p>
        </p:txBody>
      </p:sp>
      <p:sp>
        <p:nvSpPr>
          <p:cNvPr id="15" name="Line 8"/>
          <p:cNvSpPr>
            <a:spLocks noChangeShapeType="1"/>
          </p:cNvSpPr>
          <p:nvPr/>
        </p:nvSpPr>
        <p:spPr bwMode="auto">
          <a:xfrm flipV="1">
            <a:off x="1181100" y="2057400"/>
            <a:ext cx="2743200" cy="2819400"/>
          </a:xfrm>
          <a:prstGeom prst="line">
            <a:avLst/>
          </a:prstGeom>
          <a:noFill/>
          <a:ln w="38100">
            <a:solidFill>
              <a:schemeClr val="folHlink"/>
            </a:solidFill>
            <a:round/>
            <a:headEnd/>
            <a:tailEnd/>
          </a:ln>
        </p:spPr>
        <p:txBody>
          <a:bodyPr/>
          <a:lstStyle/>
          <a:p>
            <a:endParaRPr lang="en-US"/>
          </a:p>
        </p:txBody>
      </p:sp>
      <p:sp>
        <p:nvSpPr>
          <p:cNvPr id="21" name="Rectangle 14"/>
          <p:cNvSpPr>
            <a:spLocks noChangeArrowheads="1"/>
          </p:cNvSpPr>
          <p:nvPr/>
        </p:nvSpPr>
        <p:spPr bwMode="auto">
          <a:xfrm>
            <a:off x="4279557" y="3429000"/>
            <a:ext cx="673444" cy="457200"/>
          </a:xfrm>
          <a:prstGeom prst="rect">
            <a:avLst/>
          </a:prstGeom>
          <a:noFill/>
          <a:ln w="9525">
            <a:solidFill>
              <a:schemeClr val="tx1"/>
            </a:solidFill>
            <a:miter lim="800000"/>
            <a:headEnd/>
            <a:tailEnd/>
          </a:ln>
        </p:spPr>
        <p:txBody>
          <a:bodyPr wrap="none" anchor="ctr"/>
          <a:lstStyle/>
          <a:p>
            <a:pPr algn="ctr"/>
            <a:r>
              <a:rPr lang="en-US" dirty="0"/>
              <a:t>LIP</a:t>
            </a:r>
          </a:p>
        </p:txBody>
      </p:sp>
      <p:sp>
        <p:nvSpPr>
          <p:cNvPr id="23" name="Line 15"/>
          <p:cNvSpPr>
            <a:spLocks noChangeShapeType="1"/>
          </p:cNvSpPr>
          <p:nvPr/>
        </p:nvSpPr>
        <p:spPr bwMode="auto">
          <a:xfrm>
            <a:off x="774357" y="3429000"/>
            <a:ext cx="3352800" cy="0"/>
          </a:xfrm>
          <a:prstGeom prst="line">
            <a:avLst/>
          </a:prstGeom>
          <a:noFill/>
          <a:ln w="9525">
            <a:solidFill>
              <a:srgbClr val="FF0066"/>
            </a:solidFill>
            <a:round/>
            <a:headEnd/>
            <a:tailEnd/>
          </a:ln>
        </p:spPr>
        <p:txBody>
          <a:bodyPr/>
          <a:lstStyle/>
          <a:p>
            <a:endParaRPr lang="en-US"/>
          </a:p>
        </p:txBody>
      </p:sp>
      <p:sp>
        <p:nvSpPr>
          <p:cNvPr id="24" name="Rectangle 16"/>
          <p:cNvSpPr>
            <a:spLocks noChangeArrowheads="1"/>
          </p:cNvSpPr>
          <p:nvPr/>
        </p:nvSpPr>
        <p:spPr bwMode="auto">
          <a:xfrm>
            <a:off x="4279557" y="4876800"/>
            <a:ext cx="673444" cy="457200"/>
          </a:xfrm>
          <a:prstGeom prst="rect">
            <a:avLst/>
          </a:prstGeom>
          <a:noFill/>
          <a:ln w="9525">
            <a:solidFill>
              <a:schemeClr val="tx1"/>
            </a:solidFill>
            <a:miter lim="800000"/>
            <a:headEnd/>
            <a:tailEnd/>
          </a:ln>
        </p:spPr>
        <p:txBody>
          <a:bodyPr wrap="none" anchor="ctr"/>
          <a:lstStyle/>
          <a:p>
            <a:pPr algn="ctr"/>
            <a:r>
              <a:rPr lang="en-US" dirty="0"/>
              <a:t>LEP</a:t>
            </a:r>
          </a:p>
        </p:txBody>
      </p:sp>
      <p:sp>
        <p:nvSpPr>
          <p:cNvPr id="25" name="Rectangle 18"/>
          <p:cNvSpPr>
            <a:spLocks noChangeArrowheads="1"/>
          </p:cNvSpPr>
          <p:nvPr/>
        </p:nvSpPr>
        <p:spPr bwMode="auto">
          <a:xfrm>
            <a:off x="762000" y="3657600"/>
            <a:ext cx="3352800" cy="1295400"/>
          </a:xfrm>
          <a:prstGeom prst="rect">
            <a:avLst/>
          </a:prstGeom>
          <a:solidFill>
            <a:srgbClr val="FF6600">
              <a:alpha val="23921"/>
            </a:srgbClr>
          </a:solidFill>
          <a:ln w="9525">
            <a:solidFill>
              <a:schemeClr val="tx1"/>
            </a:solidFill>
            <a:miter lim="800000"/>
            <a:headEnd/>
            <a:tailEnd/>
          </a:ln>
        </p:spPr>
        <p:txBody>
          <a:bodyPr wrap="none" anchor="ctr"/>
          <a:lstStyle/>
          <a:p>
            <a:endParaRPr lang="en-US"/>
          </a:p>
        </p:txBody>
      </p:sp>
    </p:spTree>
    <p:extLst>
      <p:ext uri="{BB962C8B-B14F-4D97-AF65-F5344CB8AC3E}">
        <p14:creationId xmlns:p14="http://schemas.microsoft.com/office/powerpoint/2010/main" val="34870348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15</a:t>
            </a:fld>
            <a:endParaRPr lang="en-US"/>
          </a:p>
        </p:txBody>
      </p:sp>
      <p:sp>
        <p:nvSpPr>
          <p:cNvPr id="5" name="Title 4"/>
          <p:cNvSpPr>
            <a:spLocks noGrp="1"/>
          </p:cNvSpPr>
          <p:nvPr>
            <p:ph type="title"/>
          </p:nvPr>
        </p:nvSpPr>
        <p:spPr/>
        <p:txBody>
          <a:bodyPr>
            <a:normAutofit fontScale="90000"/>
          </a:bodyPr>
          <a:lstStyle/>
          <a:p>
            <a:r>
              <a:rPr lang="en-US" dirty="0"/>
              <a:t>The same story holds for international markets</a:t>
            </a:r>
          </a:p>
        </p:txBody>
      </p:sp>
      <p:sp>
        <p:nvSpPr>
          <p:cNvPr id="7" name="Rectangle 6"/>
          <p:cNvSpPr/>
          <p:nvPr/>
        </p:nvSpPr>
        <p:spPr bwMode="auto">
          <a:xfrm>
            <a:off x="1381234" y="2677009"/>
            <a:ext cx="2388476" cy="576504"/>
          </a:xfrm>
          <a:prstGeom prst="rect">
            <a:avLst/>
          </a:prstGeom>
          <a:solidFill>
            <a:schemeClr val="bg1">
              <a:lumMod val="85000"/>
              <a:alpha val="46000"/>
            </a:schemeClr>
          </a:solidFill>
          <a:ln w="9525" cap="flat" cmpd="sng" algn="ctr">
            <a:solidFill>
              <a:schemeClr val="bg1"/>
            </a:solidFill>
            <a:prstDash val="solid"/>
            <a:round/>
            <a:headEnd type="none" w="med" len="med"/>
            <a:tailEnd type="none" w="med" len="med"/>
          </a:ln>
          <a:effectLst/>
        </p:spPr>
        <p:txBody>
          <a:bodyPr wrap="none" anchor="ctr"/>
          <a:lstStyle/>
          <a:p>
            <a:pPr>
              <a:defRPr/>
            </a:pPr>
            <a:endParaRPr lang="en-US" b="1">
              <a:latin typeface="Calibri" panose="020F0502020204030204" pitchFamily="34" charset="0"/>
              <a:cs typeface="Times New Roman" pitchFamily="18" charset="0"/>
            </a:endParaRPr>
          </a:p>
        </p:txBody>
      </p:sp>
      <p:grpSp>
        <p:nvGrpSpPr>
          <p:cNvPr id="8" name="Group 34"/>
          <p:cNvGrpSpPr>
            <a:grpSpLocks/>
          </p:cNvGrpSpPr>
          <p:nvPr/>
        </p:nvGrpSpPr>
        <p:grpSpPr bwMode="auto">
          <a:xfrm>
            <a:off x="1381234" y="2100504"/>
            <a:ext cx="2742324" cy="3074690"/>
            <a:chOff x="336" y="1248"/>
            <a:chExt cx="1488" cy="1536"/>
          </a:xfrm>
        </p:grpSpPr>
        <p:sp>
          <p:nvSpPr>
            <p:cNvPr id="9" name="Line 35"/>
            <p:cNvSpPr>
              <a:spLocks noChangeShapeType="1"/>
            </p:cNvSpPr>
            <p:nvPr/>
          </p:nvSpPr>
          <p:spPr bwMode="auto">
            <a:xfrm>
              <a:off x="336" y="1248"/>
              <a:ext cx="0" cy="153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a:defRPr/>
              </a:pPr>
              <a:endParaRPr lang="en-US" b="1">
                <a:latin typeface="Calibri" panose="020F0502020204030204" pitchFamily="34" charset="0"/>
                <a:cs typeface="Times New Roman" pitchFamily="18" charset="0"/>
              </a:endParaRPr>
            </a:p>
          </p:txBody>
        </p:sp>
        <p:sp>
          <p:nvSpPr>
            <p:cNvPr id="10" name="Line 36"/>
            <p:cNvSpPr>
              <a:spLocks noChangeShapeType="1"/>
            </p:cNvSpPr>
            <p:nvPr/>
          </p:nvSpPr>
          <p:spPr bwMode="auto">
            <a:xfrm flipH="1">
              <a:off x="336" y="2784"/>
              <a:ext cx="148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a:defRPr/>
              </a:pPr>
              <a:endParaRPr lang="en-US" b="1">
                <a:latin typeface="Calibri" panose="020F0502020204030204" pitchFamily="34" charset="0"/>
                <a:cs typeface="Times New Roman" pitchFamily="18" charset="0"/>
              </a:endParaRPr>
            </a:p>
          </p:txBody>
        </p:sp>
      </p:grpSp>
      <p:grpSp>
        <p:nvGrpSpPr>
          <p:cNvPr id="11" name="Group 37"/>
          <p:cNvGrpSpPr>
            <a:grpSpLocks/>
          </p:cNvGrpSpPr>
          <p:nvPr/>
        </p:nvGrpSpPr>
        <p:grpSpPr bwMode="auto">
          <a:xfrm>
            <a:off x="5096641" y="2100504"/>
            <a:ext cx="2742324" cy="3074690"/>
            <a:chOff x="336" y="1248"/>
            <a:chExt cx="1488" cy="1536"/>
          </a:xfrm>
        </p:grpSpPr>
        <p:sp>
          <p:nvSpPr>
            <p:cNvPr id="12" name="Line 38"/>
            <p:cNvSpPr>
              <a:spLocks noChangeShapeType="1"/>
            </p:cNvSpPr>
            <p:nvPr/>
          </p:nvSpPr>
          <p:spPr bwMode="auto">
            <a:xfrm>
              <a:off x="336" y="1248"/>
              <a:ext cx="0" cy="153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a:defRPr/>
              </a:pPr>
              <a:endParaRPr lang="en-US" b="1">
                <a:latin typeface="Calibri" panose="020F0502020204030204" pitchFamily="34" charset="0"/>
                <a:cs typeface="Times New Roman" pitchFamily="18" charset="0"/>
              </a:endParaRPr>
            </a:p>
          </p:txBody>
        </p:sp>
        <p:sp>
          <p:nvSpPr>
            <p:cNvPr id="13" name="Line 39"/>
            <p:cNvSpPr>
              <a:spLocks noChangeShapeType="1"/>
            </p:cNvSpPr>
            <p:nvPr/>
          </p:nvSpPr>
          <p:spPr bwMode="auto">
            <a:xfrm flipH="1">
              <a:off x="336" y="2784"/>
              <a:ext cx="148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a:defRPr/>
              </a:pPr>
              <a:endParaRPr lang="en-US" b="1">
                <a:latin typeface="Calibri" panose="020F0502020204030204" pitchFamily="34" charset="0"/>
                <a:cs typeface="Times New Roman" pitchFamily="18" charset="0"/>
              </a:endParaRPr>
            </a:p>
          </p:txBody>
        </p:sp>
      </p:grpSp>
      <p:sp>
        <p:nvSpPr>
          <p:cNvPr id="14" name="Text Box 40"/>
          <p:cNvSpPr txBox="1">
            <a:spLocks noChangeArrowheads="1"/>
          </p:cNvSpPr>
          <p:nvPr/>
        </p:nvSpPr>
        <p:spPr bwMode="auto">
          <a:xfrm>
            <a:off x="1337003" y="5669628"/>
            <a:ext cx="340579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defRPr/>
            </a:pPr>
            <a:r>
              <a:rPr lang="en-US" sz="2000" b="1" dirty="0">
                <a:latin typeface="Calibri" panose="020F0502020204030204" pitchFamily="34" charset="0"/>
                <a:cs typeface="Times New Roman" pitchFamily="18" charset="0"/>
              </a:rPr>
              <a:t>Indonesian Shoe Market </a:t>
            </a:r>
          </a:p>
        </p:txBody>
      </p:sp>
      <p:sp>
        <p:nvSpPr>
          <p:cNvPr id="15" name="Text Box 41"/>
          <p:cNvSpPr txBox="1">
            <a:spLocks noChangeArrowheads="1"/>
          </p:cNvSpPr>
          <p:nvPr/>
        </p:nvSpPr>
        <p:spPr bwMode="auto">
          <a:xfrm>
            <a:off x="5462752" y="5669628"/>
            <a:ext cx="291924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eaLnBrk="1" hangingPunct="1">
              <a:spcBef>
                <a:spcPct val="50000"/>
              </a:spcBef>
              <a:defRPr/>
            </a:pPr>
            <a:r>
              <a:rPr lang="en-US" sz="2000" b="1" dirty="0">
                <a:latin typeface="Calibri" panose="020F0502020204030204" pitchFamily="34" charset="0"/>
                <a:cs typeface="Times New Roman" pitchFamily="18" charset="0"/>
              </a:rPr>
              <a:t>World Shoe Market</a:t>
            </a:r>
          </a:p>
        </p:txBody>
      </p:sp>
      <p:sp>
        <p:nvSpPr>
          <p:cNvPr id="16" name="Text Box 42"/>
          <p:cNvSpPr txBox="1">
            <a:spLocks noChangeArrowheads="1"/>
          </p:cNvSpPr>
          <p:nvPr/>
        </p:nvSpPr>
        <p:spPr bwMode="auto">
          <a:xfrm>
            <a:off x="1823545" y="5271278"/>
            <a:ext cx="29192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defRPr/>
            </a:pPr>
            <a:r>
              <a:rPr lang="en-US" sz="1600" b="1" dirty="0">
                <a:latin typeface="Calibri" panose="020F0502020204030204" pitchFamily="34" charset="0"/>
                <a:cs typeface="Times New Roman" pitchFamily="18" charset="0"/>
              </a:rPr>
              <a:t>           Pairs of Shoes (Millions)</a:t>
            </a:r>
          </a:p>
        </p:txBody>
      </p:sp>
      <p:sp>
        <p:nvSpPr>
          <p:cNvPr id="17" name="Text Box 43"/>
          <p:cNvSpPr txBox="1">
            <a:spLocks noChangeArrowheads="1"/>
          </p:cNvSpPr>
          <p:nvPr/>
        </p:nvSpPr>
        <p:spPr bwMode="auto">
          <a:xfrm>
            <a:off x="6156761" y="5271278"/>
            <a:ext cx="23000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defRPr/>
            </a:pPr>
            <a:r>
              <a:rPr lang="en-US" sz="1600" b="1" dirty="0">
                <a:latin typeface="Calibri" panose="020F0502020204030204" pitchFamily="34" charset="0"/>
                <a:cs typeface="Times New Roman" pitchFamily="18" charset="0"/>
              </a:rPr>
              <a:t>Pairs of Shoes (Billions)</a:t>
            </a:r>
          </a:p>
        </p:txBody>
      </p:sp>
      <p:sp>
        <p:nvSpPr>
          <p:cNvPr id="18" name="Text Box 44"/>
          <p:cNvSpPr txBox="1">
            <a:spLocks noChangeArrowheads="1"/>
          </p:cNvSpPr>
          <p:nvPr/>
        </p:nvSpPr>
        <p:spPr bwMode="auto">
          <a:xfrm>
            <a:off x="938924" y="1524000"/>
            <a:ext cx="17692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defRPr/>
            </a:pPr>
            <a:r>
              <a:rPr lang="en-US" sz="1600" b="1" dirty="0">
                <a:latin typeface="Calibri" panose="020F0502020204030204" pitchFamily="34" charset="0"/>
                <a:cs typeface="Times New Roman" pitchFamily="18" charset="0"/>
              </a:rPr>
              <a:t>Price of shoes</a:t>
            </a:r>
          </a:p>
          <a:p>
            <a:pPr algn="l" eaLnBrk="1" hangingPunct="1">
              <a:defRPr/>
            </a:pPr>
            <a:r>
              <a:rPr lang="en-US" sz="1600" b="1" dirty="0">
                <a:latin typeface="Calibri" panose="020F0502020204030204" pitchFamily="34" charset="0"/>
                <a:cs typeface="Times New Roman" pitchFamily="18" charset="0"/>
              </a:rPr>
              <a:t>(Rupiah)</a:t>
            </a:r>
          </a:p>
        </p:txBody>
      </p:sp>
      <p:sp>
        <p:nvSpPr>
          <p:cNvPr id="19" name="Text Box 45"/>
          <p:cNvSpPr txBox="1">
            <a:spLocks noChangeArrowheads="1"/>
          </p:cNvSpPr>
          <p:nvPr/>
        </p:nvSpPr>
        <p:spPr bwMode="auto">
          <a:xfrm>
            <a:off x="4831255" y="1524000"/>
            <a:ext cx="17692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defRPr/>
            </a:pPr>
            <a:r>
              <a:rPr lang="en-US" sz="1600" b="1" dirty="0">
                <a:latin typeface="Calibri" panose="020F0502020204030204" pitchFamily="34" charset="0"/>
                <a:cs typeface="Times New Roman" pitchFamily="18" charset="0"/>
              </a:rPr>
              <a:t>Price of shoes</a:t>
            </a:r>
          </a:p>
          <a:p>
            <a:pPr algn="l" eaLnBrk="1" hangingPunct="1">
              <a:defRPr/>
            </a:pPr>
            <a:r>
              <a:rPr lang="en-US" sz="1600" b="1" dirty="0">
                <a:latin typeface="Calibri" panose="020F0502020204030204" pitchFamily="34" charset="0"/>
                <a:cs typeface="Times New Roman" pitchFamily="18" charset="0"/>
              </a:rPr>
              <a:t>(Dollars)</a:t>
            </a:r>
          </a:p>
        </p:txBody>
      </p:sp>
      <p:sp>
        <p:nvSpPr>
          <p:cNvPr id="20" name="Line 46"/>
          <p:cNvSpPr>
            <a:spLocks noChangeShapeType="1"/>
          </p:cNvSpPr>
          <p:nvPr/>
        </p:nvSpPr>
        <p:spPr bwMode="auto">
          <a:xfrm>
            <a:off x="1558159" y="2196588"/>
            <a:ext cx="2476938" cy="27864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a:defRPr/>
            </a:pPr>
            <a:endParaRPr lang="en-US" b="1">
              <a:latin typeface="Calibri" panose="020F0502020204030204" pitchFamily="34" charset="0"/>
              <a:cs typeface="Times New Roman" pitchFamily="18" charset="0"/>
            </a:endParaRPr>
          </a:p>
        </p:txBody>
      </p:sp>
      <p:sp>
        <p:nvSpPr>
          <p:cNvPr id="21" name="Line 47"/>
          <p:cNvSpPr>
            <a:spLocks noChangeShapeType="1"/>
          </p:cNvSpPr>
          <p:nvPr/>
        </p:nvSpPr>
        <p:spPr bwMode="auto">
          <a:xfrm flipV="1">
            <a:off x="1469697" y="2196588"/>
            <a:ext cx="2476938" cy="27864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a:defRPr/>
            </a:pPr>
            <a:endParaRPr lang="en-US" b="1">
              <a:latin typeface="Calibri" panose="020F0502020204030204" pitchFamily="34" charset="0"/>
              <a:cs typeface="Times New Roman" pitchFamily="18" charset="0"/>
            </a:endParaRPr>
          </a:p>
        </p:txBody>
      </p:sp>
      <p:sp>
        <p:nvSpPr>
          <p:cNvPr id="22" name="Line 52"/>
          <p:cNvSpPr>
            <a:spLocks noChangeShapeType="1"/>
          </p:cNvSpPr>
          <p:nvPr/>
        </p:nvSpPr>
        <p:spPr bwMode="auto">
          <a:xfrm>
            <a:off x="5538952" y="2292673"/>
            <a:ext cx="2034628" cy="240210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a:defRPr/>
            </a:pPr>
            <a:endParaRPr lang="en-US" b="1">
              <a:latin typeface="Calibri" panose="020F0502020204030204" pitchFamily="34" charset="0"/>
              <a:cs typeface="Times New Roman" pitchFamily="18" charset="0"/>
            </a:endParaRPr>
          </a:p>
        </p:txBody>
      </p:sp>
      <p:sp>
        <p:nvSpPr>
          <p:cNvPr id="23" name="Line 53"/>
          <p:cNvSpPr>
            <a:spLocks noChangeShapeType="1"/>
          </p:cNvSpPr>
          <p:nvPr/>
        </p:nvSpPr>
        <p:spPr bwMode="auto">
          <a:xfrm flipV="1">
            <a:off x="5538952" y="2292673"/>
            <a:ext cx="1946166" cy="23060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a:defRPr/>
            </a:pPr>
            <a:endParaRPr lang="en-US" b="1">
              <a:latin typeface="Calibri" panose="020F0502020204030204" pitchFamily="34" charset="0"/>
              <a:cs typeface="Times New Roman" pitchFamily="18" charset="0"/>
            </a:endParaRPr>
          </a:p>
        </p:txBody>
      </p:sp>
      <p:sp>
        <p:nvSpPr>
          <p:cNvPr id="24" name="Text Box 42"/>
          <p:cNvSpPr txBox="1">
            <a:spLocks noChangeArrowheads="1"/>
          </p:cNvSpPr>
          <p:nvPr/>
        </p:nvSpPr>
        <p:spPr bwMode="auto">
          <a:xfrm>
            <a:off x="7042807" y="3926102"/>
            <a:ext cx="141539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defRPr/>
            </a:pPr>
            <a:r>
              <a:rPr lang="en-US" sz="1600" b="1" dirty="0">
                <a:latin typeface="Calibri" panose="020F0502020204030204" pitchFamily="34" charset="0"/>
                <a:cs typeface="Times New Roman" pitchFamily="18" charset="0"/>
              </a:rPr>
              <a:t>World Demand</a:t>
            </a:r>
          </a:p>
        </p:txBody>
      </p:sp>
      <p:sp>
        <p:nvSpPr>
          <p:cNvPr id="25" name="Text Box 42"/>
          <p:cNvSpPr txBox="1">
            <a:spLocks noChangeArrowheads="1"/>
          </p:cNvSpPr>
          <p:nvPr/>
        </p:nvSpPr>
        <p:spPr bwMode="auto">
          <a:xfrm>
            <a:off x="7042807" y="2677009"/>
            <a:ext cx="14153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defRPr/>
            </a:pPr>
            <a:r>
              <a:rPr lang="en-US" sz="1600" b="1" dirty="0">
                <a:latin typeface="Calibri" panose="020F0502020204030204" pitchFamily="34" charset="0"/>
                <a:cs typeface="Times New Roman" pitchFamily="18" charset="0"/>
              </a:rPr>
              <a:t>World Supply</a:t>
            </a:r>
          </a:p>
        </p:txBody>
      </p:sp>
      <p:cxnSp>
        <p:nvCxnSpPr>
          <p:cNvPr id="26" name="Straight Connector 25"/>
          <p:cNvCxnSpPr/>
          <p:nvPr/>
        </p:nvCxnSpPr>
        <p:spPr bwMode="auto">
          <a:xfrm rot="10800000">
            <a:off x="5096641" y="3445681"/>
            <a:ext cx="1415393" cy="0"/>
          </a:xfrm>
          <a:prstGeom prst="line">
            <a:avLst/>
          </a:prstGeom>
          <a:solidFill>
            <a:schemeClr val="bg1"/>
          </a:solidFill>
          <a:ln w="9525" cap="flat" cmpd="sng" algn="ctr">
            <a:solidFill>
              <a:schemeClr val="bg1">
                <a:lumMod val="85000"/>
              </a:schemeClr>
            </a:solidFill>
            <a:prstDash val="solid"/>
            <a:round/>
            <a:headEnd type="none" w="med" len="med"/>
            <a:tailEnd type="none" w="med" len="med"/>
          </a:ln>
          <a:effectLst/>
        </p:spPr>
      </p:cxnSp>
      <p:cxnSp>
        <p:nvCxnSpPr>
          <p:cNvPr id="27" name="Straight Connector 26"/>
          <p:cNvCxnSpPr/>
          <p:nvPr/>
        </p:nvCxnSpPr>
        <p:spPr bwMode="auto">
          <a:xfrm rot="10800000">
            <a:off x="3769710" y="2965261"/>
            <a:ext cx="1326931" cy="480420"/>
          </a:xfrm>
          <a:prstGeom prst="line">
            <a:avLst/>
          </a:prstGeom>
          <a:solidFill>
            <a:schemeClr val="bg1"/>
          </a:solidFill>
          <a:ln w="9525" cap="flat" cmpd="sng" algn="ctr">
            <a:solidFill>
              <a:schemeClr val="bg1">
                <a:lumMod val="85000"/>
              </a:schemeClr>
            </a:solidFill>
            <a:prstDash val="dash"/>
            <a:round/>
            <a:headEnd type="none" w="med" len="med"/>
            <a:tailEnd type="none" w="med" len="med"/>
          </a:ln>
          <a:effectLst/>
        </p:spPr>
      </p:cxnSp>
      <p:cxnSp>
        <p:nvCxnSpPr>
          <p:cNvPr id="28" name="Straight Connector 27"/>
          <p:cNvCxnSpPr/>
          <p:nvPr/>
        </p:nvCxnSpPr>
        <p:spPr bwMode="auto">
          <a:xfrm rot="10800000">
            <a:off x="1381234" y="2965261"/>
            <a:ext cx="2388476" cy="0"/>
          </a:xfrm>
          <a:prstGeom prst="line">
            <a:avLst/>
          </a:prstGeom>
          <a:solidFill>
            <a:schemeClr val="bg1"/>
          </a:solidFill>
          <a:ln w="9525" cap="flat" cmpd="sng" algn="ctr">
            <a:solidFill>
              <a:schemeClr val="bg1">
                <a:lumMod val="85000"/>
              </a:schemeClr>
            </a:solidFill>
            <a:prstDash val="solid"/>
            <a:round/>
            <a:headEnd type="none" w="med" len="med"/>
            <a:tailEnd type="none" w="med" len="med"/>
          </a:ln>
          <a:effectLst/>
        </p:spPr>
      </p:cxnSp>
      <p:cxnSp>
        <p:nvCxnSpPr>
          <p:cNvPr id="29" name="Straight Connector 38"/>
          <p:cNvCxnSpPr>
            <a:cxnSpLocks noChangeShapeType="1"/>
          </p:cNvCxnSpPr>
          <p:nvPr/>
        </p:nvCxnSpPr>
        <p:spPr bwMode="auto">
          <a:xfrm rot="10800000">
            <a:off x="1381234" y="3253513"/>
            <a:ext cx="2388476"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 name="Straight Connector 39"/>
          <p:cNvCxnSpPr>
            <a:cxnSpLocks noChangeShapeType="1"/>
          </p:cNvCxnSpPr>
          <p:nvPr/>
        </p:nvCxnSpPr>
        <p:spPr bwMode="auto">
          <a:xfrm rot="10800000">
            <a:off x="1381234" y="2677009"/>
            <a:ext cx="2388476"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1" name="Text Box 44"/>
          <p:cNvSpPr txBox="1">
            <a:spLocks noChangeArrowheads="1"/>
          </p:cNvSpPr>
          <p:nvPr/>
        </p:nvSpPr>
        <p:spPr bwMode="auto">
          <a:xfrm>
            <a:off x="3681248" y="2424788"/>
            <a:ext cx="7076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defRPr/>
            </a:pPr>
            <a:r>
              <a:rPr lang="en-US" b="1">
                <a:latin typeface="Calibri" panose="020F0502020204030204" pitchFamily="34" charset="0"/>
                <a:cs typeface="Times New Roman" pitchFamily="18" charset="0"/>
              </a:rPr>
              <a:t>LIP</a:t>
            </a:r>
          </a:p>
        </p:txBody>
      </p:sp>
      <p:sp>
        <p:nvSpPr>
          <p:cNvPr id="32" name="Text Box 44"/>
          <p:cNvSpPr txBox="1">
            <a:spLocks noChangeArrowheads="1"/>
          </p:cNvSpPr>
          <p:nvPr/>
        </p:nvSpPr>
        <p:spPr bwMode="auto">
          <a:xfrm>
            <a:off x="3592786" y="3231495"/>
            <a:ext cx="7076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defRPr/>
            </a:pPr>
            <a:r>
              <a:rPr lang="en-US" b="1">
                <a:latin typeface="Calibri" panose="020F0502020204030204" pitchFamily="34" charset="0"/>
                <a:cs typeface="Times New Roman" pitchFamily="18" charset="0"/>
              </a:rPr>
              <a:t>LEP</a:t>
            </a:r>
          </a:p>
        </p:txBody>
      </p:sp>
      <p:sp>
        <p:nvSpPr>
          <p:cNvPr id="33" name="Text Box 42"/>
          <p:cNvSpPr txBox="1">
            <a:spLocks noChangeArrowheads="1"/>
          </p:cNvSpPr>
          <p:nvPr/>
        </p:nvSpPr>
        <p:spPr bwMode="auto">
          <a:xfrm>
            <a:off x="2942222" y="1974395"/>
            <a:ext cx="141539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defRPr/>
            </a:pPr>
            <a:r>
              <a:rPr lang="en-US" sz="1600" b="1" dirty="0">
                <a:latin typeface="Calibri" panose="020F0502020204030204" pitchFamily="34" charset="0"/>
                <a:cs typeface="Times New Roman" pitchFamily="18" charset="0"/>
              </a:rPr>
              <a:t>Indonesian Supply</a:t>
            </a:r>
          </a:p>
        </p:txBody>
      </p:sp>
      <p:sp>
        <p:nvSpPr>
          <p:cNvPr id="34" name="Text Box 42"/>
          <p:cNvSpPr txBox="1">
            <a:spLocks noChangeArrowheads="1"/>
          </p:cNvSpPr>
          <p:nvPr/>
        </p:nvSpPr>
        <p:spPr bwMode="auto">
          <a:xfrm>
            <a:off x="2819400" y="4406522"/>
            <a:ext cx="141539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spcBef>
                <a:spcPct val="50000"/>
              </a:spcBef>
              <a:defRPr/>
            </a:pPr>
            <a:r>
              <a:rPr lang="en-US" sz="1600" b="1" dirty="0">
                <a:latin typeface="Calibri" panose="020F0502020204030204" pitchFamily="34" charset="0"/>
                <a:cs typeface="Times New Roman" pitchFamily="18" charset="0"/>
              </a:rPr>
              <a:t>Indonesian Demand</a:t>
            </a:r>
          </a:p>
        </p:txBody>
      </p:sp>
      <p:sp>
        <p:nvSpPr>
          <p:cNvPr id="35" name="Text Box 44"/>
          <p:cNvSpPr txBox="1">
            <a:spLocks noChangeArrowheads="1"/>
          </p:cNvSpPr>
          <p:nvPr/>
        </p:nvSpPr>
        <p:spPr bwMode="auto">
          <a:xfrm>
            <a:off x="4565869" y="3349597"/>
            <a:ext cx="70769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defRPr/>
            </a:pPr>
            <a:r>
              <a:rPr lang="en-US" sz="1400" b="1" i="1">
                <a:latin typeface="Calibri" panose="020F0502020204030204" pitchFamily="34" charset="0"/>
                <a:cs typeface="Times New Roman" pitchFamily="18" charset="0"/>
              </a:rPr>
              <a:t>wp</a:t>
            </a:r>
            <a:r>
              <a:rPr lang="en-US" sz="1400" b="1" i="1" baseline="30000">
                <a:latin typeface="Calibri" panose="020F0502020204030204" pitchFamily="34" charset="0"/>
                <a:cs typeface="Times New Roman" pitchFamily="18" charset="0"/>
              </a:rPr>
              <a:t>$</a:t>
            </a:r>
            <a:endParaRPr lang="en-US" sz="1400" b="1" i="1">
              <a:latin typeface="Calibri" panose="020F0502020204030204" pitchFamily="34" charset="0"/>
              <a:cs typeface="Times New Roman" pitchFamily="18" charset="0"/>
            </a:endParaRPr>
          </a:p>
        </p:txBody>
      </p:sp>
      <p:sp>
        <p:nvSpPr>
          <p:cNvPr id="36" name="Text Box 44"/>
          <p:cNvSpPr txBox="1">
            <a:spLocks noChangeArrowheads="1"/>
          </p:cNvSpPr>
          <p:nvPr/>
        </p:nvSpPr>
        <p:spPr bwMode="auto">
          <a:xfrm>
            <a:off x="762000" y="2773093"/>
            <a:ext cx="79615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defRPr/>
            </a:pPr>
            <a:r>
              <a:rPr lang="en-US" sz="1400" b="1" i="1">
                <a:latin typeface="Calibri" panose="020F0502020204030204" pitchFamily="34" charset="0"/>
                <a:cs typeface="Times New Roman" pitchFamily="18" charset="0"/>
              </a:rPr>
              <a:t>wp</a:t>
            </a:r>
            <a:r>
              <a:rPr lang="en-US" sz="1400" b="1" i="1" baseline="30000">
                <a:latin typeface="Calibri" panose="020F0502020204030204" pitchFamily="34" charset="0"/>
                <a:cs typeface="Times New Roman" pitchFamily="18" charset="0"/>
              </a:rPr>
              <a:t>Rp</a:t>
            </a:r>
            <a:endParaRPr lang="en-US" sz="1400" b="1" i="1">
              <a:latin typeface="Calibri" panose="020F0502020204030204" pitchFamily="34" charset="0"/>
              <a:cs typeface="Times New Roman" pitchFamily="18" charset="0"/>
            </a:endParaRPr>
          </a:p>
        </p:txBody>
      </p:sp>
      <p:sp>
        <p:nvSpPr>
          <p:cNvPr id="37" name="Text Box 44"/>
          <p:cNvSpPr txBox="1">
            <a:spLocks noChangeArrowheads="1"/>
          </p:cNvSpPr>
          <p:nvPr/>
        </p:nvSpPr>
        <p:spPr bwMode="auto">
          <a:xfrm>
            <a:off x="850462" y="3157429"/>
            <a:ext cx="79615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Arial" charset="0"/>
              </a:defRPr>
            </a:lvl1pPr>
            <a:lvl2pPr marL="742950" indent="-285750" eaLnBrk="0" hangingPunct="0">
              <a:defRPr sz="1200">
                <a:solidFill>
                  <a:schemeClr val="tx1"/>
                </a:solidFill>
                <a:latin typeface="Arial" charset="0"/>
              </a:defRPr>
            </a:lvl2pPr>
            <a:lvl3pPr marL="1143000" indent="-228600" eaLnBrk="0" hangingPunct="0">
              <a:defRPr sz="1200">
                <a:solidFill>
                  <a:schemeClr val="tx1"/>
                </a:solidFill>
                <a:latin typeface="Arial" charset="0"/>
              </a:defRPr>
            </a:lvl3pPr>
            <a:lvl4pPr marL="1600200" indent="-228600" eaLnBrk="0" hangingPunct="0">
              <a:defRPr sz="1200">
                <a:solidFill>
                  <a:schemeClr val="tx1"/>
                </a:solidFill>
                <a:latin typeface="Arial" charset="0"/>
              </a:defRPr>
            </a:lvl4pPr>
            <a:lvl5pPr marL="2057400" indent="-228600" eaLnBrk="0" hangingPunct="0">
              <a:defRPr sz="1200">
                <a:solidFill>
                  <a:schemeClr val="tx1"/>
                </a:solidFill>
                <a:latin typeface="Arial" charset="0"/>
              </a:defRPr>
            </a:lvl5pPr>
            <a:lvl6pPr marL="2514600" indent="-228600" algn="ctr" eaLnBrk="0" fontAlgn="base" hangingPunct="0">
              <a:spcBef>
                <a:spcPct val="0"/>
              </a:spcBef>
              <a:spcAft>
                <a:spcPct val="0"/>
              </a:spcAft>
              <a:defRPr sz="1200">
                <a:solidFill>
                  <a:schemeClr val="tx1"/>
                </a:solidFill>
                <a:latin typeface="Arial" charset="0"/>
              </a:defRPr>
            </a:lvl6pPr>
            <a:lvl7pPr marL="2971800" indent="-228600" algn="ctr" eaLnBrk="0" fontAlgn="base" hangingPunct="0">
              <a:spcBef>
                <a:spcPct val="0"/>
              </a:spcBef>
              <a:spcAft>
                <a:spcPct val="0"/>
              </a:spcAft>
              <a:defRPr sz="1200">
                <a:solidFill>
                  <a:schemeClr val="tx1"/>
                </a:solidFill>
                <a:latin typeface="Arial" charset="0"/>
              </a:defRPr>
            </a:lvl7pPr>
            <a:lvl8pPr marL="3429000" indent="-228600" algn="ctr" eaLnBrk="0" fontAlgn="base" hangingPunct="0">
              <a:spcBef>
                <a:spcPct val="0"/>
              </a:spcBef>
              <a:spcAft>
                <a:spcPct val="0"/>
              </a:spcAft>
              <a:defRPr sz="1200">
                <a:solidFill>
                  <a:schemeClr val="tx1"/>
                </a:solidFill>
                <a:latin typeface="Arial" charset="0"/>
              </a:defRPr>
            </a:lvl8pPr>
            <a:lvl9pPr marL="3886200" indent="-228600" algn="ctr" eaLnBrk="0" fontAlgn="base" hangingPunct="0">
              <a:spcBef>
                <a:spcPct val="0"/>
              </a:spcBef>
              <a:spcAft>
                <a:spcPct val="0"/>
              </a:spcAft>
              <a:defRPr sz="1200">
                <a:solidFill>
                  <a:schemeClr val="tx1"/>
                </a:solidFill>
                <a:latin typeface="Arial" charset="0"/>
              </a:defRPr>
            </a:lvl9pPr>
          </a:lstStyle>
          <a:p>
            <a:pPr algn="l" eaLnBrk="1" hangingPunct="1">
              <a:defRPr/>
            </a:pPr>
            <a:r>
              <a:rPr lang="en-US" sz="1400" b="1" i="1">
                <a:latin typeface="Calibri" panose="020F0502020204030204" pitchFamily="34" charset="0"/>
                <a:cs typeface="Times New Roman" pitchFamily="18" charset="0"/>
              </a:rPr>
              <a:t>lp</a:t>
            </a:r>
            <a:r>
              <a:rPr lang="en-US" sz="1400" b="1" i="1" baseline="30000">
                <a:latin typeface="Calibri" panose="020F0502020204030204" pitchFamily="34" charset="0"/>
                <a:cs typeface="Times New Roman" pitchFamily="18" charset="0"/>
              </a:rPr>
              <a:t>Rp</a:t>
            </a:r>
            <a:endParaRPr lang="en-US" sz="1400" b="1" i="1">
              <a:latin typeface="Calibri" panose="020F0502020204030204" pitchFamily="34" charset="0"/>
              <a:cs typeface="Times New Roman" pitchFamily="18" charset="0"/>
            </a:endParaRPr>
          </a:p>
        </p:txBody>
      </p:sp>
    </p:spTree>
    <p:extLst>
      <p:ext uri="{BB962C8B-B14F-4D97-AF65-F5344CB8AC3E}">
        <p14:creationId xmlns:p14="http://schemas.microsoft.com/office/powerpoint/2010/main" val="2331516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a:t>Market development through transfer cost reductions</a:t>
            </a:r>
          </a:p>
        </p:txBody>
      </p:sp>
      <p:sp>
        <p:nvSpPr>
          <p:cNvPr id="20" name="Content Placeholder 1"/>
          <p:cNvSpPr>
            <a:spLocks noGrp="1"/>
          </p:cNvSpPr>
          <p:nvPr>
            <p:ph idx="1"/>
          </p:nvPr>
        </p:nvSpPr>
        <p:spPr>
          <a:xfrm>
            <a:off x="457200" y="1397984"/>
            <a:ext cx="8229600" cy="4926616"/>
          </a:xfrm>
        </p:spPr>
        <p:txBody>
          <a:bodyPr>
            <a:normAutofit fontScale="92500" lnSpcReduction="20000"/>
          </a:bodyPr>
          <a:lstStyle/>
          <a:p>
            <a:r>
              <a:rPr lang="en-US" sz="2400" dirty="0"/>
              <a:t>Theory suggests that markets will benefit from investment in infrastructure and institutions that reduce transportation and transaction costs. </a:t>
            </a:r>
          </a:p>
          <a:p>
            <a:pPr lvl="1">
              <a:spcBef>
                <a:spcPts val="0"/>
              </a:spcBef>
            </a:pPr>
            <a:r>
              <a:rPr lang="en-US" sz="2200" dirty="0"/>
              <a:t>Transfer costs are reduced through investment in the creation and improvement of infrastructure, institutions, and a variety of private business assets.</a:t>
            </a:r>
          </a:p>
          <a:p>
            <a:pPr lvl="1">
              <a:spcBef>
                <a:spcPts val="0"/>
              </a:spcBef>
            </a:pPr>
            <a:r>
              <a:rPr lang="en-US" sz="2200" dirty="0"/>
              <a:t>This investment promotes market development.</a:t>
            </a:r>
          </a:p>
          <a:p>
            <a:endParaRPr lang="en-US" sz="1500" dirty="0"/>
          </a:p>
          <a:p>
            <a:r>
              <a:rPr lang="en-US" sz="2400" dirty="0"/>
              <a:t>Transfer cost reductions could:</a:t>
            </a:r>
          </a:p>
          <a:p>
            <a:pPr lvl="1">
              <a:spcBef>
                <a:spcPts val="0"/>
              </a:spcBef>
            </a:pPr>
            <a:r>
              <a:rPr lang="en-US" sz="2200" dirty="0"/>
              <a:t>increase market integration and bring gains from exchange.</a:t>
            </a:r>
          </a:p>
          <a:p>
            <a:pPr lvl="1">
              <a:spcBef>
                <a:spcPts val="0"/>
              </a:spcBef>
            </a:pPr>
            <a:r>
              <a:rPr lang="en-US" sz="2200" dirty="0"/>
              <a:t>stabilize prices and food consumption in the face of idiosyncratic supply shocks.</a:t>
            </a:r>
          </a:p>
          <a:p>
            <a:pPr lvl="1">
              <a:spcBef>
                <a:spcPts val="0"/>
              </a:spcBef>
            </a:pPr>
            <a:r>
              <a:rPr lang="en-US" sz="2200" dirty="0"/>
              <a:t>allow development of higher-value markets.</a:t>
            </a:r>
          </a:p>
          <a:p>
            <a:endParaRPr lang="en-US" sz="1500" dirty="0"/>
          </a:p>
          <a:p>
            <a:pPr>
              <a:spcBef>
                <a:spcPts val="0"/>
              </a:spcBef>
            </a:pPr>
            <a:r>
              <a:rPr lang="en-US" sz="2400" dirty="0"/>
              <a:t>Private actors might lack the incentive or the means to undertake critical transfer cost-reducing investments as a result of public goods problems, institutional failures, financial market failures, and other problems.</a:t>
            </a:r>
            <a:endParaRPr lang="en-US" dirty="0"/>
          </a:p>
        </p:txBody>
      </p:sp>
      <p:sp>
        <p:nvSpPr>
          <p:cNvPr id="6" name="Slide Number Placeholder 3"/>
          <p:cNvSpPr>
            <a:spLocks noGrp="1"/>
          </p:cNvSpPr>
          <p:nvPr>
            <p:ph type="sldNum" sz="quarter" idx="12"/>
          </p:nvPr>
        </p:nvSpPr>
        <p:spPr>
          <a:xfrm>
            <a:off x="8647272" y="6407944"/>
            <a:ext cx="365760" cy="365125"/>
          </a:xfrm>
        </p:spPr>
        <p:txBody>
          <a:bodyPr/>
          <a:lstStyle/>
          <a:p>
            <a:fld id="{B3977D60-5343-49E1-BD8C-CA39C39BE7A5}" type="slidenum">
              <a:rPr lang="en-US" smtClean="0"/>
              <a:t>16</a:t>
            </a:fld>
            <a:endParaRPr lang="en-US" dirty="0"/>
          </a:p>
        </p:txBody>
      </p:sp>
    </p:spTree>
    <p:extLst>
      <p:ext uri="{BB962C8B-B14F-4D97-AF65-F5344CB8AC3E}">
        <p14:creationId xmlns:p14="http://schemas.microsoft.com/office/powerpoint/2010/main" val="29401614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International trade and development</a:t>
            </a:r>
          </a:p>
        </p:txBody>
      </p:sp>
      <p:sp>
        <p:nvSpPr>
          <p:cNvPr id="6" name="Slide Number Placeholder 5"/>
          <p:cNvSpPr>
            <a:spLocks noGrp="1"/>
          </p:cNvSpPr>
          <p:nvPr>
            <p:ph type="sldNum" sz="quarter" idx="12"/>
          </p:nvPr>
        </p:nvSpPr>
        <p:spPr/>
        <p:txBody>
          <a:bodyPr/>
          <a:lstStyle/>
          <a:p>
            <a:fld id="{B3977D60-5343-49E1-BD8C-CA39C39BE7A5}" type="slidenum">
              <a:rPr lang="en-US" smtClean="0"/>
              <a:t>17</a:t>
            </a:fld>
            <a:endParaRPr lang="en-US"/>
          </a:p>
        </p:txBody>
      </p:sp>
    </p:spTree>
    <p:extLst>
      <p:ext uri="{BB962C8B-B14F-4D97-AF65-F5344CB8AC3E}">
        <p14:creationId xmlns:p14="http://schemas.microsoft.com/office/powerpoint/2010/main" val="7805008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00200"/>
            <a:ext cx="8229600" cy="5029200"/>
          </a:xfrm>
        </p:spPr>
        <p:txBody>
          <a:bodyPr>
            <a:normAutofit/>
          </a:bodyPr>
          <a:lstStyle/>
          <a:p>
            <a:pPr lvl="0"/>
            <a:r>
              <a:rPr lang="en-US" sz="2400" dirty="0"/>
              <a:t>The globalization of goods markets has accelerated over the last two decades.</a:t>
            </a:r>
            <a:endParaRPr lang="en-CA" sz="2400" dirty="0"/>
          </a:p>
          <a:p>
            <a:pPr lvl="1"/>
            <a:r>
              <a:rPr lang="en-US" sz="2000" dirty="0"/>
              <a:t>Falling costs of international transportation and communication are important driving forces behind globalization.</a:t>
            </a:r>
            <a:endParaRPr lang="en-CA" sz="2000" dirty="0"/>
          </a:p>
          <a:p>
            <a:endParaRPr lang="en-CA" sz="1500" dirty="0"/>
          </a:p>
          <a:p>
            <a:pPr lvl="0"/>
            <a:r>
              <a:rPr lang="en-US" sz="2400" dirty="0"/>
              <a:t>The focus of this section is on the globalization of goods markets, but it is important to recognize that and labor markets are globalizing as well.</a:t>
            </a:r>
            <a:endParaRPr lang="en-CA"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18</a:t>
            </a:fld>
            <a:endParaRPr lang="en-US"/>
          </a:p>
        </p:txBody>
      </p:sp>
      <p:sp>
        <p:nvSpPr>
          <p:cNvPr id="5" name="Title 4"/>
          <p:cNvSpPr>
            <a:spLocks noGrp="1"/>
          </p:cNvSpPr>
          <p:nvPr>
            <p:ph type="title"/>
          </p:nvPr>
        </p:nvSpPr>
        <p:spPr/>
        <p:txBody>
          <a:bodyPr/>
          <a:lstStyle/>
          <a:p>
            <a:r>
              <a:rPr lang="en-US" dirty="0"/>
              <a:t>Why study international trade?</a:t>
            </a:r>
          </a:p>
        </p:txBody>
      </p:sp>
    </p:spTree>
    <p:extLst>
      <p:ext uri="{BB962C8B-B14F-4D97-AF65-F5344CB8AC3E}">
        <p14:creationId xmlns:p14="http://schemas.microsoft.com/office/powerpoint/2010/main" val="1357221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5486400"/>
          </a:xfrm>
        </p:spPr>
        <p:txBody>
          <a:bodyPr>
            <a:normAutofit fontScale="77500" lnSpcReduction="20000"/>
          </a:bodyPr>
          <a:lstStyle/>
          <a:p>
            <a:r>
              <a:rPr lang="en-CA" dirty="0"/>
              <a:t>“Globalization” is a process by which the economies of the world become more integrated, leading to a global economy and, increasingly, global economic policymaking, for example, through international agencies such as the World Trade Organization (WTO). </a:t>
            </a:r>
          </a:p>
          <a:p>
            <a:endParaRPr lang="en-CA" sz="1800" dirty="0"/>
          </a:p>
          <a:p>
            <a:r>
              <a:rPr lang="en-CA" dirty="0"/>
              <a:t>Globalization carries benefits and opportunities as well as costs and risks. </a:t>
            </a:r>
          </a:p>
          <a:p>
            <a:pPr lvl="1"/>
            <a:r>
              <a:rPr lang="en-CA" sz="2600" dirty="0"/>
              <a:t>For some people, the term globalization suggests exciting business opportunities, efficiency gains from trade, more rapid growth of knowledge and innovation, and the transfer of such knowledge to developing countries, facilitating faster growth, or the prospect of a world too interdependent to engage in war. In part, globalization may well turn out to be all of these things.</a:t>
            </a:r>
            <a:endParaRPr lang="en-US" sz="2600" dirty="0"/>
          </a:p>
          <a:p>
            <a:pPr lvl="1"/>
            <a:r>
              <a:rPr lang="en-CA" sz="2600" dirty="0"/>
              <a:t>For other people, however, globalization raises troubling concerns: that inequalities may be accentuated both across and within countries, that environmental degradation may be accelerated, that the international dominance of the richest countries may be expanded and locked in, and that some peoples and regions may be left further behind.</a:t>
            </a:r>
            <a:endParaRPr lang="en-US" sz="2600" dirty="0"/>
          </a:p>
          <a:p>
            <a:pPr marL="109728" indent="0">
              <a:buNone/>
            </a:pPr>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19</a:t>
            </a:fld>
            <a:endParaRPr lang="en-US"/>
          </a:p>
        </p:txBody>
      </p:sp>
      <p:sp>
        <p:nvSpPr>
          <p:cNvPr id="5" name="Title 4"/>
          <p:cNvSpPr>
            <a:spLocks noGrp="1"/>
          </p:cNvSpPr>
          <p:nvPr>
            <p:ph type="title"/>
          </p:nvPr>
        </p:nvSpPr>
        <p:spPr/>
        <p:txBody>
          <a:bodyPr/>
          <a:lstStyle/>
          <a:p>
            <a:r>
              <a:rPr lang="en-US" dirty="0"/>
              <a:t>Why study international trade?</a:t>
            </a:r>
          </a:p>
        </p:txBody>
      </p:sp>
    </p:spTree>
    <p:extLst>
      <p:ext uri="{BB962C8B-B14F-4D97-AF65-F5344CB8AC3E}">
        <p14:creationId xmlns:p14="http://schemas.microsoft.com/office/powerpoint/2010/main" val="168991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sz="2400" dirty="0"/>
              <a:t>Many developing countries rely heavily on exports of primary products (oil, agricultural products) with associated risks and uncertainty.</a:t>
            </a:r>
          </a:p>
          <a:p>
            <a:r>
              <a:rPr lang="en-US" sz="2400" dirty="0"/>
              <a:t>Many developing countries also rely heavily on imports (typically of machinery, capital goods, intermediate producer goods, and consumer products).</a:t>
            </a:r>
          </a:p>
          <a:p>
            <a:r>
              <a:rPr lang="en-US" sz="2400" dirty="0"/>
              <a:t>Many developing countries have chronic deficits on current and capital accounts which depletes their reserves, causes currency instability, and may slow economic growth</a:t>
            </a:r>
          </a:p>
          <a:p>
            <a:r>
              <a:rPr lang="en-US" sz="2400" dirty="0"/>
              <a:t>Recently many developing countries sought to promote exports and accumulate large foreign exchange reserves to cushion against crises - spurring new policy debates</a:t>
            </a:r>
          </a:p>
          <a:p>
            <a:endParaRPr lang="en-CA"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20</a:t>
            </a:fld>
            <a:endParaRPr lang="en-US"/>
          </a:p>
        </p:txBody>
      </p:sp>
      <p:sp>
        <p:nvSpPr>
          <p:cNvPr id="5" name="Title 4"/>
          <p:cNvSpPr>
            <a:spLocks noGrp="1"/>
          </p:cNvSpPr>
          <p:nvPr>
            <p:ph type="title"/>
          </p:nvPr>
        </p:nvSpPr>
        <p:spPr/>
        <p:txBody>
          <a:bodyPr>
            <a:normAutofit fontScale="90000"/>
          </a:bodyPr>
          <a:lstStyle/>
          <a:p>
            <a:r>
              <a:rPr lang="en-US" dirty="0"/>
              <a:t>International Trade: Some Key Issues</a:t>
            </a:r>
            <a:endParaRPr lang="en-CA" dirty="0"/>
          </a:p>
        </p:txBody>
      </p:sp>
    </p:spTree>
    <p:extLst>
      <p:ext uri="{BB962C8B-B14F-4D97-AF65-F5344CB8AC3E}">
        <p14:creationId xmlns:p14="http://schemas.microsoft.com/office/powerpoint/2010/main" val="19702062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46237"/>
            <a:ext cx="8229600" cy="4525963"/>
          </a:xfrm>
        </p:spPr>
        <p:txBody>
          <a:bodyPr>
            <a:normAutofit/>
          </a:bodyPr>
          <a:lstStyle/>
          <a:p>
            <a:pPr marL="365760" lvl="1" indent="-256032">
              <a:lnSpc>
                <a:spcPct val="90000"/>
              </a:lnSpc>
              <a:spcBef>
                <a:spcPts val="400"/>
              </a:spcBef>
              <a:buSzPct val="68000"/>
              <a:buFont typeface="Wingdings 3"/>
              <a:buChar char=""/>
            </a:pPr>
            <a:r>
              <a:rPr lang="en-US" dirty="0"/>
              <a:t>What are the impacts of trade policy on economic growth? How can trade promote development?</a:t>
            </a:r>
          </a:p>
          <a:p>
            <a:pPr marL="603504" lvl="2" indent="-256032">
              <a:lnSpc>
                <a:spcPct val="90000"/>
              </a:lnSpc>
              <a:spcBef>
                <a:spcPts val="400"/>
              </a:spcBef>
              <a:buSzPct val="68000"/>
              <a:buFont typeface="Wingdings 3"/>
              <a:buChar char=""/>
            </a:pPr>
            <a:r>
              <a:rPr lang="en-US" dirty="0"/>
              <a:t>Traditional thinking of “trade as an engine of growth”?</a:t>
            </a:r>
          </a:p>
          <a:p>
            <a:pPr marL="365760" lvl="1" indent="-256032">
              <a:lnSpc>
                <a:spcPct val="90000"/>
              </a:lnSpc>
              <a:spcBef>
                <a:spcPts val="400"/>
              </a:spcBef>
              <a:buSzPct val="68000"/>
              <a:buFont typeface="Wingdings 3"/>
              <a:buChar char=""/>
            </a:pPr>
            <a:endParaRPr lang="en-US" dirty="0"/>
          </a:p>
          <a:p>
            <a:pPr marL="365760" lvl="1" indent="-256032">
              <a:lnSpc>
                <a:spcPct val="90000"/>
              </a:lnSpc>
              <a:spcBef>
                <a:spcPts val="400"/>
              </a:spcBef>
              <a:buSzPct val="68000"/>
              <a:buFont typeface="Wingdings 3"/>
              <a:buChar char=""/>
            </a:pPr>
            <a:r>
              <a:rPr lang="en-US" dirty="0"/>
              <a:t>What are the impacts of globalization and trade liberalization on production structure and income distribution within the country?</a:t>
            </a:r>
          </a:p>
          <a:p>
            <a:pPr marL="365760" lvl="1" indent="-256032">
              <a:lnSpc>
                <a:spcPct val="90000"/>
              </a:lnSpc>
              <a:spcBef>
                <a:spcPts val="400"/>
              </a:spcBef>
              <a:buSzPct val="68000"/>
              <a:buFont typeface="Wingdings 3"/>
              <a:buChar char=""/>
            </a:pPr>
            <a:endParaRPr lang="en-US" dirty="0"/>
          </a:p>
          <a:p>
            <a:pPr marL="365760" lvl="1" indent="-256032">
              <a:lnSpc>
                <a:spcPct val="90000"/>
              </a:lnSpc>
              <a:spcBef>
                <a:spcPts val="400"/>
              </a:spcBef>
              <a:buSzPct val="68000"/>
              <a:buFont typeface="Wingdings 3"/>
              <a:buChar char=""/>
            </a:pPr>
            <a:r>
              <a:rPr lang="en-US" dirty="0"/>
              <a:t>How do countries become successful exporters?</a:t>
            </a:r>
          </a:p>
          <a:p>
            <a:pPr marL="365760" lvl="1" indent="-256032">
              <a:lnSpc>
                <a:spcPct val="90000"/>
              </a:lnSpc>
              <a:spcBef>
                <a:spcPts val="400"/>
              </a:spcBef>
              <a:buSzPct val="68000"/>
              <a:buFont typeface="Wingdings 3"/>
              <a:buChar char=""/>
            </a:pPr>
            <a:endParaRPr lang="en-US" dirty="0"/>
          </a:p>
          <a:p>
            <a:pPr marL="365760" lvl="1" indent="-256032">
              <a:lnSpc>
                <a:spcPct val="90000"/>
              </a:lnSpc>
              <a:spcBef>
                <a:spcPts val="400"/>
              </a:spcBef>
              <a:buSzPct val="68000"/>
              <a:buFont typeface="Wingdings 3"/>
              <a:buChar char=""/>
            </a:pPr>
            <a:r>
              <a:rPr lang="en-US" dirty="0"/>
              <a:t>Is an outward-looking or an inward-looking trade policy best?</a:t>
            </a:r>
          </a:p>
          <a:p>
            <a:endParaRPr lang="en-US"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21</a:t>
            </a:fld>
            <a:endParaRPr lang="en-US"/>
          </a:p>
        </p:txBody>
      </p:sp>
      <p:sp>
        <p:nvSpPr>
          <p:cNvPr id="5" name="Title 4"/>
          <p:cNvSpPr>
            <a:spLocks noGrp="1"/>
          </p:cNvSpPr>
          <p:nvPr>
            <p:ph type="title"/>
          </p:nvPr>
        </p:nvSpPr>
        <p:spPr/>
        <p:txBody>
          <a:bodyPr>
            <a:normAutofit fontScale="90000"/>
          </a:bodyPr>
          <a:lstStyle/>
          <a:p>
            <a:r>
              <a:rPr lang="en-US" dirty="0"/>
              <a:t>Basic Questions about Trade and Development</a:t>
            </a:r>
          </a:p>
        </p:txBody>
      </p:sp>
    </p:spTree>
    <p:extLst>
      <p:ext uri="{BB962C8B-B14F-4D97-AF65-F5344CB8AC3E}">
        <p14:creationId xmlns:p14="http://schemas.microsoft.com/office/powerpoint/2010/main" val="33202700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953000"/>
          </a:xfrm>
        </p:spPr>
        <p:txBody>
          <a:bodyPr>
            <a:normAutofit fontScale="70000" lnSpcReduction="20000"/>
          </a:bodyPr>
          <a:lstStyle/>
          <a:p>
            <a:pPr lvl="0"/>
            <a:r>
              <a:rPr lang="en-US" sz="3100" dirty="0"/>
              <a:t>Trade and growth:</a:t>
            </a:r>
          </a:p>
          <a:p>
            <a:pPr lvl="1"/>
            <a:r>
              <a:rPr lang="en-US" sz="2600" dirty="0"/>
              <a:t>Main conclusion of the neoclassical model is that all countries gain from trade</a:t>
            </a:r>
          </a:p>
          <a:p>
            <a:pPr lvl="1"/>
            <a:r>
              <a:rPr lang="en-US" sz="2600" dirty="0"/>
              <a:t>Trade will stimulate economic growth </a:t>
            </a:r>
          </a:p>
          <a:p>
            <a:pPr lvl="1"/>
            <a:r>
              <a:rPr lang="en-US" sz="2600" dirty="0"/>
              <a:t>World output will increase with trade</a:t>
            </a:r>
          </a:p>
          <a:p>
            <a:pPr marL="393192" lvl="1" indent="0">
              <a:buNone/>
            </a:pPr>
            <a:endParaRPr lang="en-US" sz="1700" dirty="0"/>
          </a:p>
          <a:p>
            <a:r>
              <a:rPr lang="en-US" sz="3200" dirty="0"/>
              <a:t>Trade, poverty, and inequality:</a:t>
            </a:r>
          </a:p>
          <a:p>
            <a:pPr lvl="1"/>
            <a:r>
              <a:rPr lang="en-US" sz="2600" dirty="0"/>
              <a:t>Trade promotes international and domestic equality: International wage rates and capital costs will gradually tend toward equalization</a:t>
            </a:r>
          </a:p>
          <a:p>
            <a:pPr marL="109728" indent="0">
              <a:buNone/>
            </a:pPr>
            <a:endParaRPr lang="en-US" sz="1700" dirty="0"/>
          </a:p>
          <a:p>
            <a:pPr lvl="0"/>
            <a:r>
              <a:rPr lang="en-US" sz="3100" dirty="0"/>
              <a:t>What determines trade:</a:t>
            </a:r>
          </a:p>
          <a:p>
            <a:pPr lvl="1"/>
            <a:r>
              <a:rPr lang="en-US" sz="2600" dirty="0"/>
              <a:t>International prices and costs of production determine trading volumes</a:t>
            </a:r>
          </a:p>
          <a:p>
            <a:pPr lvl="1"/>
            <a:r>
              <a:rPr lang="en-US" sz="2600" dirty="0"/>
              <a:t>Countries will tend to specialize in products that use their abundant resources intensively</a:t>
            </a:r>
          </a:p>
          <a:p>
            <a:pPr lvl="1"/>
            <a:r>
              <a:rPr lang="en-US" sz="2600" dirty="0"/>
              <a:t>Trade promotes and rewards sectors of comparative advantage: Returns to owners of abundant resources will rise relatively</a:t>
            </a:r>
          </a:p>
          <a:p>
            <a:endParaRPr lang="en-US" sz="1700" dirty="0"/>
          </a:p>
          <a:p>
            <a:r>
              <a:rPr lang="en-US" sz="3100" dirty="0"/>
              <a:t>Recommended policy:</a:t>
            </a:r>
          </a:p>
          <a:p>
            <a:pPr lvl="1"/>
            <a:r>
              <a:rPr lang="en-US" sz="2600" dirty="0"/>
              <a:t>Outward-looking international policy is superior to isolation (export promotion policies versus import substitution policies)</a:t>
            </a:r>
          </a:p>
        </p:txBody>
      </p:sp>
      <p:sp>
        <p:nvSpPr>
          <p:cNvPr id="4" name="Slide Number Placeholder 3"/>
          <p:cNvSpPr>
            <a:spLocks noGrp="1"/>
          </p:cNvSpPr>
          <p:nvPr>
            <p:ph type="sldNum" sz="quarter" idx="12"/>
          </p:nvPr>
        </p:nvSpPr>
        <p:spPr/>
        <p:txBody>
          <a:bodyPr/>
          <a:lstStyle/>
          <a:p>
            <a:fld id="{B3977D60-5343-49E1-BD8C-CA39C39BE7A5}" type="slidenum">
              <a:rPr lang="en-US" smtClean="0"/>
              <a:t>22</a:t>
            </a:fld>
            <a:endParaRPr lang="en-US"/>
          </a:p>
        </p:txBody>
      </p:sp>
      <p:sp>
        <p:nvSpPr>
          <p:cNvPr id="5" name="Title 4"/>
          <p:cNvSpPr>
            <a:spLocks noGrp="1"/>
          </p:cNvSpPr>
          <p:nvPr>
            <p:ph type="title"/>
          </p:nvPr>
        </p:nvSpPr>
        <p:spPr/>
        <p:txBody>
          <a:bodyPr>
            <a:normAutofit fontScale="90000"/>
          </a:bodyPr>
          <a:lstStyle/>
          <a:p>
            <a:r>
              <a:rPr lang="en-US" dirty="0"/>
              <a:t>(</a:t>
            </a:r>
            <a:r>
              <a:rPr lang="en-US" i="1" dirty="0"/>
              <a:t>Traditional</a:t>
            </a:r>
            <a:r>
              <a:rPr lang="en-US" dirty="0"/>
              <a:t>) Theory of International Trade and Development</a:t>
            </a:r>
          </a:p>
        </p:txBody>
      </p:sp>
    </p:spTree>
    <p:extLst>
      <p:ext uri="{BB962C8B-B14F-4D97-AF65-F5344CB8AC3E}">
        <p14:creationId xmlns:p14="http://schemas.microsoft.com/office/powerpoint/2010/main" val="40873454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00200"/>
            <a:ext cx="8229600" cy="4525963"/>
          </a:xfrm>
        </p:spPr>
        <p:txBody>
          <a:bodyPr>
            <a:normAutofit fontScale="92500" lnSpcReduction="10000"/>
          </a:bodyPr>
          <a:lstStyle/>
          <a:p>
            <a:r>
              <a:rPr lang="en-CA" sz="2400" i="1" dirty="0"/>
              <a:t>Comparative advantage</a:t>
            </a:r>
            <a:r>
              <a:rPr lang="en-CA" sz="2400" dirty="0"/>
              <a:t>: Production of a commodity at a lower opportunity cost than any of the alternative commodities that could be produced.</a:t>
            </a:r>
          </a:p>
          <a:p>
            <a:endParaRPr lang="en-CA" sz="1600" dirty="0"/>
          </a:p>
          <a:p>
            <a:r>
              <a:rPr lang="en-CA" sz="2400" i="1" dirty="0"/>
              <a:t>Specialization</a:t>
            </a:r>
            <a:r>
              <a:rPr lang="en-CA" sz="2400" dirty="0"/>
              <a:t>: Concentration of resources in the production of relatively few commodities.</a:t>
            </a:r>
          </a:p>
          <a:p>
            <a:endParaRPr lang="en-CA" sz="2400" dirty="0"/>
          </a:p>
          <a:p>
            <a:r>
              <a:rPr lang="en-US" sz="2400" i="1" dirty="0"/>
              <a:t>Partial equilibrium analysis</a:t>
            </a:r>
            <a:r>
              <a:rPr lang="en-US" sz="2400" dirty="0"/>
              <a:t>: To study the conditions for equilibrium in a single market while holding constant the prices in all other markets. </a:t>
            </a:r>
          </a:p>
          <a:p>
            <a:endParaRPr lang="en-US" sz="2400" dirty="0"/>
          </a:p>
          <a:p>
            <a:r>
              <a:rPr lang="en-US" sz="2400" i="1" dirty="0"/>
              <a:t>General equilibrium analysis</a:t>
            </a:r>
            <a:r>
              <a:rPr lang="en-US" sz="2400" dirty="0"/>
              <a:t>: The models that examine simultaneous equilibrium in all of a country’s goods and factor markets.</a:t>
            </a:r>
            <a:endParaRPr lang="en-CA" sz="2400" dirty="0"/>
          </a:p>
          <a:p>
            <a:endParaRPr lang="en-CA" sz="1600" dirty="0"/>
          </a:p>
        </p:txBody>
      </p:sp>
      <p:sp>
        <p:nvSpPr>
          <p:cNvPr id="4" name="Slide Number Placeholder 3"/>
          <p:cNvSpPr>
            <a:spLocks noGrp="1"/>
          </p:cNvSpPr>
          <p:nvPr>
            <p:ph type="sldNum" sz="quarter" idx="12"/>
          </p:nvPr>
        </p:nvSpPr>
        <p:spPr/>
        <p:txBody>
          <a:bodyPr/>
          <a:lstStyle/>
          <a:p>
            <a:fld id="{B3977D60-5343-49E1-BD8C-CA39C39BE7A5}" type="slidenum">
              <a:rPr lang="en-US" smtClean="0"/>
              <a:t>23</a:t>
            </a:fld>
            <a:endParaRPr lang="en-US"/>
          </a:p>
        </p:txBody>
      </p:sp>
      <p:sp>
        <p:nvSpPr>
          <p:cNvPr id="5" name="Title 4"/>
          <p:cNvSpPr>
            <a:spLocks noGrp="1"/>
          </p:cNvSpPr>
          <p:nvPr>
            <p:ph type="title"/>
          </p:nvPr>
        </p:nvSpPr>
        <p:spPr/>
        <p:txBody>
          <a:bodyPr>
            <a:normAutofit/>
          </a:bodyPr>
          <a:lstStyle/>
          <a:p>
            <a:r>
              <a:rPr lang="en-CA" sz="3200" dirty="0"/>
              <a:t>International Trade concepts</a:t>
            </a:r>
            <a:endParaRPr lang="en-US" sz="3200" dirty="0"/>
          </a:p>
        </p:txBody>
      </p:sp>
    </p:spTree>
    <p:extLst>
      <p:ext uri="{BB962C8B-B14F-4D97-AF65-F5344CB8AC3E}">
        <p14:creationId xmlns:p14="http://schemas.microsoft.com/office/powerpoint/2010/main" val="36830446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752600"/>
            <a:ext cx="8229600" cy="4724400"/>
          </a:xfrm>
        </p:spPr>
        <p:txBody>
          <a:bodyPr>
            <a:normAutofit/>
          </a:bodyPr>
          <a:lstStyle/>
          <a:p>
            <a:r>
              <a:rPr lang="en-US" sz="2400" dirty="0"/>
              <a:t>Classical models of trade:</a:t>
            </a:r>
          </a:p>
          <a:p>
            <a:pPr lvl="1"/>
            <a:r>
              <a:rPr lang="en-US" sz="2000" dirty="0"/>
              <a:t>Ricardian model of trade</a:t>
            </a:r>
          </a:p>
          <a:p>
            <a:pPr lvl="1"/>
            <a:r>
              <a:rPr lang="en-US" sz="2000" dirty="0"/>
              <a:t>Specific factors model</a:t>
            </a:r>
          </a:p>
          <a:p>
            <a:pPr lvl="1"/>
            <a:r>
              <a:rPr lang="en-US" sz="2000" dirty="0"/>
              <a:t>Factor proportions model (Heckscher–Ohlin model)</a:t>
            </a:r>
          </a:p>
          <a:p>
            <a:pPr marL="109728" indent="0">
              <a:buNone/>
            </a:pPr>
            <a:endParaRPr lang="en-US" sz="1400" dirty="0"/>
          </a:p>
          <a:p>
            <a:r>
              <a:rPr lang="en-US" sz="2400" dirty="0"/>
              <a:t>New theories of trade:</a:t>
            </a:r>
          </a:p>
          <a:p>
            <a:pPr lvl="1"/>
            <a:r>
              <a:rPr lang="en-US" sz="2000" dirty="0"/>
              <a:t>Intrafirm trade</a:t>
            </a:r>
          </a:p>
          <a:p>
            <a:pPr lvl="1"/>
            <a:r>
              <a:rPr lang="en-US" sz="2000" dirty="0" err="1"/>
              <a:t>Intraindustry</a:t>
            </a:r>
            <a:r>
              <a:rPr lang="en-US" sz="2000" dirty="0"/>
              <a:t> trade</a:t>
            </a:r>
          </a:p>
          <a:p>
            <a:endParaRPr lang="en-US"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24</a:t>
            </a:fld>
            <a:endParaRPr lang="en-US"/>
          </a:p>
        </p:txBody>
      </p:sp>
      <p:sp>
        <p:nvSpPr>
          <p:cNvPr id="5" name="Title 4"/>
          <p:cNvSpPr>
            <a:spLocks noGrp="1"/>
          </p:cNvSpPr>
          <p:nvPr>
            <p:ph type="title"/>
          </p:nvPr>
        </p:nvSpPr>
        <p:spPr/>
        <p:txBody>
          <a:bodyPr>
            <a:normAutofit/>
          </a:bodyPr>
          <a:lstStyle/>
          <a:p>
            <a:r>
              <a:rPr lang="en-US" dirty="0"/>
              <a:t>Theories of international trade</a:t>
            </a:r>
          </a:p>
        </p:txBody>
      </p:sp>
    </p:spTree>
    <p:extLst>
      <p:ext uri="{BB962C8B-B14F-4D97-AF65-F5344CB8AC3E}">
        <p14:creationId xmlns:p14="http://schemas.microsoft.com/office/powerpoint/2010/main" val="40955605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788091"/>
          </a:xfrm>
        </p:spPr>
        <p:txBody>
          <a:bodyPr>
            <a:normAutofit fontScale="77500" lnSpcReduction="20000"/>
          </a:bodyPr>
          <a:lstStyle/>
          <a:p>
            <a:pPr>
              <a:spcBef>
                <a:spcPts val="1200"/>
              </a:spcBef>
            </a:pPr>
            <a:r>
              <a:rPr lang="en-US" dirty="0"/>
              <a:t>Two countries</a:t>
            </a:r>
          </a:p>
          <a:p>
            <a:pPr>
              <a:spcBef>
                <a:spcPts val="1200"/>
              </a:spcBef>
            </a:pPr>
            <a:r>
              <a:rPr lang="en-US" dirty="0"/>
              <a:t>Two goods (e.g., food and textiles)</a:t>
            </a:r>
          </a:p>
          <a:p>
            <a:pPr>
              <a:spcBef>
                <a:spcPts val="1200"/>
              </a:spcBef>
            </a:pPr>
            <a:r>
              <a:rPr lang="en-US" u="sng" dirty="0"/>
              <a:t>Only one factor of production (labor)</a:t>
            </a:r>
          </a:p>
          <a:p>
            <a:pPr lvl="1"/>
            <a:r>
              <a:rPr lang="en-US" sz="2600" dirty="0"/>
              <a:t>Labor is completely mobile between the two sectors of production</a:t>
            </a:r>
          </a:p>
          <a:p>
            <a:pPr lvl="1"/>
            <a:r>
              <a:rPr lang="en-US" sz="2600" dirty="0"/>
              <a:t>Labor is homogeneous:  no skilled/unskilled or hard working/shirking distinctions</a:t>
            </a:r>
          </a:p>
          <a:p>
            <a:pPr lvl="1"/>
            <a:r>
              <a:rPr lang="en-US" sz="2600" dirty="0"/>
              <a:t>Labor is fully employed:  Everyone that wants a job has one</a:t>
            </a:r>
          </a:p>
          <a:p>
            <a:pPr lvl="1"/>
            <a:r>
              <a:rPr lang="en-US" sz="2600" dirty="0"/>
              <a:t>Labor is immobile between the two countries</a:t>
            </a:r>
          </a:p>
          <a:p>
            <a:pPr>
              <a:spcBef>
                <a:spcPts val="1200"/>
              </a:spcBef>
            </a:pPr>
            <a:r>
              <a:rPr lang="en-US" dirty="0"/>
              <a:t>Competitive markets:  no firms have market power</a:t>
            </a:r>
          </a:p>
          <a:p>
            <a:pPr marL="365760" lvl="1" indent="-256032">
              <a:spcBef>
                <a:spcPts val="1200"/>
              </a:spcBef>
              <a:buSzPct val="68000"/>
              <a:buFont typeface="Wingdings 3"/>
              <a:buChar char=""/>
            </a:pPr>
            <a:r>
              <a:rPr lang="en-US" sz="2800" dirty="0"/>
              <a:t>No technological changes</a:t>
            </a:r>
          </a:p>
          <a:p>
            <a:pPr marL="365760" lvl="1" indent="-256032">
              <a:spcBef>
                <a:spcPts val="1200"/>
              </a:spcBef>
              <a:buSzPct val="68000"/>
              <a:buFont typeface="Wingdings 3"/>
              <a:buChar char=""/>
            </a:pPr>
            <a:r>
              <a:rPr lang="en-US" sz="2800" dirty="0"/>
              <a:t>Constant returns to scale in production</a:t>
            </a:r>
          </a:p>
          <a:p>
            <a:pPr marL="365760" lvl="1" indent="-256032">
              <a:spcBef>
                <a:spcPts val="1200"/>
              </a:spcBef>
              <a:buSzPct val="68000"/>
              <a:buFont typeface="Wingdings 3"/>
              <a:buChar char=""/>
            </a:pPr>
            <a:r>
              <a:rPr lang="en-US" sz="2800" dirty="0"/>
              <a:t>No transportation or trade costs</a:t>
            </a:r>
          </a:p>
          <a:p>
            <a:pPr marL="365760" lvl="1" indent="-256032">
              <a:spcBef>
                <a:spcPts val="1200"/>
              </a:spcBef>
              <a:buSzPct val="68000"/>
              <a:buFont typeface="Wingdings 3"/>
              <a:buChar char=""/>
            </a:pPr>
            <a:r>
              <a:rPr lang="en-US" sz="2800" dirty="0"/>
              <a:t>No money:  All trade is barter.</a:t>
            </a:r>
          </a:p>
        </p:txBody>
      </p:sp>
      <p:sp>
        <p:nvSpPr>
          <p:cNvPr id="4" name="Slide Number Placeholder 3"/>
          <p:cNvSpPr>
            <a:spLocks noGrp="1"/>
          </p:cNvSpPr>
          <p:nvPr>
            <p:ph type="sldNum" sz="quarter" idx="12"/>
          </p:nvPr>
        </p:nvSpPr>
        <p:spPr/>
        <p:txBody>
          <a:bodyPr/>
          <a:lstStyle/>
          <a:p>
            <a:fld id="{B3977D60-5343-49E1-BD8C-CA39C39BE7A5}" type="slidenum">
              <a:rPr lang="en-US" smtClean="0"/>
              <a:t>25</a:t>
            </a:fld>
            <a:endParaRPr lang="en-US"/>
          </a:p>
        </p:txBody>
      </p:sp>
      <p:sp>
        <p:nvSpPr>
          <p:cNvPr id="5" name="Title 4"/>
          <p:cNvSpPr>
            <a:spLocks noGrp="1"/>
          </p:cNvSpPr>
          <p:nvPr>
            <p:ph type="title"/>
          </p:nvPr>
        </p:nvSpPr>
        <p:spPr/>
        <p:txBody>
          <a:bodyPr>
            <a:normAutofit/>
          </a:bodyPr>
          <a:lstStyle/>
          <a:p>
            <a:r>
              <a:rPr lang="en-US" sz="3200" dirty="0"/>
              <a:t>Ricardian model of trade </a:t>
            </a:r>
          </a:p>
        </p:txBody>
      </p:sp>
    </p:spTree>
    <p:extLst>
      <p:ext uri="{BB962C8B-B14F-4D97-AF65-F5344CB8AC3E}">
        <p14:creationId xmlns:p14="http://schemas.microsoft.com/office/powerpoint/2010/main" val="37152140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711891"/>
          </a:xfrm>
        </p:spPr>
        <p:txBody>
          <a:bodyPr>
            <a:normAutofit fontScale="92500" lnSpcReduction="10000"/>
          </a:bodyPr>
          <a:lstStyle/>
          <a:p>
            <a:pPr marL="365760" lvl="1" indent="-256032">
              <a:lnSpc>
                <a:spcPct val="80000"/>
              </a:lnSpc>
              <a:spcBef>
                <a:spcPts val="1200"/>
              </a:spcBef>
              <a:buSzPct val="68000"/>
              <a:buFont typeface="Wingdings 3"/>
              <a:buChar char=""/>
            </a:pPr>
            <a:r>
              <a:rPr lang="en-US" sz="2200" dirty="0"/>
              <a:t>The opportunity cost is the domestic price of a good when there is no trade </a:t>
            </a:r>
          </a:p>
          <a:p>
            <a:pPr marL="365760" lvl="1" indent="-256032">
              <a:lnSpc>
                <a:spcPct val="80000"/>
              </a:lnSpc>
              <a:spcBef>
                <a:spcPts val="1200"/>
              </a:spcBef>
              <a:buSzPct val="68000"/>
              <a:buFont typeface="Wingdings 3"/>
              <a:buChar char=""/>
            </a:pPr>
            <a:r>
              <a:rPr lang="en-US" sz="2200" dirty="0"/>
              <a:t>The country with a lower opportunity cost of producing a good has “comparative advantage” in producing that good</a:t>
            </a:r>
          </a:p>
          <a:p>
            <a:pPr marL="365760" lvl="1" indent="-256032">
              <a:lnSpc>
                <a:spcPct val="80000"/>
              </a:lnSpc>
              <a:spcBef>
                <a:spcPts val="1200"/>
              </a:spcBef>
              <a:buSzPct val="68000"/>
              <a:buFont typeface="Wingdings 3"/>
              <a:buChar char=""/>
            </a:pPr>
            <a:r>
              <a:rPr lang="en-US" sz="2200" dirty="0"/>
              <a:t>Comparative advantage determine the direction of trade (not “absolute advantage”)</a:t>
            </a:r>
          </a:p>
          <a:p>
            <a:pPr marL="365760" lvl="1" indent="-256032">
              <a:lnSpc>
                <a:spcPct val="80000"/>
              </a:lnSpc>
              <a:spcBef>
                <a:spcPts val="1200"/>
              </a:spcBef>
              <a:buSzPct val="68000"/>
              <a:buFont typeface="Wingdings 3"/>
              <a:buChar char=""/>
            </a:pPr>
            <a:r>
              <a:rPr lang="en-US" sz="2200" dirty="0"/>
              <a:t>As long as the trade price is less than the opportunity cost of producing a good, a country is better off buying it than making it</a:t>
            </a:r>
          </a:p>
          <a:p>
            <a:pPr marL="365760" lvl="1" indent="-256032">
              <a:lnSpc>
                <a:spcPct val="80000"/>
              </a:lnSpc>
              <a:spcBef>
                <a:spcPts val="1200"/>
              </a:spcBef>
              <a:buSzPct val="68000"/>
              <a:buFont typeface="Wingdings 3"/>
              <a:buChar char=""/>
            </a:pPr>
            <a:r>
              <a:rPr lang="en-US" sz="2200" dirty="0"/>
              <a:t>Trade prices will settle somewhere between the domestic costs of production in the two countries</a:t>
            </a:r>
          </a:p>
          <a:p>
            <a:pPr marL="365760" lvl="1" indent="-256032">
              <a:lnSpc>
                <a:spcPct val="80000"/>
              </a:lnSpc>
              <a:spcBef>
                <a:spcPts val="1200"/>
              </a:spcBef>
              <a:buSzPct val="68000"/>
              <a:buFont typeface="Wingdings 3"/>
              <a:buChar char=""/>
            </a:pPr>
            <a:r>
              <a:rPr lang="en-US" sz="2200" dirty="0"/>
              <a:t>Each country will specialize in the sector it has comparative advantage</a:t>
            </a:r>
          </a:p>
          <a:p>
            <a:pPr marL="365760" lvl="1" indent="-256032">
              <a:lnSpc>
                <a:spcPct val="80000"/>
              </a:lnSpc>
              <a:spcBef>
                <a:spcPts val="1200"/>
              </a:spcBef>
              <a:buSzPct val="68000"/>
              <a:buFont typeface="Wingdings 3"/>
              <a:buChar char=""/>
            </a:pPr>
            <a:r>
              <a:rPr lang="en-US" sz="2200" dirty="0"/>
              <a:t>The gains from trade are the increases in goods available through trade versus what a country can produce itself and higher consumption in both countries</a:t>
            </a:r>
          </a:p>
          <a:p>
            <a:pPr marL="365760" lvl="1" indent="-256032">
              <a:lnSpc>
                <a:spcPct val="80000"/>
              </a:lnSpc>
              <a:spcBef>
                <a:spcPts val="1200"/>
              </a:spcBef>
              <a:buSzPct val="68000"/>
              <a:buFont typeface="Wingdings 3"/>
              <a:buChar char=""/>
            </a:pPr>
            <a:r>
              <a:rPr lang="en-US" sz="2200" dirty="0"/>
              <a:t>Both countries will undergo “economic restructuring”: some industries will grow, others will shrink</a:t>
            </a:r>
          </a:p>
        </p:txBody>
      </p:sp>
      <p:sp>
        <p:nvSpPr>
          <p:cNvPr id="4" name="Slide Number Placeholder 3"/>
          <p:cNvSpPr>
            <a:spLocks noGrp="1"/>
          </p:cNvSpPr>
          <p:nvPr>
            <p:ph type="sldNum" sz="quarter" idx="12"/>
          </p:nvPr>
        </p:nvSpPr>
        <p:spPr/>
        <p:txBody>
          <a:bodyPr/>
          <a:lstStyle/>
          <a:p>
            <a:fld id="{B3977D60-5343-49E1-BD8C-CA39C39BE7A5}" type="slidenum">
              <a:rPr lang="en-US" smtClean="0"/>
              <a:t>26</a:t>
            </a:fld>
            <a:endParaRPr lang="en-US"/>
          </a:p>
        </p:txBody>
      </p:sp>
      <p:sp>
        <p:nvSpPr>
          <p:cNvPr id="5" name="Title 4"/>
          <p:cNvSpPr>
            <a:spLocks noGrp="1"/>
          </p:cNvSpPr>
          <p:nvPr>
            <p:ph type="title"/>
          </p:nvPr>
        </p:nvSpPr>
        <p:spPr/>
        <p:txBody>
          <a:bodyPr>
            <a:normAutofit/>
          </a:bodyPr>
          <a:lstStyle/>
          <a:p>
            <a:r>
              <a:rPr lang="en-US" sz="3200" dirty="0"/>
              <a:t>Ricardian model of trade </a:t>
            </a:r>
          </a:p>
        </p:txBody>
      </p:sp>
    </p:spTree>
    <p:extLst>
      <p:ext uri="{BB962C8B-B14F-4D97-AF65-F5344CB8AC3E}">
        <p14:creationId xmlns:p14="http://schemas.microsoft.com/office/powerpoint/2010/main" val="29033884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spcBef>
                <a:spcPts val="1200"/>
              </a:spcBef>
            </a:pPr>
            <a:r>
              <a:rPr lang="en-US" sz="2400" dirty="0"/>
              <a:t>Two goods (e.g., food and textiles)</a:t>
            </a:r>
          </a:p>
          <a:p>
            <a:pPr>
              <a:spcBef>
                <a:spcPts val="1200"/>
              </a:spcBef>
            </a:pPr>
            <a:r>
              <a:rPr lang="en-US" sz="2400" dirty="0"/>
              <a:t>One mobile factor of production (labor)</a:t>
            </a:r>
          </a:p>
          <a:p>
            <a:pPr>
              <a:spcBef>
                <a:spcPts val="1200"/>
              </a:spcBef>
            </a:pPr>
            <a:r>
              <a:rPr lang="en-US" sz="2400" dirty="0"/>
              <a:t>Two immobile factors of production (land, capital) </a:t>
            </a:r>
          </a:p>
          <a:p>
            <a:pPr lvl="1">
              <a:spcBef>
                <a:spcPts val="1200"/>
              </a:spcBef>
            </a:pPr>
            <a:r>
              <a:rPr lang="en-US" sz="2000" dirty="0"/>
              <a:t>Land specific to food production</a:t>
            </a:r>
          </a:p>
          <a:p>
            <a:pPr lvl="1">
              <a:spcBef>
                <a:spcPts val="1200"/>
              </a:spcBef>
            </a:pPr>
            <a:r>
              <a:rPr lang="en-US" sz="2000" dirty="0"/>
              <a:t>Capital specific to textile production</a:t>
            </a:r>
          </a:p>
          <a:p>
            <a:pPr>
              <a:spcBef>
                <a:spcPts val="1200"/>
              </a:spcBef>
            </a:pPr>
            <a:r>
              <a:rPr lang="en-US" sz="2400" dirty="0"/>
              <a:t>Within any relevant sectors, factor markets are competitive.</a:t>
            </a:r>
          </a:p>
          <a:p>
            <a:pPr>
              <a:spcBef>
                <a:spcPts val="1200"/>
              </a:spcBef>
            </a:pPr>
            <a:r>
              <a:rPr lang="en-US" sz="2400" dirty="0"/>
              <a:t>Producers have neoclassical production functions and maximize profits.</a:t>
            </a:r>
          </a:p>
        </p:txBody>
      </p:sp>
      <p:sp>
        <p:nvSpPr>
          <p:cNvPr id="4" name="Slide Number Placeholder 3"/>
          <p:cNvSpPr>
            <a:spLocks noGrp="1"/>
          </p:cNvSpPr>
          <p:nvPr>
            <p:ph type="sldNum" sz="quarter" idx="12"/>
          </p:nvPr>
        </p:nvSpPr>
        <p:spPr/>
        <p:txBody>
          <a:bodyPr/>
          <a:lstStyle/>
          <a:p>
            <a:fld id="{B3977D60-5343-49E1-BD8C-CA39C39BE7A5}" type="slidenum">
              <a:rPr lang="en-US" smtClean="0"/>
              <a:t>27</a:t>
            </a:fld>
            <a:endParaRPr lang="en-US"/>
          </a:p>
        </p:txBody>
      </p:sp>
      <p:sp>
        <p:nvSpPr>
          <p:cNvPr id="5" name="Title 4"/>
          <p:cNvSpPr>
            <a:spLocks noGrp="1"/>
          </p:cNvSpPr>
          <p:nvPr>
            <p:ph type="title"/>
          </p:nvPr>
        </p:nvSpPr>
        <p:spPr/>
        <p:txBody>
          <a:bodyPr>
            <a:normAutofit/>
          </a:bodyPr>
          <a:lstStyle/>
          <a:p>
            <a:r>
              <a:rPr lang="en-US" sz="3200" dirty="0"/>
              <a:t>Specific factors model</a:t>
            </a:r>
          </a:p>
        </p:txBody>
      </p:sp>
    </p:spTree>
    <p:extLst>
      <p:ext uri="{BB962C8B-B14F-4D97-AF65-F5344CB8AC3E}">
        <p14:creationId xmlns:p14="http://schemas.microsoft.com/office/powerpoint/2010/main" val="16091885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843272"/>
          </a:xfrm>
        </p:spPr>
        <p:txBody>
          <a:bodyPr>
            <a:normAutofit/>
          </a:bodyPr>
          <a:lstStyle/>
          <a:p>
            <a:pPr>
              <a:spcBef>
                <a:spcPts val="1200"/>
              </a:spcBef>
            </a:pPr>
            <a:r>
              <a:rPr lang="en-US" sz="2400" dirty="0"/>
              <a:t>The country’s consumers have preferences that allow us to treat them as if they were a single, big consumer seeking to maximize a single utility function.</a:t>
            </a:r>
          </a:p>
          <a:p>
            <a:pPr>
              <a:spcBef>
                <a:spcPts val="1200"/>
              </a:spcBef>
            </a:pPr>
            <a:r>
              <a:rPr lang="en-US" sz="2400" dirty="0"/>
              <a:t>The country is “small” relative to the rest of the world, meaning that conditions in this country do not influence world prices.</a:t>
            </a:r>
          </a:p>
          <a:p>
            <a:pPr>
              <a:spcBef>
                <a:spcPts val="1200"/>
              </a:spcBef>
            </a:pPr>
            <a:r>
              <a:rPr lang="en-US" sz="2400" dirty="0"/>
              <a:t>There are no international transfer costs.</a:t>
            </a:r>
          </a:p>
          <a:p>
            <a:pPr>
              <a:spcBef>
                <a:spcPts val="1200"/>
              </a:spcBef>
            </a:pPr>
            <a:endParaRPr lang="en-US" sz="2400" dirty="0"/>
          </a:p>
          <a:p>
            <a:pPr>
              <a:spcBef>
                <a:spcPts val="1200"/>
              </a:spcBef>
            </a:pPr>
            <a:r>
              <a:rPr lang="en-CA" sz="2400" dirty="0"/>
              <a:t>The theory predicts that if there is an increase in the price of a good, the owners of the factor of production specific to that good will profit in real terms.</a:t>
            </a:r>
            <a:endParaRPr lang="en-US" sz="2400" dirty="0"/>
          </a:p>
          <a:p>
            <a:endParaRPr lang="en-US" dirty="0"/>
          </a:p>
          <a:p>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28</a:t>
            </a:fld>
            <a:endParaRPr lang="en-US"/>
          </a:p>
        </p:txBody>
      </p:sp>
      <p:sp>
        <p:nvSpPr>
          <p:cNvPr id="5" name="Title 4"/>
          <p:cNvSpPr>
            <a:spLocks noGrp="1"/>
          </p:cNvSpPr>
          <p:nvPr>
            <p:ph type="title"/>
          </p:nvPr>
        </p:nvSpPr>
        <p:spPr/>
        <p:txBody>
          <a:bodyPr>
            <a:normAutofit/>
          </a:bodyPr>
          <a:lstStyle/>
          <a:p>
            <a:r>
              <a:rPr lang="en-US" sz="3200" dirty="0"/>
              <a:t>Specific factors model</a:t>
            </a:r>
          </a:p>
        </p:txBody>
      </p:sp>
    </p:spTree>
    <p:extLst>
      <p:ext uri="{BB962C8B-B14F-4D97-AF65-F5344CB8AC3E}">
        <p14:creationId xmlns:p14="http://schemas.microsoft.com/office/powerpoint/2010/main" val="14019691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US" sz="2400" dirty="0"/>
              <a:t>Two goods (e.g., textiles and chemicals)</a:t>
            </a:r>
          </a:p>
          <a:p>
            <a:r>
              <a:rPr lang="en-US" sz="2400" dirty="0"/>
              <a:t>Two mobile factors of production (labor and capital)</a:t>
            </a:r>
          </a:p>
          <a:p>
            <a:r>
              <a:rPr lang="en-US" sz="2400" dirty="0"/>
              <a:t>Neoclassical production functions and profit maximization</a:t>
            </a:r>
          </a:p>
          <a:p>
            <a:r>
              <a:rPr lang="en-US" sz="2400" dirty="0"/>
              <a:t>The sectors differ in factor intensity.</a:t>
            </a:r>
          </a:p>
          <a:p>
            <a:pPr lvl="1">
              <a:spcBef>
                <a:spcPts val="600"/>
              </a:spcBef>
            </a:pPr>
            <a:r>
              <a:rPr lang="en-US" sz="2200" dirty="0"/>
              <a:t>We will treat the textile sector as more “labor intensive” than the chemical sector, meaning that no matter what factor prices the two sectors both face, the textile sector always uses a higher ratio of labor to capital than the chemical sector.  </a:t>
            </a:r>
          </a:p>
          <a:p>
            <a:pPr lvl="1">
              <a:spcBef>
                <a:spcPts val="600"/>
              </a:spcBef>
            </a:pPr>
            <a:r>
              <a:rPr lang="en-US" sz="2200" dirty="0"/>
              <a:t>By definition, the chemical sector is also more capital intensive than the textile sector.</a:t>
            </a:r>
          </a:p>
          <a:p>
            <a:pPr>
              <a:spcBef>
                <a:spcPts val="1200"/>
              </a:spcBef>
            </a:pPr>
            <a:r>
              <a:rPr lang="en-US" sz="2400" dirty="0"/>
              <a:t>The country is “small” relative to the rest of the world, meaning that it does not influence world prices.</a:t>
            </a:r>
          </a:p>
          <a:p>
            <a:pPr>
              <a:spcBef>
                <a:spcPts val="1200"/>
              </a:spcBef>
            </a:pPr>
            <a:r>
              <a:rPr lang="en-US" sz="2400" dirty="0"/>
              <a:t>There are no international transfer costs.</a:t>
            </a:r>
          </a:p>
          <a:p>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29</a:t>
            </a:fld>
            <a:endParaRPr lang="en-US"/>
          </a:p>
        </p:txBody>
      </p:sp>
      <p:sp>
        <p:nvSpPr>
          <p:cNvPr id="5" name="Title 4"/>
          <p:cNvSpPr>
            <a:spLocks noGrp="1"/>
          </p:cNvSpPr>
          <p:nvPr>
            <p:ph type="title"/>
          </p:nvPr>
        </p:nvSpPr>
        <p:spPr>
          <a:xfrm>
            <a:off x="304800" y="274638"/>
            <a:ext cx="8382000" cy="1143000"/>
          </a:xfrm>
        </p:spPr>
        <p:txBody>
          <a:bodyPr>
            <a:normAutofit fontScale="90000"/>
          </a:bodyPr>
          <a:lstStyle/>
          <a:p>
            <a:r>
              <a:rPr lang="en-US" dirty="0"/>
              <a:t>Factor proportions model (Heckscher–Ohlin model)</a:t>
            </a:r>
          </a:p>
        </p:txBody>
      </p:sp>
    </p:spTree>
    <p:extLst>
      <p:ext uri="{BB962C8B-B14F-4D97-AF65-F5344CB8AC3E}">
        <p14:creationId xmlns:p14="http://schemas.microsoft.com/office/powerpoint/2010/main" val="33173475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589653"/>
          </a:xfrm>
        </p:spPr>
        <p:txBody>
          <a:bodyPr>
            <a:noAutofit/>
          </a:bodyPr>
          <a:lstStyle/>
          <a:p>
            <a:pPr>
              <a:spcBef>
                <a:spcPts val="1200"/>
              </a:spcBef>
            </a:pPr>
            <a:r>
              <a:rPr lang="en-US" sz="2200" dirty="0"/>
              <a:t>Preferences that allow us to treat the country’s consumers as if they were a single big consumer seeking to maximize a single utility function.</a:t>
            </a:r>
          </a:p>
          <a:p>
            <a:pPr>
              <a:spcBef>
                <a:spcPts val="1200"/>
              </a:spcBef>
            </a:pPr>
            <a:r>
              <a:rPr lang="en-CA" sz="2200" dirty="0"/>
              <a:t>The results of the HO model: </a:t>
            </a:r>
          </a:p>
          <a:p>
            <a:pPr lvl="1">
              <a:spcBef>
                <a:spcPts val="1200"/>
              </a:spcBef>
            </a:pPr>
            <a:r>
              <a:rPr lang="en-US" sz="2200" dirty="0"/>
              <a:t>Countries will have a comparative advantage in the production of goods that intensively use their relatively abundant factor.</a:t>
            </a:r>
          </a:p>
          <a:p>
            <a:pPr lvl="1">
              <a:spcBef>
                <a:spcPts val="1200"/>
              </a:spcBef>
            </a:pPr>
            <a:r>
              <a:rPr lang="en-CA" sz="2200" dirty="0"/>
              <a:t>The pattern of international trade is determined by differences in factor endowments. It predicts that countries will export those goods that make intensive use of locally abundant factors and will import goods that make intensive use of factors that are locally scarce.</a:t>
            </a:r>
          </a:p>
          <a:p>
            <a:pPr lvl="2">
              <a:spcBef>
                <a:spcPts val="1200"/>
              </a:spcBef>
            </a:pPr>
            <a:r>
              <a:rPr lang="en-US" sz="1800" dirty="0"/>
              <a:t>But, unlike the Ricardian model, there is incomplete specialization: both countries still produce both goods.</a:t>
            </a:r>
          </a:p>
        </p:txBody>
      </p:sp>
      <p:sp>
        <p:nvSpPr>
          <p:cNvPr id="4" name="Slide Number Placeholder 3"/>
          <p:cNvSpPr>
            <a:spLocks noGrp="1"/>
          </p:cNvSpPr>
          <p:nvPr>
            <p:ph type="sldNum" sz="quarter" idx="12"/>
          </p:nvPr>
        </p:nvSpPr>
        <p:spPr/>
        <p:txBody>
          <a:bodyPr/>
          <a:lstStyle/>
          <a:p>
            <a:fld id="{B3977D60-5343-49E1-BD8C-CA39C39BE7A5}" type="slidenum">
              <a:rPr lang="en-US" smtClean="0"/>
              <a:t>30</a:t>
            </a:fld>
            <a:endParaRPr lang="en-US"/>
          </a:p>
        </p:txBody>
      </p:sp>
      <p:sp>
        <p:nvSpPr>
          <p:cNvPr id="5" name="Title 4"/>
          <p:cNvSpPr>
            <a:spLocks noGrp="1"/>
          </p:cNvSpPr>
          <p:nvPr>
            <p:ph type="title"/>
          </p:nvPr>
        </p:nvSpPr>
        <p:spPr/>
        <p:txBody>
          <a:bodyPr>
            <a:normAutofit fontScale="90000"/>
          </a:bodyPr>
          <a:lstStyle/>
          <a:p>
            <a:r>
              <a:rPr lang="en-US" dirty="0"/>
              <a:t>Factor proportions model (Heckscher–Ohlin model)</a:t>
            </a:r>
          </a:p>
        </p:txBody>
      </p:sp>
    </p:spTree>
    <p:extLst>
      <p:ext uri="{BB962C8B-B14F-4D97-AF65-F5344CB8AC3E}">
        <p14:creationId xmlns:p14="http://schemas.microsoft.com/office/powerpoint/2010/main" val="2685498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589653"/>
          </a:xfrm>
        </p:spPr>
        <p:txBody>
          <a:bodyPr>
            <a:noAutofit/>
          </a:bodyPr>
          <a:lstStyle/>
          <a:p>
            <a:pPr>
              <a:spcBef>
                <a:spcPts val="1200"/>
              </a:spcBef>
            </a:pPr>
            <a:r>
              <a:rPr lang="en-US" sz="2200" dirty="0"/>
              <a:t>Income Distribution Effects of Trade in the HO-Model:</a:t>
            </a:r>
          </a:p>
          <a:p>
            <a:pPr lvl="1">
              <a:spcBef>
                <a:spcPts val="1200"/>
              </a:spcBef>
            </a:pPr>
            <a:r>
              <a:rPr lang="en-US" sz="2000" dirty="0"/>
              <a:t>Not every factor of production benefits: Owners of labor or capital may be harmed, depending on which output shrinks when trade begins.</a:t>
            </a:r>
          </a:p>
          <a:p>
            <a:pPr lvl="1">
              <a:spcBef>
                <a:spcPts val="1200"/>
              </a:spcBef>
            </a:pPr>
            <a:r>
              <a:rPr lang="en-US" sz="2000" dirty="0"/>
              <a:t>Compare with the Ricardian model in which every individual benefits from trade.</a:t>
            </a:r>
          </a:p>
          <a:p>
            <a:pPr marL="886968" lvl="3" indent="-256032">
              <a:spcBef>
                <a:spcPts val="1200"/>
              </a:spcBef>
              <a:buSzPct val="68000"/>
              <a:buFont typeface="Wingdings 3"/>
              <a:buChar char=""/>
            </a:pPr>
            <a:r>
              <a:rPr lang="en-US" sz="1800" dirty="0"/>
              <a:t>Only one input: labor; Labor is homogeneous and moves without friction between sectors.</a:t>
            </a:r>
          </a:p>
          <a:p>
            <a:pPr>
              <a:spcBef>
                <a:spcPts val="1200"/>
              </a:spcBef>
            </a:pPr>
            <a:r>
              <a:rPr lang="en-US" sz="2200" dirty="0"/>
              <a:t>The </a:t>
            </a:r>
            <a:r>
              <a:rPr lang="en-US" sz="2200" dirty="0" err="1"/>
              <a:t>Stolper</a:t>
            </a:r>
            <a:r>
              <a:rPr lang="en-US" sz="2200" dirty="0"/>
              <a:t>-Samuelson Theorem:</a:t>
            </a:r>
          </a:p>
          <a:p>
            <a:pPr lvl="1">
              <a:spcBef>
                <a:spcPts val="1200"/>
              </a:spcBef>
              <a:buSzPct val="68000"/>
            </a:pPr>
            <a:r>
              <a:rPr lang="en-US" sz="2000" dirty="0"/>
              <a:t>An increase in the price of a good raises the income of the factor used intensively in its production.</a:t>
            </a:r>
          </a:p>
          <a:p>
            <a:pPr lvl="1">
              <a:spcBef>
                <a:spcPts val="1200"/>
              </a:spcBef>
              <a:buSzPct val="68000"/>
            </a:pPr>
            <a:r>
              <a:rPr lang="en-US" sz="2000" dirty="0"/>
              <a:t>A decrease in the price of a good lowers the income of the factor used intensively in its production.</a:t>
            </a:r>
          </a:p>
          <a:p>
            <a:pPr lvl="1">
              <a:buClr>
                <a:srgbClr val="007FA3"/>
              </a:buClr>
            </a:pPr>
            <a:endParaRPr lang="en-US" dirty="0"/>
          </a:p>
          <a:p>
            <a:pPr>
              <a:spcBef>
                <a:spcPts val="1200"/>
              </a:spcBef>
            </a:pPr>
            <a:endParaRPr lang="en-US" sz="1800" dirty="0"/>
          </a:p>
        </p:txBody>
      </p:sp>
      <p:sp>
        <p:nvSpPr>
          <p:cNvPr id="4" name="Slide Number Placeholder 3"/>
          <p:cNvSpPr>
            <a:spLocks noGrp="1"/>
          </p:cNvSpPr>
          <p:nvPr>
            <p:ph type="sldNum" sz="quarter" idx="12"/>
          </p:nvPr>
        </p:nvSpPr>
        <p:spPr/>
        <p:txBody>
          <a:bodyPr/>
          <a:lstStyle/>
          <a:p>
            <a:fld id="{B3977D60-5343-49E1-BD8C-CA39C39BE7A5}" type="slidenum">
              <a:rPr lang="en-US" smtClean="0"/>
              <a:t>31</a:t>
            </a:fld>
            <a:endParaRPr lang="en-US"/>
          </a:p>
        </p:txBody>
      </p:sp>
      <p:sp>
        <p:nvSpPr>
          <p:cNvPr id="5" name="Title 4"/>
          <p:cNvSpPr>
            <a:spLocks noGrp="1"/>
          </p:cNvSpPr>
          <p:nvPr>
            <p:ph type="title"/>
          </p:nvPr>
        </p:nvSpPr>
        <p:spPr/>
        <p:txBody>
          <a:bodyPr>
            <a:normAutofit fontScale="90000"/>
          </a:bodyPr>
          <a:lstStyle/>
          <a:p>
            <a:r>
              <a:rPr lang="en-US" dirty="0"/>
              <a:t>Factor proportions model (Heckscher–Ohlin model)</a:t>
            </a:r>
          </a:p>
        </p:txBody>
      </p:sp>
    </p:spTree>
    <p:extLst>
      <p:ext uri="{BB962C8B-B14F-4D97-AF65-F5344CB8AC3E}">
        <p14:creationId xmlns:p14="http://schemas.microsoft.com/office/powerpoint/2010/main" val="37220492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589653"/>
          </a:xfrm>
        </p:spPr>
        <p:txBody>
          <a:bodyPr>
            <a:noAutofit/>
          </a:bodyPr>
          <a:lstStyle/>
          <a:p>
            <a:pPr>
              <a:spcBef>
                <a:spcPts val="1200"/>
              </a:spcBef>
            </a:pPr>
            <a:r>
              <a:rPr lang="en-US" sz="2400" dirty="0"/>
              <a:t>The theory of comparative advantage is one of the foundations of trade theory.</a:t>
            </a:r>
          </a:p>
          <a:p>
            <a:pPr lvl="1">
              <a:spcBef>
                <a:spcPts val="1200"/>
              </a:spcBef>
            </a:pPr>
            <a:r>
              <a:rPr lang="en-US" sz="2000" dirty="0"/>
              <a:t>Nevertheless, it has a mixed record at explaining trade patterns: A large proportion of world trade cannot be explained by comparative advantage alone (Ricardian, HO, Specific Factor models).</a:t>
            </a:r>
          </a:p>
          <a:p>
            <a:pPr lvl="2">
              <a:spcBef>
                <a:spcPts val="1200"/>
              </a:spcBef>
            </a:pPr>
            <a:r>
              <a:rPr lang="en-US" sz="1800" dirty="0"/>
              <a:t>The HO-model is not generally supported by empirical evidence.</a:t>
            </a:r>
          </a:p>
          <a:p>
            <a:pPr lvl="2">
              <a:spcBef>
                <a:spcPts val="1200"/>
              </a:spcBef>
            </a:pPr>
            <a:r>
              <a:rPr lang="en-US" sz="1800" dirty="0"/>
              <a:t>The Ricardian model has some empirical supports.</a:t>
            </a:r>
          </a:p>
          <a:p>
            <a:pPr lvl="1">
              <a:spcBef>
                <a:spcPts val="1200"/>
              </a:spcBef>
            </a:pPr>
            <a:r>
              <a:rPr lang="en-US" sz="2000" dirty="0"/>
              <a:t>Most countries export the same or similar goods as the ones they import.</a:t>
            </a:r>
          </a:p>
          <a:p>
            <a:pPr lvl="2">
              <a:spcBef>
                <a:spcPts val="1200"/>
              </a:spcBef>
            </a:pPr>
            <a:r>
              <a:rPr lang="en-US" sz="1800" dirty="0"/>
              <a:t>Example:  Auto trade between Canada, the United States, and Mexico.</a:t>
            </a:r>
            <a:endParaRPr lang="en-US" sz="2800" dirty="0"/>
          </a:p>
          <a:p>
            <a:pPr lvl="1">
              <a:spcBef>
                <a:spcPts val="1200"/>
              </a:spcBef>
            </a:pPr>
            <a:endParaRPr lang="en-US" sz="1800" dirty="0"/>
          </a:p>
        </p:txBody>
      </p:sp>
      <p:sp>
        <p:nvSpPr>
          <p:cNvPr id="4" name="Slide Number Placeholder 3"/>
          <p:cNvSpPr>
            <a:spLocks noGrp="1"/>
          </p:cNvSpPr>
          <p:nvPr>
            <p:ph type="sldNum" sz="quarter" idx="12"/>
          </p:nvPr>
        </p:nvSpPr>
        <p:spPr/>
        <p:txBody>
          <a:bodyPr/>
          <a:lstStyle/>
          <a:p>
            <a:fld id="{B3977D60-5343-49E1-BD8C-CA39C39BE7A5}" type="slidenum">
              <a:rPr lang="en-US" smtClean="0"/>
              <a:t>32</a:t>
            </a:fld>
            <a:endParaRPr lang="en-US"/>
          </a:p>
        </p:txBody>
      </p:sp>
      <p:sp>
        <p:nvSpPr>
          <p:cNvPr id="5" name="Title 4"/>
          <p:cNvSpPr>
            <a:spLocks noGrp="1"/>
          </p:cNvSpPr>
          <p:nvPr>
            <p:ph type="title"/>
          </p:nvPr>
        </p:nvSpPr>
        <p:spPr/>
        <p:txBody>
          <a:bodyPr>
            <a:normAutofit fontScale="90000"/>
          </a:bodyPr>
          <a:lstStyle/>
          <a:p>
            <a:r>
              <a:rPr lang="en-US" dirty="0">
                <a:ea typeface="Verdana" panose="020B0604030504040204" pitchFamily="34" charset="0"/>
                <a:cs typeface="Arial" panose="020B0604020202020204" pitchFamily="34" charset="0"/>
              </a:rPr>
              <a:t>Beyond comparative advantage (New theories of trade)</a:t>
            </a:r>
            <a:endParaRPr lang="en-US" dirty="0"/>
          </a:p>
        </p:txBody>
      </p:sp>
    </p:spTree>
    <p:extLst>
      <p:ext uri="{BB962C8B-B14F-4D97-AF65-F5344CB8AC3E}">
        <p14:creationId xmlns:p14="http://schemas.microsoft.com/office/powerpoint/2010/main" val="6321044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589653"/>
          </a:xfrm>
        </p:spPr>
        <p:txBody>
          <a:bodyPr>
            <a:noAutofit/>
          </a:bodyPr>
          <a:lstStyle/>
          <a:p>
            <a:pPr>
              <a:spcBef>
                <a:spcPts val="0"/>
              </a:spcBef>
            </a:pPr>
            <a:r>
              <a:rPr lang="en-US" sz="2400" dirty="0"/>
              <a:t>Economists have extended trade theory beyond the Ricardian and HO-models to account for the growth and importance of </a:t>
            </a:r>
            <a:r>
              <a:rPr lang="en-US" sz="2400" dirty="0" err="1"/>
              <a:t>intraindustry</a:t>
            </a:r>
            <a:r>
              <a:rPr lang="en-US" sz="2400" dirty="0"/>
              <a:t> trade (New Trade Theory):</a:t>
            </a:r>
          </a:p>
          <a:p>
            <a:pPr lvl="1">
              <a:spcBef>
                <a:spcPts val="0"/>
              </a:spcBef>
            </a:pPr>
            <a:r>
              <a:rPr lang="en-US" sz="2000" dirty="0"/>
              <a:t>Developed in the 1970s and 1980s. </a:t>
            </a:r>
          </a:p>
          <a:p>
            <a:pPr lvl="1">
              <a:spcBef>
                <a:spcPts val="0"/>
              </a:spcBef>
            </a:pPr>
            <a:r>
              <a:rPr lang="en-US" sz="2000" dirty="0"/>
              <a:t>Models of trade based on economies of scale, both internal and external.</a:t>
            </a:r>
          </a:p>
          <a:p>
            <a:pPr lvl="1">
              <a:spcBef>
                <a:spcPts val="0"/>
              </a:spcBef>
            </a:pPr>
            <a:r>
              <a:rPr lang="en-US" sz="2000" dirty="0"/>
              <a:t>Intrafirm trade</a:t>
            </a:r>
          </a:p>
          <a:p>
            <a:pPr lvl="2">
              <a:spcBef>
                <a:spcPts val="0"/>
              </a:spcBef>
            </a:pPr>
            <a:r>
              <a:rPr lang="en-US" sz="1800" dirty="0"/>
              <a:t>The role of multinational corporations (MNCs)</a:t>
            </a:r>
          </a:p>
          <a:p>
            <a:pPr lvl="1">
              <a:spcBef>
                <a:spcPts val="0"/>
              </a:spcBef>
            </a:pPr>
            <a:r>
              <a:rPr lang="en-US" sz="2000" dirty="0" err="1"/>
              <a:t>Intraindustry</a:t>
            </a:r>
            <a:r>
              <a:rPr lang="en-US" sz="2000" dirty="0"/>
              <a:t> trade</a:t>
            </a:r>
          </a:p>
          <a:p>
            <a:pPr>
              <a:spcBef>
                <a:spcPts val="0"/>
              </a:spcBef>
            </a:pPr>
            <a:endParaRPr lang="en-US" sz="2400" dirty="0"/>
          </a:p>
          <a:p>
            <a:pPr>
              <a:spcBef>
                <a:spcPts val="0"/>
              </a:spcBef>
            </a:pPr>
            <a:r>
              <a:rPr lang="en-US" sz="2000" dirty="0" err="1"/>
              <a:t>Intraindustry</a:t>
            </a:r>
            <a:r>
              <a:rPr lang="en-US" sz="2000" dirty="0"/>
              <a:t> trade:  Exports and imports of the same products.  </a:t>
            </a:r>
          </a:p>
          <a:p>
            <a:pPr lvl="1">
              <a:spcBef>
                <a:spcPts val="0"/>
              </a:spcBef>
            </a:pPr>
            <a:r>
              <a:rPr lang="en-US" sz="1800" dirty="0"/>
              <a:t>The U.S. exports aircraft to the European Union and imports aircraft from them as well.</a:t>
            </a:r>
          </a:p>
          <a:p>
            <a:pPr>
              <a:spcBef>
                <a:spcPts val="0"/>
              </a:spcBef>
            </a:pPr>
            <a:r>
              <a:rPr lang="en-US" sz="2000" dirty="0"/>
              <a:t>Interindustry trade:  Exports and imports of different products.</a:t>
            </a:r>
          </a:p>
          <a:p>
            <a:pPr lvl="1">
              <a:spcBef>
                <a:spcPts val="0"/>
              </a:spcBef>
            </a:pPr>
            <a:r>
              <a:rPr lang="en-US" sz="1800" dirty="0"/>
              <a:t>China exports cell phones to the Latin America, imports copper and oil.</a:t>
            </a:r>
          </a:p>
          <a:p>
            <a:pPr>
              <a:spcBef>
                <a:spcPts val="0"/>
              </a:spcBef>
            </a:pPr>
            <a:endParaRPr lang="en-US"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33</a:t>
            </a:fld>
            <a:endParaRPr lang="en-US"/>
          </a:p>
        </p:txBody>
      </p:sp>
      <p:sp>
        <p:nvSpPr>
          <p:cNvPr id="5" name="Title 4"/>
          <p:cNvSpPr>
            <a:spLocks noGrp="1"/>
          </p:cNvSpPr>
          <p:nvPr>
            <p:ph type="title"/>
          </p:nvPr>
        </p:nvSpPr>
        <p:spPr/>
        <p:txBody>
          <a:bodyPr>
            <a:normAutofit fontScale="90000"/>
          </a:bodyPr>
          <a:lstStyle/>
          <a:p>
            <a:r>
              <a:rPr lang="en-US" dirty="0">
                <a:ea typeface="Verdana" panose="020B0604030504040204" pitchFamily="34" charset="0"/>
                <a:cs typeface="Arial" panose="020B0604020202020204" pitchFamily="34" charset="0"/>
              </a:rPr>
              <a:t>Beyond comparative advantage (New theories of trade)</a:t>
            </a:r>
            <a:endParaRPr lang="en-US" dirty="0"/>
          </a:p>
        </p:txBody>
      </p:sp>
    </p:spTree>
    <p:extLst>
      <p:ext uri="{BB962C8B-B14F-4D97-AF65-F5344CB8AC3E}">
        <p14:creationId xmlns:p14="http://schemas.microsoft.com/office/powerpoint/2010/main" val="40983170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30147"/>
            <a:ext cx="8229600" cy="4589653"/>
          </a:xfrm>
        </p:spPr>
        <p:txBody>
          <a:bodyPr>
            <a:noAutofit/>
          </a:bodyPr>
          <a:lstStyle/>
          <a:p>
            <a:pPr>
              <a:spcBef>
                <a:spcPts val="0"/>
              </a:spcBef>
            </a:pPr>
            <a:r>
              <a:rPr lang="en-US" sz="2400" dirty="0" err="1"/>
              <a:t>Intraindustry</a:t>
            </a:r>
            <a:r>
              <a:rPr lang="en-US" sz="2400" dirty="0"/>
              <a:t> trade is common between high income, advanced economies.</a:t>
            </a:r>
          </a:p>
          <a:p>
            <a:pPr>
              <a:spcBef>
                <a:spcPts val="0"/>
              </a:spcBef>
            </a:pPr>
            <a:r>
              <a:rPr lang="en-US" sz="2400" dirty="0" err="1"/>
              <a:t>Intraindustry</a:t>
            </a:r>
            <a:r>
              <a:rPr lang="en-US" sz="2400" dirty="0"/>
              <a:t> trade is encouraged when there are “economies of scale” and “product differentiation” in production.</a:t>
            </a:r>
          </a:p>
          <a:p>
            <a:pPr>
              <a:spcBef>
                <a:spcPts val="0"/>
              </a:spcBef>
            </a:pPr>
            <a:endParaRPr lang="en-US" sz="2400" dirty="0"/>
          </a:p>
          <a:p>
            <a:pPr>
              <a:spcBef>
                <a:spcPts val="0"/>
              </a:spcBef>
            </a:pPr>
            <a:r>
              <a:rPr lang="en-US" sz="2400" dirty="0"/>
              <a:t>Gains from </a:t>
            </a:r>
            <a:r>
              <a:rPr lang="en-US" sz="2400" dirty="0" err="1"/>
              <a:t>intraindustry</a:t>
            </a:r>
            <a:r>
              <a:rPr lang="en-US" sz="2400" dirty="0"/>
              <a:t> trade - A larger market means:</a:t>
            </a:r>
          </a:p>
          <a:p>
            <a:pPr lvl="1">
              <a:spcBef>
                <a:spcPts val="0"/>
              </a:spcBef>
            </a:pPr>
            <a:r>
              <a:rPr lang="en-US" sz="2000" dirty="0"/>
              <a:t>An opportunity for domestic firms to expand. The market is larger and well-run firms will increase output. </a:t>
            </a:r>
          </a:p>
          <a:p>
            <a:pPr lvl="1">
              <a:spcBef>
                <a:spcPts val="0"/>
              </a:spcBef>
            </a:pPr>
            <a:r>
              <a:rPr lang="en-US" sz="2000" dirty="0"/>
              <a:t>Lower costs and prices:  </a:t>
            </a:r>
          </a:p>
          <a:p>
            <a:pPr lvl="2">
              <a:spcBef>
                <a:spcPts val="0"/>
              </a:spcBef>
            </a:pPr>
            <a:r>
              <a:rPr lang="en-US" sz="1800" dirty="0"/>
              <a:t>More economies of scale and lower average costs</a:t>
            </a:r>
          </a:p>
          <a:p>
            <a:pPr lvl="2">
              <a:spcBef>
                <a:spcPts val="0"/>
              </a:spcBef>
            </a:pPr>
            <a:r>
              <a:rPr lang="en-US" sz="1800" dirty="0"/>
              <a:t>More competition and lower prices.</a:t>
            </a:r>
          </a:p>
          <a:p>
            <a:pPr lvl="2">
              <a:spcBef>
                <a:spcPts val="0"/>
              </a:spcBef>
            </a:pPr>
            <a:r>
              <a:rPr lang="en-US" sz="1800" dirty="0"/>
              <a:t>Knowledge spillovers between firms</a:t>
            </a:r>
          </a:p>
          <a:p>
            <a:pPr lvl="1">
              <a:spcBef>
                <a:spcPts val="0"/>
              </a:spcBef>
            </a:pPr>
            <a:r>
              <a:rPr lang="en-US" sz="2000" dirty="0"/>
              <a:t>An increase in consumer choices. There is more variety in the market.</a:t>
            </a:r>
          </a:p>
        </p:txBody>
      </p:sp>
      <p:sp>
        <p:nvSpPr>
          <p:cNvPr id="4" name="Slide Number Placeholder 3"/>
          <p:cNvSpPr>
            <a:spLocks noGrp="1"/>
          </p:cNvSpPr>
          <p:nvPr>
            <p:ph type="sldNum" sz="quarter" idx="12"/>
          </p:nvPr>
        </p:nvSpPr>
        <p:spPr/>
        <p:txBody>
          <a:bodyPr/>
          <a:lstStyle/>
          <a:p>
            <a:fld id="{B3977D60-5343-49E1-BD8C-CA39C39BE7A5}" type="slidenum">
              <a:rPr lang="en-US" smtClean="0"/>
              <a:t>34</a:t>
            </a:fld>
            <a:endParaRPr lang="en-US"/>
          </a:p>
        </p:txBody>
      </p:sp>
      <p:sp>
        <p:nvSpPr>
          <p:cNvPr id="5" name="Title 4"/>
          <p:cNvSpPr>
            <a:spLocks noGrp="1"/>
          </p:cNvSpPr>
          <p:nvPr>
            <p:ph type="title"/>
          </p:nvPr>
        </p:nvSpPr>
        <p:spPr/>
        <p:txBody>
          <a:bodyPr>
            <a:normAutofit fontScale="90000"/>
          </a:bodyPr>
          <a:lstStyle/>
          <a:p>
            <a:r>
              <a:rPr lang="en-US" dirty="0">
                <a:ea typeface="Verdana" panose="020B0604030504040204" pitchFamily="34" charset="0"/>
                <a:cs typeface="Arial" panose="020B0604020202020204" pitchFamily="34" charset="0"/>
              </a:rPr>
              <a:t>Beyond comparative advantage (New theories of trade)</a:t>
            </a:r>
            <a:endParaRPr lang="en-US" dirty="0"/>
          </a:p>
        </p:txBody>
      </p:sp>
    </p:spTree>
    <p:extLst>
      <p:ext uri="{BB962C8B-B14F-4D97-AF65-F5344CB8AC3E}">
        <p14:creationId xmlns:p14="http://schemas.microsoft.com/office/powerpoint/2010/main" val="40268506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995672"/>
          </a:xfrm>
        </p:spPr>
        <p:txBody>
          <a:bodyPr>
            <a:normAutofit/>
          </a:bodyPr>
          <a:lstStyle/>
          <a:p>
            <a:pPr>
              <a:spcBef>
                <a:spcPts val="1200"/>
              </a:spcBef>
            </a:pPr>
            <a:r>
              <a:rPr lang="en-US" sz="2600" dirty="0"/>
              <a:t>Trade models suggest that countries gain (at the aggregate level) from international trade.</a:t>
            </a:r>
          </a:p>
          <a:p>
            <a:pPr>
              <a:spcBef>
                <a:spcPts val="1200"/>
              </a:spcBef>
            </a:pPr>
            <a:r>
              <a:rPr lang="en-US" sz="2600" dirty="0"/>
              <a:t>When a country opens to international trade, </a:t>
            </a:r>
          </a:p>
          <a:p>
            <a:pPr lvl="1"/>
            <a:r>
              <a:rPr lang="en-US" sz="2000" dirty="0"/>
              <a:t>the domestic price of its export good rises relative to the price of its import-competing good,</a:t>
            </a:r>
          </a:p>
          <a:p>
            <a:pPr lvl="1"/>
            <a:r>
              <a:rPr lang="en-US" sz="2000" dirty="0"/>
              <a:t>production of the export good rises, production of the import-competing good falls,</a:t>
            </a:r>
          </a:p>
          <a:p>
            <a:pPr lvl="1"/>
            <a:r>
              <a:rPr lang="en-US" sz="2000" dirty="0"/>
              <a:t>factors of production move from the declining to the rising sector,</a:t>
            </a:r>
          </a:p>
          <a:p>
            <a:pPr lvl="1"/>
            <a:r>
              <a:rPr lang="en-US" sz="2000" dirty="0"/>
              <a:t>some factors of production enjoy rising real incomes while others suffer reductions in real income,</a:t>
            </a:r>
          </a:p>
          <a:p>
            <a:pPr lvl="1"/>
            <a:r>
              <a:rPr lang="en-US" sz="2000" dirty="0"/>
              <a:t>but aggregate consumption improves.</a:t>
            </a:r>
          </a:p>
          <a:p>
            <a:pPr lvl="2"/>
            <a:r>
              <a:rPr lang="en-US" sz="1800" dirty="0"/>
              <a:t>If the winners could compensate the losers, everyone would be made better off by trade.</a:t>
            </a:r>
          </a:p>
        </p:txBody>
      </p:sp>
      <p:sp>
        <p:nvSpPr>
          <p:cNvPr id="4" name="Slide Number Placeholder 3"/>
          <p:cNvSpPr>
            <a:spLocks noGrp="1"/>
          </p:cNvSpPr>
          <p:nvPr>
            <p:ph type="sldNum" sz="quarter" idx="12"/>
          </p:nvPr>
        </p:nvSpPr>
        <p:spPr/>
        <p:txBody>
          <a:bodyPr/>
          <a:lstStyle/>
          <a:p>
            <a:fld id="{B3977D60-5343-49E1-BD8C-CA39C39BE7A5}" type="slidenum">
              <a:rPr lang="en-US" smtClean="0"/>
              <a:t>35</a:t>
            </a:fld>
            <a:endParaRPr lang="en-US"/>
          </a:p>
        </p:txBody>
      </p:sp>
      <p:sp>
        <p:nvSpPr>
          <p:cNvPr id="5" name="Title 4"/>
          <p:cNvSpPr>
            <a:spLocks noGrp="1"/>
          </p:cNvSpPr>
          <p:nvPr>
            <p:ph type="title"/>
          </p:nvPr>
        </p:nvSpPr>
        <p:spPr/>
        <p:txBody>
          <a:bodyPr>
            <a:normAutofit fontScale="90000"/>
          </a:bodyPr>
          <a:lstStyle/>
          <a:p>
            <a:r>
              <a:rPr lang="en-US" dirty="0"/>
              <a:t>Trade models: interpretation and extensions</a:t>
            </a:r>
          </a:p>
        </p:txBody>
      </p:sp>
    </p:spTree>
    <p:extLst>
      <p:ext uri="{BB962C8B-B14F-4D97-AF65-F5344CB8AC3E}">
        <p14:creationId xmlns:p14="http://schemas.microsoft.com/office/powerpoint/2010/main" val="299559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17638"/>
            <a:ext cx="8229600" cy="4990305"/>
          </a:xfrm>
        </p:spPr>
        <p:txBody>
          <a:bodyPr>
            <a:normAutofit fontScale="92500" lnSpcReduction="10000"/>
          </a:bodyPr>
          <a:lstStyle/>
          <a:p>
            <a:r>
              <a:rPr lang="en-US" sz="2400" dirty="0"/>
              <a:t>If the government reduces import tariffs, the local price of imports falls relative to the price of exports.</a:t>
            </a:r>
          </a:p>
          <a:p>
            <a:pPr lvl="1"/>
            <a:r>
              <a:rPr lang="en-US" sz="2200" dirty="0"/>
              <a:t>Factors move out of the import-competing sector and into the export sector, with all associated changes in income distribution.  </a:t>
            </a:r>
          </a:p>
          <a:p>
            <a:pPr lvl="1"/>
            <a:r>
              <a:rPr lang="en-US" sz="2200" dirty="0"/>
              <a:t>The opening to more trade brings benefits at the aggregate level.</a:t>
            </a:r>
          </a:p>
          <a:p>
            <a:endParaRPr lang="en-US" sz="1900" dirty="0"/>
          </a:p>
          <a:p>
            <a:r>
              <a:rPr lang="en-US" sz="2400" dirty="0"/>
              <a:t>Similarly, if international transfer costs fall, the local price of imports falls and the local price of exports rises, with similar effects.</a:t>
            </a:r>
          </a:p>
          <a:p>
            <a:pPr lvl="1"/>
            <a:r>
              <a:rPr lang="en-US" sz="2200" dirty="0"/>
              <a:t>If we introduce domestic transfer costs, markets in some more remote areas may remain un-integrated into the national market, and may, therefore, remain unaffected. This reduces the aggregate gain.</a:t>
            </a:r>
          </a:p>
          <a:p>
            <a:pPr lvl="1"/>
            <a:r>
              <a:rPr lang="en-US" sz="2200" dirty="0"/>
              <a:t>To enjoy (aggregate) gains from trade, factors of production should move out of declining sectors and into rising ones.  Mobility costs in labor markets, and factors that inhibit investment (and movement of capital into new sectors) may get in the way.</a:t>
            </a:r>
          </a:p>
          <a:p>
            <a:endParaRPr lang="en-US"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36</a:t>
            </a:fld>
            <a:endParaRPr lang="en-US"/>
          </a:p>
        </p:txBody>
      </p:sp>
      <p:sp>
        <p:nvSpPr>
          <p:cNvPr id="5" name="Title 4"/>
          <p:cNvSpPr>
            <a:spLocks noGrp="1"/>
          </p:cNvSpPr>
          <p:nvPr>
            <p:ph type="title"/>
          </p:nvPr>
        </p:nvSpPr>
        <p:spPr/>
        <p:txBody>
          <a:bodyPr>
            <a:normAutofit fontScale="90000"/>
          </a:bodyPr>
          <a:lstStyle/>
          <a:p>
            <a:r>
              <a:rPr lang="en-US" dirty="0"/>
              <a:t>Policy recommendation of these models</a:t>
            </a:r>
          </a:p>
        </p:txBody>
      </p:sp>
    </p:spTree>
    <p:extLst>
      <p:ext uri="{BB962C8B-B14F-4D97-AF65-F5344CB8AC3E}">
        <p14:creationId xmlns:p14="http://schemas.microsoft.com/office/powerpoint/2010/main" val="23828137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995672"/>
          </a:xfrm>
        </p:spPr>
        <p:txBody>
          <a:bodyPr>
            <a:normAutofit fontScale="92500" lnSpcReduction="10000"/>
          </a:bodyPr>
          <a:lstStyle/>
          <a:p>
            <a:r>
              <a:rPr lang="en-US" sz="2400" dirty="0"/>
              <a:t>Historically, most of the debates about trade policy in developing countries have revolved around the implications of policy for economic growth.</a:t>
            </a:r>
          </a:p>
          <a:p>
            <a:pPr lvl="1"/>
            <a:r>
              <a:rPr lang="en-US" sz="2000" dirty="0"/>
              <a:t>Due to specialization, economies of scale, higher productivity, etc.</a:t>
            </a:r>
          </a:p>
          <a:p>
            <a:r>
              <a:rPr lang="en-US" sz="2400" dirty="0"/>
              <a:t>However, on the basis of theory alone, we cannot draw a conclusion regarding how an opening to international trade will affect income distribution and poverty in developing countries.</a:t>
            </a:r>
          </a:p>
          <a:p>
            <a:r>
              <a:rPr lang="en-US" sz="2400" dirty="0"/>
              <a:t>For many years the default model for many economists was the Factor Proportions Model, and developing countries were thought relatively abundant in labor, while the developed countries were relatively abundant in capital.</a:t>
            </a:r>
          </a:p>
          <a:p>
            <a:pPr lvl="1">
              <a:spcBef>
                <a:spcPts val="1200"/>
              </a:spcBef>
            </a:pPr>
            <a:r>
              <a:rPr lang="en-US" sz="2000" b="1" dirty="0"/>
              <a:t>This led to the expectation that rising world trade would cause developing countries to export labor-intensive goods.  </a:t>
            </a:r>
          </a:p>
          <a:p>
            <a:pPr lvl="1">
              <a:spcBef>
                <a:spcPts val="1200"/>
              </a:spcBef>
            </a:pPr>
            <a:r>
              <a:rPr lang="en-US" sz="2000" b="1" dirty="0"/>
              <a:t>This would raise the relative earnings of labor, reducing poverty and inequality.</a:t>
            </a:r>
          </a:p>
          <a:p>
            <a:endParaRPr lang="en-US"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37</a:t>
            </a:fld>
            <a:endParaRPr lang="en-US"/>
          </a:p>
        </p:txBody>
      </p:sp>
      <p:sp>
        <p:nvSpPr>
          <p:cNvPr id="5" name="Title 4"/>
          <p:cNvSpPr>
            <a:spLocks noGrp="1"/>
          </p:cNvSpPr>
          <p:nvPr>
            <p:ph type="title"/>
          </p:nvPr>
        </p:nvSpPr>
        <p:spPr/>
        <p:txBody>
          <a:bodyPr>
            <a:normAutofit/>
          </a:bodyPr>
          <a:lstStyle/>
          <a:p>
            <a:r>
              <a:rPr lang="en-US" dirty="0"/>
              <a:t>Insights from empirical experience</a:t>
            </a:r>
          </a:p>
        </p:txBody>
      </p:sp>
    </p:spTree>
    <p:extLst>
      <p:ext uri="{BB962C8B-B14F-4D97-AF65-F5344CB8AC3E}">
        <p14:creationId xmlns:p14="http://schemas.microsoft.com/office/powerpoint/2010/main" val="861537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52728"/>
            <a:ext cx="8229600" cy="4995672"/>
          </a:xfrm>
        </p:spPr>
        <p:txBody>
          <a:bodyPr>
            <a:normAutofit fontScale="92500" lnSpcReduction="10000"/>
          </a:bodyPr>
          <a:lstStyle/>
          <a:p>
            <a:r>
              <a:rPr lang="en-US" sz="2400" dirty="0"/>
              <a:t>Experience in the 1990s did not accord with these expectations.</a:t>
            </a:r>
          </a:p>
          <a:p>
            <a:pPr lvl="1">
              <a:spcBef>
                <a:spcPts val="1200"/>
              </a:spcBef>
            </a:pPr>
            <a:r>
              <a:rPr lang="en-US" sz="2200" dirty="0"/>
              <a:t>Many developing countries opened to more international trade.</a:t>
            </a:r>
          </a:p>
          <a:p>
            <a:pPr lvl="1">
              <a:spcBef>
                <a:spcPts val="1200"/>
              </a:spcBef>
            </a:pPr>
            <a:r>
              <a:rPr lang="en-US" sz="2200" dirty="0"/>
              <a:t>But, many of them did not experience higher economic growth.</a:t>
            </a:r>
          </a:p>
          <a:p>
            <a:pPr lvl="1">
              <a:spcBef>
                <a:spcPts val="1200"/>
              </a:spcBef>
            </a:pPr>
            <a:r>
              <a:rPr lang="en-US" sz="2200" dirty="0"/>
              <a:t>Many of them experienced rising inequality, and especially rising premiums for skilled relative to unskilled labor.</a:t>
            </a:r>
          </a:p>
          <a:p>
            <a:pPr lvl="1">
              <a:spcBef>
                <a:spcPts val="1200"/>
              </a:spcBef>
            </a:pPr>
            <a:r>
              <a:rPr lang="en-US" sz="2200" dirty="0"/>
              <a:t>The flows of workers from declining to rising sectors were sometimes very small.</a:t>
            </a:r>
          </a:p>
          <a:p>
            <a:pPr lvl="1">
              <a:spcBef>
                <a:spcPts val="1200"/>
              </a:spcBef>
            </a:pPr>
            <a:r>
              <a:rPr lang="en-US" sz="2200" dirty="0"/>
              <a:t>This suggested:</a:t>
            </a:r>
          </a:p>
          <a:p>
            <a:pPr lvl="2"/>
            <a:r>
              <a:rPr lang="en-US" sz="1900" dirty="0"/>
              <a:t>Many factors may be “stuck” in the short run, so maybe the specific factors model is more relevant than the factor proportions model.</a:t>
            </a:r>
          </a:p>
          <a:p>
            <a:pPr lvl="2"/>
            <a:r>
              <a:rPr lang="en-US" sz="1900" dirty="0"/>
              <a:t>Trading activities themselves may be relatively intensive in skilled labor.</a:t>
            </a:r>
          </a:p>
          <a:p>
            <a:pPr lvl="2"/>
            <a:r>
              <a:rPr lang="en-US" sz="1900" dirty="0"/>
              <a:t>Within industries, the components that developing countries export may be low-skill labor-intensive relative to what is done in developed countries, but skill-intensive relative to other production in the developing countries.</a:t>
            </a:r>
          </a:p>
          <a:p>
            <a:pPr lvl="2"/>
            <a:endParaRPr lang="en-US" sz="1800" dirty="0"/>
          </a:p>
          <a:p>
            <a:pPr lvl="2"/>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38</a:t>
            </a:fld>
            <a:endParaRPr lang="en-US"/>
          </a:p>
        </p:txBody>
      </p:sp>
      <p:sp>
        <p:nvSpPr>
          <p:cNvPr id="5" name="Title 4"/>
          <p:cNvSpPr>
            <a:spLocks noGrp="1"/>
          </p:cNvSpPr>
          <p:nvPr>
            <p:ph type="title"/>
          </p:nvPr>
        </p:nvSpPr>
        <p:spPr/>
        <p:txBody>
          <a:bodyPr>
            <a:normAutofit/>
          </a:bodyPr>
          <a:lstStyle/>
          <a:p>
            <a:r>
              <a:rPr lang="en-US" dirty="0"/>
              <a:t>Insights from empirical experience</a:t>
            </a:r>
          </a:p>
        </p:txBody>
      </p:sp>
    </p:spTree>
    <p:extLst>
      <p:ext uri="{BB962C8B-B14F-4D97-AF65-F5344CB8AC3E}">
        <p14:creationId xmlns:p14="http://schemas.microsoft.com/office/powerpoint/2010/main" val="22821016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906962"/>
          </a:xfrm>
        </p:spPr>
        <p:txBody>
          <a:bodyPr>
            <a:noAutofit/>
          </a:bodyPr>
          <a:lstStyle/>
          <a:p>
            <a:pPr lvl="0"/>
            <a:r>
              <a:rPr lang="en-US" sz="1900" dirty="0"/>
              <a:t>Fixed resources, full employment, international factor immobility, internal factor mobility vs. different types of structural rigidities</a:t>
            </a:r>
          </a:p>
          <a:p>
            <a:r>
              <a:rPr lang="en-US" sz="1900" dirty="0"/>
              <a:t>Costs of “economic restructuring” ignored in these models: not everyone can easily find a job; individuals are not equally adept at any industry; it costs money, time, and psychological resources to move from one place to another.</a:t>
            </a:r>
          </a:p>
          <a:p>
            <a:pPr lvl="1"/>
            <a:r>
              <a:rPr lang="en-US" sz="1800" dirty="0"/>
              <a:t>Solution: most countries have programs to ease the burden of job losses caused by trade.</a:t>
            </a:r>
          </a:p>
          <a:p>
            <a:r>
              <a:rPr lang="en-US" sz="1900" dirty="0"/>
              <a:t>Fixed, freely available technology and consumer sovereignty vs. product cycle, ongoing development of synthetic substitutes for developing countries exports, and opportunities for dynamic gains in leading sectors;</a:t>
            </a:r>
          </a:p>
          <a:p>
            <a:pPr lvl="0"/>
            <a:r>
              <a:rPr lang="en-US" sz="1900" dirty="0"/>
              <a:t>Perfect competition vs. pervasive market power</a:t>
            </a:r>
          </a:p>
          <a:p>
            <a:pPr lvl="0"/>
            <a:r>
              <a:rPr lang="en-US" sz="1900" dirty="0"/>
              <a:t>Governmental non-interference in trade vs. active trade policies</a:t>
            </a:r>
          </a:p>
          <a:p>
            <a:pPr lvl="0"/>
            <a:r>
              <a:rPr lang="en-US" sz="1900" dirty="0"/>
              <a:t>Balanced trade and international price adjustments vs. instability</a:t>
            </a:r>
          </a:p>
          <a:p>
            <a:pPr lvl="0"/>
            <a:r>
              <a:rPr lang="en-US" sz="1900" dirty="0"/>
              <a:t>Trade gains accruing to nationals vs. export enclaves with foreign ownership; </a:t>
            </a:r>
          </a:p>
          <a:p>
            <a:pPr lvl="0"/>
            <a:r>
              <a:rPr lang="en-US" sz="1900" dirty="0"/>
              <a:t>Distinction between GDP and GNI </a:t>
            </a:r>
          </a:p>
        </p:txBody>
      </p:sp>
      <p:sp>
        <p:nvSpPr>
          <p:cNvPr id="4" name="Slide Number Placeholder 3"/>
          <p:cNvSpPr>
            <a:spLocks noGrp="1"/>
          </p:cNvSpPr>
          <p:nvPr>
            <p:ph type="sldNum" sz="quarter" idx="12"/>
          </p:nvPr>
        </p:nvSpPr>
        <p:spPr/>
        <p:txBody>
          <a:bodyPr/>
          <a:lstStyle/>
          <a:p>
            <a:fld id="{B3977D60-5343-49E1-BD8C-CA39C39BE7A5}" type="slidenum">
              <a:rPr lang="en-US" smtClean="0"/>
              <a:t>39</a:t>
            </a:fld>
            <a:endParaRPr lang="en-US"/>
          </a:p>
        </p:txBody>
      </p:sp>
      <p:sp>
        <p:nvSpPr>
          <p:cNvPr id="5" name="Title 4"/>
          <p:cNvSpPr>
            <a:spLocks noGrp="1"/>
          </p:cNvSpPr>
          <p:nvPr>
            <p:ph type="title"/>
          </p:nvPr>
        </p:nvSpPr>
        <p:spPr/>
        <p:txBody>
          <a:bodyPr>
            <a:normAutofit/>
          </a:bodyPr>
          <a:lstStyle/>
          <a:p>
            <a:r>
              <a:rPr lang="en-US" sz="2800" dirty="0"/>
              <a:t>The following assumptions of the basic Neoclassical model have been re-examined</a:t>
            </a:r>
          </a:p>
        </p:txBody>
      </p:sp>
    </p:spTree>
    <p:extLst>
      <p:ext uri="{BB962C8B-B14F-4D97-AF65-F5344CB8AC3E}">
        <p14:creationId xmlns:p14="http://schemas.microsoft.com/office/powerpoint/2010/main" val="14636868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876800"/>
          </a:xfrm>
        </p:spPr>
        <p:txBody>
          <a:bodyPr>
            <a:normAutofit lnSpcReduction="10000"/>
          </a:bodyPr>
          <a:lstStyle/>
          <a:p>
            <a:pPr lvl="0"/>
            <a:r>
              <a:rPr lang="en-US" sz="2200" dirty="0"/>
              <a:t>Over the last decade and a half many economists’ views on trade policy for developing countries have moderated.  </a:t>
            </a:r>
          </a:p>
          <a:p>
            <a:pPr lvl="0"/>
            <a:endParaRPr lang="en-US" sz="1700" dirty="0"/>
          </a:p>
          <a:p>
            <a:pPr lvl="0"/>
            <a:r>
              <a:rPr lang="en-US" sz="2200" dirty="0"/>
              <a:t>Most still believe that openness to trade is a good thing at the aggregate level.</a:t>
            </a:r>
          </a:p>
          <a:p>
            <a:pPr lvl="1"/>
            <a:r>
              <a:rPr lang="en-US" sz="2000" dirty="0"/>
              <a:t>Openness to trade is useful for growth and development.</a:t>
            </a:r>
          </a:p>
          <a:p>
            <a:pPr lvl="1"/>
            <a:r>
              <a:rPr lang="en-US" sz="2000" dirty="0"/>
              <a:t>Most countries that have grown and developed successfully have been engaged in international markets.</a:t>
            </a:r>
          </a:p>
          <a:p>
            <a:pPr lvl="0"/>
            <a:endParaRPr lang="en-US" sz="1700" dirty="0"/>
          </a:p>
          <a:p>
            <a:pPr lvl="0"/>
            <a:r>
              <a:rPr lang="en-US" sz="2200" dirty="0"/>
              <a:t>But, openness to trade is only one of many policies and institutional conditions required for strong growth and development.</a:t>
            </a:r>
          </a:p>
          <a:p>
            <a:pPr marL="109728" lvl="0" indent="0">
              <a:buNone/>
            </a:pPr>
            <a:endParaRPr lang="en-US" sz="1700" dirty="0"/>
          </a:p>
          <a:p>
            <a:pPr lvl="0"/>
            <a:r>
              <a:rPr lang="en-US" sz="2200" dirty="0"/>
              <a:t>Many also recognize that opening brings falling real incomes for some groups, especially in the short run.  Opening needs to be undertaken with care, to protect vulnerable groups.</a:t>
            </a:r>
          </a:p>
        </p:txBody>
      </p:sp>
      <p:sp>
        <p:nvSpPr>
          <p:cNvPr id="4" name="Slide Number Placeholder 3"/>
          <p:cNvSpPr>
            <a:spLocks noGrp="1"/>
          </p:cNvSpPr>
          <p:nvPr>
            <p:ph type="sldNum" sz="quarter" idx="12"/>
          </p:nvPr>
        </p:nvSpPr>
        <p:spPr/>
        <p:txBody>
          <a:bodyPr/>
          <a:lstStyle/>
          <a:p>
            <a:fld id="{B3977D60-5343-49E1-BD8C-CA39C39BE7A5}" type="slidenum">
              <a:rPr lang="en-US" smtClean="0"/>
              <a:t>40</a:t>
            </a:fld>
            <a:endParaRPr lang="en-US"/>
          </a:p>
        </p:txBody>
      </p:sp>
      <p:sp>
        <p:nvSpPr>
          <p:cNvPr id="5" name="Title 4"/>
          <p:cNvSpPr>
            <a:spLocks noGrp="1"/>
          </p:cNvSpPr>
          <p:nvPr>
            <p:ph type="title"/>
          </p:nvPr>
        </p:nvSpPr>
        <p:spPr/>
        <p:txBody>
          <a:bodyPr>
            <a:normAutofit fontScale="90000"/>
          </a:bodyPr>
          <a:lstStyle/>
          <a:p>
            <a:r>
              <a:rPr lang="en-US" dirty="0"/>
              <a:t>Contemporary view of trade and growth</a:t>
            </a:r>
          </a:p>
        </p:txBody>
      </p:sp>
    </p:spTree>
    <p:extLst>
      <p:ext uri="{BB962C8B-B14F-4D97-AF65-F5344CB8AC3E}">
        <p14:creationId xmlns:p14="http://schemas.microsoft.com/office/powerpoint/2010/main" val="21903121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fr-FR" sz="4000" dirty="0"/>
              <a:t>Import Substitution versus Export Promotion </a:t>
            </a:r>
            <a:r>
              <a:rPr lang="fr-FR" sz="4000" dirty="0" err="1"/>
              <a:t>Strategies</a:t>
            </a:r>
            <a:r>
              <a:rPr lang="fr-FR" sz="4000" dirty="0"/>
              <a:t> of </a:t>
            </a:r>
            <a:r>
              <a:rPr lang="fr-FR" sz="4000" dirty="0" err="1"/>
              <a:t>Development</a:t>
            </a:r>
            <a:endParaRPr lang="en-US" sz="4000" dirty="0"/>
          </a:p>
        </p:txBody>
      </p:sp>
      <p:sp>
        <p:nvSpPr>
          <p:cNvPr id="6" name="Slide Number Placeholder 5"/>
          <p:cNvSpPr>
            <a:spLocks noGrp="1"/>
          </p:cNvSpPr>
          <p:nvPr>
            <p:ph type="sldNum" sz="quarter" idx="12"/>
          </p:nvPr>
        </p:nvSpPr>
        <p:spPr/>
        <p:txBody>
          <a:bodyPr/>
          <a:lstStyle/>
          <a:p>
            <a:fld id="{B3977D60-5343-49E1-BD8C-CA39C39BE7A5}" type="slidenum">
              <a:rPr lang="en-US" smtClean="0"/>
              <a:t>41</a:t>
            </a:fld>
            <a:endParaRPr lang="en-US"/>
          </a:p>
        </p:txBody>
      </p:sp>
    </p:spTree>
    <p:extLst>
      <p:ext uri="{BB962C8B-B14F-4D97-AF65-F5344CB8AC3E}">
        <p14:creationId xmlns:p14="http://schemas.microsoft.com/office/powerpoint/2010/main" val="32026187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843272"/>
          </a:xfrm>
        </p:spPr>
        <p:txBody>
          <a:bodyPr>
            <a:noAutofit/>
          </a:bodyPr>
          <a:lstStyle/>
          <a:p>
            <a:r>
              <a:rPr lang="en-US" sz="2000" dirty="0"/>
              <a:t>Inward-looking development policies: </a:t>
            </a:r>
          </a:p>
          <a:p>
            <a:pPr lvl="1"/>
            <a:r>
              <a:rPr lang="en-US" sz="1800" dirty="0"/>
              <a:t>Policies that stress economic self-reliance on the part of developing countries, including domestic development of technology, the imposition of barriers to imports, and the discouragement of private foreign investment.</a:t>
            </a:r>
          </a:p>
          <a:p>
            <a:pPr lvl="1"/>
            <a:r>
              <a:rPr lang="en-US" sz="1800" dirty="0"/>
              <a:t>Import substitution: A deliberate effort to replace consumer imports by promoting the emergence and expansion of domestic industries</a:t>
            </a:r>
          </a:p>
          <a:p>
            <a:pPr lvl="1"/>
            <a:r>
              <a:rPr lang="en-US" sz="1800" dirty="0"/>
              <a:t>Import-substituting industrialization</a:t>
            </a:r>
          </a:p>
          <a:p>
            <a:pPr lvl="1"/>
            <a:r>
              <a:rPr lang="en-US" sz="1800" dirty="0"/>
              <a:t>Relationship with the dependency theory</a:t>
            </a:r>
          </a:p>
          <a:p>
            <a:pPr marL="109728" indent="0">
              <a:buNone/>
            </a:pPr>
            <a:endParaRPr lang="en-US" sz="1600" dirty="0"/>
          </a:p>
          <a:p>
            <a:r>
              <a:rPr lang="en-US" sz="2000" dirty="0"/>
              <a:t>Outward-looking development policies: </a:t>
            </a:r>
          </a:p>
          <a:p>
            <a:pPr lvl="1"/>
            <a:r>
              <a:rPr lang="en-US" sz="1800" dirty="0"/>
              <a:t>Policies that encourage exports, often through the free movement of capital, workers, enterprises, and students; a welcome to multinational corporations; and open communications.</a:t>
            </a:r>
          </a:p>
          <a:p>
            <a:pPr lvl="1"/>
            <a:r>
              <a:rPr lang="en-US" sz="1800" dirty="0"/>
              <a:t>Export promotion: Governmental efforts to expand the volume of a country’s exports through increasing export incentives, decreasing disincentives, and other means in order to generate more foreign exchange and improve the current account of its balance of payments or achieve other objectives.</a:t>
            </a:r>
          </a:p>
        </p:txBody>
      </p:sp>
      <p:sp>
        <p:nvSpPr>
          <p:cNvPr id="4" name="Slide Number Placeholder 3"/>
          <p:cNvSpPr>
            <a:spLocks noGrp="1"/>
          </p:cNvSpPr>
          <p:nvPr>
            <p:ph type="sldNum" sz="quarter" idx="12"/>
          </p:nvPr>
        </p:nvSpPr>
        <p:spPr/>
        <p:txBody>
          <a:bodyPr/>
          <a:lstStyle/>
          <a:p>
            <a:fld id="{B3977D60-5343-49E1-BD8C-CA39C39BE7A5}" type="slidenum">
              <a:rPr lang="en-US" smtClean="0"/>
              <a:t>42</a:t>
            </a:fld>
            <a:endParaRPr lang="en-US"/>
          </a:p>
        </p:txBody>
      </p:sp>
      <p:sp>
        <p:nvSpPr>
          <p:cNvPr id="5" name="Title 4"/>
          <p:cNvSpPr>
            <a:spLocks noGrp="1"/>
          </p:cNvSpPr>
          <p:nvPr>
            <p:ph type="title"/>
          </p:nvPr>
        </p:nvSpPr>
        <p:spPr/>
        <p:txBody>
          <a:bodyPr>
            <a:normAutofit fontScale="90000"/>
          </a:bodyPr>
          <a:lstStyle/>
          <a:p>
            <a:r>
              <a:rPr lang="en-US" dirty="0"/>
              <a:t>Trade and growth: </a:t>
            </a:r>
            <a:r>
              <a:rPr lang="fr-FR" dirty="0"/>
              <a:t>Import Substitution versus Export Promotion </a:t>
            </a:r>
            <a:r>
              <a:rPr lang="fr-FR" dirty="0" err="1"/>
              <a:t>Strategies</a:t>
            </a:r>
            <a:endParaRPr lang="en-US" dirty="0"/>
          </a:p>
        </p:txBody>
      </p:sp>
    </p:spTree>
    <p:extLst>
      <p:ext uri="{BB962C8B-B14F-4D97-AF65-F5344CB8AC3E}">
        <p14:creationId xmlns:p14="http://schemas.microsoft.com/office/powerpoint/2010/main" val="31572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400" dirty="0"/>
              <a:t>Common assumptions during the period of Import Substituting Industrialization (1940s, 1950s, into at least 1960s):</a:t>
            </a:r>
          </a:p>
          <a:p>
            <a:pPr lvl="1">
              <a:spcBef>
                <a:spcPts val="1200"/>
              </a:spcBef>
            </a:pPr>
            <a:r>
              <a:rPr lang="en-US" sz="2000" dirty="0"/>
              <a:t>Developing countries have comparative advantage in primary products.  Opening to trade would increase the size of these sectors, which are less dynamic and bound to suffer from falling relative prices.</a:t>
            </a:r>
          </a:p>
          <a:p>
            <a:pPr lvl="1">
              <a:spcBef>
                <a:spcPts val="1200"/>
              </a:spcBef>
            </a:pPr>
            <a:r>
              <a:rPr lang="en-US" sz="2000" dirty="0"/>
              <a:t>Developing countries could have comparative advantage in some manufacturing sectors, but only after a period of learning by doing, and thus only if they protect their “infant” manufacturing industries from international trade.  </a:t>
            </a:r>
          </a:p>
        </p:txBody>
      </p:sp>
      <p:sp>
        <p:nvSpPr>
          <p:cNvPr id="4" name="Slide Number Placeholder 3"/>
          <p:cNvSpPr>
            <a:spLocks noGrp="1"/>
          </p:cNvSpPr>
          <p:nvPr>
            <p:ph type="sldNum" sz="quarter" idx="12"/>
          </p:nvPr>
        </p:nvSpPr>
        <p:spPr/>
        <p:txBody>
          <a:bodyPr/>
          <a:lstStyle/>
          <a:p>
            <a:fld id="{B3977D60-5343-49E1-BD8C-CA39C39BE7A5}" type="slidenum">
              <a:rPr lang="en-US" smtClean="0"/>
              <a:t>43</a:t>
            </a:fld>
            <a:endParaRPr lang="en-US"/>
          </a:p>
        </p:txBody>
      </p:sp>
      <p:sp>
        <p:nvSpPr>
          <p:cNvPr id="5" name="Title 4"/>
          <p:cNvSpPr>
            <a:spLocks noGrp="1"/>
          </p:cNvSpPr>
          <p:nvPr>
            <p:ph type="title"/>
          </p:nvPr>
        </p:nvSpPr>
        <p:spPr/>
        <p:txBody>
          <a:bodyPr>
            <a:normAutofit fontScale="90000"/>
          </a:bodyPr>
          <a:lstStyle/>
          <a:p>
            <a:r>
              <a:rPr lang="en-US" dirty="0"/>
              <a:t>Trade and growth: </a:t>
            </a:r>
            <a:r>
              <a:rPr lang="fr-FR" dirty="0"/>
              <a:t>Import Substitution versus Export Promotion </a:t>
            </a:r>
            <a:r>
              <a:rPr lang="fr-FR" dirty="0" err="1"/>
              <a:t>Strategies</a:t>
            </a:r>
            <a:endParaRPr lang="en-US" dirty="0"/>
          </a:p>
        </p:txBody>
      </p:sp>
    </p:spTree>
    <p:extLst>
      <p:ext uri="{BB962C8B-B14F-4D97-AF65-F5344CB8AC3E}">
        <p14:creationId xmlns:p14="http://schemas.microsoft.com/office/powerpoint/2010/main" val="2191631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33728"/>
            <a:ext cx="8229600" cy="4919472"/>
          </a:xfrm>
        </p:spPr>
        <p:txBody>
          <a:bodyPr>
            <a:normAutofit/>
          </a:bodyPr>
          <a:lstStyle/>
          <a:p>
            <a:r>
              <a:rPr lang="en-US" sz="2400" dirty="0"/>
              <a:t>Reasons for disillusionment with Import-Substituting Industrialization (1960s, 1970s, 1980s):</a:t>
            </a:r>
          </a:p>
          <a:p>
            <a:pPr lvl="1">
              <a:spcBef>
                <a:spcPts val="1200"/>
              </a:spcBef>
            </a:pPr>
            <a:r>
              <a:rPr lang="en-US" sz="2000" dirty="0"/>
              <a:t>Many infant industries did not grow up.</a:t>
            </a:r>
          </a:p>
          <a:p>
            <a:pPr lvl="1">
              <a:spcBef>
                <a:spcPts val="1200"/>
              </a:spcBef>
            </a:pPr>
            <a:r>
              <a:rPr lang="en-US" sz="2000" dirty="0"/>
              <a:t>The prices of primary products did not decline.</a:t>
            </a:r>
          </a:p>
          <a:p>
            <a:pPr lvl="1">
              <a:spcBef>
                <a:spcPts val="1200"/>
              </a:spcBef>
            </a:pPr>
            <a:r>
              <a:rPr lang="en-US" sz="2000" dirty="0"/>
              <a:t>A few developing countries with more open economies grew rapidly and appeared to have comparative advantage in labor-intensive manufacturing.</a:t>
            </a:r>
          </a:p>
          <a:p>
            <a:pPr>
              <a:spcBef>
                <a:spcPts val="1200"/>
              </a:spcBef>
            </a:pPr>
            <a:endParaRPr lang="en-US" sz="2400" dirty="0"/>
          </a:p>
          <a:p>
            <a:pPr>
              <a:spcBef>
                <a:spcPts val="1200"/>
              </a:spcBef>
            </a:pPr>
            <a:r>
              <a:rPr lang="en-US" sz="2400" dirty="0"/>
              <a:t>The influence of the Lewis model</a:t>
            </a:r>
          </a:p>
          <a:p>
            <a:pPr lvl="2">
              <a:spcBef>
                <a:spcPts val="1200"/>
              </a:spcBef>
            </a:pPr>
            <a:r>
              <a:rPr lang="en-US" sz="1800" dirty="0"/>
              <a:t>Lewis model + HO model?</a:t>
            </a:r>
          </a:p>
          <a:p>
            <a:pPr lvl="1">
              <a:spcBef>
                <a:spcPts val="1200"/>
              </a:spcBef>
            </a:pPr>
            <a:endParaRPr lang="en-US" sz="2000" dirty="0"/>
          </a:p>
          <a:p>
            <a:pPr marL="393192" lvl="1" indent="0">
              <a:buNone/>
            </a:pPr>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44</a:t>
            </a:fld>
            <a:endParaRPr lang="en-US"/>
          </a:p>
        </p:txBody>
      </p:sp>
      <p:sp>
        <p:nvSpPr>
          <p:cNvPr id="5" name="Title 4"/>
          <p:cNvSpPr>
            <a:spLocks noGrp="1"/>
          </p:cNvSpPr>
          <p:nvPr>
            <p:ph type="title"/>
          </p:nvPr>
        </p:nvSpPr>
        <p:spPr/>
        <p:txBody>
          <a:bodyPr>
            <a:normAutofit fontScale="90000"/>
          </a:bodyPr>
          <a:lstStyle/>
          <a:p>
            <a:r>
              <a:rPr lang="en-US" dirty="0"/>
              <a:t>Trade and growth: </a:t>
            </a:r>
            <a:r>
              <a:rPr lang="fr-FR" dirty="0"/>
              <a:t>Import Substitution versus Export Promotion </a:t>
            </a:r>
            <a:r>
              <a:rPr lang="fr-FR" dirty="0" err="1"/>
              <a:t>Strategies</a:t>
            </a:r>
            <a:endParaRPr lang="en-US" dirty="0"/>
          </a:p>
        </p:txBody>
      </p:sp>
    </p:spTree>
    <p:extLst>
      <p:ext uri="{BB962C8B-B14F-4D97-AF65-F5344CB8AC3E}">
        <p14:creationId xmlns:p14="http://schemas.microsoft.com/office/powerpoint/2010/main" val="24771554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33728"/>
            <a:ext cx="8229600" cy="4919472"/>
          </a:xfrm>
        </p:spPr>
        <p:txBody>
          <a:bodyPr>
            <a:normAutofit/>
          </a:bodyPr>
          <a:lstStyle/>
          <a:p>
            <a:r>
              <a:rPr lang="en-US" sz="2400" dirty="0"/>
              <a:t>Reasons for rising interest in export promotion:</a:t>
            </a:r>
          </a:p>
          <a:p>
            <a:pPr lvl="1">
              <a:spcBef>
                <a:spcPts val="1200"/>
              </a:spcBef>
            </a:pPr>
            <a:r>
              <a:rPr lang="en-US" sz="2000" dirty="0"/>
              <a:t>By the 1980s many economists argued that openness to international trade was, in fact, the main factor behind successful growth policies (experience of east Asian countries).</a:t>
            </a:r>
          </a:p>
          <a:p>
            <a:pPr lvl="2">
              <a:spcBef>
                <a:spcPts val="1200"/>
              </a:spcBef>
            </a:pPr>
            <a:r>
              <a:rPr lang="en-US" sz="1600" dirty="0"/>
              <a:t>Cross-country growth regressions suggested that countries with more open economies grew better.</a:t>
            </a:r>
          </a:p>
          <a:p>
            <a:pPr lvl="2">
              <a:spcBef>
                <a:spcPts val="1200"/>
              </a:spcBef>
            </a:pPr>
            <a:r>
              <a:rPr lang="en-US" sz="1600" dirty="0"/>
              <a:t>Micro studies showed that exporting firms were often more productive than non-exporting firms, suggesting that expansion of exports might be good for productivity growth.</a:t>
            </a:r>
          </a:p>
        </p:txBody>
      </p:sp>
      <p:sp>
        <p:nvSpPr>
          <p:cNvPr id="4" name="Slide Number Placeholder 3"/>
          <p:cNvSpPr>
            <a:spLocks noGrp="1"/>
          </p:cNvSpPr>
          <p:nvPr>
            <p:ph type="sldNum" sz="quarter" idx="12"/>
          </p:nvPr>
        </p:nvSpPr>
        <p:spPr/>
        <p:txBody>
          <a:bodyPr/>
          <a:lstStyle/>
          <a:p>
            <a:fld id="{B3977D60-5343-49E1-BD8C-CA39C39BE7A5}" type="slidenum">
              <a:rPr lang="en-US" smtClean="0"/>
              <a:t>45</a:t>
            </a:fld>
            <a:endParaRPr lang="en-US"/>
          </a:p>
        </p:txBody>
      </p:sp>
      <p:sp>
        <p:nvSpPr>
          <p:cNvPr id="5" name="Title 4"/>
          <p:cNvSpPr>
            <a:spLocks noGrp="1"/>
          </p:cNvSpPr>
          <p:nvPr>
            <p:ph type="title"/>
          </p:nvPr>
        </p:nvSpPr>
        <p:spPr/>
        <p:txBody>
          <a:bodyPr>
            <a:normAutofit fontScale="90000"/>
          </a:bodyPr>
          <a:lstStyle/>
          <a:p>
            <a:r>
              <a:rPr lang="en-US" dirty="0"/>
              <a:t>Trade and growth: </a:t>
            </a:r>
            <a:r>
              <a:rPr lang="fr-FR" dirty="0"/>
              <a:t>Import Substitution versus Export Promotion </a:t>
            </a:r>
            <a:r>
              <a:rPr lang="fr-FR" dirty="0" err="1"/>
              <a:t>Strategies</a:t>
            </a:r>
            <a:endParaRPr lang="en-US" dirty="0"/>
          </a:p>
        </p:txBody>
      </p:sp>
    </p:spTree>
    <p:extLst>
      <p:ext uri="{BB962C8B-B14F-4D97-AF65-F5344CB8AC3E}">
        <p14:creationId xmlns:p14="http://schemas.microsoft.com/office/powerpoint/2010/main" val="32909449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endParaRPr lang="en-US" sz="2400" dirty="0"/>
          </a:p>
          <a:p>
            <a:r>
              <a:rPr lang="en-US" sz="2400" dirty="0"/>
              <a:t>Reasons for disillusionment with the openness to trade as the primary factor:</a:t>
            </a:r>
          </a:p>
          <a:p>
            <a:pPr lvl="1">
              <a:spcBef>
                <a:spcPts val="1800"/>
              </a:spcBef>
            </a:pPr>
            <a:r>
              <a:rPr lang="en-US" sz="2000" dirty="0"/>
              <a:t>It became clear that growth regressions suffered from econometric weaknesses.</a:t>
            </a:r>
          </a:p>
          <a:p>
            <a:pPr lvl="1">
              <a:spcBef>
                <a:spcPts val="1800"/>
              </a:spcBef>
            </a:pPr>
            <a:r>
              <a:rPr lang="en-US" sz="2000" dirty="0"/>
              <a:t>Panel data studies revealed that often exporting firms are more productive even before starting to export.</a:t>
            </a:r>
          </a:p>
        </p:txBody>
      </p:sp>
      <p:sp>
        <p:nvSpPr>
          <p:cNvPr id="4" name="Slide Number Placeholder 3"/>
          <p:cNvSpPr>
            <a:spLocks noGrp="1"/>
          </p:cNvSpPr>
          <p:nvPr>
            <p:ph type="sldNum" sz="quarter" idx="12"/>
          </p:nvPr>
        </p:nvSpPr>
        <p:spPr/>
        <p:txBody>
          <a:bodyPr/>
          <a:lstStyle/>
          <a:p>
            <a:fld id="{B3977D60-5343-49E1-BD8C-CA39C39BE7A5}" type="slidenum">
              <a:rPr lang="en-US" smtClean="0"/>
              <a:t>46</a:t>
            </a:fld>
            <a:endParaRPr lang="en-US"/>
          </a:p>
        </p:txBody>
      </p:sp>
      <p:sp>
        <p:nvSpPr>
          <p:cNvPr id="5" name="Title 4"/>
          <p:cNvSpPr>
            <a:spLocks noGrp="1"/>
          </p:cNvSpPr>
          <p:nvPr>
            <p:ph type="title"/>
          </p:nvPr>
        </p:nvSpPr>
        <p:spPr/>
        <p:txBody>
          <a:bodyPr>
            <a:normAutofit fontScale="90000"/>
          </a:bodyPr>
          <a:lstStyle/>
          <a:p>
            <a:r>
              <a:rPr lang="en-US" dirty="0"/>
              <a:t>Trade and growth: </a:t>
            </a:r>
            <a:r>
              <a:rPr lang="fr-FR" dirty="0"/>
              <a:t>Import Substitution versus Export Promotion </a:t>
            </a:r>
            <a:r>
              <a:rPr lang="fr-FR" dirty="0" err="1"/>
              <a:t>Strategies</a:t>
            </a:r>
            <a:endParaRPr lang="en-US" dirty="0"/>
          </a:p>
        </p:txBody>
      </p:sp>
    </p:spTree>
    <p:extLst>
      <p:ext uri="{BB962C8B-B14F-4D97-AF65-F5344CB8AC3E}">
        <p14:creationId xmlns:p14="http://schemas.microsoft.com/office/powerpoint/2010/main" val="34321346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13777</TotalTime>
  <Words>4234</Words>
  <Application>Microsoft Office PowerPoint</Application>
  <PresentationFormat>全屏显示(4:3)</PresentationFormat>
  <Paragraphs>490</Paragraphs>
  <Slides>46</Slides>
  <Notes>46</Notes>
  <HiddenSlides>0</HiddenSlides>
  <MMClips>0</MMClips>
  <ScaleCrop>false</ScaleCrop>
  <HeadingPairs>
    <vt:vector size="4" baseType="variant">
      <vt:variant>
        <vt:lpstr>主题</vt:lpstr>
      </vt:variant>
      <vt:variant>
        <vt:i4>1</vt:i4>
      </vt:variant>
      <vt:variant>
        <vt:lpstr>幻灯片标题</vt:lpstr>
      </vt:variant>
      <vt:variant>
        <vt:i4>46</vt:i4>
      </vt:variant>
    </vt:vector>
  </HeadingPairs>
  <TitlesOfParts>
    <vt:vector size="47" baseType="lpstr">
      <vt:lpstr>Concourse</vt:lpstr>
      <vt:lpstr>PowerPoint 演示文稿</vt:lpstr>
      <vt:lpstr>Outline</vt:lpstr>
      <vt:lpstr>Domestic markets for goods and services</vt:lpstr>
      <vt:lpstr>Why study markets?</vt:lpstr>
      <vt:lpstr>Why study markets?</vt:lpstr>
      <vt:lpstr>Building blocks for the study of markets in developing countries</vt:lpstr>
      <vt:lpstr>Transfer costs</vt:lpstr>
      <vt:lpstr>Transfer costs</vt:lpstr>
      <vt:lpstr>Market equilibrium in the presence of transfer costs</vt:lpstr>
      <vt:lpstr>Diagram to describe the national market </vt:lpstr>
      <vt:lpstr>Market equilibrium in the presence of transfer costs</vt:lpstr>
      <vt:lpstr>Market equilibrium in the presence of transfer costs</vt:lpstr>
      <vt:lpstr>Market equilibrium in the presence of transfer costs</vt:lpstr>
      <vt:lpstr>Market equilibrium in the presence of transfer costs</vt:lpstr>
      <vt:lpstr>The same story holds for international markets</vt:lpstr>
      <vt:lpstr>Market development through transfer cost reductions</vt:lpstr>
      <vt:lpstr>International trade and development</vt:lpstr>
      <vt:lpstr>Why study international trade?</vt:lpstr>
      <vt:lpstr>Why study international trade?</vt:lpstr>
      <vt:lpstr>International Trade: Some Key Issues</vt:lpstr>
      <vt:lpstr>Basic Questions about Trade and Development</vt:lpstr>
      <vt:lpstr>(Traditional) Theory of International Trade and Development</vt:lpstr>
      <vt:lpstr>International Trade concepts</vt:lpstr>
      <vt:lpstr>Theories of international trade</vt:lpstr>
      <vt:lpstr>Ricardian model of trade </vt:lpstr>
      <vt:lpstr>Ricardian model of trade </vt:lpstr>
      <vt:lpstr>Specific factors model</vt:lpstr>
      <vt:lpstr>Specific factors model</vt:lpstr>
      <vt:lpstr>Factor proportions model (Heckscher–Ohlin model)</vt:lpstr>
      <vt:lpstr>Factor proportions model (Heckscher–Ohlin model)</vt:lpstr>
      <vt:lpstr>Factor proportions model (Heckscher–Ohlin model)</vt:lpstr>
      <vt:lpstr>Beyond comparative advantage (New theories of trade)</vt:lpstr>
      <vt:lpstr>Beyond comparative advantage (New theories of trade)</vt:lpstr>
      <vt:lpstr>Beyond comparative advantage (New theories of trade)</vt:lpstr>
      <vt:lpstr>Trade models: interpretation and extensions</vt:lpstr>
      <vt:lpstr>Policy recommendation of these models</vt:lpstr>
      <vt:lpstr>Insights from empirical experience</vt:lpstr>
      <vt:lpstr>Insights from empirical experience</vt:lpstr>
      <vt:lpstr>The following assumptions of the basic Neoclassical model have been re-examined</vt:lpstr>
      <vt:lpstr>Contemporary view of trade and growth</vt:lpstr>
      <vt:lpstr>Import Substitution versus Export Promotion Strategies of Development</vt:lpstr>
      <vt:lpstr>Trade and growth: Import Substitution versus Export Promotion Strategies</vt:lpstr>
      <vt:lpstr>Trade and growth: Import Substitution versus Export Promotion Strategies</vt:lpstr>
      <vt:lpstr>Trade and growth: Import Substitution versus Export Promotion Strategies</vt:lpstr>
      <vt:lpstr>Trade and growth: Import Substitution versus Export Promotion Strategies</vt:lpstr>
      <vt:lpstr>Trade and growth: Import Substitution versus Export Promotion Strategies</vt:lpstr>
    </vt:vector>
  </TitlesOfParts>
  <Company>Tufts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8 Domestic markets for goods and services</dc:title>
  <dc:creator>Julie Schaffner</dc:creator>
  <cp:lastModifiedBy>Shiying Wang</cp:lastModifiedBy>
  <cp:revision>396</cp:revision>
  <dcterms:created xsi:type="dcterms:W3CDTF">2013-06-05T14:58:57Z</dcterms:created>
  <dcterms:modified xsi:type="dcterms:W3CDTF">2018-11-12T21:52:56Z</dcterms:modified>
</cp:coreProperties>
</file>