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3" r:id="rId1"/>
    <p:sldMasterId id="2147483652" r:id="rId2"/>
    <p:sldMasterId id="2147483651" r:id="rId3"/>
    <p:sldMasterId id="2147483878" r:id="rId4"/>
    <p:sldMasterId id="2147483880" r:id="rId5"/>
  </p:sldMasterIdLst>
  <p:notesMasterIdLst>
    <p:notesMasterId r:id="rId28"/>
  </p:notesMasterIdLst>
  <p:sldIdLst>
    <p:sldId id="261" r:id="rId6"/>
    <p:sldId id="262" r:id="rId7"/>
    <p:sldId id="327" r:id="rId8"/>
    <p:sldId id="341" r:id="rId9"/>
    <p:sldId id="291" r:id="rId10"/>
    <p:sldId id="333" r:id="rId11"/>
    <p:sldId id="339" r:id="rId12"/>
    <p:sldId id="328" r:id="rId13"/>
    <p:sldId id="329" r:id="rId14"/>
    <p:sldId id="330" r:id="rId15"/>
    <p:sldId id="331" r:id="rId16"/>
    <p:sldId id="334" r:id="rId17"/>
    <p:sldId id="336" r:id="rId18"/>
    <p:sldId id="337" r:id="rId19"/>
    <p:sldId id="275" r:id="rId20"/>
    <p:sldId id="276" r:id="rId21"/>
    <p:sldId id="279" r:id="rId22"/>
    <p:sldId id="280" r:id="rId23"/>
    <p:sldId id="281" r:id="rId24"/>
    <p:sldId id="340" r:id="rId25"/>
    <p:sldId id="342" r:id="rId26"/>
    <p:sldId id="290" r:id="rId2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900"/>
    <a:srgbClr val="FF9933"/>
    <a:srgbClr val="C24542"/>
    <a:srgbClr val="FF9900"/>
    <a:srgbClr val="003366"/>
    <a:srgbClr val="003399"/>
    <a:srgbClr val="0066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0640" autoAdjust="0"/>
  </p:normalViewPr>
  <p:slideViewPr>
    <p:cSldViewPr>
      <p:cViewPr>
        <p:scale>
          <a:sx n="66" d="100"/>
          <a:sy n="66" d="100"/>
        </p:scale>
        <p:origin x="-150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ＭＳ Ｐゴシック" pitchFamily="1" charset="-128"/>
              </a:defRPr>
            </a:lvl1pPr>
          </a:lstStyle>
          <a:p>
            <a:pPr>
              <a:defRPr/>
            </a:pPr>
            <a:fld id="{BA49FA1E-3C55-43F2-A2E3-F431E8BC09C1}" type="datetimeFigureOut">
              <a:rPr lang="en-US"/>
              <a:pPr>
                <a:defRPr/>
              </a:pPr>
              <a:t>9/8/2013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ＭＳ Ｐゴシック" pitchFamily="1" charset="-128"/>
              </a:defRPr>
            </a:lvl1pPr>
          </a:lstStyle>
          <a:p>
            <a:pPr>
              <a:defRPr/>
            </a:pPr>
            <a:fld id="{632E8A77-1642-4B2A-903A-F64A6D1470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9517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9E634153-6D96-4B00-A992-9C1D17100D30}" type="slidenum">
              <a:rPr lang="en-US" sz="1200" smtClean="0"/>
              <a:pPr/>
              <a:t>1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F2E00E21-A896-4B40-9628-BB41EC069FB8}" type="slidenum">
              <a:rPr lang="en-US" sz="1200" smtClean="0"/>
              <a:pPr/>
              <a:t>2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257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257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B6E9AE85-E28B-413A-89BB-C649362B3361}" type="slidenum">
              <a:rPr lang="en-US" sz="1200" smtClean="0"/>
              <a:pPr/>
              <a:t>5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02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40292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/>
            <a:fld id="{BA44BB64-9A66-4B22-9794-503EFF282ED8}" type="slidenum">
              <a:rPr lang="en-US" sz="1200"/>
              <a:pPr algn="r"/>
              <a:t>6</a:t>
            </a:fld>
            <a:endParaRPr lang="en-US" sz="12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2339" name="Rectangle 3"/>
          <p:cNvSpPr>
            <a:spLocks noGrp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7B0BC70B-B1D2-47D8-8414-14C96E0DFD0D}" type="slidenum">
              <a:rPr lang="en-US" sz="1200" smtClean="0"/>
              <a:pPr/>
              <a:t>15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C40E9CFE-4498-4FB8-B363-B9217025EF2F}" type="slidenum">
              <a:rPr lang="en-US" sz="1200" smtClean="0"/>
              <a:pPr/>
              <a:t>16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2C5331F8-D82F-4440-9978-177EC7B019E2}" type="slidenum">
              <a:rPr lang="en-US" sz="1200" smtClean="0"/>
              <a:pPr/>
              <a:t>17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0"/>
              </a:spcBef>
            </a:pPr>
            <a:endParaRPr lang="en-US" smtClean="0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EC3E45B7-A86B-4DBE-8420-F4447E860E38}" type="slidenum">
              <a:rPr lang="en-US" sz="1200" smtClean="0"/>
              <a:pPr/>
              <a:t>18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8EC27CD9-E119-4523-9A84-815DA0276D93}" type="slidenum">
              <a:rPr lang="en-US" sz="1200" smtClean="0"/>
              <a:pPr/>
              <a:t>19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872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FontTx/>
              <a:buNone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737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6A30FDE7-0ACF-48D9-B1D7-10AD6E6D44D2}" type="slidenum">
              <a:rPr lang="en-US" sz="1200" smtClean="0"/>
              <a:pPr/>
              <a:t>22</a:t>
            </a:fld>
            <a:endParaRPr lang="en-US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F86328-33AA-468F-8F39-617C7D50FE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769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52475C-31EF-4DBC-965D-5085241E17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7767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14EEBA-40F3-40DD-A457-74D1A02ACC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8098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780651-3996-4C98-BCC2-85CB571202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127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F8367B-9BBD-44CE-A917-DADC389FB7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095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3FD464-8FD7-44EF-9E79-ACCD93D008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165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00C17E-0964-4E75-9410-0B6CAA6070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840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04535C-E52C-47C2-ADCD-9D13E27F27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308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9D00C2-D26A-4A6D-9655-FC6A3BE867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291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EAA60E-0E9A-4D48-A40D-E6A76B8F72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826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A520E2-DB0A-4F21-90B1-EF3D3FF7A8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5910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1A8229-CDD1-4B5A-BC4F-7214EBA0D5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1749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45BBB5-D5B5-4A69-8ACC-90F07E0488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0414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B2056D-6DF5-4AC5-B59A-317E7E1901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2661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DFC1A3-B826-41F3-9380-CAE9CAA8E3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673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86ACBA-60B0-43E4-B466-B504A21BE8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604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5086E3-2B2C-4756-A23D-1D69F9DF92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5941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AD0D63-E200-4542-804D-5E9C62BB38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724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FEDBE1-90DF-47A7-A028-9D6FAB493F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5119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A5708B-6063-4FFC-AA90-15C23E9768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2157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6515DC-B899-41A1-A076-6E82EE5FB1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0598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C2B5B7-8ADC-4823-8EF3-73DCB0B943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826993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700129-1F25-4FEF-8190-239372669A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3675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422D42-ADA2-4EC2-96F3-7D8680424B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145907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D5596F-AE09-453A-9B88-D6DCF08E4C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61063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71B14C-846D-48CA-B4DA-772A42DBF6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42316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E7F678-F2A1-46F1-8194-DE5ECBD5DE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35379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E357FE-E149-4114-BD31-60E0D7FAA6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11825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52A1BA-6DC4-4AD6-A238-D5B0C3ADE8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54887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CF91E5-0FDC-4D44-83F2-DFDB20C3B5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78839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96761F-82B2-40E3-858A-A8EB44D987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02856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900FE0-CCC4-4DF0-B193-831A8B7C33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8455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2BAE60-7389-4D64-8874-AF89FC7CD7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63777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131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131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BD7595EB-42C6-49C1-A420-7EC22C5F113B}" type="datetimeFigureOut">
              <a:rPr lang="en-US"/>
              <a:pPr/>
              <a:t>9/8/2013</a:t>
            </a:fld>
            <a:endParaRPr lang="en-US" altLang="en-US"/>
          </a:p>
        </p:txBody>
      </p:sp>
      <p:sp>
        <p:nvSpPr>
          <p:cNvPr id="131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131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7083666-4CA1-40AE-9C30-EAD09BCBE384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31079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31080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70EDCE4-0C76-47A2-8279-0EDF4E4AA611}" type="datetimeFigureOut">
              <a:rPr lang="en-US"/>
              <a:pPr/>
              <a:t>9/8/2013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31B1E1-92CF-4FF3-A6DB-4D53ABF58DB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3908203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011B2A-00FD-4AF5-8C90-CE97DE9390DA}" type="datetimeFigureOut">
              <a:rPr lang="en-US"/>
              <a:pPr/>
              <a:t>9/8/2013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0C88E1-B580-4A4B-BC80-5B7FDA0E953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35013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3A82E9E-1E86-40DD-9B8B-AD213FF84833}" type="datetimeFigureOut">
              <a:rPr lang="en-US"/>
              <a:pPr/>
              <a:t>9/8/2013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155A3E-2EFD-4B46-BBB9-13111582AF6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004865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76D061E-9F4B-42D3-AD27-AF737F4D11EC}" type="datetimeFigureOut">
              <a:rPr lang="en-US"/>
              <a:pPr/>
              <a:t>9/8/2013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62E003-2129-420F-889B-7B6E861CF2F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3854952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637B3DE-D5E9-4D45-8E0D-8E4080E8C052}" type="datetimeFigureOut">
              <a:rPr lang="en-US"/>
              <a:pPr/>
              <a:t>9/8/2013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47CC96-2FE2-415E-914E-339C9C7136D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0782815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A80653B-9F4D-4F99-866F-982ACC4661EE}" type="datetimeFigureOut">
              <a:rPr lang="en-US"/>
              <a:pPr/>
              <a:t>9/8/2013</a:t>
            </a:fld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1D5757-499D-440F-963A-BCDFD50F05B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6995839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A6CA31D-1262-45C3-82D6-1AB8A14B2295}" type="datetimeFigureOut">
              <a:rPr lang="en-US"/>
              <a:pPr/>
              <a:t>9/8/2013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1095E8-DACD-4C79-9CF3-8912C2C2300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6222155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E8DC733-3B3E-4B10-ABD0-367EAAD35057}" type="datetimeFigureOut">
              <a:rPr lang="en-US"/>
              <a:pPr/>
              <a:t>9/8/2013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042641-3FD4-4389-BCC0-1EC44C5104A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9336719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94C233C-FB20-454A-B88D-B3346C4E9774}" type="datetimeFigureOut">
              <a:rPr lang="en-US"/>
              <a:pPr/>
              <a:t>9/8/2013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B81E2B-8D74-44B4-8773-27CF1DA0673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246826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A86CE41-4820-4A8A-83A1-39A3A967DEFE}" type="datetimeFigureOut">
              <a:rPr lang="en-US"/>
              <a:pPr/>
              <a:t>9/8/2013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845D07-2821-4CC4-8AAD-5B0C89FA5DA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7933355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D3F4EA5F-36AC-47AD-ADB6-0E4A60CB753A}" type="datetimeFigureOut">
              <a:rPr lang="en-US"/>
              <a:pPr/>
              <a:t>9/8/2013</a:t>
            </a:fld>
            <a:endParaRPr lang="en-US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C1A76535-7E7B-4C03-983D-206DE2ADD6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8414060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F637BCA0-B0F1-4953-BB1A-DE4F7DFA391A}" type="datetimeFigureOut">
              <a:rPr lang="en-US"/>
              <a:pPr/>
              <a:t>9/8/2013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ED4EE603-1404-477B-8875-1AA5A4B1E78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1753364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F1C46DC-288A-4E1C-878B-77B758B66A6F}" type="datetimeFigureOut">
              <a:rPr lang="en-US"/>
              <a:pPr/>
              <a:t>9/8/2013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E8696B-6A9C-4E07-B821-F4A063D486D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27987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4FEB928-1430-478A-BC0A-195FF90978C2}" type="datetimeFigureOut">
              <a:rPr lang="en-US"/>
              <a:pPr/>
              <a:t>9/8/2013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CA5E3E-21FB-446E-8B99-171E86C8D98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32024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4780DBC-C9CD-454E-BB17-A871A933567C}" type="datetimeFigureOut">
              <a:rPr lang="en-US"/>
              <a:pPr/>
              <a:t>9/8/2013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FA374E-C395-43A9-879B-7A1B65EDA3B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08627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36C3CBE-7262-4D1C-A0F4-3AF92804AA3F}" type="datetimeFigureOut">
              <a:rPr lang="en-US"/>
              <a:pPr/>
              <a:t>9/8/2013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78E9F0-995A-4A06-9C04-266D321D28A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842550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6687D26-9AC0-4A98-99C3-30365797395E}" type="datetimeFigureOut">
              <a:rPr lang="en-US"/>
              <a:pPr/>
              <a:t>9/8/2013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4AD64B-E761-4273-BA24-D8BE3FDEAC1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09019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326A822-02C0-4BA9-91BA-A84230FF3708}" type="datetimeFigureOut">
              <a:rPr lang="en-US"/>
              <a:pPr/>
              <a:t>9/8/2013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91630C-B1F4-45F7-B074-4D5F2A75853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54785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F328EA4-4501-4568-A78E-1A9B3E855D01}" type="datetimeFigureOut">
              <a:rPr lang="en-US"/>
              <a:pPr/>
              <a:t>9/8/2013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8FB72D-14D4-47D0-B067-FB2393DD9C5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17234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3B134B1-8010-4374-A87C-75EB3FA68B62}" type="datetimeFigureOut">
              <a:rPr lang="en-US"/>
              <a:pPr/>
              <a:t>9/8/2013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DA5CA6-C1E9-442A-9A25-24261E6AE48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31752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A4DE25-2B09-4598-8C59-CE0B4629FC81}" type="datetimeFigureOut">
              <a:rPr lang="en-US"/>
              <a:pPr/>
              <a:t>9/8/2013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E50D16-AC41-443F-8CF6-5138967FA1F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2057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5DCAA4-85CF-440D-9550-2AFF3E57FDB6}" type="datetimeFigureOut">
              <a:rPr lang="en-US"/>
              <a:pPr/>
              <a:t>9/8/2013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3F0712-2735-4D32-8A04-BD5730C9588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541027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EAE3975-D25C-4B45-B0CE-D5577B11F036}" type="datetimeFigureOut">
              <a:rPr lang="en-US"/>
              <a:pPr/>
              <a:t>9/8/2013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61C5D0-9A5B-41E3-88A6-80A5DF070E7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997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66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WarrenSurveyPPT5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976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ＭＳ Ｐゴシック" pitchFamily="1" charset="-128"/>
              </a:defRPr>
            </a:lvl1pPr>
          </a:lstStyle>
          <a:p>
            <a:pPr>
              <a:defRPr/>
            </a:pPr>
            <a:fld id="{5D978EFB-2276-41D0-B787-094974BD2A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Wingdings" pitchFamily="2" charset="2"/>
        <a:buChar char="m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accent2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669900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66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WarrenSurveyPPT5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761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ＭＳ Ｐゴシック" pitchFamily="1" charset="-128"/>
              </a:defRPr>
            </a:lvl1pPr>
          </a:lstStyle>
          <a:p>
            <a:pPr>
              <a:defRPr/>
            </a:pPr>
            <a:fld id="{833041FB-5C4F-43F8-8327-C1CDDC8691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2" r:id="rId1"/>
    <p:sldLayoutId id="2147483893" r:id="rId2"/>
    <p:sldLayoutId id="2147483894" r:id="rId3"/>
    <p:sldLayoutId id="2147483895" r:id="rId4"/>
    <p:sldLayoutId id="2147483896" r:id="rId5"/>
    <p:sldLayoutId id="2147483897" r:id="rId6"/>
    <p:sldLayoutId id="2147483898" r:id="rId7"/>
    <p:sldLayoutId id="2147483899" r:id="rId8"/>
    <p:sldLayoutId id="2147483900" r:id="rId9"/>
    <p:sldLayoutId id="2147483901" r:id="rId10"/>
    <p:sldLayoutId id="214748390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66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WarrenSurveyPPT5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93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ＭＳ Ｐゴシック" pitchFamily="1" charset="-128"/>
              </a:defRPr>
            </a:lvl1pPr>
          </a:lstStyle>
          <a:p>
            <a:pPr>
              <a:defRPr/>
            </a:pPr>
            <a:fld id="{67E9E8B8-4C2C-4782-BA56-E3F30F8B11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3" r:id="rId1"/>
    <p:sldLayoutId id="2147483904" r:id="rId2"/>
    <p:sldLayoutId id="2147483905" r:id="rId3"/>
    <p:sldLayoutId id="2147483906" r:id="rId4"/>
    <p:sldLayoutId id="2147483907" r:id="rId5"/>
    <p:sldLayoutId id="2147483908" r:id="rId6"/>
    <p:sldLayoutId id="2147483909" r:id="rId7"/>
    <p:sldLayoutId id="2147483910" r:id="rId8"/>
    <p:sldLayoutId id="2147483911" r:id="rId9"/>
    <p:sldLayoutId id="2147483912" r:id="rId10"/>
    <p:sldLayoutId id="214748391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30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+mj-lt"/>
              </a:defRPr>
            </a:lvl1pPr>
          </a:lstStyle>
          <a:p>
            <a:fld id="{071F4161-4DE2-493D-8475-092B0E591BDA}" type="datetimeFigureOut">
              <a:rPr lang="en-US"/>
              <a:pPr/>
              <a:t>9/8/2013</a:t>
            </a:fld>
            <a:endParaRPr lang="en-US" altLang="en-US"/>
          </a:p>
        </p:txBody>
      </p:sp>
      <p:sp>
        <p:nvSpPr>
          <p:cNvPr id="130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+mj-lt"/>
              </a:defRPr>
            </a:lvl1pPr>
          </a:lstStyle>
          <a:p>
            <a:endParaRPr lang="en-US" altLang="en-US"/>
          </a:p>
        </p:txBody>
      </p:sp>
      <p:sp>
        <p:nvSpPr>
          <p:cNvPr id="130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+mj-lt"/>
              </a:defRPr>
            </a:lvl1pPr>
          </a:lstStyle>
          <a:p>
            <a:fld id="{8F3C4BF0-7A5F-474A-A0F7-14DBA8668F4F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30055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30056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  <p:sldLayoutId id="2147483935" r:id="rId12"/>
    <p:sldLayoutId id="2147483936" r:id="rId13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cs typeface="+mn-cs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cs typeface="+mn-cs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cs typeface="+mn-cs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5155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515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cs typeface="+mn-cs"/>
              </a:defRPr>
            </a:lvl1pPr>
          </a:lstStyle>
          <a:p>
            <a:fld id="{2B9767FD-092B-4F7B-B263-2187F3906DD2}" type="datetimeFigureOut">
              <a:rPr lang="en-US"/>
              <a:pPr/>
              <a:t>9/8/2013</a:t>
            </a:fld>
            <a:endParaRPr lang="en-US"/>
          </a:p>
        </p:txBody>
      </p:sp>
      <p:sp>
        <p:nvSpPr>
          <p:cNvPr id="1515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1515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cs typeface="+mn-cs"/>
              </a:defRPr>
            </a:lvl1pPr>
          </a:lstStyle>
          <a:p>
            <a:fld id="{5C760E3F-F24B-48C0-9100-75B790F5EB14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4" r:id="rId1"/>
    <p:sldLayoutId id="2147483925" r:id="rId2"/>
    <p:sldLayoutId id="2147483926" r:id="rId3"/>
    <p:sldLayoutId id="2147483927" r:id="rId4"/>
    <p:sldLayoutId id="2147483928" r:id="rId5"/>
    <p:sldLayoutId id="2147483929" r:id="rId6"/>
    <p:sldLayoutId id="2147483930" r:id="rId7"/>
    <p:sldLayoutId id="2147483931" r:id="rId8"/>
    <p:sldLayoutId id="2147483932" r:id="rId9"/>
    <p:sldLayoutId id="2147483933" r:id="rId10"/>
    <p:sldLayoutId id="214748393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4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4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4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4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4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4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mp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5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Oval 5"/>
          <p:cNvSpPr>
            <a:spLocks noChangeArrowheads="1"/>
          </p:cNvSpPr>
          <p:nvPr/>
        </p:nvSpPr>
        <p:spPr bwMode="auto">
          <a:xfrm>
            <a:off x="685800" y="2743200"/>
            <a:ext cx="7467600" cy="1905000"/>
          </a:xfrm>
          <a:prstGeom prst="ellipse">
            <a:avLst/>
          </a:prstGeom>
          <a:solidFill>
            <a:schemeClr val="accent1">
              <a:alpha val="61000"/>
            </a:schemeClr>
          </a:solidFill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n-US">
              <a:cs typeface="Arial" charset="0"/>
            </a:endParaRPr>
          </a:p>
        </p:txBody>
      </p:sp>
      <p:sp>
        <p:nvSpPr>
          <p:cNvPr id="2109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533400" y="609600"/>
            <a:ext cx="7772400" cy="1470025"/>
          </a:xfrm>
        </p:spPr>
        <p:txBody>
          <a:bodyPr anchor="ctr"/>
          <a:lstStyle/>
          <a:p>
            <a:r>
              <a:rPr lang="en-US" sz="5000">
                <a:effectLst>
                  <a:outerShdw blurRad="38100" dist="38100" dir="2700000" algn="tl">
                    <a:srgbClr val="C0C0C0"/>
                  </a:outerShdw>
                </a:effectLst>
              </a:rPr>
              <a:t>Chapter 2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219200" y="3352800"/>
            <a:ext cx="64008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accent2"/>
              </a:buClr>
              <a:buSzPct val="50000"/>
              <a:buFont typeface="Wingdings" pitchFamily="2" charset="2"/>
              <a:buNone/>
            </a:pPr>
            <a:r>
              <a:rPr lang="en-US" sz="3200" b="1"/>
              <a:t>Basic Accounting Concepts</a:t>
            </a:r>
          </a:p>
        </p:txBody>
      </p:sp>
      <p:pic>
        <p:nvPicPr>
          <p:cNvPr id="6151" name="Picture 7" descr="MC900384282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4648200"/>
            <a:ext cx="1695450" cy="180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Learning Objectives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1371600"/>
            <a:ext cx="8077200" cy="5029200"/>
          </a:xfrm>
        </p:spPr>
        <p:txBody>
          <a:bodyPr/>
          <a:lstStyle/>
          <a:p>
            <a:pPr marL="571500" indent="-571500">
              <a:lnSpc>
                <a:spcPct val="8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800" dirty="0"/>
              <a:t>Describe the basic elements of a financial accounting system.</a:t>
            </a:r>
          </a:p>
          <a:p>
            <a:pPr marL="571500" indent="-571500">
              <a:lnSpc>
                <a:spcPct val="8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800" dirty="0"/>
              <a:t>Analyze, record, and summarize transactions for a corporation’s first period of operations. </a:t>
            </a:r>
          </a:p>
          <a:p>
            <a:pPr marL="571500" indent="-571500">
              <a:lnSpc>
                <a:spcPct val="8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800" dirty="0"/>
              <a:t>Prepare financial statements for a corporation’s first period of operations.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Financial Accounting System</a:t>
            </a:r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Designed to produce financial statements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Income statement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Statement of Retained Earnings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Balance Sheet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Statement of Cash </a:t>
            </a:r>
            <a:r>
              <a:rPr lang="en-US" dirty="0" smtClean="0"/>
              <a:t>Flows</a:t>
            </a:r>
            <a:endParaRPr lang="en-US" dirty="0"/>
          </a:p>
        </p:txBody>
      </p:sp>
      <p:pic>
        <p:nvPicPr>
          <p:cNvPr id="1026" name="Picture 2" descr="C:\Users\Patti\AppData\Local\Microsoft\Windows\Temporary Internet Files\Content.IE5\4KS3QDI8\MP90039008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0924" y="4800600"/>
            <a:ext cx="1032764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Financial Accounting System</a:t>
            </a:r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66800"/>
            <a:ext cx="8229600" cy="50641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u="sng" dirty="0" smtClean="0"/>
              <a:t>Rules</a:t>
            </a:r>
            <a:r>
              <a:rPr lang="en-US" dirty="0" smtClean="0"/>
              <a:t> to determine </a:t>
            </a:r>
            <a:r>
              <a:rPr lang="en-US" dirty="0"/>
              <a:t>the</a:t>
            </a:r>
            <a:r>
              <a:rPr lang="en-US" dirty="0" smtClean="0"/>
              <a:t>: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Rules for</a:t>
            </a:r>
            <a:endParaRPr lang="en-US" dirty="0"/>
          </a:p>
          <a:p>
            <a:pPr lvl="2">
              <a:lnSpc>
                <a:spcPct val="90000"/>
              </a:lnSpc>
            </a:pPr>
            <a:r>
              <a:rPr lang="en-US" sz="2600" dirty="0"/>
              <a:t>What</a:t>
            </a:r>
          </a:p>
          <a:p>
            <a:pPr lvl="2">
              <a:lnSpc>
                <a:spcPct val="90000"/>
              </a:lnSpc>
            </a:pPr>
            <a:r>
              <a:rPr lang="en-US" sz="2600" dirty="0"/>
              <a:t>When </a:t>
            </a:r>
          </a:p>
          <a:p>
            <a:pPr lvl="2">
              <a:lnSpc>
                <a:spcPct val="90000"/>
              </a:lnSpc>
            </a:pPr>
            <a:r>
              <a:rPr lang="en-US" sz="2600" dirty="0"/>
              <a:t>the Amount</a:t>
            </a:r>
            <a:r>
              <a:rPr lang="en-US" dirty="0"/>
              <a:t> 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r>
              <a:rPr lang="en-US" dirty="0"/>
              <a:t>that should be </a:t>
            </a:r>
            <a:r>
              <a:rPr lang="en-US" dirty="0" smtClean="0"/>
              <a:t>recorded.  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Need to record transactions (or economic events)</a:t>
            </a:r>
          </a:p>
          <a:p>
            <a:pPr>
              <a:lnSpc>
                <a:spcPct val="90000"/>
              </a:lnSpc>
            </a:pPr>
            <a:r>
              <a:rPr lang="en-US" u="sng" dirty="0" smtClean="0"/>
              <a:t>Framework</a:t>
            </a:r>
            <a:r>
              <a:rPr lang="en-US" dirty="0" smtClean="0"/>
              <a:t> for preparing financial statements</a:t>
            </a:r>
          </a:p>
          <a:p>
            <a:pPr>
              <a:lnSpc>
                <a:spcPct val="90000"/>
              </a:lnSpc>
            </a:pPr>
            <a:r>
              <a:rPr lang="en-US" u="sng" dirty="0" smtClean="0"/>
              <a:t>Controls</a:t>
            </a:r>
            <a:r>
              <a:rPr lang="en-US" dirty="0" smtClean="0"/>
              <a:t> to determine whether errors have arisen in the recording process</a:t>
            </a:r>
            <a:endParaRPr lang="en-US" dirty="0"/>
          </a:p>
        </p:txBody>
      </p:sp>
      <p:pic>
        <p:nvPicPr>
          <p:cNvPr id="2051" name="Picture 3" descr="C:\Users\Patti\AppData\Local\Microsoft\Windows\Temporary Internet Files\Content.IE5\8WN89Z2O\MP90028508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5250370"/>
            <a:ext cx="1820163" cy="1204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82578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31" name="Rectangle 15"/>
          <p:cNvSpPr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r>
              <a:rPr lang="en-US" sz="4200">
                <a:solidFill>
                  <a:schemeClr val="tx2"/>
                </a:solidFill>
                <a:latin typeface="Garamond" pitchFamily="18" charset="0"/>
                <a:cs typeface="Arial" charset="0"/>
              </a:rPr>
              <a:t>Framework of an Accounting System</a:t>
            </a:r>
          </a:p>
        </p:txBody>
      </p:sp>
      <p:sp>
        <p:nvSpPr>
          <p:cNvPr id="9232" name="Rectangle 16"/>
          <p:cNvSpPr>
            <a:spLocks noChangeArrowheads="1"/>
          </p:cNvSpPr>
          <p:nvPr/>
        </p:nvSpPr>
        <p:spPr bwMode="auto">
          <a:xfrm>
            <a:off x="533400" y="1447800"/>
            <a:ext cx="8305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5100">
                <a:cs typeface="Arial" charset="0"/>
              </a:rPr>
              <a:t>Assets = Liabilities + Equity</a:t>
            </a:r>
          </a:p>
        </p:txBody>
      </p:sp>
      <p:pic>
        <p:nvPicPr>
          <p:cNvPr id="9233" name="Picture 17" descr="bd05015_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5863" y="2286000"/>
            <a:ext cx="173037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34" name="Rectangle 18"/>
          <p:cNvSpPr>
            <a:spLocks noChangeArrowheads="1"/>
          </p:cNvSpPr>
          <p:nvPr/>
        </p:nvSpPr>
        <p:spPr bwMode="auto">
          <a:xfrm>
            <a:off x="381000" y="4648200"/>
            <a:ext cx="8382000" cy="158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32001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Every transaction affects at least </a:t>
            </a:r>
            <a:r>
              <a:rPr lang="en-US" sz="280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two </a:t>
            </a:r>
            <a:r>
              <a:rPr lang="en-US" sz="28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accounts.</a:t>
            </a:r>
          </a:p>
          <a:p>
            <a:pPr algn="ctr">
              <a:spcBef>
                <a:spcPct val="50000"/>
              </a:spcBef>
            </a:pPr>
            <a:r>
              <a:rPr lang="en-US" sz="28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accounting equation must remain in balance after each transaction</a:t>
            </a:r>
            <a:r>
              <a:rPr lang="en-US" sz="20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0"/>
            <a:ext cx="8229600" cy="16764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600"/>
              <a:t>By expanding the accounting equation, transactions can be analyzed, summarized, and recorded within the integrated financial statement framework.</a:t>
            </a:r>
          </a:p>
          <a:p>
            <a:pPr>
              <a:buFont typeface="Wingdings" pitchFamily="2" charset="2"/>
              <a:buNone/>
            </a:pPr>
            <a:endParaRPr lang="en-US" sz="2600"/>
          </a:p>
        </p:txBody>
      </p:sp>
      <p:sp>
        <p:nvSpPr>
          <p:cNvPr id="139267" name="Rectangle 4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en-US"/>
              <a:t>Integrated Financial Statement Framework: Template</a:t>
            </a:r>
          </a:p>
        </p:txBody>
      </p:sp>
      <p:pic>
        <p:nvPicPr>
          <p:cNvPr id="139268" name="Picture 5" descr="PPTE0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50" t="20874" r="18692" b="51294"/>
          <a:stretch>
            <a:fillRect/>
          </a:stretch>
        </p:blipFill>
        <p:spPr bwMode="auto">
          <a:xfrm>
            <a:off x="0" y="3276600"/>
            <a:ext cx="7696200" cy="288607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9273" name="Text Box 9"/>
          <p:cNvSpPr txBox="1">
            <a:spLocks noChangeArrowheads="1"/>
          </p:cNvSpPr>
          <p:nvPr/>
        </p:nvSpPr>
        <p:spPr bwMode="auto">
          <a:xfrm>
            <a:off x="7010400" y="2971800"/>
            <a:ext cx="2057400" cy="1892826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dirty="0"/>
              <a:t>Retained Earnings </a:t>
            </a:r>
            <a:endParaRPr lang="en-US" sz="1800" b="1" dirty="0" smtClean="0"/>
          </a:p>
          <a:p>
            <a:pPr>
              <a:spcBef>
                <a:spcPct val="50000"/>
              </a:spcBef>
            </a:pPr>
            <a:r>
              <a:rPr lang="en-US" sz="1800" dirty="0" smtClean="0"/>
              <a:t>= </a:t>
            </a:r>
            <a:r>
              <a:rPr lang="en-US" sz="1800" dirty="0" err="1"/>
              <a:t>Beg.R</a:t>
            </a:r>
            <a:r>
              <a:rPr lang="en-US" sz="1800" dirty="0"/>
              <a:t>/E </a:t>
            </a:r>
            <a:endParaRPr lang="en-US" sz="1800" dirty="0" smtClean="0"/>
          </a:p>
          <a:p>
            <a:pPr>
              <a:spcBef>
                <a:spcPct val="50000"/>
              </a:spcBef>
            </a:pPr>
            <a:r>
              <a:rPr lang="en-US" sz="1800" dirty="0" smtClean="0"/>
              <a:t>+ </a:t>
            </a:r>
            <a:r>
              <a:rPr lang="en-US" sz="1800" b="1" dirty="0"/>
              <a:t>Net Income</a:t>
            </a:r>
            <a:r>
              <a:rPr lang="en-US" sz="1800" dirty="0"/>
              <a:t> </a:t>
            </a:r>
            <a:endParaRPr lang="en-US" sz="1800" dirty="0" smtClean="0"/>
          </a:p>
          <a:p>
            <a:pPr>
              <a:spcBef>
                <a:spcPct val="50000"/>
              </a:spcBef>
            </a:pPr>
            <a:r>
              <a:rPr lang="en-US" sz="1800" dirty="0" smtClean="0"/>
              <a:t>- </a:t>
            </a:r>
            <a:r>
              <a:rPr lang="en-US" sz="1800" dirty="0"/>
              <a:t>Dividends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9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9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7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" t="8353" r="1429" b="11744"/>
          <a:stretch/>
        </p:blipFill>
        <p:spPr>
          <a:xfrm>
            <a:off x="159657" y="304800"/>
            <a:ext cx="8853714" cy="5791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Transactional Analysis</a:t>
            </a:r>
          </a:p>
        </p:txBody>
      </p:sp>
      <p:sp>
        <p:nvSpPr>
          <p:cNvPr id="134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1143000"/>
            <a:ext cx="7848600" cy="1752600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600" u="sng"/>
              <a:t>Transaction #1: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600"/>
              <a:t>	Mom invests $100 in our new lemonade stand.  The company issues her 10 shiny new share certificates.</a:t>
            </a:r>
          </a:p>
        </p:txBody>
      </p:sp>
      <p:graphicFrame>
        <p:nvGraphicFramePr>
          <p:cNvPr id="134268" name="Group 124"/>
          <p:cNvGraphicFramePr>
            <a:graphicFrameLocks noGrp="1"/>
          </p:cNvGraphicFramePr>
          <p:nvPr>
            <p:ph sz="quarter" idx="2"/>
          </p:nvPr>
        </p:nvGraphicFramePr>
        <p:xfrm>
          <a:off x="533400" y="2743200"/>
          <a:ext cx="8610600" cy="3476563"/>
        </p:xfrm>
        <a:graphic>
          <a:graphicData uri="http://schemas.openxmlformats.org/drawingml/2006/table">
            <a:tbl>
              <a:tblPr/>
              <a:tblGrid>
                <a:gridCol w="2870200"/>
                <a:gridCol w="2263775"/>
                <a:gridCol w="3476625"/>
              </a:tblGrid>
              <a:tr h="509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L         +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E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1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Cptl Stock      Ret’d Earnings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5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The business has rec’d cash – assets have increased</a:t>
                      </a: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The business has issued share certificates – we have our 1</a:t>
                      </a:r>
                      <a:r>
                        <a:rPr kumimoji="0" lang="en-US" sz="20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st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owner! Capital Stock has increased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1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+ $100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Cptl Stock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+ $100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34165" name="Picture 21" descr="j0355327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5199063"/>
            <a:ext cx="1509713" cy="1658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Transactional Analysis</a:t>
            </a:r>
          </a:p>
        </p:txBody>
      </p:sp>
      <p:sp>
        <p:nvSpPr>
          <p:cNvPr id="135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1143000"/>
            <a:ext cx="7848600" cy="17526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600" u="sng"/>
              <a:t>Transaction #2:</a:t>
            </a:r>
          </a:p>
          <a:p>
            <a:pPr>
              <a:buFont typeface="Wingdings" pitchFamily="2" charset="2"/>
              <a:buNone/>
            </a:pPr>
            <a:r>
              <a:rPr lang="en-US" sz="2600"/>
              <a:t>We still need more cash to start our business.  Our bank lends us $200.</a:t>
            </a:r>
          </a:p>
        </p:txBody>
      </p:sp>
      <p:graphicFrame>
        <p:nvGraphicFramePr>
          <p:cNvPr id="135244" name="Group 76"/>
          <p:cNvGraphicFramePr>
            <a:graphicFrameLocks noGrp="1"/>
          </p:cNvGraphicFramePr>
          <p:nvPr>
            <p:ph sz="quarter" idx="2"/>
          </p:nvPr>
        </p:nvGraphicFramePr>
        <p:xfrm>
          <a:off x="533400" y="2743200"/>
          <a:ext cx="8305800" cy="2995550"/>
        </p:xfrm>
        <a:graphic>
          <a:graphicData uri="http://schemas.openxmlformats.org/drawingml/2006/table">
            <a:tbl>
              <a:tblPr/>
              <a:tblGrid>
                <a:gridCol w="2768600"/>
                <a:gridCol w="2184400"/>
                <a:gridCol w="3352800"/>
              </a:tblGrid>
              <a:tr h="509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+              E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5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The business has rec’d cash – assets have increased</a:t>
                      </a: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We now owe the bank money – liabilities have increased.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+$200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Bank Loan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+$200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35189" name="Picture 21" descr="j0355327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063" y="4572000"/>
            <a:ext cx="1509712" cy="1658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Transactional Analysis</a:t>
            </a:r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1143000"/>
            <a:ext cx="7848600" cy="17526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600" u="sng"/>
              <a:t>Transaction #3:</a:t>
            </a:r>
          </a:p>
          <a:p>
            <a:pPr>
              <a:buFont typeface="Wingdings" pitchFamily="2" charset="2"/>
              <a:buNone/>
            </a:pPr>
            <a:r>
              <a:rPr lang="en-US" sz="2600"/>
              <a:t>We buy equipment totaling $150 with cash.</a:t>
            </a:r>
          </a:p>
        </p:txBody>
      </p:sp>
      <p:graphicFrame>
        <p:nvGraphicFramePr>
          <p:cNvPr id="136278" name="Group 86"/>
          <p:cNvGraphicFramePr>
            <a:graphicFrameLocks noGrp="1"/>
          </p:cNvGraphicFramePr>
          <p:nvPr>
            <p:ph sz="quarter" idx="2"/>
          </p:nvPr>
        </p:nvGraphicFramePr>
        <p:xfrm>
          <a:off x="304800" y="2362200"/>
          <a:ext cx="8305800" cy="3667316"/>
        </p:xfrm>
        <a:graphic>
          <a:graphicData uri="http://schemas.openxmlformats.org/drawingml/2006/table">
            <a:tbl>
              <a:tblPr/>
              <a:tblGrid>
                <a:gridCol w="2768600"/>
                <a:gridCol w="2184400"/>
                <a:gridCol w="3352800"/>
              </a:tblGrid>
              <a:tr h="50958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          = 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+              E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74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 The business has paid cash – assets have decreased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 Equipment has increased.</a:t>
                      </a: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5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Equip’t     Cash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+$150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       - $150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36213" name="Picture 21" descr="j0355327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063" y="4572000"/>
            <a:ext cx="1509712" cy="1658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Transactional Analysis</a:t>
            </a:r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1143000"/>
            <a:ext cx="7848600" cy="17526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600" u="sng"/>
              <a:t>Transaction #4:</a:t>
            </a:r>
          </a:p>
          <a:p>
            <a:pPr>
              <a:buFont typeface="Wingdings" pitchFamily="2" charset="2"/>
              <a:buNone/>
            </a:pPr>
            <a:r>
              <a:rPr lang="en-US" sz="2600"/>
              <a:t>We buy lemonade making supplies of $125 “on account” from our supplier.</a:t>
            </a:r>
          </a:p>
        </p:txBody>
      </p:sp>
      <p:graphicFrame>
        <p:nvGraphicFramePr>
          <p:cNvPr id="137292" name="Group 76"/>
          <p:cNvGraphicFramePr>
            <a:graphicFrameLocks noGrp="1"/>
          </p:cNvGraphicFramePr>
          <p:nvPr>
            <p:ph sz="quarter" idx="2"/>
          </p:nvPr>
        </p:nvGraphicFramePr>
        <p:xfrm>
          <a:off x="304800" y="2667000"/>
          <a:ext cx="8305800" cy="3399156"/>
        </p:xfrm>
        <a:graphic>
          <a:graphicData uri="http://schemas.openxmlformats.org/drawingml/2006/table">
            <a:tbl>
              <a:tblPr/>
              <a:tblGrid>
                <a:gridCol w="2768600"/>
                <a:gridCol w="2184400"/>
                <a:gridCol w="3352800"/>
              </a:tblGrid>
              <a:tr h="204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+              E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5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 Supplies have increased.</a:t>
                      </a: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We now owe our supplier – liabilities have increased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5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Supplies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+$125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Accounts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+$125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37237" name="Picture 21" descr="j0355327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063" y="4572000"/>
            <a:ext cx="1509712" cy="1658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Transactional Analysis</a:t>
            </a:r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066800"/>
            <a:ext cx="8686800" cy="20574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600" u="sng"/>
              <a:t>Transaction #5:</a:t>
            </a:r>
          </a:p>
          <a:p>
            <a:pPr>
              <a:buFont typeface="Wingdings" pitchFamily="2" charset="2"/>
              <a:buNone/>
            </a:pPr>
            <a:r>
              <a:rPr lang="en-US" sz="2600"/>
              <a:t>Sold 20 glasses of lemonade on our first day of business for $20.</a:t>
            </a:r>
          </a:p>
        </p:txBody>
      </p:sp>
      <p:pic>
        <p:nvPicPr>
          <p:cNvPr id="141316" name="Picture 4" descr="j0355327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25" y="5486400"/>
            <a:ext cx="1247775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41374" name="Group 62"/>
          <p:cNvGraphicFramePr>
            <a:graphicFrameLocks noGrp="1"/>
          </p:cNvGraphicFramePr>
          <p:nvPr>
            <p:ph sz="quarter" idx="2"/>
          </p:nvPr>
        </p:nvGraphicFramePr>
        <p:xfrm>
          <a:off x="304800" y="3200400"/>
          <a:ext cx="8839200" cy="2523744"/>
        </p:xfrm>
        <a:graphic>
          <a:graphicData uri="http://schemas.openxmlformats.org/drawingml/2006/table">
            <a:tbl>
              <a:tblPr/>
              <a:tblGrid>
                <a:gridCol w="2946400"/>
                <a:gridCol w="2324100"/>
                <a:gridCol w="3568700"/>
              </a:tblGrid>
              <a:tr h="204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+              E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Cash goes up</a:t>
                      </a: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Cptl.Stock      Ret’d Earnings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R/E goes up because revenue is recognized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2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+$20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Sales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+$20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1367" name="Text Box 55"/>
          <p:cNvSpPr txBox="1">
            <a:spLocks noChangeArrowheads="1"/>
          </p:cNvSpPr>
          <p:nvPr/>
        </p:nvSpPr>
        <p:spPr bwMode="auto">
          <a:xfrm>
            <a:off x="6324600" y="2286000"/>
            <a:ext cx="2590800" cy="9255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/>
              <a:t>Retained Earnings = Beg.R/E + </a:t>
            </a:r>
            <a:r>
              <a:rPr lang="en-US" sz="1800" b="1"/>
              <a:t>Net Income</a:t>
            </a:r>
            <a:r>
              <a:rPr lang="en-US" sz="1800"/>
              <a:t> - Dividends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Transactional Analysis</a:t>
            </a:r>
          </a:p>
        </p:txBody>
      </p:sp>
      <p:sp>
        <p:nvSpPr>
          <p:cNvPr id="1443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066800"/>
            <a:ext cx="8686800" cy="19050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600" u="sng"/>
              <a:t>Transaction #6:</a:t>
            </a:r>
          </a:p>
          <a:p>
            <a:pPr>
              <a:buFont typeface="Wingdings" pitchFamily="2" charset="2"/>
              <a:buNone/>
            </a:pPr>
            <a:r>
              <a:rPr lang="en-US" sz="2600"/>
              <a:t>Paid employee wages for the week $1and paid advertising $15</a:t>
            </a:r>
          </a:p>
          <a:p>
            <a:pPr algn="ctr">
              <a:buFont typeface="Wingdings" pitchFamily="2" charset="2"/>
              <a:buNone/>
            </a:pPr>
            <a:endParaRPr lang="en-US" sz="2000"/>
          </a:p>
        </p:txBody>
      </p:sp>
      <p:pic>
        <p:nvPicPr>
          <p:cNvPr id="144388" name="Picture 4" descr="j0355327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0513" y="5503863"/>
            <a:ext cx="1233487" cy="1354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44436" name="Group 52"/>
          <p:cNvGraphicFramePr>
            <a:graphicFrameLocks noGrp="1"/>
          </p:cNvGraphicFramePr>
          <p:nvPr>
            <p:ph sz="quarter" idx="2"/>
          </p:nvPr>
        </p:nvGraphicFramePr>
        <p:xfrm>
          <a:off x="304800" y="2743200"/>
          <a:ext cx="8839200" cy="2962656"/>
        </p:xfrm>
        <a:graphic>
          <a:graphicData uri="http://schemas.openxmlformats.org/drawingml/2006/table">
            <a:tbl>
              <a:tblPr/>
              <a:tblGrid>
                <a:gridCol w="2946400"/>
                <a:gridCol w="2324100"/>
                <a:gridCol w="3568700"/>
              </a:tblGrid>
              <a:tr h="204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+              E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Cash goes down</a:t>
                      </a: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Cptl.Stock      Ret’d Earnings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R/E goes down because an expense is recognized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- $16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Wages Exp.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- $1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Adv.Exp. $15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4433" name="Text Box 49"/>
          <p:cNvSpPr txBox="1">
            <a:spLocks noChangeArrowheads="1"/>
          </p:cNvSpPr>
          <p:nvPr/>
        </p:nvSpPr>
        <p:spPr bwMode="auto">
          <a:xfrm>
            <a:off x="6934200" y="1905000"/>
            <a:ext cx="2209800" cy="9255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/>
              <a:t>Retained Earnings = Beg.R/E + </a:t>
            </a:r>
            <a:r>
              <a:rPr lang="en-US" sz="1800" b="1"/>
              <a:t>Net Income</a:t>
            </a:r>
            <a:r>
              <a:rPr lang="en-US" sz="1800"/>
              <a:t> - Dividends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Transactional Analysis</a:t>
            </a: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914400"/>
            <a:ext cx="8077200" cy="16764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600" u="sng"/>
              <a:t>Transaction #7:</a:t>
            </a:r>
          </a:p>
          <a:p>
            <a:pPr>
              <a:buFont typeface="Wingdings" pitchFamily="2" charset="2"/>
              <a:buNone/>
            </a:pPr>
            <a:r>
              <a:rPr lang="en-US" sz="2600"/>
              <a:t>Pay $2 to Mom, our shareholder, as a dividend.</a:t>
            </a:r>
          </a:p>
          <a:p>
            <a:pPr>
              <a:buFont typeface="Wingdings" pitchFamily="2" charset="2"/>
              <a:buNone/>
            </a:pPr>
            <a:r>
              <a:rPr lang="en-US" sz="2600"/>
              <a:t>	</a:t>
            </a:r>
          </a:p>
        </p:txBody>
      </p:sp>
      <p:pic>
        <p:nvPicPr>
          <p:cNvPr id="145431" name="Picture 23" descr="j0355327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2550" y="5275263"/>
            <a:ext cx="1441450" cy="158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45475" name="Group 67"/>
          <p:cNvGraphicFramePr>
            <a:graphicFrameLocks noGrp="1"/>
          </p:cNvGraphicFramePr>
          <p:nvPr>
            <p:ph sz="quarter" idx="2"/>
          </p:nvPr>
        </p:nvGraphicFramePr>
        <p:xfrm>
          <a:off x="304800" y="2743200"/>
          <a:ext cx="8839200" cy="2523744"/>
        </p:xfrm>
        <a:graphic>
          <a:graphicData uri="http://schemas.openxmlformats.org/drawingml/2006/table">
            <a:tbl>
              <a:tblPr/>
              <a:tblGrid>
                <a:gridCol w="2946400"/>
                <a:gridCol w="2324100"/>
                <a:gridCol w="3568700"/>
              </a:tblGrid>
              <a:tr h="204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+              E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Cash goes down</a:t>
                      </a: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Cptl.Stock      Ret’d Earnings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R/E goes down because dividends are paid.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- $2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Dividends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- $2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4000">
                <a:solidFill>
                  <a:schemeClr val="tx2"/>
                </a:solidFill>
                <a:latin typeface="Times New Roman" pitchFamily="18" charset="0"/>
              </a:rPr>
              <a:t>Summary</a:t>
            </a:r>
          </a:p>
        </p:txBody>
      </p:sp>
      <p:graphicFrame>
        <p:nvGraphicFramePr>
          <p:cNvPr id="20736" name="Group 2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8018768"/>
              </p:ext>
            </p:extLst>
          </p:nvPr>
        </p:nvGraphicFramePr>
        <p:xfrm>
          <a:off x="0" y="1397000"/>
          <a:ext cx="9067800" cy="4839970"/>
        </p:xfrm>
        <a:graphic>
          <a:graphicData uri="http://schemas.openxmlformats.org/drawingml/2006/table">
            <a:tbl>
              <a:tblPr/>
              <a:tblGrid>
                <a:gridCol w="1066800"/>
                <a:gridCol w="922338"/>
                <a:gridCol w="1323975"/>
                <a:gridCol w="1042987"/>
                <a:gridCol w="1323975"/>
                <a:gridCol w="947738"/>
                <a:gridCol w="1104900"/>
                <a:gridCol w="1335087"/>
              </a:tblGrid>
              <a:tr h="965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Assets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Liabilities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Shareholders’ Equity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579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Trans.#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Cash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Supplies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Equip-ment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Accounts Payable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Bank Loan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Cptl. Stock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Ret’d Earn’gs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-$150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+$150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+$125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+$125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-$16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 $16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-$2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-$2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Balance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$152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PPT1313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676400"/>
            <a:ext cx="82296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65138"/>
            <a:ext cx="8229600" cy="601662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Shareholders’ Equity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8651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Income Statement</a:t>
            </a:r>
          </a:p>
        </p:txBody>
      </p:sp>
      <p:graphicFrame>
        <p:nvGraphicFramePr>
          <p:cNvPr id="24691" name="Group 1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9239150"/>
              </p:ext>
            </p:extLst>
          </p:nvPr>
        </p:nvGraphicFramePr>
        <p:xfrm>
          <a:off x="609600" y="1143000"/>
          <a:ext cx="7543800" cy="4840224"/>
        </p:xfrm>
        <a:graphic>
          <a:graphicData uri="http://schemas.openxmlformats.org/drawingml/2006/table">
            <a:tbl>
              <a:tblPr/>
              <a:tblGrid>
                <a:gridCol w="2565400"/>
                <a:gridCol w="2844800"/>
                <a:gridCol w="914400"/>
                <a:gridCol w="1219200"/>
              </a:tblGrid>
              <a:tr h="1016000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Julianne’s Lemonade Stand Inc.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Income Statement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For the month ended September 30, </a:t>
                      </a: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2013</a:t>
                      </a:r>
                      <a:endParaRPr kumimoji="0" lang="en-US" sz="2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439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Sales revenue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$ 20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3375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Operating Expenses: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Wages Expense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 1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305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Advertising Expense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operating expenses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16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Net Income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$   4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4690" name="Line 114"/>
          <p:cNvSpPr>
            <a:spLocks noChangeShapeType="1"/>
          </p:cNvSpPr>
          <p:nvPr/>
        </p:nvSpPr>
        <p:spPr bwMode="auto">
          <a:xfrm>
            <a:off x="6934200" y="6019800"/>
            <a:ext cx="1371600" cy="0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Retained Earnings Statement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457200" y="1981200"/>
            <a:ext cx="8229600" cy="4144963"/>
          </a:xfrm>
          <a:prstGeom prst="rect">
            <a:avLst/>
          </a:prstGeom>
          <a:noFill/>
          <a:ln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  <a:defRPr/>
            </a:pPr>
            <a:endParaRPr lang="en-US" kern="0" dirty="0">
              <a:solidFill>
                <a:schemeClr val="accent2"/>
              </a:solidFill>
              <a:latin typeface="+mn-lt"/>
              <a:ea typeface="+mn-ea"/>
            </a:endParaRPr>
          </a:p>
        </p:txBody>
      </p:sp>
      <p:graphicFrame>
        <p:nvGraphicFramePr>
          <p:cNvPr id="25661" name="Group 6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7096729"/>
              </p:ext>
            </p:extLst>
          </p:nvPr>
        </p:nvGraphicFramePr>
        <p:xfrm>
          <a:off x="381000" y="1397000"/>
          <a:ext cx="8305800" cy="3967480"/>
        </p:xfrm>
        <a:graphic>
          <a:graphicData uri="http://schemas.openxmlformats.org/drawingml/2006/table">
            <a:tbl>
              <a:tblPr/>
              <a:tblGrid>
                <a:gridCol w="7239000"/>
                <a:gridCol w="1066800"/>
              </a:tblGrid>
              <a:tr h="10160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Julianne’s Lemonade Stand Inc.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Retained Earnings Statement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For the month ended September 30, </a:t>
                      </a: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2013</a:t>
                      </a:r>
                      <a:endParaRPr kumimoji="0" lang="en-US" sz="2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515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Retained Earnings, Sept.1, </a:t>
                      </a: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2013</a:t>
                      </a:r>
                      <a:endParaRPr kumimoji="0" lang="en-US" sz="2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 0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Net income for September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2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Less dividends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Retained Earnings, Sept.30, </a:t>
                      </a: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2013</a:t>
                      </a:r>
                      <a:endParaRPr kumimoji="0" lang="en-US" sz="2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5660" name="Line 60"/>
          <p:cNvSpPr>
            <a:spLocks noChangeShapeType="1"/>
          </p:cNvSpPr>
          <p:nvPr/>
        </p:nvSpPr>
        <p:spPr bwMode="auto">
          <a:xfrm>
            <a:off x="7696200" y="5334000"/>
            <a:ext cx="990600" cy="0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870" name="Group 2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5667820"/>
              </p:ext>
            </p:extLst>
          </p:nvPr>
        </p:nvGraphicFramePr>
        <p:xfrm>
          <a:off x="685800" y="0"/>
          <a:ext cx="6934200" cy="6522720"/>
        </p:xfrm>
        <a:graphic>
          <a:graphicData uri="http://schemas.openxmlformats.org/drawingml/2006/table">
            <a:tbl>
              <a:tblPr/>
              <a:tblGrid>
                <a:gridCol w="4648200"/>
                <a:gridCol w="1090613"/>
                <a:gridCol w="1195387"/>
              </a:tblGrid>
              <a:tr h="581025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Julianne’s Lemonade Stand Inc.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Balance Sheet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As at September 30,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2013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89560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ASSETS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1219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Cash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$ 152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Supplies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125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Equipment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150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95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assets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$ 427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84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LIABILITIES AND SHAREHOLDERS’ EQUITY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LIABILITIES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Accounts Payable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$125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Bank Loan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$ 325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SHAREHOLDERS’ EQUITY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Capital Stock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Retained Earnings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102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Liabilities and Shareholders’ Equity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$ 427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6871" name="Line 247"/>
          <p:cNvSpPr>
            <a:spLocks noChangeShapeType="1"/>
          </p:cNvSpPr>
          <p:nvPr/>
        </p:nvSpPr>
        <p:spPr bwMode="auto">
          <a:xfrm>
            <a:off x="6400800" y="3124200"/>
            <a:ext cx="1219200" cy="0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6872" name="Line 248"/>
          <p:cNvSpPr>
            <a:spLocks noChangeShapeType="1"/>
          </p:cNvSpPr>
          <p:nvPr/>
        </p:nvSpPr>
        <p:spPr bwMode="auto">
          <a:xfrm>
            <a:off x="6400800" y="6781800"/>
            <a:ext cx="1219200" cy="0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94" t="11302" r="9524" b="13513"/>
          <a:stretch/>
        </p:blipFill>
        <p:spPr>
          <a:xfrm>
            <a:off x="152400" y="304800"/>
            <a:ext cx="8839200" cy="609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4" t="23685" r="1746" b="24127"/>
          <a:stretch/>
        </p:blipFill>
        <p:spPr>
          <a:xfrm>
            <a:off x="290286" y="838200"/>
            <a:ext cx="8694057" cy="4876800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533400" y="5257800"/>
            <a:ext cx="4876800" cy="762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16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457200" y="3962400"/>
            <a:ext cx="74676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accent2"/>
              </a:buClr>
              <a:buSzPct val="50000"/>
              <a:buFont typeface="Wingdings" pitchFamily="2" charset="2"/>
              <a:buNone/>
            </a:pPr>
            <a:r>
              <a:rPr lang="en-US" sz="320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End of Chapter 2 !</a:t>
            </a:r>
          </a:p>
          <a:p>
            <a:pPr algn="ctr" eaLnBrk="1" hangingPunct="1">
              <a:spcBef>
                <a:spcPct val="20000"/>
              </a:spcBef>
              <a:buClr>
                <a:schemeClr val="accent2"/>
              </a:buClr>
              <a:buSzPct val="50000"/>
              <a:buFont typeface="Wingdings" pitchFamily="2" charset="2"/>
              <a:buNone/>
            </a:pPr>
            <a:r>
              <a:rPr lang="en-US" sz="320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Next week: Chapter 3</a:t>
            </a:r>
          </a:p>
        </p:txBody>
      </p:sp>
      <p:pic>
        <p:nvPicPr>
          <p:cNvPr id="38916" name="Picture 6" descr="MCAN00790_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381000"/>
            <a:ext cx="3360738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Engravers MT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WarrenSurvey_FINAL</Template>
  <TotalTime>2144</TotalTime>
  <Words>776</Words>
  <Application>Microsoft Office PowerPoint</Application>
  <PresentationFormat>On-screen Show (4:3)</PresentationFormat>
  <Paragraphs>234</Paragraphs>
  <Slides>22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2_Custom Design</vt:lpstr>
      <vt:lpstr>Custom Design</vt:lpstr>
      <vt:lpstr>1_Custom Design</vt:lpstr>
      <vt:lpstr>Edge</vt:lpstr>
      <vt:lpstr>Default Design</vt:lpstr>
      <vt:lpstr>Chapter 2</vt:lpstr>
      <vt:lpstr>Learning Objectives</vt:lpstr>
      <vt:lpstr>Financial Accounting System</vt:lpstr>
      <vt:lpstr>Financial Accounting System</vt:lpstr>
      <vt:lpstr>PowerPoint Presentation</vt:lpstr>
      <vt:lpstr>Integrated Financial Statement Framework: Template</vt:lpstr>
      <vt:lpstr>PowerPoint Presentation</vt:lpstr>
      <vt:lpstr>Transactional Analysis</vt:lpstr>
      <vt:lpstr>Transactional Analysis</vt:lpstr>
      <vt:lpstr>Transactional Analysis</vt:lpstr>
      <vt:lpstr>Transactional Analysis</vt:lpstr>
      <vt:lpstr>Transactional Analysis</vt:lpstr>
      <vt:lpstr>Transactional Analysis</vt:lpstr>
      <vt:lpstr>Transactional Analysis</vt:lpstr>
      <vt:lpstr>PowerPoint Presentation</vt:lpstr>
      <vt:lpstr>Shareholders’ Equity</vt:lpstr>
      <vt:lpstr>Income Statement</vt:lpstr>
      <vt:lpstr>Retained Earnings Statement</vt:lpstr>
      <vt:lpstr>PowerPoint Presentation</vt:lpstr>
      <vt:lpstr>PowerPoint Presentation</vt:lpstr>
      <vt:lpstr>PowerPoint Presentation</vt:lpstr>
      <vt:lpstr>PowerPoint Presentation</vt:lpstr>
    </vt:vector>
  </TitlesOfParts>
  <Company>Cengage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Number</dc:title>
  <dc:creator>TL User</dc:creator>
  <cp:lastModifiedBy>Patti</cp:lastModifiedBy>
  <cp:revision>134</cp:revision>
  <dcterms:created xsi:type="dcterms:W3CDTF">2009-07-15T18:36:45Z</dcterms:created>
  <dcterms:modified xsi:type="dcterms:W3CDTF">2013-09-09T02:29:41Z</dcterms:modified>
</cp:coreProperties>
</file>