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6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</p:sldIdLst>
  <p:sldSz cx="9144000" cy="6858000" type="screen4x3"/>
  <p:notesSz cx="9313863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014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36007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75701" y="0"/>
            <a:ext cx="4036007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B6B5D3-AE24-4155-8A60-F4F7455A901A}" type="datetimeFigureOut">
              <a:rPr lang="en-CA" smtClean="0"/>
              <a:t>2015-03-17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4036007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75701" y="6513910"/>
            <a:ext cx="4036007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96BD0C-FEC5-4F23-87B0-EB10C0435F3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07526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D5D7-5997-4046-B55A-1122C16D4BC3}" type="datetimeFigureOut">
              <a:rPr lang="en-CA" smtClean="0"/>
              <a:t>2015-03-17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CC6EF-1052-465F-AB7D-7892670472F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44106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D5D7-5997-4046-B55A-1122C16D4BC3}" type="datetimeFigureOut">
              <a:rPr lang="en-CA" smtClean="0"/>
              <a:t>2015-03-17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CC6EF-1052-465F-AB7D-7892670472F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80750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D5D7-5997-4046-B55A-1122C16D4BC3}" type="datetimeFigureOut">
              <a:rPr lang="en-CA" smtClean="0"/>
              <a:t>2015-03-17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CC6EF-1052-465F-AB7D-7892670472F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19434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D5D7-5997-4046-B55A-1122C16D4BC3}" type="datetimeFigureOut">
              <a:rPr lang="en-CA" smtClean="0"/>
              <a:t>2015-03-17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CC6EF-1052-465F-AB7D-7892670472F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4234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D5D7-5997-4046-B55A-1122C16D4BC3}" type="datetimeFigureOut">
              <a:rPr lang="en-CA" smtClean="0"/>
              <a:t>2015-03-17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CC6EF-1052-465F-AB7D-7892670472F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40268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D5D7-5997-4046-B55A-1122C16D4BC3}" type="datetimeFigureOut">
              <a:rPr lang="en-CA" smtClean="0"/>
              <a:t>2015-03-17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CC6EF-1052-465F-AB7D-7892670472F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1786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D5D7-5997-4046-B55A-1122C16D4BC3}" type="datetimeFigureOut">
              <a:rPr lang="en-CA" smtClean="0"/>
              <a:t>2015-03-17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CC6EF-1052-465F-AB7D-7892670472F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60284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D5D7-5997-4046-B55A-1122C16D4BC3}" type="datetimeFigureOut">
              <a:rPr lang="en-CA" smtClean="0"/>
              <a:t>2015-03-17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CC6EF-1052-465F-AB7D-7892670472F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4241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D5D7-5997-4046-B55A-1122C16D4BC3}" type="datetimeFigureOut">
              <a:rPr lang="en-CA" smtClean="0"/>
              <a:t>2015-03-17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CC6EF-1052-465F-AB7D-7892670472F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71746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D5D7-5997-4046-B55A-1122C16D4BC3}" type="datetimeFigureOut">
              <a:rPr lang="en-CA" smtClean="0"/>
              <a:t>2015-03-17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CC6EF-1052-465F-AB7D-7892670472F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06968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D5D7-5997-4046-B55A-1122C16D4BC3}" type="datetimeFigureOut">
              <a:rPr lang="en-CA" smtClean="0"/>
              <a:t>2015-03-17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CC6EF-1052-465F-AB7D-7892670472F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57727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DED5D7-5997-4046-B55A-1122C16D4BC3}" type="datetimeFigureOut">
              <a:rPr lang="en-CA" smtClean="0"/>
              <a:t>2015-03-17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CC6EF-1052-465F-AB7D-7892670472F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90934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CA" b="1" dirty="0"/>
              <a:t>Trade Union Policies and </a:t>
            </a:r>
            <a:r>
              <a:rPr lang="en-CA" b="1" u="sng" dirty="0"/>
              <a:t>non-market</a:t>
            </a:r>
            <a:r>
              <a:rPr lang="en-CA" b="1" dirty="0"/>
              <a:t> </a:t>
            </a:r>
            <a:r>
              <a:rPr lang="en-CA" b="1" dirty="0" smtClean="0"/>
              <a:t>values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Joseph </a:t>
            </a:r>
            <a:r>
              <a:rPr lang="en-CA" dirty="0" err="1" smtClean="0"/>
              <a:t>Shister</a:t>
            </a:r>
            <a:r>
              <a:rPr lang="en-CA" dirty="0" smtClean="0"/>
              <a:t> (1950)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06992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u="sng" dirty="0" smtClean="0"/>
              <a:t>Non-market</a:t>
            </a:r>
            <a:r>
              <a:rPr lang="en-CA" b="1" dirty="0" smtClean="0"/>
              <a:t> values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Unionism serves as a counterbalancing force to check the pull of the product market place.</a:t>
            </a:r>
          </a:p>
          <a:p>
            <a:r>
              <a:rPr lang="en-CA" dirty="0" err="1" smtClean="0"/>
              <a:t>Shister</a:t>
            </a:r>
            <a:r>
              <a:rPr lang="en-CA" dirty="0" smtClean="0"/>
              <a:t> looks at non-market </a:t>
            </a:r>
            <a:r>
              <a:rPr lang="en-CA" dirty="0"/>
              <a:t>policies under two basic </a:t>
            </a:r>
            <a:r>
              <a:rPr lang="en-CA" dirty="0" smtClean="0"/>
              <a:t>headings:</a:t>
            </a:r>
          </a:p>
          <a:p>
            <a:pPr lvl="1"/>
            <a:r>
              <a:rPr lang="en-CA" dirty="0" smtClean="0"/>
              <a:t>industrial morale</a:t>
            </a:r>
          </a:p>
          <a:p>
            <a:pPr lvl="1"/>
            <a:r>
              <a:rPr lang="en-CA" dirty="0" smtClean="0"/>
              <a:t>life-time </a:t>
            </a:r>
            <a:r>
              <a:rPr lang="en-CA" dirty="0"/>
              <a:t>productivity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84878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Morale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/>
              <a:t>Management in competitive industry in no position to devote resources to improve </a:t>
            </a:r>
            <a:r>
              <a:rPr lang="en-CA" dirty="0" smtClean="0"/>
              <a:t>morale to the extent necessary.</a:t>
            </a:r>
          </a:p>
          <a:p>
            <a:r>
              <a:rPr lang="en-CA" dirty="0"/>
              <a:t>Yet morale is an important social value, </a:t>
            </a:r>
            <a:r>
              <a:rPr lang="en-CA" u="sng" dirty="0"/>
              <a:t>primarily -- though not exclusively -- because it is a necessary condition for the orderly change of the social economic climate.</a:t>
            </a:r>
            <a:r>
              <a:rPr lang="en-CA" dirty="0" smtClean="0"/>
              <a:t> </a:t>
            </a:r>
          </a:p>
          <a:p>
            <a:r>
              <a:rPr lang="en-CA" dirty="0" smtClean="0"/>
              <a:t>Union policies that improve morale bring into closer relationship </a:t>
            </a:r>
            <a:r>
              <a:rPr lang="en-CA" u="sng" dirty="0" smtClean="0"/>
              <a:t>business and social costs.</a:t>
            </a:r>
            <a:endParaRPr lang="en-CA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9651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Lifetime productivity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Individual </a:t>
            </a:r>
            <a:r>
              <a:rPr lang="en-CA" dirty="0"/>
              <a:t>firm is concerned with the short run rather than lifetime productivity of the worker</a:t>
            </a:r>
            <a:r>
              <a:rPr lang="en-CA" dirty="0" smtClean="0"/>
              <a:t>.</a:t>
            </a:r>
          </a:p>
          <a:p>
            <a:r>
              <a:rPr lang="en-CA" dirty="0"/>
              <a:t>Concessions to lifetime productivity are </a:t>
            </a:r>
            <a:r>
              <a:rPr lang="en-CA" dirty="0" smtClean="0"/>
              <a:t>a loss </a:t>
            </a:r>
            <a:r>
              <a:rPr lang="en-CA" dirty="0"/>
              <a:t>to the firm and put it at a competitive </a:t>
            </a:r>
            <a:r>
              <a:rPr lang="en-CA" dirty="0" smtClean="0"/>
              <a:t>disadvantage</a:t>
            </a:r>
          </a:p>
          <a:p>
            <a:r>
              <a:rPr lang="en-CA" dirty="0"/>
              <a:t>Industry wide bargaining </a:t>
            </a:r>
            <a:r>
              <a:rPr lang="en-CA" dirty="0" smtClean="0"/>
              <a:t>enables </a:t>
            </a:r>
            <a:r>
              <a:rPr lang="en-CA" dirty="0"/>
              <a:t>the employer to accept labor policies geared to lifetime rather than short run productivity of worker.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44650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Substantive policies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Seniority </a:t>
            </a:r>
            <a:r>
              <a:rPr lang="en-CA" dirty="0"/>
              <a:t>in layoffs and recall.</a:t>
            </a:r>
          </a:p>
          <a:p>
            <a:r>
              <a:rPr lang="en-CA" dirty="0"/>
              <a:t>Control of </a:t>
            </a:r>
            <a:r>
              <a:rPr lang="en-CA" dirty="0" smtClean="0"/>
              <a:t>output: </a:t>
            </a:r>
            <a:r>
              <a:rPr lang="en-CA" dirty="0"/>
              <a:t>reducing hours, reducing speed of work</a:t>
            </a:r>
            <a:r>
              <a:rPr lang="en-CA" dirty="0" smtClean="0"/>
              <a:t>.</a:t>
            </a:r>
          </a:p>
          <a:p>
            <a:r>
              <a:rPr lang="en-CA" dirty="0"/>
              <a:t>Health and welfare funds, sick pay and medical care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84231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Non-market values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/>
              <a:t>Any analysis of the impact of unionism solely in terms of market values is a biased analysis</a:t>
            </a:r>
            <a:r>
              <a:rPr lang="en-CA" dirty="0" smtClean="0"/>
              <a:t>.</a:t>
            </a:r>
            <a:endParaRPr lang="en-CA" dirty="0"/>
          </a:p>
          <a:p>
            <a:r>
              <a:rPr lang="en-CA" dirty="0"/>
              <a:t>Market and nonmarket values cannot be assessed separately because they are not </a:t>
            </a:r>
            <a:r>
              <a:rPr lang="en-CA" i="1" dirty="0" smtClean="0"/>
              <a:t>additive</a:t>
            </a:r>
            <a:endParaRPr lang="en-CA" i="1" dirty="0"/>
          </a:p>
          <a:p>
            <a:r>
              <a:rPr lang="en-CA" dirty="0"/>
              <a:t>Rationale for broad bargaining units and industry-wide </a:t>
            </a:r>
            <a:r>
              <a:rPr lang="en-CA" dirty="0" smtClean="0"/>
              <a:t>bargaining: "Taking labor out of competition"</a:t>
            </a:r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39705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/>
              <a:t>"Taking labor out of competition</a:t>
            </a:r>
            <a:r>
              <a:rPr lang="en-CA" dirty="0" smtClean="0"/>
              <a:t>"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Unions cannot be successful in protecting the </a:t>
            </a:r>
            <a:r>
              <a:rPr lang="en-CA" dirty="0" smtClean="0"/>
              <a:t>interests of </a:t>
            </a:r>
            <a:r>
              <a:rPr lang="en-CA" dirty="0"/>
              <a:t>the worker without having the power to protect the </a:t>
            </a:r>
            <a:r>
              <a:rPr lang="en-CA" dirty="0" smtClean="0"/>
              <a:t>interests of </a:t>
            </a:r>
            <a:r>
              <a:rPr lang="en-CA" dirty="0"/>
              <a:t>the entrepreneur as well, within limits</a:t>
            </a:r>
            <a:r>
              <a:rPr lang="en-CA" dirty="0" smtClean="0"/>
              <a:t>.</a:t>
            </a:r>
          </a:p>
          <a:p>
            <a:r>
              <a:rPr lang="en-CA" b="1" dirty="0" smtClean="0"/>
              <a:t>Globalization upsets this logic because it stresses the competitiveness of labour flexibility.</a:t>
            </a:r>
            <a:endParaRPr lang="en-CA" b="1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1589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709" r="-41709"/>
          <a:stretch/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280864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“Bargaining Simulations” Weeks 10 and 11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Howard Zinn, “Comments on ‘Laboratory Method’” (blog under “Pages,” top right corner)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3110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9" b="2969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95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68"/>
          <a:stretch/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61669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89778" b="-89778"/>
          <a:stretch/>
        </p:blipFill>
        <p:spPr>
          <a:xfrm>
            <a:off x="457200" y="0"/>
            <a:ext cx="8244840" cy="6858000"/>
          </a:xfrm>
        </p:spPr>
      </p:pic>
    </p:spTree>
    <p:extLst>
      <p:ext uri="{BB962C8B-B14F-4D97-AF65-F5344CB8AC3E}">
        <p14:creationId xmlns:p14="http://schemas.microsoft.com/office/powerpoint/2010/main" val="215838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" r="877"/>
          <a:stretch/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982063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9" t="74" r="179" b="16592"/>
          <a:stretch/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175525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5" b="3185"/>
          <a:stretch/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77734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5" b="3185"/>
          <a:stretch/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935661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5" b="3185"/>
          <a:stretch/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78180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5" b="3185"/>
          <a:stretch/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538403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5" b="3185"/>
          <a:stretch/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543019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5" b="3185"/>
          <a:stretch/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429220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5" b="3185"/>
          <a:stretch/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171612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4153" r="-74153"/>
          <a:stretch/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262602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06" r="8606"/>
          <a:stretch/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810319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/>
              <a:t>2. </a:t>
            </a:r>
            <a:r>
              <a:rPr lang="en-US" i="1" dirty="0"/>
              <a:t>Exploration of Options</a:t>
            </a:r>
          </a:p>
          <a:p>
            <a:pPr marL="0" indent="0">
              <a:buNone/>
            </a:pPr>
            <a:r>
              <a:rPr lang="en-US" dirty="0"/>
              <a:t>The skilled negotiator considers a wider range of </a:t>
            </a:r>
            <a:r>
              <a:rPr lang="en-US" dirty="0" smtClean="0"/>
              <a:t>outcomes or </a:t>
            </a:r>
            <a:r>
              <a:rPr lang="en-US" dirty="0"/>
              <a:t>options for action, than the </a:t>
            </a:r>
            <a:r>
              <a:rPr lang="en-US" dirty="0" smtClean="0"/>
              <a:t>average.</a:t>
            </a:r>
          </a:p>
          <a:p>
            <a:pPr marL="0" indent="0">
              <a:buNone/>
            </a:pPr>
            <a:r>
              <a:rPr lang="en-US" dirty="0" smtClean="0"/>
              <a:t>3. Common Ground</a:t>
            </a:r>
          </a:p>
          <a:p>
            <a:pPr marL="0" indent="0">
              <a:buNone/>
            </a:pPr>
            <a:r>
              <a:rPr lang="en-US" dirty="0" smtClean="0"/>
              <a:t>T</a:t>
            </a:r>
            <a:r>
              <a:rPr lang="en-US" dirty="0"/>
              <a:t>he research showed that although both groups </a:t>
            </a:r>
            <a:r>
              <a:rPr lang="en-US" dirty="0" smtClean="0"/>
              <a:t>of negotiators </a:t>
            </a:r>
            <a:r>
              <a:rPr lang="en-US" dirty="0"/>
              <a:t>tended to concentrate on the conflict areas, </a:t>
            </a:r>
            <a:r>
              <a:rPr lang="en-US" dirty="0" smtClean="0"/>
              <a:t>the skilled </a:t>
            </a:r>
            <a:r>
              <a:rPr lang="en-US" dirty="0"/>
              <a:t>negotiators gave over three times as much </a:t>
            </a:r>
            <a:r>
              <a:rPr lang="en-US" dirty="0" smtClean="0"/>
              <a:t>attention to </a:t>
            </a:r>
            <a:r>
              <a:rPr lang="en-US" dirty="0"/>
              <a:t>common ground areas as did average negotiators.</a:t>
            </a:r>
            <a:r>
              <a:rPr lang="en-US" dirty="0" smtClean="0"/>
              <a:t>ge </a:t>
            </a:r>
            <a:r>
              <a:rPr lang="en-US" dirty="0"/>
              <a:t>negotiator.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2272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381</Words>
  <Application>Microsoft Office PowerPoint</Application>
  <PresentationFormat>On-screen Show (4:3)</PresentationFormat>
  <Paragraphs>32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Arial</vt:lpstr>
      <vt:lpstr>Calibri</vt:lpstr>
      <vt:lpstr>Office Theme</vt:lpstr>
      <vt:lpstr>Trade Union Policies and non-market values</vt:lpstr>
      <vt:lpstr>Non-market values</vt:lpstr>
      <vt:lpstr>Morale</vt:lpstr>
      <vt:lpstr>Lifetime productivity</vt:lpstr>
      <vt:lpstr>Substantive policies</vt:lpstr>
      <vt:lpstr>Non-market values</vt:lpstr>
      <vt:lpstr>"Taking labor out of competition"</vt:lpstr>
      <vt:lpstr>PowerPoint Presentation</vt:lpstr>
      <vt:lpstr>“Bargaining Simulations” Weeks 10 and 11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</dc:creator>
  <cp:lastModifiedBy>AVS Guest</cp:lastModifiedBy>
  <cp:revision>13</cp:revision>
  <cp:lastPrinted>2013-09-29T20:47:56Z</cp:lastPrinted>
  <dcterms:created xsi:type="dcterms:W3CDTF">2013-09-29T18:00:19Z</dcterms:created>
  <dcterms:modified xsi:type="dcterms:W3CDTF">2015-03-17T23:36:33Z</dcterms:modified>
</cp:coreProperties>
</file>