
<file path=[Content_Types].xml><?xml version="1.0" encoding="utf-8"?>
<Types xmlns="http://schemas.openxmlformats.org/package/2006/content-types">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0" r:id="rId1"/>
  </p:sldMasterIdLst>
  <p:handoutMasterIdLst>
    <p:handoutMasterId r:id="rId20"/>
  </p:handoutMasterIdLst>
  <p:sldIdLst>
    <p:sldId id="256" r:id="rId2"/>
    <p:sldId id="275" r:id="rId3"/>
    <p:sldId id="269" r:id="rId4"/>
    <p:sldId id="270" r:id="rId5"/>
    <p:sldId id="271" r:id="rId6"/>
    <p:sldId id="272" r:id="rId7"/>
    <p:sldId id="258" r:id="rId8"/>
    <p:sldId id="257" r:id="rId9"/>
    <p:sldId id="260" r:id="rId10"/>
    <p:sldId id="261" r:id="rId11"/>
    <p:sldId id="262" r:id="rId12"/>
    <p:sldId id="273" r:id="rId13"/>
    <p:sldId id="263" r:id="rId14"/>
    <p:sldId id="264" r:id="rId15"/>
    <p:sldId id="265" r:id="rId16"/>
    <p:sldId id="266" r:id="rId17"/>
    <p:sldId id="274" r:id="rId18"/>
    <p:sldId id="267" r:id="rId19"/>
  </p:sldIdLst>
  <p:sldSz cx="9144000" cy="6858000" type="screen4x3"/>
  <p:notesSz cx="68580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94" d="100"/>
          <a:sy n="94" d="100"/>
        </p:scale>
        <p:origin x="-882" y="192"/>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6482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64820"/>
          </a:xfrm>
          <a:prstGeom prst="rect">
            <a:avLst/>
          </a:prstGeom>
        </p:spPr>
        <p:txBody>
          <a:bodyPr vert="horz" lIns="91440" tIns="45720" rIns="91440" bIns="45720" rtlCol="0"/>
          <a:lstStyle>
            <a:lvl1pPr algn="r">
              <a:defRPr sz="1200"/>
            </a:lvl1pPr>
          </a:lstStyle>
          <a:p>
            <a:fld id="{11960141-203A-4494-A844-8B46DA1C7D26}" type="datetimeFigureOut">
              <a:rPr lang="en-GB" smtClean="0"/>
              <a:t>06/01/2014</a:t>
            </a:fld>
            <a:endParaRPr lang="en-GB"/>
          </a:p>
        </p:txBody>
      </p:sp>
      <p:sp>
        <p:nvSpPr>
          <p:cNvPr id="4" name="Footer Placeholder 3"/>
          <p:cNvSpPr>
            <a:spLocks noGrp="1"/>
          </p:cNvSpPr>
          <p:nvPr>
            <p:ph type="ftr" sz="quarter" idx="2"/>
          </p:nvPr>
        </p:nvSpPr>
        <p:spPr>
          <a:xfrm>
            <a:off x="0" y="8829967"/>
            <a:ext cx="2971800" cy="464820"/>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829967"/>
            <a:ext cx="2971800" cy="464820"/>
          </a:xfrm>
          <a:prstGeom prst="rect">
            <a:avLst/>
          </a:prstGeom>
        </p:spPr>
        <p:txBody>
          <a:bodyPr vert="horz" lIns="91440" tIns="45720" rIns="91440" bIns="45720" rtlCol="0" anchor="b"/>
          <a:lstStyle>
            <a:lvl1pPr algn="r">
              <a:defRPr sz="1200"/>
            </a:lvl1pPr>
          </a:lstStyle>
          <a:p>
            <a:fld id="{13F3AE4B-F3F1-4EB5-B5C1-171D2E81253C}" type="slidenum">
              <a:rPr lang="en-GB" smtClean="0"/>
              <a:t>‹#›</a:t>
            </a:fld>
            <a:endParaRPr lang="en-GB"/>
          </a:p>
        </p:txBody>
      </p:sp>
    </p:spTree>
    <p:extLst>
      <p:ext uri="{BB962C8B-B14F-4D97-AF65-F5344CB8AC3E}">
        <p14:creationId xmlns:p14="http://schemas.microsoft.com/office/powerpoint/2010/main" val="3947862690"/>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ight Triangle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Title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17" name="Subtitle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grpSp>
        <p:nvGrpSpPr>
          <p:cNvPr id="2" name="Group 1"/>
          <p:cNvGrpSpPr/>
          <p:nvPr/>
        </p:nvGrpSpPr>
        <p:grpSpPr>
          <a:xfrm>
            <a:off x="-3765" y="4953000"/>
            <a:ext cx="9147765" cy="1912088"/>
            <a:chOff x="-3765" y="4832896"/>
            <a:chExt cx="9147765" cy="2032192"/>
          </a:xfrm>
        </p:grpSpPr>
        <p:sp>
          <p:nvSpPr>
            <p:cNvPr id="7" name="Freeform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8" name="Freeform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1" name="Freeform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2" name="Straight Connector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Date Placeholder 29"/>
          <p:cNvSpPr>
            <a:spLocks noGrp="1"/>
          </p:cNvSpPr>
          <p:nvPr>
            <p:ph type="dt" sz="half" idx="10"/>
          </p:nvPr>
        </p:nvSpPr>
        <p:spPr/>
        <p:txBody>
          <a:bodyPr/>
          <a:lstStyle>
            <a:lvl1pPr>
              <a:defRPr>
                <a:solidFill>
                  <a:srgbClr val="FFFFFF"/>
                </a:solidFill>
              </a:defRPr>
            </a:lvl1pPr>
            <a:extLst/>
          </a:lstStyle>
          <a:p>
            <a:fld id="{82B975D6-F564-4377-B4C7-5036DFAC6736}" type="datetimeFigureOut">
              <a:rPr lang="en-US" smtClean="0"/>
              <a:t>1/6/2014</a:t>
            </a:fld>
            <a:endParaRPr lang="en-US"/>
          </a:p>
        </p:txBody>
      </p:sp>
      <p:sp>
        <p:nvSpPr>
          <p:cNvPr id="19" name="Footer Placeholder 18"/>
          <p:cNvSpPr>
            <a:spLocks noGrp="1"/>
          </p:cNvSpPr>
          <p:nvPr>
            <p:ph type="ftr" sz="quarter" idx="11"/>
          </p:nvPr>
        </p:nvSpPr>
        <p:spPr/>
        <p:txBody>
          <a:bodyPr/>
          <a:lstStyle>
            <a:lvl1pPr>
              <a:defRPr>
                <a:solidFill>
                  <a:schemeClr val="accent1">
                    <a:tint val="20000"/>
                  </a:schemeClr>
                </a:solidFill>
              </a:defRPr>
            </a:lvl1pPr>
            <a:extLst/>
          </a:lstStyle>
          <a:p>
            <a:endParaRPr lang="en-US"/>
          </a:p>
        </p:txBody>
      </p:sp>
      <p:sp>
        <p:nvSpPr>
          <p:cNvPr id="27" name="Slide Number Placeholder 26"/>
          <p:cNvSpPr>
            <a:spLocks noGrp="1"/>
          </p:cNvSpPr>
          <p:nvPr>
            <p:ph type="sldNum" sz="quarter" idx="12"/>
          </p:nvPr>
        </p:nvSpPr>
        <p:spPr/>
        <p:txBody>
          <a:bodyPr/>
          <a:lstStyle>
            <a:lvl1pPr>
              <a:defRPr>
                <a:solidFill>
                  <a:srgbClr val="FFFFFF"/>
                </a:solidFill>
              </a:defRPr>
            </a:lvl1pPr>
            <a:extLst/>
          </a:lstStyle>
          <a:p>
            <a:fld id="{B6A16090-0E97-4213-94D5-98339C0F77B0}"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82B975D6-F564-4377-B4C7-5036DFAC6736}" type="datetimeFigureOut">
              <a:rPr lang="en-US" smtClean="0"/>
              <a:t>1/6/2014</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A16090-0E97-4213-94D5-98339C0F77B0}" type="slidenum">
              <a:rPr lang="en-US" smtClean="0"/>
              <a:t>‹#›</a:t>
            </a:fld>
            <a:endParaRPr lang="en-US"/>
          </a:p>
        </p:txBody>
      </p:sp>
      <p:sp>
        <p:nvSpPr>
          <p:cNvPr id="7" name="Title 6"/>
          <p:cNvSpPr>
            <a:spLocks noGrp="1"/>
          </p:cNvSpPr>
          <p:nvPr>
            <p:ph type="title"/>
          </p:nvPr>
        </p:nvSpPr>
        <p:spPr/>
        <p:txBody>
          <a:bodyPr rtlCol="0"/>
          <a:lstStyle>
            <a:extLst/>
          </a:lstStyle>
          <a:p>
            <a:r>
              <a:rPr kumimoji="0" lang="en-US" smtClean="0"/>
              <a:t>Click to edit Master title style</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82B975D6-F564-4377-B4C7-5036DFAC6736}" type="datetimeFigureOut">
              <a:rPr lang="en-US" smtClean="0"/>
              <a:t>1/6/2014</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A16090-0E97-4213-94D5-98339C0F77B0}" type="slidenum">
              <a:rPr lang="en-US" smtClean="0"/>
              <a:t>‹#›</a:t>
            </a:fld>
            <a:endParaRPr lang="en-US"/>
          </a:p>
        </p:txBody>
      </p:sp>
      <p:sp>
        <p:nvSpPr>
          <p:cNvPr id="7" name="Chevron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8" name="Chevron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Ref idx="1002">
        <a:schemeClr val="bg1"/>
      </p:bgRef>
    </p:bg>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82B975D6-F564-4377-B4C7-5036DFAC6736}" type="datetimeFigureOut">
              <a:rPr lang="en-US" smtClean="0"/>
              <a:t>1/6/2014</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A16090-0E97-4213-94D5-98339C0F77B0}" type="slidenum">
              <a:rPr lang="en-US" smtClean="0"/>
              <a:t>‹#›</a:t>
            </a:fld>
            <a:endParaRPr lang="en-US"/>
          </a:p>
        </p:txBody>
      </p:sp>
      <p:sp>
        <p:nvSpPr>
          <p:cNvPr id="8" name="Title 7"/>
          <p:cNvSpPr>
            <a:spLocks noGrp="1"/>
          </p:cNvSpPr>
          <p:nvPr>
            <p:ph type="title"/>
          </p:nvPr>
        </p:nvSpPr>
        <p:spPr/>
        <p:txBody>
          <a:bodyPr rtlCol="0"/>
          <a:lstStyle>
            <a:extLst/>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82B975D6-F564-4377-B4C7-5036DFAC6736}" type="datetimeFigureOut">
              <a:rPr lang="en-US" smtClean="0"/>
              <a:t>1/6/2014</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A16090-0E97-4213-94D5-98339C0F77B0}" type="slidenum">
              <a:rPr lang="en-US" smtClean="0"/>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bg>
      <p:bgRef idx="1002">
        <a:schemeClr val="bg1"/>
      </p:bgRef>
    </p:bg>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extLst/>
          </a:lstStyle>
          <a:p>
            <a:fld id="{82B975D6-F564-4377-B4C7-5036DFAC6736}" type="datetimeFigureOut">
              <a:rPr lang="en-US" smtClean="0"/>
              <a:t>1/6/2014</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A16090-0E97-4213-94D5-98339C0F77B0}" type="slidenum">
              <a:rPr lang="en-US" smtClean="0"/>
              <a:t>‹#›</a:t>
            </a:fld>
            <a:endParaRPr lang="en-US"/>
          </a:p>
        </p:txBody>
      </p:sp>
      <p:sp>
        <p:nvSpPr>
          <p:cNvPr id="6" name="Title 5"/>
          <p:cNvSpPr>
            <a:spLocks noGrp="1"/>
          </p:cNvSpPr>
          <p:nvPr>
            <p:ph type="title"/>
          </p:nvPr>
        </p:nvSpPr>
        <p:spPr/>
        <p:txBody>
          <a:bodyPr rtlCol="0"/>
          <a:lstStyle>
            <a:extLst/>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extLst/>
          </a:lstStyle>
          <a:p>
            <a:fld id="{82B975D6-F564-4377-B4C7-5036DFAC6736}" type="datetimeFigureOut">
              <a:rPr lang="en-US" smtClean="0"/>
              <a:t>1/6/2014</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A16090-0E97-4213-94D5-98339C0F77B0}"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a:xfrm>
            <a:off x="6727032" y="6407944"/>
            <a:ext cx="1920240" cy="365760"/>
          </a:xfrm>
        </p:spPr>
        <p:txBody>
          <a:bodyPr/>
          <a:lstStyle>
            <a:extLst/>
          </a:lstStyle>
          <a:p>
            <a:fld id="{82B975D6-F564-4377-B4C7-5036DFAC6736}" type="datetimeFigureOut">
              <a:rPr lang="en-US" smtClean="0"/>
              <a:t>1/6/2014</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A16090-0E97-4213-94D5-98339C0F77B0}" type="slidenum">
              <a:rPr lang="en-US" smtClean="0"/>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2">
        <a:schemeClr val="bg1"/>
      </p:bgRef>
    </p:bg>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
        <p:nvSpPr>
          <p:cNvPr id="3" name="Picture Placeholder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en-US" smtClean="0"/>
              <a:t>Click icon to add picture</a:t>
            </a:r>
            <a:endParaRPr kumimoji="0" lang="en-US" dirty="0"/>
          </a:p>
        </p:txBody>
      </p:sp>
      <p:sp>
        <p:nvSpPr>
          <p:cNvPr id="5" name="Date Placeholder 4"/>
          <p:cNvSpPr>
            <a:spLocks noGrp="1"/>
          </p:cNvSpPr>
          <p:nvPr>
            <p:ph type="dt" sz="half" idx="10"/>
          </p:nvPr>
        </p:nvSpPr>
        <p:spPr/>
        <p:txBody>
          <a:bodyPr/>
          <a:lstStyle>
            <a:lvl1pPr>
              <a:defRPr>
                <a:solidFill>
                  <a:schemeClr val="tx1"/>
                </a:solidFill>
              </a:defRPr>
            </a:lvl1pPr>
            <a:extLst/>
          </a:lstStyle>
          <a:p>
            <a:fld id="{82B975D6-F564-4377-B4C7-5036DFAC6736}" type="datetimeFigureOut">
              <a:rPr lang="en-US" smtClean="0"/>
              <a:t>1/6/2014</a:t>
            </a:fld>
            <a:endParaRPr lang="en-US"/>
          </a:p>
        </p:txBody>
      </p:sp>
      <p:sp>
        <p:nvSpPr>
          <p:cNvPr id="6" name="Footer Placeholder 5"/>
          <p:cNvSpPr>
            <a:spLocks noGrp="1"/>
          </p:cNvSpPr>
          <p:nvPr>
            <p:ph type="ftr" sz="quarter" idx="11"/>
          </p:nvPr>
        </p:nvSpPr>
        <p:spPr>
          <a:xfrm>
            <a:off x="4380072" y="6407944"/>
            <a:ext cx="2350681" cy="365125"/>
          </a:xfrm>
        </p:spPr>
        <p:txBody>
          <a:bodyPr/>
          <a:lstStyle>
            <a:lvl1pPr>
              <a:defRPr>
                <a:solidFill>
                  <a:schemeClr val="tx1"/>
                </a:solidFill>
              </a:defRPr>
            </a:lvl1pPr>
            <a:extLst/>
          </a:lstStyle>
          <a:p>
            <a:endParaRPr lang="en-US"/>
          </a:p>
        </p:txBody>
      </p:sp>
      <p:sp>
        <p:nvSpPr>
          <p:cNvPr id="7" name="Slide Number Placeholder 6"/>
          <p:cNvSpPr>
            <a:spLocks noGrp="1"/>
          </p:cNvSpPr>
          <p:nvPr>
            <p:ph type="sldNum" sz="quarter" idx="12"/>
          </p:nvPr>
        </p:nvSpPr>
        <p:spPr/>
        <p:txBody>
          <a:bodyPr/>
          <a:lstStyle>
            <a:lvl1pPr>
              <a:defRPr>
                <a:solidFill>
                  <a:schemeClr val="tx1"/>
                </a:solidFill>
              </a:defRPr>
            </a:lvl1pPr>
            <a:extLst/>
          </a:lstStyle>
          <a:p>
            <a:fld id="{B6A16090-0E97-4213-94D5-98339C0F77B0}" type="slidenum">
              <a:rPr lang="en-US" smtClean="0"/>
              <a:t>‹#›</a:t>
            </a:fld>
            <a:endParaRPr lang="en-US"/>
          </a:p>
        </p:txBody>
      </p:sp>
      <p:sp>
        <p:nvSpPr>
          <p:cNvPr id="2" name="Title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en-US" smtClean="0"/>
              <a:t>Click to edit Master title style</a:t>
            </a:r>
            <a:endParaRPr kumimoji="0" lang="en-US"/>
          </a:p>
        </p:txBody>
      </p:sp>
      <p:sp>
        <p:nvSpPr>
          <p:cNvPr id="8" name="Freeform 7"/>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9" name="Freeform 8"/>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0" name="Right Triangle 9"/>
          <p:cNvSpPr>
            <a:spLocks/>
          </p:cNvSpPr>
          <p:nvPr/>
        </p:nvSpPr>
        <p:spPr bwMode="auto">
          <a:xfrm>
            <a:off x="-6042" y="5791253"/>
            <a:ext cx="3402314" cy="1080868"/>
          </a:xfrm>
          <a:prstGeom prst="rtTriangle">
            <a:avLst/>
          </a:pr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1" name="Straight Connector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Chevron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13" name="Chevron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1481329"/>
            <a:ext cx="8229600" cy="4386071"/>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82B975D6-F564-4377-B4C7-5036DFAC6736}" type="datetimeFigureOut">
              <a:rPr lang="en-US" smtClean="0"/>
              <a:t>1/6/2014</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A16090-0E97-4213-94D5-98339C0F77B0}"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44013" y="274640"/>
            <a:ext cx="1777470" cy="5592761"/>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41"/>
            <a:ext cx="6324600" cy="5592760"/>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82B975D6-F564-4377-B4C7-5036DFAC6736}" type="datetimeFigureOut">
              <a:rPr lang="en-US" smtClean="0"/>
              <a:t>1/6/2014</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A16090-0E97-4213-94D5-98339C0F77B0}"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Freeform 12"/>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Freeform 11"/>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4" name="Right Triangle 13"/>
          <p:cNvSpPr>
            <a:spLocks/>
          </p:cNvSpPr>
          <p:nvPr/>
        </p:nvSpPr>
        <p:spPr bwMode="auto">
          <a:xfrm>
            <a:off x="-6042" y="5791253"/>
            <a:ext cx="3402314" cy="1080868"/>
          </a:xfrm>
          <a:prstGeom prst="rtTriangle">
            <a:avLst/>
          </a:prstGeom>
          <a:blipFill>
            <a:blip r:embed="rId13">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5" name="Straight Connector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Title Placeholder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extLst/>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481328"/>
            <a:ext cx="8229600" cy="4525963"/>
          </a:xfrm>
          <a:prstGeom prst="rect">
            <a:avLst/>
          </a:prstGeom>
        </p:spPr>
        <p:txBody>
          <a:bodyPr vert="horz">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fld id="{82B975D6-F564-4377-B4C7-5036DFAC6736}" type="datetimeFigureOut">
              <a:rPr lang="en-US" smtClean="0"/>
              <a:t>1/6/2014</a:t>
            </a:fld>
            <a:endParaRPr lang="en-US"/>
          </a:p>
        </p:txBody>
      </p:sp>
      <p:sp>
        <p:nvSpPr>
          <p:cNvPr id="22" name="Footer Placeholder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endParaRPr lang="en-US"/>
          </a:p>
        </p:txBody>
      </p:sp>
      <p:sp>
        <p:nvSpPr>
          <p:cNvPr id="18" name="Slide Number Placeholder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fld id="{B6A16090-0E97-4213-94D5-98339C0F77B0}"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wmf"/><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wmf"/><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4.wmf"/><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5.wmf"/><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a:xfrm>
            <a:off x="304800" y="838200"/>
            <a:ext cx="8400288" cy="5791200"/>
          </a:xfrm>
        </p:spPr>
        <p:txBody>
          <a:bodyPr>
            <a:normAutofit/>
          </a:bodyPr>
          <a:lstStyle/>
          <a:p>
            <a:pPr marL="0" indent="0">
              <a:buNone/>
            </a:pPr>
            <a:r>
              <a:rPr lang="en-US" sz="3600" dirty="0" smtClean="0"/>
              <a:t>WELCOME BACK!</a:t>
            </a:r>
          </a:p>
          <a:p>
            <a:pPr marL="0" indent="0">
              <a:buNone/>
            </a:pPr>
            <a:endParaRPr lang="en-US" sz="3600" dirty="0"/>
          </a:p>
          <a:p>
            <a:pPr marL="514350" indent="-514350"/>
            <a:r>
              <a:rPr lang="en-US" sz="3600" dirty="0" err="1" smtClean="0"/>
              <a:t>Administrivia</a:t>
            </a:r>
            <a:r>
              <a:rPr lang="en-US" sz="3600" dirty="0" smtClean="0"/>
              <a:t>:</a:t>
            </a:r>
          </a:p>
          <a:p>
            <a:pPr marL="770382" lvl="1" indent="-514350"/>
            <a:r>
              <a:rPr lang="en-US" sz="3200" dirty="0" smtClean="0"/>
              <a:t>PASS Announcement</a:t>
            </a:r>
            <a:endParaRPr lang="en-US" sz="3200" dirty="0" smtClean="0"/>
          </a:p>
          <a:p>
            <a:pPr marL="770382" lvl="1" indent="-514350"/>
            <a:r>
              <a:rPr lang="en-US" sz="3200" dirty="0" smtClean="0"/>
              <a:t>Discussion groups</a:t>
            </a:r>
          </a:p>
          <a:p>
            <a:pPr marL="770382" lvl="1" indent="-514350"/>
            <a:r>
              <a:rPr lang="en-US" sz="3200" smtClean="0"/>
              <a:t>Examination Results</a:t>
            </a:r>
            <a:endParaRPr lang="en-US" sz="3200" dirty="0" smtClean="0"/>
          </a:p>
          <a:p>
            <a:pPr marL="256032" lvl="1" indent="0">
              <a:buNone/>
            </a:pPr>
            <a:endParaRPr lang="en-US" sz="3200" dirty="0" smtClean="0"/>
          </a:p>
        </p:txBody>
      </p:sp>
      <p:sp>
        <p:nvSpPr>
          <p:cNvPr id="4" name="Title 3"/>
          <p:cNvSpPr>
            <a:spLocks noGrp="1"/>
          </p:cNvSpPr>
          <p:nvPr>
            <p:ph type="title"/>
          </p:nvPr>
        </p:nvSpPr>
        <p:spPr>
          <a:xfrm>
            <a:off x="457200" y="274638"/>
            <a:ext cx="8229600" cy="487362"/>
          </a:xfrm>
        </p:spPr>
        <p:txBody>
          <a:bodyPr>
            <a:normAutofit/>
          </a:bodyPr>
          <a:lstStyle/>
          <a:p>
            <a:pPr algn="l"/>
            <a:r>
              <a:rPr lang="en-US" sz="2400" b="1" dirty="0" smtClean="0">
                <a:cs typeface="Times New Roman" pitchFamily="18" charset="0"/>
              </a:rPr>
              <a:t>Introduction to Legal Studies - Adjudication </a:t>
            </a:r>
            <a:endParaRPr lang="en-US" sz="2400" b="1" dirty="0"/>
          </a:p>
        </p:txBody>
      </p:sp>
      <p:pic>
        <p:nvPicPr>
          <p:cNvPr id="1026" name="Picture 2" descr="C:\Users\janedicksongilmore\AppData\Local\Microsoft\Windows\Temporary Internet Files\Content.IE5\EEJ0HNMQ\MC900150927[1].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858000" y="533400"/>
            <a:ext cx="1566367" cy="176845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fontScale="92500" lnSpcReduction="20000"/>
          </a:bodyPr>
          <a:lstStyle/>
          <a:p>
            <a:pPr marL="514350" indent="-514350"/>
            <a:r>
              <a:rPr lang="en-US" sz="3600" dirty="0"/>
              <a:t>Review: </a:t>
            </a:r>
            <a:r>
              <a:rPr lang="en-US" sz="3400" dirty="0"/>
              <a:t>Informal Regulation</a:t>
            </a:r>
          </a:p>
          <a:p>
            <a:pPr marL="514350" indent="-514350"/>
            <a:r>
              <a:rPr lang="en-US" sz="3400" dirty="0"/>
              <a:t>Macaulay: Non-contractual relationships in business…”</a:t>
            </a:r>
          </a:p>
          <a:p>
            <a:pPr marL="1188720" lvl="2" indent="-514350"/>
            <a:r>
              <a:rPr lang="en-US" sz="3200" dirty="0"/>
              <a:t>Contracts as ‘silent partners’</a:t>
            </a:r>
          </a:p>
          <a:p>
            <a:pPr marL="1188720" lvl="2" indent="-514350"/>
            <a:r>
              <a:rPr lang="en-US" sz="3200" dirty="0"/>
              <a:t>2 ‘business norms’ which obviate need for contracts</a:t>
            </a:r>
          </a:p>
          <a:p>
            <a:pPr marL="1188720" lvl="2" indent="-514350"/>
            <a:r>
              <a:rPr lang="en-US" sz="3200" dirty="0"/>
              <a:t>3 factors reinforcing the norms</a:t>
            </a:r>
          </a:p>
          <a:p>
            <a:pPr marL="1188720" lvl="2" indent="-514350"/>
            <a:r>
              <a:rPr lang="en-US" sz="3200" dirty="0"/>
              <a:t>Implications of litigation</a:t>
            </a:r>
          </a:p>
          <a:p>
            <a:pPr marL="1188720" lvl="2" indent="-514350"/>
            <a:r>
              <a:rPr lang="en-US" sz="3200" dirty="0"/>
              <a:t>Why contracts?</a:t>
            </a:r>
          </a:p>
          <a:p>
            <a:pPr marL="1188720" lvl="2" indent="-514350"/>
            <a:r>
              <a:rPr lang="en-US" sz="3200" dirty="0"/>
              <a:t>When to litigate</a:t>
            </a:r>
            <a:endParaRPr lang="en-US" sz="3600" b="1" dirty="0"/>
          </a:p>
          <a:p>
            <a:endParaRPr lang="en-GB" dirty="0"/>
          </a:p>
        </p:txBody>
      </p:sp>
      <p:sp>
        <p:nvSpPr>
          <p:cNvPr id="3" name="Title 2"/>
          <p:cNvSpPr>
            <a:spLocks noGrp="1"/>
          </p:cNvSpPr>
          <p:nvPr>
            <p:ph type="title"/>
          </p:nvPr>
        </p:nvSpPr>
        <p:spPr>
          <a:xfrm>
            <a:off x="457200" y="274638"/>
            <a:ext cx="8229600" cy="868362"/>
          </a:xfrm>
        </p:spPr>
        <p:txBody>
          <a:bodyPr>
            <a:normAutofit/>
          </a:bodyPr>
          <a:lstStyle/>
          <a:p>
            <a:r>
              <a:rPr lang="en-US" sz="2400" dirty="0">
                <a:cs typeface="Times New Roman" pitchFamily="18" charset="0"/>
              </a:rPr>
              <a:t>Introduction to Legal Studies - Adjudication </a:t>
            </a:r>
            <a:endParaRPr lang="en-GB" sz="2400" dirty="0"/>
          </a:p>
        </p:txBody>
      </p:sp>
    </p:spTree>
    <p:extLst>
      <p:ext uri="{BB962C8B-B14F-4D97-AF65-F5344CB8AC3E}">
        <p14:creationId xmlns:p14="http://schemas.microsoft.com/office/powerpoint/2010/main" val="239630649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990600"/>
            <a:ext cx="8229600" cy="5016691"/>
          </a:xfrm>
        </p:spPr>
        <p:txBody>
          <a:bodyPr>
            <a:normAutofit/>
          </a:bodyPr>
          <a:lstStyle/>
          <a:p>
            <a:r>
              <a:rPr lang="en-US" sz="2800" dirty="0" err="1" smtClean="0"/>
              <a:t>Mnookin</a:t>
            </a:r>
            <a:r>
              <a:rPr lang="en-US" sz="2800" dirty="0" smtClean="0"/>
              <a:t>: Bargaining in the Shadow of the Law</a:t>
            </a:r>
          </a:p>
          <a:p>
            <a:pPr lvl="1"/>
            <a:r>
              <a:rPr lang="en-US" sz="2800" dirty="0" smtClean="0"/>
              <a:t>“Private ordering” and the process of divorce</a:t>
            </a:r>
          </a:p>
          <a:p>
            <a:pPr lvl="1"/>
            <a:r>
              <a:rPr lang="en-US" sz="2800" dirty="0" smtClean="0"/>
              <a:t>Why are courts &amp; lawyers involved in post-marital negotiations?</a:t>
            </a:r>
          </a:p>
          <a:p>
            <a:pPr lvl="2"/>
            <a:r>
              <a:rPr lang="en-US" sz="2800" dirty="0" smtClean="0"/>
              <a:t>Pros &amp; cons</a:t>
            </a:r>
            <a:endParaRPr lang="en-GB" sz="2800" dirty="0" smtClean="0"/>
          </a:p>
          <a:p>
            <a:pPr lvl="1"/>
            <a:r>
              <a:rPr lang="en-US" sz="2800" dirty="0" smtClean="0"/>
              <a:t>4 Arguments in favor of court involvement in divorce</a:t>
            </a:r>
          </a:p>
        </p:txBody>
      </p:sp>
      <p:sp>
        <p:nvSpPr>
          <p:cNvPr id="3" name="Title 2"/>
          <p:cNvSpPr>
            <a:spLocks noGrp="1"/>
          </p:cNvSpPr>
          <p:nvPr>
            <p:ph type="title"/>
          </p:nvPr>
        </p:nvSpPr>
        <p:spPr>
          <a:xfrm>
            <a:off x="457200" y="274638"/>
            <a:ext cx="8229600" cy="715962"/>
          </a:xfrm>
        </p:spPr>
        <p:txBody>
          <a:bodyPr/>
          <a:lstStyle/>
          <a:p>
            <a:r>
              <a:rPr lang="en-US" sz="2400" b="1" dirty="0">
                <a:cs typeface="Times New Roman" pitchFamily="18" charset="0"/>
              </a:rPr>
              <a:t>Introduction to Legal Studies - Adjudication </a:t>
            </a:r>
            <a:endParaRPr lang="en-GB" sz="2400" dirty="0"/>
          </a:p>
        </p:txBody>
      </p:sp>
    </p:spTree>
    <p:extLst>
      <p:ext uri="{BB962C8B-B14F-4D97-AF65-F5344CB8AC3E}">
        <p14:creationId xmlns:p14="http://schemas.microsoft.com/office/powerpoint/2010/main" val="244317817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80999" y="762000"/>
            <a:ext cx="8407893" cy="5867399"/>
          </a:xfrm>
        </p:spPr>
        <p:txBody>
          <a:bodyPr>
            <a:noAutofit/>
          </a:bodyPr>
          <a:lstStyle/>
          <a:p>
            <a:pPr marL="514350" indent="-514350"/>
            <a:r>
              <a:rPr lang="en-US" sz="3200" dirty="0"/>
              <a:t>Today: </a:t>
            </a:r>
            <a:r>
              <a:rPr lang="en-US" sz="3200" i="1" dirty="0"/>
              <a:t>Adjudication</a:t>
            </a:r>
          </a:p>
          <a:p>
            <a:pPr marL="827532" lvl="1" indent="-571500"/>
            <a:r>
              <a:rPr lang="en-US" sz="3600" dirty="0" smtClean="0"/>
              <a:t>Brooks, “The Judge and the ‘Adversary System’”</a:t>
            </a:r>
          </a:p>
          <a:p>
            <a:pPr lvl="2"/>
            <a:r>
              <a:rPr lang="en-US" sz="3600" dirty="0"/>
              <a:t>Judging as a ‘human process’ affected by:</a:t>
            </a:r>
          </a:p>
          <a:p>
            <a:pPr lvl="3"/>
            <a:r>
              <a:rPr lang="en-US" sz="3600" dirty="0"/>
              <a:t>temperament &amp; personality</a:t>
            </a:r>
          </a:p>
          <a:p>
            <a:pPr lvl="3"/>
            <a:r>
              <a:rPr lang="en-US" sz="3600" dirty="0"/>
              <a:t>Perceptions of case &amp; participants</a:t>
            </a:r>
          </a:p>
          <a:p>
            <a:pPr lvl="2"/>
            <a:endParaRPr lang="en-US" sz="3600" dirty="0"/>
          </a:p>
        </p:txBody>
      </p:sp>
      <p:sp>
        <p:nvSpPr>
          <p:cNvPr id="3" name="Title 2"/>
          <p:cNvSpPr>
            <a:spLocks noGrp="1"/>
          </p:cNvSpPr>
          <p:nvPr>
            <p:ph type="title"/>
          </p:nvPr>
        </p:nvSpPr>
        <p:spPr>
          <a:xfrm>
            <a:off x="457200" y="0"/>
            <a:ext cx="8229600" cy="838200"/>
          </a:xfrm>
        </p:spPr>
        <p:txBody>
          <a:bodyPr>
            <a:normAutofit/>
          </a:bodyPr>
          <a:lstStyle/>
          <a:p>
            <a:r>
              <a:rPr lang="en-US" sz="2400" b="1" dirty="0">
                <a:cs typeface="Times New Roman" pitchFamily="18" charset="0"/>
              </a:rPr>
              <a:t>Introduction to Legal Studies - Adjudication </a:t>
            </a:r>
            <a:endParaRPr lang="en-GB" sz="2400" dirty="0"/>
          </a:p>
        </p:txBody>
      </p:sp>
      <p:pic>
        <p:nvPicPr>
          <p:cNvPr id="2050" name="Picture 2" descr="C:\Users\janedicksongilmore\AppData\Local\Microsoft\Windows\Temporary Internet Files\Content.IE5\5ELAFIUD\MC900056530[1].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553200" y="4648200"/>
            <a:ext cx="1929384" cy="147584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7013932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143000"/>
            <a:ext cx="8229600" cy="4864291"/>
          </a:xfrm>
        </p:spPr>
        <p:txBody>
          <a:bodyPr>
            <a:normAutofit/>
          </a:bodyPr>
          <a:lstStyle/>
          <a:p>
            <a:pPr lvl="1"/>
            <a:r>
              <a:rPr lang="en-US" sz="3200" dirty="0"/>
              <a:t>Judging also affected by the process within which adjudication takes place: </a:t>
            </a:r>
          </a:p>
          <a:p>
            <a:pPr marL="365760" lvl="1" indent="0">
              <a:buNone/>
            </a:pPr>
            <a:r>
              <a:rPr lang="en-US" sz="3200" dirty="0" smtClean="0"/>
              <a:t>“The judge is “an arbiter in an </a:t>
            </a:r>
            <a:r>
              <a:rPr lang="en-US" sz="3200" b="1" dirty="0" smtClean="0"/>
              <a:t>adjudicative </a:t>
            </a:r>
            <a:r>
              <a:rPr lang="en-US" sz="3200" dirty="0" smtClean="0"/>
              <a:t>proceeding that is </a:t>
            </a:r>
            <a:r>
              <a:rPr lang="en-US" sz="3200" b="1" dirty="0" smtClean="0"/>
              <a:t>adversarial </a:t>
            </a:r>
            <a:r>
              <a:rPr lang="en-US" sz="3200" dirty="0" smtClean="0"/>
              <a:t>in nature necessarily prescribes for him[her] the parameters of him [her] </a:t>
            </a:r>
            <a:r>
              <a:rPr lang="en-US" sz="3200" dirty="0"/>
              <a:t>involvement in the proceedings”.</a:t>
            </a:r>
          </a:p>
          <a:p>
            <a:pPr marL="770382" lvl="1" indent="-514350"/>
            <a:endParaRPr lang="en-GB" sz="3200" dirty="0"/>
          </a:p>
          <a:p>
            <a:endParaRPr lang="en-GB" dirty="0"/>
          </a:p>
        </p:txBody>
      </p:sp>
      <p:sp>
        <p:nvSpPr>
          <p:cNvPr id="3" name="Title 2"/>
          <p:cNvSpPr>
            <a:spLocks noGrp="1"/>
          </p:cNvSpPr>
          <p:nvPr>
            <p:ph type="title"/>
          </p:nvPr>
        </p:nvSpPr>
        <p:spPr>
          <a:xfrm>
            <a:off x="457200" y="274638"/>
            <a:ext cx="8229600" cy="715962"/>
          </a:xfrm>
        </p:spPr>
        <p:txBody>
          <a:bodyPr/>
          <a:lstStyle/>
          <a:p>
            <a:r>
              <a:rPr lang="en-US" sz="2400" b="1" dirty="0">
                <a:cs typeface="Times New Roman" pitchFamily="18" charset="0"/>
              </a:rPr>
              <a:t>Introduction to Legal Studies - Adjudication </a:t>
            </a:r>
            <a:endParaRPr lang="en-GB" sz="2400" dirty="0"/>
          </a:p>
        </p:txBody>
      </p:sp>
    </p:spTree>
    <p:extLst>
      <p:ext uri="{BB962C8B-B14F-4D97-AF65-F5344CB8AC3E}">
        <p14:creationId xmlns:p14="http://schemas.microsoft.com/office/powerpoint/2010/main" val="178161043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lnSpcReduction="10000"/>
          </a:bodyPr>
          <a:lstStyle/>
          <a:p>
            <a:r>
              <a:rPr lang="en-US" sz="3200" dirty="0"/>
              <a:t>Two Key Terms:</a:t>
            </a:r>
          </a:p>
          <a:p>
            <a:pPr marL="402336" lvl="1" indent="0">
              <a:buNone/>
            </a:pPr>
            <a:r>
              <a:rPr lang="en-US" sz="3200" i="1" dirty="0"/>
              <a:t>“</a:t>
            </a:r>
            <a:r>
              <a:rPr lang="en-US" sz="3200" dirty="0"/>
              <a:t>Adversary system</a:t>
            </a:r>
            <a:r>
              <a:rPr lang="en-US" sz="3200" dirty="0" smtClean="0"/>
              <a:t>” &amp; “Adjudication”</a:t>
            </a:r>
            <a:endParaRPr lang="en-US" sz="3200" dirty="0"/>
          </a:p>
          <a:p>
            <a:pPr lvl="2"/>
            <a:r>
              <a:rPr lang="en-US" sz="3200" dirty="0"/>
              <a:t>Adversary system defined: “a procedural system in which the parties and not the judge have the primary responsibility for defining the issues in dispute and for carrying the dispute forward through the system”</a:t>
            </a:r>
          </a:p>
          <a:p>
            <a:endParaRPr lang="en-GB" dirty="0"/>
          </a:p>
        </p:txBody>
      </p:sp>
      <p:sp>
        <p:nvSpPr>
          <p:cNvPr id="3" name="Title 2"/>
          <p:cNvSpPr>
            <a:spLocks noGrp="1"/>
          </p:cNvSpPr>
          <p:nvPr>
            <p:ph type="title"/>
          </p:nvPr>
        </p:nvSpPr>
        <p:spPr>
          <a:xfrm>
            <a:off x="457200" y="274638"/>
            <a:ext cx="8229600" cy="868362"/>
          </a:xfrm>
        </p:spPr>
        <p:txBody>
          <a:bodyPr/>
          <a:lstStyle/>
          <a:p>
            <a:r>
              <a:rPr lang="en-US" sz="2400" b="1" dirty="0">
                <a:cs typeface="Times New Roman" pitchFamily="18" charset="0"/>
              </a:rPr>
              <a:t>Introduction to Legal Studies - Adjudication </a:t>
            </a:r>
            <a:endParaRPr lang="en-GB" sz="2400" dirty="0"/>
          </a:p>
        </p:txBody>
      </p:sp>
    </p:spTree>
    <p:extLst>
      <p:ext uri="{BB962C8B-B14F-4D97-AF65-F5344CB8AC3E}">
        <p14:creationId xmlns:p14="http://schemas.microsoft.com/office/powerpoint/2010/main" val="356393586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219200"/>
            <a:ext cx="8229600" cy="5334000"/>
          </a:xfrm>
        </p:spPr>
        <p:txBody>
          <a:bodyPr>
            <a:normAutofit/>
          </a:bodyPr>
          <a:lstStyle/>
          <a:p>
            <a:pPr lvl="2"/>
            <a:r>
              <a:rPr lang="en-US" sz="3200" dirty="0" smtClean="0"/>
              <a:t>Adjudication Defined: “a means of resolving disputes in which some general principle or rule of law is applied to the facts that gave rise to the dispute and in which the parties involved are able to participate by  presenting proofs (evidence) and reasoned argument”</a:t>
            </a:r>
          </a:p>
          <a:p>
            <a:pPr marL="596646" indent="-514350">
              <a:buFont typeface="+mj-lt"/>
              <a:buAutoNum type="arabicPeriod"/>
            </a:pPr>
            <a:endParaRPr lang="en-US" sz="2800" dirty="0"/>
          </a:p>
        </p:txBody>
      </p:sp>
      <p:sp>
        <p:nvSpPr>
          <p:cNvPr id="2" name="Title 1"/>
          <p:cNvSpPr>
            <a:spLocks noGrp="1"/>
          </p:cNvSpPr>
          <p:nvPr>
            <p:ph type="title"/>
          </p:nvPr>
        </p:nvSpPr>
        <p:spPr>
          <a:xfrm>
            <a:off x="457200" y="274638"/>
            <a:ext cx="8229600" cy="563562"/>
          </a:xfrm>
        </p:spPr>
        <p:txBody>
          <a:bodyPr>
            <a:normAutofit/>
          </a:bodyPr>
          <a:lstStyle/>
          <a:p>
            <a:pPr algn="l"/>
            <a:r>
              <a:rPr lang="en-US" sz="2400" b="1" dirty="0">
                <a:cs typeface="Times New Roman" pitchFamily="18" charset="0"/>
              </a:rPr>
              <a:t>Introduction to Legal Studies - Adjudication </a:t>
            </a:r>
            <a:endParaRPr lang="en-US" sz="2400" b="1"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3400" y="914400"/>
            <a:ext cx="8400288" cy="5334000"/>
          </a:xfrm>
        </p:spPr>
        <p:txBody>
          <a:bodyPr>
            <a:normAutofit/>
          </a:bodyPr>
          <a:lstStyle/>
          <a:p>
            <a:r>
              <a:rPr lang="en-US" sz="2800" dirty="0" smtClean="0"/>
              <a:t>Brooks separates the </a:t>
            </a:r>
            <a:r>
              <a:rPr lang="en-US" sz="2800" i="1" dirty="0" smtClean="0"/>
              <a:t>adjudicative function </a:t>
            </a:r>
            <a:r>
              <a:rPr lang="en-US" sz="2800" dirty="0" smtClean="0"/>
              <a:t>from its context, which is </a:t>
            </a:r>
            <a:r>
              <a:rPr lang="en-US" sz="2800" i="1" dirty="0" smtClean="0"/>
              <a:t>the adversarial process</a:t>
            </a:r>
          </a:p>
          <a:p>
            <a:pPr lvl="1"/>
            <a:r>
              <a:rPr lang="en-US" sz="2400" dirty="0" smtClean="0"/>
              <a:t>Adjudication is a method for settling disputes, while the adversarial process is a procedural system.</a:t>
            </a:r>
          </a:p>
          <a:p>
            <a:pPr marL="45720" indent="0">
              <a:buNone/>
            </a:pPr>
            <a:endParaRPr lang="en-US" sz="2800" dirty="0" smtClean="0"/>
          </a:p>
          <a:p>
            <a:r>
              <a:rPr lang="en-US" sz="2800" dirty="0" smtClean="0"/>
              <a:t>Brooks relies on Lon Fuller, who believed that the adversarial system is the best context for adjudication; most of Brooks’ focus is on explaining this position.</a:t>
            </a:r>
          </a:p>
          <a:p>
            <a:endParaRPr lang="en-US" dirty="0" smtClean="0"/>
          </a:p>
          <a:p>
            <a:endParaRPr lang="en-US" i="1" dirty="0"/>
          </a:p>
        </p:txBody>
      </p:sp>
      <p:sp>
        <p:nvSpPr>
          <p:cNvPr id="2" name="Title 1"/>
          <p:cNvSpPr>
            <a:spLocks noGrp="1"/>
          </p:cNvSpPr>
          <p:nvPr>
            <p:ph type="title"/>
          </p:nvPr>
        </p:nvSpPr>
        <p:spPr>
          <a:xfrm>
            <a:off x="457200" y="274638"/>
            <a:ext cx="8229600" cy="487362"/>
          </a:xfrm>
        </p:spPr>
        <p:txBody>
          <a:bodyPr>
            <a:normAutofit/>
          </a:bodyPr>
          <a:lstStyle/>
          <a:p>
            <a:pPr algn="l"/>
            <a:r>
              <a:rPr lang="en-US" sz="2400" b="1" dirty="0">
                <a:cs typeface="Times New Roman" pitchFamily="18" charset="0"/>
              </a:rPr>
              <a:t>Introduction to Legal Studies - Adjudication </a:t>
            </a:r>
            <a:endParaRPr lang="en-US" sz="2400" b="1"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09600" y="990600"/>
            <a:ext cx="8324088" cy="5562600"/>
          </a:xfrm>
        </p:spPr>
        <p:txBody>
          <a:bodyPr>
            <a:normAutofit fontScale="92500"/>
          </a:bodyPr>
          <a:lstStyle/>
          <a:p>
            <a:r>
              <a:rPr lang="en-US" sz="3200" dirty="0" smtClean="0"/>
              <a:t>Brooks divides the adversarial system into two aspects: </a:t>
            </a:r>
          </a:p>
          <a:p>
            <a:pPr marL="870966" lvl="1" indent="-514350">
              <a:buFont typeface="+mj-lt"/>
              <a:buAutoNum type="arabicPeriod"/>
            </a:pPr>
            <a:r>
              <a:rPr lang="en-US" sz="3200" dirty="0" smtClean="0"/>
              <a:t>Principle of party autonomy</a:t>
            </a:r>
          </a:p>
          <a:p>
            <a:pPr marL="1117854" lvl="2" indent="-514350"/>
            <a:r>
              <a:rPr lang="en-US" sz="3200" dirty="0" smtClean="0"/>
              <a:t>Outlines the functions of the parties and the judge with respect to the initiation and content of the dispute </a:t>
            </a:r>
          </a:p>
          <a:p>
            <a:pPr marL="843534" lvl="1" indent="-514350">
              <a:buFont typeface="+mj-lt"/>
              <a:buAutoNum type="arabicPeriod"/>
            </a:pPr>
            <a:r>
              <a:rPr lang="en-US" sz="3200" dirty="0"/>
              <a:t>P</a:t>
            </a:r>
            <a:r>
              <a:rPr lang="en-US" sz="3200" dirty="0" smtClean="0"/>
              <a:t>rinciple of party prosecution</a:t>
            </a:r>
          </a:p>
          <a:p>
            <a:pPr marL="1117854" lvl="2" indent="-514350"/>
            <a:r>
              <a:rPr lang="en-US" sz="3200" dirty="0" smtClean="0"/>
              <a:t>Outlines the functions of the respective parties and the judge with regard to the progress of a dispute through the adversarial process</a:t>
            </a:r>
          </a:p>
          <a:p>
            <a:pPr marL="870966" lvl="1" indent="-514350">
              <a:buFont typeface="+mj-lt"/>
              <a:buAutoNum type="arabicPeriod"/>
            </a:pPr>
            <a:endParaRPr lang="en-US" dirty="0"/>
          </a:p>
        </p:txBody>
      </p:sp>
      <p:sp>
        <p:nvSpPr>
          <p:cNvPr id="2" name="Title 1"/>
          <p:cNvSpPr>
            <a:spLocks noGrp="1"/>
          </p:cNvSpPr>
          <p:nvPr>
            <p:ph type="title"/>
          </p:nvPr>
        </p:nvSpPr>
        <p:spPr>
          <a:xfrm>
            <a:off x="533400" y="274638"/>
            <a:ext cx="8400288" cy="563562"/>
          </a:xfrm>
        </p:spPr>
        <p:txBody>
          <a:bodyPr>
            <a:normAutofit/>
          </a:bodyPr>
          <a:lstStyle/>
          <a:p>
            <a:r>
              <a:rPr lang="en-US" sz="2400" b="1" dirty="0">
                <a:cs typeface="Times New Roman" pitchFamily="18" charset="0"/>
              </a:rPr>
              <a:t>Introduction to Legal Studies - Adjudication </a:t>
            </a:r>
            <a:endParaRPr lang="en-US" sz="2400"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09600" y="838200"/>
            <a:ext cx="8324088" cy="5410200"/>
          </a:xfrm>
        </p:spPr>
        <p:txBody>
          <a:bodyPr>
            <a:normAutofit/>
          </a:bodyPr>
          <a:lstStyle/>
          <a:p>
            <a:r>
              <a:rPr lang="en-US" sz="3200" dirty="0" smtClean="0"/>
              <a:t>Party Autonomy – 2 aspects:</a:t>
            </a:r>
          </a:p>
          <a:p>
            <a:pPr marL="870966" lvl="1" indent="-514350">
              <a:buFont typeface="+mj-lt"/>
              <a:buAutoNum type="arabicPeriod"/>
            </a:pPr>
            <a:r>
              <a:rPr lang="en-US" sz="3200" dirty="0" smtClean="0"/>
              <a:t>Limits judge’s function, i.e., judges can only adjudicate disputes formally presented to them by the parties;</a:t>
            </a:r>
          </a:p>
          <a:p>
            <a:pPr marL="870966" lvl="1" indent="-514350">
              <a:buFont typeface="+mj-lt"/>
              <a:buAutoNum type="arabicPeriod"/>
            </a:pPr>
            <a:r>
              <a:rPr lang="en-US" sz="3200" dirty="0" smtClean="0"/>
              <a:t>Parties are given sole responsibility for defining the dispute, and the judge can only adjudicate on issues presented by the parties.</a:t>
            </a:r>
          </a:p>
        </p:txBody>
      </p:sp>
      <p:sp>
        <p:nvSpPr>
          <p:cNvPr id="2" name="Title 1"/>
          <p:cNvSpPr>
            <a:spLocks noGrp="1"/>
          </p:cNvSpPr>
          <p:nvPr>
            <p:ph type="title"/>
          </p:nvPr>
        </p:nvSpPr>
        <p:spPr>
          <a:xfrm>
            <a:off x="533400" y="274638"/>
            <a:ext cx="8400288" cy="487362"/>
          </a:xfrm>
        </p:spPr>
        <p:txBody>
          <a:bodyPr>
            <a:normAutofit/>
          </a:bodyPr>
          <a:lstStyle/>
          <a:p>
            <a:r>
              <a:rPr lang="en-US" sz="2400" b="1" dirty="0">
                <a:cs typeface="Times New Roman" pitchFamily="18" charset="0"/>
              </a:rPr>
              <a:t>Introduction to Legal Studies - Adjudication </a:t>
            </a:r>
            <a:endParaRPr lang="en-US" sz="2400"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85800" y="990600"/>
            <a:ext cx="8247888" cy="5257800"/>
          </a:xfrm>
        </p:spPr>
        <p:txBody>
          <a:bodyPr>
            <a:normAutofit/>
          </a:bodyPr>
          <a:lstStyle/>
          <a:p>
            <a:pPr marL="596646" indent="-514350"/>
            <a:r>
              <a:rPr lang="en-US" sz="3200" dirty="0" smtClean="0"/>
              <a:t>Limits to party autonomy:</a:t>
            </a:r>
          </a:p>
          <a:p>
            <a:pPr marL="870966" lvl="1" indent="-514350">
              <a:buFont typeface="+mj-lt"/>
              <a:buAutoNum type="arabicPeriod"/>
            </a:pPr>
            <a:r>
              <a:rPr lang="en-US" sz="3200" dirty="0" smtClean="0"/>
              <a:t>Judges cannot initiate proceedings, but can stop ‘frivolous actions’</a:t>
            </a:r>
          </a:p>
          <a:p>
            <a:pPr marL="870966" lvl="1" indent="-514350">
              <a:buFont typeface="+mj-lt"/>
              <a:buAutoNum type="arabicPeriod"/>
            </a:pPr>
            <a:r>
              <a:rPr lang="en-US" sz="3200" dirty="0" smtClean="0"/>
              <a:t>Judges can ‘streamline’ or rationalize process</a:t>
            </a:r>
          </a:p>
          <a:p>
            <a:pPr marL="870966" lvl="1" indent="-514350">
              <a:buFont typeface="+mj-lt"/>
              <a:buAutoNum type="arabicPeriod"/>
            </a:pPr>
            <a:r>
              <a:rPr lang="en-US" sz="3200" dirty="0" smtClean="0"/>
              <a:t>Judges are assisted by lawyers and their obligations to the court</a:t>
            </a:r>
          </a:p>
          <a:p>
            <a:endParaRPr lang="en-US" dirty="0"/>
          </a:p>
        </p:txBody>
      </p:sp>
      <p:sp>
        <p:nvSpPr>
          <p:cNvPr id="2" name="Title 1"/>
          <p:cNvSpPr>
            <a:spLocks noGrp="1"/>
          </p:cNvSpPr>
          <p:nvPr>
            <p:ph type="title"/>
          </p:nvPr>
        </p:nvSpPr>
        <p:spPr>
          <a:xfrm>
            <a:off x="533400" y="274638"/>
            <a:ext cx="8400288" cy="563562"/>
          </a:xfrm>
        </p:spPr>
        <p:txBody>
          <a:bodyPr>
            <a:normAutofit/>
          </a:bodyPr>
          <a:lstStyle/>
          <a:p>
            <a:r>
              <a:rPr lang="en-US" sz="2400" b="1" dirty="0">
                <a:cs typeface="Times New Roman" pitchFamily="18" charset="0"/>
              </a:rPr>
              <a:t>Introduction to Legal Studies - Adjudication </a:t>
            </a:r>
            <a:endParaRPr lang="en-US" sz="2400"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143000"/>
            <a:ext cx="8229600" cy="4864291"/>
          </a:xfrm>
        </p:spPr>
        <p:txBody>
          <a:bodyPr/>
          <a:lstStyle/>
          <a:p>
            <a:r>
              <a:rPr lang="en-US" sz="3200" dirty="0"/>
              <a:t>Judge’s role is passive </a:t>
            </a:r>
            <a:endParaRPr lang="en-US" sz="3200" dirty="0" smtClean="0"/>
          </a:p>
          <a:p>
            <a:pPr lvl="1"/>
            <a:r>
              <a:rPr lang="en-US" sz="2800" dirty="0" smtClean="0"/>
              <a:t>cannot </a:t>
            </a:r>
            <a:r>
              <a:rPr lang="en-US" sz="2800" dirty="0"/>
              <a:t>seek out disputes to </a:t>
            </a:r>
            <a:r>
              <a:rPr lang="en-US" sz="2800" dirty="0" smtClean="0"/>
              <a:t>adjudicate</a:t>
            </a:r>
          </a:p>
          <a:p>
            <a:pPr lvl="1"/>
            <a:r>
              <a:rPr lang="en-US" sz="2800" dirty="0" smtClean="0"/>
              <a:t>cannot </a:t>
            </a:r>
            <a:r>
              <a:rPr lang="en-US" sz="2800" dirty="0"/>
              <a:t>become too actively involved in </a:t>
            </a:r>
            <a:r>
              <a:rPr lang="en-US" sz="2800" dirty="0" smtClean="0"/>
              <a:t>the presentation of disputes (except as </a:t>
            </a:r>
            <a:r>
              <a:rPr lang="en-US" sz="2800" dirty="0"/>
              <a:t>private citizen)</a:t>
            </a:r>
          </a:p>
          <a:p>
            <a:endParaRPr lang="en-GB" dirty="0"/>
          </a:p>
        </p:txBody>
      </p:sp>
      <p:sp>
        <p:nvSpPr>
          <p:cNvPr id="3" name="Title 2"/>
          <p:cNvSpPr>
            <a:spLocks noGrp="1"/>
          </p:cNvSpPr>
          <p:nvPr>
            <p:ph type="title"/>
          </p:nvPr>
        </p:nvSpPr>
        <p:spPr>
          <a:xfrm>
            <a:off x="457200" y="274638"/>
            <a:ext cx="8229600" cy="868362"/>
          </a:xfrm>
        </p:spPr>
        <p:txBody>
          <a:bodyPr/>
          <a:lstStyle/>
          <a:p>
            <a:r>
              <a:rPr lang="en-US" sz="2400" b="1" dirty="0">
                <a:cs typeface="Times New Roman" pitchFamily="18" charset="0"/>
              </a:rPr>
              <a:t>Introduction to Legal Studies - Adjudication </a:t>
            </a:r>
            <a:endParaRPr lang="en-GB" sz="2400" dirty="0"/>
          </a:p>
        </p:txBody>
      </p:sp>
      <p:pic>
        <p:nvPicPr>
          <p:cNvPr id="3075" name="Picture 3" descr="C:\Users\janedicksongilmore\AppData\Local\Microsoft\Windows\Temporary Internet Files\Content.IE5\2FXIAPDK\MC900056209[1].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172200" y="3200400"/>
            <a:ext cx="2743200" cy="304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7748644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09600" y="990600"/>
            <a:ext cx="8324088" cy="5257800"/>
          </a:xfrm>
        </p:spPr>
        <p:txBody>
          <a:bodyPr>
            <a:noAutofit/>
          </a:bodyPr>
          <a:lstStyle/>
          <a:p>
            <a:r>
              <a:rPr lang="en-US" sz="2800" dirty="0" smtClean="0"/>
              <a:t>Party Prosecution – rests on two assumptions:</a:t>
            </a:r>
          </a:p>
          <a:p>
            <a:pPr marL="870966" lvl="1" indent="-514350">
              <a:buFont typeface="+mj-lt"/>
              <a:buAutoNum type="arabicPeriod"/>
            </a:pPr>
            <a:r>
              <a:rPr lang="en-US" sz="2800" dirty="0" smtClean="0"/>
              <a:t>Legitimacy of decision-making (adjudication) is enhanced when it transpires within an adversarial setting, and</a:t>
            </a:r>
          </a:p>
          <a:p>
            <a:pPr marL="870966" lvl="1" indent="-514350">
              <a:buFont typeface="+mj-lt"/>
              <a:buAutoNum type="arabicPeriod"/>
            </a:pPr>
            <a:r>
              <a:rPr lang="en-US" sz="2800" dirty="0" smtClean="0"/>
              <a:t>Accurate fact-finding in resolution of disputes if parties are motivated by self-interest and empowered to investigate facts and present evidence and arguments before a passive decision-maker.</a:t>
            </a:r>
          </a:p>
        </p:txBody>
      </p:sp>
      <p:sp>
        <p:nvSpPr>
          <p:cNvPr id="2" name="Title 1"/>
          <p:cNvSpPr>
            <a:spLocks noGrp="1"/>
          </p:cNvSpPr>
          <p:nvPr>
            <p:ph type="title"/>
          </p:nvPr>
        </p:nvSpPr>
        <p:spPr>
          <a:xfrm>
            <a:off x="533400" y="274638"/>
            <a:ext cx="8400288" cy="487362"/>
          </a:xfrm>
        </p:spPr>
        <p:txBody>
          <a:bodyPr>
            <a:normAutofit/>
          </a:bodyPr>
          <a:lstStyle/>
          <a:p>
            <a:r>
              <a:rPr lang="en-US" sz="2400" b="1" dirty="0">
                <a:cs typeface="Times New Roman" pitchFamily="18" charset="0"/>
              </a:rPr>
              <a:t>Introduction to Legal Studies - Adjudication </a:t>
            </a:r>
            <a:endParaRPr lang="en-US" sz="2400"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3400" y="914400"/>
            <a:ext cx="8400288" cy="5791200"/>
          </a:xfrm>
        </p:spPr>
        <p:txBody>
          <a:bodyPr>
            <a:normAutofit/>
          </a:bodyPr>
          <a:lstStyle/>
          <a:p>
            <a:pPr marL="596646" indent="-514350"/>
            <a:r>
              <a:rPr lang="en-US" sz="2800" dirty="0" smtClean="0"/>
              <a:t>Adjudication is enhanced by adversarial presentation - 4 reasons:</a:t>
            </a:r>
          </a:p>
          <a:p>
            <a:pPr marL="870966" lvl="1" indent="-514350">
              <a:buFont typeface="+mj-lt"/>
              <a:buAutoNum type="arabicPeriod"/>
            </a:pPr>
            <a:r>
              <a:rPr lang="en-US" sz="2800" dirty="0"/>
              <a:t>C</a:t>
            </a:r>
            <a:r>
              <a:rPr lang="en-US" sz="2800" dirty="0" smtClean="0"/>
              <a:t>onsistent with the social and political ideology of western society &amp; capitalism.</a:t>
            </a:r>
          </a:p>
          <a:p>
            <a:pPr marL="870966" lvl="1" indent="-514350">
              <a:buFont typeface="+mj-lt"/>
              <a:buAutoNum type="arabicPeriod"/>
            </a:pPr>
            <a:r>
              <a:rPr lang="en-US" sz="2800" dirty="0" err="1" smtClean="0"/>
              <a:t>Adversarialism</a:t>
            </a:r>
            <a:r>
              <a:rPr lang="en-US" sz="2800" dirty="0" smtClean="0"/>
              <a:t> reifies competition and the catharsis of the ‘duel’.</a:t>
            </a:r>
          </a:p>
          <a:p>
            <a:pPr marL="870966" lvl="1" indent="-514350">
              <a:buFont typeface="+mj-lt"/>
              <a:buAutoNum type="arabicPeriod"/>
            </a:pPr>
            <a:r>
              <a:rPr lang="en-US" sz="2800" dirty="0" smtClean="0"/>
              <a:t>‘Camaraderie of client and counsel’</a:t>
            </a:r>
          </a:p>
          <a:p>
            <a:pPr marL="870966" lvl="1" indent="-514350">
              <a:buFont typeface="+mj-lt"/>
              <a:buAutoNum type="arabicPeriod"/>
            </a:pPr>
            <a:r>
              <a:rPr lang="en-US" sz="2800" dirty="0" smtClean="0"/>
              <a:t>Appearance of judicial impartiality enhances perceived fairness of system and thus likelihood of acceptance of adjudication.</a:t>
            </a:r>
          </a:p>
          <a:p>
            <a:pPr marL="870966" lvl="1" indent="-514350">
              <a:buNone/>
            </a:pPr>
            <a:endParaRPr lang="en-US" dirty="0" smtClean="0"/>
          </a:p>
          <a:p>
            <a:pPr marL="870966" lvl="1" indent="-514350">
              <a:buFont typeface="+mj-lt"/>
              <a:buAutoNum type="arabicPeriod"/>
            </a:pPr>
            <a:endParaRPr lang="en-US" dirty="0" smtClean="0"/>
          </a:p>
          <a:p>
            <a:pPr marL="870966" lvl="1" indent="-514350">
              <a:buFont typeface="+mj-lt"/>
              <a:buAutoNum type="arabicPeriod"/>
            </a:pPr>
            <a:endParaRPr lang="en-US" dirty="0"/>
          </a:p>
        </p:txBody>
      </p:sp>
      <p:sp>
        <p:nvSpPr>
          <p:cNvPr id="2" name="Title 1"/>
          <p:cNvSpPr>
            <a:spLocks noGrp="1"/>
          </p:cNvSpPr>
          <p:nvPr>
            <p:ph type="title"/>
          </p:nvPr>
        </p:nvSpPr>
        <p:spPr>
          <a:xfrm>
            <a:off x="533400" y="274638"/>
            <a:ext cx="8400288" cy="639762"/>
          </a:xfrm>
        </p:spPr>
        <p:txBody>
          <a:bodyPr>
            <a:normAutofit/>
          </a:bodyPr>
          <a:lstStyle/>
          <a:p>
            <a:r>
              <a:rPr lang="en-US" sz="2400" b="1" dirty="0">
                <a:cs typeface="Times New Roman" pitchFamily="18" charset="0"/>
              </a:rPr>
              <a:t>Introduction to Legal Studies - Adjudication </a:t>
            </a:r>
            <a:endParaRPr lang="en-US" sz="2400" dirty="0">
              <a:effectLst/>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09600" y="1066800"/>
            <a:ext cx="8324088" cy="5562600"/>
          </a:xfrm>
        </p:spPr>
        <p:txBody>
          <a:bodyPr>
            <a:normAutofit/>
          </a:bodyPr>
          <a:lstStyle/>
          <a:p>
            <a:pPr marL="457200" indent="-457200"/>
            <a:r>
              <a:rPr lang="en-US" sz="2800" dirty="0" smtClean="0"/>
              <a:t>Accuracy of fact-finding in resolution of disputes  enhanced if parties are motivated by self-interest and empowered to investigate facts and present evidence and arguments before a passive decision-maker.</a:t>
            </a:r>
          </a:p>
          <a:p>
            <a:pPr marL="457200" indent="-457200"/>
            <a:r>
              <a:rPr lang="en-US" sz="2800" dirty="0" smtClean="0"/>
              <a:t>Self-interest is key; but there are rules which govern the pursuit of that self-interest</a:t>
            </a:r>
          </a:p>
          <a:p>
            <a:pPr marL="457200" indent="-457200"/>
            <a:r>
              <a:rPr lang="en-US" sz="2800" dirty="0" smtClean="0"/>
              <a:t>The rules are crucial to the fact-finding capacity of the adversarial process.</a:t>
            </a:r>
          </a:p>
          <a:p>
            <a:pPr marL="596646" lvl="1" indent="-514350">
              <a:buFont typeface="+mj-lt"/>
              <a:buAutoNum type="arabicPeriod"/>
            </a:pPr>
            <a:endParaRPr lang="en-US" dirty="0" smtClean="0"/>
          </a:p>
          <a:p>
            <a:pPr marL="596646" lvl="1" indent="-514350">
              <a:buFont typeface="+mj-lt"/>
              <a:buAutoNum type="arabicPeriod"/>
            </a:pPr>
            <a:endParaRPr lang="en-US" dirty="0" smtClean="0"/>
          </a:p>
          <a:p>
            <a:pPr marL="596646" lvl="1" indent="-514350"/>
            <a:endParaRPr lang="en-US" dirty="0" smtClean="0"/>
          </a:p>
          <a:p>
            <a:pPr marL="596646" indent="-514350">
              <a:buFont typeface="+mj-lt"/>
              <a:buAutoNum type="arabicPeriod"/>
            </a:pPr>
            <a:endParaRPr lang="en-US" dirty="0"/>
          </a:p>
        </p:txBody>
      </p:sp>
      <p:sp>
        <p:nvSpPr>
          <p:cNvPr id="2" name="Title 1"/>
          <p:cNvSpPr>
            <a:spLocks noGrp="1"/>
          </p:cNvSpPr>
          <p:nvPr>
            <p:ph type="title"/>
          </p:nvPr>
        </p:nvSpPr>
        <p:spPr>
          <a:xfrm>
            <a:off x="533400" y="274638"/>
            <a:ext cx="8400288" cy="563562"/>
          </a:xfrm>
        </p:spPr>
        <p:txBody>
          <a:bodyPr>
            <a:normAutofit/>
          </a:bodyPr>
          <a:lstStyle/>
          <a:p>
            <a:r>
              <a:rPr lang="en-US" sz="2400" b="1" dirty="0">
                <a:cs typeface="Times New Roman" pitchFamily="18" charset="0"/>
              </a:rPr>
              <a:t>Introduction to Legal Studies - Adjudication </a:t>
            </a:r>
            <a:endParaRPr lang="en-US" sz="2400" dirty="0">
              <a:effectLst/>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990600"/>
            <a:ext cx="8705088" cy="5257800"/>
          </a:xfrm>
        </p:spPr>
        <p:txBody>
          <a:bodyPr>
            <a:normAutofit/>
          </a:bodyPr>
          <a:lstStyle/>
          <a:p>
            <a:pPr marL="457200" indent="-457200"/>
            <a:r>
              <a:rPr lang="en-US" sz="2800" dirty="0" smtClean="0"/>
              <a:t>5 assumptions underpin accuracy in fact-finding:</a:t>
            </a:r>
          </a:p>
          <a:p>
            <a:pPr marL="834390" lvl="2" indent="-514350">
              <a:spcBef>
                <a:spcPts val="600"/>
              </a:spcBef>
              <a:buSzPct val="80000"/>
              <a:buFont typeface="+mj-lt"/>
              <a:buAutoNum type="arabicPeriod"/>
            </a:pPr>
            <a:r>
              <a:rPr lang="en-US" sz="2600" dirty="0" smtClean="0"/>
              <a:t>The parties are initially motivated to present all the facts and evidence, and equally interested in the outcome of the case;</a:t>
            </a:r>
          </a:p>
          <a:p>
            <a:pPr marL="834390" lvl="2" indent="-514350">
              <a:spcBef>
                <a:spcPts val="600"/>
              </a:spcBef>
              <a:buSzPct val="80000"/>
              <a:buFont typeface="+mj-lt"/>
              <a:buAutoNum type="arabicPeriod"/>
            </a:pPr>
            <a:r>
              <a:rPr lang="en-US" sz="2600" dirty="0" smtClean="0"/>
              <a:t>they will sustain this motivation;</a:t>
            </a:r>
          </a:p>
          <a:p>
            <a:pPr marL="834390" lvl="2" indent="-514350">
              <a:spcBef>
                <a:spcPts val="600"/>
              </a:spcBef>
              <a:buSzPct val="80000"/>
              <a:buFont typeface="+mj-lt"/>
              <a:buAutoNum type="arabicPeriod"/>
            </a:pPr>
            <a:r>
              <a:rPr lang="en-US" sz="2600" dirty="0" smtClean="0"/>
              <a:t>the parties are equally matched in capacity, skills and resources to bring their case;</a:t>
            </a:r>
          </a:p>
          <a:p>
            <a:pPr marL="834390" lvl="2" indent="-514350">
              <a:spcBef>
                <a:spcPts val="600"/>
              </a:spcBef>
              <a:buSzPct val="80000"/>
              <a:buFont typeface="+mj-lt"/>
              <a:buAutoNum type="arabicPeriod"/>
            </a:pPr>
            <a:r>
              <a:rPr lang="en-US" sz="2600" dirty="0"/>
              <a:t>the parties will be given an opportunity to test adverse evidence (cross-examination); and</a:t>
            </a:r>
          </a:p>
          <a:p>
            <a:pPr marL="834390" lvl="2" indent="-514350">
              <a:spcBef>
                <a:spcPts val="600"/>
              </a:spcBef>
              <a:buSzPct val="80000"/>
              <a:buFont typeface="+mj-lt"/>
              <a:buAutoNum type="arabicPeriod"/>
            </a:pPr>
            <a:r>
              <a:rPr lang="en-US" sz="2600" dirty="0"/>
              <a:t>all interests are represented by the parties.</a:t>
            </a:r>
          </a:p>
          <a:p>
            <a:pPr marL="834390" lvl="2" indent="-514350">
              <a:spcBef>
                <a:spcPts val="600"/>
              </a:spcBef>
              <a:buSzPct val="80000"/>
              <a:buFont typeface="+mj-lt"/>
              <a:buAutoNum type="arabicPeriod"/>
            </a:pPr>
            <a:endParaRPr lang="en-US" sz="2600" dirty="0" smtClean="0"/>
          </a:p>
          <a:p>
            <a:pPr marL="852678" lvl="1" indent="-514350">
              <a:buFont typeface="+mj-lt"/>
              <a:buAutoNum type="arabicPeriod"/>
            </a:pPr>
            <a:endParaRPr lang="en-US" dirty="0"/>
          </a:p>
        </p:txBody>
      </p:sp>
      <p:sp>
        <p:nvSpPr>
          <p:cNvPr id="2" name="Title 1"/>
          <p:cNvSpPr>
            <a:spLocks noGrp="1"/>
          </p:cNvSpPr>
          <p:nvPr>
            <p:ph type="title"/>
          </p:nvPr>
        </p:nvSpPr>
        <p:spPr>
          <a:xfrm>
            <a:off x="609600" y="274638"/>
            <a:ext cx="8324088" cy="487362"/>
          </a:xfrm>
        </p:spPr>
        <p:txBody>
          <a:bodyPr>
            <a:normAutofit/>
          </a:bodyPr>
          <a:lstStyle/>
          <a:p>
            <a:r>
              <a:rPr lang="en-US" sz="2400" b="1" dirty="0">
                <a:cs typeface="Times New Roman" pitchFamily="18" charset="0"/>
              </a:rPr>
              <a:t>Introduction to Legal Studies - Adjudication </a:t>
            </a:r>
            <a:endParaRPr lang="en-US" sz="2400" dirty="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143000"/>
            <a:ext cx="8229600" cy="4864291"/>
          </a:xfrm>
        </p:spPr>
        <p:txBody>
          <a:bodyPr>
            <a:normAutofit/>
          </a:bodyPr>
          <a:lstStyle/>
          <a:p>
            <a:pPr marL="596646" lvl="1" indent="-514350">
              <a:spcBef>
                <a:spcPts val="600"/>
              </a:spcBef>
              <a:buSzPct val="80000"/>
              <a:buFont typeface="+mj-lt"/>
              <a:buAutoNum type="arabicPeriod" startAt="4"/>
            </a:pPr>
            <a:endParaRPr lang="en-US" sz="2800" dirty="0"/>
          </a:p>
          <a:p>
            <a:r>
              <a:rPr lang="en-US" sz="3200" dirty="0"/>
              <a:t>Brooks tests these assumptions by comparing the adversarial and inquisitorial processes; concludes the latter is more likely to be biased, because the inquisitorial system risks decision-maker bias (5 reasons, briefly!)</a:t>
            </a:r>
          </a:p>
          <a:p>
            <a:endParaRPr lang="en-GB" dirty="0"/>
          </a:p>
        </p:txBody>
      </p:sp>
      <p:sp>
        <p:nvSpPr>
          <p:cNvPr id="3" name="Title 2"/>
          <p:cNvSpPr>
            <a:spLocks noGrp="1"/>
          </p:cNvSpPr>
          <p:nvPr>
            <p:ph type="title"/>
          </p:nvPr>
        </p:nvSpPr>
        <p:spPr>
          <a:xfrm>
            <a:off x="457200" y="274638"/>
            <a:ext cx="8229600" cy="868362"/>
          </a:xfrm>
        </p:spPr>
        <p:txBody>
          <a:bodyPr/>
          <a:lstStyle/>
          <a:p>
            <a:r>
              <a:rPr lang="en-US" sz="2400" b="1" dirty="0">
                <a:cs typeface="Times New Roman" pitchFamily="18" charset="0"/>
              </a:rPr>
              <a:t>Introduction to Legal Studies - Adjudication </a:t>
            </a:r>
            <a:endParaRPr lang="en-GB" sz="2400" dirty="0"/>
          </a:p>
        </p:txBody>
      </p:sp>
      <p:pic>
        <p:nvPicPr>
          <p:cNvPr id="4098" name="Picture 2" descr="C:\Users\janedicksongilmore\AppData\Local\Microsoft\Windows\Temporary Internet Files\Content.IE5\30V0HA4S\MC900305389[1].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315200" y="4267200"/>
            <a:ext cx="1266444" cy="183245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53418316"/>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09600" y="990600"/>
            <a:ext cx="8324088" cy="5257800"/>
          </a:xfrm>
        </p:spPr>
        <p:txBody>
          <a:bodyPr>
            <a:noAutofit/>
          </a:bodyPr>
          <a:lstStyle/>
          <a:p>
            <a:r>
              <a:rPr lang="en-US" sz="2800" dirty="0" smtClean="0"/>
              <a:t>Frank – “Fight theory” vs. “Truth theory”</a:t>
            </a:r>
          </a:p>
          <a:p>
            <a:pPr lvl="1"/>
            <a:r>
              <a:rPr lang="en-US" sz="2800" dirty="0" smtClean="0"/>
              <a:t>The problem of economics in access to justice</a:t>
            </a:r>
          </a:p>
          <a:p>
            <a:pPr lvl="1"/>
            <a:r>
              <a:rPr lang="en-US" sz="2800" dirty="0" smtClean="0"/>
              <a:t>Addressing the problem:</a:t>
            </a:r>
          </a:p>
          <a:p>
            <a:pPr lvl="2"/>
            <a:r>
              <a:rPr lang="en-US" sz="2800" dirty="0" smtClean="0"/>
              <a:t>Official evidence gatherers</a:t>
            </a:r>
          </a:p>
          <a:p>
            <a:pPr lvl="2"/>
            <a:r>
              <a:rPr lang="en-US" sz="2800" dirty="0" smtClean="0"/>
              <a:t>Prosecutors of civil actions</a:t>
            </a:r>
          </a:p>
          <a:p>
            <a:pPr lvl="2"/>
            <a:endParaRPr lang="en-US" sz="2800" dirty="0" smtClean="0"/>
          </a:p>
          <a:p>
            <a:r>
              <a:rPr lang="en-US" sz="2800" dirty="0" smtClean="0"/>
              <a:t>Fallibility </a:t>
            </a:r>
            <a:r>
              <a:rPr lang="en-US" sz="2800" dirty="0"/>
              <a:t>of the adversarial process</a:t>
            </a:r>
          </a:p>
          <a:p>
            <a:pPr lvl="1"/>
            <a:r>
              <a:rPr lang="en-US" sz="2800" dirty="0"/>
              <a:t>Inherent weaknesses of ‘human systems’</a:t>
            </a:r>
          </a:p>
          <a:p>
            <a:pPr lvl="1"/>
            <a:r>
              <a:rPr lang="en-US" sz="2800" dirty="0"/>
              <a:t>The case of Dr. Charles Smith</a:t>
            </a:r>
          </a:p>
          <a:p>
            <a:pPr lvl="2"/>
            <a:endParaRPr lang="en-US" sz="3200" dirty="0" smtClean="0"/>
          </a:p>
          <a:p>
            <a:pPr lvl="1"/>
            <a:endParaRPr lang="en-US" dirty="0" smtClean="0"/>
          </a:p>
          <a:p>
            <a:pPr marL="870966" lvl="1" indent="-514350">
              <a:buFont typeface="+mj-lt"/>
              <a:buAutoNum type="arabicPeriod"/>
            </a:pPr>
            <a:endParaRPr lang="en-US" dirty="0"/>
          </a:p>
        </p:txBody>
      </p:sp>
      <p:sp>
        <p:nvSpPr>
          <p:cNvPr id="2" name="Title 1"/>
          <p:cNvSpPr>
            <a:spLocks noGrp="1"/>
          </p:cNvSpPr>
          <p:nvPr>
            <p:ph type="title"/>
          </p:nvPr>
        </p:nvSpPr>
        <p:spPr>
          <a:xfrm>
            <a:off x="609600" y="274638"/>
            <a:ext cx="8324088" cy="487362"/>
          </a:xfrm>
        </p:spPr>
        <p:txBody>
          <a:bodyPr>
            <a:normAutofit/>
          </a:bodyPr>
          <a:lstStyle/>
          <a:p>
            <a:r>
              <a:rPr lang="en-US" sz="2400" b="1" dirty="0">
                <a:cs typeface="Times New Roman" pitchFamily="18" charset="0"/>
              </a:rPr>
              <a:t>Introduction to Lega</a:t>
            </a:r>
            <a:r>
              <a:rPr lang="en-US" sz="2400" dirty="0">
                <a:cs typeface="Times New Roman" pitchFamily="18" charset="0"/>
              </a:rPr>
              <a:t>l</a:t>
            </a:r>
            <a:r>
              <a:rPr lang="en-US" sz="2400" b="1" dirty="0">
                <a:cs typeface="Times New Roman" pitchFamily="18" charset="0"/>
              </a:rPr>
              <a:t> Studies - Adjudication </a:t>
            </a:r>
            <a:endParaRPr lang="en-US" sz="2400" dirty="0"/>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oncourse">
  <a:themeElements>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Concourse">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font script="Geor" typeface="Sylfaen"/>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font script="Geor" typeface="Sylfaen"/>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Concourse</Template>
  <TotalTime>133</TotalTime>
  <Words>930</Words>
  <Application>Microsoft Office PowerPoint</Application>
  <PresentationFormat>On-screen Show (4:3)</PresentationFormat>
  <Paragraphs>99</Paragraphs>
  <Slides>18</Slides>
  <Notes>0</Notes>
  <HiddenSlides>0</HiddenSlides>
  <MMClips>0</MMClips>
  <ScaleCrop>false</ScaleCrop>
  <HeadingPairs>
    <vt:vector size="4" baseType="variant">
      <vt:variant>
        <vt:lpstr>Theme</vt:lpstr>
      </vt:variant>
      <vt:variant>
        <vt:i4>1</vt:i4>
      </vt:variant>
      <vt:variant>
        <vt:lpstr>Slide Titles</vt:lpstr>
      </vt:variant>
      <vt:variant>
        <vt:i4>18</vt:i4>
      </vt:variant>
    </vt:vector>
  </HeadingPairs>
  <TitlesOfParts>
    <vt:vector size="19" baseType="lpstr">
      <vt:lpstr>Concourse</vt:lpstr>
      <vt:lpstr>Introduction to Legal Studies - Adjudication </vt:lpstr>
      <vt:lpstr>Introduction to Legal Studies - Adjudication </vt:lpstr>
      <vt:lpstr>Introduction to Legal Studies - Adjudication </vt:lpstr>
      <vt:lpstr>Introduction to Legal Studies - Adjudication </vt:lpstr>
      <vt:lpstr>Introduction to Legal Studies - Adjudication </vt:lpstr>
      <vt:lpstr>Introduction to Legal Studies - Adjudication </vt:lpstr>
      <vt:lpstr>Introduction to Legal Studies - Adjudication </vt:lpstr>
      <vt:lpstr>Introduction to Legal Studies - Adjudication </vt:lpstr>
      <vt:lpstr>Introduction to Legal Studies - Adjudication </vt:lpstr>
      <vt:lpstr>Introduction to Legal Studies - Adjudication </vt:lpstr>
      <vt:lpstr>Introduction to Legal Studies - Adjudication </vt:lpstr>
      <vt:lpstr>Introduction to Legal Studies - Adjudication </vt:lpstr>
      <vt:lpstr>Introduction to Legal Studies - Adjudication </vt:lpstr>
      <vt:lpstr>Introduction to Legal Studies - Adjudication </vt:lpstr>
      <vt:lpstr>Introduction to Legal Studies - Adjudication </vt:lpstr>
      <vt:lpstr>Introduction to Legal Studies - Adjudication </vt:lpstr>
      <vt:lpstr>Introduction to Legal Studies - Adjudication </vt:lpstr>
      <vt:lpstr>Introduction to Legal Studies - Adjudication </vt:lpstr>
    </vt:vector>
  </TitlesOfParts>
  <Company>Carleton University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Introduction to Legal Studies - Adjudication</dc:title>
  <dc:creator>Jane Dickson-Gilmore</dc:creator>
  <cp:lastModifiedBy>Carleton University</cp:lastModifiedBy>
  <cp:revision>16</cp:revision>
  <cp:lastPrinted>2012-11-26T15:43:13Z</cp:lastPrinted>
  <dcterms:created xsi:type="dcterms:W3CDTF">2012-01-08T16:55:53Z</dcterms:created>
  <dcterms:modified xsi:type="dcterms:W3CDTF">2014-01-06T15:41:37Z</dcterms:modified>
</cp:coreProperties>
</file>