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61" r:id="rId4"/>
    <p:sldId id="270" r:id="rId5"/>
    <p:sldId id="269" r:id="rId6"/>
    <p:sldId id="266" r:id="rId7"/>
    <p:sldId id="268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D3172B9-4A0B-4CE7-B66B-65FD6F508793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E3FAAE0-2EBE-4570-9944-53EEFB23E75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410200"/>
            <a:ext cx="7772400" cy="1067761"/>
          </a:xfrm>
        </p:spPr>
        <p:txBody>
          <a:bodyPr>
            <a:normAutofit/>
          </a:bodyPr>
          <a:lstStyle/>
          <a:p>
            <a:pPr algn="ctr"/>
            <a:r>
              <a:rPr lang="en-US" sz="5400" cap="non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Project Management</a:t>
            </a:r>
            <a:endParaRPr lang="en-US" sz="5400" cap="none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6324600"/>
            <a:ext cx="4876800" cy="304800"/>
          </a:xfrm>
          <a:noFill/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Presented By</a:t>
            </a:r>
            <a:r>
              <a:rPr lang="en-US" b="1" smtClean="0">
                <a:ln w="50800"/>
                <a:solidFill>
                  <a:schemeClr val="bg1">
                    <a:shade val="50000"/>
                  </a:schemeClr>
                </a:solidFill>
              </a:rPr>
              <a:t>: </a:t>
            </a:r>
            <a:r>
              <a:rPr lang="en-US" b="1" smtClean="0">
                <a:ln w="50800"/>
                <a:solidFill>
                  <a:schemeClr val="bg1">
                    <a:shade val="50000"/>
                  </a:schemeClr>
                </a:solidFill>
              </a:rPr>
              <a:t>(</a:t>
            </a:r>
            <a:r>
              <a:rPr lang="en-U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Group G)</a:t>
            </a:r>
            <a:endParaRPr lang="en-U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16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8000" cy="1173162"/>
          </a:xfrm>
        </p:spPr>
        <p:txBody>
          <a:bodyPr>
            <a:normAutofit/>
          </a:bodyPr>
          <a:lstStyle/>
          <a:p>
            <a:r>
              <a:rPr lang="en-US" dirty="0" smtClean="0"/>
              <a:t>Statement of Work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057400"/>
            <a:ext cx="8153400" cy="266700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Georgia" pitchFamily="18" charset="0"/>
              </a:rPr>
              <a:t>Minimize production costs by reducing manual </a:t>
            </a:r>
            <a:r>
              <a:rPr lang="en-CA" sz="2400" dirty="0" smtClean="0">
                <a:latin typeface="Georgia" pitchFamily="18" charset="0"/>
              </a:rPr>
              <a:t>labour</a:t>
            </a:r>
            <a:r>
              <a:rPr lang="en-US" sz="2400" dirty="0" smtClean="0">
                <a:latin typeface="Georgia" pitchFamily="18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endParaRPr lang="en-US" sz="24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Georgia" pitchFamily="18" charset="0"/>
              </a:rPr>
              <a:t>Design a low cost robotic riveting cell for regional aircraft leading edges</a:t>
            </a:r>
          </a:p>
          <a:p>
            <a:pPr>
              <a:buFont typeface="Wingdings" pitchFamily="2" charset="2"/>
              <a:buChar char="§"/>
            </a:pPr>
            <a:endParaRPr lang="en-US" sz="24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Georgia" pitchFamily="18" charset="0"/>
              </a:rPr>
              <a:t>Complete design by Mid April 2009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52578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 Breakdown Structure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752600"/>
            <a:ext cx="8686800" cy="297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86350"/>
            <a:ext cx="91440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Tasks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676400"/>
            <a:ext cx="50768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shared\2AER 818\Pres2\gantt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676400"/>
            <a:ext cx="7429500" cy="4914900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Schedule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8000" cy="1173162"/>
          </a:xfrm>
        </p:spPr>
        <p:txBody>
          <a:bodyPr>
            <a:normAutofit/>
          </a:bodyPr>
          <a:lstStyle/>
          <a:p>
            <a:r>
              <a:rPr lang="en-US" dirty="0" smtClean="0"/>
              <a:t>Milestones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676400" y="1905000"/>
          <a:ext cx="54864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1840"/>
                <a:gridCol w="2194560"/>
              </a:tblGrid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Milestone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Date</a:t>
                      </a:r>
                      <a:endParaRPr lang="en-US" dirty="0"/>
                    </a:p>
                  </a:txBody>
                  <a:tcPr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Tender Robotic Riveter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 January 2009</a:t>
                      </a:r>
                      <a:endParaRPr lang="en-US" dirty="0"/>
                    </a:p>
                  </a:txBody>
                  <a:tcPr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Capacity Plan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</a:t>
                      </a:r>
                      <a:r>
                        <a:rPr lang="en-US" baseline="0" dirty="0" smtClean="0"/>
                        <a:t> February 2009</a:t>
                      </a:r>
                      <a:endParaRPr lang="en-US" dirty="0"/>
                    </a:p>
                  </a:txBody>
                  <a:tcPr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Layout Design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 March</a:t>
                      </a:r>
                      <a:r>
                        <a:rPr lang="en-US" baseline="0" dirty="0" smtClean="0"/>
                        <a:t> 2009</a:t>
                      </a:r>
                      <a:endParaRPr lang="en-US" dirty="0"/>
                    </a:p>
                  </a:txBody>
                  <a:tcPr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Full System Test Result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 March 2009</a:t>
                      </a:r>
                      <a:endParaRPr lang="en-US" dirty="0"/>
                    </a:p>
                  </a:txBody>
                  <a:tcPr anchor="ctr"/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Final Project Report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r>
                        <a:rPr lang="en-US" baseline="0" dirty="0" smtClean="0"/>
                        <a:t> April 2009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8000" cy="1173162"/>
          </a:xfrm>
        </p:spPr>
        <p:txBody>
          <a:bodyPr>
            <a:normAutofit/>
          </a:bodyPr>
          <a:lstStyle/>
          <a:p>
            <a:r>
              <a:rPr lang="en-US" dirty="0" smtClean="0"/>
              <a:t>Critical Path Method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705600" y="3352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9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1676400" y="2209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5486400" y="3352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4267200" y="3352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1676400" y="46482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3048000" y="2971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1676400" y="3733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1676400" y="2971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304800" y="32766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8001000" y="3352800"/>
            <a:ext cx="838200" cy="533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</a:t>
            </a:r>
            <a:endParaRPr lang="en-US" dirty="0"/>
          </a:p>
        </p:txBody>
      </p:sp>
      <p:cxnSp>
        <p:nvCxnSpPr>
          <p:cNvPr id="26" name="Straight Arrow Connector 25"/>
          <p:cNvCxnSpPr>
            <a:stCxn id="12" idx="3"/>
            <a:endCxn id="5" idx="1"/>
          </p:cNvCxnSpPr>
          <p:nvPr/>
        </p:nvCxnSpPr>
        <p:spPr>
          <a:xfrm flipV="1">
            <a:off x="1143000" y="2476500"/>
            <a:ext cx="5334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2" idx="3"/>
            <a:endCxn id="11" idx="1"/>
          </p:cNvCxnSpPr>
          <p:nvPr/>
        </p:nvCxnSpPr>
        <p:spPr>
          <a:xfrm flipV="1">
            <a:off x="1143000" y="3238500"/>
            <a:ext cx="533400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2" idx="3"/>
            <a:endCxn id="10" idx="1"/>
          </p:cNvCxnSpPr>
          <p:nvPr/>
        </p:nvCxnSpPr>
        <p:spPr>
          <a:xfrm>
            <a:off x="1143000" y="3543300"/>
            <a:ext cx="533400" cy="457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12" idx="3"/>
            <a:endCxn id="8" idx="1"/>
          </p:cNvCxnSpPr>
          <p:nvPr/>
        </p:nvCxnSpPr>
        <p:spPr>
          <a:xfrm>
            <a:off x="1143000" y="3543300"/>
            <a:ext cx="533400" cy="1371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5" idx="3"/>
            <a:endCxn id="9" idx="1"/>
          </p:cNvCxnSpPr>
          <p:nvPr/>
        </p:nvCxnSpPr>
        <p:spPr>
          <a:xfrm>
            <a:off x="2514600" y="2476500"/>
            <a:ext cx="5334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10" idx="3"/>
            <a:endCxn id="9" idx="1"/>
          </p:cNvCxnSpPr>
          <p:nvPr/>
        </p:nvCxnSpPr>
        <p:spPr>
          <a:xfrm flipV="1">
            <a:off x="2514600" y="3238500"/>
            <a:ext cx="533400" cy="762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1" idx="3"/>
            <a:endCxn id="9" idx="1"/>
          </p:cNvCxnSpPr>
          <p:nvPr/>
        </p:nvCxnSpPr>
        <p:spPr>
          <a:xfrm>
            <a:off x="2514600" y="32385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8" idx="3"/>
            <a:endCxn id="7" idx="1"/>
          </p:cNvCxnSpPr>
          <p:nvPr/>
        </p:nvCxnSpPr>
        <p:spPr>
          <a:xfrm flipV="1">
            <a:off x="2514600" y="3619500"/>
            <a:ext cx="1752600" cy="1295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7" idx="3"/>
            <a:endCxn id="6" idx="1"/>
          </p:cNvCxnSpPr>
          <p:nvPr/>
        </p:nvCxnSpPr>
        <p:spPr>
          <a:xfrm>
            <a:off x="5105400" y="36195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9" idx="3"/>
            <a:endCxn id="7" idx="1"/>
          </p:cNvCxnSpPr>
          <p:nvPr/>
        </p:nvCxnSpPr>
        <p:spPr>
          <a:xfrm>
            <a:off x="3886200" y="3238500"/>
            <a:ext cx="381000" cy="381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stCxn id="6" idx="3"/>
            <a:endCxn id="4" idx="1"/>
          </p:cNvCxnSpPr>
          <p:nvPr/>
        </p:nvCxnSpPr>
        <p:spPr>
          <a:xfrm>
            <a:off x="6324600" y="36195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4" idx="3"/>
            <a:endCxn id="13" idx="1"/>
          </p:cNvCxnSpPr>
          <p:nvPr/>
        </p:nvCxnSpPr>
        <p:spPr>
          <a:xfrm>
            <a:off x="7543800" y="36195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1" name="Content Placeholder 1"/>
          <p:cNvSpPr>
            <a:spLocks noGrp="1"/>
          </p:cNvSpPr>
          <p:nvPr>
            <p:ph idx="1"/>
          </p:nvPr>
        </p:nvSpPr>
        <p:spPr>
          <a:xfrm>
            <a:off x="3962400" y="4495800"/>
            <a:ext cx="4648200" cy="190500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en-US" sz="2800" dirty="0" smtClean="0">
                <a:latin typeface="Georgia" pitchFamily="18" charset="0"/>
              </a:rPr>
              <a:t>Critical Path: 1-2-5-7-8-9-10</a:t>
            </a:r>
          </a:p>
          <a:p>
            <a:pPr>
              <a:buFont typeface="Wingdings" pitchFamily="2" charset="2"/>
              <a:buChar char="§"/>
            </a:pPr>
            <a:endParaRPr lang="en-US" sz="28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800" dirty="0" smtClean="0">
                <a:latin typeface="Georgia" pitchFamily="18" charset="0"/>
              </a:rPr>
              <a:t>Expected Time: 83 days</a:t>
            </a:r>
          </a:p>
          <a:p>
            <a:pPr>
              <a:buFont typeface="Wingdings" pitchFamily="2" charset="2"/>
              <a:buChar char="§"/>
            </a:pPr>
            <a:endParaRPr lang="en-US" sz="28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800" dirty="0" smtClean="0">
                <a:latin typeface="Georgia" pitchFamily="18" charset="0"/>
              </a:rPr>
              <a:t>Slack Time: 11 days on Task 6</a:t>
            </a:r>
          </a:p>
          <a:p>
            <a:pPr>
              <a:buFont typeface="Wingdings" pitchFamily="2" charset="2"/>
              <a:buChar char="§"/>
            </a:pPr>
            <a:endParaRPr lang="en-US" sz="2800" dirty="0" smtClean="0">
              <a:latin typeface="Georgia" pitchFamily="18" charset="0"/>
            </a:endParaRPr>
          </a:p>
          <a:p>
            <a:pPr>
              <a:buFont typeface="Wingdings" pitchFamily="2" charset="2"/>
              <a:buChar char="§"/>
            </a:pPr>
            <a:endParaRPr lang="en-US" sz="2800" dirty="0" smtClean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9144000" cy="627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62488</TotalTime>
  <Words>109</Words>
  <Application>Microsoft Office PowerPoint</Application>
  <PresentationFormat>On-screen Show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Module</vt:lpstr>
      <vt:lpstr> Project Management</vt:lpstr>
      <vt:lpstr>Statement of Work</vt:lpstr>
      <vt:lpstr>Work Breakdown Structure</vt:lpstr>
      <vt:lpstr>Project Tasks</vt:lpstr>
      <vt:lpstr>Project Schedule</vt:lpstr>
      <vt:lpstr>Milestones</vt:lpstr>
      <vt:lpstr>Critical Path Method</vt:lpstr>
      <vt:lpstr>Questions?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 814  Leading Edge Forecast</dc:title>
  <dc:creator>Dharan</dc:creator>
  <cp:lastModifiedBy>Jang</cp:lastModifiedBy>
  <cp:revision>62</cp:revision>
  <dcterms:created xsi:type="dcterms:W3CDTF">2009-01-30T01:39:52Z</dcterms:created>
  <dcterms:modified xsi:type="dcterms:W3CDTF">2017-04-21T22:50:38Z</dcterms:modified>
</cp:coreProperties>
</file>