
<file path=[Content_Types].xml><?xml version="1.0" encoding="utf-8"?>
<Types xmlns="http://schemas.openxmlformats.org/package/2006/content-types">
  <Default Extension="xml" ContentType="application/xml"/>
  <Default Extension="rels" ContentType="application/vnd.openxmlformats-package.relationships+xml"/>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handoutMasterIdLst>
    <p:handoutMasterId r:id="rId26"/>
  </p:handoutMasterIdLst>
  <p:sldIdLst>
    <p:sldId id="762" r:id="rId2"/>
    <p:sldId id="883" r:id="rId3"/>
    <p:sldId id="884" r:id="rId4"/>
    <p:sldId id="904" r:id="rId5"/>
    <p:sldId id="885" r:id="rId6"/>
    <p:sldId id="886" r:id="rId7"/>
    <p:sldId id="887" r:id="rId8"/>
    <p:sldId id="906" r:id="rId9"/>
    <p:sldId id="889" r:id="rId10"/>
    <p:sldId id="890" r:id="rId11"/>
    <p:sldId id="891" r:id="rId12"/>
    <p:sldId id="892" r:id="rId13"/>
    <p:sldId id="907" r:id="rId14"/>
    <p:sldId id="893" r:id="rId15"/>
    <p:sldId id="895" r:id="rId16"/>
    <p:sldId id="908" r:id="rId17"/>
    <p:sldId id="897" r:id="rId18"/>
    <p:sldId id="898" r:id="rId19"/>
    <p:sldId id="899" r:id="rId20"/>
    <p:sldId id="909" r:id="rId21"/>
    <p:sldId id="900" r:id="rId22"/>
    <p:sldId id="902" r:id="rId23"/>
    <p:sldId id="90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sia muldner" initials="km" lastIdx="0" clrIdx="0"/>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E4F0F8"/>
    <a:srgbClr val="FDC471"/>
    <a:srgbClr val="C9E8CD"/>
    <a:srgbClr val="A8C2AB"/>
    <a:srgbClr val="F8FF7D"/>
    <a:srgbClr val="E1B5D1"/>
    <a:srgbClr val="8BABCA"/>
    <a:srgbClr val="4A6971"/>
    <a:srgbClr val="CE84A9"/>
    <a:srgbClr val="FDBC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24" autoAdjust="0"/>
    <p:restoredTop sz="76488" autoAdjust="0"/>
  </p:normalViewPr>
  <p:slideViewPr>
    <p:cSldViewPr snapToObjects="1">
      <p:cViewPr>
        <p:scale>
          <a:sx n="100" d="100"/>
          <a:sy n="100" d="100"/>
        </p:scale>
        <p:origin x="-1504" y="-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interSettings" Target="printerSettings/printerSettings1.bin"/><Relationship Id="rId28" Type="http://schemas.openxmlformats.org/officeDocument/2006/relationships/commentAuthors" Target="commentAuthors.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71E4DAA-644D-6544-A869-8B2664FE8C4F}" type="datetimeFigureOut">
              <a:rPr lang="en-US" smtClean="0"/>
              <a:pPr/>
              <a:t>2015-04-07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39E60D0-044D-974C-840D-B70BD820FE48}" type="slidenum">
              <a:rPr lang="en-US" smtClean="0"/>
              <a:pPr/>
              <a:t>‹#›</a:t>
            </a:fld>
            <a:endParaRPr lang="en-US"/>
          </a:p>
        </p:txBody>
      </p:sp>
    </p:spTree>
    <p:extLst>
      <p:ext uri="{BB962C8B-B14F-4D97-AF65-F5344CB8AC3E}">
        <p14:creationId xmlns:p14="http://schemas.microsoft.com/office/powerpoint/2010/main" val="6047402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BE74AC-6539-8A4D-B234-B1DF2D338DE8}" type="datetimeFigureOut">
              <a:rPr lang="en-US" smtClean="0"/>
              <a:pPr/>
              <a:t>2015-04-07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0BA855-A58D-0E4E-B443-507447ECE8CA}" type="slidenum">
              <a:rPr lang="en-US" smtClean="0"/>
              <a:pPr/>
              <a:t>‹#›</a:t>
            </a:fld>
            <a:endParaRPr lang="en-US"/>
          </a:p>
        </p:txBody>
      </p:sp>
    </p:spTree>
    <p:extLst>
      <p:ext uri="{BB962C8B-B14F-4D97-AF65-F5344CB8AC3E}">
        <p14:creationId xmlns:p14="http://schemas.microsoft.com/office/powerpoint/2010/main" val="845185174"/>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3</a:t>
            </a:fld>
            <a:endParaRPr lang="en-US"/>
          </a:p>
        </p:txBody>
      </p:sp>
    </p:spTree>
    <p:extLst>
      <p:ext uri="{BB962C8B-B14F-4D97-AF65-F5344CB8AC3E}">
        <p14:creationId xmlns:p14="http://schemas.microsoft.com/office/powerpoint/2010/main" val="3936501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4</a:t>
            </a:fld>
            <a:endParaRPr lang="en-US"/>
          </a:p>
        </p:txBody>
      </p:sp>
    </p:spTree>
    <p:extLst>
      <p:ext uri="{BB962C8B-B14F-4D97-AF65-F5344CB8AC3E}">
        <p14:creationId xmlns:p14="http://schemas.microsoft.com/office/powerpoint/2010/main" val="921716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6</a:t>
            </a:fld>
            <a:endParaRPr lang="en-US"/>
          </a:p>
        </p:txBody>
      </p:sp>
    </p:spTree>
    <p:extLst>
      <p:ext uri="{BB962C8B-B14F-4D97-AF65-F5344CB8AC3E}">
        <p14:creationId xmlns:p14="http://schemas.microsoft.com/office/powerpoint/2010/main" val="4136248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7</a:t>
            </a:fld>
            <a:endParaRPr lang="en-US"/>
          </a:p>
        </p:txBody>
      </p:sp>
    </p:spTree>
    <p:extLst>
      <p:ext uri="{BB962C8B-B14F-4D97-AF65-F5344CB8AC3E}">
        <p14:creationId xmlns:p14="http://schemas.microsoft.com/office/powerpoint/2010/main" val="1744087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9</a:t>
            </a:fld>
            <a:endParaRPr lang="en-US"/>
          </a:p>
        </p:txBody>
      </p:sp>
    </p:spTree>
    <p:extLst>
      <p:ext uri="{BB962C8B-B14F-4D97-AF65-F5344CB8AC3E}">
        <p14:creationId xmlns:p14="http://schemas.microsoft.com/office/powerpoint/2010/main" val="29826648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10</a:t>
            </a:fld>
            <a:endParaRPr lang="en-US"/>
          </a:p>
        </p:txBody>
      </p:sp>
    </p:spTree>
    <p:extLst>
      <p:ext uri="{BB962C8B-B14F-4D97-AF65-F5344CB8AC3E}">
        <p14:creationId xmlns:p14="http://schemas.microsoft.com/office/powerpoint/2010/main" val="14684894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11</a:t>
            </a:fld>
            <a:endParaRPr lang="en-US"/>
          </a:p>
        </p:txBody>
      </p:sp>
    </p:spTree>
    <p:extLst>
      <p:ext uri="{BB962C8B-B14F-4D97-AF65-F5344CB8AC3E}">
        <p14:creationId xmlns:p14="http://schemas.microsoft.com/office/powerpoint/2010/main" val="2913073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US" dirty="0" smtClean="0">
              <a:effectLst/>
            </a:endParaRPr>
          </a:p>
        </p:txBody>
      </p:sp>
      <p:sp>
        <p:nvSpPr>
          <p:cNvPr id="4" name="Slide Number Placeholder 3"/>
          <p:cNvSpPr>
            <a:spLocks noGrp="1"/>
          </p:cNvSpPr>
          <p:nvPr>
            <p:ph type="sldNum" sz="quarter" idx="10"/>
          </p:nvPr>
        </p:nvSpPr>
        <p:spPr/>
        <p:txBody>
          <a:bodyPr/>
          <a:lstStyle/>
          <a:p>
            <a:fld id="{F40BA855-A58D-0E4E-B443-507447ECE8CA}" type="slidenum">
              <a:rPr lang="en-US" smtClean="0"/>
              <a:pPr/>
              <a:t>12</a:t>
            </a:fld>
            <a:endParaRPr lang="en-US"/>
          </a:p>
        </p:txBody>
      </p:sp>
    </p:spTree>
    <p:extLst>
      <p:ext uri="{BB962C8B-B14F-4D97-AF65-F5344CB8AC3E}">
        <p14:creationId xmlns:p14="http://schemas.microsoft.com/office/powerpoint/2010/main" val="3174331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14</a:t>
            </a:fld>
            <a:endParaRPr lang="en-US"/>
          </a:p>
        </p:txBody>
      </p:sp>
    </p:spTree>
    <p:extLst>
      <p:ext uri="{BB962C8B-B14F-4D97-AF65-F5344CB8AC3E}">
        <p14:creationId xmlns:p14="http://schemas.microsoft.com/office/powerpoint/2010/main" val="1937215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15</a:t>
            </a:fld>
            <a:endParaRPr lang="en-US"/>
          </a:p>
        </p:txBody>
      </p:sp>
    </p:spTree>
    <p:extLst>
      <p:ext uri="{BB962C8B-B14F-4D97-AF65-F5344CB8AC3E}">
        <p14:creationId xmlns:p14="http://schemas.microsoft.com/office/powerpoint/2010/main" val="3164429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17</a:t>
            </a:fld>
            <a:endParaRPr lang="en-US"/>
          </a:p>
        </p:txBody>
      </p:sp>
    </p:spTree>
    <p:extLst>
      <p:ext uri="{BB962C8B-B14F-4D97-AF65-F5344CB8AC3E}">
        <p14:creationId xmlns:p14="http://schemas.microsoft.com/office/powerpoint/2010/main" val="2013155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F40BA855-A58D-0E4E-B443-507447ECE8CA}" type="slidenum">
              <a:rPr lang="en-US" smtClean="0"/>
              <a:pPr/>
              <a:t>18</a:t>
            </a:fld>
            <a:endParaRPr lang="en-US"/>
          </a:p>
        </p:txBody>
      </p:sp>
    </p:spTree>
    <p:extLst>
      <p:ext uri="{BB962C8B-B14F-4D97-AF65-F5344CB8AC3E}">
        <p14:creationId xmlns:p14="http://schemas.microsoft.com/office/powerpoint/2010/main" val="3697815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19</a:t>
            </a:fld>
            <a:endParaRPr lang="en-US"/>
          </a:p>
        </p:txBody>
      </p:sp>
    </p:spTree>
    <p:extLst>
      <p:ext uri="{BB962C8B-B14F-4D97-AF65-F5344CB8AC3E}">
        <p14:creationId xmlns:p14="http://schemas.microsoft.com/office/powerpoint/2010/main" val="3174774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0BA855-A58D-0E4E-B443-507447ECE8CA}" type="slidenum">
              <a:rPr lang="en-US" smtClean="0"/>
              <a:pPr/>
              <a:t>21</a:t>
            </a:fld>
            <a:endParaRPr lang="en-US"/>
          </a:p>
        </p:txBody>
      </p:sp>
    </p:spTree>
    <p:extLst>
      <p:ext uri="{BB962C8B-B14F-4D97-AF65-F5344CB8AC3E}">
        <p14:creationId xmlns:p14="http://schemas.microsoft.com/office/powerpoint/2010/main" val="2251418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C0C0E038-7D46-184E-9652-730ED997416F}" type="datetime1">
              <a:rPr lang="en-US" smtClean="0"/>
              <a:pPr/>
              <a:t>2015-04-07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B434E842-5C87-E341-84A6-7C05228990BF}" type="datetime1">
              <a:rPr lang="en-US" smtClean="0"/>
              <a:pPr/>
              <a:t>2015-04-07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062C3251-2BF4-7F45-93C8-BA0AC0BAFF8B}" type="datetime1">
              <a:rPr lang="en-US" smtClean="0"/>
              <a:pPr/>
              <a:t>2015-04-07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8C235FB1-A613-ED44-9C72-8AFA05568723}" type="datetime1">
              <a:rPr lang="en-US" smtClean="0"/>
              <a:pPr/>
              <a:t>2015-04-07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E78E8BCA-6216-E146-B86B-5B158FA6B35E}" type="datetime1">
              <a:rPr lang="en-US" smtClean="0"/>
              <a:pPr/>
              <a:t>2015-04-07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4EB09433-8579-FB43-9BDF-B357BFBFE915}" type="datetime1">
              <a:rPr lang="en-US" smtClean="0"/>
              <a:pPr/>
              <a:t>2015-04-07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5C4E81-C596-D742-9746-A949DF1E1EF9}" type="datetime1">
              <a:rPr lang="en-US" smtClean="0"/>
              <a:pPr/>
              <a:t>2015-04-07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856C8357-1D49-3A43-8CF3-02A06994B9EA}" type="datetime1">
              <a:rPr lang="en-US" smtClean="0"/>
              <a:pPr/>
              <a:t>2015-04-07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CEAED02-0039-AD41-8E7C-59DCDC64CB57}" type="datetime1">
              <a:rPr lang="en-US" smtClean="0"/>
              <a:pPr/>
              <a:t>2015-04-07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FF08E344-7582-4444-8DFA-6DC033326408}" type="datetime1">
              <a:rPr lang="en-US" smtClean="0"/>
              <a:pPr/>
              <a:t>2015-04-07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BBD3EACF-A380-D44E-B488-3AC952503FC6}" type="datetime1">
              <a:rPr lang="en-US" smtClean="0"/>
              <a:pPr/>
              <a:t>2015-04-07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4E6107-6CF1-0E4C-BA84-B6DEA178DF3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0E1ECF-7E10-1941-9ED0-BCD57231824C}" type="datetime1">
              <a:rPr lang="en-US" smtClean="0"/>
              <a:pPr/>
              <a:t>2015-04-07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800">
                <a:solidFill>
                  <a:schemeClr val="tx1">
                    <a:tint val="75000"/>
                  </a:schemeClr>
                </a:solidFill>
              </a:defRPr>
            </a:lvl1pPr>
          </a:lstStyle>
          <a:p>
            <a:fld id="{094E6107-6CF1-0E4C-BA84-B6DEA178DF3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accent5">
              <a:lumMod val="50000"/>
            </a:schemeClr>
          </a:solidFill>
          <a:latin typeface="Arial"/>
          <a:ea typeface="+mj-ea"/>
          <a:cs typeface="Arial"/>
        </a:defRPr>
      </a:lvl1pPr>
    </p:titleStyle>
    <p:bodyStyle>
      <a:lvl1pPr marL="342900" indent="-342900" algn="l" defTabSz="457200" rtl="0" eaLnBrk="1" latinLnBrk="0" hangingPunct="1">
        <a:spcBef>
          <a:spcPct val="20000"/>
        </a:spcBef>
        <a:buFont typeface="Arial"/>
        <a:buChar char="•"/>
        <a:defRPr sz="3200" kern="1200">
          <a:solidFill>
            <a:schemeClr val="accent6">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accent6">
              <a:lumMod val="50000"/>
            </a:schemeClr>
          </a:solidFill>
          <a:latin typeface="Arial"/>
          <a:ea typeface="+mn-ea"/>
          <a:cs typeface="Arial"/>
        </a:defRPr>
      </a:lvl2pPr>
      <a:lvl3pPr marL="1143000" indent="-228600" algn="l" defTabSz="457200" rtl="0" eaLnBrk="1" latinLnBrk="0" hangingPunct="1">
        <a:spcBef>
          <a:spcPct val="20000"/>
        </a:spcBef>
        <a:buFont typeface="Arial"/>
        <a:buChar char="•"/>
        <a:defRPr sz="2400" kern="1200">
          <a:solidFill>
            <a:schemeClr val="accent6">
              <a:lumMod val="50000"/>
            </a:schemeClr>
          </a:solidFill>
          <a:latin typeface="Arial"/>
          <a:ea typeface="+mn-ea"/>
          <a:cs typeface="Arial"/>
        </a:defRPr>
      </a:lvl3pPr>
      <a:lvl4pPr marL="1600200" indent="-228600" algn="l" defTabSz="457200" rtl="0" eaLnBrk="1" latinLnBrk="0" hangingPunct="1">
        <a:spcBef>
          <a:spcPct val="20000"/>
        </a:spcBef>
        <a:buFont typeface="Arial"/>
        <a:buChar char="–"/>
        <a:defRPr sz="2000" kern="1200">
          <a:solidFill>
            <a:schemeClr val="accent6">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2000" kern="1200">
          <a:solidFill>
            <a:schemeClr val="accent6">
              <a:lumMod val="50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5398" y="2348880"/>
            <a:ext cx="7572986" cy="2625155"/>
          </a:xfrm>
        </p:spPr>
        <p:txBody>
          <a:bodyPr>
            <a:normAutofit/>
          </a:bodyPr>
          <a:lstStyle/>
          <a:p>
            <a:pPr marL="0" indent="0" algn="ctr">
              <a:buNone/>
            </a:pPr>
            <a:r>
              <a:rPr lang="en-US" sz="4400" dirty="0" smtClean="0">
                <a:solidFill>
                  <a:schemeClr val="accent5">
                    <a:lumMod val="50000"/>
                  </a:schemeClr>
                </a:solidFill>
              </a:rPr>
              <a:t>Exam Review</a:t>
            </a:r>
            <a:endParaRPr lang="en-US" dirty="0"/>
          </a:p>
          <a:p>
            <a:pPr marL="0" indent="0" algn="ctr">
              <a:buNone/>
            </a:pPr>
            <a:endParaRPr lang="en-US" dirty="0" smtClean="0"/>
          </a:p>
          <a:p>
            <a:pPr marL="0" indent="0" algn="ctr">
              <a:buNone/>
            </a:pPr>
            <a:r>
              <a:rPr lang="en-US" dirty="0" smtClean="0"/>
              <a:t>Dr. Kasia Muldner</a:t>
            </a:r>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a:t>
            </a:fld>
            <a:endParaRPr lang="en-US"/>
          </a:p>
        </p:txBody>
      </p:sp>
    </p:spTree>
    <p:extLst>
      <p:ext uri="{BB962C8B-B14F-4D97-AF65-F5344CB8AC3E}">
        <p14:creationId xmlns:p14="http://schemas.microsoft.com/office/powerpoint/2010/main" val="1810894768"/>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Outline</a:t>
            </a:r>
            <a:endParaRPr lang="en-US" dirty="0"/>
          </a:p>
        </p:txBody>
      </p:sp>
      <p:sp>
        <p:nvSpPr>
          <p:cNvPr id="3" name="Content Placeholder 2"/>
          <p:cNvSpPr>
            <a:spLocks noGrp="1"/>
          </p:cNvSpPr>
          <p:nvPr>
            <p:ph idx="1"/>
          </p:nvPr>
        </p:nvSpPr>
        <p:spPr/>
        <p:txBody>
          <a:bodyPr>
            <a:normAutofit fontScale="92500" lnSpcReduction="10000"/>
          </a:bodyPr>
          <a:lstStyle/>
          <a:p>
            <a:r>
              <a:rPr lang="en-US" sz="4400" dirty="0" smtClean="0"/>
              <a:t>Announcements</a:t>
            </a:r>
          </a:p>
          <a:p>
            <a:pPr lvl="1"/>
            <a:r>
              <a:rPr lang="en-US" sz="4000" dirty="0" smtClean="0"/>
              <a:t>Course evaluations – please fill out!</a:t>
            </a:r>
          </a:p>
          <a:p>
            <a:pPr lvl="1"/>
            <a:r>
              <a:rPr lang="en-US" sz="4000" dirty="0" smtClean="0"/>
              <a:t>Extra office hours: </a:t>
            </a:r>
          </a:p>
          <a:p>
            <a:pPr lvl="2"/>
            <a:r>
              <a:rPr lang="en-US" sz="3600" dirty="0" smtClean="0"/>
              <a:t>Tuesday: 9 – 11, DT 2205</a:t>
            </a:r>
          </a:p>
          <a:p>
            <a:pPr lvl="2"/>
            <a:r>
              <a:rPr lang="en-US" sz="3600" dirty="0" smtClean="0"/>
              <a:t>Friday: 9 -12, </a:t>
            </a:r>
            <a:r>
              <a:rPr lang="en-US" sz="3600" dirty="0"/>
              <a:t>DT 2205</a:t>
            </a:r>
            <a:endParaRPr lang="en-US" sz="3600" dirty="0" smtClean="0"/>
          </a:p>
          <a:p>
            <a:r>
              <a:rPr lang="en-US" sz="4400" dirty="0" smtClean="0"/>
              <a:t>Today: </a:t>
            </a:r>
            <a:r>
              <a:rPr lang="en-US" sz="4000" dirty="0" smtClean="0"/>
              <a:t>Exam review</a:t>
            </a:r>
            <a:endParaRPr lang="en-US" sz="3200" dirty="0" smtClean="0"/>
          </a:p>
          <a:p>
            <a:pPr lvl="1"/>
            <a:endParaRPr lang="en-US" sz="4000" dirty="0" smtClean="0"/>
          </a:p>
          <a:p>
            <a:pPr lvl="1"/>
            <a:endParaRPr lang="en-US" sz="4000"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2</a:t>
            </a:fld>
            <a:endParaRPr lang="en-US"/>
          </a:p>
        </p:txBody>
      </p:sp>
    </p:spTree>
    <p:extLst>
      <p:ext uri="{BB962C8B-B14F-4D97-AF65-F5344CB8AC3E}">
        <p14:creationId xmlns:p14="http://schemas.microsoft.com/office/powerpoint/2010/main" val="384373694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9036496" cy="1143000"/>
          </a:xfrm>
        </p:spPr>
        <p:txBody>
          <a:bodyPr>
            <a:normAutofit fontScale="90000"/>
          </a:bodyPr>
          <a:lstStyle/>
          <a:p>
            <a:r>
              <a:rPr lang="en-US" sz="3600" dirty="0" smtClean="0"/>
              <a:t>Exam Coverage (see </a:t>
            </a:r>
            <a:r>
              <a:rPr lang="en-US" sz="3600" dirty="0" err="1" smtClean="0"/>
              <a:t>cuLearn</a:t>
            </a:r>
            <a:r>
              <a:rPr lang="en-US" sz="3600" dirty="0" smtClean="0"/>
              <a:t>, News Forum)</a:t>
            </a:r>
            <a:endParaRPr lang="en-US" sz="3600" dirty="0"/>
          </a:p>
        </p:txBody>
      </p:sp>
      <p:sp>
        <p:nvSpPr>
          <p:cNvPr id="3" name="Content Placeholder 2"/>
          <p:cNvSpPr>
            <a:spLocks noGrp="1"/>
          </p:cNvSpPr>
          <p:nvPr>
            <p:ph idx="1"/>
          </p:nvPr>
        </p:nvSpPr>
        <p:spPr>
          <a:xfrm>
            <a:off x="251520" y="1404938"/>
            <a:ext cx="8892480" cy="5120406"/>
          </a:xfrm>
        </p:spPr>
        <p:txBody>
          <a:bodyPr>
            <a:noAutofit/>
          </a:bodyPr>
          <a:lstStyle/>
          <a:p>
            <a:pPr marL="0" indent="0">
              <a:buNone/>
            </a:pPr>
            <a:r>
              <a:rPr lang="en-US" sz="2600" b="1" dirty="0" smtClean="0"/>
              <a:t>The exam will cover</a:t>
            </a:r>
            <a:endParaRPr lang="en-US" sz="2400" dirty="0" smtClean="0"/>
          </a:p>
          <a:p>
            <a:pPr marL="723900">
              <a:buNone/>
            </a:pPr>
            <a:r>
              <a:rPr lang="en-US" sz="2000" dirty="0" smtClean="0"/>
              <a:t>1</a:t>
            </a:r>
            <a:r>
              <a:rPr lang="en-US" sz="2400" dirty="0" smtClean="0"/>
              <a:t>. Slides </a:t>
            </a:r>
            <a:r>
              <a:rPr lang="en-US" sz="2400" dirty="0"/>
              <a:t>for weeks 9 – 12, </a:t>
            </a:r>
            <a:r>
              <a:rPr lang="en-US" sz="2400" dirty="0" smtClean="0"/>
              <a:t>inclusive</a:t>
            </a:r>
            <a:endParaRPr lang="en-US" sz="2400" dirty="0"/>
          </a:p>
          <a:p>
            <a:pPr marL="723900">
              <a:buNone/>
            </a:pPr>
            <a:r>
              <a:rPr lang="en-US" sz="2400" dirty="0"/>
              <a:t>2. Textbook sections as follows:</a:t>
            </a:r>
          </a:p>
          <a:p>
            <a:pPr marL="723900" lvl="1" indent="-342900"/>
            <a:r>
              <a:rPr lang="en-US" sz="2400" dirty="0" smtClean="0"/>
              <a:t>CH 13: 13.1 </a:t>
            </a:r>
            <a:r>
              <a:rPr lang="en-US" sz="2400" dirty="0"/>
              <a:t>: pages 202-405  ONLY (rest of section is supplemental reading / not required)</a:t>
            </a:r>
          </a:p>
          <a:p>
            <a:pPr marL="723900" lvl="1" indent="-342900"/>
            <a:r>
              <a:rPr lang="en-US" sz="2400" dirty="0"/>
              <a:t>CH 13</a:t>
            </a:r>
            <a:r>
              <a:rPr lang="en-US" sz="2400" dirty="0" smtClean="0"/>
              <a:t>: 13.2 </a:t>
            </a:r>
            <a:r>
              <a:rPr lang="en-US" sz="2400" dirty="0"/>
              <a:t>: all of section 13.2 is required EXCEPT Figures 13.4 and 13.7</a:t>
            </a:r>
          </a:p>
          <a:p>
            <a:pPr marL="723900" lvl="1" indent="-342900"/>
            <a:r>
              <a:rPr lang="en-US" sz="2400" dirty="0"/>
              <a:t>CH 13</a:t>
            </a:r>
            <a:r>
              <a:rPr lang="en-US" sz="2400" dirty="0" smtClean="0"/>
              <a:t>: 13.3</a:t>
            </a:r>
            <a:r>
              <a:rPr lang="en-US" sz="2400" dirty="0"/>
              <a:t>: part of 13.3 ONLY: starting on page 424, bottom, </a:t>
            </a:r>
            <a:r>
              <a:rPr lang="en-US" sz="2400" dirty="0" err="1"/>
              <a:t>Biorobotics</a:t>
            </a:r>
            <a:r>
              <a:rPr lang="en-US" sz="2400" dirty="0"/>
              <a:t> section until page 427, inclusive (material in 13.3 up to page 424 is not required)</a:t>
            </a:r>
          </a:p>
          <a:p>
            <a:pPr marL="723900"/>
            <a:r>
              <a:rPr lang="en-US" sz="2400" dirty="0" smtClean="0"/>
              <a:t>CH 14: All </a:t>
            </a:r>
            <a:r>
              <a:rPr lang="en-US" sz="2400" dirty="0"/>
              <a:t>of sections 14.3 – 14.4 (with the exception of Figure 14.7)</a:t>
            </a:r>
          </a:p>
        </p:txBody>
      </p:sp>
      <p:sp>
        <p:nvSpPr>
          <p:cNvPr id="4" name="Slide Number Placeholder 3"/>
          <p:cNvSpPr>
            <a:spLocks noGrp="1"/>
          </p:cNvSpPr>
          <p:nvPr>
            <p:ph type="sldNum" sz="quarter" idx="12"/>
          </p:nvPr>
        </p:nvSpPr>
        <p:spPr/>
        <p:txBody>
          <a:bodyPr/>
          <a:lstStyle/>
          <a:p>
            <a:fld id="{094E6107-6CF1-0E4C-BA84-B6DEA178DF33}" type="slidenum">
              <a:rPr lang="en-US" smtClean="0"/>
              <a:pPr/>
              <a:t>3</a:t>
            </a:fld>
            <a:endParaRPr lang="en-US"/>
          </a:p>
        </p:txBody>
      </p:sp>
    </p:spTree>
    <p:extLst>
      <p:ext uri="{BB962C8B-B14F-4D97-AF65-F5344CB8AC3E}">
        <p14:creationId xmlns:p14="http://schemas.microsoft.com/office/powerpoint/2010/main" val="2241694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have we covered since Test #2?</a:t>
            </a:r>
            <a:endParaRPr lang="en-US" dirty="0"/>
          </a:p>
        </p:txBody>
      </p:sp>
      <p:sp>
        <p:nvSpPr>
          <p:cNvPr id="3" name="Content Placeholder 2"/>
          <p:cNvSpPr>
            <a:spLocks noGrp="1"/>
          </p:cNvSpPr>
          <p:nvPr>
            <p:ph idx="1"/>
          </p:nvPr>
        </p:nvSpPr>
        <p:spPr>
          <a:xfrm>
            <a:off x="457200" y="2133600"/>
            <a:ext cx="8229600" cy="3992563"/>
          </a:xfrm>
        </p:spPr>
        <p:txBody>
          <a:bodyPr>
            <a:normAutofit lnSpcReduction="10000"/>
          </a:bodyPr>
          <a:lstStyle/>
          <a:p>
            <a:pPr algn="ctr">
              <a:buNone/>
            </a:pPr>
            <a:r>
              <a:rPr lang="en-US" dirty="0" smtClean="0"/>
              <a:t>Let’s look at the big picture…</a:t>
            </a:r>
          </a:p>
          <a:p>
            <a:pPr algn="ctr">
              <a:buNone/>
            </a:pPr>
            <a:endParaRPr lang="en-US" dirty="0" smtClean="0"/>
          </a:p>
          <a:p>
            <a:pPr algn="ctr">
              <a:buNone/>
            </a:pPr>
            <a:r>
              <a:rPr lang="en-US" dirty="0" smtClean="0">
                <a:solidFill>
                  <a:srgbClr val="FF0000"/>
                </a:solidFill>
              </a:rPr>
              <a:t>Caution: these slides are very high level intended to provide an outline of sorts of the key concepts. You are expected to add content to the high level points and connections based on the slides and the readings.  </a:t>
            </a:r>
            <a:endParaRPr lang="en-US" dirty="0">
              <a:solidFill>
                <a:srgbClr val="FF0000"/>
              </a:solidFill>
            </a:endParaRPr>
          </a:p>
        </p:txBody>
      </p:sp>
      <p:sp>
        <p:nvSpPr>
          <p:cNvPr id="4" name="Slide Number Placeholder 3"/>
          <p:cNvSpPr>
            <a:spLocks noGrp="1"/>
          </p:cNvSpPr>
          <p:nvPr>
            <p:ph type="sldNum" sz="quarter" idx="12"/>
          </p:nvPr>
        </p:nvSpPr>
        <p:spPr/>
        <p:txBody>
          <a:bodyPr/>
          <a:lstStyle/>
          <a:p>
            <a:fld id="{094E6107-6CF1-0E4C-BA84-B6DEA178DF33}" type="slidenum">
              <a:rPr lang="en-US" smtClean="0"/>
              <a:pPr/>
              <a:t>4</a:t>
            </a:fld>
            <a:endParaRPr lang="en-US"/>
          </a:p>
        </p:txBody>
      </p:sp>
    </p:spTree>
    <p:extLst>
      <p:ext uri="{BB962C8B-B14F-4D97-AF65-F5344CB8AC3E}">
        <p14:creationId xmlns:p14="http://schemas.microsoft.com/office/powerpoint/2010/main" val="2237901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9026" y="260648"/>
            <a:ext cx="3312000" cy="1080000"/>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Embodiment (week 10)</a:t>
            </a:r>
            <a:endParaRPr lang="en-US" sz="2000" dirty="0">
              <a:solidFill>
                <a:schemeClr val="bg1"/>
              </a:solidFill>
            </a:endParaRPr>
          </a:p>
        </p:txBody>
      </p:sp>
      <p:sp>
        <p:nvSpPr>
          <p:cNvPr id="6" name="Rectangle 5"/>
          <p:cNvSpPr/>
          <p:nvPr/>
        </p:nvSpPr>
        <p:spPr>
          <a:xfrm>
            <a:off x="4593182" y="4888532"/>
            <a:ext cx="3283954" cy="1073820"/>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Intelligent Tutoring Systems (week 12-2)</a:t>
            </a:r>
            <a:endParaRPr lang="en-US" sz="2000" dirty="0">
              <a:solidFill>
                <a:schemeClr val="accent5">
                  <a:lumMod val="50000"/>
                </a:schemeClr>
              </a:solidFill>
            </a:endParaRPr>
          </a:p>
        </p:txBody>
      </p:sp>
      <p:sp>
        <p:nvSpPr>
          <p:cNvPr id="7" name="Rectangle 6"/>
          <p:cNvSpPr/>
          <p:nvPr/>
        </p:nvSpPr>
        <p:spPr>
          <a:xfrm>
            <a:off x="4593182" y="3573016"/>
            <a:ext cx="3283954" cy="1048122"/>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Savant Syndrome (week 11-2)</a:t>
            </a:r>
            <a:endParaRPr lang="en-US" sz="2000" dirty="0">
              <a:solidFill>
                <a:schemeClr val="accent5">
                  <a:lumMod val="50000"/>
                </a:schemeClr>
              </a:solidFill>
            </a:endParaRPr>
          </a:p>
        </p:txBody>
      </p:sp>
      <p:sp>
        <p:nvSpPr>
          <p:cNvPr id="9" name="Rectangle 8"/>
          <p:cNvSpPr/>
          <p:nvPr/>
        </p:nvSpPr>
        <p:spPr>
          <a:xfrm>
            <a:off x="258413" y="260648"/>
            <a:ext cx="3312000" cy="1080000"/>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Emotion and Cognition </a:t>
            </a:r>
          </a:p>
          <a:p>
            <a:pPr algn="ctr"/>
            <a:r>
              <a:rPr lang="en-US" sz="2000" dirty="0" smtClean="0">
                <a:solidFill>
                  <a:schemeClr val="accent5">
                    <a:lumMod val="50000"/>
                  </a:schemeClr>
                </a:solidFill>
              </a:rPr>
              <a:t>(week 9)</a:t>
            </a:r>
          </a:p>
        </p:txBody>
      </p:sp>
      <p:sp>
        <p:nvSpPr>
          <p:cNvPr id="10" name="Rectangle 9"/>
          <p:cNvSpPr/>
          <p:nvPr/>
        </p:nvSpPr>
        <p:spPr>
          <a:xfrm>
            <a:off x="974489" y="4888532"/>
            <a:ext cx="3283954" cy="1073820"/>
          </a:xfrm>
          <a:prstGeom prst="rect">
            <a:avLst/>
          </a:prstGeom>
          <a:solidFill>
            <a:schemeClr val="accent4">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Rationality (week 12-1)</a:t>
            </a:r>
            <a:endParaRPr lang="en-US" sz="2000" dirty="0">
              <a:solidFill>
                <a:schemeClr val="accent5">
                  <a:lumMod val="50000"/>
                </a:schemeClr>
              </a:solidFill>
            </a:endParaRPr>
          </a:p>
        </p:txBody>
      </p:sp>
      <p:sp>
        <p:nvSpPr>
          <p:cNvPr id="11" name="Rectangle 10"/>
          <p:cNvSpPr/>
          <p:nvPr/>
        </p:nvSpPr>
        <p:spPr>
          <a:xfrm>
            <a:off x="1000012" y="3573016"/>
            <a:ext cx="3283955" cy="1048122"/>
          </a:xfrm>
          <a:prstGeom prst="rect">
            <a:avLst/>
          </a:prstGeom>
          <a:solidFill>
            <a:srgbClr val="CE84A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Consciousness (week 11-1)</a:t>
            </a:r>
            <a:endParaRPr lang="en-US" sz="2000" dirty="0">
              <a:solidFill>
                <a:schemeClr val="accent5">
                  <a:lumMod val="50000"/>
                </a:schemeClr>
              </a:solidFill>
            </a:endParaRPr>
          </a:p>
        </p:txBody>
      </p:sp>
      <p:sp>
        <p:nvSpPr>
          <p:cNvPr id="13" name="Rectangle 12"/>
          <p:cNvSpPr/>
          <p:nvPr/>
        </p:nvSpPr>
        <p:spPr>
          <a:xfrm>
            <a:off x="2724623" y="1844824"/>
            <a:ext cx="2736304"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Compare to Traditional AI (PSS, NN)</a:t>
            </a:r>
            <a:endParaRPr lang="en-US" sz="2000" dirty="0">
              <a:solidFill>
                <a:schemeClr val="bg1"/>
              </a:solidFill>
            </a:endParaRPr>
          </a:p>
        </p:txBody>
      </p:sp>
      <p:sp>
        <p:nvSpPr>
          <p:cNvPr id="14" name="Rectangle 13"/>
          <p:cNvSpPr/>
          <p:nvPr/>
        </p:nvSpPr>
        <p:spPr>
          <a:xfrm>
            <a:off x="5585903" y="1844824"/>
            <a:ext cx="1262733"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3 Themes</a:t>
            </a:r>
            <a:endParaRPr lang="en-US" sz="2000" dirty="0">
              <a:solidFill>
                <a:schemeClr val="bg1"/>
              </a:solidFill>
            </a:endParaRPr>
          </a:p>
        </p:txBody>
      </p:sp>
      <p:sp>
        <p:nvSpPr>
          <p:cNvPr id="15" name="Rectangle 14"/>
          <p:cNvSpPr/>
          <p:nvPr/>
        </p:nvSpPr>
        <p:spPr>
          <a:xfrm>
            <a:off x="7276232" y="1844824"/>
            <a:ext cx="1616248"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Applications</a:t>
            </a:r>
            <a:endParaRPr lang="en-US" sz="2000" dirty="0">
              <a:solidFill>
                <a:schemeClr val="bg1"/>
              </a:solidFill>
            </a:endParaRPr>
          </a:p>
        </p:txBody>
      </p:sp>
      <p:cxnSp>
        <p:nvCxnSpPr>
          <p:cNvPr id="17" name="Straight Arrow Connector 16"/>
          <p:cNvCxnSpPr>
            <a:stCxn id="5" idx="2"/>
            <a:endCxn id="13" idx="0"/>
          </p:cNvCxnSpPr>
          <p:nvPr/>
        </p:nvCxnSpPr>
        <p:spPr>
          <a:xfrm flipH="1">
            <a:off x="4092775" y="1340648"/>
            <a:ext cx="1992251"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5" idx="2"/>
            <a:endCxn id="14" idx="0"/>
          </p:cNvCxnSpPr>
          <p:nvPr/>
        </p:nvCxnSpPr>
        <p:spPr>
          <a:xfrm>
            <a:off x="6085026" y="1340648"/>
            <a:ext cx="132244"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5" idx="2"/>
            <a:endCxn id="15" idx="0"/>
          </p:cNvCxnSpPr>
          <p:nvPr/>
        </p:nvCxnSpPr>
        <p:spPr>
          <a:xfrm>
            <a:off x="6085026" y="1340648"/>
            <a:ext cx="1999330"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6401979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Emotion and Cognition (week 9)</a:t>
            </a:r>
            <a:endParaRPr lang="en-US" dirty="0"/>
          </a:p>
        </p:txBody>
      </p:sp>
      <p:sp>
        <p:nvSpPr>
          <p:cNvPr id="3" name="Content Placeholder 2"/>
          <p:cNvSpPr>
            <a:spLocks noGrp="1"/>
          </p:cNvSpPr>
          <p:nvPr>
            <p:ph idx="1"/>
          </p:nvPr>
        </p:nvSpPr>
        <p:spPr>
          <a:xfrm>
            <a:off x="457200" y="1600200"/>
            <a:ext cx="8229600" cy="4925144"/>
          </a:xfrm>
        </p:spPr>
        <p:txBody>
          <a:bodyPr>
            <a:normAutofit fontScale="77500" lnSpcReduction="20000"/>
          </a:bodyPr>
          <a:lstStyle/>
          <a:p>
            <a:r>
              <a:rPr lang="en-US" dirty="0"/>
              <a:t>What are the two approaches for characterizing emotion (describe each</a:t>
            </a:r>
            <a:r>
              <a:rPr lang="en-US" dirty="0" smtClean="0"/>
              <a:t>); </a:t>
            </a:r>
            <a:r>
              <a:rPr lang="en-US" dirty="0"/>
              <a:t>pros and cons of each </a:t>
            </a:r>
          </a:p>
          <a:p>
            <a:r>
              <a:rPr lang="en-US" dirty="0"/>
              <a:t>Describe four components of an emotion</a:t>
            </a:r>
          </a:p>
          <a:p>
            <a:pPr marL="342900" lvl="1" indent="-342900">
              <a:buFont typeface="Arial"/>
              <a:buChar char="•"/>
            </a:pPr>
            <a:r>
              <a:rPr lang="en-US" dirty="0" smtClean="0"/>
              <a:t>In </a:t>
            </a:r>
            <a:r>
              <a:rPr lang="en-US" dirty="0"/>
              <a:t>general, what are some </a:t>
            </a:r>
            <a:r>
              <a:rPr lang="en-US" dirty="0" smtClean="0"/>
              <a:t>examples </a:t>
            </a:r>
            <a:r>
              <a:rPr lang="en-US" dirty="0"/>
              <a:t>of how emotions impact cognition? slide 5, week 10 – March 17</a:t>
            </a:r>
            <a:r>
              <a:rPr lang="en-US" baseline="30000" dirty="0"/>
              <a:t>th</a:t>
            </a:r>
            <a:r>
              <a:rPr lang="en-US" dirty="0"/>
              <a:t>: </a:t>
            </a:r>
          </a:p>
          <a:p>
            <a:pPr lvl="1"/>
            <a:r>
              <a:rPr lang="en-US" dirty="0"/>
              <a:t>Memory</a:t>
            </a:r>
          </a:p>
          <a:p>
            <a:pPr lvl="1"/>
            <a:r>
              <a:rPr lang="en-US" dirty="0"/>
              <a:t>Decision making </a:t>
            </a:r>
          </a:p>
          <a:p>
            <a:r>
              <a:rPr lang="en-US" dirty="0" smtClean="0"/>
              <a:t>Describe theories of emotion, including their corresponding components:</a:t>
            </a:r>
          </a:p>
          <a:p>
            <a:pPr lvl="1"/>
            <a:r>
              <a:rPr lang="en-US" dirty="0" smtClean="0"/>
              <a:t>James-Lange (physiological, then emotion)</a:t>
            </a:r>
          </a:p>
          <a:p>
            <a:pPr lvl="1"/>
            <a:r>
              <a:rPr lang="en-US" dirty="0" smtClean="0"/>
              <a:t>Cannon Bard (physiological + emotion simultaneously)</a:t>
            </a:r>
          </a:p>
          <a:p>
            <a:pPr lvl="1"/>
            <a:r>
              <a:rPr lang="en-US" dirty="0" err="1"/>
              <a:t>Schachter</a:t>
            </a:r>
            <a:r>
              <a:rPr lang="en-US" dirty="0"/>
              <a:t>-Singer </a:t>
            </a:r>
            <a:r>
              <a:rPr lang="en-US" dirty="0" smtClean="0"/>
              <a:t>(physiological, then cognitive)</a:t>
            </a:r>
          </a:p>
          <a:p>
            <a:pPr lvl="2"/>
            <a:r>
              <a:rPr lang="en-US" dirty="0" smtClean="0"/>
              <a:t>Describe “adrenalin” experiment and its findings</a:t>
            </a:r>
          </a:p>
          <a:p>
            <a:pPr lvl="1"/>
            <a:r>
              <a:rPr lang="en-US" dirty="0"/>
              <a:t>Lazarus cognitive theory</a:t>
            </a:r>
          </a:p>
          <a:p>
            <a:pPr lvl="2"/>
            <a:endParaRPr lang="en-US" dirty="0" smtClean="0"/>
          </a:p>
          <a:p>
            <a:pPr lvl="1"/>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6</a:t>
            </a:fld>
            <a:endParaRPr lang="en-US"/>
          </a:p>
        </p:txBody>
      </p:sp>
    </p:spTree>
    <p:extLst>
      <p:ext uri="{BB962C8B-B14F-4D97-AF65-F5344CB8AC3E}">
        <p14:creationId xmlns:p14="http://schemas.microsoft.com/office/powerpoint/2010/main" val="27141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One more: Embodied theory of emotion</a:t>
            </a:r>
            <a:endParaRPr lang="en-US" dirty="0"/>
          </a:p>
        </p:txBody>
      </p:sp>
      <p:sp>
        <p:nvSpPr>
          <p:cNvPr id="3" name="Content Placeholder 2"/>
          <p:cNvSpPr>
            <a:spLocks noGrp="1"/>
          </p:cNvSpPr>
          <p:nvPr>
            <p:ph idx="1"/>
          </p:nvPr>
        </p:nvSpPr>
        <p:spPr/>
        <p:txBody>
          <a:bodyPr>
            <a:normAutofit/>
          </a:bodyPr>
          <a:lstStyle/>
          <a:p>
            <a:r>
              <a:rPr lang="en-US" dirty="0" smtClean="0"/>
              <a:t>What are the two key aspects of the embodied theory? (week 10 slides, march 17</a:t>
            </a:r>
            <a:r>
              <a:rPr lang="en-US" dirty="0" smtClean="0"/>
              <a:t>) / Describe them</a:t>
            </a:r>
            <a:endParaRPr lang="en-US" dirty="0" smtClean="0"/>
          </a:p>
          <a:p>
            <a:r>
              <a:rPr lang="en-US" dirty="0" smtClean="0"/>
              <a:t>Evidence for this theory:</a:t>
            </a:r>
          </a:p>
          <a:p>
            <a:pPr lvl="1"/>
            <a:r>
              <a:rPr lang="en-US" dirty="0" smtClean="0"/>
              <a:t>Studies: posture + exam results; pencil between lips, power poses</a:t>
            </a:r>
          </a:p>
          <a:p>
            <a:pPr lvl="2"/>
            <a:r>
              <a:rPr lang="en-US" dirty="0" smtClean="0"/>
              <a:t>Be able to briefly describe these + the findings</a:t>
            </a:r>
          </a:p>
          <a:p>
            <a:pPr marL="342900" lvl="1" indent="-342900">
              <a:buFont typeface="Arial"/>
              <a:buChar char="•"/>
            </a:pPr>
            <a:r>
              <a:rPr lang="en-US" dirty="0" smtClean="0"/>
              <a:t>What are some advantages of embodying emotion?</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7</a:t>
            </a:fld>
            <a:endParaRPr lang="en-US"/>
          </a:p>
        </p:txBody>
      </p:sp>
    </p:spTree>
    <p:extLst>
      <p:ext uri="{BB962C8B-B14F-4D97-AF65-F5344CB8AC3E}">
        <p14:creationId xmlns:p14="http://schemas.microsoft.com/office/powerpoint/2010/main" val="3274696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9026" y="260648"/>
            <a:ext cx="3312000" cy="1080000"/>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Embodiment (week 10)</a:t>
            </a:r>
            <a:endParaRPr lang="en-US" sz="2000" dirty="0">
              <a:solidFill>
                <a:schemeClr val="bg1"/>
              </a:solidFill>
            </a:endParaRPr>
          </a:p>
        </p:txBody>
      </p:sp>
      <p:sp>
        <p:nvSpPr>
          <p:cNvPr id="6" name="Rectangle 5"/>
          <p:cNvSpPr/>
          <p:nvPr/>
        </p:nvSpPr>
        <p:spPr>
          <a:xfrm>
            <a:off x="4593182" y="4888532"/>
            <a:ext cx="3283954" cy="1073820"/>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Intelligent Tutoring Systems (week 11-2)</a:t>
            </a:r>
            <a:endParaRPr lang="en-US" sz="2000" dirty="0">
              <a:solidFill>
                <a:schemeClr val="accent5">
                  <a:lumMod val="50000"/>
                </a:schemeClr>
              </a:solidFill>
            </a:endParaRPr>
          </a:p>
        </p:txBody>
      </p:sp>
      <p:sp>
        <p:nvSpPr>
          <p:cNvPr id="7" name="Rectangle 6"/>
          <p:cNvSpPr/>
          <p:nvPr/>
        </p:nvSpPr>
        <p:spPr>
          <a:xfrm>
            <a:off x="4593182" y="3573016"/>
            <a:ext cx="3283954" cy="1048122"/>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Savant Syndrome (week 11-2)</a:t>
            </a:r>
            <a:endParaRPr lang="en-US" sz="2000" dirty="0">
              <a:solidFill>
                <a:schemeClr val="accent5">
                  <a:lumMod val="50000"/>
                </a:schemeClr>
              </a:solidFill>
            </a:endParaRPr>
          </a:p>
        </p:txBody>
      </p:sp>
      <p:sp>
        <p:nvSpPr>
          <p:cNvPr id="9" name="Rectangle 8"/>
          <p:cNvSpPr/>
          <p:nvPr/>
        </p:nvSpPr>
        <p:spPr>
          <a:xfrm>
            <a:off x="258413" y="260648"/>
            <a:ext cx="3312000" cy="1080000"/>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Emotion and Cognition </a:t>
            </a:r>
          </a:p>
          <a:p>
            <a:pPr algn="ctr"/>
            <a:r>
              <a:rPr lang="en-US" sz="2000" dirty="0" smtClean="0">
                <a:solidFill>
                  <a:schemeClr val="accent5">
                    <a:lumMod val="50000"/>
                  </a:schemeClr>
                </a:solidFill>
              </a:rPr>
              <a:t>(week 9)</a:t>
            </a:r>
          </a:p>
        </p:txBody>
      </p:sp>
      <p:sp>
        <p:nvSpPr>
          <p:cNvPr id="10" name="Rectangle 9"/>
          <p:cNvSpPr/>
          <p:nvPr/>
        </p:nvSpPr>
        <p:spPr>
          <a:xfrm>
            <a:off x="974489" y="4888532"/>
            <a:ext cx="3283954" cy="1073820"/>
          </a:xfrm>
          <a:prstGeom prst="rect">
            <a:avLst/>
          </a:prstGeom>
          <a:solidFill>
            <a:schemeClr val="accent4">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Rationality (week 12-1)</a:t>
            </a:r>
            <a:endParaRPr lang="en-US" sz="2000" dirty="0">
              <a:solidFill>
                <a:schemeClr val="accent5">
                  <a:lumMod val="50000"/>
                </a:schemeClr>
              </a:solidFill>
            </a:endParaRPr>
          </a:p>
        </p:txBody>
      </p:sp>
      <p:sp>
        <p:nvSpPr>
          <p:cNvPr id="11" name="Rectangle 10"/>
          <p:cNvSpPr/>
          <p:nvPr/>
        </p:nvSpPr>
        <p:spPr>
          <a:xfrm>
            <a:off x="1000012" y="3573016"/>
            <a:ext cx="3283955" cy="1048122"/>
          </a:xfrm>
          <a:prstGeom prst="rect">
            <a:avLst/>
          </a:prstGeom>
          <a:solidFill>
            <a:srgbClr val="CE84A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Consciousness (week 11- 1)</a:t>
            </a:r>
            <a:endParaRPr lang="en-US" sz="2000" dirty="0">
              <a:solidFill>
                <a:schemeClr val="accent5">
                  <a:lumMod val="50000"/>
                </a:schemeClr>
              </a:solidFill>
            </a:endParaRPr>
          </a:p>
        </p:txBody>
      </p:sp>
      <p:sp>
        <p:nvSpPr>
          <p:cNvPr id="13" name="Rectangle 12"/>
          <p:cNvSpPr/>
          <p:nvPr/>
        </p:nvSpPr>
        <p:spPr>
          <a:xfrm>
            <a:off x="2724623" y="1844824"/>
            <a:ext cx="2736304"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Compare to Traditional AI (PSS, NN)</a:t>
            </a:r>
            <a:endParaRPr lang="en-US" sz="2000" dirty="0">
              <a:solidFill>
                <a:schemeClr val="bg1"/>
              </a:solidFill>
            </a:endParaRPr>
          </a:p>
        </p:txBody>
      </p:sp>
      <p:sp>
        <p:nvSpPr>
          <p:cNvPr id="14" name="Rectangle 13"/>
          <p:cNvSpPr/>
          <p:nvPr/>
        </p:nvSpPr>
        <p:spPr>
          <a:xfrm>
            <a:off x="5585903" y="1844824"/>
            <a:ext cx="1262733"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3 Themes</a:t>
            </a:r>
            <a:endParaRPr lang="en-US" sz="2000" dirty="0">
              <a:solidFill>
                <a:schemeClr val="bg1"/>
              </a:solidFill>
            </a:endParaRPr>
          </a:p>
        </p:txBody>
      </p:sp>
      <p:sp>
        <p:nvSpPr>
          <p:cNvPr id="15" name="Rectangle 14"/>
          <p:cNvSpPr/>
          <p:nvPr/>
        </p:nvSpPr>
        <p:spPr>
          <a:xfrm>
            <a:off x="7276232" y="1844824"/>
            <a:ext cx="1616248"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Applications</a:t>
            </a:r>
            <a:endParaRPr lang="en-US" sz="2000" dirty="0">
              <a:solidFill>
                <a:schemeClr val="bg1"/>
              </a:solidFill>
            </a:endParaRPr>
          </a:p>
        </p:txBody>
      </p:sp>
      <p:cxnSp>
        <p:nvCxnSpPr>
          <p:cNvPr id="17" name="Straight Arrow Connector 16"/>
          <p:cNvCxnSpPr>
            <a:stCxn id="5" idx="2"/>
            <a:endCxn id="13" idx="0"/>
          </p:cNvCxnSpPr>
          <p:nvPr/>
        </p:nvCxnSpPr>
        <p:spPr>
          <a:xfrm flipH="1">
            <a:off x="4092775" y="1340648"/>
            <a:ext cx="1992251"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5" idx="2"/>
            <a:endCxn id="14" idx="0"/>
          </p:cNvCxnSpPr>
          <p:nvPr/>
        </p:nvCxnSpPr>
        <p:spPr>
          <a:xfrm>
            <a:off x="6085026" y="1340648"/>
            <a:ext cx="132244"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5" idx="2"/>
            <a:endCxn id="15" idx="0"/>
          </p:cNvCxnSpPr>
          <p:nvPr/>
        </p:nvCxnSpPr>
        <p:spPr>
          <a:xfrm>
            <a:off x="6085026" y="1340648"/>
            <a:ext cx="1999330"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9498693"/>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Embodiment vs. Traditional </a:t>
            </a:r>
            <a:r>
              <a:rPr lang="en-US" dirty="0" err="1" smtClean="0"/>
              <a:t>CogSci</a:t>
            </a:r>
            <a:r>
              <a:rPr lang="en-US" dirty="0" smtClean="0"/>
              <a:t> (week 10, March 17)</a:t>
            </a:r>
            <a:endParaRPr lang="en-US" dirty="0"/>
          </a:p>
        </p:txBody>
      </p:sp>
      <p:sp>
        <p:nvSpPr>
          <p:cNvPr id="3" name="Content Placeholder 2"/>
          <p:cNvSpPr>
            <a:spLocks noGrp="1"/>
          </p:cNvSpPr>
          <p:nvPr>
            <p:ph idx="1"/>
          </p:nvPr>
        </p:nvSpPr>
        <p:spPr>
          <a:xfrm>
            <a:off x="457200" y="1600200"/>
            <a:ext cx="8229600" cy="4997152"/>
          </a:xfrm>
        </p:spPr>
        <p:txBody>
          <a:bodyPr>
            <a:normAutofit/>
          </a:bodyPr>
          <a:lstStyle/>
          <a:p>
            <a:r>
              <a:rPr lang="en-US" dirty="0" smtClean="0"/>
              <a:t>What are the three schools of thought (or camps as we called them) when it comes to cognition?</a:t>
            </a:r>
          </a:p>
          <a:p>
            <a:r>
              <a:rPr lang="en-US" dirty="0" smtClean="0"/>
              <a:t>What is the central claim of traditional cognitive science?</a:t>
            </a:r>
          </a:p>
          <a:p>
            <a:pPr lvl="1"/>
            <a:r>
              <a:rPr lang="en-US" dirty="0" smtClean="0"/>
              <a:t>What is the common thread linking traditional cognitive science perspectives (NN vs. PSS)?</a:t>
            </a:r>
          </a:p>
          <a:p>
            <a:pPr lvl="2"/>
            <a:r>
              <a:rPr lang="en-US" dirty="0" smtClean="0"/>
              <a:t>What separates these perspectives?</a:t>
            </a:r>
          </a:p>
          <a:p>
            <a:pPr lvl="3"/>
            <a:r>
              <a:rPr lang="en-US" dirty="0" smtClean="0"/>
              <a:t>see slide 12</a:t>
            </a:r>
          </a:p>
          <a:p>
            <a:r>
              <a:rPr lang="en-US" dirty="0" smtClean="0"/>
              <a:t>Compare the three schools of thought</a:t>
            </a:r>
          </a:p>
        </p:txBody>
      </p:sp>
      <p:sp>
        <p:nvSpPr>
          <p:cNvPr id="4" name="Slide Number Placeholder 3"/>
          <p:cNvSpPr>
            <a:spLocks noGrp="1"/>
          </p:cNvSpPr>
          <p:nvPr>
            <p:ph type="sldNum" sz="quarter" idx="12"/>
          </p:nvPr>
        </p:nvSpPr>
        <p:spPr/>
        <p:txBody>
          <a:bodyPr/>
          <a:lstStyle/>
          <a:p>
            <a:fld id="{094E6107-6CF1-0E4C-BA84-B6DEA178DF33}" type="slidenum">
              <a:rPr lang="en-US" smtClean="0"/>
              <a:pPr/>
              <a:t>9</a:t>
            </a:fld>
            <a:endParaRPr lang="en-US"/>
          </a:p>
        </p:txBody>
      </p:sp>
    </p:spTree>
    <p:extLst>
      <p:ext uri="{BB962C8B-B14F-4D97-AF65-F5344CB8AC3E}">
        <p14:creationId xmlns:p14="http://schemas.microsoft.com/office/powerpoint/2010/main" val="2407520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three themes of embodiment (week </a:t>
            </a:r>
            <a:r>
              <a:rPr lang="en-US" dirty="0"/>
              <a:t>10, March </a:t>
            </a:r>
            <a:r>
              <a:rPr lang="en-US" dirty="0" smtClean="0"/>
              <a:t>17 + March 19)</a:t>
            </a:r>
            <a:endParaRPr lang="en-US" dirty="0"/>
          </a:p>
        </p:txBody>
      </p:sp>
      <p:sp>
        <p:nvSpPr>
          <p:cNvPr id="3" name="Content Placeholder 2"/>
          <p:cNvSpPr>
            <a:spLocks noGrp="1"/>
          </p:cNvSpPr>
          <p:nvPr>
            <p:ph idx="1"/>
          </p:nvPr>
        </p:nvSpPr>
        <p:spPr/>
        <p:txBody>
          <a:bodyPr>
            <a:normAutofit lnSpcReduction="10000"/>
          </a:bodyPr>
          <a:lstStyle/>
          <a:p>
            <a:r>
              <a:rPr lang="en-US" dirty="0" smtClean="0"/>
              <a:t>Describe the three themes of embodiment</a:t>
            </a:r>
          </a:p>
          <a:p>
            <a:pPr lvl="1"/>
            <a:r>
              <a:rPr lang="en-US" dirty="0" smtClean="0"/>
              <a:t>see March 17</a:t>
            </a:r>
            <a:r>
              <a:rPr lang="en-US" baseline="30000" dirty="0" smtClean="0"/>
              <a:t>th</a:t>
            </a:r>
            <a:r>
              <a:rPr lang="en-US" dirty="0"/>
              <a:t> </a:t>
            </a:r>
            <a:r>
              <a:rPr lang="en-US" dirty="0" smtClean="0"/>
              <a:t>AND March 19</a:t>
            </a:r>
            <a:r>
              <a:rPr lang="en-US" baseline="30000" dirty="0" smtClean="0"/>
              <a:t>th</a:t>
            </a:r>
            <a:r>
              <a:rPr lang="en-US" dirty="0" smtClean="0"/>
              <a:t> slides – the latter revised description of the Replacement theme; provide additional info (slide 9)</a:t>
            </a:r>
          </a:p>
          <a:p>
            <a:pPr lvl="1"/>
            <a:r>
              <a:rPr lang="en-US" dirty="0" err="1" smtClean="0"/>
              <a:t>Chalmer’s</a:t>
            </a:r>
            <a:r>
              <a:rPr lang="en-US" dirty="0" smtClean="0"/>
              <a:t> thought experiment (constitution)</a:t>
            </a:r>
          </a:p>
          <a:p>
            <a:r>
              <a:rPr lang="en-US" dirty="0" smtClean="0"/>
              <a:t>Applications:</a:t>
            </a:r>
          </a:p>
          <a:p>
            <a:pPr lvl="1"/>
            <a:r>
              <a:rPr lang="en-US" dirty="0" smtClean="0"/>
              <a:t>What is the travelling salesman problem?</a:t>
            </a:r>
          </a:p>
          <a:p>
            <a:pPr lvl="2"/>
            <a:r>
              <a:rPr lang="en-US" dirty="0" smtClean="0"/>
              <a:t>Describe how you would solve the travelling salesman problem using the traditional </a:t>
            </a:r>
            <a:r>
              <a:rPr lang="en-US" dirty="0" err="1" smtClean="0"/>
              <a:t>cogSci</a:t>
            </a:r>
            <a:r>
              <a:rPr lang="en-US" dirty="0" smtClean="0"/>
              <a:t> approach vs. using the embodiment theme</a:t>
            </a:r>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10</a:t>
            </a:fld>
            <a:endParaRPr lang="en-US"/>
          </a:p>
        </p:txBody>
      </p:sp>
    </p:spTree>
    <p:extLst>
      <p:ext uri="{BB962C8B-B14F-4D97-AF65-F5344CB8AC3E}">
        <p14:creationId xmlns:p14="http://schemas.microsoft.com/office/powerpoint/2010/main" val="908946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Applications of Embodiment </a:t>
            </a:r>
            <a:r>
              <a:rPr lang="en-US" dirty="0" err="1" smtClean="0"/>
              <a:t>con’t</a:t>
            </a:r>
            <a:endParaRPr lang="en-US" dirty="0"/>
          </a:p>
        </p:txBody>
      </p:sp>
      <p:sp>
        <p:nvSpPr>
          <p:cNvPr id="3" name="Content Placeholder 2"/>
          <p:cNvSpPr>
            <a:spLocks noGrp="1"/>
          </p:cNvSpPr>
          <p:nvPr>
            <p:ph idx="1"/>
          </p:nvPr>
        </p:nvSpPr>
        <p:spPr/>
        <p:txBody>
          <a:bodyPr/>
          <a:lstStyle/>
          <a:p>
            <a:r>
              <a:rPr lang="en-US" dirty="0" smtClean="0"/>
              <a:t>Explain why SHAKEY is not an embodied system using the three embodiment themes (see week 11, March 24)</a:t>
            </a:r>
          </a:p>
          <a:p>
            <a:r>
              <a:rPr lang="en-US" dirty="0"/>
              <a:t>Compare and contrast how you would build a cricket robot that finds friends based on cricket songs using a PSS approach vs. an EC approach </a:t>
            </a:r>
          </a:p>
          <a:p>
            <a:pPr marL="0" indent="0">
              <a:buNone/>
            </a:pPr>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11</a:t>
            </a:fld>
            <a:endParaRPr lang="en-US"/>
          </a:p>
        </p:txBody>
      </p:sp>
    </p:spTree>
    <p:extLst>
      <p:ext uri="{BB962C8B-B14F-4D97-AF65-F5344CB8AC3E}">
        <p14:creationId xmlns:p14="http://schemas.microsoft.com/office/powerpoint/2010/main" val="26660084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Applications of Embodiment: Dynamical  Systems</a:t>
            </a:r>
            <a:endParaRPr lang="en-US" dirty="0"/>
          </a:p>
        </p:txBody>
      </p:sp>
      <p:sp>
        <p:nvSpPr>
          <p:cNvPr id="3" name="Content Placeholder 2"/>
          <p:cNvSpPr>
            <a:spLocks noGrp="1"/>
          </p:cNvSpPr>
          <p:nvPr>
            <p:ph idx="1"/>
          </p:nvPr>
        </p:nvSpPr>
        <p:spPr>
          <a:xfrm>
            <a:off x="457200" y="1600200"/>
            <a:ext cx="8229600" cy="4853136"/>
          </a:xfrm>
        </p:spPr>
        <p:txBody>
          <a:bodyPr>
            <a:normAutofit fontScale="77500" lnSpcReduction="20000"/>
          </a:bodyPr>
          <a:lstStyle/>
          <a:p>
            <a:r>
              <a:rPr lang="en-US" dirty="0" smtClean="0"/>
              <a:t>What is dynamical systems theory (slide 21, March 19</a:t>
            </a:r>
            <a:r>
              <a:rPr lang="en-US" baseline="30000" dirty="0" smtClean="0"/>
              <a:t>th</a:t>
            </a:r>
            <a:r>
              <a:rPr lang="en-US" dirty="0" smtClean="0"/>
              <a:t>)</a:t>
            </a:r>
          </a:p>
          <a:p>
            <a:r>
              <a:rPr lang="en-US" dirty="0" smtClean="0"/>
              <a:t>Application 1:</a:t>
            </a:r>
          </a:p>
          <a:p>
            <a:pPr lvl="1"/>
            <a:r>
              <a:rPr lang="en-US" dirty="0" smtClean="0"/>
              <a:t>Describe infant stepping behaviors, the traditional explanation, the counter evidence, and how dynamical systems solved the problem (just a high level explanation)</a:t>
            </a:r>
          </a:p>
          <a:p>
            <a:r>
              <a:rPr lang="en-US" dirty="0" smtClean="0"/>
              <a:t>Application 2: </a:t>
            </a:r>
          </a:p>
          <a:p>
            <a:pPr lvl="1"/>
            <a:r>
              <a:rPr lang="en-US" dirty="0" smtClean="0"/>
              <a:t>Describe A not B error in infants, traditional explanations, alternative evidence (just one example) of why </a:t>
            </a:r>
            <a:r>
              <a:rPr lang="en-US" dirty="0"/>
              <a:t>traditional </a:t>
            </a:r>
            <a:r>
              <a:rPr lang="en-US" dirty="0" smtClean="0"/>
              <a:t>explanations are not satisfactory, and the dynamic systems explanation</a:t>
            </a:r>
          </a:p>
          <a:p>
            <a:r>
              <a:rPr lang="en-US" dirty="0" smtClean="0"/>
              <a:t>How do dynamical systems fit into the embodied account (explain using the 3 themes)</a:t>
            </a:r>
          </a:p>
          <a:p>
            <a:r>
              <a:rPr lang="en-US" dirty="0" smtClean="0"/>
              <a:t>What are some limitations of dynamical systems?</a:t>
            </a:r>
          </a:p>
          <a:p>
            <a:pPr lvl="1"/>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12</a:t>
            </a:fld>
            <a:endParaRPr lang="en-US"/>
          </a:p>
        </p:txBody>
      </p:sp>
    </p:spTree>
    <p:extLst>
      <p:ext uri="{BB962C8B-B14F-4D97-AF65-F5344CB8AC3E}">
        <p14:creationId xmlns:p14="http://schemas.microsoft.com/office/powerpoint/2010/main" val="1939624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9026" y="260648"/>
            <a:ext cx="3312000" cy="1080000"/>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Embodiment (week 10)</a:t>
            </a:r>
            <a:endParaRPr lang="en-US" sz="2000" dirty="0">
              <a:solidFill>
                <a:schemeClr val="bg1"/>
              </a:solidFill>
            </a:endParaRPr>
          </a:p>
        </p:txBody>
      </p:sp>
      <p:sp>
        <p:nvSpPr>
          <p:cNvPr id="6" name="Rectangle 5"/>
          <p:cNvSpPr/>
          <p:nvPr/>
        </p:nvSpPr>
        <p:spPr>
          <a:xfrm>
            <a:off x="4593182" y="4888532"/>
            <a:ext cx="3283954" cy="1073820"/>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Intelligent Tutoring Systems (week 11-2)</a:t>
            </a:r>
            <a:endParaRPr lang="en-US" sz="2000" dirty="0">
              <a:solidFill>
                <a:schemeClr val="accent5">
                  <a:lumMod val="50000"/>
                </a:schemeClr>
              </a:solidFill>
            </a:endParaRPr>
          </a:p>
        </p:txBody>
      </p:sp>
      <p:sp>
        <p:nvSpPr>
          <p:cNvPr id="7" name="Rectangle 6"/>
          <p:cNvSpPr/>
          <p:nvPr/>
        </p:nvSpPr>
        <p:spPr>
          <a:xfrm>
            <a:off x="4593182" y="3573016"/>
            <a:ext cx="3283954" cy="1048122"/>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Savant Syndrome (week 11-2)</a:t>
            </a:r>
            <a:endParaRPr lang="en-US" sz="2000" dirty="0">
              <a:solidFill>
                <a:schemeClr val="accent5">
                  <a:lumMod val="50000"/>
                </a:schemeClr>
              </a:solidFill>
            </a:endParaRPr>
          </a:p>
        </p:txBody>
      </p:sp>
      <p:sp>
        <p:nvSpPr>
          <p:cNvPr id="9" name="Rectangle 8"/>
          <p:cNvSpPr/>
          <p:nvPr/>
        </p:nvSpPr>
        <p:spPr>
          <a:xfrm>
            <a:off x="258413" y="260648"/>
            <a:ext cx="3312000" cy="1080000"/>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Emotion and Cognition </a:t>
            </a:r>
          </a:p>
          <a:p>
            <a:pPr algn="ctr"/>
            <a:r>
              <a:rPr lang="en-US" sz="2000" dirty="0" smtClean="0">
                <a:solidFill>
                  <a:schemeClr val="accent5">
                    <a:lumMod val="50000"/>
                  </a:schemeClr>
                </a:solidFill>
              </a:rPr>
              <a:t>(week 9)</a:t>
            </a:r>
          </a:p>
        </p:txBody>
      </p:sp>
      <p:sp>
        <p:nvSpPr>
          <p:cNvPr id="10" name="Rectangle 9"/>
          <p:cNvSpPr/>
          <p:nvPr/>
        </p:nvSpPr>
        <p:spPr>
          <a:xfrm>
            <a:off x="974489" y="4888532"/>
            <a:ext cx="3283954" cy="1073820"/>
          </a:xfrm>
          <a:prstGeom prst="rect">
            <a:avLst/>
          </a:prstGeom>
          <a:solidFill>
            <a:schemeClr val="accent4">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Rationality (week 12-1)</a:t>
            </a:r>
            <a:endParaRPr lang="en-US" sz="2000" dirty="0">
              <a:solidFill>
                <a:schemeClr val="accent5">
                  <a:lumMod val="50000"/>
                </a:schemeClr>
              </a:solidFill>
            </a:endParaRPr>
          </a:p>
        </p:txBody>
      </p:sp>
      <p:sp>
        <p:nvSpPr>
          <p:cNvPr id="11" name="Rectangle 10"/>
          <p:cNvSpPr/>
          <p:nvPr/>
        </p:nvSpPr>
        <p:spPr>
          <a:xfrm>
            <a:off x="1000012" y="3573016"/>
            <a:ext cx="3283955" cy="1048122"/>
          </a:xfrm>
          <a:prstGeom prst="rect">
            <a:avLst/>
          </a:prstGeom>
          <a:solidFill>
            <a:srgbClr val="CE84A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Consciousness (week 11- 1)</a:t>
            </a:r>
            <a:endParaRPr lang="en-US" sz="2000" dirty="0">
              <a:solidFill>
                <a:schemeClr val="accent5">
                  <a:lumMod val="50000"/>
                </a:schemeClr>
              </a:solidFill>
            </a:endParaRPr>
          </a:p>
        </p:txBody>
      </p:sp>
      <p:sp>
        <p:nvSpPr>
          <p:cNvPr id="13" name="Rectangle 12"/>
          <p:cNvSpPr/>
          <p:nvPr/>
        </p:nvSpPr>
        <p:spPr>
          <a:xfrm>
            <a:off x="2724623" y="1844824"/>
            <a:ext cx="2736304"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Compare to Traditional AI (PSS, NN)</a:t>
            </a:r>
            <a:endParaRPr lang="en-US" sz="2000" dirty="0">
              <a:solidFill>
                <a:schemeClr val="bg1"/>
              </a:solidFill>
            </a:endParaRPr>
          </a:p>
        </p:txBody>
      </p:sp>
      <p:sp>
        <p:nvSpPr>
          <p:cNvPr id="14" name="Rectangle 13"/>
          <p:cNvSpPr/>
          <p:nvPr/>
        </p:nvSpPr>
        <p:spPr>
          <a:xfrm>
            <a:off x="5585903" y="1844824"/>
            <a:ext cx="1262733"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3 Themes</a:t>
            </a:r>
            <a:endParaRPr lang="en-US" sz="2000" dirty="0">
              <a:solidFill>
                <a:schemeClr val="bg1"/>
              </a:solidFill>
            </a:endParaRPr>
          </a:p>
        </p:txBody>
      </p:sp>
      <p:sp>
        <p:nvSpPr>
          <p:cNvPr id="15" name="Rectangle 14"/>
          <p:cNvSpPr/>
          <p:nvPr/>
        </p:nvSpPr>
        <p:spPr>
          <a:xfrm>
            <a:off x="7276232" y="1844824"/>
            <a:ext cx="1616248"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Applications</a:t>
            </a:r>
            <a:endParaRPr lang="en-US" sz="2000" dirty="0">
              <a:solidFill>
                <a:schemeClr val="bg1"/>
              </a:solidFill>
            </a:endParaRPr>
          </a:p>
        </p:txBody>
      </p:sp>
      <p:cxnSp>
        <p:nvCxnSpPr>
          <p:cNvPr id="17" name="Straight Arrow Connector 16"/>
          <p:cNvCxnSpPr>
            <a:stCxn id="5" idx="2"/>
            <a:endCxn id="13" idx="0"/>
          </p:cNvCxnSpPr>
          <p:nvPr/>
        </p:nvCxnSpPr>
        <p:spPr>
          <a:xfrm flipH="1">
            <a:off x="4092775" y="1340648"/>
            <a:ext cx="1992251"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5" idx="2"/>
            <a:endCxn id="14" idx="0"/>
          </p:cNvCxnSpPr>
          <p:nvPr/>
        </p:nvCxnSpPr>
        <p:spPr>
          <a:xfrm>
            <a:off x="6085026" y="1340648"/>
            <a:ext cx="132244"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5" idx="2"/>
            <a:endCxn id="15" idx="0"/>
          </p:cNvCxnSpPr>
          <p:nvPr/>
        </p:nvCxnSpPr>
        <p:spPr>
          <a:xfrm>
            <a:off x="6085026" y="1340648"/>
            <a:ext cx="1999330"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9498693"/>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Consciousness: Priming, </a:t>
            </a:r>
            <a:r>
              <a:rPr lang="en-US" dirty="0" smtClean="0"/>
              <a:t/>
            </a:r>
            <a:br>
              <a:rPr lang="en-US" dirty="0" smtClean="0"/>
            </a:br>
            <a:r>
              <a:rPr lang="en-US" dirty="0" smtClean="0"/>
              <a:t>visual </a:t>
            </a:r>
            <a:r>
              <a:rPr lang="en-US" dirty="0" smtClean="0"/>
              <a:t>neglect</a:t>
            </a:r>
            <a:r>
              <a:rPr lang="en-US" dirty="0" smtClean="0"/>
              <a:t>/</a:t>
            </a:r>
            <a:r>
              <a:rPr lang="en-US" dirty="0" err="1"/>
              <a:t>b</a:t>
            </a:r>
            <a:r>
              <a:rPr lang="en-US" dirty="0" err="1" smtClean="0"/>
              <a:t>lindsight</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Describe priming experiments</a:t>
            </a:r>
          </a:p>
          <a:p>
            <a:pPr lvl="1"/>
            <a:r>
              <a:rPr lang="en-US" dirty="0" smtClean="0"/>
              <a:t>What are they key findings from these experiments?</a:t>
            </a:r>
          </a:p>
          <a:p>
            <a:pPr lvl="1"/>
            <a:r>
              <a:rPr lang="en-US" dirty="0" smtClean="0"/>
              <a:t>What do they suggest about consciousness? </a:t>
            </a:r>
          </a:p>
          <a:p>
            <a:r>
              <a:rPr lang="en-US" dirty="0" smtClean="0"/>
              <a:t>Describe spatial neglect / </a:t>
            </a:r>
            <a:r>
              <a:rPr lang="en-US" dirty="0" err="1" smtClean="0"/>
              <a:t>blindsight</a:t>
            </a:r>
            <a:endParaRPr lang="en-US" dirty="0" smtClean="0"/>
          </a:p>
          <a:p>
            <a:pPr lvl="1"/>
            <a:r>
              <a:rPr lang="en-US" dirty="0" smtClean="0"/>
              <a:t>Describe experiments with patients that have this conditions </a:t>
            </a:r>
          </a:p>
          <a:p>
            <a:pPr lvl="2"/>
            <a:r>
              <a:rPr lang="en-US" dirty="0" smtClean="0"/>
              <a:t>Drawing</a:t>
            </a:r>
          </a:p>
          <a:p>
            <a:pPr lvl="2"/>
            <a:r>
              <a:rPr lang="en-US" dirty="0" smtClean="0"/>
              <a:t>Identifying animals</a:t>
            </a:r>
          </a:p>
          <a:p>
            <a:pPr lvl="2"/>
            <a:r>
              <a:rPr lang="en-US" dirty="0" smtClean="0"/>
              <a:t>Housing preferences</a:t>
            </a:r>
          </a:p>
          <a:p>
            <a:pPr lvl="2"/>
            <a:r>
              <a:rPr lang="en-US" dirty="0" smtClean="0"/>
              <a:t>Priming experiments</a:t>
            </a:r>
          </a:p>
          <a:p>
            <a:r>
              <a:rPr lang="en-US" dirty="0" smtClean="0"/>
              <a:t>What do these experiments tell us about consciousness?</a:t>
            </a:r>
          </a:p>
          <a:p>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14</a:t>
            </a:fld>
            <a:endParaRPr lang="en-US"/>
          </a:p>
        </p:txBody>
      </p:sp>
    </p:spTree>
    <p:extLst>
      <p:ext uri="{BB962C8B-B14F-4D97-AF65-F5344CB8AC3E}">
        <p14:creationId xmlns:p14="http://schemas.microsoft.com/office/powerpoint/2010/main" val="1363973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do we need </a:t>
            </a:r>
            <a:r>
              <a:rPr lang="en-US" dirty="0" smtClean="0"/>
              <a:t/>
            </a:r>
            <a:br>
              <a:rPr lang="en-US" dirty="0" smtClean="0"/>
            </a:br>
            <a:r>
              <a:rPr lang="en-US" dirty="0" smtClean="0"/>
              <a:t>consciousness </a:t>
            </a:r>
            <a:r>
              <a:rPr lang="en-US" dirty="0" smtClean="0"/>
              <a:t>for? </a:t>
            </a:r>
            <a:endParaRPr lang="en-US" dirty="0"/>
          </a:p>
        </p:txBody>
      </p:sp>
      <p:sp>
        <p:nvSpPr>
          <p:cNvPr id="3" name="Content Placeholder 2"/>
          <p:cNvSpPr>
            <a:spLocks noGrp="1"/>
          </p:cNvSpPr>
          <p:nvPr>
            <p:ph idx="1"/>
          </p:nvPr>
        </p:nvSpPr>
        <p:spPr/>
        <p:txBody>
          <a:bodyPr>
            <a:normAutofit lnSpcReduction="10000"/>
          </a:bodyPr>
          <a:lstStyle/>
          <a:p>
            <a:r>
              <a:rPr lang="en-US" dirty="0" smtClean="0"/>
              <a:t>Describe the two key roles of consciousness and the experiments to back up these roles:</a:t>
            </a:r>
          </a:p>
          <a:p>
            <a:pPr lvl="1"/>
            <a:r>
              <a:rPr lang="en-US" dirty="0" smtClean="0"/>
              <a:t>Role 1: to </a:t>
            </a:r>
            <a:r>
              <a:rPr lang="en-US" dirty="0"/>
              <a:t>enable the </a:t>
            </a:r>
            <a:r>
              <a:rPr lang="en-US" dirty="0" smtClean="0"/>
              <a:t>planning </a:t>
            </a:r>
            <a:r>
              <a:rPr lang="en-US" dirty="0"/>
              <a:t>of action </a:t>
            </a:r>
            <a:r>
              <a:rPr lang="en-US" dirty="0" smtClean="0"/>
              <a:t> </a:t>
            </a:r>
          </a:p>
          <a:p>
            <a:pPr lvl="2"/>
            <a:r>
              <a:rPr lang="en-US" dirty="0" smtClean="0"/>
              <a:t>Evidence: vision for action (dorsal); vision for perception (ventral)</a:t>
            </a:r>
          </a:p>
          <a:p>
            <a:pPr lvl="3"/>
            <a:r>
              <a:rPr lang="en-US" dirty="0" smtClean="0"/>
              <a:t>Brain damage patients and related findings</a:t>
            </a:r>
          </a:p>
          <a:p>
            <a:pPr lvl="3"/>
            <a:r>
              <a:rPr lang="en-US" dirty="0" smtClean="0"/>
              <a:t>Optical illusions</a:t>
            </a:r>
          </a:p>
          <a:p>
            <a:pPr lvl="1"/>
            <a:r>
              <a:rPr lang="en-US" dirty="0" smtClean="0"/>
              <a:t>Role 2: </a:t>
            </a:r>
            <a:r>
              <a:rPr lang="en-US" dirty="0"/>
              <a:t>retention of that information </a:t>
            </a:r>
            <a:endParaRPr lang="en-US" dirty="0" smtClean="0"/>
          </a:p>
          <a:p>
            <a:pPr lvl="2"/>
            <a:r>
              <a:rPr lang="en-US" dirty="0" smtClean="0"/>
              <a:t>Evidence: priming experiments with manipulated delays</a:t>
            </a:r>
            <a:endParaRPr lang="en-US" dirty="0"/>
          </a:p>
          <a:p>
            <a:pPr lvl="1"/>
            <a:endParaRPr lang="en-US" dirty="0"/>
          </a:p>
          <a:p>
            <a:pPr lvl="1"/>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15</a:t>
            </a:fld>
            <a:endParaRPr lang="en-US"/>
          </a:p>
        </p:txBody>
      </p:sp>
    </p:spTree>
    <p:extLst>
      <p:ext uri="{BB962C8B-B14F-4D97-AF65-F5344CB8AC3E}">
        <p14:creationId xmlns:p14="http://schemas.microsoft.com/office/powerpoint/2010/main" val="3272364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9026" y="260648"/>
            <a:ext cx="3312000" cy="1080000"/>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Embodiment (week 10)</a:t>
            </a:r>
            <a:endParaRPr lang="en-US" sz="2000" dirty="0">
              <a:solidFill>
                <a:schemeClr val="bg1"/>
              </a:solidFill>
            </a:endParaRPr>
          </a:p>
        </p:txBody>
      </p:sp>
      <p:sp>
        <p:nvSpPr>
          <p:cNvPr id="6" name="Rectangle 5"/>
          <p:cNvSpPr/>
          <p:nvPr/>
        </p:nvSpPr>
        <p:spPr>
          <a:xfrm>
            <a:off x="4593182" y="4888532"/>
            <a:ext cx="3283954" cy="1073820"/>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Intelligent Tutoring Systems (week 11-2)</a:t>
            </a:r>
            <a:endParaRPr lang="en-US" sz="2000" dirty="0">
              <a:solidFill>
                <a:schemeClr val="accent5">
                  <a:lumMod val="50000"/>
                </a:schemeClr>
              </a:solidFill>
            </a:endParaRPr>
          </a:p>
        </p:txBody>
      </p:sp>
      <p:sp>
        <p:nvSpPr>
          <p:cNvPr id="7" name="Rectangle 6"/>
          <p:cNvSpPr/>
          <p:nvPr/>
        </p:nvSpPr>
        <p:spPr>
          <a:xfrm>
            <a:off x="4593182" y="3573016"/>
            <a:ext cx="3283954" cy="1048122"/>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Savant Syndrome (week 11-2)</a:t>
            </a:r>
            <a:endParaRPr lang="en-US" sz="2000" dirty="0">
              <a:solidFill>
                <a:schemeClr val="accent5">
                  <a:lumMod val="50000"/>
                </a:schemeClr>
              </a:solidFill>
            </a:endParaRPr>
          </a:p>
        </p:txBody>
      </p:sp>
      <p:sp>
        <p:nvSpPr>
          <p:cNvPr id="9" name="Rectangle 8"/>
          <p:cNvSpPr/>
          <p:nvPr/>
        </p:nvSpPr>
        <p:spPr>
          <a:xfrm>
            <a:off x="258413" y="260648"/>
            <a:ext cx="3312000" cy="1080000"/>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Emotion and Cognition </a:t>
            </a:r>
          </a:p>
          <a:p>
            <a:pPr algn="ctr"/>
            <a:r>
              <a:rPr lang="en-US" sz="2000" dirty="0" smtClean="0">
                <a:solidFill>
                  <a:schemeClr val="accent5">
                    <a:lumMod val="50000"/>
                  </a:schemeClr>
                </a:solidFill>
              </a:rPr>
              <a:t>(week 9)</a:t>
            </a:r>
          </a:p>
        </p:txBody>
      </p:sp>
      <p:sp>
        <p:nvSpPr>
          <p:cNvPr id="10" name="Rectangle 9"/>
          <p:cNvSpPr/>
          <p:nvPr/>
        </p:nvSpPr>
        <p:spPr>
          <a:xfrm>
            <a:off x="974489" y="4888532"/>
            <a:ext cx="3283954" cy="1073820"/>
          </a:xfrm>
          <a:prstGeom prst="rect">
            <a:avLst/>
          </a:prstGeom>
          <a:solidFill>
            <a:schemeClr val="accent4">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Rationality (week 12-1)</a:t>
            </a:r>
            <a:endParaRPr lang="en-US" sz="2000" dirty="0">
              <a:solidFill>
                <a:schemeClr val="accent5">
                  <a:lumMod val="50000"/>
                </a:schemeClr>
              </a:solidFill>
            </a:endParaRPr>
          </a:p>
        </p:txBody>
      </p:sp>
      <p:sp>
        <p:nvSpPr>
          <p:cNvPr id="11" name="Rectangle 10"/>
          <p:cNvSpPr/>
          <p:nvPr/>
        </p:nvSpPr>
        <p:spPr>
          <a:xfrm>
            <a:off x="1000012" y="3573016"/>
            <a:ext cx="3283955" cy="1048122"/>
          </a:xfrm>
          <a:prstGeom prst="rect">
            <a:avLst/>
          </a:prstGeom>
          <a:solidFill>
            <a:srgbClr val="CE84A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Consciousness (week 11- 1)</a:t>
            </a:r>
            <a:endParaRPr lang="en-US" sz="2000" dirty="0">
              <a:solidFill>
                <a:schemeClr val="accent5">
                  <a:lumMod val="50000"/>
                </a:schemeClr>
              </a:solidFill>
            </a:endParaRPr>
          </a:p>
        </p:txBody>
      </p:sp>
      <p:sp>
        <p:nvSpPr>
          <p:cNvPr id="13" name="Rectangle 12"/>
          <p:cNvSpPr/>
          <p:nvPr/>
        </p:nvSpPr>
        <p:spPr>
          <a:xfrm>
            <a:off x="2724623" y="1844824"/>
            <a:ext cx="2736304"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Compare to Traditional AI (PSS, NN)</a:t>
            </a:r>
            <a:endParaRPr lang="en-US" sz="2000" dirty="0">
              <a:solidFill>
                <a:schemeClr val="bg1"/>
              </a:solidFill>
            </a:endParaRPr>
          </a:p>
        </p:txBody>
      </p:sp>
      <p:sp>
        <p:nvSpPr>
          <p:cNvPr id="14" name="Rectangle 13"/>
          <p:cNvSpPr/>
          <p:nvPr/>
        </p:nvSpPr>
        <p:spPr>
          <a:xfrm>
            <a:off x="5585903" y="1844824"/>
            <a:ext cx="1262733"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3 Themes</a:t>
            </a:r>
            <a:endParaRPr lang="en-US" sz="2000" dirty="0">
              <a:solidFill>
                <a:schemeClr val="bg1"/>
              </a:solidFill>
            </a:endParaRPr>
          </a:p>
        </p:txBody>
      </p:sp>
      <p:sp>
        <p:nvSpPr>
          <p:cNvPr id="15" name="Rectangle 14"/>
          <p:cNvSpPr/>
          <p:nvPr/>
        </p:nvSpPr>
        <p:spPr>
          <a:xfrm>
            <a:off x="7276232" y="1844824"/>
            <a:ext cx="1616248"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Applications</a:t>
            </a:r>
            <a:endParaRPr lang="en-US" sz="2000" dirty="0">
              <a:solidFill>
                <a:schemeClr val="bg1"/>
              </a:solidFill>
            </a:endParaRPr>
          </a:p>
        </p:txBody>
      </p:sp>
      <p:cxnSp>
        <p:nvCxnSpPr>
          <p:cNvPr id="17" name="Straight Arrow Connector 16"/>
          <p:cNvCxnSpPr>
            <a:stCxn id="5" idx="2"/>
            <a:endCxn id="13" idx="0"/>
          </p:cNvCxnSpPr>
          <p:nvPr/>
        </p:nvCxnSpPr>
        <p:spPr>
          <a:xfrm flipH="1">
            <a:off x="4092775" y="1340648"/>
            <a:ext cx="1992251"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5" idx="2"/>
            <a:endCxn id="14" idx="0"/>
          </p:cNvCxnSpPr>
          <p:nvPr/>
        </p:nvCxnSpPr>
        <p:spPr>
          <a:xfrm>
            <a:off x="6085026" y="1340648"/>
            <a:ext cx="132244"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5" idx="2"/>
            <a:endCxn id="15" idx="0"/>
          </p:cNvCxnSpPr>
          <p:nvPr/>
        </p:nvCxnSpPr>
        <p:spPr>
          <a:xfrm>
            <a:off x="6085026" y="1340648"/>
            <a:ext cx="1999330"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949869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Savant Syndrome</a:t>
            </a:r>
            <a:endParaRPr lang="en-US" dirty="0"/>
          </a:p>
        </p:txBody>
      </p:sp>
      <p:sp>
        <p:nvSpPr>
          <p:cNvPr id="3" name="Content Placeholder 2"/>
          <p:cNvSpPr>
            <a:spLocks noGrp="1"/>
          </p:cNvSpPr>
          <p:nvPr>
            <p:ph idx="1"/>
          </p:nvPr>
        </p:nvSpPr>
        <p:spPr>
          <a:xfrm>
            <a:off x="457200" y="1600200"/>
            <a:ext cx="8229600" cy="5121275"/>
          </a:xfrm>
        </p:spPr>
        <p:txBody>
          <a:bodyPr>
            <a:normAutofit fontScale="85000" lnSpcReduction="20000"/>
          </a:bodyPr>
          <a:lstStyle/>
          <a:p>
            <a:r>
              <a:rPr lang="en-US" dirty="0" smtClean="0"/>
              <a:t>What is savant syndrome?</a:t>
            </a:r>
          </a:p>
          <a:p>
            <a:r>
              <a:rPr lang="en-US" dirty="0" smtClean="0"/>
              <a:t>What are some potential reasons savants have lower IQ’s as measured by IQ tests?</a:t>
            </a:r>
          </a:p>
          <a:p>
            <a:r>
              <a:rPr lang="en-US" dirty="0"/>
              <a:t>What kind of </a:t>
            </a:r>
            <a:r>
              <a:rPr lang="en-US" dirty="0" smtClean="0"/>
              <a:t>skills do savants typically posses (there are 5 categories)</a:t>
            </a:r>
          </a:p>
          <a:p>
            <a:r>
              <a:rPr lang="en-US" dirty="0" smtClean="0"/>
              <a:t>What are some theories related to their abilities: memory (</a:t>
            </a:r>
            <a:r>
              <a:rPr lang="en-US" dirty="0"/>
              <a:t>Eidetic </a:t>
            </a:r>
            <a:r>
              <a:rPr lang="en-US" dirty="0" smtClean="0"/>
              <a:t>/photographic), heredity, the rewiring (RRR) theory</a:t>
            </a:r>
          </a:p>
          <a:p>
            <a:r>
              <a:rPr lang="en-US" dirty="0" smtClean="0"/>
              <a:t>Describe the case study of how </a:t>
            </a:r>
            <a:r>
              <a:rPr lang="en-US" dirty="0"/>
              <a:t>Daniel </a:t>
            </a:r>
            <a:r>
              <a:rPr lang="en-US" dirty="0" err="1" smtClean="0"/>
              <a:t>Tammet</a:t>
            </a:r>
            <a:r>
              <a:rPr lang="en-US" dirty="0" smtClean="0"/>
              <a:t> thinks</a:t>
            </a:r>
          </a:p>
          <a:p>
            <a:pPr lvl="1"/>
            <a:r>
              <a:rPr lang="en-US" dirty="0" smtClean="0"/>
              <a:t>Synesthesia</a:t>
            </a:r>
          </a:p>
          <a:p>
            <a:r>
              <a:rPr lang="en-US" dirty="0" smtClean="0"/>
              <a:t> What are they two key mysteries related to savant syndrome?</a:t>
            </a:r>
          </a:p>
          <a:p>
            <a:pPr lvl="1"/>
            <a:endParaRPr lang="en-US" dirty="0"/>
          </a:p>
          <a:p>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17</a:t>
            </a:fld>
            <a:endParaRPr lang="en-US"/>
          </a:p>
        </p:txBody>
      </p:sp>
    </p:spTree>
    <p:extLst>
      <p:ext uri="{BB962C8B-B14F-4D97-AF65-F5344CB8AC3E}">
        <p14:creationId xmlns:p14="http://schemas.microsoft.com/office/powerpoint/2010/main" val="42370753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Rationality (week 12)</a:t>
            </a:r>
            <a:endParaRPr lang="en-US" dirty="0"/>
          </a:p>
        </p:txBody>
      </p:sp>
      <p:sp>
        <p:nvSpPr>
          <p:cNvPr id="3" name="Content Placeholder 2"/>
          <p:cNvSpPr>
            <a:spLocks noGrp="1"/>
          </p:cNvSpPr>
          <p:nvPr>
            <p:ph idx="1"/>
          </p:nvPr>
        </p:nvSpPr>
        <p:spPr/>
        <p:txBody>
          <a:bodyPr>
            <a:normAutofit/>
          </a:bodyPr>
          <a:lstStyle/>
          <a:p>
            <a:r>
              <a:rPr lang="en-US" dirty="0" smtClean="0"/>
              <a:t>Describe the (1) representativeness heuristic (2) availability heuristic, </a:t>
            </a:r>
          </a:p>
          <a:p>
            <a:r>
              <a:rPr lang="en-US" dirty="0" smtClean="0"/>
              <a:t>Define rationality</a:t>
            </a:r>
          </a:p>
          <a:p>
            <a:r>
              <a:rPr lang="en-US" dirty="0" smtClean="0"/>
              <a:t>Describe the three view of rationality</a:t>
            </a:r>
          </a:p>
          <a:p>
            <a:r>
              <a:rPr lang="en-US" dirty="0" smtClean="0"/>
              <a:t>Describe the rationality debate</a:t>
            </a:r>
          </a:p>
          <a:p>
            <a:r>
              <a:rPr lang="en-US" dirty="0" smtClean="0"/>
              <a:t>What side of the rationality debate do  fast and frugal heuristics fall and how are they shaped (slide 14) </a:t>
            </a:r>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18</a:t>
            </a:fld>
            <a:endParaRPr lang="en-US"/>
          </a:p>
        </p:txBody>
      </p:sp>
    </p:spTree>
    <p:extLst>
      <p:ext uri="{BB962C8B-B14F-4D97-AF65-F5344CB8AC3E}">
        <p14:creationId xmlns:p14="http://schemas.microsoft.com/office/powerpoint/2010/main" val="2193875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Fast and Frugal Heuristics</a:t>
            </a:r>
            <a:endParaRPr lang="en-US" dirty="0"/>
          </a:p>
        </p:txBody>
      </p:sp>
      <p:sp>
        <p:nvSpPr>
          <p:cNvPr id="3" name="Content Placeholder 2"/>
          <p:cNvSpPr>
            <a:spLocks noGrp="1"/>
          </p:cNvSpPr>
          <p:nvPr>
            <p:ph idx="1"/>
          </p:nvPr>
        </p:nvSpPr>
        <p:spPr>
          <a:xfrm>
            <a:off x="457200" y="1600200"/>
            <a:ext cx="8229600" cy="4756150"/>
          </a:xfrm>
        </p:spPr>
        <p:txBody>
          <a:bodyPr>
            <a:normAutofit fontScale="85000" lnSpcReduction="10000"/>
          </a:bodyPr>
          <a:lstStyle/>
          <a:p>
            <a:r>
              <a:rPr lang="en-US" dirty="0" smtClean="0"/>
              <a:t>Describe the following fast and frugal heuristics, including what they are, when they work “best” (or fail), and be able to provide an example of one:</a:t>
            </a:r>
          </a:p>
          <a:p>
            <a:pPr lvl="1"/>
            <a:r>
              <a:rPr lang="en-US" i="1" dirty="0"/>
              <a:t>Recognition</a:t>
            </a:r>
            <a:r>
              <a:rPr lang="en-US" dirty="0"/>
              <a:t> heuristic </a:t>
            </a:r>
          </a:p>
          <a:p>
            <a:pPr lvl="1"/>
            <a:r>
              <a:rPr lang="en-US" i="1" dirty="0" smtClean="0"/>
              <a:t>Fluency</a:t>
            </a:r>
            <a:r>
              <a:rPr lang="en-US" dirty="0" smtClean="0"/>
              <a:t> heuristic</a:t>
            </a:r>
          </a:p>
          <a:p>
            <a:pPr lvl="2"/>
            <a:r>
              <a:rPr lang="en-US" dirty="0" smtClean="0"/>
              <a:t>Compare fluency against availability</a:t>
            </a:r>
            <a:endParaRPr lang="en-US" dirty="0"/>
          </a:p>
          <a:p>
            <a:pPr lvl="1"/>
            <a:r>
              <a:rPr lang="en-US" i="1" dirty="0" smtClean="0"/>
              <a:t>Take </a:t>
            </a:r>
            <a:r>
              <a:rPr lang="en-US" i="1" dirty="0"/>
              <a:t>the </a:t>
            </a:r>
            <a:r>
              <a:rPr lang="en-US" i="1" dirty="0" smtClean="0"/>
              <a:t>best</a:t>
            </a:r>
            <a:r>
              <a:rPr lang="en-US" dirty="0" smtClean="0"/>
              <a:t> heuristic </a:t>
            </a:r>
            <a:endParaRPr lang="en-US" i="1" dirty="0"/>
          </a:p>
          <a:p>
            <a:r>
              <a:rPr lang="en-US" dirty="0" smtClean="0"/>
              <a:t>What (and why) does the fast and frugal heuristics camp  have to say about people’s ability to make probabilistic vs. frequency judgments?</a:t>
            </a:r>
          </a:p>
          <a:p>
            <a:pPr lvl="1"/>
            <a:r>
              <a:rPr lang="en-US" dirty="0" smtClean="0"/>
              <a:t>Provide a high level description of an experiment to back up the claims (no need for specific math </a:t>
            </a:r>
            <a:r>
              <a:rPr lang="en-US" dirty="0" smtClean="0">
                <a:sym typeface="Wingdings"/>
              </a:rPr>
              <a:t> )</a:t>
            </a:r>
            <a:endParaRPr lang="en-US" dirty="0"/>
          </a:p>
          <a:p>
            <a:endParaRPr lang="en-US" dirty="0" smtClean="0"/>
          </a:p>
          <a:p>
            <a:pPr lvl="1"/>
            <a:endParaRPr lang="en-US" dirty="0" smtClean="0"/>
          </a:p>
          <a:p>
            <a:pPr lvl="2"/>
            <a:endParaRPr lang="en-US" dirty="0" smtClean="0"/>
          </a:p>
          <a:p>
            <a:pPr lvl="1"/>
            <a:endParaRPr lang="en-US" dirty="0"/>
          </a:p>
          <a:p>
            <a:pPr lvl="1"/>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19</a:t>
            </a:fld>
            <a:endParaRPr lang="en-US"/>
          </a:p>
        </p:txBody>
      </p:sp>
    </p:spTree>
    <p:extLst>
      <p:ext uri="{BB962C8B-B14F-4D97-AF65-F5344CB8AC3E}">
        <p14:creationId xmlns:p14="http://schemas.microsoft.com/office/powerpoint/2010/main" val="25726150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29026" y="260648"/>
            <a:ext cx="3312000" cy="1080000"/>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Embodiment (week 10)</a:t>
            </a:r>
            <a:endParaRPr lang="en-US" sz="2000" dirty="0">
              <a:solidFill>
                <a:schemeClr val="bg1"/>
              </a:solidFill>
            </a:endParaRPr>
          </a:p>
        </p:txBody>
      </p:sp>
      <p:sp>
        <p:nvSpPr>
          <p:cNvPr id="6" name="Rectangle 5"/>
          <p:cNvSpPr/>
          <p:nvPr/>
        </p:nvSpPr>
        <p:spPr>
          <a:xfrm>
            <a:off x="4593182" y="4888532"/>
            <a:ext cx="3283954" cy="1073820"/>
          </a:xfrm>
          <a:prstGeom prst="rect">
            <a:avLst/>
          </a:prstGeom>
          <a:solidFill>
            <a:schemeClr val="accent4">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Intelligent Tutoring Systems (week 11-2)</a:t>
            </a:r>
            <a:endParaRPr lang="en-US" sz="2000" dirty="0">
              <a:solidFill>
                <a:schemeClr val="accent5">
                  <a:lumMod val="50000"/>
                </a:schemeClr>
              </a:solidFill>
            </a:endParaRPr>
          </a:p>
        </p:txBody>
      </p:sp>
      <p:sp>
        <p:nvSpPr>
          <p:cNvPr id="7" name="Rectangle 6"/>
          <p:cNvSpPr/>
          <p:nvPr/>
        </p:nvSpPr>
        <p:spPr>
          <a:xfrm>
            <a:off x="4593182" y="3573016"/>
            <a:ext cx="3283954" cy="1048122"/>
          </a:xfrm>
          <a:prstGeom prst="rect">
            <a:avLst/>
          </a:prstGeom>
          <a:solidFill>
            <a:schemeClr val="accent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Savant Syndrome (week 11-2)</a:t>
            </a:r>
            <a:endParaRPr lang="en-US" sz="2000" dirty="0">
              <a:solidFill>
                <a:schemeClr val="accent5">
                  <a:lumMod val="50000"/>
                </a:schemeClr>
              </a:solidFill>
            </a:endParaRPr>
          </a:p>
        </p:txBody>
      </p:sp>
      <p:sp>
        <p:nvSpPr>
          <p:cNvPr id="9" name="Rectangle 8"/>
          <p:cNvSpPr/>
          <p:nvPr/>
        </p:nvSpPr>
        <p:spPr>
          <a:xfrm>
            <a:off x="258413" y="260648"/>
            <a:ext cx="3312000" cy="1080000"/>
          </a:xfrm>
          <a:prstGeom prst="rect">
            <a:avLst/>
          </a:prstGeom>
          <a:solidFill>
            <a:schemeClr val="accent5">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Emotion and Cognition </a:t>
            </a:r>
          </a:p>
          <a:p>
            <a:pPr algn="ctr"/>
            <a:r>
              <a:rPr lang="en-US" sz="2000" dirty="0" smtClean="0">
                <a:solidFill>
                  <a:schemeClr val="accent5">
                    <a:lumMod val="50000"/>
                  </a:schemeClr>
                </a:solidFill>
              </a:rPr>
              <a:t>(week 9)</a:t>
            </a:r>
          </a:p>
        </p:txBody>
      </p:sp>
      <p:sp>
        <p:nvSpPr>
          <p:cNvPr id="10" name="Rectangle 9"/>
          <p:cNvSpPr/>
          <p:nvPr/>
        </p:nvSpPr>
        <p:spPr>
          <a:xfrm>
            <a:off x="974489" y="4888532"/>
            <a:ext cx="3283954" cy="1073820"/>
          </a:xfrm>
          <a:prstGeom prst="rect">
            <a:avLst/>
          </a:prstGeom>
          <a:solidFill>
            <a:schemeClr val="accent4">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Rationality (week 12-1)</a:t>
            </a:r>
            <a:endParaRPr lang="en-US" sz="2000" dirty="0">
              <a:solidFill>
                <a:schemeClr val="accent5">
                  <a:lumMod val="50000"/>
                </a:schemeClr>
              </a:solidFill>
            </a:endParaRPr>
          </a:p>
        </p:txBody>
      </p:sp>
      <p:sp>
        <p:nvSpPr>
          <p:cNvPr id="11" name="Rectangle 10"/>
          <p:cNvSpPr/>
          <p:nvPr/>
        </p:nvSpPr>
        <p:spPr>
          <a:xfrm>
            <a:off x="1000012" y="3573016"/>
            <a:ext cx="3283955" cy="1048122"/>
          </a:xfrm>
          <a:prstGeom prst="rect">
            <a:avLst/>
          </a:prstGeom>
          <a:solidFill>
            <a:srgbClr val="CE84A9"/>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accent5">
                    <a:lumMod val="50000"/>
                  </a:schemeClr>
                </a:solidFill>
              </a:rPr>
              <a:t>Consciousness (week 11- 1)</a:t>
            </a:r>
            <a:endParaRPr lang="en-US" sz="2000" dirty="0">
              <a:solidFill>
                <a:schemeClr val="accent5">
                  <a:lumMod val="50000"/>
                </a:schemeClr>
              </a:solidFill>
            </a:endParaRPr>
          </a:p>
        </p:txBody>
      </p:sp>
      <p:sp>
        <p:nvSpPr>
          <p:cNvPr id="13" name="Rectangle 12"/>
          <p:cNvSpPr/>
          <p:nvPr/>
        </p:nvSpPr>
        <p:spPr>
          <a:xfrm>
            <a:off x="2724623" y="1844824"/>
            <a:ext cx="2736304"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Compare to Traditional AI (PSS, NN)</a:t>
            </a:r>
            <a:endParaRPr lang="en-US" sz="2000" dirty="0">
              <a:solidFill>
                <a:schemeClr val="bg1"/>
              </a:solidFill>
            </a:endParaRPr>
          </a:p>
        </p:txBody>
      </p:sp>
      <p:sp>
        <p:nvSpPr>
          <p:cNvPr id="14" name="Rectangle 13"/>
          <p:cNvSpPr/>
          <p:nvPr/>
        </p:nvSpPr>
        <p:spPr>
          <a:xfrm>
            <a:off x="5585903" y="1844824"/>
            <a:ext cx="1262733"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3 Themes</a:t>
            </a:r>
            <a:endParaRPr lang="en-US" sz="2000" dirty="0">
              <a:solidFill>
                <a:schemeClr val="bg1"/>
              </a:solidFill>
            </a:endParaRPr>
          </a:p>
        </p:txBody>
      </p:sp>
      <p:sp>
        <p:nvSpPr>
          <p:cNvPr id="15" name="Rectangle 14"/>
          <p:cNvSpPr/>
          <p:nvPr/>
        </p:nvSpPr>
        <p:spPr>
          <a:xfrm>
            <a:off x="7276232" y="1844824"/>
            <a:ext cx="1616248" cy="936104"/>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Applications</a:t>
            </a:r>
            <a:endParaRPr lang="en-US" sz="2000" dirty="0">
              <a:solidFill>
                <a:schemeClr val="bg1"/>
              </a:solidFill>
            </a:endParaRPr>
          </a:p>
        </p:txBody>
      </p:sp>
      <p:cxnSp>
        <p:nvCxnSpPr>
          <p:cNvPr id="17" name="Straight Arrow Connector 16"/>
          <p:cNvCxnSpPr>
            <a:stCxn id="5" idx="2"/>
            <a:endCxn id="13" idx="0"/>
          </p:cNvCxnSpPr>
          <p:nvPr/>
        </p:nvCxnSpPr>
        <p:spPr>
          <a:xfrm flipH="1">
            <a:off x="4092775" y="1340648"/>
            <a:ext cx="1992251"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a:stCxn id="5" idx="2"/>
            <a:endCxn id="14" idx="0"/>
          </p:cNvCxnSpPr>
          <p:nvPr/>
        </p:nvCxnSpPr>
        <p:spPr>
          <a:xfrm>
            <a:off x="6085026" y="1340648"/>
            <a:ext cx="132244"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5" idx="2"/>
            <a:endCxn id="15" idx="0"/>
          </p:cNvCxnSpPr>
          <p:nvPr/>
        </p:nvCxnSpPr>
        <p:spPr>
          <a:xfrm>
            <a:off x="6085026" y="1340648"/>
            <a:ext cx="1999330" cy="50417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7949869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Intelligent Tutoring Systems (ITSs)</a:t>
            </a:r>
            <a:endParaRPr lang="en-US" dirty="0"/>
          </a:p>
        </p:txBody>
      </p:sp>
      <p:sp>
        <p:nvSpPr>
          <p:cNvPr id="3" name="Content Placeholder 2"/>
          <p:cNvSpPr>
            <a:spLocks noGrp="1"/>
          </p:cNvSpPr>
          <p:nvPr>
            <p:ph idx="1"/>
          </p:nvPr>
        </p:nvSpPr>
        <p:spPr/>
        <p:txBody>
          <a:bodyPr>
            <a:normAutofit lnSpcReduction="10000"/>
          </a:bodyPr>
          <a:lstStyle/>
          <a:p>
            <a:r>
              <a:rPr lang="en-US" dirty="0" smtClean="0"/>
              <a:t>What are ITSs?</a:t>
            </a:r>
          </a:p>
          <a:p>
            <a:pPr lvl="1"/>
            <a:r>
              <a:rPr lang="en-US" dirty="0" smtClean="0"/>
              <a:t>What assumption about human tutoring are they based on?</a:t>
            </a:r>
          </a:p>
          <a:p>
            <a:r>
              <a:rPr lang="en-US" dirty="0" smtClean="0"/>
              <a:t>Describe the 3 ITS components</a:t>
            </a:r>
          </a:p>
          <a:p>
            <a:r>
              <a:rPr lang="en-US" dirty="0" smtClean="0"/>
              <a:t>User Modeling component</a:t>
            </a:r>
          </a:p>
          <a:p>
            <a:pPr lvl="1"/>
            <a:r>
              <a:rPr lang="en-US" dirty="0" smtClean="0"/>
              <a:t>Skip slide 11- 12 (there for supplemental explanation)</a:t>
            </a:r>
          </a:p>
          <a:p>
            <a:pPr lvl="1"/>
            <a:r>
              <a:rPr lang="en-US" dirty="0" smtClean="0"/>
              <a:t>What is user model </a:t>
            </a:r>
            <a:r>
              <a:rPr lang="en-US" dirty="0" err="1" smtClean="0"/>
              <a:t>bandwith</a:t>
            </a:r>
            <a:r>
              <a:rPr lang="en-US" dirty="0" smtClean="0"/>
              <a:t>?</a:t>
            </a:r>
          </a:p>
          <a:p>
            <a:pPr lvl="2"/>
            <a:r>
              <a:rPr lang="en-US" dirty="0" smtClean="0"/>
              <a:t>What is the low </a:t>
            </a:r>
            <a:r>
              <a:rPr lang="en-US" dirty="0" err="1" smtClean="0"/>
              <a:t>bandwith</a:t>
            </a:r>
            <a:r>
              <a:rPr lang="en-US" dirty="0" smtClean="0"/>
              <a:t> problem? </a:t>
            </a:r>
          </a:p>
          <a:p>
            <a:pPr lvl="1"/>
            <a:endParaRPr lang="en-US"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21</a:t>
            </a:fld>
            <a:endParaRPr lang="en-US"/>
          </a:p>
        </p:txBody>
      </p:sp>
    </p:spTree>
    <p:extLst>
      <p:ext uri="{BB962C8B-B14F-4D97-AF65-F5344CB8AC3E}">
        <p14:creationId xmlns:p14="http://schemas.microsoft.com/office/powerpoint/2010/main" val="3383486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Bayesian network (BN)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What is a Bayesian network?</a:t>
            </a:r>
          </a:p>
          <a:p>
            <a:r>
              <a:rPr lang="en-US" dirty="0" smtClean="0"/>
              <a:t>How can a </a:t>
            </a:r>
            <a:r>
              <a:rPr lang="en-US" dirty="0"/>
              <a:t>Bayesian </a:t>
            </a:r>
            <a:r>
              <a:rPr lang="en-US" dirty="0" smtClean="0"/>
              <a:t>network be used to model student knowledge? </a:t>
            </a:r>
          </a:p>
          <a:p>
            <a:pPr lvl="1"/>
            <a:r>
              <a:rPr lang="en-US" dirty="0" smtClean="0"/>
              <a:t>Construction phase: solution graphs, supplementing into BN via probabilities</a:t>
            </a:r>
          </a:p>
          <a:p>
            <a:pPr lvl="1"/>
            <a:r>
              <a:rPr lang="en-US" dirty="0" smtClean="0"/>
              <a:t>Modeling phase: describe</a:t>
            </a:r>
          </a:p>
          <a:p>
            <a:r>
              <a:rPr lang="en-US" dirty="0" smtClean="0"/>
              <a:t>How can a BN be used to provide help to a student during their interaction with an ITS?</a:t>
            </a:r>
          </a:p>
          <a:p>
            <a:r>
              <a:rPr lang="en-US" dirty="0" smtClean="0"/>
              <a:t>Discuss the user model bandwidth issue with respect to emotion</a:t>
            </a:r>
          </a:p>
          <a:p>
            <a:pPr lvl="1"/>
            <a:r>
              <a:rPr lang="en-US" dirty="0" smtClean="0"/>
              <a:t>Why is it even harder for an ITS to get information on how a student is feeling?</a:t>
            </a:r>
          </a:p>
          <a:p>
            <a:pPr lvl="1"/>
            <a:r>
              <a:rPr lang="en-US" dirty="0" smtClean="0"/>
              <a:t>How can we increase user modeling bandwidth for modeling </a:t>
            </a:r>
            <a:r>
              <a:rPr lang="en-US" smtClean="0"/>
              <a:t>emotion</a:t>
            </a:r>
            <a:r>
              <a:rPr lang="en-US" smtClean="0"/>
              <a:t>?</a:t>
            </a:r>
            <a:endParaRPr lang="en-US" dirty="0" smtClean="0"/>
          </a:p>
        </p:txBody>
      </p:sp>
      <p:sp>
        <p:nvSpPr>
          <p:cNvPr id="4" name="Slide Number Placeholder 3"/>
          <p:cNvSpPr>
            <a:spLocks noGrp="1"/>
          </p:cNvSpPr>
          <p:nvPr>
            <p:ph type="sldNum" sz="quarter" idx="12"/>
          </p:nvPr>
        </p:nvSpPr>
        <p:spPr/>
        <p:txBody>
          <a:bodyPr/>
          <a:lstStyle/>
          <a:p>
            <a:fld id="{094E6107-6CF1-0E4C-BA84-B6DEA178DF33}" type="slidenum">
              <a:rPr lang="en-US" smtClean="0"/>
              <a:pPr/>
              <a:t>22</a:t>
            </a:fld>
            <a:endParaRPr lang="en-US"/>
          </a:p>
        </p:txBody>
      </p:sp>
    </p:spTree>
    <p:extLst>
      <p:ext uri="{BB962C8B-B14F-4D97-AF65-F5344CB8AC3E}">
        <p14:creationId xmlns:p14="http://schemas.microsoft.com/office/powerpoint/2010/main" val="17354014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en-US" sz="9900" dirty="0" smtClean="0"/>
              <a:t>That’s it!!!</a:t>
            </a:r>
            <a:endParaRPr lang="en-US" sz="9900" dirty="0"/>
          </a:p>
        </p:txBody>
      </p:sp>
      <p:sp>
        <p:nvSpPr>
          <p:cNvPr id="4" name="Slide Number Placeholder 3"/>
          <p:cNvSpPr>
            <a:spLocks noGrp="1"/>
          </p:cNvSpPr>
          <p:nvPr>
            <p:ph type="sldNum" sz="quarter" idx="12"/>
          </p:nvPr>
        </p:nvSpPr>
        <p:spPr/>
        <p:txBody>
          <a:bodyPr/>
          <a:lstStyle/>
          <a:p>
            <a:fld id="{094E6107-6CF1-0E4C-BA84-B6DEA178DF33}" type="slidenum">
              <a:rPr lang="en-US" smtClean="0"/>
              <a:pPr/>
              <a:t>23</a:t>
            </a:fld>
            <a:endParaRPr lang="en-US"/>
          </a:p>
        </p:txBody>
      </p:sp>
    </p:spTree>
    <p:extLst>
      <p:ext uri="{BB962C8B-B14F-4D97-AF65-F5344CB8AC3E}">
        <p14:creationId xmlns:p14="http://schemas.microsoft.com/office/powerpoint/2010/main" val="4386603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155453</TotalTime>
  <Words>1421</Words>
  <Application>Microsoft Macintosh PowerPoint</Application>
  <PresentationFormat>On-screen Show (4:3)</PresentationFormat>
  <Paragraphs>211</Paragraphs>
  <Slides>23</Slides>
  <Notes>14</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PowerPoint Presentation</vt:lpstr>
      <vt:lpstr>Outline</vt:lpstr>
      <vt:lpstr>Exam Coverage (see cuLearn, News Forum)</vt:lpstr>
      <vt:lpstr>What have we covered since Test #2?</vt:lpstr>
      <vt:lpstr>PowerPoint Presentation</vt:lpstr>
      <vt:lpstr>Emotion and Cognition (week 9)</vt:lpstr>
      <vt:lpstr>One more: Embodied theory of emotion</vt:lpstr>
      <vt:lpstr>PowerPoint Presentation</vt:lpstr>
      <vt:lpstr>Embodiment vs. Traditional CogSci (week 10, March 17)</vt:lpstr>
      <vt:lpstr>The three themes of embodiment (week 10, March 17 + March 19)</vt:lpstr>
      <vt:lpstr>Applications of Embodiment con’t</vt:lpstr>
      <vt:lpstr>Applications of Embodiment: Dynamical  Systems</vt:lpstr>
      <vt:lpstr>PowerPoint Presentation</vt:lpstr>
      <vt:lpstr>Consciousness: Priming,  visual neglect/blindsight</vt:lpstr>
      <vt:lpstr>What do we need  consciousness for? </vt:lpstr>
      <vt:lpstr>PowerPoint Presentation</vt:lpstr>
      <vt:lpstr>Savant Syndrome</vt:lpstr>
      <vt:lpstr>Rationality (week 12)</vt:lpstr>
      <vt:lpstr>Fast and Frugal Heuristics</vt:lpstr>
      <vt:lpstr>PowerPoint Presentation</vt:lpstr>
      <vt:lpstr>Intelligent Tutoring Systems (ITSs)</vt:lpstr>
      <vt:lpstr>Bayesian network (BN)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Kasia muldner</dc:creator>
  <cp:lastModifiedBy>Kasia muldner</cp:lastModifiedBy>
  <cp:revision>3296</cp:revision>
  <cp:lastPrinted>2015-04-02T19:37:58Z</cp:lastPrinted>
  <dcterms:created xsi:type="dcterms:W3CDTF">2015-02-18T14:56:11Z</dcterms:created>
  <dcterms:modified xsi:type="dcterms:W3CDTF">2015-04-07T19:20:38Z</dcterms:modified>
</cp:coreProperties>
</file>