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2"/>
  </p:notesMasterIdLst>
  <p:sldIdLst>
    <p:sldId id="311" r:id="rId2"/>
    <p:sldId id="256" r:id="rId3"/>
    <p:sldId id="257" r:id="rId4"/>
    <p:sldId id="309" r:id="rId5"/>
    <p:sldId id="312" r:id="rId6"/>
    <p:sldId id="281" r:id="rId7"/>
    <p:sldId id="313" r:id="rId8"/>
    <p:sldId id="310" r:id="rId9"/>
    <p:sldId id="258" r:id="rId10"/>
    <p:sldId id="259" r:id="rId11"/>
    <p:sldId id="300" r:id="rId12"/>
    <p:sldId id="260" r:id="rId13"/>
    <p:sldId id="284" r:id="rId14"/>
    <p:sldId id="314" r:id="rId15"/>
    <p:sldId id="265" r:id="rId16"/>
    <p:sldId id="304" r:id="rId17"/>
    <p:sldId id="266" r:id="rId18"/>
    <p:sldId id="315" r:id="rId19"/>
    <p:sldId id="316" r:id="rId20"/>
    <p:sldId id="268" r:id="rId21"/>
    <p:sldId id="270" r:id="rId22"/>
    <p:sldId id="279" r:id="rId23"/>
    <p:sldId id="272" r:id="rId24"/>
    <p:sldId id="273" r:id="rId25"/>
    <p:sldId id="274" r:id="rId26"/>
    <p:sldId id="276" r:id="rId27"/>
    <p:sldId id="317" r:id="rId28"/>
    <p:sldId id="285" r:id="rId29"/>
    <p:sldId id="286" r:id="rId30"/>
    <p:sldId id="287" r:id="rId31"/>
    <p:sldId id="288" r:id="rId32"/>
    <p:sldId id="289" r:id="rId33"/>
    <p:sldId id="303" r:id="rId34"/>
    <p:sldId id="291" r:id="rId35"/>
    <p:sldId id="301" r:id="rId36"/>
    <p:sldId id="302" r:id="rId37"/>
    <p:sldId id="318" r:id="rId38"/>
    <p:sldId id="305" r:id="rId39"/>
    <p:sldId id="306" r:id="rId40"/>
    <p:sldId id="307"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91AA"/>
    <a:srgbClr val="21778B"/>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614" autoAdjust="0"/>
  </p:normalViewPr>
  <p:slideViewPr>
    <p:cSldViewPr>
      <p:cViewPr varScale="1">
        <p:scale>
          <a:sx n="59" d="100"/>
          <a:sy n="59" d="100"/>
        </p:scale>
        <p:origin x="171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CE94A-EBCE-4B46-B3D9-CD26393142FD}" type="datetimeFigureOut">
              <a:rPr lang="en-US" smtClean="0"/>
              <a:t>11/22/18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239677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2361556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1728300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1601025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852200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3647419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161456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3942930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12463582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2408069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2588052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4561937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3290121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2634290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32417516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21733452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25408802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1929972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15740935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225942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41944675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36267951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3675982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4604570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16977164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6344840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11571656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225942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1" baseline="0" dirty="0">
              <a:solidFill>
                <a:schemeClr val="tx1"/>
              </a:solidFill>
              <a:latin typeface="+mj-l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8957294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17792643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3894557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a:p>
        </p:txBody>
      </p:sp>
    </p:spTree>
    <p:extLst>
      <p:ext uri="{BB962C8B-B14F-4D97-AF65-F5344CB8AC3E}">
        <p14:creationId xmlns:p14="http://schemas.microsoft.com/office/powerpoint/2010/main" val="6880760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31442152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41802316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35</a:t>
            </a:fld>
            <a:endParaRPr lang="en-US"/>
          </a:p>
        </p:txBody>
      </p:sp>
    </p:spTree>
    <p:extLst>
      <p:ext uri="{BB962C8B-B14F-4D97-AF65-F5344CB8AC3E}">
        <p14:creationId xmlns:p14="http://schemas.microsoft.com/office/powerpoint/2010/main" val="48699803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36</a:t>
            </a:fld>
            <a:endParaRPr lang="en-US"/>
          </a:p>
        </p:txBody>
      </p:sp>
    </p:spTree>
    <p:extLst>
      <p:ext uri="{BB962C8B-B14F-4D97-AF65-F5344CB8AC3E}">
        <p14:creationId xmlns:p14="http://schemas.microsoft.com/office/powerpoint/2010/main" val="41106493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37</a:t>
            </a:fld>
            <a:endParaRPr lang="en-US"/>
          </a:p>
        </p:txBody>
      </p:sp>
    </p:spTree>
    <p:extLst>
      <p:ext uri="{BB962C8B-B14F-4D97-AF65-F5344CB8AC3E}">
        <p14:creationId xmlns:p14="http://schemas.microsoft.com/office/powerpoint/2010/main" val="34775483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38</a:t>
            </a:fld>
            <a:endParaRPr lang="en-US"/>
          </a:p>
        </p:txBody>
      </p:sp>
    </p:spTree>
    <p:extLst>
      <p:ext uri="{BB962C8B-B14F-4D97-AF65-F5344CB8AC3E}">
        <p14:creationId xmlns:p14="http://schemas.microsoft.com/office/powerpoint/2010/main" val="263130834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39</a:t>
            </a:fld>
            <a:endParaRPr lang="en-US"/>
          </a:p>
        </p:txBody>
      </p:sp>
    </p:spTree>
    <p:extLst>
      <p:ext uri="{BB962C8B-B14F-4D97-AF65-F5344CB8AC3E}">
        <p14:creationId xmlns:p14="http://schemas.microsoft.com/office/powerpoint/2010/main" val="100702447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40</a:t>
            </a:fld>
            <a:endParaRPr lang="en-US"/>
          </a:p>
        </p:txBody>
      </p:sp>
    </p:spTree>
    <p:extLst>
      <p:ext uri="{BB962C8B-B14F-4D97-AF65-F5344CB8AC3E}">
        <p14:creationId xmlns:p14="http://schemas.microsoft.com/office/powerpoint/2010/main" val="3647216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B3078C5-722A-4001-8420-F72C3CA21430}" type="datetime1">
              <a:rPr lang="en-US" smtClean="0"/>
              <a:t>11/22/18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FC01327-AC9D-47CA-A3A6-8AE7B21B7D4B}"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E1495A5-72B4-4855-BA26-797C0B32AF7D}"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FFDA244-928E-4686-B461-DE34F28B143C}"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23E5E5E-83CB-4052-B29C-BCBF0FDEB87F}" type="datetime1">
              <a:rPr lang="en-US" smtClean="0"/>
              <a:t>11/22/18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66B3D10-4BE7-4BAD-A3F4-E203A12696C0}" type="datetime1">
              <a:rPr lang="en-US" smtClean="0"/>
              <a:t>11/22/18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4A4A62-493A-41DC-ADAA-46F5E5C45175}" type="datetime1">
              <a:rPr lang="en-US" smtClean="0"/>
              <a:t>11/22/18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167A6D48-1D1E-4059-BA50-37B15A709674}"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506E065-0A59-4CF2-AAFB-676C72B3BC44}" type="datetime1">
              <a:rPr lang="en-US" smtClean="0"/>
              <a:t>11/22/18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BB971E3-2099-4AF2-81BA-6A30A7769FD7}"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8C54FDA-7EF0-496A-835A-6313DAD44881}"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6C02B17-4CC2-4094-8E6C-07C64C3F5CBC}" type="datetime1">
              <a:rPr lang="en-US" smtClean="0"/>
              <a:t>11/22/18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133600"/>
            <a:ext cx="7772400" cy="3581400"/>
          </a:xfrm>
          <a:prstGeom prst="rect">
            <a:avLst/>
          </a:prstGeom>
        </p:spPr>
        <p:txBody>
          <a:bodyPr vert="horz" anchor="b">
            <a:normAutofit fontScale="85000" lnSpcReduction="20000"/>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 2</a:t>
            </a:r>
          </a:p>
          <a:p>
            <a:pPr algn="ctr"/>
            <a:endParaRPr lang="en-US" sz="3200" dirty="0">
              <a:effectLst/>
            </a:endParaRPr>
          </a:p>
          <a:p>
            <a:pPr algn="ctr"/>
            <a:endParaRPr lang="en-US" dirty="0">
              <a:effectLst/>
            </a:endParaRPr>
          </a:p>
          <a:p>
            <a:pPr algn="ctr"/>
            <a:r>
              <a:rPr lang="en-US" dirty="0">
                <a:effectLst/>
              </a:rPr>
              <a:t>What is development?</a:t>
            </a:r>
          </a:p>
          <a:p>
            <a:pPr algn="ctr"/>
            <a:endParaRPr lang="en-US" dirty="0">
              <a:effectLst/>
            </a:endParaRPr>
          </a:p>
          <a:p>
            <a:pPr algn="ctr"/>
            <a:r>
              <a:rPr lang="en-US" dirty="0">
                <a:effectLst/>
              </a:rPr>
              <a:t>What are development objectives?</a:t>
            </a:r>
          </a:p>
          <a:p>
            <a:pPr algn="ctr"/>
            <a:endParaRPr lang="en-US" sz="6000" dirty="0">
              <a:effectLst/>
            </a:endParaRPr>
          </a:p>
          <a:p>
            <a:pPr algn="ctr"/>
            <a:endParaRPr lang="en-US" sz="6000" dirty="0"/>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effectLst/>
              </a:rPr>
              <a:t>What is development?</a:t>
            </a:r>
            <a:endParaRPr lang="en-US" sz="4000" dirty="0"/>
          </a:p>
        </p:txBody>
      </p:sp>
      <p:sp>
        <p:nvSpPr>
          <p:cNvPr id="6" name="Slide Number Placeholder 5"/>
          <p:cNvSpPr>
            <a:spLocks noGrp="1"/>
          </p:cNvSpPr>
          <p:nvPr>
            <p:ph type="sldNum" sz="quarter" idx="12"/>
          </p:nvPr>
        </p:nvSpPr>
        <p:spPr/>
        <p:txBody>
          <a:bodyPr/>
          <a:lstStyle/>
          <a:p>
            <a:fld id="{B3977D60-5343-49E1-BD8C-CA39C39BE7A5}" type="slidenum">
              <a:rPr lang="en-US" smtClean="0"/>
              <a:t>2</a:t>
            </a:fld>
            <a:endParaRPr lang="en-US"/>
          </a:p>
        </p:txBody>
      </p:sp>
    </p:spTree>
    <p:extLst>
      <p:ext uri="{BB962C8B-B14F-4D97-AF65-F5344CB8AC3E}">
        <p14:creationId xmlns:p14="http://schemas.microsoft.com/office/powerpoint/2010/main" val="224983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417639"/>
            <a:ext cx="8229600" cy="4906962"/>
          </a:xfrm>
        </p:spPr>
        <p:txBody>
          <a:bodyPr>
            <a:normAutofit lnSpcReduction="10000"/>
          </a:bodyPr>
          <a:lstStyle/>
          <a:p>
            <a:pPr marL="342900" indent="-342900"/>
            <a:r>
              <a:rPr lang="en-US" sz="2400" dirty="0">
                <a:latin typeface="Calibri" panose="020F0502020204030204" pitchFamily="34" charset="0"/>
                <a:cs typeface="Calibri" panose="020F0502020204030204" pitchFamily="34" charset="0"/>
              </a:rPr>
              <a:t>What motivates you to check out a course in development economics?</a:t>
            </a:r>
          </a:p>
          <a:p>
            <a:pPr marL="342900" indent="-342900"/>
            <a:endParaRPr lang="en-US" sz="2400" dirty="0">
              <a:latin typeface="Calibri" panose="020F0502020204030204" pitchFamily="34" charset="0"/>
              <a:cs typeface="Calibri" panose="020F0502020204030204" pitchFamily="34" charset="0"/>
            </a:endParaRPr>
          </a:p>
          <a:p>
            <a:pPr marL="342900" indent="-342900"/>
            <a:r>
              <a:rPr lang="en-US" sz="2400" dirty="0">
                <a:latin typeface="Calibri" panose="020F0502020204030204" pitchFamily="34" charset="0"/>
                <a:cs typeface="Calibri" panose="020F0502020204030204" pitchFamily="34" charset="0"/>
              </a:rPr>
              <a:t>Some questions to ask:</a:t>
            </a:r>
          </a:p>
          <a:p>
            <a:pPr marL="598932" lvl="1" indent="-342900">
              <a:defRPr/>
            </a:pPr>
            <a:r>
              <a:rPr lang="en-US" sz="2000" dirty="0">
                <a:latin typeface="Calibri" panose="020F0502020204030204" pitchFamily="34" charset="0"/>
                <a:cs typeface="Calibri" panose="020F0502020204030204" pitchFamily="34" charset="0"/>
              </a:rPr>
              <a:t>Why are some people and countries so much poorer than others? </a:t>
            </a:r>
          </a:p>
          <a:p>
            <a:pPr marL="598932" lvl="1" indent="-342900">
              <a:defRPr/>
            </a:pPr>
            <a:r>
              <a:rPr lang="en-US" sz="2000" dirty="0">
                <a:latin typeface="Calibri" panose="020F0502020204030204" pitchFamily="34" charset="0"/>
                <a:cs typeface="Calibri" panose="020F0502020204030204" pitchFamily="34" charset="0"/>
              </a:rPr>
              <a:t>How did some countries become prosperous? </a:t>
            </a:r>
          </a:p>
          <a:p>
            <a:pPr marL="598932" lvl="1" indent="-342900">
              <a:defRPr/>
            </a:pPr>
            <a:r>
              <a:rPr lang="en-US" sz="2000" dirty="0">
                <a:latin typeface="Calibri" panose="020F0502020204030204" pitchFamily="34" charset="0"/>
                <a:cs typeface="Calibri" panose="020F0502020204030204" pitchFamily="34" charset="0"/>
              </a:rPr>
              <a:t>What can governments do to reduce poverty and encourage the spread of prosperity? </a:t>
            </a:r>
          </a:p>
          <a:p>
            <a:pPr marL="342900" indent="-342900">
              <a:defRPr/>
            </a:pPr>
            <a:endParaRPr lang="en-US" sz="2400" dirty="0">
              <a:latin typeface="Calibri" panose="020F0502020204030204" pitchFamily="34" charset="0"/>
              <a:cs typeface="Calibri" panose="020F0502020204030204" pitchFamily="34" charset="0"/>
            </a:endParaRPr>
          </a:p>
          <a:p>
            <a:pPr marL="342900" indent="-342900">
              <a:defRPr/>
            </a:pPr>
            <a:r>
              <a:rPr lang="en-US" sz="2400" dirty="0">
                <a:latin typeface="Calibri" panose="020F0502020204030204" pitchFamily="34" charset="0"/>
                <a:cs typeface="Calibri" panose="020F0502020204030204" pitchFamily="34" charset="0"/>
              </a:rPr>
              <a:t>Such questions motivate interest in the subject of development, which encompasses the many ways material, physical, and social living standards might improve and the processes and policies that help bring those improvements about.</a:t>
            </a:r>
          </a:p>
        </p:txBody>
      </p:sp>
      <p:sp>
        <p:nvSpPr>
          <p:cNvPr id="5"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a:p>
        </p:txBody>
      </p:sp>
      <p:sp>
        <p:nvSpPr>
          <p:cNvPr id="3" name="Title 2"/>
          <p:cNvSpPr>
            <a:spLocks noGrp="1"/>
          </p:cNvSpPr>
          <p:nvPr>
            <p:ph type="title"/>
          </p:nvPr>
        </p:nvSpPr>
        <p:spPr/>
        <p:txBody>
          <a:bodyPr/>
          <a:lstStyle/>
          <a:p>
            <a:r>
              <a:rPr lang="en-US" dirty="0">
                <a:solidFill>
                  <a:srgbClr val="2891AA"/>
                </a:solidFill>
                <a:effectLst/>
              </a:rPr>
              <a:t>Motivation</a:t>
            </a:r>
          </a:p>
        </p:txBody>
      </p:sp>
    </p:spTree>
    <p:extLst>
      <p:ext uri="{BB962C8B-B14F-4D97-AF65-F5344CB8AC3E}">
        <p14:creationId xmlns:p14="http://schemas.microsoft.com/office/powerpoint/2010/main" val="2115343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143000"/>
            <a:ext cx="8229600" cy="5264944"/>
          </a:xfrm>
        </p:spPr>
        <p:txBody>
          <a:bodyPr>
            <a:normAutofit fontScale="92500" lnSpcReduction="20000"/>
          </a:bodyPr>
          <a:lstStyle/>
          <a:p>
            <a:r>
              <a:rPr lang="en-US" sz="2200" dirty="0">
                <a:latin typeface="Calibri" panose="020F0502020204030204" pitchFamily="34" charset="0"/>
                <a:cs typeface="Calibri" panose="020F0502020204030204" pitchFamily="34" charset="0"/>
              </a:rPr>
              <a:t>The facts and figures on the following slides offer glimpses of the concerns that motivate many to study development.</a:t>
            </a:r>
          </a:p>
          <a:p>
            <a:pPr marL="109728" indent="0">
              <a:buNone/>
            </a:pPr>
            <a:endParaRPr lang="en-US" sz="2200" dirty="0">
              <a:latin typeface="Calibri" pitchFamily="34" charset="0"/>
            </a:endParaRPr>
          </a:p>
          <a:p>
            <a:pPr marL="109728" indent="0">
              <a:buNone/>
            </a:pPr>
            <a:r>
              <a:rPr lang="en-US" sz="2200" dirty="0">
                <a:latin typeface="Calibri" pitchFamily="34" charset="0"/>
              </a:rPr>
              <a:t>1. World War II; Cold War; Decolonization ; President Truman; Marshall Plan</a:t>
            </a:r>
          </a:p>
          <a:p>
            <a:pPr marL="109728" indent="0">
              <a:buNone/>
            </a:pPr>
            <a:endParaRPr lang="en-US" sz="2400" dirty="0">
              <a:latin typeface="Calibri" pitchFamily="34" charset="0"/>
            </a:endParaRPr>
          </a:p>
          <a:p>
            <a:pPr marL="109728" indent="0">
              <a:buNone/>
            </a:pPr>
            <a:r>
              <a:rPr lang="en-US" sz="2400" dirty="0">
                <a:latin typeface="Calibri" pitchFamily="34" charset="0"/>
              </a:rPr>
              <a:t>2. 1992:</a:t>
            </a:r>
          </a:p>
          <a:p>
            <a:r>
              <a:rPr lang="en-US" sz="2200" dirty="0">
                <a:latin typeface="Calibri" panose="020F0502020204030204" pitchFamily="34" charset="0"/>
                <a:cs typeface="Calibri" panose="020F0502020204030204" pitchFamily="34" charset="0"/>
              </a:rPr>
              <a:t>Divide between the rich and poor countries widening </a:t>
            </a:r>
          </a:p>
          <a:p>
            <a:r>
              <a:rPr lang="en-CA" sz="2200" dirty="0">
                <a:latin typeface="Calibri" panose="020F0502020204030204" pitchFamily="34" charset="0"/>
                <a:cs typeface="Calibri" panose="020F0502020204030204" pitchFamily="34" charset="0"/>
              </a:rPr>
              <a:t>dominance of high-income industrialized nations in the global order</a:t>
            </a:r>
            <a:endParaRPr lang="en-US" sz="22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Disintegration  of the Soviet Union and end of the Cold War; The U.S. won the cold war.</a:t>
            </a:r>
          </a:p>
          <a:p>
            <a:r>
              <a:rPr lang="en-CA" sz="2200" dirty="0">
                <a:latin typeface="Calibri" panose="020F0502020204030204" pitchFamily="34" charset="0"/>
                <a:cs typeface="Calibri" panose="020F0502020204030204" pitchFamily="34" charset="0"/>
              </a:rPr>
              <a:t>European Union’s single market project </a:t>
            </a:r>
          </a:p>
          <a:p>
            <a:r>
              <a:rPr lang="en-CA" sz="2200" dirty="0">
                <a:latin typeface="Calibri" panose="020F0502020204030204" pitchFamily="34" charset="0"/>
                <a:cs typeface="Calibri" panose="020F0502020204030204" pitchFamily="34" charset="0"/>
              </a:rPr>
              <a:t>Crises in BRICS countries: Many developing nations, including Brazil, Russia, India, China, and South Africa (now sometimes grouped by the media as the “BRICS”), found themselves in precarious conditions if not full-scale crisis. </a:t>
            </a:r>
          </a:p>
          <a:p>
            <a:pPr lvl="1"/>
            <a:r>
              <a:rPr lang="en-CA" sz="1900" dirty="0">
                <a:latin typeface="Calibri" panose="020F0502020204030204" pitchFamily="34" charset="0"/>
                <a:cs typeface="Calibri" panose="020F0502020204030204" pitchFamily="34" charset="0"/>
              </a:rPr>
              <a:t>Brazil—like most of Latin America—was still struggling to emerge from the 1980s’ debt crisis.</a:t>
            </a:r>
          </a:p>
          <a:p>
            <a:pPr lvl="1"/>
            <a:r>
              <a:rPr lang="en-CA" sz="1900" dirty="0">
                <a:latin typeface="Calibri" panose="020F0502020204030204" pitchFamily="34" charset="0"/>
                <a:cs typeface="Calibri" panose="020F0502020204030204" pitchFamily="34" charset="0"/>
              </a:rPr>
              <a:t>Russia was descending into depression after the collapse of its Soviet economy.</a:t>
            </a: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p:txBody>
      </p:sp>
      <p:sp>
        <p:nvSpPr>
          <p:cNvPr id="5"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4</a:t>
            </a:fld>
            <a:endParaRPr lang="en-US"/>
          </a:p>
        </p:txBody>
      </p:sp>
      <p:sp>
        <p:nvSpPr>
          <p:cNvPr id="3" name="Title 2"/>
          <p:cNvSpPr>
            <a:spLocks noGrp="1"/>
          </p:cNvSpPr>
          <p:nvPr>
            <p:ph type="title"/>
          </p:nvPr>
        </p:nvSpPr>
        <p:spPr/>
        <p:txBody>
          <a:bodyPr/>
          <a:lstStyle/>
          <a:p>
            <a:r>
              <a:rPr lang="en-US" dirty="0">
                <a:solidFill>
                  <a:srgbClr val="2891AA"/>
                </a:solidFill>
                <a:effectLst/>
              </a:rPr>
              <a:t>Some progress …</a:t>
            </a:r>
          </a:p>
        </p:txBody>
      </p:sp>
    </p:spTree>
    <p:extLst>
      <p:ext uri="{BB962C8B-B14F-4D97-AF65-F5344CB8AC3E}">
        <p14:creationId xmlns:p14="http://schemas.microsoft.com/office/powerpoint/2010/main" val="4263405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295400"/>
            <a:ext cx="8229600" cy="4830763"/>
          </a:xfrm>
        </p:spPr>
        <p:txBody>
          <a:bodyPr>
            <a:normAutofit/>
          </a:bodyPr>
          <a:lstStyle/>
          <a:p>
            <a:pPr marL="109728" indent="0">
              <a:buNone/>
            </a:pPr>
            <a:r>
              <a:rPr lang="en-CA" sz="2000" dirty="0">
                <a:latin typeface="Calibri" panose="020F0502020204030204" pitchFamily="34" charset="0"/>
                <a:cs typeface="Calibri" panose="020F0502020204030204" pitchFamily="34" charset="0"/>
              </a:rPr>
              <a:t>3. Since 1992:</a:t>
            </a:r>
          </a:p>
          <a:p>
            <a:r>
              <a:rPr lang="en-CA" sz="2000" dirty="0">
                <a:latin typeface="Calibri" panose="020F0502020204030204" pitchFamily="34" charset="0"/>
                <a:cs typeface="Calibri" panose="020F0502020204030204" pitchFamily="34" charset="0"/>
              </a:rPr>
              <a:t>Moving from a sharp dualism between a rich Center and a backward Global South periphery to more dynamic and complex relationships. </a:t>
            </a:r>
          </a:p>
          <a:p>
            <a:r>
              <a:rPr lang="en-US" sz="2000" dirty="0">
                <a:latin typeface="Calibri" panose="020F0502020204030204" pitchFamily="34" charset="0"/>
                <a:cs typeface="Calibri" panose="020F0502020204030204" pitchFamily="34" charset="0"/>
              </a:rPr>
              <a:t>Growth in Asia and BRICS;</a:t>
            </a:r>
          </a:p>
          <a:p>
            <a:pPr lvl="1"/>
            <a:r>
              <a:rPr lang="en-CA" sz="1800" dirty="0">
                <a:latin typeface="Calibri" panose="020F0502020204030204" pitchFamily="34" charset="0"/>
                <a:cs typeface="Calibri" panose="020F0502020204030204" pitchFamily="34" charset="0"/>
              </a:rPr>
              <a:t>Asia has been growing at an average rate almost triple that of high-income Western countries, </a:t>
            </a:r>
          </a:p>
          <a:p>
            <a:pPr lvl="1"/>
            <a:r>
              <a:rPr lang="en-CA" sz="1800" dirty="0">
                <a:latin typeface="Calibri" panose="020F0502020204030204" pitchFamily="34" charset="0"/>
                <a:cs typeface="Calibri" panose="020F0502020204030204" pitchFamily="34" charset="0"/>
              </a:rPr>
              <a:t>growth returned to Africa, heralding the promise of an era of global convergence.</a:t>
            </a:r>
            <a:endParaRPr lang="en-US" sz="1800" dirty="0">
              <a:latin typeface="Calibri" panose="020F0502020204030204" pitchFamily="34" charset="0"/>
              <a:cs typeface="Calibri" panose="020F0502020204030204" pitchFamily="34" charset="0"/>
            </a:endParaRPr>
          </a:p>
          <a:p>
            <a:r>
              <a:rPr lang="en-CA" sz="2000" dirty="0">
                <a:latin typeface="Calibri" panose="020F0502020204030204" pitchFamily="34" charset="0"/>
                <a:cs typeface="Calibri" panose="020F0502020204030204" pitchFamily="34" charset="0"/>
              </a:rPr>
              <a:t>Health has improved strongly, with dramatic declines in child mortality; and the goal of universal primary education is coming into sight. </a:t>
            </a:r>
          </a:p>
          <a:p>
            <a:r>
              <a:rPr lang="en-CA" sz="2000" dirty="0">
                <a:latin typeface="Calibri" panose="020F0502020204030204" pitchFamily="34" charset="0"/>
                <a:cs typeface="Calibri" panose="020F0502020204030204" pitchFamily="34" charset="0"/>
              </a:rPr>
              <a:t>Poverty has fallen. While about two-fifths of the global population lived in extreme poverty in 1990, the fraction has fallen to about one-fifth today. </a:t>
            </a:r>
            <a:endParaRPr lang="en-US" sz="2000" dirty="0">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a:p>
            <a:pPr marL="109728" indent="0">
              <a:buNone/>
            </a:pPr>
            <a:r>
              <a:rPr lang="en-US" sz="2000" dirty="0">
                <a:latin typeface="Calibri" panose="020F0502020204030204" pitchFamily="34" charset="0"/>
                <a:cs typeface="Calibri" panose="020F0502020204030204" pitchFamily="34" charset="0"/>
              </a:rPr>
              <a:t>4. But still big issues to resolve …</a:t>
            </a:r>
          </a:p>
          <a:p>
            <a:endParaRPr lang="en-US" sz="2000" dirty="0">
              <a:latin typeface="Calibri" panose="020F0502020204030204" pitchFamily="34" charset="0"/>
              <a:cs typeface="Calibri" panose="020F0502020204030204" pitchFamily="34" charset="0"/>
            </a:endParaRPr>
          </a:p>
          <a:p>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p:txBody>
      </p:sp>
      <p:sp>
        <p:nvSpPr>
          <p:cNvPr id="5"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5</a:t>
            </a:fld>
            <a:endParaRPr lang="en-US"/>
          </a:p>
        </p:txBody>
      </p:sp>
      <p:sp>
        <p:nvSpPr>
          <p:cNvPr id="3" name="Title 2"/>
          <p:cNvSpPr>
            <a:spLocks noGrp="1"/>
          </p:cNvSpPr>
          <p:nvPr>
            <p:ph type="title"/>
          </p:nvPr>
        </p:nvSpPr>
        <p:spPr/>
        <p:txBody>
          <a:bodyPr/>
          <a:lstStyle/>
          <a:p>
            <a:r>
              <a:rPr lang="en-US" dirty="0">
                <a:solidFill>
                  <a:srgbClr val="2891AA"/>
                </a:solidFill>
                <a:effectLst/>
              </a:rPr>
              <a:t>Some progress …</a:t>
            </a:r>
          </a:p>
        </p:txBody>
      </p:sp>
    </p:spTree>
    <p:extLst>
      <p:ext uri="{BB962C8B-B14F-4D97-AF65-F5344CB8AC3E}">
        <p14:creationId xmlns:p14="http://schemas.microsoft.com/office/powerpoint/2010/main" val="2461204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Historical growth experience</a:t>
            </a:r>
          </a:p>
        </p:txBody>
      </p:sp>
      <p:sp>
        <p:nvSpPr>
          <p:cNvPr id="5" name="Footer Placeholder 4"/>
          <p:cNvSpPr>
            <a:spLocks noGrp="1"/>
          </p:cNvSpPr>
          <p:nvPr>
            <p:ph type="ftr" sz="quarter" idx="11"/>
          </p:nvPr>
        </p:nvSpPr>
        <p:spPr>
          <a:xfrm>
            <a:off x="2590800" y="6400800"/>
            <a:ext cx="5627281" cy="365125"/>
          </a:xfrm>
        </p:spPr>
        <p:txBody>
          <a:bodyPr/>
          <a:lstStyle/>
          <a:p>
            <a:r>
              <a:rPr lang="en-US" dirty="0"/>
              <a:t>Introduction to economic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6</a:t>
            </a:fld>
            <a:endParaRPr lang="en-US"/>
          </a:p>
        </p:txBody>
      </p:sp>
      <p:sp>
        <p:nvSpPr>
          <p:cNvPr id="8" name="TextBox 7"/>
          <p:cNvSpPr txBox="1"/>
          <p:nvPr/>
        </p:nvSpPr>
        <p:spPr>
          <a:xfrm>
            <a:off x="381000" y="2057400"/>
            <a:ext cx="8458200" cy="1938992"/>
          </a:xfrm>
          <a:prstGeom prst="rect">
            <a:avLst/>
          </a:prstGeom>
          <a:noFill/>
        </p:spPr>
        <p:txBody>
          <a:bodyPr wrap="square" rtlCol="0">
            <a:spAutoFit/>
          </a:bodyPr>
          <a:lstStyle/>
          <a:p>
            <a:r>
              <a:rPr lang="en-US" sz="2400" dirty="0">
                <a:solidFill>
                  <a:prstClr val="black"/>
                </a:solidFill>
                <a:latin typeface="Calibri"/>
              </a:rPr>
              <a:t>Four-minute video in which statistician Hans </a:t>
            </a:r>
            <a:r>
              <a:rPr lang="en-US" sz="2400" dirty="0" err="1">
                <a:solidFill>
                  <a:prstClr val="black"/>
                </a:solidFill>
                <a:latin typeface="Calibri"/>
              </a:rPr>
              <a:t>Rosling</a:t>
            </a:r>
            <a:r>
              <a:rPr lang="en-US" sz="2400" dirty="0">
                <a:solidFill>
                  <a:prstClr val="black"/>
                </a:solidFill>
                <a:latin typeface="Calibri"/>
              </a:rPr>
              <a:t> provides a visual history of growth and development around the world over the last 200 years:</a:t>
            </a:r>
          </a:p>
          <a:p>
            <a:endParaRPr lang="en-US" sz="2400" dirty="0">
              <a:solidFill>
                <a:prstClr val="black"/>
              </a:solidFill>
              <a:latin typeface="Calibri"/>
            </a:endParaRPr>
          </a:p>
          <a:p>
            <a:r>
              <a:rPr lang="en-US" sz="2400" dirty="0">
                <a:solidFill>
                  <a:prstClr val="black"/>
                </a:solidFill>
                <a:latin typeface="Calibri"/>
              </a:rPr>
              <a:t>http://www.flixxy.com/200-countries-200-years-4-minutes.htm</a:t>
            </a:r>
          </a:p>
        </p:txBody>
      </p:sp>
    </p:spTree>
    <p:extLst>
      <p:ext uri="{BB962C8B-B14F-4D97-AF65-F5344CB8AC3E}">
        <p14:creationId xmlns:p14="http://schemas.microsoft.com/office/powerpoint/2010/main" val="1404103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295400"/>
            <a:ext cx="8229600" cy="4830763"/>
          </a:xfrm>
        </p:spPr>
        <p:txBody>
          <a:bodyPr>
            <a:normAutofit/>
          </a:bodyPr>
          <a:lstStyle/>
          <a:p>
            <a:r>
              <a:rPr lang="en-CA" sz="2000" dirty="0">
                <a:latin typeface="Calibri" panose="020F0502020204030204" pitchFamily="34" charset="0"/>
                <a:cs typeface="Calibri" panose="020F0502020204030204" pitchFamily="34" charset="0"/>
              </a:rPr>
              <a:t>The future of economic development and poverty reduction is far from assured.</a:t>
            </a:r>
          </a:p>
          <a:p>
            <a:r>
              <a:rPr lang="en-CA" sz="2000" dirty="0">
                <a:latin typeface="Calibri" panose="020F0502020204030204" pitchFamily="34" charset="0"/>
                <a:cs typeface="Calibri" panose="020F0502020204030204" pitchFamily="34" charset="0"/>
              </a:rPr>
              <a:t>Many people who have come out of poverty remain vulnerable, the natural environment is deteriorating, and national economic growth remains uncertain.</a:t>
            </a:r>
          </a:p>
          <a:p>
            <a:r>
              <a:rPr lang="en-CA" sz="2000" dirty="0">
                <a:latin typeface="Calibri" panose="020F0502020204030204" pitchFamily="34" charset="0"/>
                <a:cs typeface="Calibri" panose="020F0502020204030204" pitchFamily="34" charset="0"/>
              </a:rPr>
              <a:t>The number of people living in poverty in Africa and other places has yet to decline.</a:t>
            </a:r>
          </a:p>
          <a:p>
            <a:r>
              <a:rPr lang="en-CA" sz="2000" dirty="0">
                <a:latin typeface="Calibri" panose="020F0502020204030204" pitchFamily="34" charset="0"/>
                <a:cs typeface="Calibri" panose="020F0502020204030204" pitchFamily="34" charset="0"/>
              </a:rPr>
              <a:t>The average income of those remaining poor has still not risen above its long-term level of just 70 cents per day. </a:t>
            </a:r>
          </a:p>
          <a:p>
            <a:r>
              <a:rPr lang="en-CA" sz="2000" dirty="0">
                <a:latin typeface="Calibri" panose="020F0502020204030204" pitchFamily="34" charset="0"/>
                <a:cs typeface="Calibri" panose="020F0502020204030204" pitchFamily="34" charset="0"/>
              </a:rPr>
              <a:t>Climate change talks, also launched in 1992, proceeded at a very slow pace, even as greenhouse gas emissions reached record levels and the impacts of climate change had become all too visible in low-income countries, threatening to reverse progress in South Asia as well as Africa.</a:t>
            </a:r>
            <a:endParaRPr lang="en-US" sz="2000" dirty="0">
              <a:latin typeface="Calibri" panose="020F0502020204030204" pitchFamily="34" charset="0"/>
              <a:cs typeface="Calibri" panose="020F0502020204030204" pitchFamily="34" charset="0"/>
            </a:endParaRPr>
          </a:p>
          <a:p>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a:p>
            <a:pPr marL="109728" indent="0">
              <a:buNone/>
            </a:pPr>
            <a:endParaRPr lang="en-US" sz="2400" dirty="0">
              <a:latin typeface="Calibri" pitchFamily="34" charset="0"/>
            </a:endParaRPr>
          </a:p>
        </p:txBody>
      </p:sp>
      <p:sp>
        <p:nvSpPr>
          <p:cNvPr id="5"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7</a:t>
            </a:fld>
            <a:endParaRPr lang="en-US"/>
          </a:p>
        </p:txBody>
      </p:sp>
      <p:sp>
        <p:nvSpPr>
          <p:cNvPr id="3" name="Title 2"/>
          <p:cNvSpPr>
            <a:spLocks noGrp="1"/>
          </p:cNvSpPr>
          <p:nvPr>
            <p:ph type="title"/>
          </p:nvPr>
        </p:nvSpPr>
        <p:spPr/>
        <p:txBody>
          <a:bodyPr>
            <a:normAutofit/>
          </a:bodyPr>
          <a:lstStyle/>
          <a:p>
            <a:r>
              <a:rPr lang="en-US" dirty="0">
                <a:solidFill>
                  <a:srgbClr val="2891AA"/>
                </a:solidFill>
                <a:effectLst/>
              </a:rPr>
              <a:t>But still big issues …</a:t>
            </a:r>
          </a:p>
        </p:txBody>
      </p:sp>
    </p:spTree>
    <p:extLst>
      <p:ext uri="{BB962C8B-B14F-4D97-AF65-F5344CB8AC3E}">
        <p14:creationId xmlns:p14="http://schemas.microsoft.com/office/powerpoint/2010/main" val="1476701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5800" y="1600200"/>
            <a:ext cx="8229600" cy="4525963"/>
          </a:xfrm>
        </p:spPr>
        <p:txBody>
          <a:bodyPr>
            <a:normAutofit/>
          </a:bodyPr>
          <a:lstStyle/>
          <a:p>
            <a:pPr marL="342900" indent="-342900"/>
            <a:r>
              <a:rPr lang="en-US" sz="2400" dirty="0">
                <a:latin typeface="Calibri" panose="020F0502020204030204" pitchFamily="34" charset="0"/>
                <a:cs typeface="Calibri" panose="020F0502020204030204" pitchFamily="34" charset="0"/>
              </a:rPr>
              <a:t>5 percent of the world population lives in countries with per capita income at the U.S. level or higher.</a:t>
            </a:r>
          </a:p>
          <a:p>
            <a:pPr marL="342900" indent="-342900"/>
            <a:r>
              <a:rPr lang="en-US" sz="2400" dirty="0">
                <a:latin typeface="Calibri" panose="020F0502020204030204" pitchFamily="34" charset="0"/>
                <a:cs typeface="Calibri" panose="020F0502020204030204" pitchFamily="34" charset="0"/>
              </a:rPr>
              <a:t>50 percent live in countries with per capita income 1/5</a:t>
            </a:r>
            <a:r>
              <a:rPr lang="en-US" sz="2400" baseline="30000" dirty="0">
                <a:latin typeface="Calibri" panose="020F0502020204030204" pitchFamily="34" charset="0"/>
                <a:cs typeface="Calibri" panose="020F0502020204030204" pitchFamily="34" charset="0"/>
              </a:rPr>
              <a:t>th</a:t>
            </a:r>
            <a:r>
              <a:rPr lang="en-US" sz="2400" dirty="0">
                <a:latin typeface="Calibri" panose="020F0502020204030204" pitchFamily="34" charset="0"/>
                <a:cs typeface="Calibri" panose="020F0502020204030204" pitchFamily="34" charset="0"/>
              </a:rPr>
              <a:t> of the U.S. level or less.</a:t>
            </a:r>
          </a:p>
          <a:p>
            <a:pPr marL="342900" indent="-342900"/>
            <a:r>
              <a:rPr lang="en-US" sz="2400" dirty="0">
                <a:latin typeface="Calibri" panose="020F0502020204030204" pitchFamily="34" charset="0"/>
                <a:cs typeface="Calibri" panose="020F0502020204030204" pitchFamily="34" charset="0"/>
              </a:rPr>
              <a:t>10 percent live in countries with per capita income 1/30</a:t>
            </a:r>
            <a:r>
              <a:rPr lang="en-US" sz="2400" baseline="30000" dirty="0">
                <a:latin typeface="Calibri" panose="020F0502020204030204" pitchFamily="34" charset="0"/>
                <a:cs typeface="Calibri" panose="020F0502020204030204" pitchFamily="34" charset="0"/>
              </a:rPr>
              <a:t>th</a:t>
            </a:r>
            <a:r>
              <a:rPr lang="en-US" sz="2400" dirty="0">
                <a:latin typeface="Calibri" panose="020F0502020204030204" pitchFamily="34" charset="0"/>
                <a:cs typeface="Calibri" panose="020F0502020204030204" pitchFamily="34" charset="0"/>
              </a:rPr>
              <a:t> the U.S. level or less.</a:t>
            </a:r>
          </a:p>
          <a:p>
            <a:pPr marL="109728" indent="0">
              <a:buNone/>
            </a:pPr>
            <a:endParaRPr lang="en-US" sz="2400" dirty="0">
              <a:latin typeface="Calibri" panose="020F0502020204030204" pitchFamily="34" charset="0"/>
              <a:cs typeface="Calibri" panose="020F0502020204030204" pitchFamily="34" charset="0"/>
            </a:endParaRPr>
          </a:p>
        </p:txBody>
      </p:sp>
      <p:sp>
        <p:nvSpPr>
          <p:cNvPr id="5"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8</a:t>
            </a:fld>
            <a:endParaRPr lang="en-US"/>
          </a:p>
        </p:txBody>
      </p:sp>
      <p:sp>
        <p:nvSpPr>
          <p:cNvPr id="3" name="Title 2"/>
          <p:cNvSpPr>
            <a:spLocks noGrp="1"/>
          </p:cNvSpPr>
          <p:nvPr>
            <p:ph type="title"/>
          </p:nvPr>
        </p:nvSpPr>
        <p:spPr/>
        <p:txBody>
          <a:bodyPr/>
          <a:lstStyle/>
          <a:p>
            <a:r>
              <a:rPr lang="en-US" dirty="0">
                <a:solidFill>
                  <a:srgbClr val="2891AA"/>
                </a:solidFill>
                <a:effectLst/>
              </a:rPr>
              <a:t>Some issues …</a:t>
            </a:r>
          </a:p>
        </p:txBody>
      </p:sp>
    </p:spTree>
    <p:extLst>
      <p:ext uri="{BB962C8B-B14F-4D97-AF65-F5344CB8AC3E}">
        <p14:creationId xmlns:p14="http://schemas.microsoft.com/office/powerpoint/2010/main" val="8685842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cstate="print"/>
          <a:srcRect/>
          <a:stretch>
            <a:fillRect/>
          </a:stretch>
        </p:blipFill>
        <p:spPr bwMode="auto">
          <a:xfrm>
            <a:off x="1219200" y="1038674"/>
            <a:ext cx="7086600" cy="5209726"/>
          </a:xfrm>
          <a:prstGeom prst="rect">
            <a:avLst/>
          </a:prstGeom>
          <a:noFill/>
          <a:ln w="9525">
            <a:noFill/>
            <a:miter lim="800000"/>
            <a:headEnd/>
            <a:tailEnd/>
          </a:ln>
        </p:spPr>
      </p:pic>
      <p:sp>
        <p:nvSpPr>
          <p:cNvPr id="7" name="TextBox 6"/>
          <p:cNvSpPr txBox="1"/>
          <p:nvPr/>
        </p:nvSpPr>
        <p:spPr>
          <a:xfrm>
            <a:off x="7543800" y="3200400"/>
            <a:ext cx="1600200" cy="646331"/>
          </a:xfrm>
          <a:prstGeom prst="rect">
            <a:avLst/>
          </a:prstGeom>
          <a:noFill/>
        </p:spPr>
        <p:txBody>
          <a:bodyPr wrap="square" rtlCol="0">
            <a:spAutoFit/>
          </a:bodyPr>
          <a:lstStyle/>
          <a:p>
            <a:r>
              <a:rPr lang="en-US" dirty="0">
                <a:solidFill>
                  <a:srgbClr val="FF0000"/>
                </a:solidFill>
                <a:latin typeface="Calibri"/>
              </a:rPr>
              <a:t>Luxembourg, Qatar</a:t>
            </a:r>
          </a:p>
        </p:txBody>
      </p:sp>
      <p:cxnSp>
        <p:nvCxnSpPr>
          <p:cNvPr id="8" name="Straight Arrow Connector 7"/>
          <p:cNvCxnSpPr/>
          <p:nvPr/>
        </p:nvCxnSpPr>
        <p:spPr>
          <a:xfrm rot="16200000" flipH="1">
            <a:off x="8039100" y="3695700"/>
            <a:ext cx="838200" cy="762000"/>
          </a:xfrm>
          <a:prstGeom prst="straightConnector1">
            <a:avLst/>
          </a:prstGeom>
          <a:noFill/>
          <a:ln w="9525" cap="flat" cmpd="sng" algn="ctr">
            <a:solidFill>
              <a:srgbClr val="FF0000"/>
            </a:solidFill>
            <a:prstDash val="solid"/>
            <a:tailEnd type="arrow"/>
          </a:ln>
          <a:effectLst/>
        </p:spPr>
      </p:cxnSp>
      <p:sp>
        <p:nvSpPr>
          <p:cNvPr id="9" name="Rectangle 8"/>
          <p:cNvSpPr/>
          <p:nvPr/>
        </p:nvSpPr>
        <p:spPr>
          <a:xfrm>
            <a:off x="7543800" y="5486400"/>
            <a:ext cx="762000" cy="53340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F497D"/>
                </a:solidFill>
                <a:effectLst/>
                <a:uLnTx/>
                <a:uFillTx/>
                <a:latin typeface="Calibri"/>
                <a:ea typeface="+mn-ea"/>
                <a:cs typeface="+mn-cs"/>
              </a:rPr>
              <a:t>5%</a:t>
            </a:r>
          </a:p>
        </p:txBody>
      </p:sp>
      <p:sp>
        <p:nvSpPr>
          <p:cNvPr id="10" name="Rectangle 9"/>
          <p:cNvSpPr/>
          <p:nvPr/>
        </p:nvSpPr>
        <p:spPr>
          <a:xfrm>
            <a:off x="2514600" y="5486400"/>
            <a:ext cx="1066800" cy="53340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1F497D"/>
                </a:solidFill>
                <a:effectLst/>
                <a:uLnTx/>
                <a:uFillTx/>
                <a:latin typeface="Calibri"/>
                <a:ea typeface="+mn-ea"/>
                <a:cs typeface="+mn-cs"/>
              </a:rPr>
              <a:t>50 %</a:t>
            </a:r>
          </a:p>
        </p:txBody>
      </p:sp>
      <p:sp>
        <p:nvSpPr>
          <p:cNvPr id="11" name="TextBox 10"/>
          <p:cNvSpPr txBox="1"/>
          <p:nvPr/>
        </p:nvSpPr>
        <p:spPr>
          <a:xfrm>
            <a:off x="304800" y="304800"/>
            <a:ext cx="8534400" cy="707886"/>
          </a:xfrm>
          <a:prstGeom prst="rect">
            <a:avLst/>
          </a:prstGeom>
          <a:noFill/>
        </p:spPr>
        <p:txBody>
          <a:bodyPr wrap="square" rtlCol="0">
            <a:spAutoFit/>
          </a:bodyPr>
          <a:lstStyle/>
          <a:p>
            <a:pPr algn="ctr"/>
            <a:r>
              <a:rPr lang="en-US" sz="2000" b="1" dirty="0">
                <a:solidFill>
                  <a:srgbClr val="2891AA"/>
                </a:solidFill>
                <a:ea typeface="Times New Roman"/>
              </a:rPr>
              <a:t>Figure 1- Distribution of the World’s Population </a:t>
            </a:r>
            <a:endParaRPr lang="en-US" sz="2000" dirty="0">
              <a:solidFill>
                <a:srgbClr val="2891AA"/>
              </a:solidFill>
              <a:ea typeface="Times New Roman"/>
            </a:endParaRPr>
          </a:p>
          <a:p>
            <a:pPr algn="ctr"/>
            <a:r>
              <a:rPr lang="en-US" sz="2000" b="1" dirty="0">
                <a:solidFill>
                  <a:srgbClr val="2891AA"/>
                </a:solidFill>
                <a:ea typeface="Times New Roman"/>
              </a:rPr>
              <a:t>Across Countries at Different Levels of Per Capita GDP in 2010</a:t>
            </a:r>
            <a:endParaRPr lang="en-US" sz="2000" dirty="0">
              <a:solidFill>
                <a:srgbClr val="2891AA"/>
              </a:solidFill>
              <a:ea typeface="Times New Roman"/>
            </a:endParaRPr>
          </a:p>
        </p:txBody>
      </p:sp>
      <p:sp>
        <p:nvSpPr>
          <p:cNvPr id="14"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13" name="Slide Number Placeholder 12"/>
          <p:cNvSpPr>
            <a:spLocks noGrp="1"/>
          </p:cNvSpPr>
          <p:nvPr>
            <p:ph type="sldNum" sz="quarter" idx="12"/>
          </p:nvPr>
        </p:nvSpPr>
        <p:spPr/>
        <p:txBody>
          <a:bodyPr/>
          <a:lstStyle/>
          <a:p>
            <a:fld id="{B3977D60-5343-49E1-BD8C-CA39C39BE7A5}" type="slidenum">
              <a:rPr lang="en-US" smtClean="0"/>
              <a:t>9</a:t>
            </a:fld>
            <a:endParaRPr lang="en-US"/>
          </a:p>
        </p:txBody>
      </p:sp>
    </p:spTree>
    <p:extLst>
      <p:ext uri="{BB962C8B-B14F-4D97-AF65-F5344CB8AC3E}">
        <p14:creationId xmlns:p14="http://schemas.microsoft.com/office/powerpoint/2010/main" val="3107660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9575" y="381000"/>
            <a:ext cx="8429625" cy="400110"/>
          </a:xfrm>
          <a:prstGeom prst="rect">
            <a:avLst/>
          </a:prstGeom>
          <a:noFill/>
        </p:spPr>
        <p:txBody>
          <a:bodyPr wrap="square" rtlCol="0">
            <a:spAutoFit/>
          </a:bodyPr>
          <a:lstStyle/>
          <a:p>
            <a:pPr algn="ctr"/>
            <a:r>
              <a:rPr lang="en-US" sz="2000" b="1" dirty="0">
                <a:solidFill>
                  <a:srgbClr val="2891AA"/>
                </a:solidFill>
                <a:latin typeface="+mj-lt"/>
                <a:ea typeface="Times New Roman"/>
              </a:rPr>
              <a:t>Geographic Distribution of Countries by Average Income Level </a:t>
            </a:r>
            <a:endParaRPr lang="en-US" sz="2000" dirty="0">
              <a:solidFill>
                <a:srgbClr val="2891AA"/>
              </a:solidFill>
              <a:latin typeface="+mj-lt"/>
              <a:ea typeface="Times New Roman"/>
            </a:endParaRP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575" y="933450"/>
            <a:ext cx="8324850" cy="4991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048000" y="5924550"/>
            <a:ext cx="5791200" cy="707886"/>
          </a:xfrm>
          <a:prstGeom prst="rect">
            <a:avLst/>
          </a:prstGeom>
          <a:noFill/>
        </p:spPr>
        <p:txBody>
          <a:bodyPr wrap="square" rtlCol="0">
            <a:spAutoFit/>
          </a:bodyPr>
          <a:lstStyle/>
          <a:p>
            <a:r>
              <a:rPr lang="en-US" sz="2000" dirty="0">
                <a:latin typeface="Calibri" panose="020F0502020204030204" pitchFamily="34" charset="0"/>
              </a:rPr>
              <a:t>Low= Income per capita less than $1005</a:t>
            </a:r>
          </a:p>
          <a:p>
            <a:r>
              <a:rPr lang="en-US" sz="2000" dirty="0">
                <a:latin typeface="Calibri" panose="020F0502020204030204" pitchFamily="34" charset="0"/>
              </a:rPr>
              <a:t>High = Income per capital greater than $12,275</a:t>
            </a:r>
          </a:p>
        </p:txBody>
      </p:sp>
      <p:sp>
        <p:nvSpPr>
          <p:cNvPr id="11"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6" name="Slide Number Placeholder 5"/>
          <p:cNvSpPr>
            <a:spLocks noGrp="1"/>
          </p:cNvSpPr>
          <p:nvPr>
            <p:ph type="sldNum" sz="quarter" idx="12"/>
          </p:nvPr>
        </p:nvSpPr>
        <p:spPr/>
        <p:txBody>
          <a:bodyPr/>
          <a:lstStyle/>
          <a:p>
            <a:fld id="{B3977D60-5343-49E1-BD8C-CA39C39BE7A5}" type="slidenum">
              <a:rPr lang="en-US" smtClean="0"/>
              <a:t>10</a:t>
            </a:fld>
            <a:endParaRPr lang="en-US"/>
          </a:p>
        </p:txBody>
      </p:sp>
    </p:spTree>
    <p:extLst>
      <p:ext uri="{BB962C8B-B14F-4D97-AF65-F5344CB8AC3E}">
        <p14:creationId xmlns:p14="http://schemas.microsoft.com/office/powerpoint/2010/main" val="4115427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3977D60-5343-49E1-BD8C-CA39C39BE7A5}" type="slidenum">
              <a:rPr lang="en-US" smtClean="0"/>
              <a:t>11</a:t>
            </a:fld>
            <a:endParaRPr lang="en-US"/>
          </a:p>
        </p:txBody>
      </p:sp>
      <p:sp>
        <p:nvSpPr>
          <p:cNvPr id="5" name="TextBox 4"/>
          <p:cNvSpPr txBox="1"/>
          <p:nvPr/>
        </p:nvSpPr>
        <p:spPr>
          <a:xfrm>
            <a:off x="304800" y="558225"/>
            <a:ext cx="8229600" cy="584775"/>
          </a:xfrm>
          <a:prstGeom prst="rect">
            <a:avLst/>
          </a:prstGeom>
          <a:noFill/>
        </p:spPr>
        <p:txBody>
          <a:bodyPr wrap="square" rtlCol="0">
            <a:spAutoFit/>
          </a:bodyPr>
          <a:lstStyle/>
          <a:p>
            <a:r>
              <a:rPr lang="en-US" sz="3200" b="1" dirty="0">
                <a:solidFill>
                  <a:srgbClr val="2891AA"/>
                </a:solidFill>
                <a:latin typeface="+mj-lt"/>
                <a:ea typeface="Times New Roman"/>
              </a:rPr>
              <a:t>Other global living standards statistics</a:t>
            </a:r>
            <a:endParaRPr lang="en-US" sz="3200" dirty="0">
              <a:solidFill>
                <a:srgbClr val="2891AA"/>
              </a:solidFill>
              <a:latin typeface="+mj-lt"/>
              <a:ea typeface="Times New Roman"/>
            </a:endParaRPr>
          </a:p>
        </p:txBody>
      </p:sp>
      <p:sp>
        <p:nvSpPr>
          <p:cNvPr id="6" name="Footer Placeholder 4"/>
          <p:cNvSpPr txBox="1">
            <a:spLocks/>
          </p:cNvSpPr>
          <p:nvPr/>
        </p:nvSpPr>
        <p:spPr>
          <a:xfrm>
            <a:off x="2743200" y="6324600"/>
            <a:ext cx="5627281" cy="365125"/>
          </a:xfrm>
          <a:prstGeom prst="rect">
            <a:avLst/>
          </a:prstGeom>
        </p:spPr>
        <p:txBody>
          <a:bodyPr vert="horz" anchor="b"/>
          <a:lstStyle>
            <a:defPPr>
              <a:defRPr lang="en-US"/>
            </a:defPPr>
            <a:lvl1pPr marL="0" algn="r" defTabSz="914400" rtl="0" eaLnBrk="1" latinLnBrk="0" hangingPunct="1">
              <a:defRPr kumimoji="0"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Motivation</a:t>
            </a:r>
          </a:p>
        </p:txBody>
      </p:sp>
      <p:pic>
        <p:nvPicPr>
          <p:cNvPr id="8" name="Picture 7"/>
          <p:cNvPicPr>
            <a:picLocks noChangeAspect="1"/>
          </p:cNvPicPr>
          <p:nvPr/>
        </p:nvPicPr>
        <p:blipFill rotWithShape="1">
          <a:blip r:embed="rId3"/>
          <a:srcRect l="8430" t="19751" r="7692" b="21462"/>
          <a:stretch/>
        </p:blipFill>
        <p:spPr bwMode="auto">
          <a:xfrm>
            <a:off x="369196" y="1981200"/>
            <a:ext cx="8317604" cy="3276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36839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264652"/>
            <a:ext cx="8686800" cy="4955203"/>
          </a:xfrm>
          <a:prstGeom prst="rect">
            <a:avLst/>
          </a:prstGeom>
          <a:noFill/>
        </p:spPr>
        <p:txBody>
          <a:bodyPr wrap="square" rtlCol="0">
            <a:spAutoFit/>
          </a:bodyPr>
          <a:lstStyle/>
          <a:p>
            <a:r>
              <a:rPr lang="en-US" sz="2400" dirty="0">
                <a:latin typeface="Calibri" panose="020F0502020204030204" pitchFamily="34" charset="0"/>
              </a:rPr>
              <a:t>Looking beyond </a:t>
            </a:r>
            <a:r>
              <a:rPr lang="en-US" sz="2400" i="1" dirty="0">
                <a:latin typeface="Calibri" panose="020F0502020204030204" pitchFamily="34" charset="0"/>
              </a:rPr>
              <a:t>average </a:t>
            </a:r>
            <a:r>
              <a:rPr lang="en-US" sz="2400" dirty="0">
                <a:latin typeface="Calibri" panose="020F0502020204030204" pitchFamily="34" charset="0"/>
              </a:rPr>
              <a:t>income:</a:t>
            </a:r>
          </a:p>
          <a:p>
            <a:endParaRPr lang="en-US" sz="2400" dirty="0">
              <a:latin typeface="Calibri" panose="020F0502020204030204" pitchFamily="34" charset="0"/>
            </a:endParaRPr>
          </a:p>
          <a:p>
            <a:pPr marL="800100" marR="457200" lvl="0"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nearly 1 billion people live on less than $1 per day</a:t>
            </a:r>
          </a:p>
          <a:p>
            <a:pPr marL="800100" marR="457200" lvl="0"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75 percent of the world’s poorest people live in middle income countries</a:t>
            </a:r>
          </a:p>
          <a:p>
            <a:pPr marL="800100" marR="457200" lvl="0"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nearly 90 percent of the world’s population lives on less than $10 per day</a:t>
            </a:r>
          </a:p>
          <a:p>
            <a:pPr marL="1257300" marR="457200" lvl="1"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To compare: minimum wage in Ontario is CAD 14 (or USD 10).</a:t>
            </a:r>
          </a:p>
          <a:p>
            <a:pPr marL="457200" marR="457200" lvl="0" algn="just">
              <a:buFont typeface="Arial" pitchFamily="34" charset="0"/>
              <a:buChar char="•"/>
            </a:pPr>
            <a:endParaRPr lang="en-US" sz="2400" dirty="0">
              <a:solidFill>
                <a:prstClr val="black"/>
              </a:solidFill>
              <a:latin typeface="Calibri" panose="020F0502020204030204" pitchFamily="34" charset="0"/>
              <a:ea typeface="Times New Roman"/>
            </a:endParaRPr>
          </a:p>
          <a:p>
            <a:pPr lvl="0"/>
            <a:r>
              <a:rPr lang="en-US" sz="2400" dirty="0">
                <a:solidFill>
                  <a:prstClr val="black"/>
                </a:solidFill>
                <a:latin typeface="Calibri" panose="020F0502020204030204" pitchFamily="34" charset="0"/>
              </a:rPr>
              <a:t>Looking beyond income:</a:t>
            </a:r>
          </a:p>
          <a:p>
            <a:pPr marL="800100" marR="457200" lvl="0"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life expectancy at birth is just 51 years in Sub-Saharan Africa</a:t>
            </a:r>
            <a:endParaRPr lang="en-US" sz="2000" dirty="0">
              <a:solidFill>
                <a:schemeClr val="accent2"/>
              </a:solidFill>
              <a:latin typeface="Calibri" panose="020F0502020204030204" pitchFamily="34" charset="0"/>
              <a:ea typeface="Times New Roman"/>
            </a:endParaRPr>
          </a:p>
          <a:p>
            <a:pPr marL="800100" marR="457200" lvl="0" indent="-342900" algn="just">
              <a:spcBef>
                <a:spcPts val="1200"/>
              </a:spcBef>
              <a:buClr>
                <a:schemeClr val="accent1"/>
              </a:buClr>
              <a:buFont typeface="Wingdings 3" panose="05040102010807070707" pitchFamily="18" charset="2"/>
              <a:buChar char="}"/>
            </a:pPr>
            <a:r>
              <a:rPr lang="en-US" sz="2000" dirty="0">
                <a:solidFill>
                  <a:prstClr val="black"/>
                </a:solidFill>
                <a:latin typeface="Calibri" panose="020F0502020204030204" pitchFamily="34" charset="0"/>
                <a:ea typeface="Times New Roman"/>
              </a:rPr>
              <a:t>almost half the world’s population lacks access to improved sanitation</a:t>
            </a:r>
          </a:p>
        </p:txBody>
      </p:sp>
      <p:sp>
        <p:nvSpPr>
          <p:cNvPr id="3" name="TextBox 2"/>
          <p:cNvSpPr txBox="1"/>
          <p:nvPr/>
        </p:nvSpPr>
        <p:spPr>
          <a:xfrm>
            <a:off x="152400" y="405825"/>
            <a:ext cx="8229600" cy="584775"/>
          </a:xfrm>
          <a:prstGeom prst="rect">
            <a:avLst/>
          </a:prstGeom>
          <a:noFill/>
        </p:spPr>
        <p:txBody>
          <a:bodyPr wrap="square" rtlCol="0">
            <a:spAutoFit/>
          </a:bodyPr>
          <a:lstStyle/>
          <a:p>
            <a:r>
              <a:rPr lang="en-US" sz="3200" b="1" dirty="0">
                <a:solidFill>
                  <a:srgbClr val="2891AA"/>
                </a:solidFill>
                <a:latin typeface="+mj-lt"/>
                <a:ea typeface="Times New Roman"/>
              </a:rPr>
              <a:t>Other global living standards statistics</a:t>
            </a:r>
            <a:endParaRPr lang="en-US" sz="32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5" name="Slide Number Placeholder 4"/>
          <p:cNvSpPr>
            <a:spLocks noGrp="1"/>
          </p:cNvSpPr>
          <p:nvPr>
            <p:ph type="sldNum" sz="quarter" idx="12"/>
          </p:nvPr>
        </p:nvSpPr>
        <p:spPr/>
        <p:txBody>
          <a:bodyPr/>
          <a:lstStyle/>
          <a:p>
            <a:fld id="{B3977D60-5343-49E1-BD8C-CA39C39BE7A5}" type="slidenum">
              <a:rPr lang="en-US" smtClean="0"/>
              <a:t>12</a:t>
            </a:fld>
            <a:endParaRPr lang="en-US"/>
          </a:p>
        </p:txBody>
      </p:sp>
    </p:spTree>
    <p:extLst>
      <p:ext uri="{BB962C8B-B14F-4D97-AF65-F5344CB8AC3E}">
        <p14:creationId xmlns:p14="http://schemas.microsoft.com/office/powerpoint/2010/main" val="994915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52400" y="405825"/>
            <a:ext cx="8229600" cy="1077218"/>
          </a:xfrm>
          <a:prstGeom prst="rect">
            <a:avLst/>
          </a:prstGeom>
          <a:noFill/>
        </p:spPr>
        <p:txBody>
          <a:bodyPr wrap="square" rtlCol="0">
            <a:spAutoFit/>
          </a:bodyPr>
          <a:lstStyle/>
          <a:p>
            <a:r>
              <a:rPr lang="en-US" sz="3200" b="1" dirty="0">
                <a:solidFill>
                  <a:srgbClr val="2891AA"/>
                </a:solidFill>
                <a:latin typeface="+mj-lt"/>
                <a:ea typeface="Times New Roman"/>
              </a:rPr>
              <a:t>Income poverty differs greatly in breadth and depth across countries</a:t>
            </a:r>
          </a:p>
        </p:txBody>
      </p:sp>
      <p:sp>
        <p:nvSpPr>
          <p:cNvPr id="7" name="Footer Placeholder 4"/>
          <p:cNvSpPr>
            <a:spLocks noGrp="1"/>
          </p:cNvSpPr>
          <p:nvPr>
            <p:ph type="ftr" sz="quarter" idx="11"/>
          </p:nvPr>
        </p:nvSpPr>
        <p:spPr>
          <a:xfrm>
            <a:off x="2590800" y="6400800"/>
            <a:ext cx="5627281" cy="365125"/>
          </a:xfrm>
        </p:spPr>
        <p:txBody>
          <a:bodyPr/>
          <a:lstStyle/>
          <a:p>
            <a:r>
              <a:rPr lang="en-US" dirty="0"/>
              <a:t>Motivation</a:t>
            </a:r>
          </a:p>
        </p:txBody>
      </p:sp>
      <p:sp>
        <p:nvSpPr>
          <p:cNvPr id="8" name="Slide Number Placeholder 4"/>
          <p:cNvSpPr>
            <a:spLocks noGrp="1"/>
          </p:cNvSpPr>
          <p:nvPr>
            <p:ph type="sldNum" sz="quarter" idx="12"/>
          </p:nvPr>
        </p:nvSpPr>
        <p:spPr>
          <a:xfrm>
            <a:off x="8647272" y="6407944"/>
            <a:ext cx="365760" cy="365125"/>
          </a:xfrm>
        </p:spPr>
        <p:txBody>
          <a:bodyPr/>
          <a:lstStyle/>
          <a:p>
            <a:fld id="{B3977D60-5343-49E1-BD8C-CA39C39BE7A5}" type="slidenum">
              <a:rPr lang="en-US" smtClean="0"/>
              <a:t>13</a:t>
            </a:fld>
            <a:endParaRPr lang="en-US"/>
          </a:p>
        </p:txBody>
      </p:sp>
      <p:pic>
        <p:nvPicPr>
          <p:cNvPr id="9" name="Picture 8"/>
          <p:cNvPicPr>
            <a:picLocks noChangeAspect="1"/>
          </p:cNvPicPr>
          <p:nvPr/>
        </p:nvPicPr>
        <p:blipFill rotWithShape="1">
          <a:blip r:embed="rId3"/>
          <a:srcRect l="6064" t="21578" r="7276" b="11203"/>
          <a:stretch/>
        </p:blipFill>
        <p:spPr bwMode="auto">
          <a:xfrm>
            <a:off x="228600" y="1905000"/>
            <a:ext cx="8753455" cy="38166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02381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0239"/>
            <a:ext cx="7772400" cy="1829761"/>
          </a:xfrm>
        </p:spPr>
        <p:txBody>
          <a:bodyPr>
            <a:normAutofit fontScale="90000"/>
          </a:bodyPr>
          <a:lstStyle/>
          <a:p>
            <a:pPr marL="457200" marR="457200" lvl="0">
              <a:spcAft>
                <a:spcPts val="600"/>
              </a:spcAft>
              <a:buClr>
                <a:schemeClr val="accent1"/>
              </a:buClr>
            </a:pPr>
            <a:r>
              <a:rPr lang="en-US" dirty="0"/>
              <a:t>Defining development as an objective and as a process</a:t>
            </a:r>
          </a:p>
        </p:txBody>
      </p:sp>
      <p:sp>
        <p:nvSpPr>
          <p:cNvPr id="6" name="Slide Number Placeholder 5"/>
          <p:cNvSpPr>
            <a:spLocks noGrp="1"/>
          </p:cNvSpPr>
          <p:nvPr>
            <p:ph type="sldNum" sz="quarter" idx="12"/>
          </p:nvPr>
        </p:nvSpPr>
        <p:spPr/>
        <p:txBody>
          <a:bodyPr/>
          <a:lstStyle/>
          <a:p>
            <a:fld id="{B3977D60-5343-49E1-BD8C-CA39C39BE7A5}" type="slidenum">
              <a:rPr lang="en-US" smtClean="0"/>
              <a:t>14</a:t>
            </a:fld>
            <a:endParaRPr lang="en-US"/>
          </a:p>
        </p:txBody>
      </p:sp>
    </p:spTree>
    <p:extLst>
      <p:ext uri="{BB962C8B-B14F-4D97-AF65-F5344CB8AC3E}">
        <p14:creationId xmlns:p14="http://schemas.microsoft.com/office/powerpoint/2010/main" val="3585128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1574661"/>
            <a:ext cx="8534400" cy="3847207"/>
          </a:xfrm>
          <a:prstGeom prst="rect">
            <a:avLst/>
          </a:prstGeom>
          <a:noFill/>
        </p:spPr>
        <p:txBody>
          <a:bodyPr wrap="square" rtlCol="0">
            <a:spAutoFit/>
          </a:bodyPr>
          <a:lstStyle/>
          <a:p>
            <a:pPr lvl="0"/>
            <a:r>
              <a:rPr lang="en-US" sz="2400" dirty="0">
                <a:solidFill>
                  <a:prstClr val="black"/>
                </a:solidFill>
                <a:latin typeface="Calibri" pitchFamily="34" charset="0"/>
                <a:cs typeface="Times New Roman" pitchFamily="18" charset="0"/>
              </a:rPr>
              <a:t>The objective in </a:t>
            </a:r>
            <a:r>
              <a:rPr lang="en-US" sz="2400" b="1" dirty="0">
                <a:solidFill>
                  <a:schemeClr val="accent1"/>
                </a:solidFill>
                <a:latin typeface="Calibri" pitchFamily="34" charset="0"/>
                <a:cs typeface="Times New Roman" pitchFamily="18" charset="0"/>
              </a:rPr>
              <a:t>development</a:t>
            </a:r>
            <a:r>
              <a:rPr lang="en-US" sz="2400" dirty="0">
                <a:solidFill>
                  <a:schemeClr val="accent1"/>
                </a:solidFill>
                <a:effectLst>
                  <a:outerShdw blurRad="38100" dist="38100" dir="2700000" algn="tl">
                    <a:srgbClr val="000000">
                      <a:alpha val="43137"/>
                    </a:srgbClr>
                  </a:outerShdw>
                </a:effectLst>
                <a:latin typeface="Calibri" pitchFamily="34" charset="0"/>
                <a:cs typeface="Times New Roman" pitchFamily="18" charset="0"/>
              </a:rPr>
              <a:t> </a:t>
            </a:r>
            <a:r>
              <a:rPr lang="en-US" sz="2400" dirty="0">
                <a:solidFill>
                  <a:prstClr val="black"/>
                </a:solidFill>
                <a:latin typeface="Calibri" pitchFamily="34" charset="0"/>
                <a:cs typeface="Times New Roman" pitchFamily="18" charset="0"/>
              </a:rPr>
              <a:t>is sustained improvement in the well-being of a country’s many people, with special emphasis on improvements for the poor,</a:t>
            </a:r>
          </a:p>
          <a:p>
            <a:pPr lvl="0"/>
            <a:endParaRPr lang="en-US" sz="2400" dirty="0">
              <a:solidFill>
                <a:prstClr val="black"/>
              </a:solidFill>
              <a:latin typeface="Calibri" pitchFamily="34" charset="0"/>
              <a:cs typeface="Times New Roman" pitchFamily="18" charset="0"/>
            </a:endParaRPr>
          </a:p>
          <a:p>
            <a:pPr lvl="0"/>
            <a:r>
              <a:rPr lang="en-US" sz="2400" dirty="0">
                <a:solidFill>
                  <a:prstClr val="black"/>
                </a:solidFill>
                <a:latin typeface="Calibri" pitchFamily="34" charset="0"/>
                <a:cs typeface="Times New Roman" pitchFamily="18" charset="0"/>
              </a:rPr>
              <a:t>…where a person’s </a:t>
            </a:r>
            <a:r>
              <a:rPr lang="en-US" sz="2400" b="1" dirty="0">
                <a:solidFill>
                  <a:schemeClr val="accent1"/>
                </a:solidFill>
                <a:latin typeface="Calibri" pitchFamily="34" charset="0"/>
                <a:cs typeface="Times New Roman" pitchFamily="18" charset="0"/>
              </a:rPr>
              <a:t>well-being</a:t>
            </a:r>
            <a:r>
              <a:rPr lang="en-US" sz="2400" dirty="0">
                <a:solidFill>
                  <a:srgbClr val="FF0000"/>
                </a:solidFill>
                <a:latin typeface="Calibri" pitchFamily="34" charset="0"/>
                <a:cs typeface="Times New Roman" pitchFamily="18" charset="0"/>
              </a:rPr>
              <a:t> </a:t>
            </a:r>
            <a:r>
              <a:rPr lang="en-US" sz="2400" dirty="0">
                <a:solidFill>
                  <a:prstClr val="black"/>
                </a:solidFill>
                <a:latin typeface="Calibri" pitchFamily="34" charset="0"/>
                <a:cs typeface="Times New Roman" pitchFamily="18" charset="0"/>
              </a:rPr>
              <a:t>is a summary assessment of how good or bad her life circumstances are, paying attention at a minimum to the quantities and qualities of the goods and services she consumes, the activities to which she allocates her time, and her hopes and fears regarding the future.</a:t>
            </a:r>
          </a:p>
          <a:p>
            <a:pPr marL="457200" marR="457200" algn="just">
              <a:spcAft>
                <a:spcPts val="600"/>
              </a:spcAft>
            </a:pPr>
            <a:endParaRPr lang="en-US" sz="2800" dirty="0">
              <a:latin typeface="Calibri" pitchFamily="34" charset="0"/>
              <a:ea typeface="Times New Roman"/>
            </a:endParaRPr>
          </a:p>
        </p:txBody>
      </p:sp>
      <p:sp>
        <p:nvSpPr>
          <p:cNvPr id="3" name="TextBox 2"/>
          <p:cNvSpPr txBox="1"/>
          <p:nvPr/>
        </p:nvSpPr>
        <p:spPr>
          <a:xfrm>
            <a:off x="76200" y="381000"/>
            <a:ext cx="8305800" cy="646331"/>
          </a:xfrm>
          <a:prstGeom prst="rect">
            <a:avLst/>
          </a:prstGeom>
          <a:noFill/>
        </p:spPr>
        <p:txBody>
          <a:bodyPr wrap="square" rtlCol="0">
            <a:spAutoFit/>
          </a:bodyPr>
          <a:lstStyle/>
          <a:p>
            <a:r>
              <a:rPr lang="en-US" sz="3600" b="1" dirty="0">
                <a:solidFill>
                  <a:srgbClr val="2891AA"/>
                </a:solidFill>
                <a:latin typeface="+mj-lt"/>
                <a:ea typeface="Times New Roman"/>
              </a:rPr>
              <a:t>Development as an objective</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Defining the development objective</a:t>
            </a:r>
          </a:p>
        </p:txBody>
      </p:sp>
      <p:sp>
        <p:nvSpPr>
          <p:cNvPr id="5" name="Slide Number Placeholder 4"/>
          <p:cNvSpPr>
            <a:spLocks noGrp="1"/>
          </p:cNvSpPr>
          <p:nvPr>
            <p:ph type="sldNum" sz="quarter" idx="12"/>
          </p:nvPr>
        </p:nvSpPr>
        <p:spPr/>
        <p:txBody>
          <a:bodyPr/>
          <a:lstStyle/>
          <a:p>
            <a:fld id="{B3977D60-5343-49E1-BD8C-CA39C39BE7A5}" type="slidenum">
              <a:rPr lang="en-US" smtClean="0"/>
              <a:t>15</a:t>
            </a:fld>
            <a:endParaRPr lang="en-US"/>
          </a:p>
        </p:txBody>
      </p:sp>
    </p:spTree>
    <p:extLst>
      <p:ext uri="{BB962C8B-B14F-4D97-AF65-F5344CB8AC3E}">
        <p14:creationId xmlns:p14="http://schemas.microsoft.com/office/powerpoint/2010/main" val="3062572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3977D60-5343-49E1-BD8C-CA39C39BE7A5}" type="slidenum">
              <a:rPr lang="en-US" smtClean="0"/>
              <a:t>16</a:t>
            </a:fld>
            <a:endParaRPr lang="en-US"/>
          </a:p>
        </p:txBody>
      </p:sp>
      <p:sp>
        <p:nvSpPr>
          <p:cNvPr id="4" name="TextBox 3"/>
          <p:cNvSpPr txBox="1"/>
          <p:nvPr/>
        </p:nvSpPr>
        <p:spPr>
          <a:xfrm>
            <a:off x="609600" y="1727061"/>
            <a:ext cx="8534400" cy="2369880"/>
          </a:xfrm>
          <a:prstGeom prst="rect">
            <a:avLst/>
          </a:prstGeom>
          <a:noFill/>
        </p:spPr>
        <p:txBody>
          <a:bodyPr wrap="square" rtlCol="0">
            <a:spAutoFit/>
          </a:bodyPr>
          <a:lstStyle/>
          <a:p>
            <a:pPr indent="-342900">
              <a:buClr>
                <a:schemeClr val="accent1"/>
              </a:buClr>
              <a:buFont typeface="Wingdings 3" panose="05040102010807070707" pitchFamily="18" charset="2"/>
              <a:buChar char="}"/>
            </a:pPr>
            <a:r>
              <a:rPr lang="en-US" sz="2400" dirty="0">
                <a:latin typeface="Calibri" pitchFamily="34" charset="0"/>
              </a:rPr>
              <a:t>The Three Objectives of Development:</a:t>
            </a:r>
          </a:p>
          <a:p>
            <a:pPr>
              <a:buClr>
                <a:schemeClr val="accent1"/>
              </a:buClr>
            </a:pPr>
            <a:endParaRPr lang="en-US" sz="2400" dirty="0">
              <a:latin typeface="Calibri" pitchFamily="34" charset="0"/>
            </a:endParaRPr>
          </a:p>
          <a:p>
            <a:pPr lvl="2" indent="-342900">
              <a:buClr>
                <a:schemeClr val="accent1"/>
              </a:buClr>
              <a:buFont typeface="Wingdings 3" panose="05040102010807070707" pitchFamily="18" charset="2"/>
              <a:buChar char="}"/>
            </a:pPr>
            <a:r>
              <a:rPr lang="en-US" sz="2400" dirty="0">
                <a:latin typeface="Calibri" pitchFamily="34" charset="0"/>
              </a:rPr>
              <a:t>Increase availability of life-sustaining goods</a:t>
            </a:r>
          </a:p>
          <a:p>
            <a:pPr lvl="2" indent="-342900">
              <a:buClr>
                <a:schemeClr val="accent1"/>
              </a:buClr>
              <a:buFont typeface="Wingdings 3" panose="05040102010807070707" pitchFamily="18" charset="2"/>
              <a:buChar char="}"/>
            </a:pPr>
            <a:r>
              <a:rPr lang="en-US" sz="2400" dirty="0">
                <a:latin typeface="Calibri" pitchFamily="34" charset="0"/>
              </a:rPr>
              <a:t>Raise levels of living</a:t>
            </a:r>
          </a:p>
          <a:p>
            <a:pPr lvl="2" indent="-342900">
              <a:buClr>
                <a:schemeClr val="accent1"/>
              </a:buClr>
              <a:buFont typeface="Wingdings 3" panose="05040102010807070707" pitchFamily="18" charset="2"/>
              <a:buChar char="}"/>
            </a:pPr>
            <a:r>
              <a:rPr lang="en-US" sz="2400" dirty="0">
                <a:latin typeface="Calibri" pitchFamily="34" charset="0"/>
              </a:rPr>
              <a:t>Expand range of economic and social choices</a:t>
            </a:r>
            <a:endParaRPr lang="en-GB" sz="2400" dirty="0">
              <a:latin typeface="Calibri" pitchFamily="34" charset="0"/>
            </a:endParaRPr>
          </a:p>
          <a:p>
            <a:pPr marL="457200" marR="457200" algn="just">
              <a:spcAft>
                <a:spcPts val="600"/>
              </a:spcAft>
            </a:pPr>
            <a:endParaRPr lang="en-US" sz="2800" dirty="0">
              <a:latin typeface="Calibri" pitchFamily="34" charset="0"/>
              <a:ea typeface="Times New Roman"/>
            </a:endParaRPr>
          </a:p>
        </p:txBody>
      </p:sp>
      <p:sp>
        <p:nvSpPr>
          <p:cNvPr id="5" name="TextBox 4"/>
          <p:cNvSpPr txBox="1"/>
          <p:nvPr/>
        </p:nvSpPr>
        <p:spPr>
          <a:xfrm>
            <a:off x="228600" y="533400"/>
            <a:ext cx="8305800" cy="1200329"/>
          </a:xfrm>
          <a:prstGeom prst="rect">
            <a:avLst/>
          </a:prstGeom>
          <a:noFill/>
        </p:spPr>
        <p:txBody>
          <a:bodyPr wrap="square" rtlCol="0">
            <a:spAutoFit/>
          </a:bodyPr>
          <a:lstStyle/>
          <a:p>
            <a:r>
              <a:rPr lang="en-US" sz="3600" b="1" dirty="0">
                <a:solidFill>
                  <a:srgbClr val="2891AA"/>
                </a:solidFill>
                <a:latin typeface="+mj-lt"/>
                <a:ea typeface="Times New Roman"/>
              </a:rPr>
              <a:t>Development as an objective; Another look</a:t>
            </a:r>
            <a:endParaRPr lang="en-US" sz="3600" dirty="0">
              <a:solidFill>
                <a:srgbClr val="2891AA"/>
              </a:solidFill>
              <a:latin typeface="+mj-lt"/>
              <a:ea typeface="Times New Roman"/>
            </a:endParaRPr>
          </a:p>
        </p:txBody>
      </p:sp>
      <p:sp>
        <p:nvSpPr>
          <p:cNvPr id="6" name="Footer Placeholder 4"/>
          <p:cNvSpPr txBox="1">
            <a:spLocks/>
          </p:cNvSpPr>
          <p:nvPr/>
        </p:nvSpPr>
        <p:spPr>
          <a:xfrm>
            <a:off x="2743200" y="6381325"/>
            <a:ext cx="5627281" cy="365125"/>
          </a:xfrm>
          <a:prstGeom prst="rect">
            <a:avLst/>
          </a:prstGeom>
        </p:spPr>
        <p:txBody>
          <a:bodyPr vert="horz" anchor="b"/>
          <a:lstStyle>
            <a:defPPr>
              <a:defRPr lang="en-US"/>
            </a:defPPr>
            <a:lvl1pPr marL="0" algn="r" defTabSz="914400" rtl="0" eaLnBrk="1" latinLnBrk="0" hangingPunct="1">
              <a:defRPr kumimoji="0"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Defining the development objective</a:t>
            </a:r>
          </a:p>
        </p:txBody>
      </p:sp>
    </p:spTree>
    <p:extLst>
      <p:ext uri="{BB962C8B-B14F-4D97-AF65-F5344CB8AC3E}">
        <p14:creationId xmlns:p14="http://schemas.microsoft.com/office/powerpoint/2010/main" val="18105908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873984"/>
            <a:ext cx="8001000" cy="2739211"/>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Development involves a web of socio-economic change through which widespread and sustained improvements in well-being come about.</a:t>
            </a:r>
          </a:p>
          <a:p>
            <a:pPr marL="800100" lvl="1" indent="-342900">
              <a:buClr>
                <a:schemeClr val="accent1"/>
              </a:buClr>
              <a:buFont typeface="Wingdings 3" panose="05040102010807070707" pitchFamily="18" charset="2"/>
              <a:buChar char="}"/>
            </a:pPr>
            <a:r>
              <a:rPr lang="en-US" sz="2400" dirty="0">
                <a:latin typeface="Calibri" pitchFamily="34" charset="0"/>
              </a:rPr>
              <a:t>Assets</a:t>
            </a:r>
          </a:p>
          <a:p>
            <a:pPr marL="800100" lvl="1" indent="-342900">
              <a:buClr>
                <a:schemeClr val="accent1"/>
              </a:buClr>
              <a:buFont typeface="Wingdings 3" panose="05040102010807070707" pitchFamily="18" charset="2"/>
              <a:buChar char="}"/>
            </a:pPr>
            <a:r>
              <a:rPr lang="en-US" sz="2400" dirty="0">
                <a:latin typeface="Calibri" pitchFamily="34" charset="0"/>
              </a:rPr>
              <a:t>Socioeconomic system</a:t>
            </a:r>
          </a:p>
          <a:p>
            <a:pPr marL="800100" lvl="1" indent="-342900">
              <a:buClr>
                <a:schemeClr val="accent1"/>
              </a:buClr>
              <a:buFont typeface="Wingdings 3" panose="05040102010807070707" pitchFamily="18" charset="2"/>
              <a:buChar char="}"/>
            </a:pPr>
            <a:r>
              <a:rPr lang="en-US" sz="2400" dirty="0">
                <a:latin typeface="Calibri" pitchFamily="34" charset="0"/>
              </a:rPr>
              <a:t>Institutions</a:t>
            </a:r>
          </a:p>
          <a:p>
            <a:pPr marL="457200" marR="457200" algn="just">
              <a:spcAft>
                <a:spcPts val="600"/>
              </a:spcAft>
            </a:pPr>
            <a:endParaRPr lang="en-US" sz="2800" dirty="0">
              <a:latin typeface="Times New Roman"/>
              <a:ea typeface="Times New Roman"/>
            </a:endParaRPr>
          </a:p>
        </p:txBody>
      </p:sp>
      <p:sp>
        <p:nvSpPr>
          <p:cNvPr id="3" name="TextBox 2"/>
          <p:cNvSpPr txBox="1"/>
          <p:nvPr/>
        </p:nvSpPr>
        <p:spPr>
          <a:xfrm>
            <a:off x="228600" y="420469"/>
            <a:ext cx="8305800" cy="646331"/>
          </a:xfrm>
          <a:prstGeom prst="rect">
            <a:avLst/>
          </a:prstGeom>
          <a:noFill/>
        </p:spPr>
        <p:txBody>
          <a:bodyPr wrap="square" rtlCol="0">
            <a:spAutoFit/>
          </a:bodyPr>
          <a:lstStyle/>
          <a:p>
            <a:r>
              <a:rPr lang="en-US" sz="3600" b="1" dirty="0">
                <a:solidFill>
                  <a:srgbClr val="2891AA"/>
                </a:solidFill>
                <a:latin typeface="+mj-lt"/>
                <a:ea typeface="Times New Roman"/>
              </a:rPr>
              <a:t>Development as a process</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5" name="Slide Number Placeholder 4"/>
          <p:cNvSpPr>
            <a:spLocks noGrp="1"/>
          </p:cNvSpPr>
          <p:nvPr>
            <p:ph type="sldNum" sz="quarter" idx="12"/>
          </p:nvPr>
        </p:nvSpPr>
        <p:spPr/>
        <p:txBody>
          <a:bodyPr/>
          <a:lstStyle/>
          <a:p>
            <a:fld id="{B3977D60-5343-49E1-BD8C-CA39C39BE7A5}" type="slidenum">
              <a:rPr lang="en-US" smtClean="0"/>
              <a:t>17</a:t>
            </a:fld>
            <a:endParaRPr lang="en-US"/>
          </a:p>
        </p:txBody>
      </p:sp>
    </p:spTree>
    <p:extLst>
      <p:ext uri="{BB962C8B-B14F-4D97-AF65-F5344CB8AC3E}">
        <p14:creationId xmlns:p14="http://schemas.microsoft.com/office/powerpoint/2010/main" val="3874333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371600"/>
            <a:ext cx="8001000" cy="4955203"/>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The accumulation of “assets” is central to the development process. </a:t>
            </a:r>
          </a:p>
          <a:p>
            <a:pPr marL="342900" indent="-342900">
              <a:buClr>
                <a:schemeClr val="accent1"/>
              </a:buClr>
              <a:buFont typeface="Wingdings 3" panose="05040102010807070707" pitchFamily="18" charset="2"/>
              <a:buChar char="}"/>
            </a:pPr>
            <a:r>
              <a:rPr lang="en-US" sz="2400" dirty="0">
                <a:latin typeface="Calibri" pitchFamily="34" charset="0"/>
              </a:rPr>
              <a:t>We define the term assets very broadly to include any physical, mental, or social resources or attributes that expand in a long-lasting way an economy’s capacity to provide the goods, services, security, and opportunities from which people derive their well-being. </a:t>
            </a:r>
          </a:p>
          <a:p>
            <a:pPr marL="800100" lvl="1" indent="-342900">
              <a:buClr>
                <a:schemeClr val="accent1"/>
              </a:buClr>
              <a:buFont typeface="Wingdings 3" panose="05040102010807070707" pitchFamily="18" charset="2"/>
              <a:buChar char="}"/>
            </a:pPr>
            <a:r>
              <a:rPr lang="en-US" sz="2000" dirty="0">
                <a:latin typeface="Calibri" pitchFamily="34" charset="0"/>
              </a:rPr>
              <a:t>Examples: farm; business assets such as irrigation ditches, machines, and inventories; infrastructure assets such as roads, telecommunications systems, and wells for safe drinking water; human assets such as education, job training, and health; and technological assets such as knowledge and use of improved methods for cultivating rice.</a:t>
            </a:r>
          </a:p>
          <a:p>
            <a:pPr marL="457200" marR="457200" algn="just">
              <a:spcAft>
                <a:spcPts val="600"/>
              </a:spcAft>
            </a:pPr>
            <a:endParaRPr lang="en-US" sz="2800" dirty="0">
              <a:latin typeface="Times New Roman"/>
              <a:ea typeface="Times New Roman"/>
            </a:endParaRPr>
          </a:p>
        </p:txBody>
      </p:sp>
      <p:sp>
        <p:nvSpPr>
          <p:cNvPr id="3" name="TextBox 2"/>
          <p:cNvSpPr txBox="1"/>
          <p:nvPr/>
        </p:nvSpPr>
        <p:spPr>
          <a:xfrm>
            <a:off x="228600" y="420469"/>
            <a:ext cx="8305800" cy="646331"/>
          </a:xfrm>
          <a:prstGeom prst="rect">
            <a:avLst/>
          </a:prstGeom>
          <a:noFill/>
        </p:spPr>
        <p:txBody>
          <a:bodyPr wrap="square" rtlCol="0">
            <a:spAutoFit/>
          </a:bodyPr>
          <a:lstStyle/>
          <a:p>
            <a:r>
              <a:rPr lang="en-US" sz="3600" b="1" dirty="0">
                <a:solidFill>
                  <a:srgbClr val="2891AA"/>
                </a:solidFill>
                <a:latin typeface="+mj-lt"/>
                <a:ea typeface="Times New Roman"/>
              </a:rPr>
              <a:t>Development as a process</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5" name="Slide Number Placeholder 4"/>
          <p:cNvSpPr>
            <a:spLocks noGrp="1"/>
          </p:cNvSpPr>
          <p:nvPr>
            <p:ph type="sldNum" sz="quarter" idx="12"/>
          </p:nvPr>
        </p:nvSpPr>
        <p:spPr/>
        <p:txBody>
          <a:bodyPr/>
          <a:lstStyle/>
          <a:p>
            <a:fld id="{B3977D60-5343-49E1-BD8C-CA39C39BE7A5}" type="slidenum">
              <a:rPr lang="en-US" smtClean="0"/>
              <a:t>18</a:t>
            </a:fld>
            <a:endParaRPr lang="en-US"/>
          </a:p>
        </p:txBody>
      </p:sp>
    </p:spTree>
    <p:extLst>
      <p:ext uri="{BB962C8B-B14F-4D97-AF65-F5344CB8AC3E}">
        <p14:creationId xmlns:p14="http://schemas.microsoft.com/office/powerpoint/2010/main" val="15722171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342846"/>
            <a:ext cx="8001000" cy="4955203"/>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200" dirty="0">
                <a:latin typeface="Calibri" pitchFamily="34" charset="0"/>
              </a:rPr>
              <a:t>The quantity, quality, and types of assets that an economy creates in any period of time and the way the value generated by the assets is distributed across diverse groups are determined within a developing country’s “</a:t>
            </a:r>
            <a:r>
              <a:rPr lang="en-US" sz="2200" b="1" dirty="0">
                <a:latin typeface="Calibri" pitchFamily="34" charset="0"/>
              </a:rPr>
              <a:t>socioeconomic system</a:t>
            </a:r>
            <a:r>
              <a:rPr lang="en-US" sz="2200" dirty="0">
                <a:latin typeface="Calibri" pitchFamily="34" charset="0"/>
              </a:rPr>
              <a:t>”. </a:t>
            </a:r>
          </a:p>
          <a:p>
            <a:pPr marL="800100" lvl="1" indent="-342900">
              <a:buClr>
                <a:schemeClr val="accent1"/>
              </a:buClr>
              <a:buFont typeface="Wingdings 3" panose="05040102010807070707" pitchFamily="18" charset="2"/>
              <a:buChar char="}"/>
            </a:pPr>
            <a:r>
              <a:rPr lang="en-US" sz="2000" dirty="0">
                <a:latin typeface="Calibri" pitchFamily="34" charset="0"/>
              </a:rPr>
              <a:t>A country’s socioeconomic system encompasses the many activities of its people, who seek the best for themselves and their families and who interact with each other in many market and nonmarket forums.</a:t>
            </a:r>
          </a:p>
          <a:p>
            <a:pPr marL="342900" indent="-342900">
              <a:buClr>
                <a:schemeClr val="accent1"/>
              </a:buClr>
              <a:buFont typeface="Wingdings 3" panose="05040102010807070707" pitchFamily="18" charset="2"/>
              <a:buChar char="}"/>
            </a:pPr>
            <a:r>
              <a:rPr lang="en-US" sz="2200" dirty="0">
                <a:latin typeface="Calibri" pitchFamily="34" charset="0"/>
              </a:rPr>
              <a:t>Their interactions in market and nonmarket forums are governed by “</a:t>
            </a:r>
            <a:r>
              <a:rPr lang="en-US" sz="2200" b="1" dirty="0">
                <a:latin typeface="Calibri" pitchFamily="34" charset="0"/>
              </a:rPr>
              <a:t>institutions</a:t>
            </a:r>
            <a:r>
              <a:rPr lang="en-US" sz="2200" dirty="0">
                <a:latin typeface="Calibri" pitchFamily="34" charset="0"/>
              </a:rPr>
              <a:t>”, which we define as sets of formal rules and informal norms, together with related enforcement mechanisms, that constrain people’s choices in specific arenas. </a:t>
            </a:r>
          </a:p>
          <a:p>
            <a:pPr marL="800100" lvl="1" indent="-342900">
              <a:buClr>
                <a:schemeClr val="accent1"/>
              </a:buClr>
              <a:buFont typeface="Wingdings 3" panose="05040102010807070707" pitchFamily="18" charset="2"/>
              <a:buChar char="}"/>
            </a:pPr>
            <a:r>
              <a:rPr lang="en-US" sz="2000" dirty="0">
                <a:latin typeface="Calibri" pitchFamily="34" charset="0"/>
              </a:rPr>
              <a:t>High-quality institutions discourage people from engaging in socially detrimental activities such as theft and fraud, and they encourage mutually beneficial trade and cooperation.</a:t>
            </a:r>
          </a:p>
        </p:txBody>
      </p:sp>
      <p:sp>
        <p:nvSpPr>
          <p:cNvPr id="3" name="TextBox 2"/>
          <p:cNvSpPr txBox="1"/>
          <p:nvPr/>
        </p:nvSpPr>
        <p:spPr>
          <a:xfrm>
            <a:off x="228600" y="420469"/>
            <a:ext cx="8305800" cy="646331"/>
          </a:xfrm>
          <a:prstGeom prst="rect">
            <a:avLst/>
          </a:prstGeom>
          <a:noFill/>
        </p:spPr>
        <p:txBody>
          <a:bodyPr wrap="square" rtlCol="0">
            <a:spAutoFit/>
          </a:bodyPr>
          <a:lstStyle/>
          <a:p>
            <a:r>
              <a:rPr lang="en-US" sz="3600" b="1" dirty="0">
                <a:solidFill>
                  <a:srgbClr val="2891AA"/>
                </a:solidFill>
                <a:latin typeface="+mj-lt"/>
                <a:ea typeface="Times New Roman"/>
              </a:rPr>
              <a:t>Development as a process</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5" name="Slide Number Placeholder 4"/>
          <p:cNvSpPr>
            <a:spLocks noGrp="1"/>
          </p:cNvSpPr>
          <p:nvPr>
            <p:ph type="sldNum" sz="quarter" idx="12"/>
          </p:nvPr>
        </p:nvSpPr>
        <p:spPr/>
        <p:txBody>
          <a:bodyPr/>
          <a:lstStyle/>
          <a:p>
            <a:fld id="{B3977D60-5343-49E1-BD8C-CA39C39BE7A5}" type="slidenum">
              <a:rPr lang="en-US" smtClean="0"/>
              <a:t>19</a:t>
            </a:fld>
            <a:endParaRPr lang="en-US"/>
          </a:p>
        </p:txBody>
      </p:sp>
    </p:spTree>
    <p:extLst>
      <p:ext uri="{BB962C8B-B14F-4D97-AF65-F5344CB8AC3E}">
        <p14:creationId xmlns:p14="http://schemas.microsoft.com/office/powerpoint/2010/main" val="1067942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326952"/>
            <a:ext cx="8534400" cy="4247317"/>
          </a:xfrm>
          <a:prstGeom prst="rect">
            <a:avLst/>
          </a:prstGeom>
          <a:noFill/>
        </p:spPr>
        <p:txBody>
          <a:bodyPr wrap="square" rtlCol="0">
            <a:spAutoFit/>
          </a:bodyPr>
          <a:lstStyle/>
          <a:p>
            <a:pPr marL="452628" lvl="0" indent="-342900">
              <a:spcBef>
                <a:spcPts val="400"/>
              </a:spcBef>
              <a:buClr>
                <a:schemeClr val="accent1"/>
              </a:buClr>
              <a:buSzPct val="68000"/>
              <a:buFont typeface="Wingdings 3" pitchFamily="18" charset="2"/>
              <a:buChar char="}"/>
            </a:pPr>
            <a:r>
              <a:rPr lang="en-US" sz="2400" dirty="0">
                <a:solidFill>
                  <a:prstClr val="black"/>
                </a:solidFill>
                <a:latin typeface="Calibri" pitchFamily="34" charset="0"/>
              </a:rPr>
              <a:t>S</a:t>
            </a:r>
            <a:r>
              <a:rPr lang="en-US" sz="2400" dirty="0">
                <a:latin typeface="Calibri" pitchFamily="34" charset="0"/>
              </a:rPr>
              <a:t>tructure our study of how the socioeconomic system works</a:t>
            </a:r>
          </a:p>
          <a:p>
            <a:pPr marL="452628" lvl="0" indent="-342900">
              <a:spcBef>
                <a:spcPts val="1200"/>
              </a:spcBef>
              <a:buClr>
                <a:schemeClr val="accent1"/>
              </a:buClr>
              <a:buSzPct val="68000"/>
              <a:buFont typeface="Wingdings 3" pitchFamily="18" charset="2"/>
              <a:buChar char="}"/>
            </a:pPr>
            <a:r>
              <a:rPr lang="en-US" sz="2400" dirty="0">
                <a:latin typeface="Calibri" pitchFamily="34" charset="0"/>
              </a:rPr>
              <a:t>Understand what must happen within this system to deliver successful development</a:t>
            </a:r>
          </a:p>
          <a:p>
            <a:pPr marL="452628" lvl="0" indent="-342900">
              <a:spcBef>
                <a:spcPts val="1200"/>
              </a:spcBef>
              <a:buClr>
                <a:schemeClr val="accent1"/>
              </a:buClr>
              <a:buSzPct val="68000"/>
              <a:buFont typeface="Wingdings 3" pitchFamily="18" charset="2"/>
              <a:buChar char="}"/>
            </a:pPr>
            <a:r>
              <a:rPr lang="en-US" sz="2400" dirty="0">
                <a:latin typeface="Calibri" pitchFamily="34" charset="0"/>
              </a:rPr>
              <a:t>Identify which of the necessary activities private actors will tend to do well and which they won’t, and thus where governments and NGOs might intervene in the system to improve development outcomes </a:t>
            </a:r>
          </a:p>
          <a:p>
            <a:pPr marL="452628" lvl="0" indent="-342900">
              <a:spcBef>
                <a:spcPts val="1200"/>
              </a:spcBef>
              <a:buClr>
                <a:schemeClr val="accent1"/>
              </a:buClr>
              <a:buSzPct val="68000"/>
              <a:buFont typeface="Wingdings 3" pitchFamily="18" charset="2"/>
              <a:buChar char="}"/>
            </a:pPr>
            <a:r>
              <a:rPr lang="en-US" sz="2400" dirty="0">
                <a:latin typeface="Calibri" pitchFamily="34" charset="0"/>
              </a:rPr>
              <a:t>Wrestle with how to make government and NGO interventions as successful as possible (by thinking carefully about good policy design and good governance of policy implementation)</a:t>
            </a:r>
            <a:endParaRPr lang="en-US" sz="2400" dirty="0">
              <a:latin typeface="Calibri" pitchFamily="34" charset="0"/>
              <a:ea typeface="Times New Roman"/>
            </a:endParaRPr>
          </a:p>
        </p:txBody>
      </p:sp>
      <p:sp>
        <p:nvSpPr>
          <p:cNvPr id="3" name="TextBox 2"/>
          <p:cNvSpPr txBox="1"/>
          <p:nvPr/>
        </p:nvSpPr>
        <p:spPr>
          <a:xfrm>
            <a:off x="152400" y="381000"/>
            <a:ext cx="8305800" cy="646331"/>
          </a:xfrm>
          <a:prstGeom prst="rect">
            <a:avLst/>
          </a:prstGeom>
          <a:noFill/>
        </p:spPr>
        <p:txBody>
          <a:bodyPr wrap="square" rtlCol="0">
            <a:spAutoFit/>
          </a:bodyPr>
          <a:lstStyle/>
          <a:p>
            <a:r>
              <a:rPr lang="en-US" sz="3600" b="1" dirty="0">
                <a:solidFill>
                  <a:srgbClr val="2891AA"/>
                </a:solidFill>
                <a:latin typeface="+mj-lt"/>
                <a:ea typeface="Times New Roman"/>
              </a:rPr>
              <a:t>We will use economics to help us:</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5" name="Slide Number Placeholder 4"/>
          <p:cNvSpPr>
            <a:spLocks noGrp="1"/>
          </p:cNvSpPr>
          <p:nvPr>
            <p:ph type="sldNum" sz="quarter" idx="12"/>
          </p:nvPr>
        </p:nvSpPr>
        <p:spPr/>
        <p:txBody>
          <a:bodyPr/>
          <a:lstStyle/>
          <a:p>
            <a:fld id="{B3977D60-5343-49E1-BD8C-CA39C39BE7A5}" type="slidenum">
              <a:rPr lang="en-US" smtClean="0"/>
              <a:t>20</a:t>
            </a:fld>
            <a:endParaRPr lang="en-US"/>
          </a:p>
        </p:txBody>
      </p:sp>
    </p:spTree>
    <p:extLst>
      <p:ext uri="{BB962C8B-B14F-4D97-AF65-F5344CB8AC3E}">
        <p14:creationId xmlns:p14="http://schemas.microsoft.com/office/powerpoint/2010/main" val="3523875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5100" y="286434"/>
            <a:ext cx="8305800" cy="646331"/>
          </a:xfrm>
          <a:prstGeom prst="rect">
            <a:avLst/>
          </a:prstGeom>
          <a:noFill/>
        </p:spPr>
        <p:txBody>
          <a:bodyPr wrap="square" rtlCol="0">
            <a:spAutoFit/>
          </a:bodyPr>
          <a:lstStyle/>
          <a:p>
            <a:pPr algn="ctr"/>
            <a:r>
              <a:rPr lang="en-US" sz="3600" b="1" dirty="0">
                <a:solidFill>
                  <a:srgbClr val="2891AA"/>
                </a:solidFill>
                <a:latin typeface="+mj-lt"/>
                <a:ea typeface="Times New Roman"/>
              </a:rPr>
              <a:t>Analytical framework</a:t>
            </a:r>
            <a:endParaRPr lang="en-US" sz="3600" dirty="0">
              <a:solidFill>
                <a:srgbClr val="2891AA"/>
              </a:solidFill>
              <a:latin typeface="+mj-lt"/>
              <a:ea typeface="Times New Roman"/>
            </a:endParaRPr>
          </a:p>
        </p:txBody>
      </p:sp>
      <p:sp>
        <p:nvSpPr>
          <p:cNvPr id="5" name="TextBox 4"/>
          <p:cNvSpPr txBox="1"/>
          <p:nvPr/>
        </p:nvSpPr>
        <p:spPr>
          <a:xfrm>
            <a:off x="990600" y="990601"/>
            <a:ext cx="7162800" cy="369332"/>
          </a:xfrm>
          <a:prstGeom prst="rect">
            <a:avLst/>
          </a:prstGeom>
          <a:noFill/>
        </p:spPr>
        <p:txBody>
          <a:bodyPr wrap="square" rtlCol="0">
            <a:spAutoFit/>
          </a:bodyPr>
          <a:lstStyle/>
          <a:p>
            <a:endParaRPr lang="en-US">
              <a:solidFill>
                <a:prstClr val="black"/>
              </a:solidFill>
              <a:latin typeface="Calibri"/>
            </a:endParaRPr>
          </a:p>
        </p:txBody>
      </p:sp>
      <p:sp>
        <p:nvSpPr>
          <p:cNvPr id="6" name="Oval 5"/>
          <p:cNvSpPr/>
          <p:nvPr/>
        </p:nvSpPr>
        <p:spPr>
          <a:xfrm>
            <a:off x="685800" y="990600"/>
            <a:ext cx="7772400" cy="5181599"/>
          </a:xfrm>
          <a:prstGeom prst="ellipse">
            <a:avLst/>
          </a:prstGeom>
          <a:solidFill>
            <a:schemeClr val="bg1">
              <a:lumMod val="95000"/>
              <a:alpha val="90000"/>
            </a:schemeClr>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1676400" y="1219200"/>
            <a:ext cx="6019800" cy="4524315"/>
          </a:xfrm>
          <a:prstGeom prst="rect">
            <a:avLst/>
          </a:prstGeom>
          <a:noFill/>
        </p:spPr>
        <p:txBody>
          <a:bodyPr wrap="square" rtlCol="0">
            <a:spAutoFit/>
          </a:bodyPr>
          <a:lstStyle/>
          <a:p>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Households and individuals</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Markets for goods and services</a:t>
            </a:r>
          </a:p>
          <a:p>
            <a:pPr>
              <a:buFont typeface="Arial" pitchFamily="34" charset="0"/>
              <a:buChar char="•"/>
            </a:pPr>
            <a:r>
              <a:rPr lang="en-US" sz="2400" b="1" dirty="0">
                <a:solidFill>
                  <a:prstClr val="black"/>
                </a:solidFill>
                <a:latin typeface="Calibri"/>
              </a:rPr>
              <a:t> Labor markets</a:t>
            </a:r>
          </a:p>
          <a:p>
            <a:pPr>
              <a:buFont typeface="Arial" pitchFamily="34" charset="0"/>
              <a:buChar char="•"/>
            </a:pPr>
            <a:r>
              <a:rPr lang="en-US" sz="2400" b="1" dirty="0">
                <a:solidFill>
                  <a:prstClr val="black"/>
                </a:solidFill>
                <a:latin typeface="Calibri"/>
              </a:rPr>
              <a:t> Financial markets</a:t>
            </a:r>
          </a:p>
          <a:p>
            <a:pPr>
              <a:buFont typeface="Arial" pitchFamily="34" charset="0"/>
              <a:buChar char="•"/>
            </a:pPr>
            <a:r>
              <a:rPr lang="en-US" sz="2400" b="1" dirty="0">
                <a:solidFill>
                  <a:prstClr val="black"/>
                </a:solidFill>
                <a:latin typeface="Calibri"/>
              </a:rPr>
              <a:t> Non-market forums (e.g. communities)</a:t>
            </a:r>
          </a:p>
          <a:p>
            <a:pPr>
              <a:buFont typeface="Arial" pitchFamily="34" charset="0"/>
              <a:buChar char="•"/>
            </a:pPr>
            <a:r>
              <a:rPr lang="en-US" sz="2400" b="1" dirty="0">
                <a:solidFill>
                  <a:prstClr val="black"/>
                </a:solidFill>
                <a:latin typeface="Calibri"/>
              </a:rPr>
              <a:t> Environment</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Private institutions</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Policies and public sector institutions</a:t>
            </a:r>
          </a:p>
        </p:txBody>
      </p:sp>
      <p:sp>
        <p:nvSpPr>
          <p:cNvPr id="8" name="Rectangle 7"/>
          <p:cNvSpPr/>
          <p:nvPr/>
        </p:nvSpPr>
        <p:spPr>
          <a:xfrm rot="1680000">
            <a:off x="3980633" y="1772740"/>
            <a:ext cx="5131598" cy="707886"/>
          </a:xfrm>
          <a:prstGeom prst="rect">
            <a:avLst/>
          </a:prstGeom>
          <a:noFill/>
          <a:ln>
            <a:noFill/>
          </a:ln>
        </p:spPr>
        <p:txBody>
          <a:bodyPr wrap="none" lIns="91440" tIns="45720" rIns="91440" bIns="45720">
            <a:spAutoFit/>
          </a:bodyPr>
          <a:lstStyle/>
          <a:p>
            <a:pPr algn="ctr"/>
            <a:r>
              <a:rPr lang="en-US" sz="4000" b="1" dirty="0">
                <a:ln w="10541" cmpd="sng">
                  <a:solidFill>
                    <a:srgbClr val="4F81BD">
                      <a:shade val="88000"/>
                      <a:satMod val="110000"/>
                    </a:srgbClr>
                  </a:solidFill>
                  <a:prstDash val="solid"/>
                </a:ln>
                <a:gradFill>
                  <a:gsLst>
                    <a:gs pos="0">
                      <a:srgbClr val="FFF200"/>
                    </a:gs>
                    <a:gs pos="45000">
                      <a:srgbClr val="FF7A00"/>
                    </a:gs>
                    <a:gs pos="70000">
                      <a:srgbClr val="FF0300"/>
                    </a:gs>
                    <a:gs pos="100000">
                      <a:srgbClr val="4D0808"/>
                    </a:gs>
                  </a:gsLst>
                  <a:lin ang="5400000" scaled="0"/>
                </a:gradFill>
                <a:latin typeface="Calibri"/>
              </a:rPr>
              <a:t>Socio-economic system</a:t>
            </a:r>
          </a:p>
        </p:txBody>
      </p:sp>
      <p:sp>
        <p:nvSpPr>
          <p:cNvPr id="9" name="Slide Number Placeholder 6"/>
          <p:cNvSpPr txBox="1">
            <a:spLocks/>
          </p:cNvSpPr>
          <p:nvPr/>
        </p:nvSpPr>
        <p:spPr>
          <a:xfrm>
            <a:off x="6553200" y="567055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D1D669A-8E7F-498A-B6D7-1FE37434D46F}" type="slidenum">
              <a:rPr lang="en-US" smtClean="0">
                <a:solidFill>
                  <a:prstClr val="black">
                    <a:tint val="75000"/>
                  </a:prstClr>
                </a:solidFill>
                <a:latin typeface="Calibri"/>
              </a:rPr>
              <a:pPr/>
              <a:t>21</a:t>
            </a:fld>
            <a:endParaRPr lang="en-US" dirty="0">
              <a:solidFill>
                <a:prstClr val="black">
                  <a:tint val="75000"/>
                </a:prstClr>
              </a:solidFill>
              <a:latin typeface="Calibri"/>
            </a:endParaRPr>
          </a:p>
        </p:txBody>
      </p:sp>
      <p:sp>
        <p:nvSpPr>
          <p:cNvPr id="12"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10" name="Slide Number Placeholder 9"/>
          <p:cNvSpPr>
            <a:spLocks noGrp="1"/>
          </p:cNvSpPr>
          <p:nvPr>
            <p:ph type="sldNum" sz="quarter" idx="12"/>
          </p:nvPr>
        </p:nvSpPr>
        <p:spPr/>
        <p:txBody>
          <a:bodyPr/>
          <a:lstStyle/>
          <a:p>
            <a:fld id="{B3977D60-5343-49E1-BD8C-CA39C39BE7A5}" type="slidenum">
              <a:rPr lang="en-US" smtClean="0"/>
              <a:t>21</a:t>
            </a:fld>
            <a:endParaRPr lang="en-US"/>
          </a:p>
        </p:txBody>
      </p:sp>
    </p:spTree>
    <p:extLst>
      <p:ext uri="{BB962C8B-B14F-4D97-AF65-F5344CB8AC3E}">
        <p14:creationId xmlns:p14="http://schemas.microsoft.com/office/powerpoint/2010/main" val="1772544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304800"/>
            <a:ext cx="8915400" cy="1200329"/>
          </a:xfrm>
          <a:prstGeom prst="rect">
            <a:avLst/>
          </a:prstGeom>
          <a:noFill/>
        </p:spPr>
        <p:txBody>
          <a:bodyPr wrap="square" rtlCol="0">
            <a:spAutoFit/>
          </a:bodyPr>
          <a:lstStyle/>
          <a:p>
            <a:r>
              <a:rPr lang="en-US" sz="3600" b="1" dirty="0">
                <a:solidFill>
                  <a:srgbClr val="2891AA"/>
                </a:solidFill>
                <a:latin typeface="+mj-lt"/>
                <a:ea typeface="Times New Roman"/>
              </a:rPr>
              <a:t>Within this framework, the process of development requires:</a:t>
            </a:r>
            <a:endParaRPr lang="en-US" sz="3600" dirty="0">
              <a:solidFill>
                <a:srgbClr val="2891AA"/>
              </a:solidFill>
              <a:latin typeface="+mj-lt"/>
              <a:ea typeface="Times New Roman"/>
            </a:endParaRPr>
          </a:p>
        </p:txBody>
      </p:sp>
      <p:sp>
        <p:nvSpPr>
          <p:cNvPr id="10" name="TextBox 9"/>
          <p:cNvSpPr txBox="1"/>
          <p:nvPr/>
        </p:nvSpPr>
        <p:spPr>
          <a:xfrm>
            <a:off x="281940" y="1606689"/>
            <a:ext cx="8534400" cy="4678204"/>
          </a:xfrm>
          <a:prstGeom prst="rect">
            <a:avLst/>
          </a:prstGeom>
          <a:noFill/>
        </p:spPr>
        <p:txBody>
          <a:bodyPr wrap="square" rtlCol="0">
            <a:spAutoFit/>
          </a:bodyPr>
          <a:lstStyle/>
          <a:p>
            <a:pPr marL="342900" indent="-342900">
              <a:buClr>
                <a:schemeClr val="accent1"/>
              </a:buClr>
              <a:buFont typeface="Wingdings 3" pitchFamily="18" charset="2"/>
              <a:buChar char="}"/>
            </a:pPr>
            <a:r>
              <a:rPr lang="en-US" sz="2000" b="1" dirty="0">
                <a:solidFill>
                  <a:schemeClr val="accent1"/>
                </a:solidFill>
                <a:latin typeface="Calibri" pitchFamily="34" charset="0"/>
              </a:rPr>
              <a:t>Economic growth</a:t>
            </a:r>
            <a:r>
              <a:rPr lang="en-US" sz="2000" b="1" dirty="0">
                <a:latin typeface="Calibri" pitchFamily="34" charset="0"/>
              </a:rPr>
              <a:t>, which requires people investing in:</a:t>
            </a:r>
          </a:p>
          <a:p>
            <a:pPr marL="1257300" lvl="2" indent="-342900">
              <a:spcBef>
                <a:spcPts val="600"/>
              </a:spcBef>
              <a:buFont typeface="Courier New" pitchFamily="49" charset="0"/>
              <a:buChar char="o"/>
            </a:pPr>
            <a:r>
              <a:rPr lang="en-US" dirty="0">
                <a:latin typeface="Calibri" pitchFamily="34" charset="0"/>
              </a:rPr>
              <a:t> irrigation ditches, machines, buildings</a:t>
            </a:r>
          </a:p>
          <a:p>
            <a:pPr marL="1257300" lvl="2" indent="-342900">
              <a:spcBef>
                <a:spcPts val="600"/>
              </a:spcBef>
              <a:buFont typeface="Courier New" pitchFamily="49" charset="0"/>
              <a:buChar char="o"/>
            </a:pPr>
            <a:r>
              <a:rPr lang="en-US" dirty="0">
                <a:latin typeface="Calibri" pitchFamily="34" charset="0"/>
              </a:rPr>
              <a:t> roads, wells, power plants</a:t>
            </a:r>
          </a:p>
          <a:p>
            <a:pPr marL="1257300" lvl="2" indent="-342900">
              <a:spcBef>
                <a:spcPts val="600"/>
              </a:spcBef>
              <a:buFont typeface="Courier New" pitchFamily="49" charset="0"/>
              <a:buChar char="o"/>
            </a:pPr>
            <a:r>
              <a:rPr lang="en-US" dirty="0">
                <a:latin typeface="Calibri" pitchFamily="34" charset="0"/>
              </a:rPr>
              <a:t> education, health, job training </a:t>
            </a:r>
          </a:p>
          <a:p>
            <a:pPr marL="1257300" lvl="2" indent="-342900">
              <a:spcBef>
                <a:spcPts val="600"/>
              </a:spcBef>
              <a:buFont typeface="Courier New" pitchFamily="49" charset="0"/>
              <a:buChar char="o"/>
            </a:pPr>
            <a:r>
              <a:rPr lang="en-US" dirty="0">
                <a:latin typeface="Calibri" pitchFamily="34" charset="0"/>
              </a:rPr>
              <a:t> creation and adoption of new technologies</a:t>
            </a:r>
          </a:p>
          <a:p>
            <a:pPr lvl="1">
              <a:buFont typeface="Arial" pitchFamily="34" charset="0"/>
              <a:buChar char="•"/>
            </a:pPr>
            <a:endParaRPr lang="en-US" sz="2000" dirty="0">
              <a:latin typeface="Calibri" pitchFamily="34" charset="0"/>
            </a:endParaRPr>
          </a:p>
          <a:p>
            <a:pPr marL="342900" indent="-342900">
              <a:buClr>
                <a:schemeClr val="accent1"/>
              </a:buClr>
              <a:buFont typeface="Wingdings 3" pitchFamily="18" charset="2"/>
              <a:buChar char="}"/>
            </a:pPr>
            <a:r>
              <a:rPr lang="en-US" sz="2000" dirty="0">
                <a:latin typeface="Calibri" pitchFamily="34" charset="0"/>
              </a:rPr>
              <a:t>More detailed changes in </a:t>
            </a:r>
            <a:r>
              <a:rPr lang="en-US" sz="2000" b="1" dirty="0">
                <a:solidFill>
                  <a:schemeClr val="accent1"/>
                </a:solidFill>
                <a:latin typeface="Calibri" pitchFamily="34" charset="0"/>
              </a:rPr>
              <a:t>assets</a:t>
            </a:r>
            <a:r>
              <a:rPr lang="en-US" sz="2000" dirty="0">
                <a:solidFill>
                  <a:schemeClr val="accent1"/>
                </a:solidFill>
                <a:latin typeface="Calibri" pitchFamily="34" charset="0"/>
              </a:rPr>
              <a:t>, </a:t>
            </a:r>
            <a:r>
              <a:rPr lang="en-US" sz="2000" b="1" dirty="0">
                <a:solidFill>
                  <a:schemeClr val="accent1"/>
                </a:solidFill>
                <a:latin typeface="Calibri" pitchFamily="34" charset="0"/>
              </a:rPr>
              <a:t>markets</a:t>
            </a:r>
            <a:r>
              <a:rPr lang="en-US" sz="2000" dirty="0">
                <a:solidFill>
                  <a:schemeClr val="accent1"/>
                </a:solidFill>
                <a:latin typeface="Calibri" pitchFamily="34" charset="0"/>
              </a:rPr>
              <a:t> </a:t>
            </a:r>
            <a:r>
              <a:rPr lang="en-US" sz="2000" dirty="0">
                <a:latin typeface="Calibri" pitchFamily="34" charset="0"/>
              </a:rPr>
              <a:t>and </a:t>
            </a:r>
            <a:r>
              <a:rPr lang="en-US" sz="2000" b="1" dirty="0">
                <a:solidFill>
                  <a:schemeClr val="accent1"/>
                </a:solidFill>
                <a:latin typeface="Calibri" pitchFamily="34" charset="0"/>
              </a:rPr>
              <a:t>institutions</a:t>
            </a:r>
            <a:r>
              <a:rPr lang="en-US" sz="2000" dirty="0">
                <a:latin typeface="Calibri" pitchFamily="34" charset="0"/>
              </a:rPr>
              <a:t> that allow incomes and well-being to rise for many groups throughout society, as people:</a:t>
            </a:r>
          </a:p>
          <a:p>
            <a:pPr marL="1257300" lvl="2" indent="-342900">
              <a:buFont typeface="Courier New" pitchFamily="49" charset="0"/>
              <a:buChar char="o"/>
            </a:pPr>
            <a:r>
              <a:rPr lang="en-US" dirty="0">
                <a:solidFill>
                  <a:prstClr val="black"/>
                </a:solidFill>
                <a:latin typeface="Calibri" pitchFamily="34" charset="0"/>
              </a:rPr>
              <a:t>Receive or invest in new assets</a:t>
            </a:r>
          </a:p>
          <a:p>
            <a:pPr marL="1257300" lvl="2" indent="-342900">
              <a:buFont typeface="Courier New" pitchFamily="49" charset="0"/>
              <a:buChar char="o"/>
            </a:pPr>
            <a:r>
              <a:rPr lang="en-US" dirty="0">
                <a:solidFill>
                  <a:prstClr val="black"/>
                </a:solidFill>
                <a:latin typeface="Calibri" pitchFamily="34" charset="0"/>
              </a:rPr>
              <a:t>Enjoy increases in wages or prices for goods and services they produce on farms or in family enterprises</a:t>
            </a:r>
          </a:p>
          <a:p>
            <a:pPr marL="1257300" lvl="2" indent="-342900">
              <a:buFont typeface="Courier New" pitchFamily="49" charset="0"/>
              <a:buChar char="o"/>
            </a:pPr>
            <a:r>
              <a:rPr lang="en-US" dirty="0">
                <a:solidFill>
                  <a:prstClr val="black"/>
                </a:solidFill>
                <a:latin typeface="Calibri" pitchFamily="34" charset="0"/>
              </a:rPr>
              <a:t>Enjoy reductions in prices for goods they consume or use as inputs</a:t>
            </a:r>
          </a:p>
          <a:p>
            <a:pPr marL="1257300" lvl="2" indent="-342900">
              <a:buFont typeface="Courier New" pitchFamily="49" charset="0"/>
              <a:buChar char="o"/>
            </a:pPr>
            <a:r>
              <a:rPr lang="en-US" dirty="0">
                <a:solidFill>
                  <a:prstClr val="black"/>
                </a:solidFill>
                <a:latin typeface="Calibri" pitchFamily="34" charset="0"/>
              </a:rPr>
              <a:t>Enjoy help through private safety nets from people whose incomes are rising</a:t>
            </a:r>
          </a:p>
          <a:p>
            <a:pPr marL="1257300" lvl="2" indent="-342900">
              <a:buFont typeface="Courier New" pitchFamily="49" charset="0"/>
              <a:buChar char="o"/>
            </a:pPr>
            <a:r>
              <a:rPr lang="en-US" dirty="0">
                <a:solidFill>
                  <a:prstClr val="black"/>
                </a:solidFill>
                <a:latin typeface="Calibri" pitchFamily="34" charset="0"/>
              </a:rPr>
              <a:t>Enjoy assistance through new public safety nets</a:t>
            </a:r>
            <a:endParaRPr lang="en-US" sz="2000" dirty="0">
              <a:solidFill>
                <a:prstClr val="black"/>
              </a:solidFill>
              <a:latin typeface="Calibri" pitchFamily="34" charset="0"/>
            </a:endParaRPr>
          </a:p>
        </p:txBody>
      </p:sp>
      <p:sp>
        <p:nvSpPr>
          <p:cNvPr id="11"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4" name="Slide Number Placeholder 3"/>
          <p:cNvSpPr>
            <a:spLocks noGrp="1"/>
          </p:cNvSpPr>
          <p:nvPr>
            <p:ph type="sldNum" sz="quarter" idx="12"/>
          </p:nvPr>
        </p:nvSpPr>
        <p:spPr/>
        <p:txBody>
          <a:bodyPr/>
          <a:lstStyle/>
          <a:p>
            <a:fld id="{B3977D60-5343-49E1-BD8C-CA39C39BE7A5}" type="slidenum">
              <a:rPr lang="en-US" smtClean="0"/>
              <a:t>22</a:t>
            </a:fld>
            <a:endParaRPr lang="en-US"/>
          </a:p>
        </p:txBody>
      </p:sp>
    </p:spTree>
    <p:extLst>
      <p:ext uri="{BB962C8B-B14F-4D97-AF65-F5344CB8AC3E}">
        <p14:creationId xmlns:p14="http://schemas.microsoft.com/office/powerpoint/2010/main" val="2427268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 y="381000"/>
            <a:ext cx="8686800" cy="1077218"/>
          </a:xfrm>
          <a:prstGeom prst="rect">
            <a:avLst/>
          </a:prstGeom>
          <a:noFill/>
        </p:spPr>
        <p:txBody>
          <a:bodyPr wrap="square" rtlCol="0">
            <a:spAutoFit/>
          </a:bodyPr>
          <a:lstStyle/>
          <a:p>
            <a:r>
              <a:rPr lang="en-US" sz="3200" b="1" dirty="0">
                <a:solidFill>
                  <a:srgbClr val="2891AA"/>
                </a:solidFill>
                <a:latin typeface="+mj-lt"/>
                <a:ea typeface="Times New Roman"/>
              </a:rPr>
              <a:t>Within this framework, people make many development-enhancing choices, but</a:t>
            </a:r>
            <a:endParaRPr lang="en-US" sz="3200" dirty="0">
              <a:solidFill>
                <a:srgbClr val="2891AA"/>
              </a:solidFill>
              <a:latin typeface="+mj-lt"/>
              <a:ea typeface="Times New Roman"/>
            </a:endParaRPr>
          </a:p>
        </p:txBody>
      </p:sp>
      <p:sp>
        <p:nvSpPr>
          <p:cNvPr id="10" name="TextBox 9"/>
          <p:cNvSpPr txBox="1"/>
          <p:nvPr/>
        </p:nvSpPr>
        <p:spPr>
          <a:xfrm>
            <a:off x="304800" y="1885414"/>
            <a:ext cx="8534400" cy="3600986"/>
          </a:xfrm>
          <a:prstGeom prst="rect">
            <a:avLst/>
          </a:prstGeom>
          <a:noFill/>
        </p:spPr>
        <p:txBody>
          <a:bodyPr wrap="square" rtlCol="0">
            <a:spAutoFit/>
          </a:bodyPr>
          <a:lstStyle/>
          <a:p>
            <a:pPr marL="342900" indent="-342900">
              <a:buClr>
                <a:schemeClr val="accent1"/>
              </a:buClr>
              <a:buFont typeface="Wingdings 3" pitchFamily="18" charset="2"/>
              <a:buChar char="}"/>
            </a:pPr>
            <a:r>
              <a:rPr lang="en-US" sz="2400" dirty="0">
                <a:latin typeface="Calibri" pitchFamily="34" charset="0"/>
              </a:rPr>
              <a:t>Development performance may be far from ideal in the absence of intervention</a:t>
            </a:r>
          </a:p>
          <a:p>
            <a:pPr marL="342900" indent="-342900">
              <a:buClr>
                <a:schemeClr val="accent1"/>
              </a:buClr>
              <a:buFont typeface="Wingdings 3" pitchFamily="18" charset="2"/>
              <a:buChar char="}"/>
            </a:pPr>
            <a:endParaRPr lang="en-US" sz="2400" dirty="0">
              <a:latin typeface="Calibri" pitchFamily="34" charset="0"/>
            </a:endParaRPr>
          </a:p>
          <a:p>
            <a:pPr marL="342900" indent="-342900">
              <a:buClr>
                <a:schemeClr val="accent1"/>
              </a:buClr>
              <a:buFont typeface="Wingdings 3" pitchFamily="18" charset="2"/>
              <a:buChar char="}"/>
            </a:pPr>
            <a:r>
              <a:rPr lang="en-US" sz="2400" dirty="0">
                <a:latin typeface="Calibri" pitchFamily="34" charset="0"/>
              </a:rPr>
              <a:t>Development actors may be able to improve development performance by intervening</a:t>
            </a:r>
          </a:p>
          <a:p>
            <a:pPr marL="342900" indent="-342900">
              <a:buClr>
                <a:schemeClr val="accent1"/>
              </a:buClr>
              <a:buFont typeface="Wingdings 3" pitchFamily="18" charset="2"/>
              <a:buChar char="}"/>
            </a:pPr>
            <a:endParaRPr lang="en-US" sz="2400" dirty="0">
              <a:latin typeface="Calibri" pitchFamily="34" charset="0"/>
            </a:endParaRPr>
          </a:p>
          <a:p>
            <a:pPr marL="342900" indent="-342900">
              <a:buClr>
                <a:schemeClr val="accent1"/>
              </a:buClr>
              <a:buFont typeface="Wingdings 3" pitchFamily="18" charset="2"/>
              <a:buChar char="}"/>
            </a:pPr>
            <a:r>
              <a:rPr lang="en-US" sz="2400" b="1" dirty="0">
                <a:solidFill>
                  <a:srgbClr val="FF0000"/>
                </a:solidFill>
                <a:latin typeface="Calibri" pitchFamily="34" charset="0"/>
              </a:rPr>
              <a:t>..but only if </a:t>
            </a:r>
          </a:p>
          <a:p>
            <a:pPr marL="800100" lvl="1" indent="-342900">
              <a:buFont typeface="Courier New" pitchFamily="49" charset="0"/>
              <a:buChar char="o"/>
            </a:pPr>
            <a:r>
              <a:rPr lang="en-US" sz="2000" b="1" dirty="0">
                <a:solidFill>
                  <a:srgbClr val="FF0000"/>
                </a:solidFill>
                <a:latin typeface="Calibri" pitchFamily="34" charset="0"/>
              </a:rPr>
              <a:t>policymakers are motivated to pursue development</a:t>
            </a:r>
          </a:p>
          <a:p>
            <a:pPr marL="800100" lvl="1" indent="-342900">
              <a:buFont typeface="Courier New" pitchFamily="49" charset="0"/>
              <a:buChar char="o"/>
            </a:pPr>
            <a:r>
              <a:rPr lang="en-US" sz="2000" b="1" dirty="0">
                <a:solidFill>
                  <a:srgbClr val="FF0000"/>
                </a:solidFill>
                <a:latin typeface="Calibri" pitchFamily="34" charset="0"/>
              </a:rPr>
              <a:t>their policies are well designed</a:t>
            </a:r>
          </a:p>
          <a:p>
            <a:pPr marL="800100" lvl="1" indent="-342900">
              <a:buFont typeface="Courier New" pitchFamily="49" charset="0"/>
              <a:buChar char="o"/>
            </a:pPr>
            <a:r>
              <a:rPr lang="en-US" sz="2000" b="1" dirty="0">
                <a:solidFill>
                  <a:srgbClr val="FF0000"/>
                </a:solidFill>
                <a:latin typeface="Calibri" pitchFamily="34" charset="0"/>
              </a:rPr>
              <a:t>their policies are well implemented</a:t>
            </a:r>
          </a:p>
        </p:txBody>
      </p:sp>
      <p:sp>
        <p:nvSpPr>
          <p:cNvPr id="6" name="Footer Placeholder 4"/>
          <p:cNvSpPr>
            <a:spLocks noGrp="1"/>
          </p:cNvSpPr>
          <p:nvPr>
            <p:ph type="ftr" sz="quarter" idx="11"/>
          </p:nvPr>
        </p:nvSpPr>
        <p:spPr>
          <a:xfrm>
            <a:off x="2590800" y="6400800"/>
            <a:ext cx="5627281" cy="365125"/>
          </a:xfrm>
        </p:spPr>
        <p:txBody>
          <a:bodyPr/>
          <a:lstStyle/>
          <a:p>
            <a:r>
              <a:rPr lang="en-US" dirty="0"/>
              <a:t>Understanding the development process</a:t>
            </a:r>
          </a:p>
        </p:txBody>
      </p:sp>
      <p:sp>
        <p:nvSpPr>
          <p:cNvPr id="4" name="Slide Number Placeholder 3"/>
          <p:cNvSpPr>
            <a:spLocks noGrp="1"/>
          </p:cNvSpPr>
          <p:nvPr>
            <p:ph type="sldNum" sz="quarter" idx="12"/>
          </p:nvPr>
        </p:nvSpPr>
        <p:spPr/>
        <p:txBody>
          <a:bodyPr/>
          <a:lstStyle/>
          <a:p>
            <a:fld id="{B3977D60-5343-49E1-BD8C-CA39C39BE7A5}" type="slidenum">
              <a:rPr lang="en-US" smtClean="0"/>
              <a:t>23</a:t>
            </a:fld>
            <a:endParaRPr lang="en-US"/>
          </a:p>
        </p:txBody>
      </p:sp>
    </p:spTree>
    <p:extLst>
      <p:ext uri="{BB962C8B-B14F-4D97-AF65-F5344CB8AC3E}">
        <p14:creationId xmlns:p14="http://schemas.microsoft.com/office/powerpoint/2010/main" val="29096770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304800" y="1436906"/>
            <a:ext cx="8534400" cy="4585871"/>
          </a:xfrm>
          <a:prstGeom prst="rect">
            <a:avLst/>
          </a:prstGeom>
          <a:noFill/>
        </p:spPr>
        <p:txBody>
          <a:bodyPr wrap="square" rtlCol="0">
            <a:spAutoFit/>
          </a:bodyPr>
          <a:lstStyle/>
          <a:p>
            <a:pPr marL="342900" indent="-342900">
              <a:buClr>
                <a:schemeClr val="accent1"/>
              </a:buClr>
              <a:buFont typeface="Wingdings 3" pitchFamily="18" charset="2"/>
              <a:buChar char="}"/>
            </a:pPr>
            <a:r>
              <a:rPr lang="en-US" sz="2400" dirty="0">
                <a:latin typeface="Calibri" pitchFamily="34" charset="0"/>
              </a:rPr>
              <a:t>Resources are scarce, so each policy must work as well as possible and policymakers must</a:t>
            </a:r>
          </a:p>
          <a:p>
            <a:pPr marL="800100" lvl="1" indent="-342900">
              <a:buFont typeface="Courier New" pitchFamily="49" charset="0"/>
              <a:buChar char="o"/>
            </a:pPr>
            <a:r>
              <a:rPr lang="en-US" sz="2000" dirty="0">
                <a:latin typeface="Calibri" pitchFamily="34" charset="0"/>
              </a:rPr>
              <a:t>Avoid doing what the private sector would do</a:t>
            </a:r>
          </a:p>
          <a:p>
            <a:pPr marL="800100" lvl="1" indent="-342900">
              <a:buFont typeface="Courier New" pitchFamily="49" charset="0"/>
              <a:buChar char="o"/>
            </a:pPr>
            <a:r>
              <a:rPr lang="en-US" sz="2000" dirty="0">
                <a:latin typeface="Calibri" pitchFamily="34" charset="0"/>
              </a:rPr>
              <a:t>Create excellent policy designs</a:t>
            </a:r>
          </a:p>
          <a:p>
            <a:pPr marL="800100" lvl="1" indent="-342900">
              <a:buFont typeface="Courier New" pitchFamily="49" charset="0"/>
              <a:buChar char="o"/>
            </a:pPr>
            <a:r>
              <a:rPr lang="en-US" sz="2000" dirty="0">
                <a:latin typeface="Calibri" pitchFamily="34" charset="0"/>
              </a:rPr>
              <a:t>Create public sector institutions that guide policy implementers into  high quality implementation</a:t>
            </a:r>
          </a:p>
          <a:p>
            <a:pPr marL="800100" lvl="1" indent="-342900">
              <a:buFont typeface="Courier New" pitchFamily="49" charset="0"/>
              <a:buChar char="o"/>
            </a:pPr>
            <a:r>
              <a:rPr lang="en-US" sz="2000" dirty="0">
                <a:latin typeface="Calibri" pitchFamily="34" charset="0"/>
              </a:rPr>
              <a:t>Pursue continual improvement through research, experimentation and evaluation.</a:t>
            </a:r>
          </a:p>
          <a:p>
            <a:pPr lvl="1">
              <a:buFont typeface="Arial" pitchFamily="34" charset="0"/>
              <a:buChar char="•"/>
            </a:pPr>
            <a:endParaRPr lang="en-US" sz="2400" dirty="0">
              <a:latin typeface="Calibri" pitchFamily="34" charset="0"/>
            </a:endParaRPr>
          </a:p>
          <a:p>
            <a:pPr marL="342900" indent="-342900">
              <a:buClr>
                <a:schemeClr val="accent1"/>
              </a:buClr>
              <a:buFont typeface="Wingdings 3" pitchFamily="18" charset="2"/>
              <a:buChar char="}"/>
            </a:pPr>
            <a:r>
              <a:rPr lang="en-US" sz="2400" dirty="0">
                <a:latin typeface="Calibri" pitchFamily="34" charset="0"/>
              </a:rPr>
              <a:t> To encourage improvements for many groups throughout society, policymakers must piece together packages of policies.  And to do this well, they must</a:t>
            </a:r>
          </a:p>
          <a:p>
            <a:pPr marL="800100" lvl="1" indent="-342900">
              <a:buFont typeface="Courier New" pitchFamily="49" charset="0"/>
              <a:buChar char="o"/>
            </a:pPr>
            <a:r>
              <a:rPr lang="en-US" sz="2000" dirty="0">
                <a:latin typeface="Calibri" pitchFamily="34" charset="0"/>
              </a:rPr>
              <a:t>Understand who benefits and loses from any one policy. </a:t>
            </a:r>
          </a:p>
        </p:txBody>
      </p:sp>
      <p:sp>
        <p:nvSpPr>
          <p:cNvPr id="4" name="TextBox 3"/>
          <p:cNvSpPr txBox="1"/>
          <p:nvPr/>
        </p:nvSpPr>
        <p:spPr>
          <a:xfrm>
            <a:off x="0" y="381000"/>
            <a:ext cx="8839200" cy="646331"/>
          </a:xfrm>
          <a:prstGeom prst="rect">
            <a:avLst/>
          </a:prstGeom>
          <a:noFill/>
        </p:spPr>
        <p:txBody>
          <a:bodyPr wrap="square" rtlCol="0">
            <a:spAutoFit/>
          </a:bodyPr>
          <a:lstStyle/>
          <a:p>
            <a:r>
              <a:rPr lang="en-US" sz="3600" b="1" dirty="0">
                <a:solidFill>
                  <a:srgbClr val="2891AA"/>
                </a:solidFill>
                <a:latin typeface="+mj-lt"/>
                <a:ea typeface="Times New Roman"/>
              </a:rPr>
              <a:t>Good analysis of policy impacts is vital</a:t>
            </a:r>
            <a:endParaRPr lang="en-US" sz="3600" dirty="0">
              <a:solidFill>
                <a:srgbClr val="2891AA"/>
              </a:solidFill>
              <a:latin typeface="+mj-lt"/>
              <a:ea typeface="Times New Roman"/>
            </a:endParaRPr>
          </a:p>
        </p:txBody>
      </p:sp>
      <p:sp>
        <p:nvSpPr>
          <p:cNvPr id="7" name="Footer Placeholder 4"/>
          <p:cNvSpPr>
            <a:spLocks noGrp="1"/>
          </p:cNvSpPr>
          <p:nvPr>
            <p:ph type="ftr" sz="quarter" idx="11"/>
          </p:nvPr>
        </p:nvSpPr>
        <p:spPr>
          <a:xfrm>
            <a:off x="2590800" y="6400800"/>
            <a:ext cx="5627281" cy="365125"/>
          </a:xfrm>
        </p:spPr>
        <p:txBody>
          <a:bodyPr/>
          <a:lstStyle/>
          <a:p>
            <a:r>
              <a:rPr lang="en-US" dirty="0"/>
              <a:t>Analyzing development policy</a:t>
            </a:r>
          </a:p>
        </p:txBody>
      </p:sp>
      <p:sp>
        <p:nvSpPr>
          <p:cNvPr id="5" name="Slide Number Placeholder 4"/>
          <p:cNvSpPr>
            <a:spLocks noGrp="1"/>
          </p:cNvSpPr>
          <p:nvPr>
            <p:ph type="sldNum" sz="quarter" idx="12"/>
          </p:nvPr>
        </p:nvSpPr>
        <p:spPr/>
        <p:txBody>
          <a:bodyPr/>
          <a:lstStyle/>
          <a:p>
            <a:fld id="{B3977D60-5343-49E1-BD8C-CA39C39BE7A5}" type="slidenum">
              <a:rPr lang="en-US" smtClean="0"/>
              <a:t>24</a:t>
            </a:fld>
            <a:endParaRPr lang="en-US"/>
          </a:p>
        </p:txBody>
      </p:sp>
    </p:spTree>
    <p:extLst>
      <p:ext uri="{BB962C8B-B14F-4D97-AF65-F5344CB8AC3E}">
        <p14:creationId xmlns:p14="http://schemas.microsoft.com/office/powerpoint/2010/main" val="3862952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 y="228600"/>
            <a:ext cx="8686800" cy="646331"/>
          </a:xfrm>
          <a:prstGeom prst="rect">
            <a:avLst/>
          </a:prstGeom>
          <a:noFill/>
        </p:spPr>
        <p:txBody>
          <a:bodyPr wrap="square" rtlCol="0">
            <a:spAutoFit/>
          </a:bodyPr>
          <a:lstStyle/>
          <a:p>
            <a:pPr algn="ctr"/>
            <a:r>
              <a:rPr lang="en-US" sz="3600" b="1" dirty="0">
                <a:solidFill>
                  <a:srgbClr val="2891AA"/>
                </a:solidFill>
                <a:latin typeface="+mj-lt"/>
                <a:ea typeface="Times New Roman"/>
              </a:rPr>
              <a:t>Policy impacts</a:t>
            </a:r>
            <a:endParaRPr lang="en-US" sz="3600" dirty="0">
              <a:solidFill>
                <a:srgbClr val="2891AA"/>
              </a:solidFill>
              <a:latin typeface="+mj-lt"/>
              <a:ea typeface="Times New Roman"/>
            </a:endParaRPr>
          </a:p>
        </p:txBody>
      </p:sp>
      <p:sp>
        <p:nvSpPr>
          <p:cNvPr id="5" name="TextBox 4"/>
          <p:cNvSpPr txBox="1"/>
          <p:nvPr/>
        </p:nvSpPr>
        <p:spPr>
          <a:xfrm>
            <a:off x="990600" y="990601"/>
            <a:ext cx="7162800" cy="369332"/>
          </a:xfrm>
          <a:prstGeom prst="rect">
            <a:avLst/>
          </a:prstGeom>
          <a:noFill/>
        </p:spPr>
        <p:txBody>
          <a:bodyPr wrap="square" rtlCol="0">
            <a:spAutoFit/>
          </a:bodyPr>
          <a:lstStyle/>
          <a:p>
            <a:endParaRPr lang="en-US">
              <a:solidFill>
                <a:prstClr val="black"/>
              </a:solidFill>
              <a:latin typeface="Calibri"/>
            </a:endParaRPr>
          </a:p>
        </p:txBody>
      </p:sp>
      <p:sp>
        <p:nvSpPr>
          <p:cNvPr id="6" name="Oval 5"/>
          <p:cNvSpPr/>
          <p:nvPr/>
        </p:nvSpPr>
        <p:spPr>
          <a:xfrm>
            <a:off x="685800" y="990600"/>
            <a:ext cx="7772400" cy="5181599"/>
          </a:xfrm>
          <a:prstGeom prst="ellipse">
            <a:avLst/>
          </a:prstGeom>
          <a:solidFill>
            <a:schemeClr val="bg1">
              <a:lumMod val="95000"/>
              <a:alpha val="90000"/>
            </a:schemeClr>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TextBox 6"/>
          <p:cNvSpPr txBox="1"/>
          <p:nvPr/>
        </p:nvSpPr>
        <p:spPr>
          <a:xfrm>
            <a:off x="1676400" y="1447801"/>
            <a:ext cx="6019800" cy="4524315"/>
          </a:xfrm>
          <a:prstGeom prst="rect">
            <a:avLst/>
          </a:prstGeom>
          <a:noFill/>
        </p:spPr>
        <p:txBody>
          <a:bodyPr wrap="square" rtlCol="0">
            <a:spAutoFit/>
          </a:bodyPr>
          <a:lstStyle/>
          <a:p>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Households and individuals</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Markets for goods and services</a:t>
            </a:r>
          </a:p>
          <a:p>
            <a:pPr>
              <a:buFont typeface="Arial" pitchFamily="34" charset="0"/>
              <a:buChar char="•"/>
            </a:pPr>
            <a:r>
              <a:rPr lang="en-US" sz="2400" b="1" dirty="0">
                <a:solidFill>
                  <a:prstClr val="black"/>
                </a:solidFill>
                <a:latin typeface="Calibri"/>
              </a:rPr>
              <a:t> Labor markets</a:t>
            </a:r>
          </a:p>
          <a:p>
            <a:pPr>
              <a:buFont typeface="Arial" pitchFamily="34" charset="0"/>
              <a:buChar char="•"/>
            </a:pPr>
            <a:r>
              <a:rPr lang="en-US" sz="2400" b="1" dirty="0">
                <a:solidFill>
                  <a:prstClr val="black"/>
                </a:solidFill>
                <a:latin typeface="Calibri"/>
              </a:rPr>
              <a:t> Financial markets</a:t>
            </a:r>
          </a:p>
          <a:p>
            <a:pPr>
              <a:buFont typeface="Arial" pitchFamily="34" charset="0"/>
              <a:buChar char="•"/>
            </a:pPr>
            <a:r>
              <a:rPr lang="en-US" sz="2400" b="1" dirty="0">
                <a:solidFill>
                  <a:prstClr val="black"/>
                </a:solidFill>
                <a:latin typeface="Calibri"/>
              </a:rPr>
              <a:t> Non-market forums (e.g. communities)</a:t>
            </a:r>
          </a:p>
          <a:p>
            <a:pPr>
              <a:buFont typeface="Arial" pitchFamily="34" charset="0"/>
              <a:buChar char="•"/>
            </a:pPr>
            <a:r>
              <a:rPr lang="en-US" sz="2400" b="1" dirty="0">
                <a:solidFill>
                  <a:prstClr val="black"/>
                </a:solidFill>
                <a:latin typeface="Calibri"/>
              </a:rPr>
              <a:t> Environment</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Private institutions</a:t>
            </a:r>
          </a:p>
          <a:p>
            <a:pPr>
              <a:buFont typeface="Arial" pitchFamily="34" charset="0"/>
              <a:buChar char="•"/>
            </a:pPr>
            <a:endParaRPr lang="en-US" sz="2400" b="1" dirty="0">
              <a:solidFill>
                <a:prstClr val="black"/>
              </a:solidFill>
              <a:latin typeface="Calibri"/>
            </a:endParaRPr>
          </a:p>
          <a:p>
            <a:pPr>
              <a:buFont typeface="Arial" pitchFamily="34" charset="0"/>
              <a:buChar char="•"/>
            </a:pPr>
            <a:r>
              <a:rPr lang="en-US" sz="2400" b="1" dirty="0">
                <a:solidFill>
                  <a:prstClr val="black"/>
                </a:solidFill>
                <a:latin typeface="Calibri"/>
              </a:rPr>
              <a:t> Policies and public sector institutions</a:t>
            </a:r>
          </a:p>
        </p:txBody>
      </p:sp>
      <p:sp>
        <p:nvSpPr>
          <p:cNvPr id="8" name="Rectangle 7"/>
          <p:cNvSpPr/>
          <p:nvPr/>
        </p:nvSpPr>
        <p:spPr>
          <a:xfrm rot="1680000">
            <a:off x="3980633" y="1772740"/>
            <a:ext cx="5131598" cy="707886"/>
          </a:xfrm>
          <a:prstGeom prst="rect">
            <a:avLst/>
          </a:prstGeom>
          <a:noFill/>
        </p:spPr>
        <p:txBody>
          <a:bodyPr wrap="none" lIns="91440" tIns="45720" rIns="91440" bIns="45720">
            <a:spAutoFit/>
          </a:bodyPr>
          <a:lstStyle/>
          <a:p>
            <a:pPr algn="ctr"/>
            <a:r>
              <a:rPr lang="en-US" sz="4000" b="1" dirty="0">
                <a:ln w="10541" cmpd="sng">
                  <a:solidFill>
                    <a:srgbClr val="4F81BD">
                      <a:shade val="88000"/>
                      <a:satMod val="110000"/>
                    </a:srgbClr>
                  </a:solidFill>
                  <a:prstDash val="solid"/>
                </a:ln>
                <a:gradFill>
                  <a:gsLst>
                    <a:gs pos="0">
                      <a:srgbClr val="FFF200"/>
                    </a:gs>
                    <a:gs pos="45000">
                      <a:srgbClr val="FF7A00"/>
                    </a:gs>
                    <a:gs pos="70000">
                      <a:srgbClr val="FF0300"/>
                    </a:gs>
                    <a:gs pos="100000">
                      <a:srgbClr val="4D0808"/>
                    </a:gs>
                  </a:gsLst>
                  <a:lin ang="5400000" scaled="0"/>
                </a:gradFill>
                <a:latin typeface="Calibri"/>
              </a:rPr>
              <a:t>Socio-economic system</a:t>
            </a:r>
          </a:p>
        </p:txBody>
      </p:sp>
      <p:sp>
        <p:nvSpPr>
          <p:cNvPr id="9" name="Slide Number Placeholder 6"/>
          <p:cNvSpPr txBox="1">
            <a:spLocks/>
          </p:cNvSpPr>
          <p:nvPr/>
        </p:nvSpPr>
        <p:spPr>
          <a:xfrm>
            <a:off x="6553200" y="567055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D1D669A-8E7F-498A-B6D7-1FE37434D46F}" type="slidenum">
              <a:rPr lang="en-US" smtClean="0">
                <a:solidFill>
                  <a:prstClr val="black">
                    <a:tint val="75000"/>
                  </a:prstClr>
                </a:solidFill>
                <a:latin typeface="Calibri"/>
              </a:rPr>
              <a:pPr/>
              <a:t>25</a:t>
            </a:fld>
            <a:endParaRPr lang="en-US">
              <a:solidFill>
                <a:prstClr val="black">
                  <a:tint val="75000"/>
                </a:prstClr>
              </a:solidFill>
              <a:latin typeface="Calibri"/>
            </a:endParaRPr>
          </a:p>
        </p:txBody>
      </p:sp>
      <p:cxnSp>
        <p:nvCxnSpPr>
          <p:cNvPr id="24" name="Straight Arrow Connector 23"/>
          <p:cNvCxnSpPr/>
          <p:nvPr/>
        </p:nvCxnSpPr>
        <p:spPr>
          <a:xfrm flipH="1">
            <a:off x="2438399" y="2597545"/>
            <a:ext cx="609601" cy="228600"/>
          </a:xfrm>
          <a:prstGeom prst="straightConnector1">
            <a:avLst/>
          </a:prstGeom>
          <a:noFill/>
          <a:ln w="28575" cap="flat" cmpd="sng" algn="ctr">
            <a:solidFill>
              <a:srgbClr val="C0504D">
                <a:lumMod val="75000"/>
              </a:srgbClr>
            </a:solidFill>
            <a:prstDash val="solid"/>
            <a:tailEnd type="arrow"/>
          </a:ln>
          <a:effectLst/>
        </p:spPr>
      </p:cxnSp>
      <p:cxnSp>
        <p:nvCxnSpPr>
          <p:cNvPr id="25" name="Straight Arrow Connector 24"/>
          <p:cNvCxnSpPr/>
          <p:nvPr/>
        </p:nvCxnSpPr>
        <p:spPr>
          <a:xfrm flipH="1">
            <a:off x="2438399" y="2597545"/>
            <a:ext cx="762001" cy="609600"/>
          </a:xfrm>
          <a:prstGeom prst="straightConnector1">
            <a:avLst/>
          </a:prstGeom>
          <a:noFill/>
          <a:ln w="28575" cap="flat" cmpd="sng" algn="ctr">
            <a:solidFill>
              <a:srgbClr val="C0504D">
                <a:lumMod val="75000"/>
              </a:srgbClr>
            </a:solidFill>
            <a:prstDash val="solid"/>
            <a:tailEnd type="arrow"/>
          </a:ln>
          <a:effectLst/>
        </p:spPr>
      </p:cxnSp>
      <p:cxnSp>
        <p:nvCxnSpPr>
          <p:cNvPr id="26" name="Straight Arrow Connector 25"/>
          <p:cNvCxnSpPr/>
          <p:nvPr/>
        </p:nvCxnSpPr>
        <p:spPr>
          <a:xfrm flipH="1">
            <a:off x="2689412" y="2597545"/>
            <a:ext cx="815788" cy="939031"/>
          </a:xfrm>
          <a:prstGeom prst="straightConnector1">
            <a:avLst/>
          </a:prstGeom>
          <a:noFill/>
          <a:ln w="28575" cap="flat" cmpd="sng" algn="ctr">
            <a:solidFill>
              <a:srgbClr val="C0504D">
                <a:lumMod val="75000"/>
              </a:srgbClr>
            </a:solidFill>
            <a:prstDash val="solid"/>
            <a:tailEnd type="arrow"/>
          </a:ln>
          <a:effectLst/>
        </p:spPr>
      </p:cxnSp>
      <p:cxnSp>
        <p:nvCxnSpPr>
          <p:cNvPr id="27" name="Straight Arrow Connector 26"/>
          <p:cNvCxnSpPr/>
          <p:nvPr/>
        </p:nvCxnSpPr>
        <p:spPr>
          <a:xfrm flipH="1">
            <a:off x="2819399" y="2597545"/>
            <a:ext cx="990601" cy="1371600"/>
          </a:xfrm>
          <a:prstGeom prst="straightConnector1">
            <a:avLst/>
          </a:prstGeom>
          <a:noFill/>
          <a:ln w="28575" cap="flat" cmpd="sng" algn="ctr">
            <a:solidFill>
              <a:srgbClr val="C0504D">
                <a:lumMod val="75000"/>
              </a:srgbClr>
            </a:solidFill>
            <a:prstDash val="solid"/>
            <a:tailEnd type="arrow"/>
          </a:ln>
          <a:effectLst/>
        </p:spPr>
      </p:cxnSp>
      <p:cxnSp>
        <p:nvCxnSpPr>
          <p:cNvPr id="28" name="Straight Arrow Connector 27"/>
          <p:cNvCxnSpPr/>
          <p:nvPr/>
        </p:nvCxnSpPr>
        <p:spPr>
          <a:xfrm flipH="1">
            <a:off x="3200400" y="2597545"/>
            <a:ext cx="838200" cy="1600200"/>
          </a:xfrm>
          <a:prstGeom prst="straightConnector1">
            <a:avLst/>
          </a:prstGeom>
          <a:noFill/>
          <a:ln w="28575" cap="flat" cmpd="sng" algn="ctr">
            <a:solidFill>
              <a:srgbClr val="C0504D">
                <a:lumMod val="75000"/>
              </a:srgbClr>
            </a:solidFill>
            <a:prstDash val="solid"/>
            <a:tailEnd type="arrow"/>
          </a:ln>
          <a:effectLst/>
        </p:spPr>
      </p:cxnSp>
      <p:sp>
        <p:nvSpPr>
          <p:cNvPr id="29" name="Arc 28"/>
          <p:cNvSpPr/>
          <p:nvPr/>
        </p:nvSpPr>
        <p:spPr>
          <a:xfrm rot="2800415" flipH="1" flipV="1">
            <a:off x="1678498" y="2038555"/>
            <a:ext cx="2750922" cy="3625833"/>
          </a:xfrm>
          <a:prstGeom prst="arc">
            <a:avLst>
              <a:gd name="adj1" fmla="val 15100582"/>
              <a:gd name="adj2" fmla="val 2276959"/>
            </a:avLst>
          </a:prstGeom>
          <a:noFill/>
          <a:ln w="28575" cap="flat" cmpd="sng" algn="ctr">
            <a:solidFill>
              <a:srgbClr val="C0504D">
                <a:lumMod val="75000"/>
              </a:srgbClr>
            </a:solidFill>
            <a:prstDash val="solid"/>
            <a:tailEnd type="stealth"/>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30" name="Rectangle 29"/>
          <p:cNvSpPr/>
          <p:nvPr/>
        </p:nvSpPr>
        <p:spPr>
          <a:xfrm>
            <a:off x="2971800" y="2216545"/>
            <a:ext cx="2057400" cy="304800"/>
          </a:xfrm>
          <a:prstGeom prst="rect">
            <a:avLst/>
          </a:prstGeom>
          <a:solidFill>
            <a:sysClr val="window" lastClr="FFFFFF"/>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C0504D">
                    <a:lumMod val="75000"/>
                  </a:srgbClr>
                </a:solidFill>
                <a:effectLst/>
                <a:uLnTx/>
                <a:uFillTx/>
                <a:latin typeface="Calibri"/>
                <a:ea typeface="+mn-ea"/>
                <a:cs typeface="+mn-cs"/>
              </a:rPr>
              <a:t>Directly affected</a:t>
            </a:r>
            <a:endParaRPr kumimoji="0" lang="en-US" sz="1800" b="1" i="0" u="none" strike="noStrike" kern="0" cap="none" spc="0" normalizeH="0" baseline="0" noProof="0" dirty="0">
              <a:ln>
                <a:noFill/>
              </a:ln>
              <a:solidFill>
                <a:prstClr val="white"/>
              </a:solidFill>
              <a:effectLst/>
              <a:uLnTx/>
              <a:uFillTx/>
              <a:latin typeface="Calibri"/>
              <a:ea typeface="+mn-ea"/>
              <a:cs typeface="+mn-cs"/>
            </a:endParaRPr>
          </a:p>
        </p:txBody>
      </p:sp>
      <p:sp>
        <p:nvSpPr>
          <p:cNvPr id="31" name="Rectangle 30"/>
          <p:cNvSpPr/>
          <p:nvPr/>
        </p:nvSpPr>
        <p:spPr>
          <a:xfrm>
            <a:off x="5029200" y="2216545"/>
            <a:ext cx="2057400" cy="304800"/>
          </a:xfrm>
          <a:prstGeom prst="rect">
            <a:avLst/>
          </a:prstGeom>
          <a:solidFill>
            <a:sysClr val="window" lastClr="FFFFFF"/>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C0504D">
                    <a:lumMod val="75000"/>
                  </a:srgbClr>
                </a:solidFill>
                <a:effectLst/>
                <a:uLnTx/>
                <a:uFillTx/>
                <a:latin typeface="Calibri"/>
                <a:ea typeface="+mn-ea"/>
                <a:cs typeface="+mn-cs"/>
              </a:rPr>
              <a:t>Others</a:t>
            </a:r>
          </a:p>
        </p:txBody>
      </p:sp>
      <p:cxnSp>
        <p:nvCxnSpPr>
          <p:cNvPr id="32" name="Straight Arrow Connector 31"/>
          <p:cNvCxnSpPr/>
          <p:nvPr/>
        </p:nvCxnSpPr>
        <p:spPr>
          <a:xfrm flipV="1">
            <a:off x="4495800" y="2711845"/>
            <a:ext cx="1638300" cy="1600200"/>
          </a:xfrm>
          <a:prstGeom prst="straightConnector1">
            <a:avLst/>
          </a:prstGeom>
          <a:noFill/>
          <a:ln w="28575" cap="flat" cmpd="sng" algn="ctr">
            <a:solidFill>
              <a:srgbClr val="C0504D">
                <a:lumMod val="75000"/>
              </a:srgbClr>
            </a:solidFill>
            <a:prstDash val="solid"/>
            <a:tailEnd type="arrow"/>
          </a:ln>
          <a:effectLst/>
        </p:spPr>
      </p:cxnSp>
      <p:cxnSp>
        <p:nvCxnSpPr>
          <p:cNvPr id="33" name="Straight Arrow Connector 32"/>
          <p:cNvCxnSpPr/>
          <p:nvPr/>
        </p:nvCxnSpPr>
        <p:spPr>
          <a:xfrm flipV="1">
            <a:off x="4495800" y="2743200"/>
            <a:ext cx="1340224" cy="1108271"/>
          </a:xfrm>
          <a:prstGeom prst="straightConnector1">
            <a:avLst/>
          </a:prstGeom>
          <a:noFill/>
          <a:ln w="28575" cap="flat" cmpd="sng" algn="ctr">
            <a:solidFill>
              <a:srgbClr val="C0504D">
                <a:lumMod val="75000"/>
              </a:srgbClr>
            </a:solidFill>
            <a:prstDash val="solid"/>
            <a:tailEnd type="arrow"/>
          </a:ln>
          <a:effectLst/>
        </p:spPr>
      </p:cxnSp>
      <p:cxnSp>
        <p:nvCxnSpPr>
          <p:cNvPr id="34" name="Straight Arrow Connector 33"/>
          <p:cNvCxnSpPr/>
          <p:nvPr/>
        </p:nvCxnSpPr>
        <p:spPr>
          <a:xfrm flipV="1">
            <a:off x="4419600" y="2673745"/>
            <a:ext cx="1143000" cy="862831"/>
          </a:xfrm>
          <a:prstGeom prst="straightConnector1">
            <a:avLst/>
          </a:prstGeom>
          <a:noFill/>
          <a:ln w="28575" cap="flat" cmpd="sng" algn="ctr">
            <a:solidFill>
              <a:srgbClr val="C0504D">
                <a:lumMod val="75000"/>
              </a:srgbClr>
            </a:solidFill>
            <a:prstDash val="solid"/>
            <a:tailEnd type="arrow"/>
          </a:ln>
          <a:effectLst/>
        </p:spPr>
      </p:cxnSp>
      <p:cxnSp>
        <p:nvCxnSpPr>
          <p:cNvPr id="35" name="Straight Arrow Connector 34"/>
          <p:cNvCxnSpPr/>
          <p:nvPr/>
        </p:nvCxnSpPr>
        <p:spPr>
          <a:xfrm flipV="1">
            <a:off x="4419600" y="2635645"/>
            <a:ext cx="990600" cy="571500"/>
          </a:xfrm>
          <a:prstGeom prst="straightConnector1">
            <a:avLst/>
          </a:prstGeom>
          <a:noFill/>
          <a:ln w="28575" cap="flat" cmpd="sng" algn="ctr">
            <a:solidFill>
              <a:srgbClr val="C0504D">
                <a:lumMod val="75000"/>
              </a:srgbClr>
            </a:solidFill>
            <a:prstDash val="solid"/>
            <a:tailEnd type="arrow"/>
          </a:ln>
          <a:effectLst/>
        </p:spPr>
      </p:cxnSp>
      <p:cxnSp>
        <p:nvCxnSpPr>
          <p:cNvPr id="36" name="Straight Arrow Connector 35"/>
          <p:cNvCxnSpPr/>
          <p:nvPr/>
        </p:nvCxnSpPr>
        <p:spPr>
          <a:xfrm flipV="1">
            <a:off x="4419600" y="2597545"/>
            <a:ext cx="685800" cy="304800"/>
          </a:xfrm>
          <a:prstGeom prst="straightConnector1">
            <a:avLst/>
          </a:prstGeom>
          <a:noFill/>
          <a:ln w="28575" cap="flat" cmpd="sng" algn="ctr">
            <a:solidFill>
              <a:srgbClr val="C0504D">
                <a:lumMod val="75000"/>
              </a:srgbClr>
            </a:solidFill>
            <a:prstDash val="solid"/>
            <a:tailEnd type="arrow"/>
          </a:ln>
          <a:effectLst/>
        </p:spPr>
      </p:cxnSp>
      <p:sp>
        <p:nvSpPr>
          <p:cNvPr id="37" name="Footer Placeholder 4"/>
          <p:cNvSpPr>
            <a:spLocks noGrp="1"/>
          </p:cNvSpPr>
          <p:nvPr>
            <p:ph type="ftr" sz="quarter" idx="11"/>
          </p:nvPr>
        </p:nvSpPr>
        <p:spPr>
          <a:xfrm>
            <a:off x="2590800" y="6400800"/>
            <a:ext cx="5627281" cy="365125"/>
          </a:xfrm>
        </p:spPr>
        <p:txBody>
          <a:bodyPr/>
          <a:lstStyle/>
          <a:p>
            <a:r>
              <a:rPr lang="en-US" dirty="0"/>
              <a:t>Analyzing development policy</a:t>
            </a:r>
          </a:p>
        </p:txBody>
      </p:sp>
      <p:sp>
        <p:nvSpPr>
          <p:cNvPr id="4" name="Slide Number Placeholder 3"/>
          <p:cNvSpPr>
            <a:spLocks noGrp="1"/>
          </p:cNvSpPr>
          <p:nvPr>
            <p:ph type="sldNum" sz="quarter" idx="12"/>
          </p:nvPr>
        </p:nvSpPr>
        <p:spPr/>
        <p:txBody>
          <a:bodyPr/>
          <a:lstStyle/>
          <a:p>
            <a:fld id="{B3977D60-5343-49E1-BD8C-CA39C39BE7A5}" type="slidenum">
              <a:rPr lang="en-US" smtClean="0"/>
              <a:t>25</a:t>
            </a:fld>
            <a:endParaRPr lang="en-US"/>
          </a:p>
        </p:txBody>
      </p:sp>
      <p:cxnSp>
        <p:nvCxnSpPr>
          <p:cNvPr id="38" name="Straight Arrow Connector 37"/>
          <p:cNvCxnSpPr/>
          <p:nvPr/>
        </p:nvCxnSpPr>
        <p:spPr>
          <a:xfrm flipH="1">
            <a:off x="3200400" y="2597545"/>
            <a:ext cx="990600" cy="2279255"/>
          </a:xfrm>
          <a:prstGeom prst="straightConnector1">
            <a:avLst/>
          </a:prstGeom>
          <a:noFill/>
          <a:ln w="28575" cap="flat" cmpd="sng" algn="ctr">
            <a:solidFill>
              <a:srgbClr val="C0504D">
                <a:lumMod val="75000"/>
              </a:srgbClr>
            </a:solidFill>
            <a:prstDash val="solid"/>
            <a:tailEnd type="arrow"/>
          </a:ln>
          <a:effectLst/>
        </p:spPr>
      </p:cxnSp>
      <p:cxnSp>
        <p:nvCxnSpPr>
          <p:cNvPr id="39" name="Straight Arrow Connector 38"/>
          <p:cNvCxnSpPr/>
          <p:nvPr/>
        </p:nvCxnSpPr>
        <p:spPr>
          <a:xfrm flipV="1">
            <a:off x="4495800" y="2749945"/>
            <a:ext cx="1790700" cy="2126856"/>
          </a:xfrm>
          <a:prstGeom prst="straightConnector1">
            <a:avLst/>
          </a:prstGeom>
          <a:noFill/>
          <a:ln w="28575" cap="flat" cmpd="sng" algn="ctr">
            <a:solidFill>
              <a:srgbClr val="C0504D">
                <a:lumMod val="75000"/>
              </a:srgbClr>
            </a:solidFill>
            <a:prstDash val="solid"/>
            <a:tailEnd type="arrow"/>
          </a:ln>
          <a:effectLst/>
        </p:spPr>
      </p:cxnSp>
    </p:spTree>
    <p:extLst>
      <p:ext uri="{BB962C8B-B14F-4D97-AF65-F5344CB8AC3E}">
        <p14:creationId xmlns:p14="http://schemas.microsoft.com/office/powerpoint/2010/main" val="285392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8600" y="1557040"/>
            <a:ext cx="8763000" cy="4093428"/>
          </a:xfrm>
          <a:prstGeom prst="rect">
            <a:avLst/>
          </a:prstGeom>
          <a:noFill/>
        </p:spPr>
        <p:txBody>
          <a:bodyPr wrap="square" rtlCol="0">
            <a:spAutoFit/>
          </a:bodyPr>
          <a:lstStyle/>
          <a:p>
            <a:pPr marL="457200" lvl="0" indent="-457200">
              <a:spcBef>
                <a:spcPts val="600"/>
              </a:spcBef>
              <a:buClr>
                <a:schemeClr val="accent1"/>
              </a:buClr>
              <a:buFont typeface="Wingdings 3" pitchFamily="18" charset="2"/>
              <a:buChar char="}"/>
            </a:pPr>
            <a:r>
              <a:rPr lang="en-US" sz="2400" dirty="0">
                <a:solidFill>
                  <a:prstClr val="black"/>
                </a:solidFill>
                <a:latin typeface="Calibri" pitchFamily="34" charset="0"/>
              </a:rPr>
              <a:t>Identify types of policies that are most likely to be complementary to the development activities of private actors</a:t>
            </a:r>
          </a:p>
          <a:p>
            <a:pPr marL="457200" lvl="0" indent="-457200">
              <a:spcBef>
                <a:spcPts val="600"/>
              </a:spcBef>
              <a:buClr>
                <a:schemeClr val="accent1"/>
              </a:buClr>
              <a:buFont typeface="Wingdings 3" pitchFamily="18" charset="2"/>
              <a:buChar char="}"/>
            </a:pPr>
            <a:r>
              <a:rPr lang="en-US" sz="2400" dirty="0">
                <a:solidFill>
                  <a:prstClr val="black"/>
                </a:solidFill>
                <a:latin typeface="Calibri" pitchFamily="34" charset="0"/>
              </a:rPr>
              <a:t>Examine the differentiated and multidimensional impacts of specific policies</a:t>
            </a:r>
          </a:p>
          <a:p>
            <a:pPr marL="457200" lvl="0" indent="-457200">
              <a:spcBef>
                <a:spcPts val="600"/>
              </a:spcBef>
              <a:buClr>
                <a:schemeClr val="accent1"/>
              </a:buClr>
              <a:buFont typeface="Wingdings 3" pitchFamily="18" charset="2"/>
              <a:buChar char="}"/>
            </a:pPr>
            <a:r>
              <a:rPr lang="en-US" sz="2400" dirty="0">
                <a:solidFill>
                  <a:prstClr val="black"/>
                </a:solidFill>
                <a:latin typeface="Calibri" pitchFamily="34" charset="0"/>
              </a:rPr>
              <a:t>Examine how those impacts depend on the details of design and implementation</a:t>
            </a:r>
          </a:p>
          <a:p>
            <a:pPr marL="457200" lvl="0" indent="-457200">
              <a:spcBef>
                <a:spcPts val="600"/>
              </a:spcBef>
              <a:buClr>
                <a:schemeClr val="accent1"/>
              </a:buClr>
              <a:buFont typeface="Wingdings 3" pitchFamily="18" charset="2"/>
              <a:buChar char="}"/>
            </a:pPr>
            <a:r>
              <a:rPr lang="en-US" sz="2400" dirty="0">
                <a:solidFill>
                  <a:prstClr val="black"/>
                </a:solidFill>
                <a:latin typeface="Calibri" pitchFamily="34" charset="0"/>
              </a:rPr>
              <a:t>Identify ways to reduce corruption and improve policy implementation</a:t>
            </a:r>
          </a:p>
          <a:p>
            <a:pPr marL="457200" lvl="0" indent="-457200">
              <a:spcBef>
                <a:spcPts val="600"/>
              </a:spcBef>
              <a:buClr>
                <a:schemeClr val="accent1"/>
              </a:buClr>
              <a:buFont typeface="Wingdings 3" pitchFamily="18" charset="2"/>
              <a:buChar char="}"/>
            </a:pPr>
            <a:r>
              <a:rPr lang="en-US" sz="2400" dirty="0">
                <a:solidFill>
                  <a:prstClr val="black"/>
                </a:solidFill>
                <a:latin typeface="Calibri" pitchFamily="34" charset="0"/>
              </a:rPr>
              <a:t>Learn from on-going research, experimentation, monitoring and evaluation</a:t>
            </a:r>
          </a:p>
        </p:txBody>
      </p:sp>
      <p:sp>
        <p:nvSpPr>
          <p:cNvPr id="4" name="TextBox 3"/>
          <p:cNvSpPr txBox="1"/>
          <p:nvPr/>
        </p:nvSpPr>
        <p:spPr>
          <a:xfrm>
            <a:off x="76200" y="228599"/>
            <a:ext cx="8686800" cy="1200329"/>
          </a:xfrm>
          <a:prstGeom prst="rect">
            <a:avLst/>
          </a:prstGeom>
          <a:noFill/>
        </p:spPr>
        <p:txBody>
          <a:bodyPr wrap="square" rtlCol="0">
            <a:spAutoFit/>
          </a:bodyPr>
          <a:lstStyle/>
          <a:p>
            <a:r>
              <a:rPr lang="en-US" sz="3600" b="1" dirty="0">
                <a:solidFill>
                  <a:srgbClr val="2891AA"/>
                </a:solidFill>
                <a:latin typeface="+mj-lt"/>
                <a:ea typeface="Times New Roman"/>
              </a:rPr>
              <a:t>The tools of economic analysis will help us…</a:t>
            </a:r>
            <a:endParaRPr lang="en-US" sz="3600" dirty="0">
              <a:solidFill>
                <a:srgbClr val="2891AA"/>
              </a:solidFill>
              <a:latin typeface="+mj-lt"/>
              <a:ea typeface="Times New Roman"/>
            </a:endParaRPr>
          </a:p>
        </p:txBody>
      </p:sp>
      <p:sp>
        <p:nvSpPr>
          <p:cNvPr id="6" name="Footer Placeholder 4"/>
          <p:cNvSpPr>
            <a:spLocks noGrp="1"/>
          </p:cNvSpPr>
          <p:nvPr>
            <p:ph type="ftr" sz="quarter" idx="11"/>
          </p:nvPr>
        </p:nvSpPr>
        <p:spPr>
          <a:xfrm>
            <a:off x="2590800" y="6400800"/>
            <a:ext cx="5627281" cy="365125"/>
          </a:xfrm>
        </p:spPr>
        <p:txBody>
          <a:bodyPr/>
          <a:lstStyle/>
          <a:p>
            <a:r>
              <a:rPr lang="en-US" dirty="0"/>
              <a:t>Analyzing development policy</a:t>
            </a:r>
          </a:p>
        </p:txBody>
      </p:sp>
      <p:sp>
        <p:nvSpPr>
          <p:cNvPr id="3" name="Slide Number Placeholder 2"/>
          <p:cNvSpPr>
            <a:spLocks noGrp="1"/>
          </p:cNvSpPr>
          <p:nvPr>
            <p:ph type="sldNum" sz="quarter" idx="12"/>
          </p:nvPr>
        </p:nvSpPr>
        <p:spPr/>
        <p:txBody>
          <a:bodyPr/>
          <a:lstStyle/>
          <a:p>
            <a:fld id="{B3977D60-5343-49E1-BD8C-CA39C39BE7A5}" type="slidenum">
              <a:rPr lang="en-US" smtClean="0"/>
              <a:t>26</a:t>
            </a:fld>
            <a:endParaRPr lang="en-US"/>
          </a:p>
        </p:txBody>
      </p:sp>
    </p:spTree>
    <p:extLst>
      <p:ext uri="{BB962C8B-B14F-4D97-AF65-F5344CB8AC3E}">
        <p14:creationId xmlns:p14="http://schemas.microsoft.com/office/powerpoint/2010/main" val="2806557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br>
              <a:rPr lang="en-US" sz="4000" dirty="0"/>
            </a:br>
            <a:r>
              <a:rPr lang="en-US" sz="4000" dirty="0"/>
              <a:t>Millennium Development Goals</a:t>
            </a:r>
          </a:p>
        </p:txBody>
      </p:sp>
      <p:sp>
        <p:nvSpPr>
          <p:cNvPr id="6" name="Slide Number Placeholder 5"/>
          <p:cNvSpPr>
            <a:spLocks noGrp="1"/>
          </p:cNvSpPr>
          <p:nvPr>
            <p:ph type="sldNum" sz="quarter" idx="12"/>
          </p:nvPr>
        </p:nvSpPr>
        <p:spPr/>
        <p:txBody>
          <a:bodyPr/>
          <a:lstStyle/>
          <a:p>
            <a:fld id="{B3977D60-5343-49E1-BD8C-CA39C39BE7A5}" type="slidenum">
              <a:rPr lang="en-US" smtClean="0"/>
              <a:t>27</a:t>
            </a:fld>
            <a:endParaRPr lang="en-US"/>
          </a:p>
        </p:txBody>
      </p:sp>
    </p:spTree>
    <p:extLst>
      <p:ext uri="{BB962C8B-B14F-4D97-AF65-F5344CB8AC3E}">
        <p14:creationId xmlns:p14="http://schemas.microsoft.com/office/powerpoint/2010/main" val="39355374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 y="990600"/>
            <a:ext cx="4648200" cy="4401205"/>
          </a:xfrm>
          <a:prstGeom prst="rect">
            <a:avLst/>
          </a:prstGeom>
          <a:noFill/>
        </p:spPr>
        <p:txBody>
          <a:bodyPr wrap="square" rtlCol="0">
            <a:spAutoFit/>
          </a:bodyPr>
          <a:lstStyle/>
          <a:p>
            <a:pPr algn="ctr"/>
            <a:r>
              <a:rPr lang="en-US" sz="2800" b="1" dirty="0">
                <a:solidFill>
                  <a:schemeClr val="accent1">
                    <a:lumMod val="75000"/>
                  </a:schemeClr>
                </a:solidFill>
                <a:latin typeface="Calibri" panose="020F0502020204030204" pitchFamily="34" charset="0"/>
                <a:ea typeface="Times New Roman"/>
              </a:rPr>
              <a:t>MDGs</a:t>
            </a:r>
          </a:p>
          <a:p>
            <a:pPr algn="ctr"/>
            <a:endParaRPr lang="en-US" sz="2800" b="1" dirty="0">
              <a:solidFill>
                <a:schemeClr val="accent1">
                  <a:lumMod val="75000"/>
                </a:schemeClr>
              </a:solidFill>
              <a:effectLst/>
              <a:latin typeface="Calibri" panose="020F0502020204030204" pitchFamily="34" charset="0"/>
              <a:ea typeface="Times New Roman"/>
            </a:endParaRPr>
          </a:p>
          <a:p>
            <a:r>
              <a:rPr lang="en-US" sz="2800" dirty="0">
                <a:solidFill>
                  <a:schemeClr val="accent1">
                    <a:lumMod val="75000"/>
                  </a:schemeClr>
                </a:solidFill>
                <a:latin typeface="Calibri" panose="020F0502020204030204" pitchFamily="34" charset="0"/>
                <a:ea typeface="Times New Roman"/>
              </a:rPr>
              <a:t>What values and priorities are suggested by the Millennium Development Goals?</a:t>
            </a:r>
          </a:p>
          <a:p>
            <a:endParaRPr lang="en-US" sz="2800" dirty="0">
              <a:solidFill>
                <a:schemeClr val="accent1">
                  <a:lumMod val="75000"/>
                </a:schemeClr>
              </a:solidFill>
              <a:effectLst/>
              <a:latin typeface="Calibri" panose="020F0502020204030204" pitchFamily="34" charset="0"/>
              <a:ea typeface="Times New Roman"/>
            </a:endParaRPr>
          </a:p>
          <a:p>
            <a:r>
              <a:rPr lang="en-US" sz="2800" dirty="0">
                <a:solidFill>
                  <a:schemeClr val="accent1">
                    <a:lumMod val="75000"/>
                  </a:schemeClr>
                </a:solidFill>
                <a:latin typeface="Calibri" panose="020F0502020204030204" pitchFamily="34" charset="0"/>
                <a:ea typeface="Times New Roman"/>
              </a:rPr>
              <a:t>When these goals are emphasized, what is </a:t>
            </a:r>
            <a:r>
              <a:rPr lang="en-US" sz="2800" i="1" dirty="0">
                <a:solidFill>
                  <a:schemeClr val="accent1">
                    <a:lumMod val="75000"/>
                  </a:schemeClr>
                </a:solidFill>
                <a:latin typeface="Calibri" panose="020F0502020204030204" pitchFamily="34" charset="0"/>
                <a:ea typeface="Times New Roman"/>
              </a:rPr>
              <a:t>de-emphasized </a:t>
            </a:r>
            <a:r>
              <a:rPr lang="en-US" sz="2800" dirty="0">
                <a:solidFill>
                  <a:schemeClr val="accent1">
                    <a:lumMod val="75000"/>
                  </a:schemeClr>
                </a:solidFill>
                <a:latin typeface="Calibri" panose="020F0502020204030204" pitchFamily="34" charset="0"/>
                <a:ea typeface="Times New Roman"/>
              </a:rPr>
              <a:t>but perhaps also relevant to development?</a:t>
            </a:r>
            <a:endParaRPr lang="en-US" sz="2800" dirty="0">
              <a:solidFill>
                <a:schemeClr val="accent1">
                  <a:lumMod val="75000"/>
                </a:schemeClr>
              </a:solidFill>
              <a:effectLst/>
              <a:latin typeface="Calibri" panose="020F0502020204030204" pitchFamily="34" charset="0"/>
              <a:ea typeface="Times New Roman"/>
            </a:endParaRPr>
          </a:p>
        </p:txBody>
      </p:sp>
      <p:sp>
        <p:nvSpPr>
          <p:cNvPr id="5" name="Slide Number Placeholder 4"/>
          <p:cNvSpPr>
            <a:spLocks noGrp="1"/>
          </p:cNvSpPr>
          <p:nvPr>
            <p:ph type="sldNum" sz="quarter" idx="12"/>
          </p:nvPr>
        </p:nvSpPr>
        <p:spPr/>
        <p:txBody>
          <a:bodyPr/>
          <a:lstStyle/>
          <a:p>
            <a:fld id="{B3977D60-5343-49E1-BD8C-CA39C39BE7A5}" type="slidenum">
              <a:rPr lang="en-US" smtClean="0"/>
              <a:t>28</a:t>
            </a:fld>
            <a:endParaRPr lang="en-US"/>
          </a:p>
        </p:txBody>
      </p:sp>
      <p:sp>
        <p:nvSpPr>
          <p:cNvPr id="6" name="Footer Placeholder 4"/>
          <p:cNvSpPr>
            <a:spLocks noGrp="1"/>
          </p:cNvSpPr>
          <p:nvPr>
            <p:ph type="ftr" sz="quarter" idx="11"/>
          </p:nvPr>
        </p:nvSpPr>
        <p:spPr>
          <a:xfrm>
            <a:off x="2590800" y="6400800"/>
            <a:ext cx="5627281" cy="365125"/>
          </a:xfrm>
        </p:spPr>
        <p:txBody>
          <a:bodyPr/>
          <a:lstStyle/>
          <a:p>
            <a:r>
              <a:rPr lang="en-US" dirty="0"/>
              <a:t>What is development?</a:t>
            </a:r>
          </a:p>
        </p:txBody>
      </p:sp>
      <p:sp>
        <p:nvSpPr>
          <p:cNvPr id="7" name="TextBox 6"/>
          <p:cNvSpPr txBox="1"/>
          <p:nvPr/>
        </p:nvSpPr>
        <p:spPr>
          <a:xfrm>
            <a:off x="5943600" y="2133600"/>
            <a:ext cx="2514600" cy="923330"/>
          </a:xfrm>
          <a:prstGeom prst="rect">
            <a:avLst/>
          </a:prstGeom>
          <a:noFill/>
        </p:spPr>
        <p:txBody>
          <a:bodyPr wrap="square" rtlCol="0">
            <a:spAutoFit/>
          </a:bodyPr>
          <a:lstStyle/>
          <a:p>
            <a:r>
              <a:rPr lang="en-US" dirty="0"/>
              <a:t>(find it at:</a:t>
            </a:r>
          </a:p>
          <a:p>
            <a:r>
              <a:rPr lang="en-US" dirty="0"/>
              <a:t>http://www.un.org/millenniumgoals/)</a:t>
            </a:r>
          </a:p>
        </p:txBody>
      </p:sp>
    </p:spTree>
    <p:extLst>
      <p:ext uri="{BB962C8B-B14F-4D97-AF65-F5344CB8AC3E}">
        <p14:creationId xmlns:p14="http://schemas.microsoft.com/office/powerpoint/2010/main" val="38320910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3977D60-5343-49E1-BD8C-CA39C39BE7A5}" type="slidenum">
              <a:rPr lang="en-US" smtClean="0"/>
              <a:t>29</a:t>
            </a:fld>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 y="547688"/>
            <a:ext cx="9010650" cy="5762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Footer Placeholder 4"/>
          <p:cNvSpPr>
            <a:spLocks noGrp="1"/>
          </p:cNvSpPr>
          <p:nvPr>
            <p:ph type="ftr" sz="quarter" idx="11"/>
          </p:nvPr>
        </p:nvSpPr>
        <p:spPr>
          <a:xfrm>
            <a:off x="2590800" y="6400800"/>
            <a:ext cx="5627281" cy="365125"/>
          </a:xfrm>
        </p:spPr>
        <p:txBody>
          <a:bodyPr/>
          <a:lstStyle/>
          <a:p>
            <a:r>
              <a:rPr lang="en-US" dirty="0"/>
              <a:t>What is development?</a:t>
            </a:r>
          </a:p>
        </p:txBody>
      </p:sp>
    </p:spTree>
    <p:extLst>
      <p:ext uri="{BB962C8B-B14F-4D97-AF65-F5344CB8AC3E}">
        <p14:creationId xmlns:p14="http://schemas.microsoft.com/office/powerpoint/2010/main" val="1550130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Well-being</a:t>
            </a:r>
          </a:p>
        </p:txBody>
      </p:sp>
      <p:sp>
        <p:nvSpPr>
          <p:cNvPr id="6" name="Slide Number Placeholder 5"/>
          <p:cNvSpPr>
            <a:spLocks noGrp="1"/>
          </p:cNvSpPr>
          <p:nvPr>
            <p:ph type="sldNum" sz="quarter" idx="12"/>
          </p:nvPr>
        </p:nvSpPr>
        <p:spPr/>
        <p:txBody>
          <a:bodyPr/>
          <a:lstStyle/>
          <a:p>
            <a:fld id="{B3977D60-5343-49E1-BD8C-CA39C39BE7A5}" type="slidenum">
              <a:rPr lang="en-US" smtClean="0"/>
              <a:t>30</a:t>
            </a:fld>
            <a:endParaRPr lang="en-US"/>
          </a:p>
        </p:txBody>
      </p:sp>
    </p:spTree>
    <p:extLst>
      <p:ext uri="{BB962C8B-B14F-4D97-AF65-F5344CB8AC3E}">
        <p14:creationId xmlns:p14="http://schemas.microsoft.com/office/powerpoint/2010/main" val="12575461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600" dirty="0">
                <a:solidFill>
                  <a:srgbClr val="2891AA"/>
                </a:solidFill>
                <a:effectLst/>
              </a:rPr>
              <a:t>As discussed:</a:t>
            </a:r>
          </a:p>
        </p:txBody>
      </p:sp>
      <p:sp>
        <p:nvSpPr>
          <p:cNvPr id="5" name="Footer Placeholder 4"/>
          <p:cNvSpPr>
            <a:spLocks noGrp="1"/>
          </p:cNvSpPr>
          <p:nvPr>
            <p:ph type="ftr" sz="quarter" idx="11"/>
          </p:nvPr>
        </p:nvSpPr>
        <p:spPr>
          <a:xfrm>
            <a:off x="2590800" y="6400800"/>
            <a:ext cx="5627281" cy="365125"/>
          </a:xfrm>
        </p:spPr>
        <p:txBody>
          <a:bodyPr/>
          <a:lstStyle/>
          <a:p>
            <a:r>
              <a:rPr lang="en-US" dirty="0"/>
              <a:t>The nature of well-being</a:t>
            </a:r>
          </a:p>
        </p:txBody>
      </p:sp>
      <p:sp>
        <p:nvSpPr>
          <p:cNvPr id="6" name="Slide Number Placeholder 5"/>
          <p:cNvSpPr>
            <a:spLocks noGrp="1"/>
          </p:cNvSpPr>
          <p:nvPr>
            <p:ph type="sldNum" sz="quarter" idx="12"/>
          </p:nvPr>
        </p:nvSpPr>
        <p:spPr/>
        <p:txBody>
          <a:bodyPr/>
          <a:lstStyle/>
          <a:p>
            <a:fld id="{B3977D60-5343-49E1-BD8C-CA39C39BE7A5}" type="slidenum">
              <a:rPr lang="en-US" smtClean="0"/>
              <a:t>31</a:t>
            </a:fld>
            <a:endParaRPr lang="en-US"/>
          </a:p>
        </p:txBody>
      </p:sp>
      <p:sp>
        <p:nvSpPr>
          <p:cNvPr id="7" name="TextBox 6"/>
          <p:cNvSpPr txBox="1"/>
          <p:nvPr/>
        </p:nvSpPr>
        <p:spPr>
          <a:xfrm>
            <a:off x="838200" y="1676400"/>
            <a:ext cx="8001000" cy="2000548"/>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400" dirty="0">
                <a:solidFill>
                  <a:prstClr val="black"/>
                </a:solidFill>
                <a:latin typeface="Calibri" pitchFamily="34" charset="0"/>
                <a:cs typeface="Times New Roman" pitchFamily="18" charset="0"/>
              </a:rPr>
              <a:t>The objective in </a:t>
            </a:r>
            <a:r>
              <a:rPr lang="en-US" sz="2400" dirty="0">
                <a:latin typeface="Calibri" pitchFamily="34" charset="0"/>
                <a:cs typeface="Times New Roman" pitchFamily="18" charset="0"/>
              </a:rPr>
              <a:t>development</a:t>
            </a:r>
            <a:r>
              <a:rPr lang="en-US" sz="2400" dirty="0">
                <a:solidFill>
                  <a:prstClr val="black"/>
                </a:solidFill>
                <a:latin typeface="Calibri" pitchFamily="34" charset="0"/>
                <a:cs typeface="Times New Roman" pitchFamily="18" charset="0"/>
              </a:rPr>
              <a:t> is sustained improvement in the </a:t>
            </a:r>
            <a:r>
              <a:rPr lang="en-US" sz="2400" dirty="0">
                <a:solidFill>
                  <a:srgbClr val="FF0000"/>
                </a:solidFill>
                <a:latin typeface="Calibri" pitchFamily="34" charset="0"/>
                <a:cs typeface="Times New Roman" pitchFamily="18" charset="0"/>
              </a:rPr>
              <a:t>well-being</a:t>
            </a:r>
            <a:r>
              <a:rPr lang="en-US" sz="2400" dirty="0">
                <a:solidFill>
                  <a:prstClr val="black"/>
                </a:solidFill>
                <a:latin typeface="Calibri" pitchFamily="34" charset="0"/>
                <a:cs typeface="Times New Roman" pitchFamily="18" charset="0"/>
              </a:rPr>
              <a:t> of a country’s many people, with special emphasis on improvements for the poor.</a:t>
            </a:r>
          </a:p>
          <a:p>
            <a:pPr lvl="0"/>
            <a:endParaRPr lang="en-US" sz="2400" dirty="0">
              <a:solidFill>
                <a:prstClr val="black"/>
              </a:solidFill>
              <a:latin typeface="+mj-lt"/>
              <a:cs typeface="Times New Roman" pitchFamily="18" charset="0"/>
            </a:endParaRPr>
          </a:p>
          <a:p>
            <a:pPr marL="457200" marR="457200" algn="just">
              <a:spcAft>
                <a:spcPts val="600"/>
              </a:spcAft>
            </a:pPr>
            <a:endParaRPr lang="en-US" sz="2800" dirty="0">
              <a:latin typeface="Times New Roman"/>
              <a:ea typeface="Times New Roman"/>
            </a:endParaRPr>
          </a:p>
        </p:txBody>
      </p:sp>
    </p:spTree>
    <p:extLst>
      <p:ext uri="{BB962C8B-B14F-4D97-AF65-F5344CB8AC3E}">
        <p14:creationId xmlns:p14="http://schemas.microsoft.com/office/powerpoint/2010/main" val="16301073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74638"/>
            <a:ext cx="8229600" cy="1143000"/>
          </a:xfrm>
        </p:spPr>
        <p:txBody>
          <a:bodyPr>
            <a:normAutofit/>
          </a:bodyPr>
          <a:lstStyle/>
          <a:p>
            <a:r>
              <a:rPr lang="en-US" sz="3600" dirty="0">
                <a:solidFill>
                  <a:srgbClr val="2891AA"/>
                </a:solidFill>
                <a:effectLst/>
              </a:rPr>
              <a:t>A working definition of well-being</a:t>
            </a:r>
          </a:p>
        </p:txBody>
      </p:sp>
      <p:sp>
        <p:nvSpPr>
          <p:cNvPr id="5" name="Footer Placeholder 4"/>
          <p:cNvSpPr>
            <a:spLocks noGrp="1"/>
          </p:cNvSpPr>
          <p:nvPr>
            <p:ph type="ftr" sz="quarter" idx="11"/>
          </p:nvPr>
        </p:nvSpPr>
        <p:spPr>
          <a:xfrm>
            <a:off x="2590800" y="6400800"/>
            <a:ext cx="5627281" cy="365125"/>
          </a:xfrm>
        </p:spPr>
        <p:txBody>
          <a:bodyPr/>
          <a:lstStyle/>
          <a:p>
            <a:r>
              <a:rPr lang="en-US" dirty="0"/>
              <a:t>The nature of well-being</a:t>
            </a:r>
          </a:p>
        </p:txBody>
      </p:sp>
      <p:sp>
        <p:nvSpPr>
          <p:cNvPr id="6" name="Slide Number Placeholder 5"/>
          <p:cNvSpPr>
            <a:spLocks noGrp="1"/>
          </p:cNvSpPr>
          <p:nvPr>
            <p:ph type="sldNum" sz="quarter" idx="12"/>
          </p:nvPr>
        </p:nvSpPr>
        <p:spPr/>
        <p:txBody>
          <a:bodyPr/>
          <a:lstStyle/>
          <a:p>
            <a:fld id="{B3977D60-5343-49E1-BD8C-CA39C39BE7A5}" type="slidenum">
              <a:rPr lang="en-US" smtClean="0"/>
              <a:t>32</a:t>
            </a:fld>
            <a:endParaRPr lang="en-US"/>
          </a:p>
        </p:txBody>
      </p:sp>
      <p:sp>
        <p:nvSpPr>
          <p:cNvPr id="7" name="TextBox 6"/>
          <p:cNvSpPr txBox="1"/>
          <p:nvPr/>
        </p:nvSpPr>
        <p:spPr>
          <a:xfrm>
            <a:off x="533400" y="1828800"/>
            <a:ext cx="8305800" cy="3046988"/>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400" dirty="0">
                <a:solidFill>
                  <a:prstClr val="black"/>
                </a:solidFill>
                <a:latin typeface="Calibri" pitchFamily="34" charset="0"/>
                <a:cs typeface="Times New Roman" pitchFamily="18" charset="0"/>
              </a:rPr>
              <a:t>A person’s </a:t>
            </a:r>
            <a:r>
              <a:rPr lang="en-US" sz="2400" dirty="0">
                <a:solidFill>
                  <a:srgbClr val="FF0000"/>
                </a:solidFill>
                <a:latin typeface="Calibri" pitchFamily="34" charset="0"/>
                <a:cs typeface="Times New Roman" pitchFamily="18" charset="0"/>
              </a:rPr>
              <a:t>well-being </a:t>
            </a:r>
            <a:r>
              <a:rPr lang="en-US" sz="2400" dirty="0">
                <a:solidFill>
                  <a:prstClr val="black"/>
                </a:solidFill>
                <a:latin typeface="Calibri" pitchFamily="34" charset="0"/>
                <a:cs typeface="Times New Roman" pitchFamily="18" charset="0"/>
              </a:rPr>
              <a:t>is a summary assessment of how good or bad her life circumstances are, paying attention at a minimum to the quantities and qualities of the goods and services she consumes, the activities to which she allocates her time, and her hopes and fears regarding the future.</a:t>
            </a:r>
          </a:p>
          <a:p>
            <a:pPr marL="342900" lvl="0" indent="-342900">
              <a:buClr>
                <a:schemeClr val="accent1"/>
              </a:buClr>
              <a:buFont typeface="Wingdings 3" panose="05040102010807070707" pitchFamily="18" charset="2"/>
              <a:buChar char="}"/>
            </a:pPr>
            <a:endParaRPr lang="en-US" sz="2400" dirty="0">
              <a:solidFill>
                <a:prstClr val="black"/>
              </a:solidFill>
              <a:latin typeface="Calibri" pitchFamily="34" charset="0"/>
              <a:cs typeface="Times New Roman" pitchFamily="18" charset="0"/>
            </a:endParaRPr>
          </a:p>
          <a:p>
            <a:pPr marL="342900" lvl="0" indent="-342900">
              <a:buClr>
                <a:schemeClr val="accent1"/>
              </a:buClr>
              <a:buFont typeface="Wingdings 3" panose="05040102010807070707" pitchFamily="18" charset="2"/>
              <a:buChar char="}"/>
            </a:pPr>
            <a:r>
              <a:rPr lang="en-US" sz="2400" dirty="0">
                <a:solidFill>
                  <a:prstClr val="black"/>
                </a:solidFill>
                <a:latin typeface="Calibri" pitchFamily="34" charset="0"/>
                <a:cs typeface="Times New Roman" pitchFamily="18" charset="0"/>
              </a:rPr>
              <a:t>How does this relate to happiness?</a:t>
            </a:r>
          </a:p>
          <a:p>
            <a:pPr lvl="0">
              <a:buClr>
                <a:schemeClr val="accent1"/>
              </a:buClr>
            </a:pPr>
            <a:endParaRPr lang="en-US" sz="2400" dirty="0">
              <a:solidFill>
                <a:prstClr val="black"/>
              </a:solidFill>
              <a:latin typeface="Calibri" pitchFamily="34" charset="0"/>
              <a:cs typeface="Times New Roman" pitchFamily="18" charset="0"/>
            </a:endParaRPr>
          </a:p>
        </p:txBody>
      </p:sp>
    </p:spTree>
    <p:extLst>
      <p:ext uri="{BB962C8B-B14F-4D97-AF65-F5344CB8AC3E}">
        <p14:creationId xmlns:p14="http://schemas.microsoft.com/office/powerpoint/2010/main" val="34123764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noGrp="1"/>
          </p:cNvSpPr>
          <p:nvPr>
            <p:ph type="title"/>
          </p:nvPr>
        </p:nvSpPr>
        <p:spPr>
          <a:xfrm>
            <a:off x="228600" y="228600"/>
            <a:ext cx="8229600" cy="1143000"/>
          </a:xfrm>
        </p:spPr>
        <p:txBody>
          <a:bodyPr>
            <a:normAutofit fontScale="90000"/>
          </a:bodyPr>
          <a:lstStyle/>
          <a:p>
            <a:r>
              <a:rPr lang="en-US" sz="3600" dirty="0">
                <a:solidFill>
                  <a:srgbClr val="2891AA"/>
                </a:solidFill>
                <a:effectLst/>
              </a:rPr>
              <a:t>The pursuit of well-being by households</a:t>
            </a:r>
          </a:p>
        </p:txBody>
      </p:sp>
      <p:sp>
        <p:nvSpPr>
          <p:cNvPr id="7" name="Footer Placeholder 4"/>
          <p:cNvSpPr>
            <a:spLocks noGrp="1"/>
          </p:cNvSpPr>
          <p:nvPr>
            <p:ph type="ftr" sz="quarter" idx="11"/>
          </p:nvPr>
        </p:nvSpPr>
        <p:spPr>
          <a:xfrm>
            <a:off x="2590800" y="6400800"/>
            <a:ext cx="5627281" cy="365125"/>
          </a:xfrm>
        </p:spPr>
        <p:txBody>
          <a:bodyPr/>
          <a:lstStyle/>
          <a:p>
            <a:r>
              <a:rPr lang="en-US" dirty="0"/>
              <a:t>The pursuit of well-being by households</a:t>
            </a:r>
          </a:p>
        </p:txBody>
      </p:sp>
      <p:sp>
        <p:nvSpPr>
          <p:cNvPr id="8" name="Slide Number Placeholder 5"/>
          <p:cNvSpPr>
            <a:spLocks noGrp="1"/>
          </p:cNvSpPr>
          <p:nvPr>
            <p:ph type="sldNum" sz="quarter" idx="12"/>
          </p:nvPr>
        </p:nvSpPr>
        <p:spPr>
          <a:xfrm>
            <a:off x="8647272" y="6407944"/>
            <a:ext cx="365760" cy="365125"/>
          </a:xfrm>
        </p:spPr>
        <p:txBody>
          <a:bodyPr/>
          <a:lstStyle/>
          <a:p>
            <a:fld id="{B3977D60-5343-49E1-BD8C-CA39C39BE7A5}" type="slidenum">
              <a:rPr lang="en-US" smtClean="0"/>
              <a:t>33</a:t>
            </a:fld>
            <a:endParaRPr lang="en-US"/>
          </a:p>
        </p:txBody>
      </p:sp>
      <p:sp>
        <p:nvSpPr>
          <p:cNvPr id="9" name="TextBox 8"/>
          <p:cNvSpPr txBox="1"/>
          <p:nvPr/>
        </p:nvSpPr>
        <p:spPr>
          <a:xfrm>
            <a:off x="304800" y="1557040"/>
            <a:ext cx="8534400" cy="3385542"/>
          </a:xfrm>
          <a:prstGeom prst="rect">
            <a:avLst/>
          </a:prstGeom>
          <a:noFill/>
        </p:spPr>
        <p:txBody>
          <a:bodyPr wrap="square" rtlCol="0">
            <a:spAutoFit/>
          </a:bodyPr>
          <a:lstStyle/>
          <a:p>
            <a:pPr marL="342900" indent="-342900">
              <a:buClr>
                <a:schemeClr val="accent1"/>
              </a:buClr>
              <a:buFont typeface="Wingdings 3" pitchFamily="18" charset="2"/>
              <a:buChar char="}"/>
            </a:pPr>
            <a:r>
              <a:rPr lang="en-US" sz="2400" dirty="0">
                <a:solidFill>
                  <a:prstClr val="black"/>
                </a:solidFill>
                <a:latin typeface="Calibri" pitchFamily="34" charset="0"/>
                <a:cs typeface="Times New Roman" pitchFamily="18" charset="0"/>
              </a:rPr>
              <a:t>How do households in developing countries spend income and acquire goods and services?</a:t>
            </a:r>
          </a:p>
          <a:p>
            <a:pPr marL="342900" indent="-342900">
              <a:buClr>
                <a:schemeClr val="accent1"/>
              </a:buClr>
              <a:buFont typeface="Wingdings 3" pitchFamily="18" charset="2"/>
              <a:buChar char="}"/>
            </a:pPr>
            <a:r>
              <a:rPr lang="en-US" sz="2400" dirty="0">
                <a:solidFill>
                  <a:prstClr val="black"/>
                </a:solidFill>
                <a:latin typeface="Calibri" pitchFamily="34" charset="0"/>
                <a:cs typeface="Times New Roman" pitchFamily="18" charset="0"/>
              </a:rPr>
              <a:t>How do households in developing countries cope with fluctuations and shocks?</a:t>
            </a:r>
          </a:p>
          <a:p>
            <a:pPr marL="342900" indent="-342900">
              <a:buClr>
                <a:schemeClr val="accent1"/>
              </a:buClr>
              <a:buFont typeface="Wingdings 3" pitchFamily="18" charset="2"/>
              <a:buChar char="}"/>
            </a:pPr>
            <a:r>
              <a:rPr lang="en-US" sz="2400" dirty="0">
                <a:solidFill>
                  <a:prstClr val="black"/>
                </a:solidFill>
                <a:latin typeface="Calibri" pitchFamily="34" charset="0"/>
                <a:cs typeface="Times New Roman" pitchFamily="18" charset="0"/>
              </a:rPr>
              <a:t>How households in developing countries build better futures through investment</a:t>
            </a:r>
          </a:p>
          <a:p>
            <a:pPr marL="342900" indent="-342900">
              <a:buClr>
                <a:schemeClr val="accent1"/>
              </a:buClr>
              <a:buFont typeface="Wingdings 3" pitchFamily="18" charset="2"/>
              <a:buChar char="}"/>
            </a:pPr>
            <a:endParaRPr lang="en-US" dirty="0"/>
          </a:p>
          <a:p>
            <a:pPr marL="342900" indent="-342900">
              <a:buClr>
                <a:schemeClr val="accent1"/>
              </a:buClr>
              <a:buFont typeface="Wingdings 3" pitchFamily="18" charset="2"/>
              <a:buChar char="}"/>
            </a:pPr>
            <a:endParaRPr lang="en-US" sz="2400" dirty="0">
              <a:solidFill>
                <a:prstClr val="black"/>
              </a:solidFill>
              <a:latin typeface="Calibri" pitchFamily="34" charset="0"/>
              <a:cs typeface="Times New Roman" pitchFamily="18" charset="0"/>
            </a:endParaRPr>
          </a:p>
          <a:p>
            <a:pPr marL="342900" lvl="0" indent="-342900">
              <a:buClr>
                <a:schemeClr val="accent1"/>
              </a:buClr>
              <a:buFont typeface="Wingdings 3" pitchFamily="18" charset="2"/>
              <a:buChar char="}"/>
            </a:pPr>
            <a:endParaRPr lang="en-US" sz="2800" dirty="0">
              <a:latin typeface="Calibri" pitchFamily="34" charset="0"/>
              <a:ea typeface="Times New Roman"/>
            </a:endParaRPr>
          </a:p>
        </p:txBody>
      </p:sp>
    </p:spTree>
    <p:extLst>
      <p:ext uri="{BB962C8B-B14F-4D97-AF65-F5344CB8AC3E}">
        <p14:creationId xmlns:p14="http://schemas.microsoft.com/office/powerpoint/2010/main" val="50575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1407616"/>
            <a:ext cx="8686800" cy="3785652"/>
          </a:xfrm>
          <a:prstGeom prst="rect">
            <a:avLst/>
          </a:prstGeom>
          <a:noFill/>
        </p:spPr>
        <p:txBody>
          <a:bodyPr wrap="square" rtlCol="0">
            <a:spAutoFit/>
          </a:bodyPr>
          <a:lstStyle/>
          <a:p>
            <a:pPr marL="342900" lvl="0" indent="-342900">
              <a:buClr>
                <a:schemeClr val="accent1"/>
              </a:buClr>
              <a:buFont typeface="Wingdings 3" pitchFamily="18" charset="2"/>
              <a:buChar char="}"/>
            </a:pPr>
            <a:r>
              <a:rPr lang="en-US" sz="2400" dirty="0">
                <a:solidFill>
                  <a:prstClr val="black"/>
                </a:solidFill>
                <a:latin typeface="Calibri" pitchFamily="34" charset="0"/>
              </a:rPr>
              <a:t>Determinants are features of households’ circumstances that they take as given in the present moment and that help determine how much well-being they achieve.</a:t>
            </a:r>
          </a:p>
          <a:p>
            <a:pPr marL="342900" lvl="0" indent="-342900">
              <a:buClr>
                <a:schemeClr val="accent1"/>
              </a:buClr>
              <a:buFont typeface="Wingdings 3" pitchFamily="18" charset="2"/>
              <a:buChar char="}"/>
            </a:pPr>
            <a:endParaRPr lang="en-US" sz="2400" dirty="0">
              <a:solidFill>
                <a:prstClr val="black"/>
              </a:solidFill>
              <a:latin typeface="Calibri" pitchFamily="34" charset="0"/>
            </a:endParaRPr>
          </a:p>
          <a:p>
            <a:pPr marL="342900" lvl="0" indent="-342900">
              <a:buClr>
                <a:schemeClr val="accent1"/>
              </a:buClr>
              <a:buFont typeface="Wingdings 3" pitchFamily="18" charset="2"/>
              <a:buChar char="}"/>
            </a:pPr>
            <a:r>
              <a:rPr lang="en-US" sz="2400" dirty="0">
                <a:solidFill>
                  <a:prstClr val="black"/>
                </a:solidFill>
                <a:latin typeface="Calibri" pitchFamily="34" charset="0"/>
              </a:rPr>
              <a:t>Some features are </a:t>
            </a:r>
            <a:r>
              <a:rPr lang="en-US" sz="2400" dirty="0">
                <a:solidFill>
                  <a:srgbClr val="FF0000"/>
                </a:solidFill>
                <a:latin typeface="Calibri" pitchFamily="34" charset="0"/>
              </a:rPr>
              <a:t>exogenous </a:t>
            </a:r>
            <a:r>
              <a:rPr lang="en-US" sz="2400" dirty="0">
                <a:solidFill>
                  <a:prstClr val="black"/>
                </a:solidFill>
                <a:latin typeface="Calibri" pitchFamily="34" charset="0"/>
              </a:rPr>
              <a:t>to households – beyond their influence.  Many other features of households’ circumstances are </a:t>
            </a:r>
            <a:r>
              <a:rPr lang="en-US" sz="2400" dirty="0">
                <a:solidFill>
                  <a:srgbClr val="FF0000"/>
                </a:solidFill>
                <a:latin typeface="Calibri" pitchFamily="34" charset="0"/>
              </a:rPr>
              <a:t>endogenous</a:t>
            </a:r>
            <a:r>
              <a:rPr lang="en-US" sz="2400" dirty="0">
                <a:solidFill>
                  <a:prstClr val="black"/>
                </a:solidFill>
                <a:latin typeface="Calibri" pitchFamily="34" charset="0"/>
              </a:rPr>
              <a:t>, or influenced by their choices.</a:t>
            </a:r>
          </a:p>
          <a:p>
            <a:pPr marL="342900" lvl="0" indent="-342900">
              <a:buClr>
                <a:schemeClr val="accent1"/>
              </a:buClr>
              <a:buFont typeface="Wingdings 3" pitchFamily="18" charset="2"/>
              <a:buChar char="}"/>
            </a:pPr>
            <a:endParaRPr lang="en-US" sz="2400" dirty="0">
              <a:solidFill>
                <a:prstClr val="black"/>
              </a:solidFill>
              <a:latin typeface="Calibri" pitchFamily="34" charset="0"/>
            </a:endParaRPr>
          </a:p>
          <a:p>
            <a:pPr marL="342900" lvl="0" indent="-342900">
              <a:buClr>
                <a:schemeClr val="accent1"/>
              </a:buClr>
              <a:buFont typeface="Wingdings 3" pitchFamily="18" charset="2"/>
              <a:buChar char="}"/>
            </a:pPr>
            <a:r>
              <a:rPr lang="en-US" sz="2400" dirty="0">
                <a:solidFill>
                  <a:prstClr val="black"/>
                </a:solidFill>
                <a:latin typeface="Calibri" pitchFamily="34" charset="0"/>
              </a:rPr>
              <a:t>Determinants are levers with which policymakers might be able to raise households’ well-being.</a:t>
            </a:r>
          </a:p>
        </p:txBody>
      </p:sp>
      <p:sp>
        <p:nvSpPr>
          <p:cNvPr id="5" name="Slide Number Placeholder 4"/>
          <p:cNvSpPr>
            <a:spLocks noGrp="1"/>
          </p:cNvSpPr>
          <p:nvPr>
            <p:ph type="sldNum" sz="quarter" idx="12"/>
          </p:nvPr>
        </p:nvSpPr>
        <p:spPr/>
        <p:txBody>
          <a:bodyPr/>
          <a:lstStyle/>
          <a:p>
            <a:fld id="{B3977D60-5343-49E1-BD8C-CA39C39BE7A5}" type="slidenum">
              <a:rPr lang="en-US" smtClean="0"/>
              <a:t>34</a:t>
            </a:fld>
            <a:endParaRPr lang="en-US"/>
          </a:p>
        </p:txBody>
      </p:sp>
      <p:sp>
        <p:nvSpPr>
          <p:cNvPr id="6" name="Footer Placeholder 4"/>
          <p:cNvSpPr>
            <a:spLocks noGrp="1"/>
          </p:cNvSpPr>
          <p:nvPr>
            <p:ph type="ftr" sz="quarter" idx="11"/>
          </p:nvPr>
        </p:nvSpPr>
        <p:spPr>
          <a:xfrm>
            <a:off x="2590800" y="6400800"/>
            <a:ext cx="5627281" cy="365125"/>
          </a:xfrm>
        </p:spPr>
        <p:txBody>
          <a:bodyPr/>
          <a:lstStyle/>
          <a:p>
            <a:r>
              <a:rPr lang="en-US" dirty="0"/>
              <a:t>Determinants of well-being</a:t>
            </a:r>
          </a:p>
        </p:txBody>
      </p:sp>
      <p:sp>
        <p:nvSpPr>
          <p:cNvPr id="7" name="Title 2">
            <a:extLst>
              <a:ext uri="{FF2B5EF4-FFF2-40B4-BE49-F238E27FC236}">
                <a16:creationId xmlns:a16="http://schemas.microsoft.com/office/drawing/2014/main" id="{698B6515-BF89-432C-9D46-946B1A431FD6}"/>
              </a:ext>
            </a:extLst>
          </p:cNvPr>
          <p:cNvSpPr txBox="1">
            <a:spLocks/>
          </p:cNvSpPr>
          <p:nvPr/>
        </p:nvSpPr>
        <p:spPr>
          <a:xfrm>
            <a:off x="288471" y="330321"/>
            <a:ext cx="8229600" cy="914400"/>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US" sz="3200" dirty="0">
                <a:solidFill>
                  <a:srgbClr val="2891AA"/>
                </a:solidFill>
                <a:effectLst/>
              </a:rPr>
              <a:t>The determinants of well-being</a:t>
            </a:r>
          </a:p>
        </p:txBody>
      </p:sp>
    </p:spTree>
    <p:extLst>
      <p:ext uri="{BB962C8B-B14F-4D97-AF65-F5344CB8AC3E}">
        <p14:creationId xmlns:p14="http://schemas.microsoft.com/office/powerpoint/2010/main" val="13314003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noGrp="1"/>
          </p:cNvSpPr>
          <p:nvPr>
            <p:ph type="title"/>
          </p:nvPr>
        </p:nvSpPr>
        <p:spPr>
          <a:xfrm>
            <a:off x="228600" y="228600"/>
            <a:ext cx="8229600" cy="1143000"/>
          </a:xfrm>
        </p:spPr>
        <p:txBody>
          <a:bodyPr>
            <a:normAutofit/>
          </a:bodyPr>
          <a:lstStyle/>
          <a:p>
            <a:r>
              <a:rPr lang="en-US" sz="3200" dirty="0">
                <a:solidFill>
                  <a:srgbClr val="2891AA"/>
                </a:solidFill>
                <a:effectLst/>
              </a:rPr>
              <a:t>How households in developing countries earn income</a:t>
            </a:r>
          </a:p>
        </p:txBody>
      </p:sp>
      <p:sp>
        <p:nvSpPr>
          <p:cNvPr id="7" name="Footer Placeholder 4"/>
          <p:cNvSpPr>
            <a:spLocks noGrp="1"/>
          </p:cNvSpPr>
          <p:nvPr>
            <p:ph type="ftr" sz="quarter" idx="11"/>
          </p:nvPr>
        </p:nvSpPr>
        <p:spPr>
          <a:xfrm>
            <a:off x="2590800" y="6400800"/>
            <a:ext cx="5627281" cy="365125"/>
          </a:xfrm>
        </p:spPr>
        <p:txBody>
          <a:bodyPr/>
          <a:lstStyle/>
          <a:p>
            <a:r>
              <a:rPr lang="en-US" dirty="0"/>
              <a:t>The pursuit of well-being by households</a:t>
            </a:r>
          </a:p>
        </p:txBody>
      </p:sp>
      <p:sp>
        <p:nvSpPr>
          <p:cNvPr id="8" name="Slide Number Placeholder 5"/>
          <p:cNvSpPr>
            <a:spLocks noGrp="1"/>
          </p:cNvSpPr>
          <p:nvPr>
            <p:ph type="sldNum" sz="quarter" idx="12"/>
          </p:nvPr>
        </p:nvSpPr>
        <p:spPr>
          <a:xfrm>
            <a:off x="8647272" y="6407944"/>
            <a:ext cx="365760" cy="365125"/>
          </a:xfrm>
        </p:spPr>
        <p:txBody>
          <a:bodyPr/>
          <a:lstStyle/>
          <a:p>
            <a:fld id="{B3977D60-5343-49E1-BD8C-CA39C39BE7A5}" type="slidenum">
              <a:rPr lang="en-US" smtClean="0"/>
              <a:t>35</a:t>
            </a:fld>
            <a:endParaRPr lang="en-US"/>
          </a:p>
        </p:txBody>
      </p:sp>
      <p:sp>
        <p:nvSpPr>
          <p:cNvPr id="10" name="Rectangle 9"/>
          <p:cNvSpPr/>
          <p:nvPr/>
        </p:nvSpPr>
        <p:spPr>
          <a:xfrm>
            <a:off x="838200" y="1295400"/>
            <a:ext cx="7620000" cy="729430"/>
          </a:xfrm>
          <a:prstGeom prst="rect">
            <a:avLst/>
          </a:prstGeom>
        </p:spPr>
        <p:txBody>
          <a:bodyPr wrap="square">
            <a:spAutoFit/>
          </a:bodyPr>
          <a:lstStyle/>
          <a:p>
            <a:pPr>
              <a:lnSpc>
                <a:spcPct val="115000"/>
              </a:lnSpc>
              <a:spcBef>
                <a:spcPts val="1200"/>
              </a:spcBef>
            </a:pPr>
            <a:r>
              <a:rPr lang="en-US" dirty="0">
                <a:latin typeface="Times New Roman" panose="02020603050405020304" pitchFamily="18" charset="0"/>
                <a:ea typeface="Calibri" panose="020F0502020204030204" pitchFamily="34" charset="0"/>
                <a:cs typeface="Arial" panose="020B0604020202020204" pitchFamily="34" charset="0"/>
              </a:rPr>
              <a:t>FIGURE 2.1 Percentage Distribution of Civilian Workers across Sectors in Countries at Different Income Levels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p:cNvPicPr>
            <a:picLocks noChangeAspect="1"/>
          </p:cNvPicPr>
          <p:nvPr/>
        </p:nvPicPr>
        <p:blipFill rotWithShape="1">
          <a:blip r:embed="rId3"/>
          <a:srcRect l="8831" t="26176" r="32843" b="9801"/>
          <a:stretch/>
        </p:blipFill>
        <p:spPr bwMode="auto">
          <a:xfrm>
            <a:off x="1138136" y="2101030"/>
            <a:ext cx="7091464" cy="437597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65813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4"/>
          <p:cNvSpPr>
            <a:spLocks noGrp="1"/>
          </p:cNvSpPr>
          <p:nvPr>
            <p:ph type="ftr" sz="quarter" idx="11"/>
          </p:nvPr>
        </p:nvSpPr>
        <p:spPr>
          <a:xfrm>
            <a:off x="2590800" y="6400800"/>
            <a:ext cx="5627281" cy="365125"/>
          </a:xfrm>
        </p:spPr>
        <p:txBody>
          <a:bodyPr/>
          <a:lstStyle/>
          <a:p>
            <a:r>
              <a:rPr lang="en-US" dirty="0"/>
              <a:t>The pursuit of well-being by households</a:t>
            </a:r>
          </a:p>
        </p:txBody>
      </p:sp>
      <p:sp>
        <p:nvSpPr>
          <p:cNvPr id="8" name="Slide Number Placeholder 5"/>
          <p:cNvSpPr>
            <a:spLocks noGrp="1"/>
          </p:cNvSpPr>
          <p:nvPr>
            <p:ph type="sldNum" sz="quarter" idx="12"/>
          </p:nvPr>
        </p:nvSpPr>
        <p:spPr>
          <a:xfrm>
            <a:off x="8647272" y="6407944"/>
            <a:ext cx="365760" cy="365125"/>
          </a:xfrm>
        </p:spPr>
        <p:txBody>
          <a:bodyPr/>
          <a:lstStyle/>
          <a:p>
            <a:fld id="{B3977D60-5343-49E1-BD8C-CA39C39BE7A5}" type="slidenum">
              <a:rPr lang="en-US" smtClean="0"/>
              <a:t>36</a:t>
            </a:fld>
            <a:endParaRPr lang="en-US"/>
          </a:p>
        </p:txBody>
      </p:sp>
      <p:sp>
        <p:nvSpPr>
          <p:cNvPr id="11" name="Title 2"/>
          <p:cNvSpPr>
            <a:spLocks noGrp="1"/>
          </p:cNvSpPr>
          <p:nvPr>
            <p:ph type="title"/>
          </p:nvPr>
        </p:nvSpPr>
        <p:spPr>
          <a:xfrm>
            <a:off x="228600" y="228600"/>
            <a:ext cx="8229600" cy="1143000"/>
          </a:xfrm>
        </p:spPr>
        <p:txBody>
          <a:bodyPr>
            <a:normAutofit/>
          </a:bodyPr>
          <a:lstStyle/>
          <a:p>
            <a:r>
              <a:rPr lang="en-US" sz="3200" dirty="0">
                <a:solidFill>
                  <a:srgbClr val="2891AA"/>
                </a:solidFill>
                <a:effectLst/>
              </a:rPr>
              <a:t>How households in developing countries earn income</a:t>
            </a:r>
          </a:p>
        </p:txBody>
      </p:sp>
      <p:sp>
        <p:nvSpPr>
          <p:cNvPr id="12" name="Rectangle 11"/>
          <p:cNvSpPr/>
          <p:nvPr/>
        </p:nvSpPr>
        <p:spPr>
          <a:xfrm>
            <a:off x="533399" y="1371600"/>
            <a:ext cx="7684681" cy="729430"/>
          </a:xfrm>
          <a:prstGeom prst="rect">
            <a:avLst/>
          </a:prstGeom>
        </p:spPr>
        <p:txBody>
          <a:bodyPr wrap="square">
            <a:spAutoFit/>
          </a:bodyPr>
          <a:lstStyle/>
          <a:p>
            <a:pPr>
              <a:lnSpc>
                <a:spcPct val="115000"/>
              </a:lnSpc>
              <a:spcBef>
                <a:spcPts val="1200"/>
              </a:spcBef>
            </a:pPr>
            <a:r>
              <a:rPr lang="en-US" dirty="0">
                <a:latin typeface="Times New Roman" panose="02020603050405020304" pitchFamily="18" charset="0"/>
                <a:ea typeface="Calibri" panose="020F0502020204030204" pitchFamily="34" charset="0"/>
                <a:cs typeface="Arial" panose="020B0604020202020204" pitchFamily="34" charset="0"/>
              </a:rPr>
              <a:t>FIGURE 2.2 Percentage Distribution of Civilian Workers by Employment Status in Countries at Different Income Levels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rotWithShape="1">
          <a:blip r:embed="rId3"/>
          <a:srcRect l="23012" t="22607" r="23077" b="16706"/>
          <a:stretch/>
        </p:blipFill>
        <p:spPr bwMode="auto">
          <a:xfrm>
            <a:off x="1371600" y="2237080"/>
            <a:ext cx="6337961" cy="401132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013118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Characteristics of the Developing World</a:t>
            </a:r>
          </a:p>
        </p:txBody>
      </p:sp>
      <p:sp>
        <p:nvSpPr>
          <p:cNvPr id="6" name="Slide Number Placeholder 5"/>
          <p:cNvSpPr>
            <a:spLocks noGrp="1"/>
          </p:cNvSpPr>
          <p:nvPr>
            <p:ph type="sldNum" sz="quarter" idx="12"/>
          </p:nvPr>
        </p:nvSpPr>
        <p:spPr/>
        <p:txBody>
          <a:bodyPr/>
          <a:lstStyle/>
          <a:p>
            <a:fld id="{B3977D60-5343-49E1-BD8C-CA39C39BE7A5}" type="slidenum">
              <a:rPr lang="en-US" smtClean="0"/>
              <a:t>37</a:t>
            </a:fld>
            <a:endParaRPr lang="en-US"/>
          </a:p>
        </p:txBody>
      </p:sp>
    </p:spTree>
    <p:extLst>
      <p:ext uri="{BB962C8B-B14F-4D97-AF65-F5344CB8AC3E}">
        <p14:creationId xmlns:p14="http://schemas.microsoft.com/office/powerpoint/2010/main" val="9083028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81000"/>
            <a:ext cx="7848600" cy="523220"/>
          </a:xfrm>
          <a:prstGeom prst="rect">
            <a:avLst/>
          </a:prstGeom>
          <a:noFill/>
        </p:spPr>
        <p:txBody>
          <a:bodyPr wrap="square" rtlCol="0">
            <a:spAutoFit/>
          </a:bodyPr>
          <a:lstStyle/>
          <a:p>
            <a:r>
              <a:rPr lang="en-US" sz="2800" b="1" dirty="0">
                <a:solidFill>
                  <a:srgbClr val="2891AA"/>
                </a:solidFill>
                <a:latin typeface="+mj-lt"/>
                <a:ea typeface="Times New Roman"/>
              </a:rPr>
              <a:t>Characteristics of the Developing World</a:t>
            </a:r>
          </a:p>
        </p:txBody>
      </p:sp>
      <p:sp>
        <p:nvSpPr>
          <p:cNvPr id="5" name="Slide Number Placeholder 4"/>
          <p:cNvSpPr>
            <a:spLocks noGrp="1"/>
          </p:cNvSpPr>
          <p:nvPr>
            <p:ph type="sldNum" sz="quarter" idx="12"/>
          </p:nvPr>
        </p:nvSpPr>
        <p:spPr>
          <a:xfrm>
            <a:off x="8647272" y="6407944"/>
            <a:ext cx="365760" cy="365125"/>
          </a:xfrm>
        </p:spPr>
        <p:txBody>
          <a:bodyPr/>
          <a:lstStyle/>
          <a:p>
            <a:fld id="{B3977D60-5343-49E1-BD8C-CA39C39BE7A5}" type="slidenum">
              <a:rPr lang="en-US" smtClean="0">
                <a:solidFill>
                  <a:prstClr val="black"/>
                </a:solidFill>
              </a:rPr>
              <a:pPr/>
              <a:t>38</a:t>
            </a:fld>
            <a:endParaRPr lang="en-US">
              <a:solidFill>
                <a:prstClr val="black"/>
              </a:solidFill>
            </a:endParaRPr>
          </a:p>
        </p:txBody>
      </p:sp>
      <p:sp>
        <p:nvSpPr>
          <p:cNvPr id="7" name="TextBox 6"/>
          <p:cNvSpPr txBox="1"/>
          <p:nvPr/>
        </p:nvSpPr>
        <p:spPr>
          <a:xfrm>
            <a:off x="228600" y="1355193"/>
            <a:ext cx="8382000" cy="4899803"/>
          </a:xfrm>
          <a:prstGeom prst="rect">
            <a:avLst/>
          </a:prstGeom>
          <a:noFill/>
        </p:spPr>
        <p:txBody>
          <a:bodyPr wrap="square" rtlCol="0">
            <a:spAutoFit/>
          </a:bodyPr>
          <a:lstStyle/>
          <a:p>
            <a:pPr marL="342900" indent="-342900">
              <a:lnSpc>
                <a:spcPct val="90000"/>
              </a:lnSpc>
              <a:spcBef>
                <a:spcPts val="1200"/>
              </a:spcBef>
              <a:buClr>
                <a:schemeClr val="accent1"/>
              </a:buClr>
              <a:buFont typeface="Wingdings 3" pitchFamily="18" charset="2"/>
              <a:buChar char="}"/>
            </a:pPr>
            <a:r>
              <a:rPr lang="en-US" sz="2400" dirty="0">
                <a:solidFill>
                  <a:prstClr val="black"/>
                </a:solidFill>
                <a:latin typeface="Calibri" pitchFamily="34" charset="0"/>
              </a:rPr>
              <a:t>There are common characteristics among developing countries – on average and with great diversity - in comparison with developed countries:</a:t>
            </a:r>
          </a:p>
          <a:p>
            <a:pPr>
              <a:lnSpc>
                <a:spcPct val="90000"/>
              </a:lnSpc>
              <a:spcBef>
                <a:spcPts val="1200"/>
              </a:spcBef>
              <a:buClr>
                <a:schemeClr val="accent1"/>
              </a:buClr>
            </a:pPr>
            <a:endParaRPr lang="en-US" sz="2400" dirty="0">
              <a:solidFill>
                <a:prstClr val="black"/>
              </a:solidFill>
              <a:latin typeface="Calibri" pitchFamily="34" charset="0"/>
            </a:endParaRPr>
          </a:p>
          <a:p>
            <a:pPr marL="800100" lvl="2" indent="0">
              <a:lnSpc>
                <a:spcPct val="90000"/>
              </a:lnSpc>
              <a:buNone/>
            </a:pPr>
            <a:r>
              <a:rPr lang="en-US" sz="2400" dirty="0">
                <a:solidFill>
                  <a:prstClr val="black"/>
                </a:solidFill>
                <a:latin typeface="Calibri" pitchFamily="34" charset="0"/>
              </a:rPr>
              <a:t>1. Lower Levels of Living and Productivity</a:t>
            </a:r>
          </a:p>
          <a:p>
            <a:pPr marL="800100" lvl="2" indent="0">
              <a:lnSpc>
                <a:spcPct val="90000"/>
              </a:lnSpc>
              <a:buNone/>
            </a:pPr>
            <a:endParaRPr lang="en-US" sz="2400" dirty="0">
              <a:solidFill>
                <a:prstClr val="black"/>
              </a:solidFill>
              <a:latin typeface="Calibri" pitchFamily="34" charset="0"/>
            </a:endParaRPr>
          </a:p>
          <a:p>
            <a:pPr marL="1262063" lvl="2" indent="-461963">
              <a:lnSpc>
                <a:spcPct val="90000"/>
              </a:lnSpc>
              <a:buFontTx/>
              <a:buNone/>
            </a:pPr>
            <a:r>
              <a:rPr lang="en-US" sz="2400" dirty="0">
                <a:solidFill>
                  <a:prstClr val="black"/>
                </a:solidFill>
                <a:latin typeface="Calibri" pitchFamily="34" charset="0"/>
              </a:rPr>
              <a:t>2. Lower Levels of Human Capital (health, education, skills)</a:t>
            </a:r>
          </a:p>
          <a:p>
            <a:pPr marL="1262063" lvl="2" indent="-461963">
              <a:lnSpc>
                <a:spcPct val="90000"/>
              </a:lnSpc>
              <a:buFontTx/>
              <a:buNone/>
            </a:pPr>
            <a:endParaRPr lang="en-US" sz="2400" dirty="0">
              <a:solidFill>
                <a:prstClr val="black"/>
              </a:solidFill>
              <a:latin typeface="Calibri" pitchFamily="34" charset="0"/>
            </a:endParaRPr>
          </a:p>
          <a:p>
            <a:pPr marL="1262063" lvl="2" indent="-461963">
              <a:lnSpc>
                <a:spcPct val="90000"/>
              </a:lnSpc>
              <a:buFontTx/>
              <a:buNone/>
            </a:pPr>
            <a:r>
              <a:rPr lang="en-US" sz="2400" dirty="0">
                <a:solidFill>
                  <a:prstClr val="black"/>
                </a:solidFill>
                <a:latin typeface="Calibri" pitchFamily="34" charset="0"/>
              </a:rPr>
              <a:t>3. Higher Levels of Inequality and Absolute Poverty</a:t>
            </a:r>
          </a:p>
          <a:p>
            <a:pPr marL="1436687" lvl="2" indent="-342900">
              <a:lnSpc>
                <a:spcPct val="90000"/>
              </a:lnSpc>
              <a:buFont typeface="Arial" panose="020B0604020202020204" pitchFamily="34" charset="0"/>
              <a:buChar char="•"/>
            </a:pPr>
            <a:r>
              <a:rPr lang="en-US" sz="2400" dirty="0">
                <a:solidFill>
                  <a:prstClr val="black"/>
                </a:solidFill>
                <a:latin typeface="Calibri" pitchFamily="34" charset="0"/>
              </a:rPr>
              <a:t>Absolute Poverty</a:t>
            </a:r>
          </a:p>
          <a:p>
            <a:pPr marL="1436687" lvl="2" indent="-342900">
              <a:lnSpc>
                <a:spcPct val="90000"/>
              </a:lnSpc>
              <a:buFont typeface="Arial" panose="020B0604020202020204" pitchFamily="34" charset="0"/>
              <a:buChar char="•"/>
            </a:pPr>
            <a:r>
              <a:rPr lang="en-US" sz="2400" dirty="0">
                <a:solidFill>
                  <a:prstClr val="black"/>
                </a:solidFill>
                <a:latin typeface="Calibri" pitchFamily="34" charset="0"/>
              </a:rPr>
              <a:t>World Poverty</a:t>
            </a:r>
          </a:p>
          <a:p>
            <a:pPr marL="1262063" lvl="2" indent="-461963">
              <a:lnSpc>
                <a:spcPct val="90000"/>
              </a:lnSpc>
              <a:buFontTx/>
              <a:buNone/>
            </a:pPr>
            <a:endParaRPr lang="en-US" sz="2400" dirty="0">
              <a:solidFill>
                <a:prstClr val="black"/>
              </a:solidFill>
              <a:latin typeface="Calibri" pitchFamily="34" charset="0"/>
            </a:endParaRPr>
          </a:p>
          <a:p>
            <a:pPr marL="1262063" lvl="2" indent="-461963">
              <a:lnSpc>
                <a:spcPct val="90000"/>
              </a:lnSpc>
              <a:buFontTx/>
              <a:buNone/>
            </a:pPr>
            <a:r>
              <a:rPr lang="en-US" sz="2400" dirty="0">
                <a:solidFill>
                  <a:prstClr val="black"/>
                </a:solidFill>
                <a:latin typeface="Calibri" pitchFamily="34" charset="0"/>
              </a:rPr>
              <a:t>4. Higher Population Growth Rates</a:t>
            </a:r>
          </a:p>
          <a:p>
            <a:pPr marL="1436687" lvl="2" indent="-342900">
              <a:lnSpc>
                <a:spcPct val="90000"/>
              </a:lnSpc>
              <a:buFont typeface="Arial" panose="020B0604020202020204" pitchFamily="34" charset="0"/>
              <a:buChar char="•"/>
            </a:pPr>
            <a:r>
              <a:rPr lang="en-US" sz="2400" dirty="0">
                <a:solidFill>
                  <a:prstClr val="black"/>
                </a:solidFill>
                <a:latin typeface="Calibri" pitchFamily="34" charset="0"/>
              </a:rPr>
              <a:t>Crude Birth rates</a:t>
            </a:r>
          </a:p>
        </p:txBody>
      </p:sp>
    </p:spTree>
    <p:extLst>
      <p:ext uri="{BB962C8B-B14F-4D97-AF65-F5344CB8AC3E}">
        <p14:creationId xmlns:p14="http://schemas.microsoft.com/office/powerpoint/2010/main" val="32253480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81000"/>
            <a:ext cx="7848600" cy="523220"/>
          </a:xfrm>
          <a:prstGeom prst="rect">
            <a:avLst/>
          </a:prstGeom>
          <a:noFill/>
        </p:spPr>
        <p:txBody>
          <a:bodyPr wrap="square" rtlCol="0">
            <a:spAutoFit/>
          </a:bodyPr>
          <a:lstStyle/>
          <a:p>
            <a:r>
              <a:rPr lang="en-US" sz="2800" b="1" dirty="0">
                <a:solidFill>
                  <a:srgbClr val="2891AA"/>
                </a:solidFill>
                <a:ea typeface="Times New Roman"/>
              </a:rPr>
              <a:t>Characteristics of the Developing World</a:t>
            </a:r>
          </a:p>
        </p:txBody>
      </p:sp>
      <p:sp>
        <p:nvSpPr>
          <p:cNvPr id="5" name="Slide Number Placeholder 4"/>
          <p:cNvSpPr>
            <a:spLocks noGrp="1"/>
          </p:cNvSpPr>
          <p:nvPr>
            <p:ph type="sldNum" sz="quarter" idx="12"/>
          </p:nvPr>
        </p:nvSpPr>
        <p:spPr>
          <a:xfrm>
            <a:off x="8647272" y="6407944"/>
            <a:ext cx="365760" cy="365125"/>
          </a:xfrm>
        </p:spPr>
        <p:txBody>
          <a:bodyPr/>
          <a:lstStyle/>
          <a:p>
            <a:fld id="{B3977D60-5343-49E1-BD8C-CA39C39BE7A5}" type="slidenum">
              <a:rPr lang="en-US" smtClean="0">
                <a:solidFill>
                  <a:prstClr val="black"/>
                </a:solidFill>
              </a:rPr>
              <a:pPr/>
              <a:t>39</a:t>
            </a:fld>
            <a:endParaRPr lang="en-US">
              <a:solidFill>
                <a:prstClr val="black"/>
              </a:solidFill>
            </a:endParaRPr>
          </a:p>
        </p:txBody>
      </p:sp>
      <p:sp>
        <p:nvSpPr>
          <p:cNvPr id="7" name="TextBox 6"/>
          <p:cNvSpPr txBox="1"/>
          <p:nvPr/>
        </p:nvSpPr>
        <p:spPr>
          <a:xfrm>
            <a:off x="228600" y="1355193"/>
            <a:ext cx="8382000" cy="4118050"/>
          </a:xfrm>
          <a:prstGeom prst="rect">
            <a:avLst/>
          </a:prstGeom>
          <a:noFill/>
        </p:spPr>
        <p:txBody>
          <a:bodyPr wrap="square" rtlCol="0">
            <a:spAutoFit/>
          </a:bodyPr>
          <a:lstStyle/>
          <a:p>
            <a:pPr>
              <a:lnSpc>
                <a:spcPct val="90000"/>
              </a:lnSpc>
              <a:spcBef>
                <a:spcPts val="1200"/>
              </a:spcBef>
              <a:buClr>
                <a:schemeClr val="accent1"/>
              </a:buClr>
            </a:pPr>
            <a:endParaRPr lang="en-US" sz="2400" dirty="0">
              <a:solidFill>
                <a:prstClr val="black"/>
              </a:solidFill>
              <a:latin typeface="Calibri" pitchFamily="34" charset="0"/>
            </a:endParaRPr>
          </a:p>
          <a:p>
            <a:pPr marL="1376363" lvl="2" indent="-576263">
              <a:buFontTx/>
              <a:buNone/>
            </a:pPr>
            <a:r>
              <a:rPr lang="en-US" sz="2400" dirty="0">
                <a:solidFill>
                  <a:prstClr val="black"/>
                </a:solidFill>
                <a:latin typeface="Calibri" pitchFamily="34" charset="0"/>
              </a:rPr>
              <a:t>5. Greater Social Fractionalization</a:t>
            </a:r>
          </a:p>
          <a:p>
            <a:pPr marL="1376363" lvl="2" indent="-576263">
              <a:buFontTx/>
              <a:buNone/>
            </a:pPr>
            <a:endParaRPr lang="en-US" sz="2400" dirty="0">
              <a:solidFill>
                <a:prstClr val="black"/>
              </a:solidFill>
              <a:latin typeface="Calibri" pitchFamily="34" charset="0"/>
            </a:endParaRPr>
          </a:p>
          <a:p>
            <a:pPr marL="1376363" lvl="2" indent="-576263">
              <a:buFontTx/>
              <a:buNone/>
            </a:pPr>
            <a:r>
              <a:rPr lang="en-US" sz="2400" dirty="0">
                <a:solidFill>
                  <a:prstClr val="black"/>
                </a:solidFill>
                <a:latin typeface="Calibri" pitchFamily="34" charset="0"/>
              </a:rPr>
              <a:t>6. Larger Rural Populations but Rapid Rural-to-Urban Migration</a:t>
            </a:r>
          </a:p>
          <a:p>
            <a:pPr marL="1376363" lvl="2" indent="-576263">
              <a:buFontTx/>
              <a:buNone/>
            </a:pPr>
            <a:endParaRPr lang="en-US" sz="2400" dirty="0">
              <a:solidFill>
                <a:prstClr val="black"/>
              </a:solidFill>
              <a:latin typeface="Calibri" pitchFamily="34" charset="0"/>
            </a:endParaRPr>
          </a:p>
          <a:p>
            <a:pPr marL="1376363" lvl="2" indent="-576263">
              <a:buFontTx/>
              <a:buNone/>
            </a:pPr>
            <a:r>
              <a:rPr lang="en-US" sz="2400" dirty="0">
                <a:solidFill>
                  <a:prstClr val="black"/>
                </a:solidFill>
                <a:latin typeface="Calibri" pitchFamily="34" charset="0"/>
              </a:rPr>
              <a:t>7. Lower Levels of Industrialization and Manufactured Exports</a:t>
            </a:r>
          </a:p>
          <a:p>
            <a:pPr marL="1376363" lvl="2" indent="-576263">
              <a:buFontTx/>
              <a:buNone/>
            </a:pPr>
            <a:endParaRPr lang="en-US" sz="2400" dirty="0">
              <a:solidFill>
                <a:prstClr val="black"/>
              </a:solidFill>
              <a:latin typeface="Calibri" pitchFamily="34" charset="0"/>
            </a:endParaRPr>
          </a:p>
          <a:p>
            <a:pPr marL="1376363" lvl="2" indent="-576263">
              <a:buFontTx/>
              <a:buNone/>
            </a:pPr>
            <a:r>
              <a:rPr lang="en-US" sz="2400" dirty="0">
                <a:solidFill>
                  <a:prstClr val="black"/>
                </a:solidFill>
                <a:latin typeface="Calibri" pitchFamily="34" charset="0"/>
              </a:rPr>
              <a:t>8. Adverse Geography</a:t>
            </a:r>
          </a:p>
          <a:p>
            <a:pPr marL="1487487" lvl="2" indent="-342900">
              <a:buFont typeface="Arial" panose="020B0604020202020204" pitchFamily="34" charset="0"/>
              <a:buChar char="•"/>
            </a:pPr>
            <a:r>
              <a:rPr lang="en-US" sz="2400" dirty="0">
                <a:solidFill>
                  <a:prstClr val="black"/>
                </a:solidFill>
                <a:latin typeface="Calibri" pitchFamily="34" charset="0"/>
              </a:rPr>
              <a:t>Resource endowments</a:t>
            </a:r>
          </a:p>
        </p:txBody>
      </p:sp>
    </p:spTree>
    <p:extLst>
      <p:ext uri="{BB962C8B-B14F-4D97-AF65-F5344CB8AC3E}">
        <p14:creationId xmlns:p14="http://schemas.microsoft.com/office/powerpoint/2010/main" val="8198076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81000"/>
            <a:ext cx="7848600" cy="523220"/>
          </a:xfrm>
          <a:prstGeom prst="rect">
            <a:avLst/>
          </a:prstGeom>
          <a:noFill/>
        </p:spPr>
        <p:txBody>
          <a:bodyPr wrap="square" rtlCol="0">
            <a:spAutoFit/>
          </a:bodyPr>
          <a:lstStyle/>
          <a:p>
            <a:r>
              <a:rPr lang="en-US" sz="2800" b="1" dirty="0">
                <a:solidFill>
                  <a:srgbClr val="2891AA"/>
                </a:solidFill>
                <a:ea typeface="Times New Roman"/>
              </a:rPr>
              <a:t>Characteristics of the Developing World</a:t>
            </a:r>
          </a:p>
        </p:txBody>
      </p:sp>
      <p:sp>
        <p:nvSpPr>
          <p:cNvPr id="5" name="Slide Number Placeholder 4"/>
          <p:cNvSpPr>
            <a:spLocks noGrp="1"/>
          </p:cNvSpPr>
          <p:nvPr>
            <p:ph type="sldNum" sz="quarter" idx="12"/>
          </p:nvPr>
        </p:nvSpPr>
        <p:spPr>
          <a:xfrm>
            <a:off x="8647272" y="6407944"/>
            <a:ext cx="365760" cy="365125"/>
          </a:xfrm>
        </p:spPr>
        <p:txBody>
          <a:bodyPr/>
          <a:lstStyle/>
          <a:p>
            <a:fld id="{B3977D60-5343-49E1-BD8C-CA39C39BE7A5}" type="slidenum">
              <a:rPr lang="en-US" smtClean="0">
                <a:solidFill>
                  <a:prstClr val="black"/>
                </a:solidFill>
              </a:rPr>
              <a:pPr/>
              <a:t>40</a:t>
            </a:fld>
            <a:endParaRPr lang="en-US">
              <a:solidFill>
                <a:prstClr val="black"/>
              </a:solidFill>
            </a:endParaRPr>
          </a:p>
        </p:txBody>
      </p:sp>
      <p:sp>
        <p:nvSpPr>
          <p:cNvPr id="7" name="TextBox 6"/>
          <p:cNvSpPr txBox="1"/>
          <p:nvPr/>
        </p:nvSpPr>
        <p:spPr>
          <a:xfrm>
            <a:off x="1295400" y="1677412"/>
            <a:ext cx="7315200" cy="3416320"/>
          </a:xfrm>
          <a:prstGeom prst="rect">
            <a:avLst/>
          </a:prstGeom>
          <a:noFill/>
        </p:spPr>
        <p:txBody>
          <a:bodyPr wrap="square" rtlCol="0">
            <a:spAutoFit/>
          </a:bodyPr>
          <a:lstStyle/>
          <a:p>
            <a:pPr marL="744538" indent="-744538"/>
            <a:r>
              <a:rPr lang="en-US" sz="2400" dirty="0">
                <a:solidFill>
                  <a:prstClr val="black"/>
                </a:solidFill>
                <a:latin typeface="Calibri" pitchFamily="34" charset="0"/>
              </a:rPr>
              <a:t>9.	Underdeveloped Financial and Other markets</a:t>
            </a:r>
          </a:p>
          <a:p>
            <a:pPr marL="969962" indent="-342900">
              <a:buFont typeface="Arial" panose="020B0604020202020204" pitchFamily="34" charset="0"/>
              <a:buChar char="•"/>
            </a:pPr>
            <a:r>
              <a:rPr lang="en-US" sz="2400" dirty="0">
                <a:solidFill>
                  <a:prstClr val="black"/>
                </a:solidFill>
                <a:latin typeface="Calibri" pitchFamily="34" charset="0"/>
              </a:rPr>
              <a:t>Imperfect markets</a:t>
            </a:r>
          </a:p>
          <a:p>
            <a:pPr marL="969962" indent="-342900">
              <a:buFont typeface="Arial" panose="020B0604020202020204" pitchFamily="34" charset="0"/>
              <a:buChar char="•"/>
            </a:pPr>
            <a:r>
              <a:rPr lang="en-US" sz="2400" dirty="0">
                <a:solidFill>
                  <a:prstClr val="black"/>
                </a:solidFill>
                <a:latin typeface="Calibri" pitchFamily="34" charset="0"/>
              </a:rPr>
              <a:t>Incomplete information</a:t>
            </a:r>
          </a:p>
          <a:p>
            <a:pPr marL="744538" indent="-744538"/>
            <a:endParaRPr lang="en-US" sz="2400" dirty="0">
              <a:solidFill>
                <a:prstClr val="black"/>
              </a:solidFill>
              <a:latin typeface="Calibri" pitchFamily="34" charset="0"/>
            </a:endParaRPr>
          </a:p>
          <a:p>
            <a:pPr marL="744538" indent="-744538"/>
            <a:r>
              <a:rPr lang="en-US" sz="2400" dirty="0">
                <a:solidFill>
                  <a:prstClr val="black"/>
                </a:solidFill>
                <a:latin typeface="Calibri" pitchFamily="34" charset="0"/>
              </a:rPr>
              <a:t>10.	Colonial Legacy and External Dependence</a:t>
            </a:r>
          </a:p>
          <a:p>
            <a:pPr marL="969962" indent="-342900">
              <a:buFont typeface="Arial" panose="020B0604020202020204" pitchFamily="34" charset="0"/>
              <a:buChar char="•"/>
            </a:pPr>
            <a:r>
              <a:rPr lang="en-US" sz="2400" dirty="0">
                <a:solidFill>
                  <a:prstClr val="black"/>
                </a:solidFill>
                <a:latin typeface="Calibri" pitchFamily="34" charset="0"/>
              </a:rPr>
              <a:t>Institutions</a:t>
            </a:r>
          </a:p>
          <a:p>
            <a:pPr marL="969962" indent="-342900">
              <a:buFont typeface="Arial" panose="020B0604020202020204" pitchFamily="34" charset="0"/>
              <a:buChar char="•"/>
            </a:pPr>
            <a:r>
              <a:rPr lang="en-US" sz="2400" dirty="0">
                <a:solidFill>
                  <a:prstClr val="black"/>
                </a:solidFill>
                <a:latin typeface="Calibri" pitchFamily="34" charset="0"/>
              </a:rPr>
              <a:t>Private property</a:t>
            </a:r>
          </a:p>
          <a:p>
            <a:pPr marL="969962" indent="-342900">
              <a:buFont typeface="Arial" panose="020B0604020202020204" pitchFamily="34" charset="0"/>
              <a:buChar char="•"/>
            </a:pPr>
            <a:r>
              <a:rPr lang="en-US" sz="2400" dirty="0">
                <a:solidFill>
                  <a:prstClr val="black"/>
                </a:solidFill>
                <a:latin typeface="Calibri" pitchFamily="34" charset="0"/>
              </a:rPr>
              <a:t>Personal taxation</a:t>
            </a:r>
          </a:p>
          <a:p>
            <a:pPr marL="969962" indent="-342900">
              <a:buFont typeface="Arial" panose="020B0604020202020204" pitchFamily="34" charset="0"/>
              <a:buChar char="•"/>
            </a:pPr>
            <a:r>
              <a:rPr lang="en-US" sz="2400" dirty="0">
                <a:solidFill>
                  <a:prstClr val="black"/>
                </a:solidFill>
                <a:latin typeface="Calibri" pitchFamily="34" charset="0"/>
              </a:rPr>
              <a:t>Taxes in cash rather than in kind</a:t>
            </a:r>
          </a:p>
        </p:txBody>
      </p:sp>
    </p:spTree>
    <p:extLst>
      <p:ext uri="{BB962C8B-B14F-4D97-AF65-F5344CB8AC3E}">
        <p14:creationId xmlns:p14="http://schemas.microsoft.com/office/powerpoint/2010/main" val="30927385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3586</TotalTime>
  <Words>2303</Words>
  <Application>Microsoft Office PowerPoint</Application>
  <PresentationFormat>全屏显示(4:3)</PresentationFormat>
  <Paragraphs>358</Paragraphs>
  <Slides>40</Slides>
  <Notes>40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Concourse</vt:lpstr>
      <vt:lpstr>PowerPoint 演示文稿</vt:lpstr>
      <vt:lpstr>What is development?</vt:lpstr>
      <vt:lpstr>Motivation</vt:lpstr>
      <vt:lpstr>Some progress …</vt:lpstr>
      <vt:lpstr>Some progress …</vt:lpstr>
      <vt:lpstr>Historical growth experience</vt:lpstr>
      <vt:lpstr>But still big issues …</vt:lpstr>
      <vt:lpstr>Some issues …</vt:lpstr>
      <vt:lpstr>PowerPoint 演示文稿</vt:lpstr>
      <vt:lpstr>PowerPoint 演示文稿</vt:lpstr>
      <vt:lpstr>PowerPoint 演示文稿</vt:lpstr>
      <vt:lpstr>PowerPoint 演示文稿</vt:lpstr>
      <vt:lpstr>PowerPoint 演示文稿</vt:lpstr>
      <vt:lpstr>Defining development as an objective and as a process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Millennium Development Goals</vt:lpstr>
      <vt:lpstr>PowerPoint 演示文稿</vt:lpstr>
      <vt:lpstr>PowerPoint 演示文稿</vt:lpstr>
      <vt:lpstr>Well-being</vt:lpstr>
      <vt:lpstr>As discussed:</vt:lpstr>
      <vt:lpstr>A working definition of well-being</vt:lpstr>
      <vt:lpstr>The pursuit of well-being by households</vt:lpstr>
      <vt:lpstr>PowerPoint 演示文稿</vt:lpstr>
      <vt:lpstr>How households in developing countries earn income</vt:lpstr>
      <vt:lpstr>How households in developing countries earn income</vt:lpstr>
      <vt:lpstr>Characteristics of the Developing World</vt:lpstr>
      <vt:lpstr>PowerPoint 演示文稿</vt:lpstr>
      <vt:lpstr>PowerPoint 演示文稿</vt:lpstr>
      <vt:lpstr>PowerPoint 演示文稿</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What is development economics good for?</dc:title>
  <dc:creator>Julie Schaffner</dc:creator>
  <cp:lastModifiedBy>Shiying Wang</cp:lastModifiedBy>
  <cp:revision>154</cp:revision>
  <dcterms:created xsi:type="dcterms:W3CDTF">2013-06-05T14:58:57Z</dcterms:created>
  <dcterms:modified xsi:type="dcterms:W3CDTF">2018-11-22T19:44:14Z</dcterms:modified>
</cp:coreProperties>
</file>