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xls" ContentType="application/vnd.ms-exce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embeddings/oleObject1.bin" ContentType="application/vnd.openxmlformats-officedocument.oleObject"/>
  <Override PartName="/ppt/notesSlides/notesSlide7.xml" ContentType="application/vnd.openxmlformats-officedocument.presentationml.notesSlide+xml"/>
  <Override PartName="/ppt/embeddings/oleObject2.bin" ContentType="application/vnd.openxmlformats-officedocument.oleObject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embeddings/oleObject3.bin" ContentType="application/vnd.openxmlformats-officedocument.oleObject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6" r:id="rId1"/>
  </p:sldMasterIdLst>
  <p:notesMasterIdLst>
    <p:notesMasterId r:id="rId53"/>
  </p:notesMasterIdLst>
  <p:handoutMasterIdLst>
    <p:handoutMasterId r:id="rId54"/>
  </p:handoutMasterIdLst>
  <p:sldIdLst>
    <p:sldId id="256" r:id="rId2"/>
    <p:sldId id="258" r:id="rId3"/>
    <p:sldId id="259" r:id="rId4"/>
    <p:sldId id="260" r:id="rId5"/>
    <p:sldId id="261" r:id="rId6"/>
    <p:sldId id="262" r:id="rId7"/>
    <p:sldId id="308" r:id="rId8"/>
    <p:sldId id="309" r:id="rId9"/>
    <p:sldId id="263" r:id="rId10"/>
    <p:sldId id="310" r:id="rId11"/>
    <p:sldId id="311" r:id="rId12"/>
    <p:sldId id="264" r:id="rId13"/>
    <p:sldId id="265" r:id="rId14"/>
    <p:sldId id="266" r:id="rId15"/>
    <p:sldId id="302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7" r:id="rId26"/>
    <p:sldId id="276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312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299" r:id="rId50"/>
    <p:sldId id="303" r:id="rId51"/>
    <p:sldId id="304" r:id="rId5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52" autoAdjust="0"/>
    <p:restoredTop sz="98881" autoAdjust="0"/>
  </p:normalViewPr>
  <p:slideViewPr>
    <p:cSldViewPr>
      <p:cViewPr varScale="1">
        <p:scale>
          <a:sx n="88" d="100"/>
          <a:sy n="88" d="100"/>
        </p:scale>
        <p:origin x="-1144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94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2604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notesMaster" Target="notesMasters/notesMaster1.xml"/><Relationship Id="rId54" Type="http://schemas.openxmlformats.org/officeDocument/2006/relationships/handoutMaster" Target="handoutMasters/handoutMaster1.xml"/><Relationship Id="rId55" Type="http://schemas.openxmlformats.org/officeDocument/2006/relationships/printerSettings" Target="printerSettings/printerSettings1.bin"/><Relationship Id="rId56" Type="http://schemas.openxmlformats.org/officeDocument/2006/relationships/presProps" Target="presProps.xml"/><Relationship Id="rId57" Type="http://schemas.openxmlformats.org/officeDocument/2006/relationships/viewProps" Target="viewProps.xml"/><Relationship Id="rId58" Type="http://schemas.openxmlformats.org/officeDocument/2006/relationships/theme" Target="theme/theme1.xml"/><Relationship Id="rId59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yse\Documents\3%20Edition%20Yuce%20Jordan\Copy%20of%20SPTSX%20Composite%20Index%20between%201956-2010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CA"/>
              <a:t>Growth of S&amp;P/TSX Composite Index</a:t>
            </a: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marker>
            <c:symbol val="none"/>
          </c:marker>
          <c:cat>
            <c:numRef>
              <c:f>Sheet1!$D$2:$D$665</c:f>
              <c:numCache>
                <c:formatCode>mmm\-yy</c:formatCode>
                <c:ptCount val="664"/>
                <c:pt idx="0">
                  <c:v>20455.0</c:v>
                </c:pt>
                <c:pt idx="1">
                  <c:v>20486.0</c:v>
                </c:pt>
                <c:pt idx="2">
                  <c:v>20515.0</c:v>
                </c:pt>
                <c:pt idx="3">
                  <c:v>20546.0</c:v>
                </c:pt>
                <c:pt idx="4">
                  <c:v>20576.0</c:v>
                </c:pt>
                <c:pt idx="5">
                  <c:v>20607.0</c:v>
                </c:pt>
                <c:pt idx="6">
                  <c:v>20637.0</c:v>
                </c:pt>
                <c:pt idx="7">
                  <c:v>20668.0</c:v>
                </c:pt>
                <c:pt idx="8">
                  <c:v>20699.0</c:v>
                </c:pt>
                <c:pt idx="9">
                  <c:v>20729.0</c:v>
                </c:pt>
                <c:pt idx="10">
                  <c:v>20760.0</c:v>
                </c:pt>
                <c:pt idx="11">
                  <c:v>20790.0</c:v>
                </c:pt>
                <c:pt idx="12">
                  <c:v>20821.0</c:v>
                </c:pt>
                <c:pt idx="13">
                  <c:v>20852.0</c:v>
                </c:pt>
                <c:pt idx="14">
                  <c:v>20880.0</c:v>
                </c:pt>
                <c:pt idx="15">
                  <c:v>20911.0</c:v>
                </c:pt>
                <c:pt idx="16">
                  <c:v>20941.0</c:v>
                </c:pt>
                <c:pt idx="17">
                  <c:v>20972.0</c:v>
                </c:pt>
                <c:pt idx="18">
                  <c:v>21002.0</c:v>
                </c:pt>
                <c:pt idx="19">
                  <c:v>21033.0</c:v>
                </c:pt>
                <c:pt idx="20">
                  <c:v>21064.0</c:v>
                </c:pt>
                <c:pt idx="21">
                  <c:v>21094.0</c:v>
                </c:pt>
                <c:pt idx="22">
                  <c:v>21125.0</c:v>
                </c:pt>
                <c:pt idx="23">
                  <c:v>21155.0</c:v>
                </c:pt>
                <c:pt idx="24">
                  <c:v>21186.0</c:v>
                </c:pt>
                <c:pt idx="25">
                  <c:v>21217.0</c:v>
                </c:pt>
                <c:pt idx="26">
                  <c:v>21245.0</c:v>
                </c:pt>
                <c:pt idx="27">
                  <c:v>21276.0</c:v>
                </c:pt>
                <c:pt idx="28">
                  <c:v>21306.0</c:v>
                </c:pt>
                <c:pt idx="29">
                  <c:v>21337.0</c:v>
                </c:pt>
                <c:pt idx="30">
                  <c:v>21367.0</c:v>
                </c:pt>
                <c:pt idx="31">
                  <c:v>21398.0</c:v>
                </c:pt>
                <c:pt idx="32">
                  <c:v>21429.0</c:v>
                </c:pt>
                <c:pt idx="33">
                  <c:v>21459.0</c:v>
                </c:pt>
                <c:pt idx="34">
                  <c:v>21490.0</c:v>
                </c:pt>
                <c:pt idx="35">
                  <c:v>21520.0</c:v>
                </c:pt>
                <c:pt idx="36">
                  <c:v>21551.0</c:v>
                </c:pt>
                <c:pt idx="37">
                  <c:v>21582.0</c:v>
                </c:pt>
                <c:pt idx="38">
                  <c:v>21610.0</c:v>
                </c:pt>
                <c:pt idx="39">
                  <c:v>21641.0</c:v>
                </c:pt>
                <c:pt idx="40">
                  <c:v>21671.0</c:v>
                </c:pt>
                <c:pt idx="41">
                  <c:v>21702.0</c:v>
                </c:pt>
                <c:pt idx="42">
                  <c:v>21732.0</c:v>
                </c:pt>
                <c:pt idx="43">
                  <c:v>21763.0</c:v>
                </c:pt>
                <c:pt idx="44">
                  <c:v>21794.0</c:v>
                </c:pt>
                <c:pt idx="45">
                  <c:v>21824.0</c:v>
                </c:pt>
                <c:pt idx="46">
                  <c:v>21855.0</c:v>
                </c:pt>
                <c:pt idx="47">
                  <c:v>21885.0</c:v>
                </c:pt>
                <c:pt idx="48">
                  <c:v>21916.0</c:v>
                </c:pt>
                <c:pt idx="49">
                  <c:v>21947.0</c:v>
                </c:pt>
                <c:pt idx="50">
                  <c:v>21976.0</c:v>
                </c:pt>
                <c:pt idx="51">
                  <c:v>22007.0</c:v>
                </c:pt>
                <c:pt idx="52">
                  <c:v>22037.0</c:v>
                </c:pt>
                <c:pt idx="53">
                  <c:v>22068.0</c:v>
                </c:pt>
                <c:pt idx="54">
                  <c:v>22098.0</c:v>
                </c:pt>
                <c:pt idx="55">
                  <c:v>22129.0</c:v>
                </c:pt>
                <c:pt idx="56">
                  <c:v>22160.0</c:v>
                </c:pt>
                <c:pt idx="57">
                  <c:v>22190.0</c:v>
                </c:pt>
                <c:pt idx="58">
                  <c:v>22221.0</c:v>
                </c:pt>
                <c:pt idx="59">
                  <c:v>22251.0</c:v>
                </c:pt>
                <c:pt idx="60">
                  <c:v>22282.0</c:v>
                </c:pt>
                <c:pt idx="61">
                  <c:v>22313.0</c:v>
                </c:pt>
                <c:pt idx="62">
                  <c:v>22341.0</c:v>
                </c:pt>
                <c:pt idx="63">
                  <c:v>22372.0</c:v>
                </c:pt>
                <c:pt idx="64">
                  <c:v>22402.0</c:v>
                </c:pt>
                <c:pt idx="65">
                  <c:v>22433.0</c:v>
                </c:pt>
                <c:pt idx="66">
                  <c:v>22463.0</c:v>
                </c:pt>
                <c:pt idx="67">
                  <c:v>22494.0</c:v>
                </c:pt>
                <c:pt idx="68">
                  <c:v>22525.0</c:v>
                </c:pt>
                <c:pt idx="69">
                  <c:v>22555.0</c:v>
                </c:pt>
                <c:pt idx="70">
                  <c:v>22586.0</c:v>
                </c:pt>
                <c:pt idx="71">
                  <c:v>22616.0</c:v>
                </c:pt>
                <c:pt idx="72">
                  <c:v>22647.0</c:v>
                </c:pt>
                <c:pt idx="73">
                  <c:v>22678.0</c:v>
                </c:pt>
                <c:pt idx="74">
                  <c:v>22706.0</c:v>
                </c:pt>
                <c:pt idx="75">
                  <c:v>22737.0</c:v>
                </c:pt>
                <c:pt idx="76">
                  <c:v>22767.0</c:v>
                </c:pt>
                <c:pt idx="77">
                  <c:v>22798.0</c:v>
                </c:pt>
                <c:pt idx="78">
                  <c:v>22828.0</c:v>
                </c:pt>
                <c:pt idx="79">
                  <c:v>22859.0</c:v>
                </c:pt>
                <c:pt idx="80">
                  <c:v>22890.0</c:v>
                </c:pt>
                <c:pt idx="81">
                  <c:v>22920.0</c:v>
                </c:pt>
                <c:pt idx="82">
                  <c:v>22951.0</c:v>
                </c:pt>
                <c:pt idx="83">
                  <c:v>22981.0</c:v>
                </c:pt>
                <c:pt idx="84">
                  <c:v>23012.0</c:v>
                </c:pt>
                <c:pt idx="85">
                  <c:v>23043.0</c:v>
                </c:pt>
                <c:pt idx="86">
                  <c:v>23071.0</c:v>
                </c:pt>
                <c:pt idx="87">
                  <c:v>23102.0</c:v>
                </c:pt>
                <c:pt idx="88">
                  <c:v>23132.0</c:v>
                </c:pt>
                <c:pt idx="89">
                  <c:v>23163.0</c:v>
                </c:pt>
                <c:pt idx="90">
                  <c:v>23193.0</c:v>
                </c:pt>
                <c:pt idx="91">
                  <c:v>23224.0</c:v>
                </c:pt>
                <c:pt idx="92">
                  <c:v>23255.0</c:v>
                </c:pt>
                <c:pt idx="93">
                  <c:v>23285.0</c:v>
                </c:pt>
                <c:pt idx="94">
                  <c:v>23316.0</c:v>
                </c:pt>
                <c:pt idx="95">
                  <c:v>23346.0</c:v>
                </c:pt>
                <c:pt idx="96">
                  <c:v>23377.0</c:v>
                </c:pt>
                <c:pt idx="97">
                  <c:v>23408.0</c:v>
                </c:pt>
                <c:pt idx="98">
                  <c:v>23437.0</c:v>
                </c:pt>
                <c:pt idx="99">
                  <c:v>23468.0</c:v>
                </c:pt>
                <c:pt idx="100">
                  <c:v>23498.0</c:v>
                </c:pt>
                <c:pt idx="101">
                  <c:v>23529.0</c:v>
                </c:pt>
                <c:pt idx="102">
                  <c:v>23559.0</c:v>
                </c:pt>
                <c:pt idx="103">
                  <c:v>23590.0</c:v>
                </c:pt>
                <c:pt idx="104">
                  <c:v>23621.0</c:v>
                </c:pt>
                <c:pt idx="105">
                  <c:v>23651.0</c:v>
                </c:pt>
                <c:pt idx="106">
                  <c:v>23682.0</c:v>
                </c:pt>
                <c:pt idx="107">
                  <c:v>23712.0</c:v>
                </c:pt>
                <c:pt idx="108">
                  <c:v>23743.0</c:v>
                </c:pt>
                <c:pt idx="109">
                  <c:v>23774.0</c:v>
                </c:pt>
                <c:pt idx="110">
                  <c:v>23802.0</c:v>
                </c:pt>
                <c:pt idx="111">
                  <c:v>23833.0</c:v>
                </c:pt>
                <c:pt idx="112">
                  <c:v>23863.0</c:v>
                </c:pt>
                <c:pt idx="113">
                  <c:v>23894.0</c:v>
                </c:pt>
                <c:pt idx="114">
                  <c:v>23924.0</c:v>
                </c:pt>
                <c:pt idx="115">
                  <c:v>23955.0</c:v>
                </c:pt>
                <c:pt idx="116">
                  <c:v>23986.0</c:v>
                </c:pt>
                <c:pt idx="117">
                  <c:v>24016.0</c:v>
                </c:pt>
                <c:pt idx="118">
                  <c:v>24047.0</c:v>
                </c:pt>
                <c:pt idx="119">
                  <c:v>24077.0</c:v>
                </c:pt>
                <c:pt idx="120">
                  <c:v>24108.0</c:v>
                </c:pt>
                <c:pt idx="121">
                  <c:v>24139.0</c:v>
                </c:pt>
                <c:pt idx="122">
                  <c:v>24167.0</c:v>
                </c:pt>
                <c:pt idx="123">
                  <c:v>24198.0</c:v>
                </c:pt>
                <c:pt idx="124">
                  <c:v>24228.0</c:v>
                </c:pt>
                <c:pt idx="125">
                  <c:v>24259.0</c:v>
                </c:pt>
                <c:pt idx="126">
                  <c:v>24289.0</c:v>
                </c:pt>
                <c:pt idx="127">
                  <c:v>24320.0</c:v>
                </c:pt>
                <c:pt idx="128">
                  <c:v>24351.0</c:v>
                </c:pt>
                <c:pt idx="129">
                  <c:v>24381.0</c:v>
                </c:pt>
                <c:pt idx="130">
                  <c:v>24412.0</c:v>
                </c:pt>
                <c:pt idx="131">
                  <c:v>24442.0</c:v>
                </c:pt>
                <c:pt idx="132">
                  <c:v>24473.0</c:v>
                </c:pt>
                <c:pt idx="133">
                  <c:v>24504.0</c:v>
                </c:pt>
                <c:pt idx="134">
                  <c:v>24532.0</c:v>
                </c:pt>
                <c:pt idx="135">
                  <c:v>24563.0</c:v>
                </c:pt>
                <c:pt idx="136">
                  <c:v>24593.0</c:v>
                </c:pt>
                <c:pt idx="137">
                  <c:v>24624.0</c:v>
                </c:pt>
                <c:pt idx="138">
                  <c:v>24654.0</c:v>
                </c:pt>
                <c:pt idx="139">
                  <c:v>24685.0</c:v>
                </c:pt>
                <c:pt idx="140">
                  <c:v>24716.0</c:v>
                </c:pt>
                <c:pt idx="141">
                  <c:v>24746.0</c:v>
                </c:pt>
                <c:pt idx="142">
                  <c:v>24777.0</c:v>
                </c:pt>
                <c:pt idx="143">
                  <c:v>24807.0</c:v>
                </c:pt>
                <c:pt idx="144">
                  <c:v>24838.0</c:v>
                </c:pt>
                <c:pt idx="145">
                  <c:v>24869.0</c:v>
                </c:pt>
                <c:pt idx="146">
                  <c:v>24898.0</c:v>
                </c:pt>
                <c:pt idx="147">
                  <c:v>24929.0</c:v>
                </c:pt>
                <c:pt idx="148">
                  <c:v>24959.0</c:v>
                </c:pt>
                <c:pt idx="149">
                  <c:v>24990.0</c:v>
                </c:pt>
                <c:pt idx="150">
                  <c:v>25020.0</c:v>
                </c:pt>
                <c:pt idx="151">
                  <c:v>25051.0</c:v>
                </c:pt>
                <c:pt idx="152">
                  <c:v>25082.0</c:v>
                </c:pt>
                <c:pt idx="153">
                  <c:v>25112.0</c:v>
                </c:pt>
                <c:pt idx="154">
                  <c:v>25143.0</c:v>
                </c:pt>
                <c:pt idx="155">
                  <c:v>25173.0</c:v>
                </c:pt>
                <c:pt idx="156">
                  <c:v>25204.0</c:v>
                </c:pt>
                <c:pt idx="157">
                  <c:v>25235.0</c:v>
                </c:pt>
                <c:pt idx="158">
                  <c:v>25263.0</c:v>
                </c:pt>
                <c:pt idx="159">
                  <c:v>25294.0</c:v>
                </c:pt>
                <c:pt idx="160">
                  <c:v>25324.0</c:v>
                </c:pt>
                <c:pt idx="161">
                  <c:v>25355.0</c:v>
                </c:pt>
                <c:pt idx="162">
                  <c:v>25385.0</c:v>
                </c:pt>
                <c:pt idx="163">
                  <c:v>25416.0</c:v>
                </c:pt>
                <c:pt idx="164">
                  <c:v>25447.0</c:v>
                </c:pt>
                <c:pt idx="165">
                  <c:v>25477.0</c:v>
                </c:pt>
                <c:pt idx="166">
                  <c:v>25508.0</c:v>
                </c:pt>
                <c:pt idx="167">
                  <c:v>25538.0</c:v>
                </c:pt>
                <c:pt idx="168">
                  <c:v>25569.0</c:v>
                </c:pt>
                <c:pt idx="169">
                  <c:v>25600.0</c:v>
                </c:pt>
                <c:pt idx="170">
                  <c:v>25628.0</c:v>
                </c:pt>
                <c:pt idx="171">
                  <c:v>25659.0</c:v>
                </c:pt>
                <c:pt idx="172">
                  <c:v>25689.0</c:v>
                </c:pt>
                <c:pt idx="173">
                  <c:v>25720.0</c:v>
                </c:pt>
                <c:pt idx="174">
                  <c:v>25750.0</c:v>
                </c:pt>
                <c:pt idx="175">
                  <c:v>25781.0</c:v>
                </c:pt>
                <c:pt idx="176">
                  <c:v>25812.0</c:v>
                </c:pt>
                <c:pt idx="177">
                  <c:v>25842.0</c:v>
                </c:pt>
                <c:pt idx="178">
                  <c:v>25873.0</c:v>
                </c:pt>
                <c:pt idx="179">
                  <c:v>25903.0</c:v>
                </c:pt>
                <c:pt idx="180">
                  <c:v>25934.0</c:v>
                </c:pt>
                <c:pt idx="181">
                  <c:v>25965.0</c:v>
                </c:pt>
                <c:pt idx="182">
                  <c:v>25993.0</c:v>
                </c:pt>
                <c:pt idx="183">
                  <c:v>26024.0</c:v>
                </c:pt>
                <c:pt idx="184">
                  <c:v>26054.0</c:v>
                </c:pt>
                <c:pt idx="185">
                  <c:v>26085.0</c:v>
                </c:pt>
                <c:pt idx="186">
                  <c:v>26115.0</c:v>
                </c:pt>
                <c:pt idx="187">
                  <c:v>26146.0</c:v>
                </c:pt>
                <c:pt idx="188">
                  <c:v>26177.0</c:v>
                </c:pt>
                <c:pt idx="189">
                  <c:v>26207.0</c:v>
                </c:pt>
                <c:pt idx="190">
                  <c:v>26238.0</c:v>
                </c:pt>
                <c:pt idx="191">
                  <c:v>26268.0</c:v>
                </c:pt>
                <c:pt idx="192">
                  <c:v>26299.0</c:v>
                </c:pt>
                <c:pt idx="193">
                  <c:v>26330.0</c:v>
                </c:pt>
                <c:pt idx="194">
                  <c:v>26359.0</c:v>
                </c:pt>
                <c:pt idx="195">
                  <c:v>26390.0</c:v>
                </c:pt>
                <c:pt idx="196">
                  <c:v>26420.0</c:v>
                </c:pt>
                <c:pt idx="197">
                  <c:v>26451.0</c:v>
                </c:pt>
                <c:pt idx="198">
                  <c:v>26481.0</c:v>
                </c:pt>
                <c:pt idx="199">
                  <c:v>26512.0</c:v>
                </c:pt>
                <c:pt idx="200">
                  <c:v>26543.0</c:v>
                </c:pt>
                <c:pt idx="201">
                  <c:v>26573.0</c:v>
                </c:pt>
                <c:pt idx="202">
                  <c:v>26604.0</c:v>
                </c:pt>
                <c:pt idx="203">
                  <c:v>26634.0</c:v>
                </c:pt>
                <c:pt idx="204">
                  <c:v>26665.0</c:v>
                </c:pt>
                <c:pt idx="205">
                  <c:v>26696.0</c:v>
                </c:pt>
                <c:pt idx="206">
                  <c:v>26724.0</c:v>
                </c:pt>
                <c:pt idx="207">
                  <c:v>26755.0</c:v>
                </c:pt>
                <c:pt idx="208">
                  <c:v>26785.0</c:v>
                </c:pt>
                <c:pt idx="209">
                  <c:v>26816.0</c:v>
                </c:pt>
                <c:pt idx="210">
                  <c:v>26846.0</c:v>
                </c:pt>
                <c:pt idx="211">
                  <c:v>26877.0</c:v>
                </c:pt>
                <c:pt idx="212">
                  <c:v>26908.0</c:v>
                </c:pt>
                <c:pt idx="213">
                  <c:v>26938.0</c:v>
                </c:pt>
                <c:pt idx="214">
                  <c:v>26969.0</c:v>
                </c:pt>
                <c:pt idx="215">
                  <c:v>26999.0</c:v>
                </c:pt>
                <c:pt idx="216">
                  <c:v>27030.0</c:v>
                </c:pt>
                <c:pt idx="217">
                  <c:v>27061.0</c:v>
                </c:pt>
                <c:pt idx="218">
                  <c:v>27089.0</c:v>
                </c:pt>
                <c:pt idx="219">
                  <c:v>27120.0</c:v>
                </c:pt>
                <c:pt idx="220">
                  <c:v>27150.0</c:v>
                </c:pt>
                <c:pt idx="221">
                  <c:v>27181.0</c:v>
                </c:pt>
                <c:pt idx="222">
                  <c:v>27211.0</c:v>
                </c:pt>
                <c:pt idx="223">
                  <c:v>27242.0</c:v>
                </c:pt>
                <c:pt idx="224">
                  <c:v>27273.0</c:v>
                </c:pt>
                <c:pt idx="225">
                  <c:v>27303.0</c:v>
                </c:pt>
                <c:pt idx="226">
                  <c:v>27334.0</c:v>
                </c:pt>
                <c:pt idx="227">
                  <c:v>27364.0</c:v>
                </c:pt>
                <c:pt idx="228">
                  <c:v>27395.0</c:v>
                </c:pt>
                <c:pt idx="229">
                  <c:v>27426.0</c:v>
                </c:pt>
                <c:pt idx="230">
                  <c:v>27454.0</c:v>
                </c:pt>
                <c:pt idx="231">
                  <c:v>27485.0</c:v>
                </c:pt>
                <c:pt idx="232">
                  <c:v>27515.0</c:v>
                </c:pt>
                <c:pt idx="233">
                  <c:v>27546.0</c:v>
                </c:pt>
                <c:pt idx="234">
                  <c:v>27576.0</c:v>
                </c:pt>
                <c:pt idx="235">
                  <c:v>27607.0</c:v>
                </c:pt>
                <c:pt idx="236">
                  <c:v>27638.0</c:v>
                </c:pt>
                <c:pt idx="237">
                  <c:v>27668.0</c:v>
                </c:pt>
                <c:pt idx="238">
                  <c:v>27699.0</c:v>
                </c:pt>
                <c:pt idx="239">
                  <c:v>27729.0</c:v>
                </c:pt>
                <c:pt idx="240">
                  <c:v>27760.0</c:v>
                </c:pt>
                <c:pt idx="241">
                  <c:v>27791.0</c:v>
                </c:pt>
                <c:pt idx="242">
                  <c:v>27820.0</c:v>
                </c:pt>
                <c:pt idx="243">
                  <c:v>27851.0</c:v>
                </c:pt>
                <c:pt idx="244">
                  <c:v>27881.0</c:v>
                </c:pt>
                <c:pt idx="245">
                  <c:v>27912.0</c:v>
                </c:pt>
                <c:pt idx="246">
                  <c:v>27942.0</c:v>
                </c:pt>
                <c:pt idx="247">
                  <c:v>27973.0</c:v>
                </c:pt>
                <c:pt idx="248">
                  <c:v>28004.0</c:v>
                </c:pt>
                <c:pt idx="249">
                  <c:v>28034.0</c:v>
                </c:pt>
                <c:pt idx="250">
                  <c:v>28065.0</c:v>
                </c:pt>
                <c:pt idx="251">
                  <c:v>28095.0</c:v>
                </c:pt>
                <c:pt idx="252">
                  <c:v>28126.0</c:v>
                </c:pt>
                <c:pt idx="253">
                  <c:v>28157.0</c:v>
                </c:pt>
                <c:pt idx="254">
                  <c:v>28185.0</c:v>
                </c:pt>
                <c:pt idx="255">
                  <c:v>28216.0</c:v>
                </c:pt>
                <c:pt idx="256">
                  <c:v>28246.0</c:v>
                </c:pt>
                <c:pt idx="257">
                  <c:v>28277.0</c:v>
                </c:pt>
                <c:pt idx="258">
                  <c:v>28307.0</c:v>
                </c:pt>
                <c:pt idx="259">
                  <c:v>28338.0</c:v>
                </c:pt>
                <c:pt idx="260">
                  <c:v>28369.0</c:v>
                </c:pt>
                <c:pt idx="261">
                  <c:v>28399.0</c:v>
                </c:pt>
                <c:pt idx="262">
                  <c:v>28430.0</c:v>
                </c:pt>
                <c:pt idx="263">
                  <c:v>28460.0</c:v>
                </c:pt>
                <c:pt idx="264">
                  <c:v>28491.0</c:v>
                </c:pt>
                <c:pt idx="265">
                  <c:v>28522.0</c:v>
                </c:pt>
                <c:pt idx="266">
                  <c:v>28550.0</c:v>
                </c:pt>
                <c:pt idx="267">
                  <c:v>28581.0</c:v>
                </c:pt>
                <c:pt idx="268">
                  <c:v>28611.0</c:v>
                </c:pt>
                <c:pt idx="269">
                  <c:v>28642.0</c:v>
                </c:pt>
                <c:pt idx="270">
                  <c:v>28672.0</c:v>
                </c:pt>
                <c:pt idx="271">
                  <c:v>28703.0</c:v>
                </c:pt>
                <c:pt idx="272">
                  <c:v>28734.0</c:v>
                </c:pt>
                <c:pt idx="273">
                  <c:v>28764.0</c:v>
                </c:pt>
                <c:pt idx="274">
                  <c:v>28795.0</c:v>
                </c:pt>
                <c:pt idx="275">
                  <c:v>28825.0</c:v>
                </c:pt>
                <c:pt idx="276">
                  <c:v>28856.0</c:v>
                </c:pt>
                <c:pt idx="277">
                  <c:v>28887.0</c:v>
                </c:pt>
                <c:pt idx="278">
                  <c:v>28915.0</c:v>
                </c:pt>
                <c:pt idx="279">
                  <c:v>28946.0</c:v>
                </c:pt>
                <c:pt idx="280">
                  <c:v>28976.0</c:v>
                </c:pt>
                <c:pt idx="281">
                  <c:v>29007.0</c:v>
                </c:pt>
                <c:pt idx="282">
                  <c:v>29037.0</c:v>
                </c:pt>
                <c:pt idx="283">
                  <c:v>29068.0</c:v>
                </c:pt>
                <c:pt idx="284">
                  <c:v>29099.0</c:v>
                </c:pt>
                <c:pt idx="285">
                  <c:v>29129.0</c:v>
                </c:pt>
                <c:pt idx="286">
                  <c:v>29160.0</c:v>
                </c:pt>
                <c:pt idx="287">
                  <c:v>29190.0</c:v>
                </c:pt>
                <c:pt idx="288">
                  <c:v>29221.0</c:v>
                </c:pt>
                <c:pt idx="289">
                  <c:v>29252.0</c:v>
                </c:pt>
                <c:pt idx="290">
                  <c:v>29281.0</c:v>
                </c:pt>
                <c:pt idx="291">
                  <c:v>29312.0</c:v>
                </c:pt>
                <c:pt idx="292">
                  <c:v>29342.0</c:v>
                </c:pt>
                <c:pt idx="293">
                  <c:v>29373.0</c:v>
                </c:pt>
                <c:pt idx="294">
                  <c:v>29403.0</c:v>
                </c:pt>
                <c:pt idx="295">
                  <c:v>29434.0</c:v>
                </c:pt>
                <c:pt idx="296">
                  <c:v>29465.0</c:v>
                </c:pt>
                <c:pt idx="297">
                  <c:v>29495.0</c:v>
                </c:pt>
                <c:pt idx="298">
                  <c:v>29526.0</c:v>
                </c:pt>
                <c:pt idx="299">
                  <c:v>29556.0</c:v>
                </c:pt>
                <c:pt idx="300">
                  <c:v>29587.0</c:v>
                </c:pt>
                <c:pt idx="301">
                  <c:v>29618.0</c:v>
                </c:pt>
                <c:pt idx="302">
                  <c:v>29646.0</c:v>
                </c:pt>
                <c:pt idx="303">
                  <c:v>29677.0</c:v>
                </c:pt>
                <c:pt idx="304">
                  <c:v>29707.0</c:v>
                </c:pt>
                <c:pt idx="305">
                  <c:v>29738.0</c:v>
                </c:pt>
                <c:pt idx="306">
                  <c:v>29768.0</c:v>
                </c:pt>
                <c:pt idx="307">
                  <c:v>29799.0</c:v>
                </c:pt>
                <c:pt idx="308">
                  <c:v>29830.0</c:v>
                </c:pt>
                <c:pt idx="309">
                  <c:v>29860.0</c:v>
                </c:pt>
                <c:pt idx="310">
                  <c:v>29891.0</c:v>
                </c:pt>
                <c:pt idx="311">
                  <c:v>29921.0</c:v>
                </c:pt>
                <c:pt idx="312">
                  <c:v>29952.0</c:v>
                </c:pt>
                <c:pt idx="313">
                  <c:v>29983.0</c:v>
                </c:pt>
                <c:pt idx="314">
                  <c:v>30011.0</c:v>
                </c:pt>
                <c:pt idx="315">
                  <c:v>30042.0</c:v>
                </c:pt>
                <c:pt idx="316">
                  <c:v>30072.0</c:v>
                </c:pt>
                <c:pt idx="317">
                  <c:v>30103.0</c:v>
                </c:pt>
                <c:pt idx="318">
                  <c:v>30133.0</c:v>
                </c:pt>
                <c:pt idx="319">
                  <c:v>30164.0</c:v>
                </c:pt>
                <c:pt idx="320">
                  <c:v>30195.0</c:v>
                </c:pt>
                <c:pt idx="321">
                  <c:v>30225.0</c:v>
                </c:pt>
                <c:pt idx="322">
                  <c:v>30256.0</c:v>
                </c:pt>
                <c:pt idx="323">
                  <c:v>30286.0</c:v>
                </c:pt>
                <c:pt idx="324">
                  <c:v>30317.0</c:v>
                </c:pt>
                <c:pt idx="325">
                  <c:v>30348.0</c:v>
                </c:pt>
                <c:pt idx="326">
                  <c:v>30376.0</c:v>
                </c:pt>
                <c:pt idx="327">
                  <c:v>30407.0</c:v>
                </c:pt>
                <c:pt idx="328">
                  <c:v>30437.0</c:v>
                </c:pt>
                <c:pt idx="329">
                  <c:v>30468.0</c:v>
                </c:pt>
                <c:pt idx="330">
                  <c:v>30498.0</c:v>
                </c:pt>
                <c:pt idx="331">
                  <c:v>30529.0</c:v>
                </c:pt>
                <c:pt idx="332">
                  <c:v>30560.0</c:v>
                </c:pt>
                <c:pt idx="333">
                  <c:v>30590.0</c:v>
                </c:pt>
                <c:pt idx="334">
                  <c:v>30621.0</c:v>
                </c:pt>
                <c:pt idx="335">
                  <c:v>30651.0</c:v>
                </c:pt>
                <c:pt idx="336">
                  <c:v>30682.0</c:v>
                </c:pt>
                <c:pt idx="337">
                  <c:v>30713.0</c:v>
                </c:pt>
                <c:pt idx="338">
                  <c:v>30742.0</c:v>
                </c:pt>
                <c:pt idx="339">
                  <c:v>30773.0</c:v>
                </c:pt>
                <c:pt idx="340">
                  <c:v>30803.0</c:v>
                </c:pt>
                <c:pt idx="341">
                  <c:v>30834.0</c:v>
                </c:pt>
                <c:pt idx="342">
                  <c:v>30864.0</c:v>
                </c:pt>
                <c:pt idx="343">
                  <c:v>30895.0</c:v>
                </c:pt>
                <c:pt idx="344">
                  <c:v>30926.0</c:v>
                </c:pt>
                <c:pt idx="345">
                  <c:v>30956.0</c:v>
                </c:pt>
                <c:pt idx="346">
                  <c:v>30987.0</c:v>
                </c:pt>
                <c:pt idx="347">
                  <c:v>31017.0</c:v>
                </c:pt>
                <c:pt idx="348">
                  <c:v>31048.0</c:v>
                </c:pt>
                <c:pt idx="349">
                  <c:v>31079.0</c:v>
                </c:pt>
                <c:pt idx="350">
                  <c:v>31107.0</c:v>
                </c:pt>
                <c:pt idx="351">
                  <c:v>31138.0</c:v>
                </c:pt>
                <c:pt idx="352">
                  <c:v>31168.0</c:v>
                </c:pt>
                <c:pt idx="353">
                  <c:v>31199.0</c:v>
                </c:pt>
                <c:pt idx="354">
                  <c:v>31229.0</c:v>
                </c:pt>
                <c:pt idx="355">
                  <c:v>31260.0</c:v>
                </c:pt>
                <c:pt idx="356">
                  <c:v>31291.0</c:v>
                </c:pt>
                <c:pt idx="357">
                  <c:v>31321.0</c:v>
                </c:pt>
                <c:pt idx="358">
                  <c:v>31352.0</c:v>
                </c:pt>
                <c:pt idx="359">
                  <c:v>31382.0</c:v>
                </c:pt>
                <c:pt idx="360">
                  <c:v>31413.0</c:v>
                </c:pt>
                <c:pt idx="361">
                  <c:v>31444.0</c:v>
                </c:pt>
                <c:pt idx="362">
                  <c:v>31472.0</c:v>
                </c:pt>
                <c:pt idx="363">
                  <c:v>31503.0</c:v>
                </c:pt>
                <c:pt idx="364">
                  <c:v>31533.0</c:v>
                </c:pt>
                <c:pt idx="365">
                  <c:v>31564.0</c:v>
                </c:pt>
                <c:pt idx="366">
                  <c:v>31594.0</c:v>
                </c:pt>
                <c:pt idx="367">
                  <c:v>31625.0</c:v>
                </c:pt>
                <c:pt idx="368">
                  <c:v>31656.0</c:v>
                </c:pt>
                <c:pt idx="369">
                  <c:v>31686.0</c:v>
                </c:pt>
                <c:pt idx="370">
                  <c:v>31717.0</c:v>
                </c:pt>
                <c:pt idx="371">
                  <c:v>31747.0</c:v>
                </c:pt>
                <c:pt idx="372">
                  <c:v>31778.0</c:v>
                </c:pt>
                <c:pt idx="373">
                  <c:v>31809.0</c:v>
                </c:pt>
                <c:pt idx="374">
                  <c:v>31837.0</c:v>
                </c:pt>
                <c:pt idx="375">
                  <c:v>31868.0</c:v>
                </c:pt>
                <c:pt idx="376">
                  <c:v>31898.0</c:v>
                </c:pt>
                <c:pt idx="377">
                  <c:v>31929.0</c:v>
                </c:pt>
                <c:pt idx="378">
                  <c:v>31959.0</c:v>
                </c:pt>
                <c:pt idx="379">
                  <c:v>31990.0</c:v>
                </c:pt>
                <c:pt idx="380">
                  <c:v>32021.0</c:v>
                </c:pt>
                <c:pt idx="381">
                  <c:v>32051.0</c:v>
                </c:pt>
                <c:pt idx="382">
                  <c:v>32082.0</c:v>
                </c:pt>
                <c:pt idx="383">
                  <c:v>32112.0</c:v>
                </c:pt>
                <c:pt idx="384">
                  <c:v>32143.0</c:v>
                </c:pt>
                <c:pt idx="385">
                  <c:v>32174.0</c:v>
                </c:pt>
                <c:pt idx="386">
                  <c:v>32203.0</c:v>
                </c:pt>
                <c:pt idx="387">
                  <c:v>32234.0</c:v>
                </c:pt>
                <c:pt idx="388">
                  <c:v>32264.0</c:v>
                </c:pt>
                <c:pt idx="389">
                  <c:v>32295.0</c:v>
                </c:pt>
                <c:pt idx="390">
                  <c:v>32325.0</c:v>
                </c:pt>
                <c:pt idx="391">
                  <c:v>32356.0</c:v>
                </c:pt>
                <c:pt idx="392">
                  <c:v>32387.0</c:v>
                </c:pt>
                <c:pt idx="393">
                  <c:v>32417.0</c:v>
                </c:pt>
                <c:pt idx="394">
                  <c:v>32448.0</c:v>
                </c:pt>
                <c:pt idx="395">
                  <c:v>32478.0</c:v>
                </c:pt>
                <c:pt idx="396">
                  <c:v>32509.0</c:v>
                </c:pt>
                <c:pt idx="397">
                  <c:v>32540.0</c:v>
                </c:pt>
                <c:pt idx="398">
                  <c:v>32568.0</c:v>
                </c:pt>
                <c:pt idx="399">
                  <c:v>32599.0</c:v>
                </c:pt>
                <c:pt idx="400">
                  <c:v>32629.0</c:v>
                </c:pt>
                <c:pt idx="401">
                  <c:v>32660.0</c:v>
                </c:pt>
                <c:pt idx="402">
                  <c:v>32690.0</c:v>
                </c:pt>
                <c:pt idx="403">
                  <c:v>32721.0</c:v>
                </c:pt>
                <c:pt idx="404">
                  <c:v>32752.0</c:v>
                </c:pt>
                <c:pt idx="405">
                  <c:v>32782.0</c:v>
                </c:pt>
                <c:pt idx="406">
                  <c:v>32813.0</c:v>
                </c:pt>
                <c:pt idx="407">
                  <c:v>32843.0</c:v>
                </c:pt>
                <c:pt idx="408">
                  <c:v>32874.0</c:v>
                </c:pt>
                <c:pt idx="409">
                  <c:v>32905.0</c:v>
                </c:pt>
                <c:pt idx="410">
                  <c:v>32933.0</c:v>
                </c:pt>
                <c:pt idx="411">
                  <c:v>32964.0</c:v>
                </c:pt>
                <c:pt idx="412">
                  <c:v>32994.0</c:v>
                </c:pt>
                <c:pt idx="413">
                  <c:v>33025.0</c:v>
                </c:pt>
                <c:pt idx="414">
                  <c:v>33055.0</c:v>
                </c:pt>
                <c:pt idx="415">
                  <c:v>33086.0</c:v>
                </c:pt>
                <c:pt idx="416">
                  <c:v>33117.0</c:v>
                </c:pt>
                <c:pt idx="417">
                  <c:v>33147.0</c:v>
                </c:pt>
                <c:pt idx="418">
                  <c:v>33178.0</c:v>
                </c:pt>
                <c:pt idx="419">
                  <c:v>33208.0</c:v>
                </c:pt>
                <c:pt idx="420">
                  <c:v>33239.0</c:v>
                </c:pt>
                <c:pt idx="421">
                  <c:v>33270.0</c:v>
                </c:pt>
                <c:pt idx="422">
                  <c:v>33298.0</c:v>
                </c:pt>
                <c:pt idx="423">
                  <c:v>33329.0</c:v>
                </c:pt>
                <c:pt idx="424">
                  <c:v>33359.0</c:v>
                </c:pt>
                <c:pt idx="425">
                  <c:v>33390.0</c:v>
                </c:pt>
                <c:pt idx="426">
                  <c:v>33420.0</c:v>
                </c:pt>
                <c:pt idx="427">
                  <c:v>33451.0</c:v>
                </c:pt>
                <c:pt idx="428">
                  <c:v>33482.0</c:v>
                </c:pt>
                <c:pt idx="429">
                  <c:v>33512.0</c:v>
                </c:pt>
                <c:pt idx="430">
                  <c:v>33543.0</c:v>
                </c:pt>
                <c:pt idx="431">
                  <c:v>33573.0</c:v>
                </c:pt>
                <c:pt idx="432">
                  <c:v>33604.0</c:v>
                </c:pt>
                <c:pt idx="433">
                  <c:v>33635.0</c:v>
                </c:pt>
                <c:pt idx="434">
                  <c:v>33664.0</c:v>
                </c:pt>
                <c:pt idx="435">
                  <c:v>33695.0</c:v>
                </c:pt>
                <c:pt idx="436">
                  <c:v>33725.0</c:v>
                </c:pt>
                <c:pt idx="437">
                  <c:v>33756.0</c:v>
                </c:pt>
                <c:pt idx="438">
                  <c:v>33786.0</c:v>
                </c:pt>
                <c:pt idx="439">
                  <c:v>33817.0</c:v>
                </c:pt>
                <c:pt idx="440">
                  <c:v>33848.0</c:v>
                </c:pt>
                <c:pt idx="441">
                  <c:v>33878.0</c:v>
                </c:pt>
                <c:pt idx="442">
                  <c:v>33909.0</c:v>
                </c:pt>
                <c:pt idx="443">
                  <c:v>33939.0</c:v>
                </c:pt>
                <c:pt idx="444">
                  <c:v>33970.0</c:v>
                </c:pt>
                <c:pt idx="445">
                  <c:v>34001.0</c:v>
                </c:pt>
                <c:pt idx="446">
                  <c:v>34029.0</c:v>
                </c:pt>
                <c:pt idx="447">
                  <c:v>34060.0</c:v>
                </c:pt>
                <c:pt idx="448">
                  <c:v>34090.0</c:v>
                </c:pt>
                <c:pt idx="449">
                  <c:v>34121.0</c:v>
                </c:pt>
                <c:pt idx="450">
                  <c:v>34151.0</c:v>
                </c:pt>
                <c:pt idx="451">
                  <c:v>34182.0</c:v>
                </c:pt>
                <c:pt idx="452">
                  <c:v>34213.0</c:v>
                </c:pt>
                <c:pt idx="453">
                  <c:v>34243.0</c:v>
                </c:pt>
                <c:pt idx="454">
                  <c:v>34274.0</c:v>
                </c:pt>
                <c:pt idx="455">
                  <c:v>34304.0</c:v>
                </c:pt>
                <c:pt idx="456">
                  <c:v>34335.0</c:v>
                </c:pt>
                <c:pt idx="457">
                  <c:v>34366.0</c:v>
                </c:pt>
                <c:pt idx="458">
                  <c:v>34394.0</c:v>
                </c:pt>
                <c:pt idx="459">
                  <c:v>34425.0</c:v>
                </c:pt>
                <c:pt idx="460">
                  <c:v>34455.0</c:v>
                </c:pt>
                <c:pt idx="461">
                  <c:v>34486.0</c:v>
                </c:pt>
                <c:pt idx="462">
                  <c:v>34516.0</c:v>
                </c:pt>
                <c:pt idx="463">
                  <c:v>34547.0</c:v>
                </c:pt>
                <c:pt idx="464">
                  <c:v>34578.0</c:v>
                </c:pt>
                <c:pt idx="465">
                  <c:v>34608.0</c:v>
                </c:pt>
                <c:pt idx="466">
                  <c:v>34639.0</c:v>
                </c:pt>
                <c:pt idx="467">
                  <c:v>34669.0</c:v>
                </c:pt>
                <c:pt idx="468">
                  <c:v>34700.0</c:v>
                </c:pt>
                <c:pt idx="469">
                  <c:v>34731.0</c:v>
                </c:pt>
                <c:pt idx="470">
                  <c:v>34759.0</c:v>
                </c:pt>
                <c:pt idx="471">
                  <c:v>34790.0</c:v>
                </c:pt>
                <c:pt idx="472">
                  <c:v>34820.0</c:v>
                </c:pt>
                <c:pt idx="473">
                  <c:v>34851.0</c:v>
                </c:pt>
                <c:pt idx="474">
                  <c:v>34881.0</c:v>
                </c:pt>
                <c:pt idx="475">
                  <c:v>34912.0</c:v>
                </c:pt>
                <c:pt idx="476">
                  <c:v>34943.0</c:v>
                </c:pt>
                <c:pt idx="477">
                  <c:v>34973.0</c:v>
                </c:pt>
                <c:pt idx="478">
                  <c:v>35004.0</c:v>
                </c:pt>
                <c:pt idx="479">
                  <c:v>35034.0</c:v>
                </c:pt>
                <c:pt idx="480">
                  <c:v>35065.0</c:v>
                </c:pt>
                <c:pt idx="481">
                  <c:v>35096.0</c:v>
                </c:pt>
                <c:pt idx="482">
                  <c:v>35125.0</c:v>
                </c:pt>
                <c:pt idx="483">
                  <c:v>35156.0</c:v>
                </c:pt>
                <c:pt idx="484">
                  <c:v>35186.0</c:v>
                </c:pt>
                <c:pt idx="485">
                  <c:v>35217.0</c:v>
                </c:pt>
                <c:pt idx="486">
                  <c:v>35247.0</c:v>
                </c:pt>
                <c:pt idx="487">
                  <c:v>35278.0</c:v>
                </c:pt>
                <c:pt idx="488">
                  <c:v>35309.0</c:v>
                </c:pt>
                <c:pt idx="489">
                  <c:v>35339.0</c:v>
                </c:pt>
                <c:pt idx="490">
                  <c:v>35370.0</c:v>
                </c:pt>
                <c:pt idx="491">
                  <c:v>35400.0</c:v>
                </c:pt>
                <c:pt idx="492">
                  <c:v>35431.0</c:v>
                </c:pt>
                <c:pt idx="493">
                  <c:v>35462.0</c:v>
                </c:pt>
                <c:pt idx="494">
                  <c:v>35490.0</c:v>
                </c:pt>
                <c:pt idx="495">
                  <c:v>35521.0</c:v>
                </c:pt>
                <c:pt idx="496">
                  <c:v>35551.0</c:v>
                </c:pt>
                <c:pt idx="497">
                  <c:v>35582.0</c:v>
                </c:pt>
                <c:pt idx="498">
                  <c:v>35612.0</c:v>
                </c:pt>
                <c:pt idx="499">
                  <c:v>35643.0</c:v>
                </c:pt>
                <c:pt idx="500">
                  <c:v>35674.0</c:v>
                </c:pt>
                <c:pt idx="501">
                  <c:v>35704.0</c:v>
                </c:pt>
                <c:pt idx="502">
                  <c:v>35735.0</c:v>
                </c:pt>
                <c:pt idx="503">
                  <c:v>35765.0</c:v>
                </c:pt>
                <c:pt idx="504">
                  <c:v>35796.0</c:v>
                </c:pt>
                <c:pt idx="505">
                  <c:v>35827.0</c:v>
                </c:pt>
                <c:pt idx="506">
                  <c:v>35855.0</c:v>
                </c:pt>
                <c:pt idx="507">
                  <c:v>35886.0</c:v>
                </c:pt>
                <c:pt idx="508">
                  <c:v>35916.0</c:v>
                </c:pt>
                <c:pt idx="509">
                  <c:v>35947.0</c:v>
                </c:pt>
                <c:pt idx="510">
                  <c:v>35977.0</c:v>
                </c:pt>
                <c:pt idx="511">
                  <c:v>36008.0</c:v>
                </c:pt>
                <c:pt idx="512">
                  <c:v>36039.0</c:v>
                </c:pt>
                <c:pt idx="513">
                  <c:v>36069.0</c:v>
                </c:pt>
                <c:pt idx="514">
                  <c:v>36100.0</c:v>
                </c:pt>
                <c:pt idx="515">
                  <c:v>36130.0</c:v>
                </c:pt>
                <c:pt idx="516">
                  <c:v>36161.0</c:v>
                </c:pt>
                <c:pt idx="517">
                  <c:v>36192.0</c:v>
                </c:pt>
                <c:pt idx="518">
                  <c:v>36220.0</c:v>
                </c:pt>
                <c:pt idx="519">
                  <c:v>36251.0</c:v>
                </c:pt>
                <c:pt idx="520">
                  <c:v>36281.0</c:v>
                </c:pt>
                <c:pt idx="521">
                  <c:v>36312.0</c:v>
                </c:pt>
                <c:pt idx="522">
                  <c:v>36342.0</c:v>
                </c:pt>
                <c:pt idx="523">
                  <c:v>36373.0</c:v>
                </c:pt>
                <c:pt idx="524">
                  <c:v>36404.0</c:v>
                </c:pt>
                <c:pt idx="525">
                  <c:v>36434.0</c:v>
                </c:pt>
                <c:pt idx="526">
                  <c:v>36465.0</c:v>
                </c:pt>
                <c:pt idx="527">
                  <c:v>36495.0</c:v>
                </c:pt>
                <c:pt idx="528">
                  <c:v>36526.0</c:v>
                </c:pt>
                <c:pt idx="529">
                  <c:v>36557.0</c:v>
                </c:pt>
                <c:pt idx="530">
                  <c:v>36586.0</c:v>
                </c:pt>
                <c:pt idx="531">
                  <c:v>36617.0</c:v>
                </c:pt>
                <c:pt idx="532">
                  <c:v>36647.0</c:v>
                </c:pt>
                <c:pt idx="533">
                  <c:v>36678.0</c:v>
                </c:pt>
                <c:pt idx="534">
                  <c:v>36708.0</c:v>
                </c:pt>
                <c:pt idx="535">
                  <c:v>36739.0</c:v>
                </c:pt>
                <c:pt idx="536">
                  <c:v>36770.0</c:v>
                </c:pt>
                <c:pt idx="537">
                  <c:v>36800.0</c:v>
                </c:pt>
                <c:pt idx="538">
                  <c:v>36831.0</c:v>
                </c:pt>
                <c:pt idx="539">
                  <c:v>36861.0</c:v>
                </c:pt>
                <c:pt idx="540">
                  <c:v>36892.0</c:v>
                </c:pt>
                <c:pt idx="541">
                  <c:v>36923.0</c:v>
                </c:pt>
                <c:pt idx="542">
                  <c:v>36951.0</c:v>
                </c:pt>
                <c:pt idx="543">
                  <c:v>36982.0</c:v>
                </c:pt>
                <c:pt idx="544">
                  <c:v>37012.0</c:v>
                </c:pt>
                <c:pt idx="545">
                  <c:v>37043.0</c:v>
                </c:pt>
                <c:pt idx="546">
                  <c:v>37073.0</c:v>
                </c:pt>
                <c:pt idx="547">
                  <c:v>37104.0</c:v>
                </c:pt>
                <c:pt idx="548">
                  <c:v>37135.0</c:v>
                </c:pt>
                <c:pt idx="549">
                  <c:v>37165.0</c:v>
                </c:pt>
                <c:pt idx="550">
                  <c:v>37196.0</c:v>
                </c:pt>
                <c:pt idx="551">
                  <c:v>37226.0</c:v>
                </c:pt>
                <c:pt idx="552">
                  <c:v>37257.0</c:v>
                </c:pt>
                <c:pt idx="553">
                  <c:v>37288.0</c:v>
                </c:pt>
                <c:pt idx="554">
                  <c:v>37316.0</c:v>
                </c:pt>
                <c:pt idx="555">
                  <c:v>37347.0</c:v>
                </c:pt>
                <c:pt idx="556">
                  <c:v>37377.0</c:v>
                </c:pt>
                <c:pt idx="557">
                  <c:v>37408.0</c:v>
                </c:pt>
                <c:pt idx="558">
                  <c:v>37438.0</c:v>
                </c:pt>
                <c:pt idx="559">
                  <c:v>37469.0</c:v>
                </c:pt>
                <c:pt idx="560">
                  <c:v>37500.0</c:v>
                </c:pt>
                <c:pt idx="561">
                  <c:v>37530.0</c:v>
                </c:pt>
                <c:pt idx="562">
                  <c:v>37561.0</c:v>
                </c:pt>
                <c:pt idx="563">
                  <c:v>37591.0</c:v>
                </c:pt>
                <c:pt idx="564">
                  <c:v>37622.0</c:v>
                </c:pt>
                <c:pt idx="565">
                  <c:v>37653.0</c:v>
                </c:pt>
                <c:pt idx="566">
                  <c:v>37681.0</c:v>
                </c:pt>
                <c:pt idx="567" formatCode="[$-409]mmm\-yy;@">
                  <c:v>37714.0</c:v>
                </c:pt>
                <c:pt idx="568" formatCode="[$-409]mmm\-yy;@">
                  <c:v>37744.0</c:v>
                </c:pt>
                <c:pt idx="569" formatCode="[$-409]mmm\-yy;@">
                  <c:v>37775.0</c:v>
                </c:pt>
                <c:pt idx="570">
                  <c:v>37803.0</c:v>
                </c:pt>
                <c:pt idx="571">
                  <c:v>37834.0</c:v>
                </c:pt>
                <c:pt idx="572">
                  <c:v>37865.0</c:v>
                </c:pt>
                <c:pt idx="573" formatCode="[$-409]mmm\-yy;@">
                  <c:v>37897.0</c:v>
                </c:pt>
                <c:pt idx="574">
                  <c:v>37926.0</c:v>
                </c:pt>
                <c:pt idx="575">
                  <c:v>37956.0</c:v>
                </c:pt>
                <c:pt idx="576">
                  <c:v>37987.0</c:v>
                </c:pt>
                <c:pt idx="577">
                  <c:v>38018.0</c:v>
                </c:pt>
                <c:pt idx="578">
                  <c:v>38047.0</c:v>
                </c:pt>
                <c:pt idx="579" formatCode="[$-409]mmm\-yy;@">
                  <c:v>38081.0</c:v>
                </c:pt>
                <c:pt idx="580" formatCode="[$-409]mmm\-yy;@">
                  <c:v>38111.0</c:v>
                </c:pt>
                <c:pt idx="581" formatCode="[$-409]mmm\-yy;@">
                  <c:v>38142.0</c:v>
                </c:pt>
                <c:pt idx="582" formatCode="[$-409]mmm\-yy;@">
                  <c:v>38172.0</c:v>
                </c:pt>
                <c:pt idx="583" formatCode="[$-409]mmm\-yy;@">
                  <c:v>38203.0</c:v>
                </c:pt>
                <c:pt idx="584">
                  <c:v>38231.0</c:v>
                </c:pt>
                <c:pt idx="585" formatCode="[$-409]mmm\-yy;@">
                  <c:v>38263.0</c:v>
                </c:pt>
                <c:pt idx="586" formatCode="[$-409]mmm\-yy;@">
                  <c:v>38321.0</c:v>
                </c:pt>
                <c:pt idx="587" formatCode="[$-409]mmm\-yy;@">
                  <c:v>38322.0</c:v>
                </c:pt>
                <c:pt idx="588">
                  <c:v>38353.0</c:v>
                </c:pt>
                <c:pt idx="589">
                  <c:v>38384.0</c:v>
                </c:pt>
                <c:pt idx="590">
                  <c:v>38412.0</c:v>
                </c:pt>
                <c:pt idx="591" formatCode="[$-409]mmm\-yy;@">
                  <c:v>38446.0</c:v>
                </c:pt>
                <c:pt idx="592" formatCode="[$-409]mmm\-yy;@">
                  <c:v>38476.0</c:v>
                </c:pt>
                <c:pt idx="593" formatCode="[$-409]mmm\-yy;@">
                  <c:v>38507.0</c:v>
                </c:pt>
                <c:pt idx="594" formatCode="[$-409]mmm\-yy;@">
                  <c:v>38537.0</c:v>
                </c:pt>
                <c:pt idx="595" formatCode="[$-409]mmm\-yy;@">
                  <c:v>38568.0</c:v>
                </c:pt>
                <c:pt idx="596">
                  <c:v>38596.0</c:v>
                </c:pt>
                <c:pt idx="597" formatCode="[$-409]mmm\-yy;@">
                  <c:v>38626.0</c:v>
                </c:pt>
                <c:pt idx="598">
                  <c:v>38657.0</c:v>
                </c:pt>
                <c:pt idx="599">
                  <c:v>38687.0</c:v>
                </c:pt>
                <c:pt idx="600">
                  <c:v>38718.0</c:v>
                </c:pt>
                <c:pt idx="601">
                  <c:v>38749.0</c:v>
                </c:pt>
                <c:pt idx="602">
                  <c:v>38777.0</c:v>
                </c:pt>
                <c:pt idx="603" formatCode="[$-409]mmm\-yy;@">
                  <c:v>38811.0</c:v>
                </c:pt>
                <c:pt idx="604">
                  <c:v>38838.0</c:v>
                </c:pt>
                <c:pt idx="605">
                  <c:v>38869.0</c:v>
                </c:pt>
                <c:pt idx="606">
                  <c:v>38899.0</c:v>
                </c:pt>
                <c:pt idx="607">
                  <c:v>38930.0</c:v>
                </c:pt>
                <c:pt idx="608">
                  <c:v>38961.0</c:v>
                </c:pt>
                <c:pt idx="609">
                  <c:v>38991.0</c:v>
                </c:pt>
                <c:pt idx="610">
                  <c:v>39022.0</c:v>
                </c:pt>
                <c:pt idx="611">
                  <c:v>39052.0</c:v>
                </c:pt>
                <c:pt idx="612">
                  <c:v>39083.0</c:v>
                </c:pt>
                <c:pt idx="613">
                  <c:v>39114.0</c:v>
                </c:pt>
                <c:pt idx="614">
                  <c:v>39142.0</c:v>
                </c:pt>
                <c:pt idx="615" formatCode="[$-409]mmm\-yy;@">
                  <c:v>39176.0</c:v>
                </c:pt>
                <c:pt idx="616">
                  <c:v>39203.0</c:v>
                </c:pt>
                <c:pt idx="617">
                  <c:v>39234.0</c:v>
                </c:pt>
                <c:pt idx="618">
                  <c:v>39264.0</c:v>
                </c:pt>
                <c:pt idx="619">
                  <c:v>39295.0</c:v>
                </c:pt>
                <c:pt idx="620">
                  <c:v>39326.0</c:v>
                </c:pt>
                <c:pt idx="621">
                  <c:v>39356.0</c:v>
                </c:pt>
                <c:pt idx="622">
                  <c:v>39387.0</c:v>
                </c:pt>
                <c:pt idx="623">
                  <c:v>39417.0</c:v>
                </c:pt>
                <c:pt idx="624">
                  <c:v>39448.0</c:v>
                </c:pt>
                <c:pt idx="625">
                  <c:v>39479.0</c:v>
                </c:pt>
                <c:pt idx="626">
                  <c:v>39508.0</c:v>
                </c:pt>
                <c:pt idx="627" formatCode="[$-409]mmm\-yy;@">
                  <c:v>39542.0</c:v>
                </c:pt>
                <c:pt idx="628">
                  <c:v>39569.0</c:v>
                </c:pt>
                <c:pt idx="629">
                  <c:v>39600.0</c:v>
                </c:pt>
                <c:pt idx="630">
                  <c:v>39630.0</c:v>
                </c:pt>
                <c:pt idx="631">
                  <c:v>39661.0</c:v>
                </c:pt>
                <c:pt idx="632">
                  <c:v>39692.0</c:v>
                </c:pt>
                <c:pt idx="633">
                  <c:v>39722.0</c:v>
                </c:pt>
                <c:pt idx="634">
                  <c:v>39753.0</c:v>
                </c:pt>
                <c:pt idx="635">
                  <c:v>39783.0</c:v>
                </c:pt>
                <c:pt idx="636">
                  <c:v>39814.0</c:v>
                </c:pt>
                <c:pt idx="637">
                  <c:v>39845.0</c:v>
                </c:pt>
                <c:pt idx="638">
                  <c:v>39873.0</c:v>
                </c:pt>
                <c:pt idx="639">
                  <c:v>39904.0</c:v>
                </c:pt>
                <c:pt idx="640">
                  <c:v>39934.0</c:v>
                </c:pt>
                <c:pt idx="641">
                  <c:v>39965.0</c:v>
                </c:pt>
                <c:pt idx="642">
                  <c:v>39995.0</c:v>
                </c:pt>
                <c:pt idx="643">
                  <c:v>40026.0</c:v>
                </c:pt>
                <c:pt idx="644">
                  <c:v>40057.0</c:v>
                </c:pt>
                <c:pt idx="645">
                  <c:v>40087.0</c:v>
                </c:pt>
                <c:pt idx="646">
                  <c:v>40118.0</c:v>
                </c:pt>
                <c:pt idx="647">
                  <c:v>40148.0</c:v>
                </c:pt>
                <c:pt idx="648">
                  <c:v>40179.0</c:v>
                </c:pt>
                <c:pt idx="649">
                  <c:v>40210.0</c:v>
                </c:pt>
                <c:pt idx="650">
                  <c:v>40238.0</c:v>
                </c:pt>
                <c:pt idx="651">
                  <c:v>40269.0</c:v>
                </c:pt>
                <c:pt idx="652">
                  <c:v>40299.0</c:v>
                </c:pt>
                <c:pt idx="653">
                  <c:v>40330.0</c:v>
                </c:pt>
                <c:pt idx="654">
                  <c:v>40360.0</c:v>
                </c:pt>
                <c:pt idx="655">
                  <c:v>40391.0</c:v>
                </c:pt>
                <c:pt idx="656">
                  <c:v>40422.0</c:v>
                </c:pt>
                <c:pt idx="657">
                  <c:v>40452.0</c:v>
                </c:pt>
                <c:pt idx="658">
                  <c:v>40483.0</c:v>
                </c:pt>
                <c:pt idx="659">
                  <c:v>40513.0</c:v>
                </c:pt>
                <c:pt idx="660">
                  <c:v>40544.0</c:v>
                </c:pt>
                <c:pt idx="661">
                  <c:v>40575.0</c:v>
                </c:pt>
                <c:pt idx="662">
                  <c:v>40603.0</c:v>
                </c:pt>
                <c:pt idx="663">
                  <c:v>40634.0</c:v>
                </c:pt>
              </c:numCache>
            </c:numRef>
          </c:cat>
          <c:val>
            <c:numRef>
              <c:f>Sheet1!$E$2:$E$665</c:f>
              <c:numCache>
                <c:formatCode>_-* #,##0.00_-;\-* #,##0.00_-;_-* "-"??_-;_-@_-</c:formatCode>
                <c:ptCount val="664"/>
                <c:pt idx="1">
                  <c:v>1.037136388714484</c:v>
                </c:pt>
                <c:pt idx="2">
                  <c:v>1.120388866693313</c:v>
                </c:pt>
                <c:pt idx="3">
                  <c:v>1.110305728364058</c:v>
                </c:pt>
                <c:pt idx="4">
                  <c:v>1.06555942392938</c:v>
                </c:pt>
                <c:pt idx="5">
                  <c:v>1.094667351559081</c:v>
                </c:pt>
                <c:pt idx="6">
                  <c:v>1.17510416072142</c:v>
                </c:pt>
                <c:pt idx="7">
                  <c:v>1.148621654015175</c:v>
                </c:pt>
                <c:pt idx="8">
                  <c:v>1.078686528546705</c:v>
                </c:pt>
                <c:pt idx="9">
                  <c:v>1.054011376824001</c:v>
                </c:pt>
                <c:pt idx="10">
                  <c:v>0.99809752106995</c:v>
                </c:pt>
                <c:pt idx="11">
                  <c:v>1.074843521108012</c:v>
                </c:pt>
                <c:pt idx="12">
                  <c:v>1.08087437931625</c:v>
                </c:pt>
                <c:pt idx="13">
                  <c:v>1.037307611818198</c:v>
                </c:pt>
                <c:pt idx="14">
                  <c:v>1.07254152160265</c:v>
                </c:pt>
                <c:pt idx="15">
                  <c:v>1.12116888305462</c:v>
                </c:pt>
                <c:pt idx="16">
                  <c:v>1.153168578657991</c:v>
                </c:pt>
                <c:pt idx="17">
                  <c:v>1.127675360995377</c:v>
                </c:pt>
                <c:pt idx="18">
                  <c:v>1.098377185472671</c:v>
                </c:pt>
                <c:pt idx="19">
                  <c:v>0.989593440252645</c:v>
                </c:pt>
                <c:pt idx="20">
                  <c:v>0.919468066891159</c:v>
                </c:pt>
                <c:pt idx="21">
                  <c:v>0.851949089663837</c:v>
                </c:pt>
                <c:pt idx="22">
                  <c:v>0.871868044061412</c:v>
                </c:pt>
                <c:pt idx="23">
                  <c:v>0.822080170462112</c:v>
                </c:pt>
                <c:pt idx="24">
                  <c:v>0.854155965222685</c:v>
                </c:pt>
                <c:pt idx="25">
                  <c:v>0.844890892833366</c:v>
                </c:pt>
                <c:pt idx="26">
                  <c:v>0.870155813024378</c:v>
                </c:pt>
                <c:pt idx="27">
                  <c:v>0.863763483819417</c:v>
                </c:pt>
                <c:pt idx="28">
                  <c:v>0.89964423644009</c:v>
                </c:pt>
                <c:pt idx="29">
                  <c:v>0.921998363868121</c:v>
                </c:pt>
                <c:pt idx="30">
                  <c:v>0.9667827178814</c:v>
                </c:pt>
                <c:pt idx="31">
                  <c:v>0.979434202766203</c:v>
                </c:pt>
                <c:pt idx="32">
                  <c:v>1.011586096683979</c:v>
                </c:pt>
                <c:pt idx="33">
                  <c:v>1.022373152217339</c:v>
                </c:pt>
                <c:pt idx="34">
                  <c:v>1.027243498278257</c:v>
                </c:pt>
                <c:pt idx="35">
                  <c:v>1.042025759564713</c:v>
                </c:pt>
                <c:pt idx="36">
                  <c:v>1.070182447729391</c:v>
                </c:pt>
                <c:pt idx="37">
                  <c:v>1.07802066092118</c:v>
                </c:pt>
                <c:pt idx="38">
                  <c:v>1.070467819568898</c:v>
                </c:pt>
                <c:pt idx="39">
                  <c:v>1.080436809162338</c:v>
                </c:pt>
                <c:pt idx="40">
                  <c:v>1.082491486406788</c:v>
                </c:pt>
                <c:pt idx="41">
                  <c:v>1.090805319331088</c:v>
                </c:pt>
                <c:pt idx="42">
                  <c:v>1.139508779940262</c:v>
                </c:pt>
                <c:pt idx="43">
                  <c:v>1.081559271731066</c:v>
                </c:pt>
                <c:pt idx="44">
                  <c:v>1.029925993569615</c:v>
                </c:pt>
                <c:pt idx="45">
                  <c:v>1.029602572151514</c:v>
                </c:pt>
                <c:pt idx="46">
                  <c:v>1.024237581568793</c:v>
                </c:pt>
                <c:pt idx="47">
                  <c:v>1.056047029279156</c:v>
                </c:pt>
                <c:pt idx="48">
                  <c:v>1.007933337138284</c:v>
                </c:pt>
                <c:pt idx="49">
                  <c:v>0.974506782337384</c:v>
                </c:pt>
                <c:pt idx="50">
                  <c:v>0.974164336129979</c:v>
                </c:pt>
                <c:pt idx="51">
                  <c:v>0.957099100127466</c:v>
                </c:pt>
                <c:pt idx="52">
                  <c:v>0.985427011395849</c:v>
                </c:pt>
                <c:pt idx="53">
                  <c:v>0.960961132355462</c:v>
                </c:pt>
                <c:pt idx="54">
                  <c:v>0.939938740178452</c:v>
                </c:pt>
                <c:pt idx="55">
                  <c:v>1.001598082301238</c:v>
                </c:pt>
                <c:pt idx="56">
                  <c:v>0.95186728306984</c:v>
                </c:pt>
                <c:pt idx="57">
                  <c:v>0.951619960808933</c:v>
                </c:pt>
                <c:pt idx="58">
                  <c:v>0.988204630633718</c:v>
                </c:pt>
                <c:pt idx="59">
                  <c:v>1.036356372353176</c:v>
                </c:pt>
                <c:pt idx="60">
                  <c:v>1.095066872134384</c:v>
                </c:pt>
                <c:pt idx="61">
                  <c:v>1.130833476019253</c:v>
                </c:pt>
                <c:pt idx="62">
                  <c:v>1.152160264825072</c:v>
                </c:pt>
                <c:pt idx="63">
                  <c:v>1.205106253448237</c:v>
                </c:pt>
                <c:pt idx="64">
                  <c:v>1.229172611913323</c:v>
                </c:pt>
                <c:pt idx="65">
                  <c:v>1.237885965412933</c:v>
                </c:pt>
                <c:pt idx="66">
                  <c:v>1.260106919315868</c:v>
                </c:pt>
                <c:pt idx="67">
                  <c:v>1.279302931720037</c:v>
                </c:pt>
                <c:pt idx="68">
                  <c:v>1.258680060118334</c:v>
                </c:pt>
                <c:pt idx="69">
                  <c:v>1.266137777524114</c:v>
                </c:pt>
                <c:pt idx="70">
                  <c:v>1.304510777543139</c:v>
                </c:pt>
                <c:pt idx="71">
                  <c:v>1.333352358122634</c:v>
                </c:pt>
                <c:pt idx="72">
                  <c:v>1.299069687803206</c:v>
                </c:pt>
                <c:pt idx="73">
                  <c:v>1.30664155394479</c:v>
                </c:pt>
                <c:pt idx="74">
                  <c:v>1.305119570800754</c:v>
                </c:pt>
                <c:pt idx="75">
                  <c:v>1.2699998097521</c:v>
                </c:pt>
                <c:pt idx="76">
                  <c:v>1.165097121549384</c:v>
                </c:pt>
                <c:pt idx="77">
                  <c:v>1.089093088294041</c:v>
                </c:pt>
                <c:pt idx="78">
                  <c:v>1.115004851321272</c:v>
                </c:pt>
                <c:pt idx="79">
                  <c:v>1.142020052127922</c:v>
                </c:pt>
                <c:pt idx="80">
                  <c:v>1.087913551357418</c:v>
                </c:pt>
                <c:pt idx="81">
                  <c:v>1.104769514677625</c:v>
                </c:pt>
                <c:pt idx="82">
                  <c:v>1.191275231626817</c:v>
                </c:pt>
                <c:pt idx="83">
                  <c:v>1.19664022220954</c:v>
                </c:pt>
                <c:pt idx="84">
                  <c:v>1.255426821147956</c:v>
                </c:pt>
                <c:pt idx="85">
                  <c:v>1.214637672887773</c:v>
                </c:pt>
                <c:pt idx="86">
                  <c:v>1.250917946083756</c:v>
                </c:pt>
                <c:pt idx="87">
                  <c:v>1.311226528166202</c:v>
                </c:pt>
                <c:pt idx="88">
                  <c:v>1.332515267393414</c:v>
                </c:pt>
                <c:pt idx="89">
                  <c:v>1.283088864790831</c:v>
                </c:pt>
                <c:pt idx="90">
                  <c:v>1.248634971367692</c:v>
                </c:pt>
                <c:pt idx="91">
                  <c:v>1.257005878659894</c:v>
                </c:pt>
                <c:pt idx="92">
                  <c:v>1.294865209367807</c:v>
                </c:pt>
                <c:pt idx="93">
                  <c:v>1.305157620379355</c:v>
                </c:pt>
                <c:pt idx="94">
                  <c:v>1.29206856534064</c:v>
                </c:pt>
                <c:pt idx="95">
                  <c:v>1.33689096893252</c:v>
                </c:pt>
                <c:pt idx="96">
                  <c:v>1.372524399292278</c:v>
                </c:pt>
                <c:pt idx="97">
                  <c:v>1.3609573273976</c:v>
                </c:pt>
                <c:pt idx="98">
                  <c:v>1.413903316020769</c:v>
                </c:pt>
                <c:pt idx="99">
                  <c:v>1.465783916443126</c:v>
                </c:pt>
                <c:pt idx="100">
                  <c:v>1.516542054296756</c:v>
                </c:pt>
                <c:pt idx="101">
                  <c:v>1.51366931111237</c:v>
                </c:pt>
                <c:pt idx="102">
                  <c:v>1.548161254114103</c:v>
                </c:pt>
                <c:pt idx="103">
                  <c:v>1.538801057778284</c:v>
                </c:pt>
                <c:pt idx="104">
                  <c:v>1.604912200597378</c:v>
                </c:pt>
                <c:pt idx="105">
                  <c:v>1.61075281091262</c:v>
                </c:pt>
                <c:pt idx="106">
                  <c:v>1.617297338431977</c:v>
                </c:pt>
                <c:pt idx="107">
                  <c:v>1.623822841162034</c:v>
                </c:pt>
                <c:pt idx="108">
                  <c:v>1.714894507543325</c:v>
                </c:pt>
                <c:pt idx="109">
                  <c:v>1.707379715769639</c:v>
                </c:pt>
                <c:pt idx="110">
                  <c:v>1.692331107432985</c:v>
                </c:pt>
                <c:pt idx="111">
                  <c:v>1.73365294979359</c:v>
                </c:pt>
                <c:pt idx="112">
                  <c:v>1.729562620093982</c:v>
                </c:pt>
                <c:pt idx="113">
                  <c:v>1.611589901641846</c:v>
                </c:pt>
                <c:pt idx="114">
                  <c:v>1.595076384529041</c:v>
                </c:pt>
                <c:pt idx="115">
                  <c:v>1.634077202594981</c:v>
                </c:pt>
                <c:pt idx="116">
                  <c:v>1.661587047923444</c:v>
                </c:pt>
                <c:pt idx="117">
                  <c:v>1.691037421760565</c:v>
                </c:pt>
                <c:pt idx="118">
                  <c:v>1.643266175827103</c:v>
                </c:pt>
                <c:pt idx="119">
                  <c:v>1.676350284420606</c:v>
                </c:pt>
                <c:pt idx="120">
                  <c:v>1.74600003804958</c:v>
                </c:pt>
                <c:pt idx="121">
                  <c:v>1.703118162966348</c:v>
                </c:pt>
                <c:pt idx="122">
                  <c:v>1.679945969598394</c:v>
                </c:pt>
                <c:pt idx="123">
                  <c:v>1.695527272035456</c:v>
                </c:pt>
                <c:pt idx="124">
                  <c:v>1.639442193177712</c:v>
                </c:pt>
                <c:pt idx="125">
                  <c:v>1.630310294313491</c:v>
                </c:pt>
                <c:pt idx="126">
                  <c:v>1.603352167874747</c:v>
                </c:pt>
                <c:pt idx="127">
                  <c:v>1.48465650742918</c:v>
                </c:pt>
                <c:pt idx="128">
                  <c:v>1.447995738447186</c:v>
                </c:pt>
                <c:pt idx="129">
                  <c:v>1.476114377033274</c:v>
                </c:pt>
                <c:pt idx="130">
                  <c:v>1.466354660122138</c:v>
                </c:pt>
                <c:pt idx="131">
                  <c:v>1.502026140060493</c:v>
                </c:pt>
                <c:pt idx="132">
                  <c:v>1.604626828757871</c:v>
                </c:pt>
                <c:pt idx="133">
                  <c:v>1.619827635408938</c:v>
                </c:pt>
                <c:pt idx="134">
                  <c:v>1.674086334493856</c:v>
                </c:pt>
                <c:pt idx="135">
                  <c:v>1.70871145102068</c:v>
                </c:pt>
                <c:pt idx="136">
                  <c:v>1.644845233339041</c:v>
                </c:pt>
                <c:pt idx="137">
                  <c:v>1.687327587846964</c:v>
                </c:pt>
                <c:pt idx="138">
                  <c:v>1.741624336510465</c:v>
                </c:pt>
                <c:pt idx="139">
                  <c:v>1.721058539276685</c:v>
                </c:pt>
                <c:pt idx="140">
                  <c:v>1.755036812967292</c:v>
                </c:pt>
                <c:pt idx="141">
                  <c:v>1.652588322584328</c:v>
                </c:pt>
                <c:pt idx="142">
                  <c:v>1.694518958202543</c:v>
                </c:pt>
                <c:pt idx="143">
                  <c:v>1.710709053897228</c:v>
                </c:pt>
                <c:pt idx="144">
                  <c:v>1.662043642866656</c:v>
                </c:pt>
                <c:pt idx="145">
                  <c:v>1.589197724635207</c:v>
                </c:pt>
                <c:pt idx="146">
                  <c:v>1.550120807412058</c:v>
                </c:pt>
                <c:pt idx="147">
                  <c:v>1.688392976047798</c:v>
                </c:pt>
                <c:pt idx="148">
                  <c:v>1.672431177824706</c:v>
                </c:pt>
                <c:pt idx="149">
                  <c:v>1.760534977075125</c:v>
                </c:pt>
                <c:pt idx="150">
                  <c:v>1.75054696269239</c:v>
                </c:pt>
                <c:pt idx="151">
                  <c:v>1.795844986016782</c:v>
                </c:pt>
                <c:pt idx="152">
                  <c:v>1.88176093449765</c:v>
                </c:pt>
                <c:pt idx="153">
                  <c:v>1.910031771398132</c:v>
                </c:pt>
                <c:pt idx="154">
                  <c:v>1.981545954378562</c:v>
                </c:pt>
                <c:pt idx="155">
                  <c:v>2.022106805167135</c:v>
                </c:pt>
                <c:pt idx="156">
                  <c:v>2.075262066472614</c:v>
                </c:pt>
                <c:pt idx="157">
                  <c:v>1.97671365789624</c:v>
                </c:pt>
                <c:pt idx="158">
                  <c:v>2.03976180963796</c:v>
                </c:pt>
                <c:pt idx="159">
                  <c:v>2.097406921218348</c:v>
                </c:pt>
                <c:pt idx="160">
                  <c:v>2.151779769039059</c:v>
                </c:pt>
                <c:pt idx="161">
                  <c:v>1.918745124897755</c:v>
                </c:pt>
                <c:pt idx="162">
                  <c:v>1.808781842741092</c:v>
                </c:pt>
                <c:pt idx="163">
                  <c:v>1.899682286018683</c:v>
                </c:pt>
                <c:pt idx="164">
                  <c:v>1.886859578030174</c:v>
                </c:pt>
                <c:pt idx="165">
                  <c:v>1.913304035157809</c:v>
                </c:pt>
                <c:pt idx="166">
                  <c:v>1.961950421399088</c:v>
                </c:pt>
                <c:pt idx="167">
                  <c:v>1.940090938492861</c:v>
                </c:pt>
                <c:pt idx="168">
                  <c:v>1.864866921598851</c:v>
                </c:pt>
                <c:pt idx="169">
                  <c:v>1.914654795198141</c:v>
                </c:pt>
                <c:pt idx="170">
                  <c:v>1.914007952361933</c:v>
                </c:pt>
                <c:pt idx="171">
                  <c:v>1.745942963681682</c:v>
                </c:pt>
                <c:pt idx="172">
                  <c:v>1.575652074653281</c:v>
                </c:pt>
                <c:pt idx="173">
                  <c:v>1.542491866902574</c:v>
                </c:pt>
                <c:pt idx="174">
                  <c:v>1.612883587314271</c:v>
                </c:pt>
                <c:pt idx="175">
                  <c:v>1.65513764435059</c:v>
                </c:pt>
                <c:pt idx="176">
                  <c:v>1.729714818408382</c:v>
                </c:pt>
                <c:pt idx="177">
                  <c:v>1.681163556113616</c:v>
                </c:pt>
                <c:pt idx="178">
                  <c:v>1.75444704449899</c:v>
                </c:pt>
                <c:pt idx="179">
                  <c:v>1.802674885375644</c:v>
                </c:pt>
                <c:pt idx="180">
                  <c:v>1.85516427905561</c:v>
                </c:pt>
                <c:pt idx="181">
                  <c:v>1.853965717329669</c:v>
                </c:pt>
                <c:pt idx="182">
                  <c:v>1.928143370812168</c:v>
                </c:pt>
                <c:pt idx="183">
                  <c:v>1.903506268668073</c:v>
                </c:pt>
                <c:pt idx="184">
                  <c:v>1.864143979605433</c:v>
                </c:pt>
                <c:pt idx="185">
                  <c:v>1.898217377242548</c:v>
                </c:pt>
                <c:pt idx="186">
                  <c:v>1.871069002910793</c:v>
                </c:pt>
                <c:pt idx="187">
                  <c:v>1.85999657553792</c:v>
                </c:pt>
                <c:pt idx="188">
                  <c:v>1.794227878926251</c:v>
                </c:pt>
                <c:pt idx="189">
                  <c:v>1.67686395373172</c:v>
                </c:pt>
                <c:pt idx="190">
                  <c:v>1.723455662728538</c:v>
                </c:pt>
                <c:pt idx="191">
                  <c:v>1.884481479367616</c:v>
                </c:pt>
                <c:pt idx="192">
                  <c:v>2.050815212221525</c:v>
                </c:pt>
                <c:pt idx="193">
                  <c:v>2.124498221182201</c:v>
                </c:pt>
                <c:pt idx="194">
                  <c:v>2.06936438178948</c:v>
                </c:pt>
                <c:pt idx="195">
                  <c:v>2.091052641591995</c:v>
                </c:pt>
                <c:pt idx="196">
                  <c:v>2.12805585678139</c:v>
                </c:pt>
                <c:pt idx="197">
                  <c:v>2.10088845766034</c:v>
                </c:pt>
                <c:pt idx="198">
                  <c:v>2.150809504784734</c:v>
                </c:pt>
                <c:pt idx="199">
                  <c:v>2.25369556532162</c:v>
                </c:pt>
                <c:pt idx="200">
                  <c:v>2.221030002092743</c:v>
                </c:pt>
                <c:pt idx="201">
                  <c:v>2.137948747217638</c:v>
                </c:pt>
                <c:pt idx="202">
                  <c:v>2.278579989726614</c:v>
                </c:pt>
                <c:pt idx="203">
                  <c:v>2.333542606015638</c:v>
                </c:pt>
                <c:pt idx="204">
                  <c:v>2.374617126115328</c:v>
                </c:pt>
                <c:pt idx="205">
                  <c:v>2.336948043300406</c:v>
                </c:pt>
                <c:pt idx="206">
                  <c:v>2.357437741377037</c:v>
                </c:pt>
                <c:pt idx="207">
                  <c:v>2.260791811730706</c:v>
                </c:pt>
                <c:pt idx="208">
                  <c:v>2.159237486444837</c:v>
                </c:pt>
                <c:pt idx="209">
                  <c:v>2.185948290622681</c:v>
                </c:pt>
                <c:pt idx="210">
                  <c:v>2.319559385879785</c:v>
                </c:pt>
                <c:pt idx="211">
                  <c:v>2.276753609953756</c:v>
                </c:pt>
                <c:pt idx="212">
                  <c:v>2.378821604550727</c:v>
                </c:pt>
                <c:pt idx="213">
                  <c:v>2.528927192131363</c:v>
                </c:pt>
                <c:pt idx="214">
                  <c:v>2.249814508304338</c:v>
                </c:pt>
                <c:pt idx="215">
                  <c:v>2.270722751745544</c:v>
                </c:pt>
                <c:pt idx="216">
                  <c:v>2.321709187070754</c:v>
                </c:pt>
                <c:pt idx="217">
                  <c:v>2.388276924833053</c:v>
                </c:pt>
                <c:pt idx="218">
                  <c:v>2.311283602534098</c:v>
                </c:pt>
                <c:pt idx="219">
                  <c:v>2.098966953940985</c:v>
                </c:pt>
                <c:pt idx="220">
                  <c:v>1.962863611285506</c:v>
                </c:pt>
                <c:pt idx="221">
                  <c:v>1.920038810570174</c:v>
                </c:pt>
                <c:pt idx="222">
                  <c:v>1.950078952875601</c:v>
                </c:pt>
                <c:pt idx="223">
                  <c:v>1.75005231817058</c:v>
                </c:pt>
                <c:pt idx="224">
                  <c:v>1.584726899149592</c:v>
                </c:pt>
                <c:pt idx="225">
                  <c:v>1.734870536308818</c:v>
                </c:pt>
                <c:pt idx="226">
                  <c:v>1.617868082110983</c:v>
                </c:pt>
                <c:pt idx="227">
                  <c:v>1.60660540684512</c:v>
                </c:pt>
                <c:pt idx="228">
                  <c:v>1.863668359872914</c:v>
                </c:pt>
                <c:pt idx="229">
                  <c:v>1.91452162167304</c:v>
                </c:pt>
                <c:pt idx="230">
                  <c:v>1.882693149173374</c:v>
                </c:pt>
                <c:pt idx="231">
                  <c:v>1.91870707531914</c:v>
                </c:pt>
                <c:pt idx="232">
                  <c:v>1.960885033198266</c:v>
                </c:pt>
                <c:pt idx="233">
                  <c:v>2.007666990088078</c:v>
                </c:pt>
                <c:pt idx="234">
                  <c:v>2.000780016361332</c:v>
                </c:pt>
                <c:pt idx="235">
                  <c:v>1.976485360424637</c:v>
                </c:pt>
                <c:pt idx="236">
                  <c:v>1.85752335292886</c:v>
                </c:pt>
                <c:pt idx="237">
                  <c:v>1.771074710347578</c:v>
                </c:pt>
                <c:pt idx="238">
                  <c:v>1.865970359378269</c:v>
                </c:pt>
                <c:pt idx="239">
                  <c:v>1.81408975895592</c:v>
                </c:pt>
                <c:pt idx="240">
                  <c:v>1.977493674257555</c:v>
                </c:pt>
                <c:pt idx="241">
                  <c:v>2.043985312862671</c:v>
                </c:pt>
                <c:pt idx="242">
                  <c:v>2.005384015372042</c:v>
                </c:pt>
                <c:pt idx="243">
                  <c:v>2.045202899377878</c:v>
                </c:pt>
                <c:pt idx="244">
                  <c:v>2.046915130414931</c:v>
                </c:pt>
                <c:pt idx="245">
                  <c:v>2.008161634609896</c:v>
                </c:pt>
                <c:pt idx="246">
                  <c:v>1.997736050073243</c:v>
                </c:pt>
                <c:pt idx="247">
                  <c:v>1.994368662367064</c:v>
                </c:pt>
                <c:pt idx="248">
                  <c:v>1.95652835644845</c:v>
                </c:pt>
                <c:pt idx="249">
                  <c:v>1.882598025226872</c:v>
                </c:pt>
                <c:pt idx="250">
                  <c:v>1.750565987481688</c:v>
                </c:pt>
                <c:pt idx="251">
                  <c:v>1.924395487319973</c:v>
                </c:pt>
                <c:pt idx="252">
                  <c:v>1.896010501683706</c:v>
                </c:pt>
                <c:pt idx="253">
                  <c:v>1.919449042101856</c:v>
                </c:pt>
                <c:pt idx="254">
                  <c:v>1.944542739189164</c:v>
                </c:pt>
                <c:pt idx="255">
                  <c:v>1.892567014820317</c:v>
                </c:pt>
                <c:pt idx="256">
                  <c:v>1.866693301371687</c:v>
                </c:pt>
                <c:pt idx="257">
                  <c:v>1.961912371820482</c:v>
                </c:pt>
                <c:pt idx="258">
                  <c:v>1.966269048570286</c:v>
                </c:pt>
                <c:pt idx="259">
                  <c:v>1.908757110515006</c:v>
                </c:pt>
                <c:pt idx="260">
                  <c:v>1.902612103570957</c:v>
                </c:pt>
                <c:pt idx="261">
                  <c:v>1.846412875977398</c:v>
                </c:pt>
                <c:pt idx="262">
                  <c:v>1.935734261743049</c:v>
                </c:pt>
                <c:pt idx="263">
                  <c:v>2.015847649487278</c:v>
                </c:pt>
                <c:pt idx="264">
                  <c:v>1.899511062914978</c:v>
                </c:pt>
                <c:pt idx="265">
                  <c:v>1.913285010368514</c:v>
                </c:pt>
                <c:pt idx="266">
                  <c:v>2.022829747160561</c:v>
                </c:pt>
                <c:pt idx="267">
                  <c:v>2.0575309628446</c:v>
                </c:pt>
                <c:pt idx="268">
                  <c:v>2.147442117078553</c:v>
                </c:pt>
                <c:pt idx="269">
                  <c:v>2.142495671860434</c:v>
                </c:pt>
                <c:pt idx="270">
                  <c:v>2.271160321899435</c:v>
                </c:pt>
                <c:pt idx="271">
                  <c:v>2.344253562391798</c:v>
                </c:pt>
                <c:pt idx="272">
                  <c:v>2.444038582272704</c:v>
                </c:pt>
                <c:pt idx="273">
                  <c:v>2.313109982306947</c:v>
                </c:pt>
                <c:pt idx="274">
                  <c:v>2.415767745372221</c:v>
                </c:pt>
                <c:pt idx="275">
                  <c:v>2.492228373570745</c:v>
                </c:pt>
                <c:pt idx="276">
                  <c:v>2.578677016152047</c:v>
                </c:pt>
                <c:pt idx="277">
                  <c:v>2.635618210528319</c:v>
                </c:pt>
                <c:pt idx="278">
                  <c:v>2.789738028651357</c:v>
                </c:pt>
                <c:pt idx="279">
                  <c:v>2.823868500656358</c:v>
                </c:pt>
                <c:pt idx="280">
                  <c:v>2.891140155622778</c:v>
                </c:pt>
                <c:pt idx="281">
                  <c:v>3.078990925175505</c:v>
                </c:pt>
                <c:pt idx="282">
                  <c:v>2.964252420904437</c:v>
                </c:pt>
                <c:pt idx="283">
                  <c:v>3.22527253010673</c:v>
                </c:pt>
                <c:pt idx="284">
                  <c:v>3.332933812758024</c:v>
                </c:pt>
                <c:pt idx="285">
                  <c:v>3.004527899853511</c:v>
                </c:pt>
                <c:pt idx="286">
                  <c:v>3.233491239084528</c:v>
                </c:pt>
                <c:pt idx="287">
                  <c:v>3.449517721591241</c:v>
                </c:pt>
                <c:pt idx="288">
                  <c:v>3.857656526453959</c:v>
                </c:pt>
                <c:pt idx="289">
                  <c:v>4.171337252439931</c:v>
                </c:pt>
                <c:pt idx="290">
                  <c:v>3.419858075071799</c:v>
                </c:pt>
                <c:pt idx="291">
                  <c:v>3.557502425660638</c:v>
                </c:pt>
                <c:pt idx="292">
                  <c:v>3.751174780739321</c:v>
                </c:pt>
                <c:pt idx="293">
                  <c:v>3.921674942450015</c:v>
                </c:pt>
                <c:pt idx="294">
                  <c:v>4.180469151304182</c:v>
                </c:pt>
                <c:pt idx="295">
                  <c:v>4.219717291630997</c:v>
                </c:pt>
                <c:pt idx="296">
                  <c:v>4.299678481060877</c:v>
                </c:pt>
                <c:pt idx="297">
                  <c:v>4.261838175142211</c:v>
                </c:pt>
                <c:pt idx="298">
                  <c:v>4.570191960124043</c:v>
                </c:pt>
                <c:pt idx="299">
                  <c:v>4.316153948594994</c:v>
                </c:pt>
                <c:pt idx="300">
                  <c:v>4.236173734375893</c:v>
                </c:pt>
                <c:pt idx="301">
                  <c:v>4.146490877613529</c:v>
                </c:pt>
                <c:pt idx="302">
                  <c:v>4.438635542111372</c:v>
                </c:pt>
                <c:pt idx="303">
                  <c:v>4.387934478625609</c:v>
                </c:pt>
                <c:pt idx="304">
                  <c:v>4.51119608850332</c:v>
                </c:pt>
                <c:pt idx="305">
                  <c:v>4.492000076099154</c:v>
                </c:pt>
                <c:pt idx="306">
                  <c:v>4.287997260430338</c:v>
                </c:pt>
                <c:pt idx="307">
                  <c:v>4.141144911820102</c:v>
                </c:pt>
                <c:pt idx="308">
                  <c:v>3.583166866426977</c:v>
                </c:pt>
                <c:pt idx="309">
                  <c:v>3.505545726081083</c:v>
                </c:pt>
                <c:pt idx="310">
                  <c:v>3.827958830355953</c:v>
                </c:pt>
                <c:pt idx="311">
                  <c:v>3.717900424252801</c:v>
                </c:pt>
                <c:pt idx="312">
                  <c:v>3.3995586248882</c:v>
                </c:pt>
                <c:pt idx="313">
                  <c:v>3.179689134942817</c:v>
                </c:pt>
                <c:pt idx="314">
                  <c:v>3.020813119494698</c:v>
                </c:pt>
                <c:pt idx="315">
                  <c:v>2.945360805129082</c:v>
                </c:pt>
                <c:pt idx="316">
                  <c:v>2.898769096132259</c:v>
                </c:pt>
                <c:pt idx="317">
                  <c:v>2.60030820158667</c:v>
                </c:pt>
                <c:pt idx="318">
                  <c:v>2.686110001331741</c:v>
                </c:pt>
                <c:pt idx="319">
                  <c:v>3.069307307421584</c:v>
                </c:pt>
                <c:pt idx="320">
                  <c:v>3.047790270722771</c:v>
                </c:pt>
                <c:pt idx="321">
                  <c:v>3.375073721058538</c:v>
                </c:pt>
                <c:pt idx="322">
                  <c:v>3.497346041892585</c:v>
                </c:pt>
                <c:pt idx="323">
                  <c:v>3.725205943344177</c:v>
                </c:pt>
                <c:pt idx="324">
                  <c:v>3.86482887202024</c:v>
                </c:pt>
                <c:pt idx="325">
                  <c:v>3.976884880999942</c:v>
                </c:pt>
                <c:pt idx="326">
                  <c:v>4.101858721914682</c:v>
                </c:pt>
                <c:pt idx="327">
                  <c:v>4.453341704240677</c:v>
                </c:pt>
                <c:pt idx="328">
                  <c:v>4.605235622015459</c:v>
                </c:pt>
                <c:pt idx="329">
                  <c:v>4.655308867454265</c:v>
                </c:pt>
                <c:pt idx="330">
                  <c:v>4.713619846660197</c:v>
                </c:pt>
                <c:pt idx="331">
                  <c:v>4.724026406407535</c:v>
                </c:pt>
                <c:pt idx="332">
                  <c:v>4.755398283964038</c:v>
                </c:pt>
                <c:pt idx="333">
                  <c:v>4.491904952152654</c:v>
                </c:pt>
                <c:pt idx="334">
                  <c:v>4.833989688564198</c:v>
                </c:pt>
                <c:pt idx="335">
                  <c:v>4.855792097102532</c:v>
                </c:pt>
                <c:pt idx="336">
                  <c:v>4.696992180811598</c:v>
                </c:pt>
                <c:pt idx="337">
                  <c:v>4.603675589292847</c:v>
                </c:pt>
                <c:pt idx="338">
                  <c:v>4.531895059262217</c:v>
                </c:pt>
                <c:pt idx="339">
                  <c:v>4.420105397332724</c:v>
                </c:pt>
                <c:pt idx="340">
                  <c:v>4.242052394269742</c:v>
                </c:pt>
                <c:pt idx="341">
                  <c:v>4.225291554896028</c:v>
                </c:pt>
                <c:pt idx="342">
                  <c:v>4.071285885508845</c:v>
                </c:pt>
                <c:pt idx="343">
                  <c:v>4.5394859501931</c:v>
                </c:pt>
                <c:pt idx="344">
                  <c:v>4.551966211974201</c:v>
                </c:pt>
                <c:pt idx="345">
                  <c:v>4.477027566919695</c:v>
                </c:pt>
                <c:pt idx="346">
                  <c:v>4.506097444970798</c:v>
                </c:pt>
                <c:pt idx="347">
                  <c:v>4.566577250156916</c:v>
                </c:pt>
                <c:pt idx="348">
                  <c:v>4.937027947415475</c:v>
                </c:pt>
                <c:pt idx="349">
                  <c:v>4.936894773890383</c:v>
                </c:pt>
                <c:pt idx="350">
                  <c:v>4.970815973213095</c:v>
                </c:pt>
                <c:pt idx="351">
                  <c:v>5.013621749139142</c:v>
                </c:pt>
                <c:pt idx="352">
                  <c:v>5.205772121073785</c:v>
                </c:pt>
                <c:pt idx="353">
                  <c:v>5.160474097749367</c:v>
                </c:pt>
                <c:pt idx="354">
                  <c:v>5.2862279550254</c:v>
                </c:pt>
                <c:pt idx="355">
                  <c:v>5.364952533150667</c:v>
                </c:pt>
                <c:pt idx="356">
                  <c:v>5.007800163613188</c:v>
                </c:pt>
                <c:pt idx="357">
                  <c:v>5.088826741243842</c:v>
                </c:pt>
                <c:pt idx="358">
                  <c:v>5.4357247493484</c:v>
                </c:pt>
                <c:pt idx="359">
                  <c:v>5.518330384490991</c:v>
                </c:pt>
                <c:pt idx="360">
                  <c:v>5.408671498963198</c:v>
                </c:pt>
                <c:pt idx="361">
                  <c:v>5.433156402792868</c:v>
                </c:pt>
                <c:pt idx="362">
                  <c:v>5.797347944371516</c:v>
                </c:pt>
                <c:pt idx="363">
                  <c:v>5.857523352928863</c:v>
                </c:pt>
                <c:pt idx="364">
                  <c:v>5.939482145235242</c:v>
                </c:pt>
                <c:pt idx="365">
                  <c:v>5.870098738656466</c:v>
                </c:pt>
                <c:pt idx="366">
                  <c:v>5.584403477731477</c:v>
                </c:pt>
                <c:pt idx="367">
                  <c:v>5.761086695964864</c:v>
                </c:pt>
                <c:pt idx="368">
                  <c:v>5.668055476285546</c:v>
                </c:pt>
                <c:pt idx="369">
                  <c:v>5.781424195727058</c:v>
                </c:pt>
                <c:pt idx="370">
                  <c:v>5.796472804063702</c:v>
                </c:pt>
                <c:pt idx="371">
                  <c:v>5.83334284572798</c:v>
                </c:pt>
                <c:pt idx="372">
                  <c:v>6.37111656488404</c:v>
                </c:pt>
                <c:pt idx="373">
                  <c:v>6.656640602705322</c:v>
                </c:pt>
                <c:pt idx="374">
                  <c:v>7.11426288453855</c:v>
                </c:pt>
                <c:pt idx="375">
                  <c:v>7.071019538458607</c:v>
                </c:pt>
                <c:pt idx="376">
                  <c:v>7.011091452162191</c:v>
                </c:pt>
                <c:pt idx="377">
                  <c:v>7.115632669368178</c:v>
                </c:pt>
                <c:pt idx="378">
                  <c:v>7.667655955710264</c:v>
                </c:pt>
                <c:pt idx="379">
                  <c:v>7.597739855031101</c:v>
                </c:pt>
                <c:pt idx="380">
                  <c:v>7.424176702243018</c:v>
                </c:pt>
                <c:pt idx="381">
                  <c:v>5.744097559119527</c:v>
                </c:pt>
                <c:pt idx="382">
                  <c:v>5.666229096512754</c:v>
                </c:pt>
                <c:pt idx="383">
                  <c:v>6.011928542891385</c:v>
                </c:pt>
                <c:pt idx="384">
                  <c:v>5.816296634514782</c:v>
                </c:pt>
                <c:pt idx="385">
                  <c:v>6.097121549378826</c:v>
                </c:pt>
                <c:pt idx="386">
                  <c:v>6.304415653596624</c:v>
                </c:pt>
                <c:pt idx="387">
                  <c:v>6.353842056199221</c:v>
                </c:pt>
                <c:pt idx="388">
                  <c:v>6.181572589083571</c:v>
                </c:pt>
                <c:pt idx="389">
                  <c:v>6.547343188174218</c:v>
                </c:pt>
                <c:pt idx="390">
                  <c:v>6.424157677453685</c:v>
                </c:pt>
                <c:pt idx="391">
                  <c:v>6.251203317923253</c:v>
                </c:pt>
                <c:pt idx="392">
                  <c:v>6.247189087380852</c:v>
                </c:pt>
                <c:pt idx="393">
                  <c:v>6.459905256549264</c:v>
                </c:pt>
                <c:pt idx="394">
                  <c:v>6.268059281243456</c:v>
                </c:pt>
                <c:pt idx="395">
                  <c:v>6.449384548066126</c:v>
                </c:pt>
                <c:pt idx="396">
                  <c:v>6.880581397561015</c:v>
                </c:pt>
                <c:pt idx="397">
                  <c:v>6.795883035595376</c:v>
                </c:pt>
                <c:pt idx="398">
                  <c:v>6.807488157068644</c:v>
                </c:pt>
                <c:pt idx="399">
                  <c:v>6.901908186366843</c:v>
                </c:pt>
                <c:pt idx="400">
                  <c:v>7.05332648440921</c:v>
                </c:pt>
                <c:pt idx="401">
                  <c:v>7.155052032798729</c:v>
                </c:pt>
                <c:pt idx="402">
                  <c:v>7.554268211479553</c:v>
                </c:pt>
                <c:pt idx="403">
                  <c:v>7.62928295569126</c:v>
                </c:pt>
                <c:pt idx="404">
                  <c:v>7.501512470749381</c:v>
                </c:pt>
                <c:pt idx="405">
                  <c:v>7.455091984856272</c:v>
                </c:pt>
                <c:pt idx="406">
                  <c:v>7.501036851016869</c:v>
                </c:pt>
                <c:pt idx="407">
                  <c:v>7.552441831706695</c:v>
                </c:pt>
                <c:pt idx="408">
                  <c:v>7.047580998040424</c:v>
                </c:pt>
                <c:pt idx="409">
                  <c:v>7.013869071400031</c:v>
                </c:pt>
                <c:pt idx="410">
                  <c:v>6.924148165059068</c:v>
                </c:pt>
                <c:pt idx="411">
                  <c:v>6.356010882179476</c:v>
                </c:pt>
                <c:pt idx="412">
                  <c:v>6.812777048494182</c:v>
                </c:pt>
                <c:pt idx="413">
                  <c:v>6.742252154557392</c:v>
                </c:pt>
                <c:pt idx="414">
                  <c:v>6.774955767364871</c:v>
                </c:pt>
                <c:pt idx="415">
                  <c:v>6.366170119665892</c:v>
                </c:pt>
                <c:pt idx="416">
                  <c:v>6.010634857218903</c:v>
                </c:pt>
                <c:pt idx="417">
                  <c:v>5.862032227993065</c:v>
                </c:pt>
                <c:pt idx="418">
                  <c:v>5.99473013336377</c:v>
                </c:pt>
                <c:pt idx="419">
                  <c:v>6.195898255426814</c:v>
                </c:pt>
                <c:pt idx="420">
                  <c:v>6.226623290147058</c:v>
                </c:pt>
                <c:pt idx="421">
                  <c:v>6.587085973022837</c:v>
                </c:pt>
                <c:pt idx="422">
                  <c:v>6.65043852139337</c:v>
                </c:pt>
                <c:pt idx="423">
                  <c:v>6.599337937332338</c:v>
                </c:pt>
                <c:pt idx="424">
                  <c:v>6.746380533835579</c:v>
                </c:pt>
                <c:pt idx="425">
                  <c:v>6.59364952533153</c:v>
                </c:pt>
                <c:pt idx="426">
                  <c:v>6.734090519947474</c:v>
                </c:pt>
                <c:pt idx="427">
                  <c:v>6.692711603218965</c:v>
                </c:pt>
                <c:pt idx="428">
                  <c:v>6.445370317523731</c:v>
                </c:pt>
                <c:pt idx="429">
                  <c:v>6.688659323097989</c:v>
                </c:pt>
                <c:pt idx="430">
                  <c:v>6.560717615052408</c:v>
                </c:pt>
                <c:pt idx="431">
                  <c:v>6.682190894735836</c:v>
                </c:pt>
                <c:pt idx="432">
                  <c:v>6.841542529916476</c:v>
                </c:pt>
                <c:pt idx="433">
                  <c:v>6.814565378688378</c:v>
                </c:pt>
                <c:pt idx="434">
                  <c:v>6.491524456366641</c:v>
                </c:pt>
                <c:pt idx="435">
                  <c:v>6.383882198504653</c:v>
                </c:pt>
                <c:pt idx="436">
                  <c:v>6.445465441470232</c:v>
                </c:pt>
                <c:pt idx="437">
                  <c:v>6.445027871316321</c:v>
                </c:pt>
                <c:pt idx="438">
                  <c:v>6.551033997298476</c:v>
                </c:pt>
                <c:pt idx="439">
                  <c:v>6.473983600631648</c:v>
                </c:pt>
                <c:pt idx="440">
                  <c:v>6.274147213819604</c:v>
                </c:pt>
                <c:pt idx="441">
                  <c:v>6.346898008104557</c:v>
                </c:pt>
                <c:pt idx="442">
                  <c:v>6.245514905922406</c:v>
                </c:pt>
                <c:pt idx="443">
                  <c:v>6.374141506382815</c:v>
                </c:pt>
                <c:pt idx="444">
                  <c:v>6.288587028898648</c:v>
                </c:pt>
                <c:pt idx="445">
                  <c:v>6.566767498049957</c:v>
                </c:pt>
                <c:pt idx="446">
                  <c:v>6.853566196754382</c:v>
                </c:pt>
                <c:pt idx="447">
                  <c:v>7.209272682305075</c:v>
                </c:pt>
                <c:pt idx="448">
                  <c:v>7.386716892110416</c:v>
                </c:pt>
                <c:pt idx="449">
                  <c:v>7.54593535376592</c:v>
                </c:pt>
                <c:pt idx="450">
                  <c:v>7.547571485645795</c:v>
                </c:pt>
                <c:pt idx="451">
                  <c:v>7.871601697011212</c:v>
                </c:pt>
                <c:pt idx="452">
                  <c:v>7.592051443030267</c:v>
                </c:pt>
                <c:pt idx="453">
                  <c:v>8.096075185967313</c:v>
                </c:pt>
                <c:pt idx="454">
                  <c:v>7.952761448166957</c:v>
                </c:pt>
                <c:pt idx="455">
                  <c:v>8.221429522668033</c:v>
                </c:pt>
                <c:pt idx="456">
                  <c:v>8.66550615451941</c:v>
                </c:pt>
                <c:pt idx="457">
                  <c:v>8.416262389894028</c:v>
                </c:pt>
                <c:pt idx="458">
                  <c:v>8.237010825105098</c:v>
                </c:pt>
                <c:pt idx="459">
                  <c:v>8.118105891977243</c:v>
                </c:pt>
                <c:pt idx="460">
                  <c:v>8.231588760154391</c:v>
                </c:pt>
                <c:pt idx="461">
                  <c:v>7.657953313167034</c:v>
                </c:pt>
                <c:pt idx="462">
                  <c:v>7.950402374293708</c:v>
                </c:pt>
                <c:pt idx="463">
                  <c:v>8.274832106234418</c:v>
                </c:pt>
                <c:pt idx="464">
                  <c:v>8.28373570762704</c:v>
                </c:pt>
                <c:pt idx="465">
                  <c:v>8.164773700131242</c:v>
                </c:pt>
                <c:pt idx="466">
                  <c:v>7.787626277038965</c:v>
                </c:pt>
                <c:pt idx="467">
                  <c:v>8.016304244430491</c:v>
                </c:pt>
                <c:pt idx="468">
                  <c:v>7.6431710518806</c:v>
                </c:pt>
                <c:pt idx="469">
                  <c:v>7.847364115442423</c:v>
                </c:pt>
                <c:pt idx="470">
                  <c:v>8.206552137435078</c:v>
                </c:pt>
                <c:pt idx="471">
                  <c:v>8.141601506763313</c:v>
                </c:pt>
                <c:pt idx="472">
                  <c:v>8.463443867359172</c:v>
                </c:pt>
                <c:pt idx="473">
                  <c:v>8.612807488157068</c:v>
                </c:pt>
                <c:pt idx="474">
                  <c:v>8.780035386108101</c:v>
                </c:pt>
                <c:pt idx="475">
                  <c:v>8.592926583338092</c:v>
                </c:pt>
                <c:pt idx="476">
                  <c:v>8.617753933375157</c:v>
                </c:pt>
                <c:pt idx="477">
                  <c:v>8.48345794570331</c:v>
                </c:pt>
                <c:pt idx="478">
                  <c:v>8.867796739151122</c:v>
                </c:pt>
                <c:pt idx="479">
                  <c:v>8.967410535928406</c:v>
                </c:pt>
                <c:pt idx="480">
                  <c:v>9.452333390407757</c:v>
                </c:pt>
                <c:pt idx="481">
                  <c:v>9.38629834674581</c:v>
                </c:pt>
                <c:pt idx="482">
                  <c:v>9.456899339839877</c:v>
                </c:pt>
                <c:pt idx="483">
                  <c:v>9.79105073911305</c:v>
                </c:pt>
                <c:pt idx="484">
                  <c:v>9.981165458592537</c:v>
                </c:pt>
                <c:pt idx="485">
                  <c:v>9.59623689667642</c:v>
                </c:pt>
                <c:pt idx="486">
                  <c:v>9.377604018035526</c:v>
                </c:pt>
                <c:pt idx="487">
                  <c:v>9.785267203165727</c:v>
                </c:pt>
                <c:pt idx="488">
                  <c:v>10.0661491923977</c:v>
                </c:pt>
                <c:pt idx="489">
                  <c:v>10.6516370831193</c:v>
                </c:pt>
                <c:pt idx="490">
                  <c:v>11.44658790403897</c:v>
                </c:pt>
                <c:pt idx="491">
                  <c:v>11.27604969274971</c:v>
                </c:pt>
                <c:pt idx="492">
                  <c:v>11.62334722142952</c:v>
                </c:pt>
                <c:pt idx="493">
                  <c:v>11.71516085459353</c:v>
                </c:pt>
                <c:pt idx="494">
                  <c:v>11.1299202861328</c:v>
                </c:pt>
                <c:pt idx="495">
                  <c:v>11.37041264768</c:v>
                </c:pt>
                <c:pt idx="496">
                  <c:v>12.14184882902422</c:v>
                </c:pt>
                <c:pt idx="497">
                  <c:v>12.24766470711335</c:v>
                </c:pt>
                <c:pt idx="498">
                  <c:v>13.08464128759774</c:v>
                </c:pt>
                <c:pt idx="499">
                  <c:v>12.57879116488785</c:v>
                </c:pt>
                <c:pt idx="500">
                  <c:v>13.39388923767677</c:v>
                </c:pt>
                <c:pt idx="501">
                  <c:v>13.01744573178852</c:v>
                </c:pt>
                <c:pt idx="502">
                  <c:v>12.39042672602403</c:v>
                </c:pt>
                <c:pt idx="503">
                  <c:v>12.74554344310636</c:v>
                </c:pt>
                <c:pt idx="504">
                  <c:v>12.7469893270932</c:v>
                </c:pt>
                <c:pt idx="505">
                  <c:v>13.49331278656087</c:v>
                </c:pt>
                <c:pt idx="506">
                  <c:v>14.37988699275156</c:v>
                </c:pt>
                <c:pt idx="507">
                  <c:v>14.58248197401214</c:v>
                </c:pt>
                <c:pt idx="508">
                  <c:v>14.43939653368344</c:v>
                </c:pt>
                <c:pt idx="509">
                  <c:v>14.01535300496547</c:v>
                </c:pt>
                <c:pt idx="510">
                  <c:v>13.18689953008776</c:v>
                </c:pt>
                <c:pt idx="511">
                  <c:v>10.52205924319388</c:v>
                </c:pt>
                <c:pt idx="512">
                  <c:v>10.68074501074903</c:v>
                </c:pt>
                <c:pt idx="513">
                  <c:v>11.81112189182505</c:v>
                </c:pt>
                <c:pt idx="514">
                  <c:v>12.06907900995</c:v>
                </c:pt>
                <c:pt idx="515">
                  <c:v>12.33936419154157</c:v>
                </c:pt>
                <c:pt idx="516">
                  <c:v>12.80284610847941</c:v>
                </c:pt>
                <c:pt idx="517">
                  <c:v>12.00975971691113</c:v>
                </c:pt>
                <c:pt idx="518">
                  <c:v>12.55215645986732</c:v>
                </c:pt>
                <c:pt idx="519">
                  <c:v>13.34531895059262</c:v>
                </c:pt>
                <c:pt idx="520">
                  <c:v>13.0163803435877</c:v>
                </c:pt>
                <c:pt idx="521">
                  <c:v>13.33651047314651</c:v>
                </c:pt>
                <c:pt idx="522">
                  <c:v>13.47151037802257</c:v>
                </c:pt>
                <c:pt idx="523">
                  <c:v>13.26181915035291</c:v>
                </c:pt>
                <c:pt idx="524">
                  <c:v>13.23691570115854</c:v>
                </c:pt>
                <c:pt idx="525">
                  <c:v>13.8048056617773</c:v>
                </c:pt>
                <c:pt idx="526">
                  <c:v>14.31278656088893</c:v>
                </c:pt>
                <c:pt idx="527">
                  <c:v>16.00698209767327</c:v>
                </c:pt>
                <c:pt idx="528">
                  <c:v>16.13513307840113</c:v>
                </c:pt>
                <c:pt idx="529">
                  <c:v>17.36771112759926</c:v>
                </c:pt>
                <c:pt idx="530">
                  <c:v>18.00199760287664</c:v>
                </c:pt>
                <c:pt idx="531">
                  <c:v>17.78363107128572</c:v>
                </c:pt>
                <c:pt idx="532">
                  <c:v>17.60171603599489</c:v>
                </c:pt>
                <c:pt idx="533">
                  <c:v>19.39662880733582</c:v>
                </c:pt>
                <c:pt idx="534">
                  <c:v>19.79778551452543</c:v>
                </c:pt>
                <c:pt idx="535">
                  <c:v>21.39891178205212</c:v>
                </c:pt>
                <c:pt idx="536">
                  <c:v>19.74377413770143</c:v>
                </c:pt>
                <c:pt idx="537">
                  <c:v>18.3390788197021</c:v>
                </c:pt>
                <c:pt idx="538">
                  <c:v>16.77971196468999</c:v>
                </c:pt>
                <c:pt idx="539">
                  <c:v>16.99613796777187</c:v>
                </c:pt>
                <c:pt idx="540">
                  <c:v>17.73466126362653</c:v>
                </c:pt>
                <c:pt idx="541">
                  <c:v>15.3695945817401</c:v>
                </c:pt>
                <c:pt idx="542">
                  <c:v>14.47405969978883</c:v>
                </c:pt>
                <c:pt idx="543">
                  <c:v>15.11829613987025</c:v>
                </c:pt>
                <c:pt idx="544">
                  <c:v>15.52778570477332</c:v>
                </c:pt>
                <c:pt idx="545">
                  <c:v>14.71824287046021</c:v>
                </c:pt>
                <c:pt idx="546">
                  <c:v>14.62947320358427</c:v>
                </c:pt>
                <c:pt idx="547">
                  <c:v>14.07686014877385</c:v>
                </c:pt>
                <c:pt idx="548">
                  <c:v>13.01021631185435</c:v>
                </c:pt>
                <c:pt idx="549">
                  <c:v>13.09989916861671</c:v>
                </c:pt>
                <c:pt idx="550">
                  <c:v>14.12714266689496</c:v>
                </c:pt>
                <c:pt idx="551">
                  <c:v>14.62703803055381</c:v>
                </c:pt>
                <c:pt idx="552">
                  <c:v>14.55109107166638</c:v>
                </c:pt>
                <c:pt idx="553">
                  <c:v>14.53018282822518</c:v>
                </c:pt>
                <c:pt idx="554">
                  <c:v>14.9372562448871</c:v>
                </c:pt>
                <c:pt idx="555">
                  <c:v>14.57943800772413</c:v>
                </c:pt>
                <c:pt idx="556">
                  <c:v>14.565626010692</c:v>
                </c:pt>
                <c:pt idx="557">
                  <c:v>13.59437246732492</c:v>
                </c:pt>
                <c:pt idx="558">
                  <c:v>12.56667237410347</c:v>
                </c:pt>
                <c:pt idx="559">
                  <c:v>12.57909556151666</c:v>
                </c:pt>
                <c:pt idx="560">
                  <c:v>11.75811882883397</c:v>
                </c:pt>
                <c:pt idx="561">
                  <c:v>11.88819131328121</c:v>
                </c:pt>
                <c:pt idx="562">
                  <c:v>12.50008561155185</c:v>
                </c:pt>
                <c:pt idx="563">
                  <c:v>12.58402298194547</c:v>
                </c:pt>
                <c:pt idx="564">
                  <c:v>12.49831630614692</c:v>
                </c:pt>
                <c:pt idx="565">
                  <c:v>12.47097768392215</c:v>
                </c:pt>
                <c:pt idx="566">
                  <c:v>12.06797557217052</c:v>
                </c:pt>
                <c:pt idx="567">
                  <c:v>12.52985940680707</c:v>
                </c:pt>
                <c:pt idx="568">
                  <c:v>13.05062496432852</c:v>
                </c:pt>
                <c:pt idx="569">
                  <c:v>13.28527671556038</c:v>
                </c:pt>
                <c:pt idx="570">
                  <c:v>13.80803987595843</c:v>
                </c:pt>
                <c:pt idx="571">
                  <c:v>14.28822555790194</c:v>
                </c:pt>
                <c:pt idx="572">
                  <c:v>14.11854346213109</c:v>
                </c:pt>
                <c:pt idx="573">
                  <c:v>14.78739797956737</c:v>
                </c:pt>
                <c:pt idx="574">
                  <c:v>14.95232387801305</c:v>
                </c:pt>
                <c:pt idx="575">
                  <c:v>15.64007001122462</c:v>
                </c:pt>
                <c:pt idx="576">
                  <c:v>16.2117649297034</c:v>
                </c:pt>
                <c:pt idx="577">
                  <c:v>16.71991705191873</c:v>
                </c:pt>
                <c:pt idx="578">
                  <c:v>16.33455091984874</c:v>
                </c:pt>
                <c:pt idx="579">
                  <c:v>15.68397922493008</c:v>
                </c:pt>
                <c:pt idx="580">
                  <c:v>16.01377394745353</c:v>
                </c:pt>
                <c:pt idx="581">
                  <c:v>16.25778589502119</c:v>
                </c:pt>
                <c:pt idx="582">
                  <c:v>16.0912999638529</c:v>
                </c:pt>
                <c:pt idx="583">
                  <c:v>15.93712307136198</c:v>
                </c:pt>
                <c:pt idx="584">
                  <c:v>16.49123908452692</c:v>
                </c:pt>
                <c:pt idx="585">
                  <c:v>16.87683351406882</c:v>
                </c:pt>
                <c:pt idx="586">
                  <c:v>17.17947986226052</c:v>
                </c:pt>
                <c:pt idx="587">
                  <c:v>17.59155679850853</c:v>
                </c:pt>
                <c:pt idx="588">
                  <c:v>17.51051119608861</c:v>
                </c:pt>
                <c:pt idx="589">
                  <c:v>18.39377508894088</c:v>
                </c:pt>
                <c:pt idx="590">
                  <c:v>18.28735041759413</c:v>
                </c:pt>
                <c:pt idx="591">
                  <c:v>17.82489583927868</c:v>
                </c:pt>
                <c:pt idx="592">
                  <c:v>18.27768582462949</c:v>
                </c:pt>
                <c:pt idx="593">
                  <c:v>18.83981127409013</c:v>
                </c:pt>
                <c:pt idx="594">
                  <c:v>19.82940471434279</c:v>
                </c:pt>
                <c:pt idx="595">
                  <c:v>20.29743355592315</c:v>
                </c:pt>
                <c:pt idx="596">
                  <c:v>20.94977455624678</c:v>
                </c:pt>
                <c:pt idx="597">
                  <c:v>19.75404752392359</c:v>
                </c:pt>
                <c:pt idx="598">
                  <c:v>20.59269828586647</c:v>
                </c:pt>
                <c:pt idx="599">
                  <c:v>21.44523714399859</c:v>
                </c:pt>
                <c:pt idx="600">
                  <c:v>22.72632840591289</c:v>
                </c:pt>
                <c:pt idx="601">
                  <c:v>22.2368205772121</c:v>
                </c:pt>
                <c:pt idx="602">
                  <c:v>23.04018035500256</c:v>
                </c:pt>
                <c:pt idx="603">
                  <c:v>23.21817628369763</c:v>
                </c:pt>
                <c:pt idx="604">
                  <c:v>22.34370184350198</c:v>
                </c:pt>
                <c:pt idx="605">
                  <c:v>22.09324049236142</c:v>
                </c:pt>
                <c:pt idx="606">
                  <c:v>22.50815212221523</c:v>
                </c:pt>
                <c:pt idx="607">
                  <c:v>22.97005498164106</c:v>
                </c:pt>
                <c:pt idx="608">
                  <c:v>22.37556836558034</c:v>
                </c:pt>
                <c:pt idx="609">
                  <c:v>23.48532237505453</c:v>
                </c:pt>
                <c:pt idx="610">
                  <c:v>24.26113425793808</c:v>
                </c:pt>
                <c:pt idx="611">
                  <c:v>24.55793999581463</c:v>
                </c:pt>
                <c:pt idx="612">
                  <c:v>24.79713867168919</c:v>
                </c:pt>
                <c:pt idx="613">
                  <c:v>24.81787569202687</c:v>
                </c:pt>
                <c:pt idx="614">
                  <c:v>25.04708635351863</c:v>
                </c:pt>
                <c:pt idx="615">
                  <c:v>25.52495101116754</c:v>
                </c:pt>
                <c:pt idx="616">
                  <c:v>26.74272777428973</c:v>
                </c:pt>
                <c:pt idx="617">
                  <c:v>26.45695641420773</c:v>
                </c:pt>
                <c:pt idx="618">
                  <c:v>26.38477636360176</c:v>
                </c:pt>
                <c:pt idx="619">
                  <c:v>25.98877537431261</c:v>
                </c:pt>
                <c:pt idx="620">
                  <c:v>26.82284116203413</c:v>
                </c:pt>
                <c:pt idx="621">
                  <c:v>27.82375435192054</c:v>
                </c:pt>
                <c:pt idx="622">
                  <c:v>26.04326237086908</c:v>
                </c:pt>
                <c:pt idx="623">
                  <c:v>26.31710518806014</c:v>
                </c:pt>
                <c:pt idx="624">
                  <c:v>25.02730057264613</c:v>
                </c:pt>
                <c:pt idx="625">
                  <c:v>25.84078153834443</c:v>
                </c:pt>
                <c:pt idx="626">
                  <c:v>25.39834103837287</c:v>
                </c:pt>
                <c:pt idx="627">
                  <c:v>26.5149249472063</c:v>
                </c:pt>
                <c:pt idx="628">
                  <c:v>27.99446378631355</c:v>
                </c:pt>
                <c:pt idx="629">
                  <c:v>27.52321975534108</c:v>
                </c:pt>
                <c:pt idx="630">
                  <c:v>25.86022487300949</c:v>
                </c:pt>
                <c:pt idx="631">
                  <c:v>26.19951296539389</c:v>
                </c:pt>
                <c:pt idx="632">
                  <c:v>22.35964461693579</c:v>
                </c:pt>
                <c:pt idx="633">
                  <c:v>18.57344519909453</c:v>
                </c:pt>
                <c:pt idx="634">
                  <c:v>17.63715921846165</c:v>
                </c:pt>
                <c:pt idx="635">
                  <c:v>17.0989098795729</c:v>
                </c:pt>
                <c:pt idx="636">
                  <c:v>16.54186404885576</c:v>
                </c:pt>
                <c:pt idx="637">
                  <c:v>15.45387439834108</c:v>
                </c:pt>
                <c:pt idx="638">
                  <c:v>16.59035823678251</c:v>
                </c:pt>
                <c:pt idx="639">
                  <c:v>17.74029260125943</c:v>
                </c:pt>
                <c:pt idx="640">
                  <c:v>19.72883967810045</c:v>
                </c:pt>
                <c:pt idx="641">
                  <c:v>19.73804767612175</c:v>
                </c:pt>
                <c:pt idx="642">
                  <c:v>20.52232559024407</c:v>
                </c:pt>
                <c:pt idx="643">
                  <c:v>20.67654053231348</c:v>
                </c:pt>
                <c:pt idx="644">
                  <c:v>21.67867130871523</c:v>
                </c:pt>
                <c:pt idx="645">
                  <c:v>20.75747198599774</c:v>
                </c:pt>
                <c:pt idx="646">
                  <c:v>21.77805680802079</c:v>
                </c:pt>
                <c:pt idx="647">
                  <c:v>22.34672678500083</c:v>
                </c:pt>
                <c:pt idx="648">
                  <c:v>21.10669101839695</c:v>
                </c:pt>
                <c:pt idx="649">
                  <c:v>22.12512603922898</c:v>
                </c:pt>
                <c:pt idx="650">
                  <c:v>22.90152769058079</c:v>
                </c:pt>
                <c:pt idx="651">
                  <c:v>23.23059947111079</c:v>
                </c:pt>
                <c:pt idx="652">
                  <c:v>22.37884062934</c:v>
                </c:pt>
                <c:pt idx="653">
                  <c:v>21.48739607708842</c:v>
                </c:pt>
                <c:pt idx="654">
                  <c:v>22.28455377356682</c:v>
                </c:pt>
                <c:pt idx="655">
                  <c:v>22.66586762551613</c:v>
                </c:pt>
                <c:pt idx="656">
                  <c:v>23.5310960181116</c:v>
                </c:pt>
                <c:pt idx="657">
                  <c:v>24.11627951220439</c:v>
                </c:pt>
                <c:pt idx="658">
                  <c:v>24.64258128341226</c:v>
                </c:pt>
                <c:pt idx="659">
                  <c:v>25.57544280197071</c:v>
                </c:pt>
                <c:pt idx="660">
                  <c:v>25.78237543519203</c:v>
                </c:pt>
                <c:pt idx="661">
                  <c:v>26.89439339459313</c:v>
                </c:pt>
                <c:pt idx="662">
                  <c:v>26.85558282442019</c:v>
                </c:pt>
                <c:pt idx="663">
                  <c:v>26.52966915891404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22521992"/>
        <c:axId val="2122510168"/>
      </c:lineChart>
      <c:dateAx>
        <c:axId val="212252199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CA"/>
                  <a:t>Date</a:t>
                </a:r>
              </a:p>
            </c:rich>
          </c:tx>
          <c:layout/>
          <c:overlay val="0"/>
        </c:title>
        <c:numFmt formatCode="mmm\-yy" sourceLinked="0"/>
        <c:majorTickMark val="out"/>
        <c:minorTickMark val="none"/>
        <c:tickLblPos val="nextTo"/>
        <c:crossAx val="2122510168"/>
        <c:crosses val="autoZero"/>
        <c:auto val="1"/>
        <c:lblOffset val="100"/>
        <c:baseTimeUnit val="days"/>
      </c:dateAx>
      <c:valAx>
        <c:axId val="2122510168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CA"/>
                  <a:t>Dollars</a:t>
                </a:r>
              </a:p>
            </c:rich>
          </c:tx>
          <c:layout/>
          <c:overlay val="0"/>
        </c:title>
        <c:numFmt formatCode="_-* #,##0.00_-;\-* #,##0.00_-;_-* &quot;-&quot;??_-;_-@_-" sourceLinked="1"/>
        <c:majorTickMark val="out"/>
        <c:minorTickMark val="none"/>
        <c:tickLblPos val="nextTo"/>
        <c:crossAx val="212252199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Relationship Id="rId2" Type="http://schemas.openxmlformats.org/officeDocument/2006/relationships/image" Target="../media/image1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B6CA81B-0DF1-4105-8F42-1FFD221AF44B}" type="datetimeFigureOut">
              <a:rPr lang="en-CA"/>
              <a:pPr>
                <a:defRPr/>
              </a:pPr>
              <a:t>17-09-12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 smtClean="0">
                <a:latin typeface="+mn-lt"/>
              </a:defRPr>
            </a:lvl1pPr>
          </a:lstStyle>
          <a:p>
            <a:pPr>
              <a:defRPr/>
            </a:pPr>
            <a:r>
              <a:rPr lang="en-US"/>
              <a:t>                                     Ayşe Yüce</a:t>
            </a:r>
          </a:p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dirty="0" smtClean="0">
                <a:latin typeface="+mn-lt"/>
              </a:defRPr>
            </a:lvl1pPr>
          </a:lstStyle>
          <a:p>
            <a:pPr>
              <a:defRPr/>
            </a:pPr>
            <a:r>
              <a:rPr lang="en-CA"/>
              <a:t>1-1</a:t>
            </a:r>
          </a:p>
        </p:txBody>
      </p:sp>
    </p:spTree>
    <p:extLst>
      <p:ext uri="{BB962C8B-B14F-4D97-AF65-F5344CB8AC3E}">
        <p14:creationId xmlns:p14="http://schemas.microsoft.com/office/powerpoint/2010/main" val="23929632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4539ABB-40B6-41C3-9D2A-BC09905219B0}" type="datetimeFigureOut">
              <a:rPr lang="en-CA"/>
              <a:pPr>
                <a:defRPr/>
              </a:pPr>
              <a:t>17-09-12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CA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CA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B181A40-F9F8-47DC-991C-01FDB4C1EC8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697889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3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3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_rels/notesSlide4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4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_rels/notesSlide4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9.xml"/></Relationships>
</file>

<file path=ppt/notesSlides/_rels/notesSlide4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0.xml"/></Relationships>
</file>

<file path=ppt/notesSlides/_rels/notesSlide4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13619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CCFCE05-E42C-42A6-97AD-BE017160DB08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824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3824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0D6180C-1118-4861-9A2C-0B86F2D9595A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8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052D146-D94E-4159-A210-88126BDB965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/>
          </a:p>
        </p:txBody>
      </p:sp>
      <p:sp>
        <p:nvSpPr>
          <p:cNvPr id="140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E9AE91F-B8FF-403B-8F95-17281E0ED3F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/>
          </a:p>
        </p:txBody>
      </p:sp>
      <p:sp>
        <p:nvSpPr>
          <p:cNvPr id="142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E3D36E0-4A15-4C77-95C9-689B4200CFBB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/>
          </a:p>
        </p:txBody>
      </p:sp>
      <p:sp>
        <p:nvSpPr>
          <p:cNvPr id="144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1B73607-A0BF-4FCE-BD24-34EC395F1F0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/>
          </a:p>
        </p:txBody>
      </p:sp>
      <p:sp>
        <p:nvSpPr>
          <p:cNvPr id="146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4D464ED-E30F-443E-AA4A-DAC06748EF5A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/>
          </a:p>
        </p:txBody>
      </p:sp>
      <p:sp>
        <p:nvSpPr>
          <p:cNvPr id="148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16366E8-CC04-4A36-8A12-0ED1E8F0A62E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/>
          </a:p>
        </p:txBody>
      </p:sp>
      <p:sp>
        <p:nvSpPr>
          <p:cNvPr id="150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257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525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7326813-DD93-4A3D-8345-47C8D80DDA0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462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5462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E067F8D-37A3-4878-AAB4-A8CB7412EC03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2D828AF-48F9-4104-89FA-9E609806EB61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/>
          </a:p>
        </p:txBody>
      </p:sp>
      <p:sp>
        <p:nvSpPr>
          <p:cNvPr id="157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6792640-A5CA-4645-915D-6DE9B4BC82A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/>
          </a:p>
        </p:txBody>
      </p:sp>
      <p:sp>
        <p:nvSpPr>
          <p:cNvPr id="159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974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B54086B-0CDD-449D-9F40-2205ABDE99E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/>
          </a:p>
        </p:txBody>
      </p:sp>
      <p:sp>
        <p:nvSpPr>
          <p:cNvPr id="161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ABBA812-486B-43B1-A101-8A6C0279B531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/>
          </a:p>
        </p:txBody>
      </p:sp>
      <p:sp>
        <p:nvSpPr>
          <p:cNvPr id="163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8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3CCF08B-1E8B-4DC6-B428-C430CD34063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US"/>
          </a:p>
        </p:txBody>
      </p:sp>
      <p:sp>
        <p:nvSpPr>
          <p:cNvPr id="165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B499934-DBC6-4BB7-A7FC-6F8DF02E91B3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US"/>
          </a:p>
        </p:txBody>
      </p:sp>
      <p:sp>
        <p:nvSpPr>
          <p:cNvPr id="167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E8AB575-DE48-44ED-9969-58628EB1472E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US"/>
          </a:p>
        </p:txBody>
      </p:sp>
      <p:sp>
        <p:nvSpPr>
          <p:cNvPr id="169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317D9B2-D10D-4351-9E48-A742694A07EA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US"/>
          </a:p>
        </p:txBody>
      </p:sp>
      <p:sp>
        <p:nvSpPr>
          <p:cNvPr id="172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You might have subtracted 1926 from 2009.  Of course, you got 83, which excludes the 1926 return.  To include 1926, add one.  This is because the 1926 return uses year-end 1925 prices.  So, 2009 – 1925 = 84. </a:t>
            </a: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0D840D7-8EA9-4FE4-AF3F-6A8506AB4EAE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US"/>
          </a:p>
        </p:txBody>
      </p:sp>
      <p:sp>
        <p:nvSpPr>
          <p:cNvPr id="174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1239864-5240-4A43-B518-17A21555F16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/>
          </a:p>
        </p:txBody>
      </p:sp>
      <p:sp>
        <p:nvSpPr>
          <p:cNvPr id="178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2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B554465-99C9-403B-B287-A069A1C3093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US"/>
          </a:p>
        </p:txBody>
      </p:sp>
      <p:sp>
        <p:nvSpPr>
          <p:cNvPr id="176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613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4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125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8125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522C880-0BC4-427E-81FA-1AF96CBCC3F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63E7421-6492-43D9-A37B-499DC101F0E4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n-US"/>
          </a:p>
        </p:txBody>
      </p:sp>
      <p:sp>
        <p:nvSpPr>
          <p:cNvPr id="183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534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8534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64AEE3D-6932-49F5-99E5-EF5C7473F39C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355E195-282F-48DA-9B86-C5B562DDFE48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n-US"/>
          </a:p>
        </p:txBody>
      </p:sp>
      <p:sp>
        <p:nvSpPr>
          <p:cNvPr id="187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85BFB52-15F3-408E-A55D-44E509AD2770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n-US"/>
          </a:p>
        </p:txBody>
      </p:sp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8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F84EBBC-748C-4409-9934-854AB7D1E48C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en-US"/>
          </a:p>
        </p:txBody>
      </p:sp>
      <p:sp>
        <p:nvSpPr>
          <p:cNvPr id="191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14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1E6B06B-01C2-49B0-BEF9-0ACB74B84F2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en-US"/>
          </a:p>
        </p:txBody>
      </p:sp>
      <p:sp>
        <p:nvSpPr>
          <p:cNvPr id="193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Note:  Of course, one could use also the Excel functions, =Average( ), =VAR( ), and =STDEV( ).</a:t>
            </a: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DD010B2-247B-41DF-A447-E343D5A1EE6A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en-US"/>
          </a:p>
        </p:txBody>
      </p:sp>
      <p:sp>
        <p:nvSpPr>
          <p:cNvPr id="195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E373975-4C68-4797-911B-B8CB59898FF4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en-US"/>
          </a:p>
        </p:txBody>
      </p:sp>
      <p:sp>
        <p:nvSpPr>
          <p:cNvPr id="197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763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FA6FE2D-D413-475F-9AEC-821EAF8C8511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en-US"/>
          </a:p>
        </p:txBody>
      </p:sp>
      <p:sp>
        <p:nvSpPr>
          <p:cNvPr id="199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96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2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14826AD-B3D9-49F9-B3A6-4AC1DC41E0D5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en-US"/>
          </a:p>
        </p:txBody>
      </p:sp>
      <p:sp>
        <p:nvSpPr>
          <p:cNvPr id="201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173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2123F10-D147-4E77-A26B-E203991EBD0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en-US"/>
          </a:p>
        </p:txBody>
      </p:sp>
      <p:sp>
        <p:nvSpPr>
          <p:cNvPr id="203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377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59094B3-6A78-428A-86CE-F393E656D64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41</a:t>
            </a:fld>
            <a:endParaRPr lang="en-US"/>
          </a:p>
        </p:txBody>
      </p:sp>
      <p:sp>
        <p:nvSpPr>
          <p:cNvPr id="205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5BF0BA5-822F-421D-BA46-2214B44EF85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42</a:t>
            </a:fld>
            <a:endParaRPr lang="en-US"/>
          </a:p>
        </p:txBody>
      </p:sp>
      <p:sp>
        <p:nvSpPr>
          <p:cNvPr id="207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787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4C3FD8F-D6E2-4A0E-8C49-B886227D9C74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43</a:t>
            </a:fld>
            <a:endParaRPr lang="en-US"/>
          </a:p>
        </p:txBody>
      </p:sp>
      <p:sp>
        <p:nvSpPr>
          <p:cNvPr id="209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992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6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60CA2E5-2809-4065-9497-DC3EBE8E2B3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44</a:t>
            </a:fld>
            <a:endParaRPr lang="en-US"/>
          </a:p>
        </p:txBody>
      </p:sp>
      <p:sp>
        <p:nvSpPr>
          <p:cNvPr id="211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197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401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1401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9E7B54B-D812-4A12-893D-A46F207A32BE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45</a:t>
            </a:fld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606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1606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5B356DF-B1FD-4A47-8B56-E957978E2A8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46</a:t>
            </a:fld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811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1811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CB30E9B-3BB0-4ACC-A7F9-B876A3DC6CA1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47</a:t>
            </a:fld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8669150-11F1-40D7-9832-1CB7BB23596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48</a:t>
            </a:fld>
            <a:endParaRPr lang="en-US"/>
          </a:p>
        </p:txBody>
      </p:sp>
      <p:sp>
        <p:nvSpPr>
          <p:cNvPr id="220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016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0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BAAEE0B-6C71-4D3B-85C4-E35A5434B73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49</a:t>
            </a:fld>
            <a:endParaRPr lang="en-US"/>
          </a:p>
        </p:txBody>
      </p:sp>
      <p:sp>
        <p:nvSpPr>
          <p:cNvPr id="222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22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D42E9F7-F186-4A77-B984-2A8DD465B44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50</a:t>
            </a:fld>
            <a:endParaRPr lang="en-US"/>
          </a:p>
        </p:txBody>
      </p:sp>
      <p:sp>
        <p:nvSpPr>
          <p:cNvPr id="224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425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E481EEB-58E5-4DA0-A7B2-CE5A0A9C16B3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51</a:t>
            </a:fld>
            <a:endParaRPr lang="en-US"/>
          </a:p>
        </p:txBody>
      </p:sp>
      <p:sp>
        <p:nvSpPr>
          <p:cNvPr id="226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630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Ayşe    Yüce                  </a:t>
            </a:r>
            <a:r>
              <a:rPr lang="en-CA" sz="800" smtClean="0"/>
              <a:t>Copyright © 2012 McGraw-Hill Ryerson</a:t>
            </a:r>
            <a:endParaRPr lang="en-CA" sz="8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368385-9D73-422E-8A89-4516B20B1019}" type="slidenum">
              <a:rPr lang="en-CA" smtClean="0"/>
              <a:pPr>
                <a:defRPr/>
              </a:pPr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62772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Ayşe    Yüce                  Copyright © 2012 McGraw-Hill Ryerson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B3E7B8-07F8-4153-A2C6-54431959492E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35417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Ayşe    Yüce                  Copyright © 2012 McGraw-Hill Ryerson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F9991C-889F-45F8-9D0F-DCE7A13D7148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85463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Ayşe    Yüce                  Copyright © 2012 McGraw-Hill Ryerson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BAF534-2095-40D1-B824-31A35C2535A6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61476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Ayşe    Yüce                  Copyright © 2012 McGraw-Hill Ryerson</a:t>
            </a: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86ADC0-6528-45EB-95C2-2BD5F252502A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09682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Ayşe    Yüce                  Copyright © 2012 McGraw-Hill Ryerson</a:t>
            </a: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8E7FBF-CCCC-4FAF-B290-1649ACDDAA57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43443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Ayşe    Yüce                  Copyright © 2012 McGraw-Hill Ryerson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9F1A61-084F-4CAE-83DA-69B37C7EC99B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03997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Ayşe    Yüce                  Copyright © 2012 McGraw-Hill Ryerson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D6BC90-65C4-4C49-9A33-E07BC17F90F7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9648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Ayşe    Yüce                  Copyright © 2012 McGraw-Hill Ryerson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B51FAD-E9A0-4D36-AEF9-F81D6B1FE53F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34209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Ayşe    Yüce                  Copyright © 2012 McGraw-Hill Ryerson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A3A342-C4FC-49A4-9465-8F09B2A50103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6770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Ayşe    Yüce                  Copyright © 2012 McGraw-Hill Ryerson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3EE7EB-C420-401B-B66D-F3EDD917F5F9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52406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382000" cy="914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33400" y="1066800"/>
            <a:ext cx="4076700" cy="5334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2500" y="1066800"/>
            <a:ext cx="4076700" cy="5334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382000" cy="914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33400" y="1066800"/>
            <a:ext cx="4076700" cy="5334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762500" y="1066800"/>
            <a:ext cx="4076700" cy="2590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762500" y="3810000"/>
            <a:ext cx="4076700" cy="2590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382000" cy="914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533400" y="1066800"/>
            <a:ext cx="8305800" cy="5334000"/>
          </a:xfrm>
        </p:spPr>
        <p:txBody>
          <a:bodyPr>
            <a:normAutofit/>
          </a:bodyPr>
          <a:lstStyle/>
          <a:p>
            <a:pPr lvl="0"/>
            <a:endParaRPr lang="en-US" noProof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CA" smtClean="0"/>
              <a:t>Ayşe    Yüce                  </a:t>
            </a:r>
            <a:r>
              <a:rPr lang="en-CA" sz="1000" smtClean="0"/>
              <a:t>Copyright © 2012 McGraw-Hill Ryerson</a:t>
            </a:r>
            <a:endParaRPr lang="en-CA" sz="10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CA" smtClean="0"/>
              <a:t>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79985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  <p:sldLayoutId id="2147483848" r:id="rId12"/>
    <p:sldLayoutId id="2147483849" r:id="rId13"/>
    <p:sldLayoutId id="2147483850" r:id="rId14"/>
  </p:sldLayoutIdLst>
  <p:hf sldNum="0"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hyperlink" Target="http://cgi.money.cnn.com/tools/millionaire/millionaire.html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4" Type="http://schemas.openxmlformats.org/officeDocument/2006/relationships/oleObject" Target="../embeddings/oleObject1.bin"/><Relationship Id="rId5" Type="http://schemas.openxmlformats.org/officeDocument/2006/relationships/image" Target="../media/image2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4" Type="http://schemas.openxmlformats.org/officeDocument/2006/relationships/oleObject" Target="../embeddings/oleObject2.bin"/><Relationship Id="rId5" Type="http://schemas.openxmlformats.org/officeDocument/2006/relationships/image" Target="../media/image3.w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4" Type="http://schemas.openxmlformats.org/officeDocument/2006/relationships/oleObject" Target="../embeddings/oleObject3.bin"/><Relationship Id="rId5" Type="http://schemas.openxmlformats.org/officeDocument/2006/relationships/image" Target="../media/image11.w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2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3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5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4" Type="http://schemas.openxmlformats.org/officeDocument/2006/relationships/oleObject" Target="../embeddings/oleObject4.bin"/><Relationship Id="rId5" Type="http://schemas.openxmlformats.org/officeDocument/2006/relationships/image" Target="../media/image17.wmf"/><Relationship Id="rId6" Type="http://schemas.openxmlformats.org/officeDocument/2006/relationships/oleObject" Target="../embeddings/oleObject5.bin"/><Relationship Id="rId7" Type="http://schemas.openxmlformats.org/officeDocument/2006/relationships/image" Target="../media/image18.w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4" Type="http://schemas.openxmlformats.org/officeDocument/2006/relationships/oleObject" Target="../embeddings/Microsoft_Excel_97_-_2004_Worksheet1.xls"/><Relationship Id="rId5" Type="http://schemas.openxmlformats.org/officeDocument/2006/relationships/image" Target="../media/image20.emf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1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2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3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4" Type="http://schemas.openxmlformats.org/officeDocument/2006/relationships/oleObject" Target="../embeddings/Microsoft_Excel_97_-_2004_Worksheet2.xls"/><Relationship Id="rId5" Type="http://schemas.openxmlformats.org/officeDocument/2006/relationships/image" Target="../media/image24.emf"/><Relationship Id="rId6" Type="http://schemas.openxmlformats.org/officeDocument/2006/relationships/image" Target="../media/image25.emf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26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27.jpe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28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://cgi.money.cnn.com/tools/millionaire/millionaire.html" TargetMode="External"/><Relationship Id="rId4" Type="http://schemas.openxmlformats.org/officeDocument/2006/relationships/hyperlink" Target="http://finance.yahoo.com/" TargetMode="External"/><Relationship Id="rId5" Type="http://schemas.openxmlformats.org/officeDocument/2006/relationships/hyperlink" Target="http://www.globalfinancialdata.com/" TargetMode="External"/><Relationship Id="rId6" Type="http://schemas.openxmlformats.org/officeDocument/2006/relationships/hyperlink" Target="http://www.robertniles.com/stats" TargetMode="External"/><Relationship Id="rId7" Type="http://schemas.openxmlformats.org/officeDocument/2006/relationships/hyperlink" Target="http://www.tsx.com/" TargetMode="External"/><Relationship Id="rId8" Type="http://schemas.openxmlformats.org/officeDocument/2006/relationships/hyperlink" Target="http://www.osc.gov.on.ca/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ctrTitle"/>
          </p:nvPr>
        </p:nvPicPr>
        <p:blipFill>
          <a:blip r:embed="rId3" cstate="print"/>
          <a:srcRect l="25169" r="25169"/>
          <a:stretch>
            <a:fillRect/>
          </a:stretch>
        </p:blipFill>
        <p:spPr bwMode="auto"/>
      </p:pic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2276872"/>
            <a:ext cx="8305800" cy="1152525"/>
          </a:xfrm>
        </p:spPr>
        <p:txBody>
          <a:bodyPr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en-CA" sz="3600" dirty="0" smtClean="0">
                <a:solidFill>
                  <a:srgbClr val="000000"/>
                </a:solidFill>
                <a:latin typeface="Arial"/>
                <a:cs typeface="Arial"/>
              </a:rPr>
              <a:t>Chapter 1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en-CA" sz="3600" dirty="0" smtClean="0">
                <a:solidFill>
                  <a:srgbClr val="000000"/>
                </a:solidFill>
                <a:latin typeface="Arial"/>
                <a:cs typeface="Arial"/>
              </a:rPr>
              <a:t>Brief History of Risk and Return</a:t>
            </a:r>
            <a:endParaRPr lang="en-CA" sz="36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5172" name="Rectangle 3"/>
          <p:cNvSpPr>
            <a:spLocks noChangeArrowheads="1"/>
          </p:cNvSpPr>
          <p:nvPr/>
        </p:nvSpPr>
        <p:spPr bwMode="auto">
          <a:xfrm>
            <a:off x="0" y="885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cs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None/>
            </a:pPr>
            <a:endParaRPr lang="en-US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FontTx/>
              <a:buNone/>
            </a:pP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 	</a:t>
            </a:r>
            <a: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  <a:t>To become a wise investor, you need to know:</a:t>
            </a:r>
          </a:p>
          <a:p>
            <a:endParaRPr lang="en-US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How to calculate the return on an investment using different methods.</a:t>
            </a:r>
            <a:b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</a:br>
            <a:endParaRPr lang="en-US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The historical returns on various important types of investments.</a:t>
            </a:r>
            <a:b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</a:br>
            <a:endParaRPr lang="en-US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The historical risk on various important types of investments.</a:t>
            </a:r>
            <a:b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</a:br>
            <a:endParaRPr lang="en-US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The relationship between risk and return.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Learning Objectives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124744"/>
            <a:ext cx="8305800" cy="4935538"/>
          </a:xfrm>
        </p:spPr>
        <p:txBody>
          <a:bodyPr/>
          <a:lstStyle/>
          <a:p>
            <a:r>
              <a:rPr lang="en-US" sz="1800" dirty="0" smtClean="0">
                <a:latin typeface="Arial"/>
                <a:cs typeface="Arial"/>
              </a:rPr>
              <a:t>You can retire with One Million Dollars (or more).</a:t>
            </a:r>
            <a:br>
              <a:rPr lang="en-US" sz="1800" dirty="0" smtClean="0">
                <a:latin typeface="Arial"/>
                <a:cs typeface="Arial"/>
              </a:rPr>
            </a:br>
            <a:endParaRPr lang="en-US" sz="1800" dirty="0" smtClean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</a:rPr>
              <a:t>How? Suppose: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You invest $300 per month.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Your investments earn 9% per year.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You decide to take advantage of deferring taxes on your investments. </a:t>
            </a:r>
            <a:r>
              <a:rPr lang="en-US" sz="1800" b="1" dirty="0" smtClean="0">
                <a:latin typeface="Arial"/>
                <a:cs typeface="Arial"/>
              </a:rPr>
              <a:t/>
            </a:r>
            <a:br>
              <a:rPr lang="en-US" sz="1800" b="1" dirty="0" smtClean="0">
                <a:latin typeface="Arial"/>
                <a:cs typeface="Arial"/>
              </a:rPr>
            </a:br>
            <a:endParaRPr lang="en-US" sz="1800" b="1" dirty="0" smtClean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</a:rPr>
              <a:t>It will take you about 36.25 years. Hmm. Too long</a:t>
            </a:r>
            <a:r>
              <a:rPr lang="en-US" sz="2000" dirty="0" smtClean="0">
                <a:latin typeface="Arial"/>
                <a:cs typeface="Arial"/>
              </a:rPr>
              <a:t>.</a:t>
            </a:r>
          </a:p>
          <a:p>
            <a:endParaRPr lang="en-US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-18256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Example #1 Who W</a:t>
            </a:r>
            <a:r>
              <a:rPr lang="en-US" sz="3000" dirty="0" smtClean="0">
                <a:latin typeface="Arial"/>
                <a:cs typeface="Arial"/>
              </a:rPr>
              <a:t>an</a:t>
            </a:r>
            <a:r>
              <a:rPr lang="en-CA" sz="3000" dirty="0" err="1" smtClean="0">
                <a:latin typeface="Arial"/>
                <a:cs typeface="Arial"/>
              </a:rPr>
              <a:t>ts</a:t>
            </a:r>
            <a:r>
              <a:rPr lang="en-CA" sz="3000" dirty="0" smtClean="0">
                <a:latin typeface="Arial"/>
                <a:cs typeface="Arial"/>
              </a:rPr>
              <a:t> To Be A </a:t>
            </a:r>
            <a:r>
              <a:rPr lang="en-CA" sz="3000" dirty="0" smtClean="0">
                <a:latin typeface="Arial"/>
                <a:cs typeface="Arial"/>
              </a:rPr>
              <a:t>Millionaire</a:t>
            </a:r>
            <a:r>
              <a:rPr lang="en-CA" sz="3000" dirty="0" smtClean="0">
                <a:latin typeface="Arial"/>
                <a:cs typeface="Arial"/>
              </a:rPr>
              <a:t>?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143000"/>
            <a:ext cx="8305800" cy="5175250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en-US" sz="1600" dirty="0" smtClean="0"/>
          </a:p>
          <a:p>
            <a:pPr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Instead, suppose:</a:t>
            </a:r>
          </a:p>
          <a:p>
            <a:pPr lvl="1"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You invest $500 per month.</a:t>
            </a:r>
          </a:p>
          <a:p>
            <a:pPr lvl="1"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Your investments earn 12% per year</a:t>
            </a:r>
          </a:p>
          <a:p>
            <a:pPr lvl="1"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 you decide to take advantage of deferring taxes on your investments</a:t>
            </a:r>
          </a:p>
          <a:p>
            <a:pPr lvl="1">
              <a:lnSpc>
                <a:spcPct val="90000"/>
              </a:lnSpc>
            </a:pPr>
            <a:endParaRPr lang="en-US" sz="1800" dirty="0" smtClean="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It will take you 25.5 years.</a:t>
            </a:r>
            <a:br>
              <a:rPr lang="en-US" sz="1800" dirty="0" smtClean="0">
                <a:latin typeface="Arial"/>
                <a:cs typeface="Arial"/>
              </a:rPr>
            </a:br>
            <a:endParaRPr lang="en-US" sz="1800" dirty="0" smtClean="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Realistic?</a:t>
            </a:r>
          </a:p>
          <a:p>
            <a:pPr lvl="2"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$250 is about the size of a new car payment, and perhaps your employer will kick in $250 per month</a:t>
            </a:r>
          </a:p>
          <a:p>
            <a:pPr lvl="2"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Over the last 84 years, the S&amp;P 500 Index return was about 12%</a:t>
            </a:r>
            <a:br>
              <a:rPr lang="en-US" sz="1800" dirty="0" smtClean="0">
                <a:latin typeface="Arial"/>
                <a:cs typeface="Arial"/>
              </a:rPr>
            </a:br>
            <a:endParaRPr lang="en-US" sz="1800" dirty="0" smtClean="0">
              <a:latin typeface="Arial"/>
              <a:cs typeface="Arial"/>
            </a:endParaRPr>
          </a:p>
          <a:p>
            <a:pPr algn="ctr">
              <a:lnSpc>
                <a:spcPct val="90000"/>
              </a:lnSpc>
              <a:buFontTx/>
              <a:buNone/>
            </a:pPr>
            <a:r>
              <a:rPr lang="en-US" sz="1800" b="1" i="1" dirty="0" smtClean="0">
                <a:latin typeface="Arial"/>
                <a:cs typeface="Arial"/>
              </a:rPr>
              <a:t>Try this calculator: </a:t>
            </a:r>
            <a:r>
              <a:rPr lang="en-US" sz="1800" b="1" i="1" dirty="0" smtClean="0">
                <a:latin typeface="Arial"/>
                <a:cs typeface="Arial"/>
                <a:hlinkClick r:id="rId3"/>
              </a:rPr>
              <a:t>cgi.money.cnn.com/tools/millionaire/millionaire.html</a:t>
            </a:r>
            <a:endParaRPr lang="en-US" sz="1800" b="1" i="1" dirty="0" smtClean="0">
              <a:latin typeface="Arial"/>
              <a:cs typeface="Arial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Example #1 Who W</a:t>
            </a:r>
            <a:r>
              <a:rPr lang="en-US" sz="3000" dirty="0" smtClean="0">
                <a:latin typeface="Arial"/>
                <a:cs typeface="Arial"/>
              </a:rPr>
              <a:t>an</a:t>
            </a:r>
            <a:r>
              <a:rPr lang="en-CA" sz="3000" dirty="0" err="1" smtClean="0">
                <a:latin typeface="Arial"/>
                <a:cs typeface="Arial"/>
              </a:rPr>
              <a:t>ts</a:t>
            </a:r>
            <a:r>
              <a:rPr lang="en-CA" sz="3000" dirty="0" smtClean="0">
                <a:latin typeface="Arial"/>
                <a:cs typeface="Arial"/>
              </a:rPr>
              <a:t> To Be A </a:t>
            </a:r>
            <a:r>
              <a:rPr lang="en-CA" sz="3000" dirty="0" smtClean="0">
                <a:latin typeface="Arial"/>
                <a:cs typeface="Arial"/>
              </a:rPr>
              <a:t>Millionaire</a:t>
            </a:r>
            <a:r>
              <a:rPr lang="en-CA" sz="3000" dirty="0" smtClean="0">
                <a:latin typeface="Arial"/>
                <a:cs typeface="Arial"/>
              </a:rPr>
              <a:t>?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692696"/>
            <a:ext cx="8305800" cy="5181600"/>
          </a:xfrm>
        </p:spPr>
        <p:txBody>
          <a:bodyPr/>
          <a:lstStyle/>
          <a:p>
            <a:pPr marL="0" indent="0">
              <a:buNone/>
            </a:pPr>
            <a:endParaRPr lang="en-US" sz="1800" dirty="0" smtClean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</a:rPr>
              <a:t>Our goal in this chapter is to see what financial market history can tell us about risk and return.</a:t>
            </a:r>
          </a:p>
          <a:p>
            <a:endParaRPr lang="en-US" sz="1800" dirty="0" smtClean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</a:rPr>
              <a:t>There are two key observations: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First, there is a substantial reward, on average, for bearing risk.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Second, greater risks accompany greater returns.</a:t>
            </a:r>
          </a:p>
          <a:p>
            <a:pPr lvl="1"/>
            <a:endParaRPr lang="en-US" sz="1800" dirty="0" smtClean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</a:rPr>
              <a:t>These observations are important investment guidelines.</a:t>
            </a:r>
          </a:p>
          <a:p>
            <a:endParaRPr lang="en-US" sz="1200" dirty="0" smtClean="0"/>
          </a:p>
          <a:p>
            <a:endParaRPr lang="en-US" sz="1800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A Brief History Of Risk And Return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692696"/>
            <a:ext cx="8153400" cy="5257800"/>
          </a:xfrm>
        </p:spPr>
        <p:txBody>
          <a:bodyPr/>
          <a:lstStyle/>
          <a:p>
            <a:pPr>
              <a:buClr>
                <a:schemeClr val="tx1"/>
              </a:buClr>
            </a:pPr>
            <a:endParaRPr lang="en-US" sz="1800" b="1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Clr>
                <a:schemeClr val="tx1"/>
              </a:buClr>
            </a:pP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Total dollar return 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is the return on an investment measured in dollars, accounting for all interim cash flows and capital gains or losses.</a:t>
            </a:r>
          </a:p>
          <a:p>
            <a:pPr marL="0" indent="0">
              <a:buNone/>
            </a:pPr>
            <a:endParaRPr lang="en-US" sz="18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US" sz="18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US" sz="18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US" sz="2000" dirty="0" smtClean="0"/>
          </a:p>
        </p:txBody>
      </p:sp>
      <p:graphicFrame>
        <p:nvGraphicFramePr>
          <p:cNvPr id="124930" name="Object 4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257001604"/>
              </p:ext>
            </p:extLst>
          </p:nvPr>
        </p:nvGraphicFramePr>
        <p:xfrm>
          <a:off x="899592" y="2204864"/>
          <a:ext cx="6010275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39" name="Equation" r:id="rId4" imgW="3288960" imgH="431640" progId="Equation.3">
                  <p:embed/>
                </p:oleObj>
              </mc:Choice>
              <mc:Fallback>
                <p:oleObj name="Equation" r:id="rId4" imgW="3288960" imgH="4316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9592" y="2204864"/>
                        <a:ext cx="6010275" cy="788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8336"/>
            <a:ext cx="8382000" cy="9144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Dollar Returns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864" y="-90264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Dollar Returns Example</a:t>
            </a:r>
            <a:endParaRPr lang="en-CA" sz="3000" dirty="0">
              <a:latin typeface="Arial"/>
              <a:cs typeface="Arial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6196290"/>
              </p:ext>
            </p:extLst>
          </p:nvPr>
        </p:nvGraphicFramePr>
        <p:xfrm>
          <a:off x="457201" y="1017021"/>
          <a:ext cx="7931223" cy="2195955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643741"/>
                <a:gridCol w="2643741"/>
                <a:gridCol w="2643741"/>
              </a:tblGrid>
              <a:tr h="303447"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CASE</a:t>
                      </a:r>
                      <a:r>
                        <a:rPr lang="en-CA" baseline="0" dirty="0" smtClean="0"/>
                        <a:t> 1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CASE</a:t>
                      </a:r>
                      <a:r>
                        <a:rPr lang="en-CA" baseline="0" dirty="0" smtClean="0"/>
                        <a:t> 2</a:t>
                      </a:r>
                      <a:endParaRPr lang="en-CA" dirty="0"/>
                    </a:p>
                  </a:txBody>
                  <a:tcPr/>
                </a:tc>
              </a:tr>
              <a:tr h="366225">
                <a:tc>
                  <a:txBody>
                    <a:bodyPr/>
                    <a:lstStyle/>
                    <a:p>
                      <a:r>
                        <a:rPr lang="en-CA" dirty="0" smtClean="0"/>
                        <a:t>Ending Stock Price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$80,000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$71,000</a:t>
                      </a:r>
                      <a:endParaRPr lang="en-CA" dirty="0"/>
                    </a:p>
                  </a:txBody>
                  <a:tcPr/>
                </a:tc>
              </a:tr>
              <a:tr h="303447">
                <a:tc>
                  <a:txBody>
                    <a:bodyPr/>
                    <a:lstStyle/>
                    <a:p>
                      <a:r>
                        <a:rPr lang="en-CA" dirty="0" smtClean="0"/>
                        <a:t>January 1 Value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$7,500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$7,500</a:t>
                      </a:r>
                    </a:p>
                  </a:txBody>
                  <a:tcPr/>
                </a:tc>
              </a:tr>
              <a:tr h="366225">
                <a:tc>
                  <a:txBody>
                    <a:bodyPr/>
                    <a:lstStyle/>
                    <a:p>
                      <a:r>
                        <a:rPr lang="en-CA" dirty="0" smtClean="0"/>
                        <a:t>December 31 Value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7,100</a:t>
                      </a:r>
                      <a:endParaRPr lang="en-CA" dirty="0"/>
                    </a:p>
                  </a:txBody>
                  <a:tcPr/>
                </a:tc>
              </a:tr>
              <a:tr h="303447">
                <a:tc>
                  <a:txBody>
                    <a:bodyPr/>
                    <a:lstStyle/>
                    <a:p>
                      <a:r>
                        <a:rPr lang="en-CA" dirty="0" smtClean="0"/>
                        <a:t>Dividend Income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245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245</a:t>
                      </a:r>
                      <a:endParaRPr lang="en-CA" dirty="0"/>
                    </a:p>
                  </a:txBody>
                  <a:tcPr/>
                </a:tc>
              </a:tr>
              <a:tr h="366225">
                <a:tc>
                  <a:txBody>
                    <a:bodyPr/>
                    <a:lstStyle/>
                    <a:p>
                      <a:r>
                        <a:rPr lang="en-CA" dirty="0" smtClean="0"/>
                        <a:t>Capital</a:t>
                      </a:r>
                      <a:r>
                        <a:rPr lang="en-CA" baseline="0" dirty="0" smtClean="0"/>
                        <a:t> Gain or Loss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-400</a:t>
                      </a:r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9512" y="3391832"/>
            <a:ext cx="89644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smtClean="0"/>
              <a:t>S</a:t>
            </a:r>
            <a:r>
              <a:rPr lang="en-CA" dirty="0" err="1" smtClean="0"/>
              <a:t>uppose</a:t>
            </a:r>
            <a:r>
              <a:rPr lang="en-CA" dirty="0" smtClean="0"/>
              <a:t> you purchased 100 shares of stock in TD on Jan 1. At that time, TD was selling for $75/share, so your 100 shares cost you $7,500. TD pays dividends of $2.45 per share.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D</a:t>
            </a:r>
            <a:r>
              <a:rPr lang="en-CA" dirty="0" err="1" smtClean="0"/>
              <a:t>ividend</a:t>
            </a:r>
            <a:r>
              <a:rPr lang="en-CA" dirty="0" smtClean="0"/>
              <a:t> income = $2.45 x 100 =$245</a:t>
            </a:r>
          </a:p>
          <a:p>
            <a:pPr marL="285750" indent="-285750">
              <a:buFont typeface="Arial"/>
              <a:buChar char="•"/>
            </a:pP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17639299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sz="1800" b="1" dirty="0" smtClean="0">
                <a:latin typeface="Arial"/>
                <a:cs typeface="Arial"/>
              </a:rPr>
              <a:t>CASE 1</a:t>
            </a:r>
          </a:p>
          <a:p>
            <a:pPr marL="285750" indent="-285750"/>
            <a:r>
              <a:rPr lang="en-US" sz="1800" dirty="0" smtClean="0">
                <a:latin typeface="Arial"/>
                <a:cs typeface="Arial"/>
              </a:rPr>
              <a:t>S</a:t>
            </a:r>
            <a:r>
              <a:rPr lang="en-CA" sz="1800" dirty="0" err="1" smtClean="0">
                <a:latin typeface="Arial"/>
                <a:cs typeface="Arial"/>
              </a:rPr>
              <a:t>uppose</a:t>
            </a:r>
            <a:r>
              <a:rPr lang="en-CA" sz="1800" dirty="0" smtClean="0">
                <a:latin typeface="Arial"/>
                <a:cs typeface="Arial"/>
              </a:rPr>
              <a:t> that as of Dec 1, TD was selling for $80, meaning the value of your stock increased by $5/share. Your 100 shares are now worth $8,000, so you have a </a:t>
            </a:r>
            <a:r>
              <a:rPr lang="en-CA" sz="1800" b="1" dirty="0" smtClean="0">
                <a:latin typeface="Arial"/>
                <a:cs typeface="Arial"/>
              </a:rPr>
              <a:t>capital gain </a:t>
            </a:r>
            <a:r>
              <a:rPr lang="en-CA" sz="1800" dirty="0" smtClean="0">
                <a:latin typeface="Arial"/>
                <a:cs typeface="Arial"/>
              </a:rPr>
              <a:t>of ($80-$75) x 100 = $500</a:t>
            </a:r>
          </a:p>
          <a:p>
            <a:pPr marL="285750" indent="-285750"/>
            <a:endParaRPr lang="en-CA" sz="1800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CA" sz="1800" b="1" dirty="0" smtClean="0">
                <a:latin typeface="Arial"/>
                <a:cs typeface="Arial"/>
              </a:rPr>
              <a:t>CASE 2</a:t>
            </a:r>
          </a:p>
          <a:p>
            <a:pPr marL="285750" indent="-285750"/>
            <a:r>
              <a:rPr lang="en-US" sz="1800" dirty="0" smtClean="0">
                <a:latin typeface="Arial"/>
                <a:cs typeface="Arial"/>
              </a:rPr>
              <a:t>I</a:t>
            </a:r>
            <a:r>
              <a:rPr lang="en-CA" sz="1800" dirty="0" smtClean="0">
                <a:latin typeface="Arial"/>
                <a:cs typeface="Arial"/>
              </a:rPr>
              <a:t>f the price had dropped to $71, you would have a </a:t>
            </a:r>
            <a:r>
              <a:rPr lang="en-CA" sz="1800" b="1" dirty="0" smtClean="0">
                <a:latin typeface="Arial"/>
                <a:cs typeface="Arial"/>
              </a:rPr>
              <a:t>capital loss </a:t>
            </a:r>
            <a:r>
              <a:rPr lang="en-CA" sz="1800" dirty="0" smtClean="0">
                <a:latin typeface="Arial"/>
                <a:cs typeface="Arial"/>
              </a:rPr>
              <a:t>of ($71-$75) x 100 = -$400</a:t>
            </a:r>
          </a:p>
          <a:p>
            <a:pPr marL="285750" indent="-285750"/>
            <a:endParaRPr lang="en-CA" sz="18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1800" b="1" dirty="0" smtClean="0">
                <a:latin typeface="Arial"/>
                <a:cs typeface="Arial"/>
              </a:rPr>
              <a:t>T</a:t>
            </a:r>
            <a:r>
              <a:rPr lang="en-CA" sz="1800" b="1" dirty="0" err="1" smtClean="0">
                <a:latin typeface="Arial"/>
                <a:cs typeface="Arial"/>
              </a:rPr>
              <a:t>otal</a:t>
            </a:r>
            <a:r>
              <a:rPr lang="en-CA" sz="1800" b="1" dirty="0" smtClean="0">
                <a:latin typeface="Arial"/>
                <a:cs typeface="Arial"/>
              </a:rPr>
              <a:t> dollar return </a:t>
            </a:r>
            <a:r>
              <a:rPr lang="en-CA" sz="1800" dirty="0" smtClean="0">
                <a:latin typeface="Arial"/>
                <a:cs typeface="Arial"/>
              </a:rPr>
              <a:t>= $245 + $500 = $745</a:t>
            </a:r>
          </a:p>
          <a:p>
            <a:pPr marL="0" indent="0">
              <a:buNone/>
            </a:pPr>
            <a:r>
              <a:rPr lang="en-CA" sz="1800" dirty="0" smtClean="0">
                <a:latin typeface="Arial"/>
                <a:cs typeface="Arial"/>
              </a:rPr>
              <a:t>Overall, the value of your investment increased from $7,500 to $7,500 + $745 = $8,245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981271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980728"/>
            <a:ext cx="8229600" cy="5334000"/>
          </a:xfrm>
        </p:spPr>
        <p:txBody>
          <a:bodyPr/>
          <a:lstStyle/>
          <a:p>
            <a:pPr>
              <a:buClr>
                <a:schemeClr val="tx1"/>
              </a:buClr>
            </a:pP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Total percent return 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is the return on an investment measured as a percentage of the original investment.</a:t>
            </a:r>
            <a:b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</a:br>
            <a:endParaRPr lang="en-US" sz="18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“How much do we get for each dollar we invest?”</a:t>
            </a:r>
          </a:p>
          <a:p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Example, you buy a share of stock:</a:t>
            </a:r>
          </a:p>
          <a:p>
            <a:pPr>
              <a:buFontTx/>
              <a:buNone/>
            </a:pPr>
            <a:endParaRPr lang="en-US" sz="1800" dirty="0" smtClean="0"/>
          </a:p>
        </p:txBody>
      </p:sp>
      <p:graphicFrame>
        <p:nvGraphicFramePr>
          <p:cNvPr id="125954" name="Object 4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280026168"/>
              </p:ext>
            </p:extLst>
          </p:nvPr>
        </p:nvGraphicFramePr>
        <p:xfrm>
          <a:off x="683568" y="2924944"/>
          <a:ext cx="6781800" cy="2405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964" name="Equation" r:id="rId4" imgW="4368600" imgH="1549080" progId="Equation.3">
                  <p:embed/>
                </p:oleObj>
              </mc:Choice>
              <mc:Fallback>
                <p:oleObj name="Equation" r:id="rId4" imgW="4368600" imgH="15490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2924944"/>
                        <a:ext cx="6781800" cy="2405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000" dirty="0" smtClean="0"/>
              <a:t>Percent Returns</a:t>
            </a:r>
            <a:endParaRPr lang="en-CA" sz="30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3187611"/>
              </p:ext>
            </p:extLst>
          </p:nvPr>
        </p:nvGraphicFramePr>
        <p:xfrm>
          <a:off x="457200" y="332656"/>
          <a:ext cx="8229600" cy="222504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CASE 1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CASE 2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Ending Stock Price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$80,000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$71,000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Jan</a:t>
                      </a:r>
                      <a:r>
                        <a:rPr lang="en-CA" baseline="0" dirty="0" smtClean="0"/>
                        <a:t> 1 Value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$75,000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$75,000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Dec 31 Value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80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71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Dividend Income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2.45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2.45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Capital Gain</a:t>
                      </a:r>
                      <a:r>
                        <a:rPr lang="en-CA" baseline="0" dirty="0" smtClean="0"/>
                        <a:t> or Loss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5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-4</a:t>
                      </a:r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23528" y="2852936"/>
            <a:ext cx="849694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CA" b="1" dirty="0" smtClean="0"/>
              <a:t>Dividend yield </a:t>
            </a:r>
            <a:r>
              <a:rPr lang="en-CA" dirty="0" smtClean="0"/>
              <a:t>is the annual stock dividend as a % of the initial stock price</a:t>
            </a:r>
          </a:p>
          <a:p>
            <a:pPr marL="285750" indent="-285750">
              <a:buFont typeface="Arial"/>
              <a:buChar char="•"/>
            </a:pPr>
            <a:r>
              <a:rPr lang="en-US" b="1" dirty="0" smtClean="0"/>
              <a:t>C</a:t>
            </a:r>
            <a:r>
              <a:rPr lang="en-CA" b="1" dirty="0" err="1" smtClean="0"/>
              <a:t>apital</a:t>
            </a:r>
            <a:r>
              <a:rPr lang="en-CA" b="1" dirty="0" smtClean="0"/>
              <a:t> gains yield </a:t>
            </a:r>
            <a:r>
              <a:rPr lang="en-CA" dirty="0" smtClean="0"/>
              <a:t>is the change in stock price as a % of the initial stock price</a:t>
            </a:r>
          </a:p>
          <a:p>
            <a:pPr marL="285750" indent="-285750">
              <a:buFont typeface="Arial"/>
              <a:buChar char="•"/>
            </a:pPr>
            <a:r>
              <a:rPr lang="en-US" b="1" dirty="0" smtClean="0"/>
              <a:t>T</a:t>
            </a:r>
            <a:r>
              <a:rPr lang="en-CA" b="1" dirty="0" err="1" smtClean="0"/>
              <a:t>otal</a:t>
            </a:r>
            <a:r>
              <a:rPr lang="en-CA" b="1" dirty="0" smtClean="0"/>
              <a:t> percent return </a:t>
            </a:r>
            <a:r>
              <a:rPr lang="en-CA" dirty="0" smtClean="0"/>
              <a:t>is the return on an investment measured as a % that accounts for all cash flows and capital gains/losses</a:t>
            </a:r>
          </a:p>
          <a:p>
            <a:pPr marL="285750" indent="-285750">
              <a:buFont typeface="Arial"/>
              <a:buChar char="•"/>
            </a:pPr>
            <a:endParaRPr lang="en-CA" b="1" dirty="0" smtClean="0"/>
          </a:p>
          <a:p>
            <a:r>
              <a:rPr lang="en-CA" dirty="0" smtClean="0"/>
              <a:t>Let</a:t>
            </a:r>
          </a:p>
          <a:p>
            <a:pPr marL="285750" indent="-285750">
              <a:buFont typeface="Arial"/>
              <a:buChar char="•"/>
            </a:pPr>
            <a:r>
              <a:rPr lang="en-CA" dirty="0" err="1" smtClean="0"/>
              <a:t>P</a:t>
            </a:r>
            <a:r>
              <a:rPr lang="en-CA" baseline="-25000" dirty="0" err="1" smtClean="0"/>
              <a:t>t</a:t>
            </a:r>
            <a:r>
              <a:rPr lang="en-CA" dirty="0" smtClean="0"/>
              <a:t> be t</a:t>
            </a:r>
            <a:r>
              <a:rPr lang="en-US" dirty="0" smtClean="0"/>
              <a:t>h</a:t>
            </a:r>
            <a:r>
              <a:rPr lang="en-CA" dirty="0" smtClean="0"/>
              <a:t>e price of the stock at the beginning of the year</a:t>
            </a:r>
          </a:p>
          <a:p>
            <a:pPr marL="285750" indent="-285750">
              <a:buFont typeface="Arial"/>
              <a:buChar char="•"/>
            </a:pPr>
            <a:r>
              <a:rPr lang="en-CA" dirty="0" smtClean="0"/>
              <a:t>D</a:t>
            </a:r>
            <a:r>
              <a:rPr lang="en-CA" baseline="-25000" dirty="0" smtClean="0"/>
              <a:t>t+1</a:t>
            </a:r>
            <a:r>
              <a:rPr lang="en-CA" dirty="0" smtClean="0"/>
              <a:t> be the dividend paid on the stock during the year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422922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4525963"/>
          </a:xfrm>
        </p:spPr>
        <p:txBody>
          <a:bodyPr>
            <a:normAutofit/>
          </a:bodyPr>
          <a:lstStyle/>
          <a:p>
            <a:r>
              <a:rPr lang="en-CA" sz="1800" b="1" dirty="0" smtClean="0">
                <a:latin typeface="Arial"/>
                <a:cs typeface="Arial"/>
              </a:rPr>
              <a:t>Dividend yield =</a:t>
            </a:r>
            <a:r>
              <a:rPr lang="en-CA" sz="1800" dirty="0" smtClean="0">
                <a:latin typeface="Arial"/>
                <a:cs typeface="Arial"/>
              </a:rPr>
              <a:t> D</a:t>
            </a:r>
            <a:r>
              <a:rPr lang="en-CA" sz="1800" baseline="-25000" dirty="0" smtClean="0">
                <a:latin typeface="Arial"/>
                <a:cs typeface="Arial"/>
              </a:rPr>
              <a:t>t+1</a:t>
            </a:r>
            <a:r>
              <a:rPr lang="en-CA" sz="1800" dirty="0" smtClean="0">
                <a:latin typeface="Arial"/>
                <a:cs typeface="Arial"/>
              </a:rPr>
              <a:t> / </a:t>
            </a:r>
            <a:r>
              <a:rPr lang="en-CA" sz="1800" dirty="0" err="1" smtClean="0">
                <a:latin typeface="Arial"/>
                <a:cs typeface="Arial"/>
              </a:rPr>
              <a:t>P</a:t>
            </a:r>
            <a:r>
              <a:rPr lang="en-CA" sz="1800" baseline="-25000" dirty="0" err="1" smtClean="0">
                <a:latin typeface="Arial"/>
                <a:cs typeface="Arial"/>
              </a:rPr>
              <a:t>t</a:t>
            </a:r>
            <a:endParaRPr lang="en-CA" sz="18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CA" sz="1800" dirty="0" smtClean="0">
                <a:latin typeface="Arial"/>
                <a:cs typeface="Arial"/>
              </a:rPr>
              <a:t>			       = $2.45 / $75 = 0.0327 = 3.27%</a:t>
            </a:r>
          </a:p>
          <a:p>
            <a:pPr marL="0" indent="0">
              <a:buNone/>
            </a:pPr>
            <a:r>
              <a:rPr lang="en-CA" sz="1800" dirty="0">
                <a:latin typeface="Arial"/>
                <a:cs typeface="Arial"/>
              </a:rPr>
              <a:t>	</a:t>
            </a:r>
            <a:r>
              <a:rPr lang="en-CA" sz="1800" dirty="0" smtClean="0">
                <a:latin typeface="Arial"/>
                <a:cs typeface="Arial"/>
              </a:rPr>
              <a:t>(for each dollar we invest, we receive 3.27 cents in dividends)</a:t>
            </a:r>
          </a:p>
          <a:p>
            <a:pPr marL="0" indent="0">
              <a:buNone/>
            </a:pPr>
            <a:endParaRPr lang="en-CA" sz="1800" dirty="0">
              <a:latin typeface="Arial"/>
              <a:cs typeface="Arial"/>
            </a:endParaRPr>
          </a:p>
          <a:p>
            <a:r>
              <a:rPr lang="en-US" sz="1800" b="1" dirty="0" smtClean="0">
                <a:latin typeface="Arial"/>
                <a:cs typeface="Arial"/>
              </a:rPr>
              <a:t>C</a:t>
            </a:r>
            <a:r>
              <a:rPr lang="en-CA" sz="1800" b="1" dirty="0" err="1" smtClean="0">
                <a:latin typeface="Arial"/>
                <a:cs typeface="Arial"/>
              </a:rPr>
              <a:t>apital</a:t>
            </a:r>
            <a:r>
              <a:rPr lang="en-CA" sz="1800" b="1" dirty="0" smtClean="0">
                <a:latin typeface="Arial"/>
                <a:cs typeface="Arial"/>
              </a:rPr>
              <a:t> gains yield</a:t>
            </a:r>
            <a:r>
              <a:rPr lang="en-CA" sz="1800" dirty="0" smtClean="0">
                <a:latin typeface="Arial"/>
                <a:cs typeface="Arial"/>
              </a:rPr>
              <a:t> = (P</a:t>
            </a:r>
            <a:r>
              <a:rPr lang="en-CA" sz="1800" baseline="-25000" dirty="0" smtClean="0">
                <a:latin typeface="Arial"/>
                <a:cs typeface="Arial"/>
              </a:rPr>
              <a:t>t+1</a:t>
            </a:r>
            <a:r>
              <a:rPr lang="en-CA" sz="1800" dirty="0">
                <a:latin typeface="Arial"/>
                <a:cs typeface="Arial"/>
              </a:rPr>
              <a:t> </a:t>
            </a:r>
            <a:r>
              <a:rPr lang="en-US" sz="1800" dirty="0" smtClean="0">
                <a:latin typeface="Arial"/>
                <a:cs typeface="Arial"/>
              </a:rPr>
              <a:t>–</a:t>
            </a:r>
            <a:r>
              <a:rPr lang="en-CA" sz="1800" dirty="0" smtClean="0">
                <a:latin typeface="Arial"/>
                <a:cs typeface="Arial"/>
              </a:rPr>
              <a:t> </a:t>
            </a:r>
            <a:r>
              <a:rPr lang="en-CA" sz="1800" dirty="0" err="1" smtClean="0">
                <a:latin typeface="Arial"/>
                <a:cs typeface="Arial"/>
              </a:rPr>
              <a:t>P</a:t>
            </a:r>
            <a:r>
              <a:rPr lang="en-CA" sz="1800" baseline="-25000" dirty="0" err="1" smtClean="0">
                <a:latin typeface="Arial"/>
                <a:cs typeface="Arial"/>
              </a:rPr>
              <a:t>t</a:t>
            </a:r>
            <a:r>
              <a:rPr lang="en-CA" sz="1800" dirty="0" smtClean="0">
                <a:latin typeface="Arial"/>
                <a:cs typeface="Arial"/>
              </a:rPr>
              <a:t>) / </a:t>
            </a:r>
            <a:r>
              <a:rPr lang="en-CA" sz="1800" dirty="0" err="1" smtClean="0">
                <a:latin typeface="Arial"/>
                <a:cs typeface="Arial"/>
              </a:rPr>
              <a:t>P</a:t>
            </a:r>
            <a:r>
              <a:rPr lang="en-CA" sz="1800" baseline="-25000" dirty="0" err="1" smtClean="0">
                <a:latin typeface="Arial"/>
                <a:cs typeface="Arial"/>
              </a:rPr>
              <a:t>t</a:t>
            </a:r>
            <a:endParaRPr lang="en-CA" sz="1800" b="1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CA" sz="1800" b="1" dirty="0" smtClean="0">
                <a:latin typeface="Arial"/>
                <a:cs typeface="Arial"/>
              </a:rPr>
              <a:t> 				      = </a:t>
            </a:r>
            <a:r>
              <a:rPr lang="en-CA" sz="1800" dirty="0" smtClean="0">
                <a:latin typeface="Arial"/>
                <a:cs typeface="Arial"/>
              </a:rPr>
              <a:t>($80 - $75) / $75</a:t>
            </a:r>
          </a:p>
          <a:p>
            <a:pPr marL="0" indent="0">
              <a:buNone/>
            </a:pPr>
            <a:r>
              <a:rPr lang="en-CA" sz="1800" dirty="0" smtClean="0">
                <a:latin typeface="Arial"/>
                <a:cs typeface="Arial"/>
              </a:rPr>
              <a:t>				      = 0.0667 = 6.67%</a:t>
            </a:r>
          </a:p>
          <a:p>
            <a:pPr marL="0" indent="0">
              <a:buNone/>
            </a:pPr>
            <a:r>
              <a:rPr lang="en-CA" sz="1800" dirty="0">
                <a:latin typeface="Arial"/>
                <a:cs typeface="Arial"/>
              </a:rPr>
              <a:t>	</a:t>
            </a:r>
            <a:r>
              <a:rPr lang="en-CA" sz="1800" dirty="0" smtClean="0">
                <a:latin typeface="Arial"/>
                <a:cs typeface="Arial"/>
              </a:rPr>
              <a:t>(for each dollar we invest, we get 6.67 cents in capital gains) </a:t>
            </a:r>
          </a:p>
          <a:p>
            <a:pPr marL="0" indent="0">
              <a:buNone/>
            </a:pPr>
            <a:endParaRPr lang="en-CA" sz="1800" dirty="0">
              <a:latin typeface="Arial"/>
              <a:cs typeface="Arial"/>
            </a:endParaRPr>
          </a:p>
          <a:p>
            <a:r>
              <a:rPr lang="en-CA" sz="1800" b="1" dirty="0" smtClean="0">
                <a:latin typeface="Arial"/>
                <a:cs typeface="Arial"/>
              </a:rPr>
              <a:t>Total percent return </a:t>
            </a:r>
            <a:r>
              <a:rPr lang="en-CA" sz="1800" dirty="0" smtClean="0">
                <a:latin typeface="Arial"/>
                <a:cs typeface="Arial"/>
              </a:rPr>
              <a:t>= dividend yield + capital gains yield</a:t>
            </a:r>
            <a:endParaRPr lang="en-CA" sz="1800" b="1" dirty="0" smtClean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CA" sz="1800" b="1" dirty="0">
                <a:latin typeface="Arial"/>
                <a:cs typeface="Arial"/>
              </a:rPr>
              <a:t>	</a:t>
            </a:r>
            <a:r>
              <a:rPr lang="en-CA" sz="1800" b="1" dirty="0" smtClean="0">
                <a:latin typeface="Arial"/>
                <a:cs typeface="Arial"/>
              </a:rPr>
              <a:t>				 </a:t>
            </a:r>
            <a:r>
              <a:rPr lang="en-CA" sz="1800" dirty="0" smtClean="0">
                <a:latin typeface="Arial"/>
                <a:cs typeface="Arial"/>
              </a:rPr>
              <a:t>= 3.27 cents + 6.67 cents </a:t>
            </a:r>
          </a:p>
          <a:p>
            <a:pPr marL="0" indent="0">
              <a:buNone/>
            </a:pPr>
            <a:r>
              <a:rPr lang="en-CA" sz="1800" dirty="0">
                <a:latin typeface="Arial"/>
                <a:cs typeface="Arial"/>
              </a:rPr>
              <a:t>	</a:t>
            </a:r>
            <a:r>
              <a:rPr lang="en-CA" sz="1800" dirty="0" smtClean="0">
                <a:latin typeface="Arial"/>
                <a:cs typeface="Arial"/>
              </a:rPr>
              <a:t>				 = 9.94 cents</a:t>
            </a:r>
          </a:p>
          <a:p>
            <a:pPr marL="0" indent="0">
              <a:buNone/>
            </a:pPr>
            <a:endParaRPr lang="en-CA" sz="1800" dirty="0">
              <a:latin typeface="Arial"/>
              <a:cs typeface="Arial"/>
            </a:endParaRPr>
          </a:p>
          <a:p>
            <a:endParaRPr lang="en-CA" sz="1800" b="1" dirty="0" smtClean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144818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143000"/>
            <a:ext cx="8305800" cy="5257800"/>
          </a:xfrm>
        </p:spPr>
        <p:txBody>
          <a:bodyPr>
            <a:normAutofit/>
          </a:bodyPr>
          <a:lstStyle/>
          <a:p>
            <a:endParaRPr lang="en-US" sz="1800" dirty="0" smtClean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</a:rPr>
              <a:t>Suppose you invested $1,400 in a stock with a share price of $35. </a:t>
            </a:r>
          </a:p>
          <a:p>
            <a:r>
              <a:rPr lang="en-US" sz="1800" dirty="0" smtClean="0">
                <a:latin typeface="Arial"/>
                <a:cs typeface="Arial"/>
              </a:rPr>
              <a:t>After one year, the stock price per share is $49. </a:t>
            </a:r>
          </a:p>
          <a:p>
            <a:r>
              <a:rPr lang="en-US" sz="1800" dirty="0" smtClean="0">
                <a:latin typeface="Arial"/>
                <a:cs typeface="Arial"/>
              </a:rPr>
              <a:t>Also, for each share, you received a $1.40 dividend.</a:t>
            </a:r>
            <a:br>
              <a:rPr lang="en-US" sz="1800" dirty="0" smtClean="0">
                <a:latin typeface="Arial"/>
                <a:cs typeface="Arial"/>
              </a:rPr>
            </a:br>
            <a:endParaRPr lang="en-US" sz="1800" dirty="0" smtClean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</a:rPr>
              <a:t>What was your total dollar return?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$1,400 / $35 = 40 shares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Capital gain: 40 shares times $14 = $560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Dividends: 40 shares times $1.40 = $56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Total Dollar Return is $560 + $56 = $616</a:t>
            </a:r>
            <a:br>
              <a:rPr lang="en-US" sz="1800" dirty="0" smtClean="0">
                <a:latin typeface="Arial"/>
                <a:cs typeface="Arial"/>
              </a:rPr>
            </a:br>
            <a:endParaRPr lang="en-US" sz="1800" dirty="0" smtClean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</a:rPr>
              <a:t>What was your total percent return?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Dividend yield = $1.40 / $35 = 4%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Capital gain yield = ($49 </a:t>
            </a:r>
            <a:r>
              <a:rPr lang="en-US" sz="1800" baseline="8000" dirty="0" smtClean="0">
                <a:latin typeface="Arial"/>
                <a:cs typeface="Arial"/>
              </a:rPr>
              <a:t>–</a:t>
            </a:r>
            <a:r>
              <a:rPr lang="en-US" sz="1800" dirty="0" smtClean="0">
                <a:latin typeface="Arial"/>
                <a:cs typeface="Arial"/>
              </a:rPr>
              <a:t> $35) / $35 = 40%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Total percentage return = 4% + 40% = 44%</a:t>
            </a:r>
          </a:p>
        </p:txBody>
      </p:sp>
      <p:sp>
        <p:nvSpPr>
          <p:cNvPr id="149507" name="Text Box 4"/>
          <p:cNvSpPr txBox="1">
            <a:spLocks noChangeArrowheads="1"/>
          </p:cNvSpPr>
          <p:nvPr/>
        </p:nvSpPr>
        <p:spPr bwMode="auto">
          <a:xfrm>
            <a:off x="6781800" y="4191000"/>
            <a:ext cx="213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latin typeface="Constantia" pitchFamily="18" charset="0"/>
              <a:cs typeface="Arial" charset="0"/>
            </a:endParaRPr>
          </a:p>
        </p:txBody>
      </p:sp>
      <p:sp>
        <p:nvSpPr>
          <p:cNvPr id="149508" name="Text Box 5"/>
          <p:cNvSpPr txBox="1">
            <a:spLocks noChangeArrowheads="1"/>
          </p:cNvSpPr>
          <p:nvPr/>
        </p:nvSpPr>
        <p:spPr bwMode="auto">
          <a:xfrm>
            <a:off x="6400800" y="4343400"/>
            <a:ext cx="1981200" cy="9239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FF0000"/>
                </a:solidFill>
                <a:latin typeface="Constantia" pitchFamily="18" charset="0"/>
                <a:cs typeface="Arial" charset="0"/>
              </a:rPr>
              <a:t>Note that $616 divided by $1,400 is 44%.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Calculating Total Dollar &amp; Total Percent Return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251520" y="620688"/>
            <a:ext cx="8892480" cy="57912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sz="18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1800" dirty="0" smtClean="0">
                <a:latin typeface="Arial"/>
                <a:cs typeface="Arial"/>
              </a:rPr>
              <a:t>You buy 200 shares of Lowe’s Companies, Inc. at $18 per share. Three months later, you sell these shares for $19 per share. You received no dividends. What is your return? What is your annualized return?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sz="18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1800" dirty="0" smtClean="0">
                <a:latin typeface="Arial"/>
                <a:cs typeface="Arial"/>
              </a:rPr>
              <a:t>Return: (P</a:t>
            </a:r>
            <a:r>
              <a:rPr lang="en-US" sz="1800" baseline="-25000" dirty="0" smtClean="0">
                <a:latin typeface="Arial"/>
                <a:cs typeface="Arial"/>
              </a:rPr>
              <a:t>t+1 </a:t>
            </a:r>
            <a:r>
              <a:rPr lang="en-US" sz="1800" dirty="0" smtClean="0">
                <a:latin typeface="Arial"/>
                <a:cs typeface="Arial"/>
              </a:rPr>
              <a:t>– P</a:t>
            </a:r>
            <a:r>
              <a:rPr lang="en-US" sz="1800" baseline="-25000" dirty="0" smtClean="0">
                <a:latin typeface="Arial"/>
                <a:cs typeface="Arial"/>
              </a:rPr>
              <a:t>t</a:t>
            </a:r>
            <a:r>
              <a:rPr lang="en-US" sz="1800" dirty="0" smtClean="0">
                <a:latin typeface="Arial"/>
                <a:cs typeface="Arial"/>
              </a:rPr>
              <a:t>) / P</a:t>
            </a:r>
            <a:r>
              <a:rPr lang="en-US" sz="1800" baseline="-25000" dirty="0" smtClean="0">
                <a:latin typeface="Arial"/>
                <a:cs typeface="Arial"/>
              </a:rPr>
              <a:t>t </a:t>
            </a:r>
            <a:r>
              <a:rPr lang="en-US" sz="1800" dirty="0" smtClean="0">
                <a:latin typeface="Arial"/>
                <a:cs typeface="Arial"/>
              </a:rPr>
              <a:t> = ($19 - $18) / $18 </a:t>
            </a: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r>
              <a:rPr lang="en-US" sz="1800" dirty="0" smtClean="0">
                <a:latin typeface="Arial"/>
                <a:cs typeface="Arial"/>
              </a:rPr>
              <a:t>                                        </a:t>
            </a:r>
            <a:r>
              <a:rPr lang="en-US" sz="1800" dirty="0">
                <a:latin typeface="Arial"/>
                <a:cs typeface="Arial"/>
              </a:rPr>
              <a:t> </a:t>
            </a:r>
            <a:r>
              <a:rPr lang="en-US" sz="1800" dirty="0" smtClean="0">
                <a:latin typeface="Arial"/>
                <a:cs typeface="Arial"/>
              </a:rPr>
              <a:t>   = .0556 = 5.56%</a:t>
            </a: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r>
              <a:rPr lang="en-US" sz="1800" dirty="0" smtClean="0">
                <a:latin typeface="Arial"/>
                <a:cs typeface="Arial"/>
              </a:rPr>
              <a:t>(The 5.56% is your return for the 3 month holding period)</a:t>
            </a: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endParaRPr lang="en-US" sz="18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Effective Annual Return (EAR): 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The return on an investment expressed on an “annualized” basis.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en-US" sz="1800" dirty="0" smtClean="0">
                <a:latin typeface="Arial"/>
                <a:cs typeface="Arial"/>
              </a:rPr>
              <a:t>1 + EAR = (1 + holding period % return)</a:t>
            </a:r>
            <a:r>
              <a:rPr lang="en-US" sz="1800" baseline="30000" dirty="0" smtClean="0">
                <a:latin typeface="Arial"/>
                <a:cs typeface="Arial"/>
              </a:rPr>
              <a:t>m</a:t>
            </a:r>
            <a:endParaRPr lang="en-US" sz="1800" dirty="0" smtClean="0">
              <a:latin typeface="Arial"/>
              <a:cs typeface="Arial"/>
            </a:endParaRP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en-US" sz="1800" dirty="0">
                <a:latin typeface="Arial"/>
                <a:cs typeface="Arial"/>
              </a:rPr>
              <a:t>	 </a:t>
            </a:r>
            <a:r>
              <a:rPr lang="en-US" sz="1800" dirty="0" smtClean="0">
                <a:latin typeface="Arial"/>
                <a:cs typeface="Arial"/>
              </a:rPr>
              <a:t>      = (1 + 0.0556)</a:t>
            </a:r>
            <a:r>
              <a:rPr lang="en-US" sz="1800" baseline="30000" dirty="0" smtClean="0">
                <a:latin typeface="Arial"/>
                <a:cs typeface="Arial"/>
              </a:rPr>
              <a:t>4</a:t>
            </a:r>
            <a:endParaRPr lang="en-US" sz="18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r>
              <a:rPr lang="en-US" sz="1800" dirty="0">
                <a:latin typeface="Arial"/>
                <a:cs typeface="Arial"/>
              </a:rPr>
              <a:t>	</a:t>
            </a:r>
            <a:r>
              <a:rPr lang="en-US" sz="1800" dirty="0" smtClean="0">
                <a:latin typeface="Arial"/>
                <a:cs typeface="Arial"/>
              </a:rPr>
              <a:t>	       = 1.2416 </a:t>
            </a: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r>
              <a:rPr lang="en-US" sz="1800" dirty="0" smtClean="0">
                <a:latin typeface="Arial"/>
                <a:cs typeface="Arial"/>
              </a:rPr>
              <a:t>Your annualized return is 24.16%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b="1" dirty="0" smtClean="0">
              <a:solidFill>
                <a:srgbClr val="660066"/>
              </a:solidFill>
            </a:endParaRPr>
          </a:p>
        </p:txBody>
      </p:sp>
      <p:sp>
        <p:nvSpPr>
          <p:cNvPr id="151555" name="TextBox 5"/>
          <p:cNvSpPr txBox="1">
            <a:spLocks noChangeArrowheads="1"/>
          </p:cNvSpPr>
          <p:nvPr/>
        </p:nvSpPr>
        <p:spPr bwMode="auto">
          <a:xfrm>
            <a:off x="6444208" y="1772816"/>
            <a:ext cx="280831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This return is </a:t>
            </a:r>
            <a:br>
              <a:rPr lang="en-US" dirty="0">
                <a:solidFill>
                  <a:srgbClr val="000000"/>
                </a:solidFill>
                <a:latin typeface="Arial"/>
                <a:cs typeface="Arial"/>
              </a:rPr>
            </a:b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known as the </a:t>
            </a:r>
            <a:r>
              <a:rPr lang="en-US" b="1" dirty="0">
                <a:solidFill>
                  <a:srgbClr val="000000"/>
                </a:solidFill>
                <a:latin typeface="Arial"/>
                <a:cs typeface="Arial"/>
              </a:rPr>
              <a:t>holding period percentage </a:t>
            </a:r>
            <a:r>
              <a:rPr lang="en-US" b="1" dirty="0" smtClean="0">
                <a:solidFill>
                  <a:srgbClr val="000000"/>
                </a:solidFill>
                <a:latin typeface="Arial"/>
                <a:cs typeface="Arial"/>
              </a:rPr>
              <a:t>return </a:t>
            </a:r>
            <a:r>
              <a:rPr lang="en-US" dirty="0" smtClean="0">
                <a:solidFill>
                  <a:srgbClr val="000000"/>
                </a:solidFill>
                <a:latin typeface="Arial"/>
                <a:cs typeface="Arial"/>
              </a:rPr>
              <a:t>(3 months)</a:t>
            </a: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Annualizing Returns, I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8229600" cy="4525963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sz="21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r>
              <a:rPr lang="en-US" sz="2100" dirty="0" smtClean="0">
                <a:latin typeface="Arial"/>
                <a:cs typeface="Arial"/>
              </a:rPr>
              <a:t> 	1 + EAR = (1 + holding period percentage return)</a:t>
            </a:r>
            <a:r>
              <a:rPr lang="en-US" sz="2100" baseline="30000" dirty="0" smtClean="0">
                <a:latin typeface="Arial"/>
                <a:cs typeface="Arial"/>
              </a:rPr>
              <a:t>m</a:t>
            </a: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endParaRPr lang="en-US" sz="2100" baseline="300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r>
              <a:rPr lang="en-US" sz="2100" baseline="30000" dirty="0" smtClean="0">
                <a:latin typeface="Arial"/>
                <a:cs typeface="Arial"/>
              </a:rPr>
              <a:t> 	       </a:t>
            </a:r>
            <a:r>
              <a:rPr lang="en-US" sz="2100" dirty="0" smtClean="0">
                <a:latin typeface="Arial"/>
                <a:cs typeface="Arial"/>
              </a:rPr>
              <a:t>m = the number of holding periods in a year.</a:t>
            </a: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endParaRPr lang="en-US" sz="21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100" dirty="0" smtClean="0">
                <a:latin typeface="Arial"/>
                <a:cs typeface="Arial"/>
              </a:rPr>
              <a:t> In this example, m = 4 (12 months / 3 months). Therefore:</a:t>
            </a: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r>
              <a:rPr lang="en-US" sz="2100" dirty="0" smtClean="0">
                <a:latin typeface="Arial"/>
                <a:cs typeface="Arial"/>
              </a:rPr>
              <a:t/>
            </a:r>
            <a:br>
              <a:rPr lang="en-US" sz="2100" dirty="0" smtClean="0">
                <a:latin typeface="Arial"/>
                <a:cs typeface="Arial"/>
              </a:rPr>
            </a:br>
            <a:r>
              <a:rPr lang="en-US" sz="2100" dirty="0" smtClean="0">
                <a:latin typeface="Arial"/>
                <a:cs typeface="Arial"/>
              </a:rPr>
              <a:t>1 + EAR = (1 + .0556)</a:t>
            </a:r>
            <a:r>
              <a:rPr lang="en-US" sz="2100" baseline="30000" dirty="0" smtClean="0">
                <a:latin typeface="Arial"/>
                <a:cs typeface="Arial"/>
              </a:rPr>
              <a:t>4</a:t>
            </a:r>
            <a:r>
              <a:rPr lang="en-US" sz="2100" dirty="0" smtClean="0">
                <a:latin typeface="Arial"/>
                <a:cs typeface="Arial"/>
              </a:rPr>
              <a:t> = 1.2416.</a:t>
            </a: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endParaRPr lang="en-US" sz="21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Tx/>
              <a:buNone/>
              <a:defRPr/>
            </a:pPr>
            <a:r>
              <a:rPr lang="en-US" sz="2100" dirty="0" smtClean="0">
                <a:latin typeface="Arial"/>
                <a:cs typeface="Arial"/>
              </a:rPr>
              <a:t>	So, EAR = .2416 or 24.16%.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Annualizing Returns, II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$1 Investment In Canada S&amp;P/TSX Index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7152"/>
            <a:ext cx="8382000" cy="937592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A $1 Investment in Different Types of Portfolios, 1926-2009</a:t>
            </a:r>
          </a:p>
        </p:txBody>
      </p:sp>
      <p:pic>
        <p:nvPicPr>
          <p:cNvPr id="156674" name="Picture 5" descr="jor30719_01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259160"/>
            <a:ext cx="79248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Picture 5" descr="jor30719_01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1219200"/>
            <a:ext cx="8077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CA" sz="4000" dirty="0" smtClean="0">
                <a:latin typeface="Arial"/>
                <a:cs typeface="Arial"/>
              </a:rPr>
              <a:t>Financial Market History</a:t>
            </a:r>
            <a:endParaRPr lang="en-CA" sz="4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44624"/>
            <a:ext cx="8964488" cy="792088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/>
            </a:r>
            <a:br>
              <a:rPr sz="3000" dirty="0" smtClean="0">
                <a:latin typeface="Arial"/>
                <a:cs typeface="Arial"/>
              </a:rPr>
            </a:br>
            <a:r>
              <a:rPr sz="3000" dirty="0" smtClean="0">
                <a:latin typeface="Arial"/>
                <a:cs typeface="Arial"/>
              </a:rPr>
              <a:t>The Historical Record: Total Returns on Large-Company Stocks</a:t>
            </a:r>
          </a:p>
        </p:txBody>
      </p:sp>
      <p:pic>
        <p:nvPicPr>
          <p:cNvPr id="160770" name="Picture 5" descr="jor30719_01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254968"/>
            <a:ext cx="83058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260648"/>
            <a:ext cx="9036496" cy="721568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The Historical Record: Total Returns on Small-Company Stocks</a:t>
            </a:r>
          </a:p>
        </p:txBody>
      </p:sp>
      <p:pic>
        <p:nvPicPr>
          <p:cNvPr id="162818" name="Picture 5" descr="jor30719_0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340768"/>
            <a:ext cx="81534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648"/>
            <a:ext cx="8839200" cy="6096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The Historical Record:</a:t>
            </a:r>
            <a:r>
              <a:rPr lang="en-CA" sz="3000" dirty="0" smtClean="0">
                <a:latin typeface="Arial"/>
                <a:cs typeface="Arial"/>
              </a:rPr>
              <a:t> </a:t>
            </a:r>
            <a:r>
              <a:rPr sz="3000" dirty="0" smtClean="0">
                <a:latin typeface="Arial"/>
                <a:cs typeface="Arial"/>
              </a:rPr>
              <a:t>Total Returns on Long-term U.S. Bonds</a:t>
            </a:r>
          </a:p>
        </p:txBody>
      </p:sp>
      <p:pic>
        <p:nvPicPr>
          <p:cNvPr id="164866" name="Picture 5" descr="jor30719_0105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143000"/>
            <a:ext cx="83058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914" name="Picture 5" descr="jor30719_0105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335360"/>
            <a:ext cx="83058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The Historical Record:</a:t>
            </a:r>
            <a:br>
              <a:rPr lang="en-CA" sz="3000" dirty="0" smtClean="0">
                <a:latin typeface="Arial"/>
                <a:cs typeface="Arial"/>
              </a:rPr>
            </a:br>
            <a:r>
              <a:rPr lang="en-CA" sz="3000" dirty="0" smtClean="0">
                <a:latin typeface="Arial"/>
                <a:cs typeface="Arial"/>
              </a:rPr>
              <a:t>Total Returns on U.S T-Bills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7152"/>
            <a:ext cx="8382000" cy="72156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The Historical Record: Inflation</a:t>
            </a:r>
          </a:p>
        </p:txBody>
      </p:sp>
      <p:pic>
        <p:nvPicPr>
          <p:cNvPr id="168962" name="Picture 5" descr="jor30719_010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1143000"/>
            <a:ext cx="81534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8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143000"/>
            <a:ext cx="7997825" cy="5257800"/>
          </a:xfrm>
        </p:spPr>
        <p:txBody>
          <a:bodyPr/>
          <a:lstStyle/>
          <a:p>
            <a:pPr>
              <a:lnSpc>
                <a:spcPct val="85000"/>
              </a:lnSpc>
              <a:spcBef>
                <a:spcPct val="0"/>
              </a:spcBef>
            </a:pPr>
            <a:endParaRPr lang="en-US" sz="1900" dirty="0" smtClean="0">
              <a:latin typeface="Arial"/>
              <a:cs typeface="Arial"/>
            </a:endParaRPr>
          </a:p>
          <a:p>
            <a:pPr>
              <a:lnSpc>
                <a:spcPct val="85000"/>
              </a:lnSpc>
              <a:spcBef>
                <a:spcPct val="0"/>
              </a:spcBef>
            </a:pPr>
            <a:r>
              <a:rPr lang="en-US" sz="1900" dirty="0" smtClean="0">
                <a:latin typeface="Arial"/>
                <a:cs typeface="Arial"/>
              </a:rPr>
              <a:t>A useful number to help us summarize historical financial data is the simple, or arithmetic average. </a:t>
            </a:r>
          </a:p>
          <a:p>
            <a:pPr>
              <a:lnSpc>
                <a:spcPct val="85000"/>
              </a:lnSpc>
              <a:spcBef>
                <a:spcPct val="0"/>
              </a:spcBef>
            </a:pPr>
            <a:endParaRPr lang="en-US" sz="1900" dirty="0" smtClean="0">
              <a:latin typeface="Arial"/>
              <a:cs typeface="Arial"/>
            </a:endParaRPr>
          </a:p>
          <a:p>
            <a:pPr>
              <a:lnSpc>
                <a:spcPct val="85000"/>
              </a:lnSpc>
              <a:spcBef>
                <a:spcPct val="0"/>
              </a:spcBef>
            </a:pPr>
            <a:r>
              <a:rPr lang="en-US" sz="1900" dirty="0" smtClean="0">
                <a:latin typeface="Arial"/>
                <a:cs typeface="Arial"/>
              </a:rPr>
              <a:t>Using the data in Table 1.1, if you add up the returns for large-company stocks from 1926 through 2009, you get about 987 percent.</a:t>
            </a:r>
          </a:p>
          <a:p>
            <a:pPr>
              <a:lnSpc>
                <a:spcPct val="85000"/>
              </a:lnSpc>
              <a:spcBef>
                <a:spcPct val="0"/>
              </a:spcBef>
            </a:pPr>
            <a:endParaRPr lang="en-US" sz="1900" dirty="0" smtClean="0">
              <a:latin typeface="Arial"/>
              <a:cs typeface="Arial"/>
            </a:endParaRPr>
          </a:p>
          <a:p>
            <a:pPr>
              <a:lnSpc>
                <a:spcPct val="85000"/>
              </a:lnSpc>
              <a:spcBef>
                <a:spcPct val="0"/>
              </a:spcBef>
            </a:pPr>
            <a:r>
              <a:rPr lang="en-US" sz="1900" dirty="0" smtClean="0">
                <a:latin typeface="Arial"/>
                <a:cs typeface="Arial"/>
              </a:rPr>
              <a:t>Because there are 84 returns, the average return is about 11.75% (987 / 84)  How do you use this number?</a:t>
            </a:r>
          </a:p>
          <a:p>
            <a:pPr>
              <a:lnSpc>
                <a:spcPct val="85000"/>
              </a:lnSpc>
              <a:spcBef>
                <a:spcPct val="0"/>
              </a:spcBef>
            </a:pPr>
            <a:endParaRPr lang="en-US" sz="1900" dirty="0" smtClean="0">
              <a:latin typeface="Arial"/>
              <a:cs typeface="Arial"/>
            </a:endParaRPr>
          </a:p>
          <a:p>
            <a:pPr>
              <a:lnSpc>
                <a:spcPct val="85000"/>
              </a:lnSpc>
              <a:spcBef>
                <a:spcPct val="0"/>
              </a:spcBef>
            </a:pPr>
            <a:r>
              <a:rPr lang="en-US" sz="1900" dirty="0" smtClean="0">
                <a:latin typeface="Arial"/>
                <a:cs typeface="Arial"/>
              </a:rPr>
              <a:t>If you are making a guess about the size of the return for a year selected at random, your best guess is 11.75%.</a:t>
            </a:r>
          </a:p>
          <a:p>
            <a:pPr>
              <a:lnSpc>
                <a:spcPct val="85000"/>
              </a:lnSpc>
              <a:spcBef>
                <a:spcPct val="0"/>
              </a:spcBef>
            </a:pPr>
            <a:endParaRPr lang="en-US" sz="1900" dirty="0" smtClean="0">
              <a:latin typeface="Arial"/>
              <a:cs typeface="Arial"/>
            </a:endParaRPr>
          </a:p>
          <a:p>
            <a:pPr>
              <a:lnSpc>
                <a:spcPct val="85000"/>
              </a:lnSpc>
              <a:spcBef>
                <a:spcPct val="0"/>
              </a:spcBef>
            </a:pPr>
            <a:r>
              <a:rPr lang="en-US" sz="1900" dirty="0" smtClean="0">
                <a:latin typeface="Arial"/>
                <a:cs typeface="Arial"/>
              </a:rPr>
              <a:t>The formula for the historical average return is:</a:t>
            </a:r>
          </a:p>
        </p:txBody>
      </p:sp>
      <p:graphicFrame>
        <p:nvGraphicFramePr>
          <p:cNvPr id="126978" name="Object 4"/>
          <p:cNvGraphicFramePr>
            <a:graphicFrameLocks noGrp="1" noChangeAspect="1"/>
          </p:cNvGraphicFramePr>
          <p:nvPr>
            <p:ph sz="half" idx="2"/>
          </p:nvPr>
        </p:nvGraphicFramePr>
        <p:xfrm>
          <a:off x="2020888" y="4876800"/>
          <a:ext cx="4879975" cy="100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987" name="Equation" r:id="rId4" imgW="2946240" imgH="609480" progId="Equation.3">
                  <p:embed/>
                </p:oleObj>
              </mc:Choice>
              <mc:Fallback>
                <p:oleObj name="Equation" r:id="rId4" imgW="2946240" imgH="609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0888" y="4876800"/>
                        <a:ext cx="4879975" cy="1009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Historical Average Returns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82352"/>
            <a:ext cx="8382000" cy="9144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Average Annual Returns for </a:t>
            </a:r>
            <a:br>
              <a:rPr sz="3000" dirty="0" smtClean="0">
                <a:latin typeface="Arial"/>
                <a:cs typeface="Arial"/>
              </a:rPr>
            </a:br>
            <a:r>
              <a:rPr sz="3000" dirty="0" smtClean="0">
                <a:latin typeface="Arial"/>
                <a:cs typeface="Arial"/>
              </a:rPr>
              <a:t>Five Portfolios and Inflation</a:t>
            </a:r>
          </a:p>
        </p:txBody>
      </p:sp>
      <p:pic>
        <p:nvPicPr>
          <p:cNvPr id="173058" name="Picture 5" descr="Chapter1_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1484784"/>
            <a:ext cx="7019925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908720"/>
            <a:ext cx="8712968" cy="5257800"/>
          </a:xfrm>
        </p:spPr>
        <p:txBody>
          <a:bodyPr>
            <a:normAutofit/>
          </a:bodyPr>
          <a:lstStyle/>
          <a:p>
            <a:pPr>
              <a:buClr>
                <a:schemeClr val="tx1"/>
              </a:buClr>
            </a:pP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The government borrows $$ by issuing debt (bonds). These bonds come in different forms. The ones we focus on are Treasury bills. They have the shortest time to maturity. Because the </a:t>
            </a:r>
            <a:r>
              <a:rPr lang="en-US" sz="1800" dirty="0" err="1" smtClean="0">
                <a:solidFill>
                  <a:srgbClr val="000000"/>
                </a:solidFill>
                <a:latin typeface="Arial"/>
                <a:cs typeface="Arial"/>
              </a:rPr>
              <a:t>gov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 can always raise taxes or print money to pay its expenses, Treasury bills are virtually free of any default risk. </a:t>
            </a:r>
          </a:p>
          <a:p>
            <a:pPr>
              <a:buClr>
                <a:schemeClr val="tx1"/>
              </a:buClr>
            </a:pPr>
            <a:endParaRPr lang="en-US" sz="1800" b="1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Clr>
                <a:schemeClr val="tx1"/>
              </a:buClr>
            </a:pP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Risk-free rate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:</a:t>
            </a: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The rate of return on a riskless, i.e., certain investment.</a:t>
            </a:r>
          </a:p>
          <a:p>
            <a:pPr>
              <a:buClr>
                <a:schemeClr val="tx1"/>
              </a:buClr>
            </a:pP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Risk premium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:</a:t>
            </a: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The extra return on a risky asset over the risk-free rate; i.e., the reward for bearing risk.</a:t>
            </a:r>
          </a:p>
          <a:p>
            <a:pPr>
              <a:buClr>
                <a:schemeClr val="tx1"/>
              </a:buClr>
            </a:pP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The First Lesson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:</a:t>
            </a: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1800" u="sng" dirty="0" smtClean="0">
                <a:latin typeface="Arial"/>
                <a:cs typeface="Arial"/>
              </a:rPr>
              <a:t>There is a reward, on average, for bearing risk.</a:t>
            </a:r>
          </a:p>
          <a:p>
            <a:r>
              <a:rPr lang="en-US" sz="1800" dirty="0" smtClean="0">
                <a:latin typeface="Arial"/>
                <a:cs typeface="Arial"/>
              </a:rPr>
              <a:t>By looking at Table 1.3, (next pg.) we can see the risk premium earned by large-company stocks was 7.9%! 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Is 7.9% a good estimate of future risk premium?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The opinion of 226 financial economists: 7.0%.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Any estimate involves assumptions about the future risk environment and the risk aversion of future investors. 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Average Returns: The First Lesson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106" name="Picture 5" descr="Chapter1_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1248" y="1628801"/>
            <a:ext cx="5585048" cy="2590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Average Annual Risk</a:t>
            </a:r>
            <a:br>
              <a:rPr lang="en-CA" sz="3000" dirty="0" smtClean="0">
                <a:latin typeface="Arial"/>
                <a:cs typeface="Arial"/>
              </a:rPr>
            </a:br>
            <a:r>
              <a:rPr lang="en-CA" sz="3000" dirty="0" smtClean="0">
                <a:latin typeface="Arial"/>
                <a:cs typeface="Arial"/>
              </a:rPr>
              <a:t>Premiums for Five Portfolios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202" name="Picture 5" descr="Chapter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343744"/>
            <a:ext cx="80772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World Stock Market Capitalization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226" name="Picture 5" descr="Chapter1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1196752"/>
            <a:ext cx="80772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International Equity Risk Premiums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52736"/>
            <a:ext cx="8229600" cy="554461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US" sz="2000" dirty="0" smtClean="0"/>
          </a:p>
          <a:p>
            <a:pPr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Modern investment theory centers on this question.</a:t>
            </a:r>
          </a:p>
          <a:p>
            <a:pPr>
              <a:lnSpc>
                <a:spcPct val="90000"/>
              </a:lnSpc>
            </a:pPr>
            <a:endParaRPr lang="en-US" sz="1800" dirty="0" smtClean="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Therefore, we will examine this question many times in the chapters ahead.</a:t>
            </a:r>
          </a:p>
          <a:p>
            <a:pPr>
              <a:lnSpc>
                <a:spcPct val="90000"/>
              </a:lnSpc>
            </a:pPr>
            <a:endParaRPr lang="en-US" sz="1800" dirty="0" smtClean="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We can examine part of this question, however, by looking at the dispersion, or spread, of historical returns.</a:t>
            </a:r>
            <a:br>
              <a:rPr lang="en-US" sz="1800" dirty="0" smtClean="0">
                <a:latin typeface="Arial"/>
                <a:cs typeface="Arial"/>
              </a:rPr>
            </a:br>
            <a:endParaRPr lang="en-US" sz="1800" dirty="0" smtClean="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We use two statistical concepts to study this dispersion, or variability: variance and standard deviation.</a:t>
            </a:r>
            <a:br>
              <a:rPr lang="en-US" sz="1800" dirty="0" smtClean="0">
                <a:latin typeface="Arial"/>
                <a:cs typeface="Arial"/>
              </a:rPr>
            </a:br>
            <a:endParaRPr lang="en-US" sz="1800" dirty="0" smtClean="0">
              <a:latin typeface="Arial"/>
              <a:cs typeface="Arial"/>
            </a:endParaRPr>
          </a:p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The Second Lesson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:</a:t>
            </a: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The </a:t>
            </a:r>
            <a:r>
              <a:rPr lang="en-US" sz="1800" dirty="0" smtClean="0">
                <a:latin typeface="Arial"/>
                <a:cs typeface="Arial"/>
              </a:rPr>
              <a:t>greater the potential reward, the greater the risk.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Why Does A Risk Premium Exist?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The Bear Growled and Investors Howled</a:t>
            </a:r>
          </a:p>
        </p:txBody>
      </p:sp>
      <p:pic>
        <p:nvPicPr>
          <p:cNvPr id="184322" name="Picture 5" descr="jor30719_010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123528"/>
            <a:ext cx="83058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191344"/>
            <a:ext cx="8153400" cy="5334000"/>
          </a:xfrm>
        </p:spPr>
        <p:txBody>
          <a:bodyPr/>
          <a:lstStyle/>
          <a:p>
            <a:endParaRPr lang="en-US" sz="2000" dirty="0" smtClean="0">
              <a:latin typeface="Arial"/>
              <a:cs typeface="Arial"/>
            </a:endParaRPr>
          </a:p>
          <a:p>
            <a:r>
              <a:rPr lang="en-US" sz="2000" dirty="0" smtClean="0">
                <a:latin typeface="Arial"/>
                <a:cs typeface="Arial"/>
              </a:rPr>
              <a:t>The formula for return </a:t>
            </a:r>
            <a:r>
              <a:rPr lang="en-US" sz="2000" b="1" dirty="0" smtClean="0">
                <a:latin typeface="Arial"/>
                <a:cs typeface="Arial"/>
              </a:rPr>
              <a:t>variance</a:t>
            </a:r>
            <a:r>
              <a:rPr lang="en-US" sz="2000" dirty="0" smtClean="0">
                <a:latin typeface="Arial"/>
                <a:cs typeface="Arial"/>
              </a:rPr>
              <a:t> is ("n" is the number of returns):</a:t>
            </a:r>
          </a:p>
          <a:p>
            <a:endParaRPr lang="en-US" sz="2000" dirty="0" smtClean="0">
              <a:latin typeface="Arial"/>
              <a:cs typeface="Arial"/>
            </a:endParaRPr>
          </a:p>
          <a:p>
            <a:endParaRPr lang="en-US" sz="2000" dirty="0" smtClean="0">
              <a:latin typeface="Arial"/>
              <a:cs typeface="Arial"/>
            </a:endParaRPr>
          </a:p>
          <a:p>
            <a:endParaRPr lang="en-US" sz="2000" dirty="0" smtClean="0">
              <a:latin typeface="Arial"/>
              <a:cs typeface="Arial"/>
            </a:endParaRPr>
          </a:p>
          <a:p>
            <a:endParaRPr lang="en-US" sz="2000" dirty="0" smtClean="0">
              <a:latin typeface="Arial"/>
              <a:cs typeface="Arial"/>
            </a:endParaRPr>
          </a:p>
          <a:p>
            <a:endParaRPr lang="en-US" sz="2000" dirty="0" smtClean="0">
              <a:latin typeface="Arial"/>
              <a:cs typeface="Arial"/>
            </a:endParaRPr>
          </a:p>
          <a:p>
            <a:r>
              <a:rPr lang="en-US" sz="2000" dirty="0" smtClean="0">
                <a:latin typeface="Arial"/>
                <a:cs typeface="Arial"/>
              </a:rPr>
              <a:t>Sometimes, it is useful to use the </a:t>
            </a:r>
            <a:r>
              <a:rPr lang="en-US" sz="2000" b="1" dirty="0" smtClean="0">
                <a:latin typeface="Arial"/>
                <a:cs typeface="Arial"/>
              </a:rPr>
              <a:t>standard deviation</a:t>
            </a:r>
            <a:r>
              <a:rPr lang="en-US" sz="2000" dirty="0" smtClean="0">
                <a:latin typeface="Arial"/>
                <a:cs typeface="Arial"/>
              </a:rPr>
              <a:t>, which is related to variance like this:</a:t>
            </a:r>
          </a:p>
          <a:p>
            <a:endParaRPr lang="en-US" sz="2000" dirty="0" smtClean="0"/>
          </a:p>
          <a:p>
            <a:endParaRPr lang="en-US" sz="2000" dirty="0" smtClean="0"/>
          </a:p>
        </p:txBody>
      </p:sp>
      <p:graphicFrame>
        <p:nvGraphicFramePr>
          <p:cNvPr id="128002" name="Object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3254375" y="2286000"/>
          <a:ext cx="2970213" cy="1011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20" name="Equation" r:id="rId4" imgW="1790640" imgH="609480" progId="Equation.3">
                  <p:embed/>
                </p:oleObj>
              </mc:Choice>
              <mc:Fallback>
                <p:oleObj name="Equation" r:id="rId4" imgW="1790640" imgH="609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4375" y="2286000"/>
                        <a:ext cx="2970213" cy="1011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8003" name="Object 5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3546475" y="4724400"/>
          <a:ext cx="2406650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21" name="Equation" r:id="rId6" imgW="1498320" imgH="253800" progId="Equation.3">
                  <p:embed/>
                </p:oleObj>
              </mc:Choice>
              <mc:Fallback>
                <p:oleObj name="Equation" r:id="rId6" imgW="1498320" imgH="2538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6475" y="4724400"/>
                        <a:ext cx="2406650" cy="407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38336"/>
            <a:ext cx="8382000" cy="9144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Return Variability: The Statistical Tools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143000"/>
            <a:ext cx="8305800" cy="517525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US" sz="1800" b="1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Variance 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is a common measure of return dispersion.  Sometimes, return dispersion is also call variability.</a:t>
            </a:r>
          </a:p>
          <a:p>
            <a:pPr>
              <a:lnSpc>
                <a:spcPct val="95000"/>
              </a:lnSpc>
              <a:spcBef>
                <a:spcPct val="10000"/>
              </a:spcBef>
              <a:buFontTx/>
              <a:buNone/>
            </a:pPr>
            <a:endParaRPr lang="en-US" sz="18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Standard deviation 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is the square root of the variance.</a:t>
            </a:r>
          </a:p>
          <a:p>
            <a:pPr lvl="1">
              <a:lnSpc>
                <a:spcPct val="90000"/>
              </a:lnSpc>
            </a:pP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Sometimes the square root is called volatility.  </a:t>
            </a:r>
          </a:p>
          <a:p>
            <a:pPr lvl="1">
              <a:lnSpc>
                <a:spcPct val="90000"/>
              </a:lnSpc>
            </a:pP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Standard Deviation is handy because it is in the same "units" as the average.</a:t>
            </a:r>
          </a:p>
          <a:p>
            <a:pPr>
              <a:lnSpc>
                <a:spcPct val="95000"/>
              </a:lnSpc>
              <a:spcBef>
                <a:spcPct val="10000"/>
              </a:spcBef>
              <a:buFontTx/>
              <a:buNone/>
            </a:pPr>
            <a:endParaRPr lang="en-US" sz="18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Normal distribution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:</a:t>
            </a: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1800" dirty="0" smtClean="0">
                <a:solidFill>
                  <a:srgbClr val="000000"/>
                </a:solidFill>
                <a:latin typeface="Arial"/>
                <a:cs typeface="Arial"/>
              </a:rPr>
              <a:t>A symmetric, bell-shaped frequency distribution that can be described with only an </a:t>
            </a:r>
            <a:r>
              <a:rPr lang="en-US" sz="1800" dirty="0" smtClean="0">
                <a:latin typeface="Arial"/>
                <a:cs typeface="Arial"/>
              </a:rPr>
              <a:t>average and a standard deviation.</a:t>
            </a:r>
          </a:p>
          <a:p>
            <a:pPr>
              <a:lnSpc>
                <a:spcPct val="90000"/>
              </a:lnSpc>
            </a:pPr>
            <a:endParaRPr lang="en-US" sz="1800" dirty="0" smtClean="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Does a normal distribution describe asset returns?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Return Variability Review and Concepts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0736"/>
            <a:ext cx="8382000" cy="7620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Frequency Distribution of Returns on </a:t>
            </a:r>
            <a:br>
              <a:rPr sz="3000" dirty="0" smtClean="0">
                <a:latin typeface="Arial"/>
                <a:cs typeface="Arial"/>
              </a:rPr>
            </a:br>
            <a:r>
              <a:rPr sz="3000" dirty="0" smtClean="0">
                <a:latin typeface="Arial"/>
                <a:cs typeface="Arial"/>
              </a:rPr>
              <a:t>Common Stocks, 1926—2009</a:t>
            </a:r>
          </a:p>
        </p:txBody>
      </p:sp>
      <p:pic>
        <p:nvPicPr>
          <p:cNvPr id="190466" name="Picture 5" descr="jor30719_01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1447800"/>
            <a:ext cx="64008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38336"/>
            <a:ext cx="8382000" cy="9144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Example: Calculating Historical Variance </a:t>
            </a:r>
            <a:br>
              <a:rPr sz="3000" dirty="0" smtClean="0">
                <a:latin typeface="Arial"/>
                <a:cs typeface="Arial"/>
              </a:rPr>
            </a:br>
            <a:r>
              <a:rPr sz="3000" dirty="0" smtClean="0">
                <a:latin typeface="Arial"/>
                <a:cs typeface="Arial"/>
              </a:rPr>
              <a:t>and Standard Deviation</a:t>
            </a:r>
          </a:p>
        </p:txBody>
      </p:sp>
      <p:sp>
        <p:nvSpPr>
          <p:cNvPr id="12902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143000"/>
            <a:ext cx="8153400" cy="5175250"/>
          </a:xfrm>
        </p:spPr>
        <p:txBody>
          <a:bodyPr/>
          <a:lstStyle/>
          <a:p>
            <a:endParaRPr lang="en-US" sz="1800" dirty="0" smtClean="0"/>
          </a:p>
          <a:p>
            <a:r>
              <a:rPr lang="en-US" sz="2000" dirty="0" smtClean="0">
                <a:latin typeface="Arial"/>
                <a:cs typeface="Arial"/>
              </a:rPr>
              <a:t>Let’s use data from Table 1.1 for Large-Company Stocks.</a:t>
            </a:r>
          </a:p>
          <a:p>
            <a:endParaRPr lang="en-US" sz="2000" dirty="0" smtClean="0">
              <a:latin typeface="Arial"/>
              <a:cs typeface="Arial"/>
            </a:endParaRPr>
          </a:p>
          <a:p>
            <a:r>
              <a:rPr lang="en-US" sz="2000" dirty="0" smtClean="0">
                <a:latin typeface="Arial"/>
                <a:cs typeface="Arial"/>
              </a:rPr>
              <a:t>The spreadsheet below shows us how to calculate the average, the variance, and the standard deviation (the long way…).</a:t>
            </a:r>
          </a:p>
          <a:p>
            <a:endParaRPr lang="en-US" sz="2000" dirty="0" smtClean="0"/>
          </a:p>
        </p:txBody>
      </p:sp>
      <p:graphicFrame>
        <p:nvGraphicFramePr>
          <p:cNvPr id="129026" name="Object 4"/>
          <p:cNvGraphicFramePr>
            <a:graphicFrameLocks noGrp="1" noChangeAspect="1"/>
          </p:cNvGraphicFramePr>
          <p:nvPr>
            <p:ph sz="half" idx="2"/>
          </p:nvPr>
        </p:nvGraphicFramePr>
        <p:xfrm>
          <a:off x="2000250" y="3200400"/>
          <a:ext cx="5575300" cy="2998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34" name="Worksheet" r:id="rId4" imgW="4533995" imgH="2438448" progId="Excel.Sheet.8">
                  <p:embed/>
                </p:oleObj>
              </mc:Choice>
              <mc:Fallback>
                <p:oleObj name="Worksheet" r:id="rId4" imgW="4533995" imgH="2438448" progId="Excel.Shee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0" y="3200400"/>
                        <a:ext cx="5575300" cy="29987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382000" cy="824136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Historical Returns, Standard Deviations, and Frequency Distributions: 1926—2009</a:t>
            </a:r>
          </a:p>
        </p:txBody>
      </p:sp>
      <p:pic>
        <p:nvPicPr>
          <p:cNvPr id="194562" name="Picture 5" descr="jor30719_01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1293961"/>
            <a:ext cx="6705600" cy="515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142528"/>
            <a:ext cx="8731696" cy="8382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The Normal Distribution and Large Company Stock Returns</a:t>
            </a:r>
          </a:p>
        </p:txBody>
      </p:sp>
      <p:pic>
        <p:nvPicPr>
          <p:cNvPr id="196610" name="Picture 5" descr="jor30719_01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447800"/>
            <a:ext cx="73152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382000" cy="67592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Returns on Some “Non-Normal” Days</a:t>
            </a:r>
          </a:p>
        </p:txBody>
      </p:sp>
      <p:pic>
        <p:nvPicPr>
          <p:cNvPr id="198658" name="Picture 6" descr="Chapter1_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066800"/>
            <a:ext cx="7620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382000" cy="9144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Arithmetic Averages versus Geometric Averages</a:t>
            </a:r>
          </a:p>
        </p:txBody>
      </p:sp>
      <p:sp>
        <p:nvSpPr>
          <p:cNvPr id="200706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301750"/>
            <a:ext cx="8305800" cy="5016500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sz="1800" smtClean="0">
              <a:latin typeface="Arial"/>
              <a:cs typeface="Arial"/>
            </a:endParaRPr>
          </a:p>
          <a:p>
            <a:pPr>
              <a:lnSpc>
                <a:spcPct val="80000"/>
              </a:lnSpc>
            </a:pPr>
            <a:r>
              <a:rPr lang="en-US" sz="1800" smtClean="0">
                <a:latin typeface="Arial"/>
                <a:cs typeface="Arial"/>
              </a:rPr>
              <a:t>The arithmetic average return answers the question:  “What was your return in an average year over a particular period?”</a:t>
            </a:r>
          </a:p>
          <a:p>
            <a:pPr>
              <a:lnSpc>
                <a:spcPct val="80000"/>
              </a:lnSpc>
            </a:pPr>
            <a:endParaRPr lang="en-US" sz="1800" smtClean="0">
              <a:latin typeface="Arial"/>
              <a:cs typeface="Arial"/>
            </a:endParaRPr>
          </a:p>
          <a:p>
            <a:pPr>
              <a:lnSpc>
                <a:spcPct val="80000"/>
              </a:lnSpc>
            </a:pPr>
            <a:r>
              <a:rPr lang="en-US" sz="1800" smtClean="0">
                <a:latin typeface="Arial"/>
                <a:cs typeface="Arial"/>
              </a:rPr>
              <a:t>The geometric average return answers the question:  “What was your average </a:t>
            </a:r>
            <a:r>
              <a:rPr lang="en-US" sz="1800" b="1" i="1" smtClean="0">
                <a:latin typeface="Arial"/>
                <a:cs typeface="Arial"/>
              </a:rPr>
              <a:t>compound return per year</a:t>
            </a:r>
            <a:r>
              <a:rPr lang="en-US" sz="1800" smtClean="0">
                <a:latin typeface="Arial"/>
                <a:cs typeface="Arial"/>
              </a:rPr>
              <a:t> over a particular period?”</a:t>
            </a:r>
          </a:p>
          <a:p>
            <a:pPr>
              <a:lnSpc>
                <a:spcPct val="80000"/>
              </a:lnSpc>
            </a:pPr>
            <a:endParaRPr lang="en-US" sz="1800" smtClean="0">
              <a:latin typeface="Arial"/>
              <a:cs typeface="Arial"/>
            </a:endParaRPr>
          </a:p>
          <a:p>
            <a:pPr>
              <a:lnSpc>
                <a:spcPct val="80000"/>
              </a:lnSpc>
            </a:pPr>
            <a:r>
              <a:rPr lang="en-US" sz="1800" smtClean="0">
                <a:latin typeface="Arial"/>
                <a:cs typeface="Arial"/>
              </a:rPr>
              <a:t>When should you use the arithmetic average and when should you use the geometric average?</a:t>
            </a:r>
          </a:p>
          <a:p>
            <a:pPr>
              <a:lnSpc>
                <a:spcPct val="80000"/>
              </a:lnSpc>
            </a:pPr>
            <a:endParaRPr lang="en-US" sz="1800" smtClean="0">
              <a:latin typeface="Arial"/>
              <a:cs typeface="Arial"/>
            </a:endParaRPr>
          </a:p>
          <a:p>
            <a:pPr>
              <a:lnSpc>
                <a:spcPct val="80000"/>
              </a:lnSpc>
            </a:pPr>
            <a:r>
              <a:rPr lang="en-US" sz="1800" smtClean="0">
                <a:latin typeface="Arial"/>
                <a:cs typeface="Arial"/>
              </a:rPr>
              <a:t>First, we need to learn how to calculate a geometric average. </a:t>
            </a:r>
            <a:endParaRPr lang="en-US" sz="1800" dirty="0" smtClean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4525963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Arial"/>
                <a:cs typeface="Arial"/>
              </a:rPr>
              <a:t>S</a:t>
            </a:r>
            <a:r>
              <a:rPr lang="en-CA" sz="1800" dirty="0" err="1" smtClean="0">
                <a:latin typeface="Arial"/>
                <a:cs typeface="Arial"/>
              </a:rPr>
              <a:t>uppose</a:t>
            </a:r>
            <a:r>
              <a:rPr lang="en-CA" sz="1800" dirty="0" smtClean="0">
                <a:latin typeface="Arial"/>
                <a:cs typeface="Arial"/>
              </a:rPr>
              <a:t> you buy a stock for $100. Unfortunately, the first year you own it, it falls to $50. The second year, its price increases to $100, leaving you where you started (no dividends were paid).</a:t>
            </a:r>
          </a:p>
          <a:p>
            <a:r>
              <a:rPr lang="en-US" sz="1800" dirty="0" smtClean="0">
                <a:latin typeface="Arial"/>
                <a:cs typeface="Arial"/>
              </a:rPr>
              <a:t>W</a:t>
            </a:r>
            <a:r>
              <a:rPr lang="en-CA" sz="1800" dirty="0" smtClean="0">
                <a:latin typeface="Arial"/>
                <a:cs typeface="Arial"/>
              </a:rPr>
              <a:t>hat is your average return on this investment? </a:t>
            </a:r>
            <a:r>
              <a:rPr lang="en-US" sz="1800" dirty="0" smtClean="0">
                <a:latin typeface="Arial"/>
                <a:cs typeface="Arial"/>
              </a:rPr>
              <a:t>C</a:t>
            </a:r>
            <a:r>
              <a:rPr lang="en-CA" sz="1800" dirty="0" err="1" smtClean="0">
                <a:latin typeface="Arial"/>
                <a:cs typeface="Arial"/>
              </a:rPr>
              <a:t>ommon</a:t>
            </a:r>
            <a:r>
              <a:rPr lang="en-CA" sz="1800" dirty="0" smtClean="0">
                <a:latin typeface="Arial"/>
                <a:cs typeface="Arial"/>
              </a:rPr>
              <a:t> sense seems to say it is zero since you started and ended with $100. But if we calculate the returns year-by-year, we see that you lost 50% the first year. </a:t>
            </a:r>
            <a:r>
              <a:rPr lang="en-US" sz="1800" dirty="0" smtClean="0">
                <a:latin typeface="Arial"/>
                <a:cs typeface="Arial"/>
              </a:rPr>
              <a:t>T</a:t>
            </a:r>
            <a:r>
              <a:rPr lang="en-CA" sz="1800" dirty="0" smtClean="0">
                <a:latin typeface="Arial"/>
                <a:cs typeface="Arial"/>
              </a:rPr>
              <a:t>he second year, you made 100%. </a:t>
            </a:r>
            <a:r>
              <a:rPr lang="en-US" sz="1800" dirty="0" smtClean="0">
                <a:latin typeface="Arial"/>
                <a:cs typeface="Arial"/>
              </a:rPr>
              <a:t>Y</a:t>
            </a:r>
            <a:r>
              <a:rPr lang="en-CA" sz="1800" dirty="0" smtClean="0">
                <a:latin typeface="Arial"/>
                <a:cs typeface="Arial"/>
              </a:rPr>
              <a:t>our average return over the 2 years was thus (-50% + 100%) / 2 = 25% </a:t>
            </a:r>
          </a:p>
          <a:p>
            <a:pPr lvl="1"/>
            <a:r>
              <a:rPr lang="en-US" sz="1800" dirty="0" smtClean="0">
                <a:latin typeface="Arial"/>
                <a:cs typeface="Arial"/>
              </a:rPr>
              <a:t>S</a:t>
            </a:r>
            <a:r>
              <a:rPr lang="en-CA" sz="1800" dirty="0" smtClean="0">
                <a:latin typeface="Arial"/>
                <a:cs typeface="Arial"/>
              </a:rPr>
              <a:t>o is it 0% or 25%?</a:t>
            </a:r>
            <a:endParaRPr lang="en-CA" sz="1800" dirty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</a:rPr>
              <a:t>T</a:t>
            </a:r>
            <a:r>
              <a:rPr lang="en-CA" sz="1800" dirty="0" smtClean="0">
                <a:latin typeface="Arial"/>
                <a:cs typeface="Arial"/>
              </a:rPr>
              <a:t>he 0% is called the </a:t>
            </a:r>
            <a:r>
              <a:rPr lang="en-CA" sz="1800" b="1" dirty="0" smtClean="0">
                <a:latin typeface="Arial"/>
                <a:cs typeface="Arial"/>
              </a:rPr>
              <a:t>geometric average return.</a:t>
            </a:r>
            <a:r>
              <a:rPr lang="en-CA" sz="1800" dirty="0" smtClean="0">
                <a:latin typeface="Arial"/>
                <a:cs typeface="Arial"/>
              </a:rPr>
              <a:t> “What was your average compound return per year over a particular period?”</a:t>
            </a:r>
          </a:p>
          <a:p>
            <a:r>
              <a:rPr lang="en-US" sz="1800" dirty="0" smtClean="0">
                <a:latin typeface="Arial"/>
                <a:cs typeface="Arial"/>
              </a:rPr>
              <a:t>T</a:t>
            </a:r>
            <a:r>
              <a:rPr lang="en-CA" sz="1800" dirty="0" smtClean="0">
                <a:latin typeface="Arial"/>
                <a:cs typeface="Arial"/>
              </a:rPr>
              <a:t>he 25% is called the </a:t>
            </a:r>
            <a:r>
              <a:rPr lang="en-CA" sz="1800" b="1" dirty="0" smtClean="0">
                <a:latin typeface="Arial"/>
                <a:cs typeface="Arial"/>
              </a:rPr>
              <a:t>arithmetic average return.</a:t>
            </a:r>
            <a:r>
              <a:rPr lang="en-CA" sz="1800" dirty="0" smtClean="0">
                <a:latin typeface="Arial"/>
                <a:cs typeface="Arial"/>
              </a:rPr>
              <a:t> “What was your return in an average year over a particular period?”</a:t>
            </a:r>
          </a:p>
        </p:txBody>
      </p:sp>
    </p:spTree>
    <p:extLst>
      <p:ext uri="{BB962C8B-B14F-4D97-AF65-F5344CB8AC3E}">
        <p14:creationId xmlns:p14="http://schemas.microsoft.com/office/powerpoint/2010/main" val="73804383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Example: Calculating a Geometric Average Return</a:t>
            </a:r>
          </a:p>
        </p:txBody>
      </p:sp>
      <p:sp>
        <p:nvSpPr>
          <p:cNvPr id="13005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908720"/>
            <a:ext cx="8153400" cy="4776788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Arial"/>
                <a:cs typeface="Arial"/>
              </a:rPr>
              <a:t>Let’s use the large-company stock data from Table 1.1.</a:t>
            </a:r>
          </a:p>
          <a:p>
            <a:r>
              <a:rPr lang="en-US" sz="1800" dirty="0" smtClean="0">
                <a:latin typeface="Arial"/>
                <a:cs typeface="Arial"/>
              </a:rPr>
              <a:t>The spreadsheet below shows us how to calculate the geometric average return.</a:t>
            </a:r>
          </a:p>
          <a:p>
            <a:r>
              <a:rPr lang="en-US" sz="1800" b="1" dirty="0" smtClean="0">
                <a:latin typeface="Arial"/>
                <a:cs typeface="Arial"/>
              </a:rPr>
              <a:t>Geometric average return </a:t>
            </a:r>
          </a:p>
        </p:txBody>
      </p:sp>
      <p:graphicFrame>
        <p:nvGraphicFramePr>
          <p:cNvPr id="130050" name="Object 4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79436933"/>
              </p:ext>
            </p:extLst>
          </p:nvPr>
        </p:nvGraphicFramePr>
        <p:xfrm>
          <a:off x="323528" y="2564904"/>
          <a:ext cx="5729808" cy="34854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059" name="Worksheet" r:id="rId4" imgW="3476625" imgH="2114550" progId="Excel.Sheet.8">
                  <p:embed/>
                </p:oleObj>
              </mc:Choice>
              <mc:Fallback>
                <p:oleObj name="Worksheet" r:id="rId4" imgW="3476625" imgH="2114550" progId="Excel.Shee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8" y="2564904"/>
                        <a:ext cx="5729808" cy="34854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79912" y="1844824"/>
            <a:ext cx="3960440" cy="404561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382000" cy="9144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Arithmetic Averages versus Geometric Averages</a:t>
            </a:r>
          </a:p>
        </p:txBody>
      </p:sp>
      <p:sp>
        <p:nvSpPr>
          <p:cNvPr id="204802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836712"/>
            <a:ext cx="8305800" cy="5175250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en-US" sz="2000" dirty="0" smtClean="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The </a:t>
            </a:r>
            <a:r>
              <a:rPr lang="en-US" sz="1800" b="1" dirty="0" smtClean="0">
                <a:latin typeface="Arial"/>
                <a:cs typeface="Arial"/>
              </a:rPr>
              <a:t>arithmetic average </a:t>
            </a:r>
            <a:r>
              <a:rPr lang="en-US" sz="1800" dirty="0" smtClean="0">
                <a:latin typeface="Arial"/>
                <a:cs typeface="Arial"/>
              </a:rPr>
              <a:t>tells you what you earned in a typical year.</a:t>
            </a:r>
            <a:br>
              <a:rPr lang="en-US" sz="1800" dirty="0" smtClean="0">
                <a:latin typeface="Arial"/>
                <a:cs typeface="Arial"/>
              </a:rPr>
            </a:br>
            <a:endParaRPr lang="en-US" sz="1800" dirty="0" smtClean="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The </a:t>
            </a:r>
            <a:r>
              <a:rPr lang="en-US" sz="1800" b="1" dirty="0" smtClean="0">
                <a:latin typeface="Arial"/>
                <a:cs typeface="Arial"/>
              </a:rPr>
              <a:t>geometric average </a:t>
            </a:r>
            <a:r>
              <a:rPr lang="en-US" sz="1800" dirty="0" smtClean="0">
                <a:latin typeface="Arial"/>
                <a:cs typeface="Arial"/>
              </a:rPr>
              <a:t>tells you what you actually earned per year on average, compounded annually.</a:t>
            </a:r>
          </a:p>
          <a:p>
            <a:pPr>
              <a:lnSpc>
                <a:spcPct val="90000"/>
              </a:lnSpc>
            </a:pPr>
            <a:endParaRPr lang="en-US" sz="18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en-US" sz="1800" i="1" dirty="0" smtClean="0">
                <a:solidFill>
                  <a:srgbClr val="000000"/>
                </a:solidFill>
                <a:latin typeface="Arial"/>
                <a:cs typeface="Arial"/>
              </a:rPr>
              <a:t>When we talk about average returns, we generally are talking about arithmetic average returns.</a:t>
            </a:r>
            <a:r>
              <a:rPr lang="en-US" sz="1800" i="1" dirty="0" smtClean="0">
                <a:solidFill>
                  <a:schemeClr val="hlink"/>
                </a:solidFill>
                <a:latin typeface="Arial"/>
                <a:cs typeface="Arial"/>
              </a:rPr>
              <a:t/>
            </a:r>
            <a:br>
              <a:rPr lang="en-US" sz="1800" i="1" dirty="0" smtClean="0">
                <a:solidFill>
                  <a:schemeClr val="hlink"/>
                </a:solidFill>
                <a:latin typeface="Arial"/>
                <a:cs typeface="Arial"/>
              </a:rPr>
            </a:br>
            <a:endParaRPr lang="en-US" sz="1800" i="1" dirty="0" smtClean="0">
              <a:solidFill>
                <a:schemeClr val="hlink"/>
              </a:solidFill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For the purpose of forecasting future returns:</a:t>
            </a:r>
          </a:p>
          <a:p>
            <a:pPr lvl="1"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The arithmetic average is probably "too high" for long forecasts.</a:t>
            </a:r>
          </a:p>
          <a:p>
            <a:pPr lvl="1">
              <a:lnSpc>
                <a:spcPct val="90000"/>
              </a:lnSpc>
            </a:pPr>
            <a:r>
              <a:rPr lang="en-US" sz="1800" dirty="0" smtClean="0">
                <a:latin typeface="Arial"/>
                <a:cs typeface="Arial"/>
              </a:rPr>
              <a:t>The geometric average is probably "too low" for short forecasts.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382000" cy="6096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Geometric versus Arithmetic Averages</a:t>
            </a:r>
          </a:p>
        </p:txBody>
      </p:sp>
      <p:pic>
        <p:nvPicPr>
          <p:cNvPr id="206850" name="Picture 6" descr="Chapter1_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32000" y="1124744"/>
            <a:ext cx="5080000" cy="219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620688"/>
            <a:ext cx="8229600" cy="4525963"/>
          </a:xfrm>
        </p:spPr>
        <p:txBody>
          <a:bodyPr/>
          <a:lstStyle/>
          <a:p>
            <a:endParaRPr lang="en-US" sz="2000" dirty="0" smtClean="0">
              <a:latin typeface="Arial"/>
              <a:cs typeface="Arial"/>
            </a:endParaRPr>
          </a:p>
          <a:p>
            <a:r>
              <a:rPr lang="en-US" sz="2000" dirty="0" smtClean="0">
                <a:latin typeface="Arial"/>
                <a:cs typeface="Arial"/>
              </a:rPr>
              <a:t>The risk-free rate represents compensation for just waiting. </a:t>
            </a:r>
            <a:br>
              <a:rPr lang="en-US" sz="2000" dirty="0" smtClean="0">
                <a:latin typeface="Arial"/>
                <a:cs typeface="Arial"/>
              </a:rPr>
            </a:br>
            <a:endParaRPr lang="en-US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Therefore, this is often called the </a:t>
            </a:r>
            <a:r>
              <a:rPr lang="en-US" sz="2000" b="1" i="1" dirty="0" smtClean="0">
                <a:solidFill>
                  <a:srgbClr val="000000"/>
                </a:solidFill>
                <a:latin typeface="Arial"/>
                <a:cs typeface="Arial"/>
              </a:rPr>
              <a:t>time value of money</a:t>
            </a: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.</a:t>
            </a:r>
            <a: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  <a:t/>
            </a:r>
            <a:b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</a:br>
            <a:endParaRPr lang="en-US" sz="2000" b="1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Clr>
                <a:schemeClr val="tx1"/>
              </a:buClr>
            </a:pPr>
            <a: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  <a:t>First Lesson</a:t>
            </a: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: If we are willing to bear risk, then we can expect to earn a risk premium, at least on average.</a:t>
            </a:r>
            <a:b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</a:br>
            <a:endParaRPr lang="en-US" sz="2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Clr>
                <a:schemeClr val="tx1"/>
              </a:buClr>
            </a:pPr>
            <a: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  <a:t>Second Lesson</a:t>
            </a: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: Further, the more risk we are willing to bear, the greater the expected risk premium</a:t>
            </a:r>
            <a:r>
              <a:rPr lang="en-US" sz="2000" dirty="0" smtClean="0">
                <a:latin typeface="Arial"/>
                <a:cs typeface="Arial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Risk and Return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946" name="Picture 5" descr="jor30719_01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295400"/>
            <a:ext cx="8001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Historical Risk and Return Trade-Off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4525963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sz="20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000" b="1" dirty="0" smtClean="0">
                <a:latin typeface="Arial"/>
                <a:cs typeface="Arial"/>
              </a:rPr>
              <a:t>Dollar-weighted average return </a:t>
            </a:r>
            <a:r>
              <a:rPr lang="en-US" sz="2000" dirty="0" smtClean="0">
                <a:latin typeface="Arial"/>
                <a:cs typeface="Arial"/>
              </a:rPr>
              <a:t>is the average compound rate of return earned per year over a multiyear period accounting for investment inflows and outflows</a:t>
            </a:r>
            <a:endParaRPr lang="en-US" sz="2000" b="1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000" dirty="0" smtClean="0">
                <a:latin typeface="Arial"/>
                <a:cs typeface="Arial"/>
              </a:rPr>
              <a:t>There is a hidden assumption we make when we calculate arithmetic returns and geometric returns.</a:t>
            </a:r>
          </a:p>
          <a:p>
            <a:pPr marL="674370" lvl="1" indent="-274320">
              <a:buFont typeface="Wingdings 2"/>
              <a:buChar char=""/>
              <a:defRPr/>
            </a:pPr>
            <a:r>
              <a:rPr lang="en-US" sz="2000" dirty="0" smtClean="0">
                <a:latin typeface="Arial"/>
                <a:cs typeface="Arial"/>
              </a:rPr>
              <a:t> </a:t>
            </a:r>
            <a:r>
              <a:rPr lang="en-US" sz="2000" dirty="0">
                <a:latin typeface="Arial"/>
                <a:cs typeface="Arial"/>
              </a:rPr>
              <a:t>W</a:t>
            </a:r>
            <a:r>
              <a:rPr lang="en-US" sz="2000" dirty="0" smtClean="0">
                <a:latin typeface="Arial"/>
                <a:cs typeface="Arial"/>
              </a:rPr>
              <a:t>e assume that the investor makes only an initial investment.</a:t>
            </a:r>
          </a:p>
          <a:p>
            <a:pPr marL="674370" lvl="1" indent="-274320">
              <a:buFont typeface="Wingdings 2"/>
              <a:buChar char=""/>
              <a:defRPr/>
            </a:pPr>
            <a:r>
              <a:rPr lang="en-US" sz="2000" dirty="0" smtClean="0">
                <a:latin typeface="Arial"/>
                <a:cs typeface="Arial"/>
              </a:rPr>
              <a:t>Clearly, many investors make deposits or withdrawals through time. (add money over time as they save for retirement, or they might be forced to withdraw funds to meet unexpected needs)</a:t>
            </a:r>
          </a:p>
          <a:p>
            <a:pPr marL="674370" lvl="1" indent="-274320">
              <a:buFont typeface="Wingdings 2"/>
              <a:buChar char=""/>
              <a:defRPr/>
            </a:pPr>
            <a:endParaRPr lang="en-US" sz="20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000" dirty="0" smtClean="0">
                <a:latin typeface="Arial"/>
                <a:cs typeface="Arial"/>
              </a:rPr>
              <a:t>How do we calculate returns in these cases? 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Dollar-Weighted Average Returns, I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760640"/>
          </a:xfrm>
        </p:spPr>
        <p:txBody>
          <a:bodyPr>
            <a:normAutofit fontScale="92500"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sz="22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200" dirty="0" smtClean="0">
                <a:latin typeface="Arial"/>
                <a:cs typeface="Arial"/>
              </a:rPr>
              <a:t>Suppose you had returns of 10% in year one and -5% in year two.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sz="22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200" dirty="0" smtClean="0">
                <a:latin typeface="Arial"/>
                <a:cs typeface="Arial"/>
              </a:rPr>
              <a:t>If you only make an initial investment at the start of year one: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200" dirty="0" smtClean="0">
                <a:latin typeface="Arial"/>
                <a:cs typeface="Arial"/>
              </a:rPr>
              <a:t>The arithmetic average return is 2.50%.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200" dirty="0" smtClean="0">
                <a:latin typeface="Arial"/>
                <a:cs typeface="Arial"/>
              </a:rPr>
              <a:t>The geometric average return is 2.23%.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sz="22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200" dirty="0" smtClean="0">
                <a:latin typeface="Arial"/>
                <a:cs typeface="Arial"/>
              </a:rPr>
              <a:t>Suppose you makes a $1,000 initial investment and a $4,000 additional investment at the beginning of year two.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200" dirty="0" smtClean="0">
                <a:latin typeface="Arial"/>
                <a:cs typeface="Arial"/>
              </a:rPr>
              <a:t>At the end of year one, the initial investment grows to $1,100 ($1000 + 10%)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200" dirty="0" smtClean="0">
                <a:latin typeface="Arial"/>
                <a:cs typeface="Arial"/>
              </a:rPr>
              <a:t>At the start of year two, your account has $5,100 ($4000 + $1100)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200" dirty="0" smtClean="0">
                <a:latin typeface="Arial"/>
                <a:cs typeface="Arial"/>
              </a:rPr>
              <a:t>At the end of year two, your account balance is $4,845. </a:t>
            </a:r>
            <a:r>
              <a:rPr lang="en-US" sz="2200" dirty="0">
                <a:latin typeface="Arial"/>
                <a:cs typeface="Arial"/>
              </a:rPr>
              <a:t>[</a:t>
            </a:r>
            <a:r>
              <a:rPr lang="en-US" sz="2200" dirty="0" smtClean="0">
                <a:latin typeface="Arial"/>
                <a:cs typeface="Arial"/>
              </a:rPr>
              <a:t>$5100 + (-5%)]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sz="2200" dirty="0" smtClean="0">
                <a:latin typeface="Arial"/>
                <a:cs typeface="Arial"/>
              </a:rPr>
              <a:t>You have invested $5,000, but your account value is only $4,845.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endParaRPr lang="en-US" sz="2200" dirty="0" smtClean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200" dirty="0" smtClean="0">
                <a:latin typeface="Arial"/>
                <a:cs typeface="Arial"/>
              </a:rPr>
              <a:t>So, the (positive) arithmetic and geometric returns are not correct.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sz="2000" dirty="0" smtClean="0"/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endParaRPr lang="en-US" sz="20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sz="3200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Dollar-Weighted Average Returns, II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sz="3000" dirty="0" smtClean="0">
                <a:latin typeface="Arial"/>
                <a:cs typeface="Arial"/>
              </a:rPr>
              <a:t>Dollar-Weighted Average Returns and IRR</a:t>
            </a:r>
          </a:p>
        </p:txBody>
      </p:sp>
      <p:pic>
        <p:nvPicPr>
          <p:cNvPr id="217090" name="Picture 5" descr="jor30719_un01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143000"/>
            <a:ext cx="80010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 sz="2000" dirty="0" smtClean="0">
              <a:latin typeface="Arial"/>
              <a:cs typeface="Arial"/>
            </a:endParaRPr>
          </a:p>
          <a:p>
            <a:r>
              <a:rPr lang="en-US" sz="2000" dirty="0" smtClean="0">
                <a:latin typeface="Arial"/>
                <a:cs typeface="Arial"/>
              </a:rPr>
              <a:t>This textbook focuses exclusively on financial assets: stocks, bonds, options, and futures.</a:t>
            </a:r>
            <a:br>
              <a:rPr lang="en-US" sz="2000" dirty="0" smtClean="0">
                <a:latin typeface="Arial"/>
                <a:cs typeface="Arial"/>
              </a:rPr>
            </a:br>
            <a:endParaRPr lang="en-US" sz="2000" dirty="0" smtClean="0">
              <a:latin typeface="Arial"/>
              <a:cs typeface="Arial"/>
            </a:endParaRPr>
          </a:p>
          <a:p>
            <a:r>
              <a:rPr lang="en-US" sz="2000" dirty="0" smtClean="0">
                <a:latin typeface="Arial"/>
                <a:cs typeface="Arial"/>
              </a:rPr>
              <a:t>You will learn how to value different assets and make informed, intelligent decisions about the associated risks.</a:t>
            </a:r>
            <a:br>
              <a:rPr lang="en-US" sz="2000" dirty="0" smtClean="0">
                <a:latin typeface="Arial"/>
                <a:cs typeface="Arial"/>
              </a:rPr>
            </a:br>
            <a:endParaRPr lang="en-US" sz="2000" dirty="0" smtClean="0">
              <a:latin typeface="Arial"/>
              <a:cs typeface="Arial"/>
            </a:endParaRPr>
          </a:p>
          <a:p>
            <a:r>
              <a:rPr lang="en-US" sz="2000" dirty="0" smtClean="0">
                <a:latin typeface="Arial"/>
                <a:cs typeface="Arial"/>
              </a:rPr>
              <a:t>You will also learn about different trading mechanisms and the way that different markets function.</a:t>
            </a:r>
          </a:p>
          <a:p>
            <a:endParaRPr lang="en-US" sz="2000" dirty="0" smtClean="0">
              <a:latin typeface="Arial"/>
              <a:cs typeface="Arial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A Look Ahead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219200"/>
            <a:ext cx="8153400" cy="5257800"/>
          </a:xfrm>
        </p:spPr>
        <p:txBody>
          <a:bodyPr/>
          <a:lstStyle/>
          <a:p>
            <a:endParaRPr lang="en-US" sz="1800" dirty="0" smtClean="0">
              <a:latin typeface="Arial"/>
              <a:cs typeface="Arial"/>
            </a:endParaRPr>
          </a:p>
          <a:p>
            <a:pPr>
              <a:buClr>
                <a:schemeClr val="tx1"/>
              </a:buClr>
            </a:pPr>
            <a:r>
              <a:rPr lang="en-US" sz="1800" dirty="0" smtClean="0">
                <a:solidFill>
                  <a:srgbClr val="FF0000"/>
                </a:solidFill>
                <a:latin typeface="Arial"/>
                <a:cs typeface="Arial"/>
                <a:hlinkClick r:id="rId3"/>
              </a:rPr>
              <a:t>cgi.money.cnn.com/tools/millionaire/millionaire.html</a:t>
            </a:r>
            <a:r>
              <a:rPr lang="en-US" sz="1800" dirty="0" smtClean="0">
                <a:latin typeface="Arial"/>
                <a:cs typeface="Arial"/>
              </a:rPr>
              <a:t>  </a:t>
            </a:r>
            <a:r>
              <a:rPr lang="en-US" sz="1800" b="1" dirty="0" smtClean="0">
                <a:latin typeface="Arial"/>
                <a:cs typeface="Arial"/>
              </a:rPr>
              <a:t>(millionaire link)</a:t>
            </a:r>
            <a:br>
              <a:rPr lang="en-US" sz="1800" b="1" dirty="0" smtClean="0">
                <a:latin typeface="Arial"/>
                <a:cs typeface="Arial"/>
              </a:rPr>
            </a:br>
            <a:endParaRPr lang="en-US" sz="1800" b="1" dirty="0" smtClean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  <a:hlinkClick r:id="rId4"/>
              </a:rPr>
              <a:t>finance.yahoo.com</a:t>
            </a:r>
            <a:r>
              <a:rPr lang="en-US" sz="1800" dirty="0" smtClean="0">
                <a:latin typeface="Arial"/>
                <a:cs typeface="Arial"/>
              </a:rPr>
              <a:t>  </a:t>
            </a:r>
            <a:r>
              <a:rPr lang="en-US" sz="1800" b="1" dirty="0" smtClean="0">
                <a:latin typeface="Arial"/>
                <a:cs typeface="Arial"/>
              </a:rPr>
              <a:t>(reference for a terrific financial web site)</a:t>
            </a:r>
            <a:br>
              <a:rPr lang="en-US" sz="1800" b="1" dirty="0" smtClean="0">
                <a:latin typeface="Arial"/>
                <a:cs typeface="Arial"/>
              </a:rPr>
            </a:br>
            <a:endParaRPr lang="en-US" sz="1800" b="1" dirty="0" smtClean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  <a:hlinkClick r:id="rId5"/>
              </a:rPr>
              <a:t>www.globalfinancialdata.com</a:t>
            </a:r>
            <a:r>
              <a:rPr lang="en-US" sz="1800" dirty="0" smtClean="0">
                <a:latin typeface="Arial"/>
                <a:cs typeface="Arial"/>
              </a:rPr>
              <a:t>  </a:t>
            </a:r>
            <a:r>
              <a:rPr lang="en-US" sz="1800" b="1" dirty="0" smtClean="0">
                <a:latin typeface="Arial"/>
                <a:cs typeface="Arial"/>
              </a:rPr>
              <a:t>(reference for historical financial market data—not free)</a:t>
            </a:r>
            <a:br>
              <a:rPr lang="en-US" sz="1800" b="1" dirty="0" smtClean="0">
                <a:latin typeface="Arial"/>
                <a:cs typeface="Arial"/>
              </a:rPr>
            </a:br>
            <a:endParaRPr lang="en-US" sz="1800" b="1" dirty="0" smtClean="0">
              <a:latin typeface="Arial"/>
              <a:cs typeface="Arial"/>
            </a:endParaRPr>
          </a:p>
          <a:p>
            <a:r>
              <a:rPr lang="en-US" sz="1800" dirty="0" smtClean="0">
                <a:latin typeface="Arial"/>
                <a:cs typeface="Arial"/>
                <a:hlinkClick r:id="rId6"/>
              </a:rPr>
              <a:t>www.robertniles.com/stats</a:t>
            </a:r>
            <a:r>
              <a:rPr lang="en-US" sz="1800" dirty="0" smtClean="0">
                <a:latin typeface="Arial"/>
                <a:cs typeface="Arial"/>
              </a:rPr>
              <a:t>  </a:t>
            </a:r>
            <a:r>
              <a:rPr lang="en-US" sz="1800" b="1" dirty="0" smtClean="0">
                <a:latin typeface="Arial"/>
                <a:cs typeface="Arial"/>
              </a:rPr>
              <a:t>(reference for easy to read statistics review)</a:t>
            </a:r>
          </a:p>
          <a:p>
            <a:r>
              <a:rPr lang="en-US" sz="1800" b="1" dirty="0" smtClean="0">
                <a:latin typeface="Arial"/>
                <a:cs typeface="Arial"/>
                <a:hlinkClick r:id="rId7"/>
              </a:rPr>
              <a:t>www.tsx.com</a:t>
            </a:r>
            <a:r>
              <a:rPr lang="en-US" sz="1800" b="1" dirty="0" smtClean="0">
                <a:latin typeface="Arial"/>
                <a:cs typeface="Arial"/>
              </a:rPr>
              <a:t> (reference for the Toronto Stock Exchange)</a:t>
            </a:r>
          </a:p>
          <a:p>
            <a:r>
              <a:rPr lang="en-US" sz="1800" b="1" dirty="0" smtClean="0">
                <a:latin typeface="Arial"/>
                <a:cs typeface="Arial"/>
                <a:hlinkClick r:id="rId8"/>
              </a:rPr>
              <a:t>www.osc.gov.on.ca</a:t>
            </a:r>
            <a:r>
              <a:rPr lang="en-US" sz="1800" b="1" dirty="0" smtClean="0">
                <a:latin typeface="Arial"/>
                <a:cs typeface="Arial"/>
              </a:rPr>
              <a:t> (reference for the Ontario Securities Commission)</a:t>
            </a:r>
          </a:p>
          <a:p>
            <a:endParaRPr lang="en-US" sz="1800" b="1" dirty="0" smtClean="0">
              <a:latin typeface="Arial"/>
              <a:cs typeface="Arial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Useful Sites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>
                <a:latin typeface="Arial"/>
                <a:cs typeface="Arial"/>
              </a:rPr>
              <a:t>Returns</a:t>
            </a:r>
            <a:endParaRPr lang="en-US" dirty="0">
              <a:latin typeface="Arial"/>
              <a:cs typeface="Arial"/>
            </a:endParaRPr>
          </a:p>
          <a:p>
            <a:pPr marL="640080" lvl="1" indent="-274320" fontAlgn="auto">
              <a:lnSpc>
                <a:spcPct val="90000"/>
              </a:lnSpc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dirty="0">
                <a:latin typeface="Arial"/>
                <a:cs typeface="Arial"/>
              </a:rPr>
              <a:t>Dollar Returns</a:t>
            </a:r>
          </a:p>
          <a:p>
            <a:pPr marL="640080" lvl="1" indent="-274320" fontAlgn="auto">
              <a:lnSpc>
                <a:spcPct val="90000"/>
              </a:lnSpc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dirty="0">
                <a:latin typeface="Arial"/>
                <a:cs typeface="Arial"/>
              </a:rPr>
              <a:t>Percentage Returns</a:t>
            </a:r>
            <a:br>
              <a:rPr lang="en-US" dirty="0">
                <a:latin typeface="Arial"/>
                <a:cs typeface="Arial"/>
              </a:rPr>
            </a:br>
            <a:endParaRPr lang="en-US" dirty="0">
              <a:latin typeface="Arial"/>
              <a:cs typeface="Arial"/>
            </a:endParaRPr>
          </a:p>
          <a:p>
            <a:pPr marL="274320" indent="-274320" fontAlgn="auto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>
                <a:latin typeface="Arial"/>
                <a:cs typeface="Arial"/>
              </a:rPr>
              <a:t>The Historical Record</a:t>
            </a:r>
          </a:p>
          <a:p>
            <a:pPr marL="640080" lvl="1" indent="-274320" fontAlgn="auto">
              <a:lnSpc>
                <a:spcPct val="90000"/>
              </a:lnSpc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dirty="0">
                <a:latin typeface="Arial"/>
                <a:cs typeface="Arial"/>
              </a:rPr>
              <a:t>A First Look</a:t>
            </a:r>
          </a:p>
          <a:p>
            <a:pPr marL="640080" lvl="1" indent="-274320" fontAlgn="auto">
              <a:lnSpc>
                <a:spcPct val="90000"/>
              </a:lnSpc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dirty="0">
                <a:latin typeface="Arial"/>
                <a:cs typeface="Arial"/>
              </a:rPr>
              <a:t>A Longer Range Look</a:t>
            </a:r>
          </a:p>
          <a:p>
            <a:pPr marL="640080" lvl="1" indent="-274320" fontAlgn="auto">
              <a:lnSpc>
                <a:spcPct val="90000"/>
              </a:lnSpc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dirty="0">
                <a:latin typeface="Arial"/>
                <a:cs typeface="Arial"/>
              </a:rPr>
              <a:t>A Closer Look</a:t>
            </a:r>
            <a:br>
              <a:rPr lang="en-US" dirty="0">
                <a:latin typeface="Arial"/>
                <a:cs typeface="Arial"/>
              </a:rPr>
            </a:br>
            <a:endParaRPr lang="en-US" dirty="0">
              <a:latin typeface="Arial"/>
              <a:cs typeface="Arial"/>
            </a:endParaRP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>
                <a:latin typeface="Arial"/>
                <a:cs typeface="Arial"/>
              </a:rPr>
              <a:t>Average Returns: The First Lesson</a:t>
            </a:r>
          </a:p>
          <a:p>
            <a:pPr marL="640080" lvl="1" indent="-274320" fontAlgn="auto">
              <a:lnSpc>
                <a:spcPct val="90000"/>
              </a:lnSpc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dirty="0">
                <a:latin typeface="Arial"/>
                <a:cs typeface="Arial"/>
              </a:rPr>
              <a:t>Calculating Average Returns</a:t>
            </a:r>
          </a:p>
          <a:p>
            <a:pPr marL="640080" lvl="1" indent="-274320" fontAlgn="auto">
              <a:lnSpc>
                <a:spcPct val="90000"/>
              </a:lnSpc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dirty="0">
                <a:latin typeface="Arial"/>
                <a:cs typeface="Arial"/>
              </a:rPr>
              <a:t>Average Returns: The Historical Record</a:t>
            </a:r>
          </a:p>
          <a:p>
            <a:pPr marL="640080" lvl="1" indent="-274320" fontAlgn="auto">
              <a:lnSpc>
                <a:spcPct val="90000"/>
              </a:lnSpc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dirty="0">
                <a:latin typeface="Arial"/>
                <a:cs typeface="Arial"/>
              </a:rPr>
              <a:t>Risk Premiums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Chapter Review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341438"/>
            <a:ext cx="8305800" cy="4821237"/>
          </a:xfrm>
        </p:spPr>
        <p:txBody>
          <a:bodyPr>
            <a:normAutofit fontScale="925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en-US" dirty="0">
              <a:latin typeface="Arial"/>
              <a:cs typeface="Arial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>
                <a:latin typeface="Arial"/>
                <a:cs typeface="Arial"/>
              </a:rPr>
              <a:t>Return Variability: The Second Lesson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dirty="0">
                <a:latin typeface="Arial"/>
                <a:cs typeface="Arial"/>
              </a:rPr>
              <a:t>Frequency Distributions and Variability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dirty="0">
                <a:latin typeface="Arial"/>
                <a:cs typeface="Arial"/>
              </a:rPr>
              <a:t>The Historical Variance and Standard Deviation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dirty="0">
                <a:latin typeface="Arial"/>
                <a:cs typeface="Arial"/>
              </a:rPr>
              <a:t>The Historical Record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dirty="0">
                <a:latin typeface="Arial"/>
                <a:cs typeface="Arial"/>
              </a:rPr>
              <a:t>Normal Distribution</a:t>
            </a:r>
          </a:p>
          <a:p>
            <a:pPr marL="640080" lvl="1" indent="-274320" fontAlgn="auto">
              <a:spcAft>
                <a:spcPts val="0"/>
              </a:spcAft>
              <a:buClr>
                <a:schemeClr val="accent2">
                  <a:shade val="75000"/>
                </a:schemeClr>
              </a:buClr>
              <a:buFont typeface="Wingdings 2"/>
              <a:buChar char=""/>
              <a:defRPr/>
            </a:pPr>
            <a:r>
              <a:rPr lang="en-US" dirty="0">
                <a:latin typeface="Arial"/>
                <a:cs typeface="Arial"/>
              </a:rPr>
              <a:t>The Second Lesson</a:t>
            </a:r>
            <a:br>
              <a:rPr lang="en-US" dirty="0">
                <a:latin typeface="Arial"/>
                <a:cs typeface="Arial"/>
              </a:rPr>
            </a:br>
            <a:endParaRPr lang="en-US" dirty="0">
              <a:latin typeface="Arial"/>
              <a:cs typeface="Arial"/>
            </a:endParaRPr>
          </a:p>
          <a:p>
            <a:pPr marL="274320" indent="-274320" fontAlgn="auto">
              <a:spcBef>
                <a:spcPct val="4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>
                <a:latin typeface="Arial"/>
                <a:cs typeface="Arial"/>
              </a:rPr>
              <a:t>Arithmetic Returns versus Geometric Returns</a:t>
            </a:r>
            <a:br>
              <a:rPr lang="en-US" dirty="0">
                <a:latin typeface="Arial"/>
                <a:cs typeface="Arial"/>
              </a:rPr>
            </a:br>
            <a:endParaRPr lang="en-US" dirty="0">
              <a:latin typeface="Arial"/>
              <a:cs typeface="Arial"/>
            </a:endParaRPr>
          </a:p>
          <a:p>
            <a:pPr marL="274320" indent="-274320" fontAlgn="auto">
              <a:spcBef>
                <a:spcPct val="4000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>
                <a:latin typeface="Arial"/>
                <a:cs typeface="Arial"/>
              </a:rPr>
              <a:t>The Risk-Return Trade-Off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000" dirty="0" smtClean="0">
                <a:latin typeface="Arial"/>
                <a:cs typeface="Arial"/>
              </a:rPr>
              <a:t>Chapter Review</a:t>
            </a:r>
            <a:endParaRPr lang="en-CA" sz="3000" dirty="0">
              <a:latin typeface="Arial"/>
              <a:cs typeface="Arial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6233</TotalTime>
  <Words>2189</Words>
  <Application>Microsoft Macintosh PowerPoint</Application>
  <PresentationFormat>On-screen Show (4:3)</PresentationFormat>
  <Paragraphs>366</Paragraphs>
  <Slides>51</Slides>
  <Notes>44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51</vt:i4>
      </vt:variant>
    </vt:vector>
  </HeadingPairs>
  <TitlesOfParts>
    <vt:vector size="54" baseType="lpstr">
      <vt:lpstr>Office Theme</vt:lpstr>
      <vt:lpstr>Equation</vt:lpstr>
      <vt:lpstr>Worksheet</vt:lpstr>
      <vt:lpstr>PowerPoint Presentation</vt:lpstr>
      <vt:lpstr>Learning Objectives</vt:lpstr>
      <vt:lpstr>Example #1 Who Wants To Be A Millionaire?</vt:lpstr>
      <vt:lpstr>Example #1 Who Wants To Be A Millionaire?</vt:lpstr>
      <vt:lpstr>A Brief History Of Risk And Return</vt:lpstr>
      <vt:lpstr>Dollar Returns</vt:lpstr>
      <vt:lpstr>Dollar Returns Example</vt:lpstr>
      <vt:lpstr>PowerPoint Presentation</vt:lpstr>
      <vt:lpstr>Percent Returns</vt:lpstr>
      <vt:lpstr>PowerPoint Presentation</vt:lpstr>
      <vt:lpstr>PowerPoint Presentation</vt:lpstr>
      <vt:lpstr>Calculating Total Dollar &amp; Total Percent Return</vt:lpstr>
      <vt:lpstr>Annualizing Returns, I</vt:lpstr>
      <vt:lpstr>Annualizing Returns, II</vt:lpstr>
      <vt:lpstr>$1 Investment In Canada S&amp;P/TSX Index</vt:lpstr>
      <vt:lpstr>A $1 Investment in Different Types of Portfolios, 1926-2009</vt:lpstr>
      <vt:lpstr>Financial Market History</vt:lpstr>
      <vt:lpstr> The Historical Record: Total Returns on Large-Company Stocks</vt:lpstr>
      <vt:lpstr>The Historical Record: Total Returns on Small-Company Stocks</vt:lpstr>
      <vt:lpstr>The Historical Record: Total Returns on Long-term U.S. Bonds</vt:lpstr>
      <vt:lpstr>The Historical Record: Total Returns on U.S T-Bills</vt:lpstr>
      <vt:lpstr>The Historical Record: Inflation</vt:lpstr>
      <vt:lpstr>Historical Average Returns</vt:lpstr>
      <vt:lpstr>Average Annual Returns for  Five Portfolios and Inflation</vt:lpstr>
      <vt:lpstr>Average Returns: The First Lesson</vt:lpstr>
      <vt:lpstr>Average Annual Risk Premiums for Five Portfolios</vt:lpstr>
      <vt:lpstr>World Stock Market Capitalization</vt:lpstr>
      <vt:lpstr>International Equity Risk Premiums</vt:lpstr>
      <vt:lpstr>Why Does A Risk Premium Exist?</vt:lpstr>
      <vt:lpstr>The Bear Growled and Investors Howled</vt:lpstr>
      <vt:lpstr>Return Variability: The Statistical Tools</vt:lpstr>
      <vt:lpstr>Return Variability Review and Concepts</vt:lpstr>
      <vt:lpstr>Frequency Distribution of Returns on  Common Stocks, 1926—2009</vt:lpstr>
      <vt:lpstr>Example: Calculating Historical Variance  and Standard Deviation</vt:lpstr>
      <vt:lpstr>Historical Returns, Standard Deviations, and Frequency Distributions: 1926—2009</vt:lpstr>
      <vt:lpstr>The Normal Distribution and Large Company Stock Returns</vt:lpstr>
      <vt:lpstr>Returns on Some “Non-Normal” Days</vt:lpstr>
      <vt:lpstr>Arithmetic Averages versus Geometric Averages</vt:lpstr>
      <vt:lpstr>PowerPoint Presentation</vt:lpstr>
      <vt:lpstr>Example: Calculating a Geometric Average Return</vt:lpstr>
      <vt:lpstr>Arithmetic Averages versus Geometric Averages</vt:lpstr>
      <vt:lpstr>Geometric versus Arithmetic Averages</vt:lpstr>
      <vt:lpstr>Risk and Return</vt:lpstr>
      <vt:lpstr>Historical Risk and Return Trade-Off</vt:lpstr>
      <vt:lpstr>Dollar-Weighted Average Returns, I</vt:lpstr>
      <vt:lpstr>Dollar-Weighted Average Returns, II</vt:lpstr>
      <vt:lpstr>Dollar-Weighted Average Returns and IRR</vt:lpstr>
      <vt:lpstr>A Look Ahead</vt:lpstr>
      <vt:lpstr>Useful Sites</vt:lpstr>
      <vt:lpstr>Chapter Review</vt:lpstr>
      <vt:lpstr>Chapter Review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Ayse</dc:creator>
  <cp:lastModifiedBy>Princess Elffy</cp:lastModifiedBy>
  <cp:revision>66</cp:revision>
  <dcterms:created xsi:type="dcterms:W3CDTF">2011-08-29T15:31:45Z</dcterms:created>
  <dcterms:modified xsi:type="dcterms:W3CDTF">2017-09-14T19:54:15Z</dcterms:modified>
</cp:coreProperties>
</file>