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31"/>
  </p:notesMasterIdLst>
  <p:sldIdLst>
    <p:sldId id="256" r:id="rId2"/>
    <p:sldId id="257" r:id="rId3"/>
    <p:sldId id="259" r:id="rId4"/>
    <p:sldId id="260" r:id="rId5"/>
    <p:sldId id="261" r:id="rId6"/>
    <p:sldId id="262" r:id="rId7"/>
    <p:sldId id="263"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0" r:id="rId23"/>
    <p:sldId id="281" r:id="rId24"/>
    <p:sldId id="282" r:id="rId25"/>
    <p:sldId id="283" r:id="rId26"/>
    <p:sldId id="284" r:id="rId27"/>
    <p:sldId id="285" r:id="rId28"/>
    <p:sldId id="286" r:id="rId29"/>
    <p:sldId id="279" r:id="rId3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D89"/>
    <a:srgbClr val="FFD15D"/>
    <a:srgbClr val="FFC73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smtClean="0">
                <a:latin typeface="Arial" charset="0"/>
              </a:defRPr>
            </a:lvl1pPr>
          </a:lstStyle>
          <a:p>
            <a:pPr>
              <a:defRPr/>
            </a:pPr>
            <a:endParaRPr lang="en-US"/>
          </a:p>
        </p:txBody>
      </p:sp>
      <p:sp>
        <p:nvSpPr>
          <p:cNvPr id="133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smtClean="0">
                <a:latin typeface="Arial" charset="0"/>
              </a:defRPr>
            </a:lvl1pPr>
          </a:lstStyle>
          <a:p>
            <a:pPr>
              <a:defRPr/>
            </a:pPr>
            <a:endParaRPr lang="en-US"/>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33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smtClean="0">
                <a:latin typeface="Arial" charset="0"/>
              </a:defRPr>
            </a:lvl1pPr>
          </a:lstStyle>
          <a:p>
            <a:pPr>
              <a:defRPr/>
            </a:pPr>
            <a:endParaRPr lang="en-US"/>
          </a:p>
        </p:txBody>
      </p:sp>
      <p:sp>
        <p:nvSpPr>
          <p:cNvPr id="133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808A10BE-6C67-4CC9-8079-B9A25EC7133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pPr eaLnBrk="1" hangingPunct="1"/>
            <a:endParaRPr lang="en-CA" smtClean="0"/>
          </a:p>
        </p:txBody>
      </p:sp>
      <p:sp>
        <p:nvSpPr>
          <p:cNvPr id="47108" name="Slide Number Placeholder 3"/>
          <p:cNvSpPr>
            <a:spLocks noGrp="1"/>
          </p:cNvSpPr>
          <p:nvPr>
            <p:ph type="sldNum" sz="quarter" idx="5"/>
          </p:nvPr>
        </p:nvSpPr>
        <p:spPr>
          <a:noFill/>
        </p:spPr>
        <p:txBody>
          <a:bodyPr/>
          <a:lstStyle/>
          <a:p>
            <a:fld id="{90CA63A3-59C8-44E1-A88F-4E9C2A20C524}"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pPr eaLnBrk="1" hangingPunct="1"/>
            <a:endParaRPr lang="en-CA" smtClean="0"/>
          </a:p>
        </p:txBody>
      </p:sp>
      <p:sp>
        <p:nvSpPr>
          <p:cNvPr id="48132" name="Slide Number Placeholder 3"/>
          <p:cNvSpPr>
            <a:spLocks noGrp="1"/>
          </p:cNvSpPr>
          <p:nvPr>
            <p:ph type="sldNum" sz="quarter" idx="5"/>
          </p:nvPr>
        </p:nvSpPr>
        <p:spPr>
          <a:noFill/>
        </p:spPr>
        <p:txBody>
          <a:bodyPr/>
          <a:lstStyle/>
          <a:p>
            <a:fld id="{D0381E41-C078-4AB4-9240-250E38D72C35}" type="slidenum">
              <a:rPr lang="en-US"/>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pPr eaLnBrk="1" hangingPunct="1"/>
            <a:endParaRPr lang="en-CA" smtClean="0"/>
          </a:p>
        </p:txBody>
      </p:sp>
      <p:sp>
        <p:nvSpPr>
          <p:cNvPr id="49156" name="Slide Number Placeholder 3"/>
          <p:cNvSpPr>
            <a:spLocks noGrp="1"/>
          </p:cNvSpPr>
          <p:nvPr>
            <p:ph type="sldNum" sz="quarter" idx="5"/>
          </p:nvPr>
        </p:nvSpPr>
        <p:spPr>
          <a:noFill/>
        </p:spPr>
        <p:txBody>
          <a:bodyPr/>
          <a:lstStyle/>
          <a:p>
            <a:fld id="{42D2951B-677F-4E7C-8D38-56D9824C1659}" type="slidenum">
              <a:rPr lang="en-US"/>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p:spPr>
        <p:txBody>
          <a:bodyPr/>
          <a:lstStyle/>
          <a:p>
            <a:pPr eaLnBrk="1" hangingPunct="1"/>
            <a:endParaRPr lang="en-CA" smtClean="0"/>
          </a:p>
        </p:txBody>
      </p:sp>
      <p:sp>
        <p:nvSpPr>
          <p:cNvPr id="50180" name="Slide Number Placeholder 3"/>
          <p:cNvSpPr>
            <a:spLocks noGrp="1"/>
          </p:cNvSpPr>
          <p:nvPr>
            <p:ph type="sldNum" sz="quarter" idx="5"/>
          </p:nvPr>
        </p:nvSpPr>
        <p:spPr>
          <a:noFill/>
        </p:spPr>
        <p:txBody>
          <a:bodyPr/>
          <a:lstStyle/>
          <a:p>
            <a:fld id="{611EE503-A783-41A5-A48A-E3029E04BBD1}" type="slidenum">
              <a:rPr lang="en-US"/>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p:spPr>
        <p:txBody>
          <a:bodyPr/>
          <a:lstStyle/>
          <a:p>
            <a:pPr eaLnBrk="1" hangingPunct="1"/>
            <a:endParaRPr lang="en-CA" smtClean="0"/>
          </a:p>
        </p:txBody>
      </p:sp>
      <p:sp>
        <p:nvSpPr>
          <p:cNvPr id="51204" name="Slide Number Placeholder 3"/>
          <p:cNvSpPr>
            <a:spLocks noGrp="1"/>
          </p:cNvSpPr>
          <p:nvPr>
            <p:ph type="sldNum" sz="quarter" idx="5"/>
          </p:nvPr>
        </p:nvSpPr>
        <p:spPr>
          <a:noFill/>
        </p:spPr>
        <p:txBody>
          <a:bodyPr/>
          <a:lstStyle/>
          <a:p>
            <a:fld id="{2CA50B01-0A57-4D56-80FE-905AC1F38FE7}" type="slidenum">
              <a:rPr lang="en-US"/>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p:spPr>
        <p:txBody>
          <a:bodyPr/>
          <a:lstStyle/>
          <a:p>
            <a:pPr eaLnBrk="1" hangingPunct="1"/>
            <a:endParaRPr lang="en-CA" smtClean="0"/>
          </a:p>
        </p:txBody>
      </p:sp>
      <p:sp>
        <p:nvSpPr>
          <p:cNvPr id="52228" name="Slide Number Placeholder 3"/>
          <p:cNvSpPr>
            <a:spLocks noGrp="1"/>
          </p:cNvSpPr>
          <p:nvPr>
            <p:ph type="sldNum" sz="quarter" idx="5"/>
          </p:nvPr>
        </p:nvSpPr>
        <p:spPr>
          <a:noFill/>
        </p:spPr>
        <p:txBody>
          <a:bodyPr/>
          <a:lstStyle/>
          <a:p>
            <a:fld id="{1FC95AF8-8EF3-4ED0-9DC4-FC606B53A21F}" type="slidenum">
              <a:rPr lang="en-US"/>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p:spPr>
        <p:txBody>
          <a:bodyPr/>
          <a:lstStyle/>
          <a:p>
            <a:pPr eaLnBrk="1" hangingPunct="1"/>
            <a:endParaRPr lang="en-CA" smtClean="0"/>
          </a:p>
        </p:txBody>
      </p:sp>
      <p:sp>
        <p:nvSpPr>
          <p:cNvPr id="53252" name="Slide Number Placeholder 3"/>
          <p:cNvSpPr>
            <a:spLocks noGrp="1"/>
          </p:cNvSpPr>
          <p:nvPr>
            <p:ph type="sldNum" sz="quarter" idx="5"/>
          </p:nvPr>
        </p:nvSpPr>
        <p:spPr>
          <a:noFill/>
        </p:spPr>
        <p:txBody>
          <a:bodyPr/>
          <a:lstStyle/>
          <a:p>
            <a:fld id="{49DDBA5A-1A96-4326-B180-EF39B1FAB6DF}" type="slidenum">
              <a:rPr lang="en-US"/>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p:spPr>
        <p:txBody>
          <a:bodyPr/>
          <a:lstStyle/>
          <a:p>
            <a:pPr eaLnBrk="1" hangingPunct="1"/>
            <a:endParaRPr lang="en-CA" smtClean="0"/>
          </a:p>
        </p:txBody>
      </p:sp>
      <p:sp>
        <p:nvSpPr>
          <p:cNvPr id="54276" name="Slide Number Placeholder 3"/>
          <p:cNvSpPr>
            <a:spLocks noGrp="1"/>
          </p:cNvSpPr>
          <p:nvPr>
            <p:ph type="sldNum" sz="quarter" idx="5"/>
          </p:nvPr>
        </p:nvSpPr>
        <p:spPr>
          <a:noFill/>
        </p:spPr>
        <p:txBody>
          <a:bodyPr/>
          <a:lstStyle/>
          <a:p>
            <a:fld id="{554A2D20-149A-4EC2-AF62-BA4E4EBDE98A}" type="slidenum">
              <a:rPr lang="en-US"/>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94448EEC-7C23-496C-8AF9-CBB51EF67F93}" type="slidenum">
              <a:rPr lang="en-US"/>
              <a:pPr/>
              <a:t>9</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xfrm>
            <a:off x="914400" y="4343400"/>
            <a:ext cx="5029200" cy="4114800"/>
          </a:xfrm>
          <a:noFill/>
          <a:ln/>
        </p:spPr>
        <p:txBody>
          <a:bodyPr/>
          <a:lstStyle/>
          <a:p>
            <a:pPr eaLnBrk="1" hangingPunct="1"/>
            <a:r>
              <a:rPr lang="en-GB" smtClean="0"/>
              <a:t>See Section 2-5 in the main text.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D2CE24D-F3D4-46CE-B576-AA479203EC54}" type="slidenum">
              <a:rPr lang="en-US"/>
              <a:pPr/>
              <a:t>10</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xfrm>
            <a:off x="914400" y="4343400"/>
            <a:ext cx="5029200" cy="4114800"/>
          </a:xfrm>
          <a:noFill/>
          <a:ln/>
        </p:spPr>
        <p:txBody>
          <a:bodyPr/>
          <a:lstStyle/>
          <a:p>
            <a:pPr eaLnBrk="1" hangingPunct="1"/>
            <a:r>
              <a:rPr lang="en-GB" smtClean="0"/>
              <a:t>See Figure 2-7 in the main text.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p:spPr>
        <p:txBody>
          <a:bodyPr/>
          <a:lstStyle/>
          <a:p>
            <a:pPr eaLnBrk="1" hangingPunct="1"/>
            <a:endParaRPr lang="en-CA" smtClean="0"/>
          </a:p>
        </p:txBody>
      </p:sp>
      <p:sp>
        <p:nvSpPr>
          <p:cNvPr id="57348" name="Slide Number Placeholder 3"/>
          <p:cNvSpPr>
            <a:spLocks noGrp="1"/>
          </p:cNvSpPr>
          <p:nvPr>
            <p:ph type="sldNum" sz="quarter" idx="5"/>
          </p:nvPr>
        </p:nvSpPr>
        <p:spPr>
          <a:noFill/>
        </p:spPr>
        <p:txBody>
          <a:bodyPr/>
          <a:lstStyle/>
          <a:p>
            <a:fld id="{C942B8AA-07F2-4638-B9B6-D508F66D2B00}" type="slidenum">
              <a:rPr lang="en-US"/>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p:spPr>
        <p:txBody>
          <a:bodyPr/>
          <a:lstStyle/>
          <a:p>
            <a:pPr eaLnBrk="1" hangingPunct="1"/>
            <a:endParaRPr lang="en-CA" smtClean="0"/>
          </a:p>
        </p:txBody>
      </p:sp>
      <p:sp>
        <p:nvSpPr>
          <p:cNvPr id="58372" name="Slide Number Placeholder 3"/>
          <p:cNvSpPr>
            <a:spLocks noGrp="1"/>
          </p:cNvSpPr>
          <p:nvPr>
            <p:ph type="sldNum" sz="quarter" idx="5"/>
          </p:nvPr>
        </p:nvSpPr>
        <p:spPr>
          <a:noFill/>
        </p:spPr>
        <p:txBody>
          <a:bodyPr/>
          <a:lstStyle/>
          <a:p>
            <a:fld id="{B4A63E54-F1AE-4729-97BC-0517D1925729}" type="slidenum">
              <a:rPr lang="en-US"/>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FE753E2A-69C1-4E63-A52F-5A354C02851A}" type="slidenum">
              <a:rPr lang="en-US"/>
              <a:pPr/>
              <a:t>13</a:t>
            </a:fld>
            <a:endParaRPr lang="en-US"/>
          </a:p>
        </p:txBody>
      </p:sp>
      <p:sp>
        <p:nvSpPr>
          <p:cNvPr id="59395" name="Rectangle 2"/>
          <p:cNvSpPr>
            <a:spLocks noGrp="1" noRot="1" noChangeAspect="1" noChangeArrowheads="1" noTextEdit="1"/>
          </p:cNvSpPr>
          <p:nvPr>
            <p:ph type="sldImg"/>
          </p:nvPr>
        </p:nvSpPr>
        <p:spPr>
          <a:xfrm>
            <a:off x="1144588" y="687388"/>
            <a:ext cx="4568825" cy="3425825"/>
          </a:xfrm>
          <a:ln/>
        </p:spPr>
      </p:sp>
      <p:sp>
        <p:nvSpPr>
          <p:cNvPr id="59396"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367065DB-7525-4B3B-9BBA-92685A7E4F22}" type="slidenum">
              <a:rPr lang="en-US"/>
              <a:pPr/>
              <a:t>14</a:t>
            </a:fld>
            <a:endParaRPr lang="en-US"/>
          </a:p>
        </p:txBody>
      </p:sp>
      <p:sp>
        <p:nvSpPr>
          <p:cNvPr id="60419" name="Rectangle 2"/>
          <p:cNvSpPr>
            <a:spLocks noGrp="1" noChangeArrowheads="1"/>
          </p:cNvSpPr>
          <p:nvPr>
            <p:ph type="body" idx="1"/>
          </p:nvPr>
        </p:nvSpPr>
        <p:spPr>
          <a:xfrm>
            <a:off x="914400" y="4343400"/>
            <a:ext cx="5029200" cy="4114800"/>
          </a:xfrm>
          <a:noFill/>
          <a:ln/>
        </p:spPr>
        <p:txBody>
          <a:bodyPr lIns="92075" tIns="46038" rIns="92075" bIns="46038"/>
          <a:lstStyle/>
          <a:p>
            <a:pPr eaLnBrk="1" hangingPunct="1"/>
            <a:endParaRPr lang="en-CA" smtClean="0"/>
          </a:p>
        </p:txBody>
      </p:sp>
      <p:sp>
        <p:nvSpPr>
          <p:cNvPr id="60420" name="Rectangle 3"/>
          <p:cNvSpPr>
            <a:spLocks noGrp="1" noRot="1" noChangeAspect="1" noChangeArrowheads="1" noTextEdit="1"/>
          </p:cNvSpPr>
          <p:nvPr>
            <p:ph type="sldImg"/>
          </p:nvPr>
        </p:nvSpPr>
        <p:spPr>
          <a:xfrm>
            <a:off x="1144588" y="687388"/>
            <a:ext cx="4568825" cy="3425825"/>
          </a:xfrm>
          <a:ln w="12700" cap="flat">
            <a:solidFill>
              <a:schemeClr val="tx1"/>
            </a:solidFill>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7EAF5222-F276-4E90-851D-60CA5EC22A33}" type="slidenum">
              <a:rPr lang="en-US"/>
              <a:pPr/>
              <a:t>15</a:t>
            </a:fld>
            <a:endParaRPr lang="en-US"/>
          </a:p>
        </p:txBody>
      </p:sp>
      <p:sp>
        <p:nvSpPr>
          <p:cNvPr id="61443" name="Rectangle 2"/>
          <p:cNvSpPr>
            <a:spLocks noGrp="1" noChangeArrowheads="1"/>
          </p:cNvSpPr>
          <p:nvPr>
            <p:ph type="body" idx="1"/>
          </p:nvPr>
        </p:nvSpPr>
        <p:spPr>
          <a:xfrm>
            <a:off x="914400" y="4343400"/>
            <a:ext cx="5029200" cy="4114800"/>
          </a:xfrm>
          <a:noFill/>
          <a:ln/>
        </p:spPr>
        <p:txBody>
          <a:bodyPr lIns="92075" tIns="46038" rIns="92075" bIns="46038"/>
          <a:lstStyle/>
          <a:p>
            <a:pPr eaLnBrk="1" hangingPunct="1"/>
            <a:endParaRPr lang="en-CA" smtClean="0"/>
          </a:p>
        </p:txBody>
      </p:sp>
      <p:sp>
        <p:nvSpPr>
          <p:cNvPr id="61444" name="Rectangle 3"/>
          <p:cNvSpPr>
            <a:spLocks noGrp="1" noRot="1" noChangeAspect="1" noChangeArrowheads="1" noTextEdit="1"/>
          </p:cNvSpPr>
          <p:nvPr>
            <p:ph type="sldImg"/>
          </p:nvPr>
        </p:nvSpPr>
        <p:spPr>
          <a:xfrm>
            <a:off x="1144588" y="687388"/>
            <a:ext cx="4568825" cy="3425825"/>
          </a:xfrm>
          <a:ln w="12700" cap="flat">
            <a:solidFill>
              <a:schemeClr val="tx1"/>
            </a:solidFill>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0E385D65-FEB4-4A8A-AB22-D661D57D93FB}" type="slidenum">
              <a:rPr lang="en-US"/>
              <a:pPr/>
              <a:t>16</a:t>
            </a:fld>
            <a:endParaRPr lang="en-US"/>
          </a:p>
        </p:txBody>
      </p:sp>
      <p:sp>
        <p:nvSpPr>
          <p:cNvPr id="62467" name="Rectangle 2"/>
          <p:cNvSpPr>
            <a:spLocks noGrp="1" noChangeArrowheads="1"/>
          </p:cNvSpPr>
          <p:nvPr>
            <p:ph type="body" idx="1"/>
          </p:nvPr>
        </p:nvSpPr>
        <p:spPr>
          <a:xfrm>
            <a:off x="914400" y="4343400"/>
            <a:ext cx="5029200" cy="4114800"/>
          </a:xfrm>
          <a:noFill/>
          <a:ln/>
        </p:spPr>
        <p:txBody>
          <a:bodyPr lIns="92075" tIns="46038" rIns="92075" bIns="46038"/>
          <a:lstStyle/>
          <a:p>
            <a:pPr eaLnBrk="1" hangingPunct="1"/>
            <a:endParaRPr lang="en-CA" smtClean="0"/>
          </a:p>
        </p:txBody>
      </p:sp>
      <p:sp>
        <p:nvSpPr>
          <p:cNvPr id="62468" name="Rectangle 3"/>
          <p:cNvSpPr>
            <a:spLocks noGrp="1" noRot="1" noChangeAspect="1" noChangeArrowheads="1" noTextEdit="1"/>
          </p:cNvSpPr>
          <p:nvPr>
            <p:ph type="sldImg"/>
          </p:nvPr>
        </p:nvSpPr>
        <p:spPr>
          <a:xfrm>
            <a:off x="1144588" y="687388"/>
            <a:ext cx="4568825" cy="3425825"/>
          </a:xfrm>
          <a:ln w="12700" cap="flat">
            <a:solidFill>
              <a:schemeClr val="tx1"/>
            </a:solidFill>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315C75B5-3A2D-478E-BA13-769D09135620}" type="slidenum">
              <a:rPr lang="en-US"/>
              <a:pPr/>
              <a:t>17</a:t>
            </a:fld>
            <a:endParaRPr lang="en-US"/>
          </a:p>
        </p:txBody>
      </p:sp>
      <p:sp>
        <p:nvSpPr>
          <p:cNvPr id="63491" name="Rectangle 2"/>
          <p:cNvSpPr>
            <a:spLocks noGrp="1" noRot="1" noChangeAspect="1" noChangeArrowheads="1" noTextEdit="1"/>
          </p:cNvSpPr>
          <p:nvPr>
            <p:ph type="sldImg"/>
          </p:nvPr>
        </p:nvSpPr>
        <p:spPr>
          <a:xfrm>
            <a:off x="1144588" y="687388"/>
            <a:ext cx="4568825" cy="3425825"/>
          </a:xfrm>
          <a:ln/>
        </p:spPr>
      </p:sp>
      <p:sp>
        <p:nvSpPr>
          <p:cNvPr id="63492"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A526CDF1-0F5D-4BB7-AB95-28F543DBE7A1}" type="slidenum">
              <a:rPr lang="en-US"/>
              <a:pPr/>
              <a:t>18</a:t>
            </a:fld>
            <a:endParaRPr lang="en-US"/>
          </a:p>
        </p:txBody>
      </p:sp>
      <p:sp>
        <p:nvSpPr>
          <p:cNvPr id="64515" name="Rectangle 2"/>
          <p:cNvSpPr>
            <a:spLocks noGrp="1" noChangeArrowheads="1"/>
          </p:cNvSpPr>
          <p:nvPr>
            <p:ph type="body" idx="1"/>
          </p:nvPr>
        </p:nvSpPr>
        <p:spPr>
          <a:xfrm>
            <a:off x="914400" y="4343400"/>
            <a:ext cx="5029200" cy="4114800"/>
          </a:xfrm>
          <a:noFill/>
          <a:ln/>
        </p:spPr>
        <p:txBody>
          <a:bodyPr lIns="92075" tIns="46038" rIns="92075" bIns="46038"/>
          <a:lstStyle/>
          <a:p>
            <a:pPr eaLnBrk="1" hangingPunct="1"/>
            <a:endParaRPr lang="en-CA" smtClean="0"/>
          </a:p>
        </p:txBody>
      </p:sp>
      <p:sp>
        <p:nvSpPr>
          <p:cNvPr id="64516" name="Rectangle 3"/>
          <p:cNvSpPr>
            <a:spLocks noGrp="1" noRot="1" noChangeAspect="1" noChangeArrowheads="1" noTextEdit="1"/>
          </p:cNvSpPr>
          <p:nvPr>
            <p:ph type="sldImg"/>
          </p:nvPr>
        </p:nvSpPr>
        <p:spPr>
          <a:xfrm>
            <a:off x="1144588" y="687388"/>
            <a:ext cx="4568825" cy="3425825"/>
          </a:xfrm>
          <a:ln w="12700" cap="flat">
            <a:solidFill>
              <a:schemeClr val="tx1"/>
            </a:solidFill>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A9D9FC70-3AC3-445D-B7C1-8F2AA4882BF6}" type="slidenum">
              <a:rPr lang="en-US"/>
              <a:pPr/>
              <a:t>19</a:t>
            </a:fld>
            <a:endParaRPr lang="en-US"/>
          </a:p>
        </p:txBody>
      </p:sp>
      <p:sp>
        <p:nvSpPr>
          <p:cNvPr id="65539" name="Rectangle 2"/>
          <p:cNvSpPr>
            <a:spLocks noGrp="1" noRot="1" noChangeAspect="1" noChangeArrowheads="1" noTextEdit="1"/>
          </p:cNvSpPr>
          <p:nvPr>
            <p:ph type="sldImg"/>
          </p:nvPr>
        </p:nvSpPr>
        <p:spPr>
          <a:xfrm>
            <a:off x="1144588" y="687388"/>
            <a:ext cx="4568825" cy="3425825"/>
          </a:xfrm>
          <a:ln/>
        </p:spPr>
      </p:sp>
      <p:sp>
        <p:nvSpPr>
          <p:cNvPr id="65540"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962957AA-E4FA-43E8-A39C-8132EEF4DE57}" type="slidenum">
              <a:rPr lang="en-US"/>
              <a:pPr/>
              <a:t>20</a:t>
            </a:fld>
            <a:endParaRPr lang="en-US"/>
          </a:p>
        </p:txBody>
      </p:sp>
      <p:sp>
        <p:nvSpPr>
          <p:cNvPr id="66563" name="Rectangle 2"/>
          <p:cNvSpPr>
            <a:spLocks noGrp="1" noChangeArrowheads="1"/>
          </p:cNvSpPr>
          <p:nvPr>
            <p:ph type="body" idx="1"/>
          </p:nvPr>
        </p:nvSpPr>
        <p:spPr>
          <a:xfrm>
            <a:off x="914400" y="4343400"/>
            <a:ext cx="5029200" cy="4114800"/>
          </a:xfrm>
          <a:noFill/>
          <a:ln/>
        </p:spPr>
        <p:txBody>
          <a:bodyPr lIns="92075" tIns="46038" rIns="92075" bIns="46038"/>
          <a:lstStyle/>
          <a:p>
            <a:pPr eaLnBrk="1" hangingPunct="1"/>
            <a:endParaRPr lang="en-CA" smtClean="0"/>
          </a:p>
        </p:txBody>
      </p:sp>
      <p:sp>
        <p:nvSpPr>
          <p:cNvPr id="66564" name="Rectangle 3"/>
          <p:cNvSpPr>
            <a:spLocks noGrp="1" noRot="1" noChangeAspect="1" noChangeArrowheads="1" noTextEdit="1"/>
          </p:cNvSpPr>
          <p:nvPr>
            <p:ph type="sldImg"/>
          </p:nvPr>
        </p:nvSpPr>
        <p:spPr>
          <a:xfrm>
            <a:off x="1144588" y="687388"/>
            <a:ext cx="4568825" cy="3425825"/>
          </a:xfrm>
          <a:ln w="12700" cap="flat">
            <a:solidFill>
              <a:schemeClr val="tx1"/>
            </a:solidFill>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3F276C90-F6FB-4CC4-94D8-A7AF54276AC0}" type="slidenum">
              <a:rPr lang="en-US"/>
              <a:pPr/>
              <a:t>21</a:t>
            </a:fld>
            <a:endParaRPr lang="en-US"/>
          </a:p>
        </p:txBody>
      </p:sp>
      <p:sp>
        <p:nvSpPr>
          <p:cNvPr id="67587" name="Rectangle 2"/>
          <p:cNvSpPr>
            <a:spLocks noGrp="1" noRot="1" noChangeAspect="1" noChangeArrowheads="1" noTextEdit="1"/>
          </p:cNvSpPr>
          <p:nvPr>
            <p:ph type="sldImg"/>
          </p:nvPr>
        </p:nvSpPr>
        <p:spPr>
          <a:xfrm>
            <a:off x="1144588" y="687388"/>
            <a:ext cx="4568825" cy="3425825"/>
          </a:xfrm>
          <a:ln/>
        </p:spPr>
      </p:sp>
      <p:sp>
        <p:nvSpPr>
          <p:cNvPr id="67588"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AE4ABEAB-D275-4EFB-B180-1A0FE9A9ECF2}" type="slidenum">
              <a:rPr lang="en-US"/>
              <a:pPr/>
              <a:t>22</a:t>
            </a:fld>
            <a:endParaRPr lang="en-US"/>
          </a:p>
        </p:txBody>
      </p:sp>
      <p:sp>
        <p:nvSpPr>
          <p:cNvPr id="68611" name="Rectangle 2"/>
          <p:cNvSpPr>
            <a:spLocks noGrp="1" noRot="1" noChangeAspect="1" noChangeArrowheads="1" noTextEdit="1"/>
          </p:cNvSpPr>
          <p:nvPr>
            <p:ph type="sldImg"/>
          </p:nvPr>
        </p:nvSpPr>
        <p:spPr>
          <a:xfrm>
            <a:off x="1144588" y="687388"/>
            <a:ext cx="4568825" cy="3425825"/>
          </a:xfrm>
          <a:ln/>
        </p:spPr>
      </p:sp>
      <p:sp>
        <p:nvSpPr>
          <p:cNvPr id="68612"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p:spPr>
        <p:txBody>
          <a:bodyPr/>
          <a:lstStyle/>
          <a:p>
            <a:pPr eaLnBrk="1" hangingPunct="1"/>
            <a:endParaRPr lang="en-CA" smtClean="0"/>
          </a:p>
        </p:txBody>
      </p:sp>
      <p:sp>
        <p:nvSpPr>
          <p:cNvPr id="69636" name="Slide Number Placeholder 3"/>
          <p:cNvSpPr>
            <a:spLocks noGrp="1"/>
          </p:cNvSpPr>
          <p:nvPr>
            <p:ph type="sldNum" sz="quarter" idx="5"/>
          </p:nvPr>
        </p:nvSpPr>
        <p:spPr>
          <a:noFill/>
        </p:spPr>
        <p:txBody>
          <a:bodyPr/>
          <a:lstStyle/>
          <a:p>
            <a:fld id="{57768CD6-A987-41E0-9D3C-DD951ED54630}" type="slidenum">
              <a:rPr lang="en-US"/>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0BBAC6F8-FB3D-4C30-A944-65CC47053C3F}" type="slidenum">
              <a:rPr lang="en-US"/>
              <a:pPr/>
              <a:t>24</a:t>
            </a:fld>
            <a:endParaRPr lang="en-US"/>
          </a:p>
        </p:txBody>
      </p:sp>
      <p:sp>
        <p:nvSpPr>
          <p:cNvPr id="70659" name="Rectangle 2"/>
          <p:cNvSpPr>
            <a:spLocks noGrp="1" noRot="1" noChangeAspect="1" noChangeArrowheads="1" noTextEdit="1"/>
          </p:cNvSpPr>
          <p:nvPr>
            <p:ph type="sldImg"/>
          </p:nvPr>
        </p:nvSpPr>
        <p:spPr>
          <a:xfrm>
            <a:off x="1144588" y="687388"/>
            <a:ext cx="4568825" cy="3425825"/>
          </a:xfrm>
          <a:ln/>
        </p:spPr>
      </p:sp>
      <p:sp>
        <p:nvSpPr>
          <p:cNvPr id="70660"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p:spPr>
        <p:txBody>
          <a:bodyPr/>
          <a:lstStyle/>
          <a:p>
            <a:pPr eaLnBrk="1" hangingPunct="1"/>
            <a:endParaRPr lang="en-CA" smtClean="0"/>
          </a:p>
        </p:txBody>
      </p:sp>
      <p:sp>
        <p:nvSpPr>
          <p:cNvPr id="71684" name="Slide Number Placeholder 3"/>
          <p:cNvSpPr>
            <a:spLocks noGrp="1"/>
          </p:cNvSpPr>
          <p:nvPr>
            <p:ph type="sldNum" sz="quarter" idx="5"/>
          </p:nvPr>
        </p:nvSpPr>
        <p:spPr>
          <a:noFill/>
        </p:spPr>
        <p:txBody>
          <a:bodyPr/>
          <a:lstStyle/>
          <a:p>
            <a:fld id="{5DC59028-18D7-4555-BE88-FA5D9B2AEBBF}" type="slidenum">
              <a:rPr lang="en-US"/>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EFFED06-3104-4E28-A178-E6C0CCBEC40F}" type="slidenum">
              <a:rPr lang="en-US"/>
              <a:pPr/>
              <a:t>26</a:t>
            </a:fld>
            <a:endParaRPr lang="en-US"/>
          </a:p>
        </p:txBody>
      </p:sp>
      <p:sp>
        <p:nvSpPr>
          <p:cNvPr id="72707" name="Rectangle 2"/>
          <p:cNvSpPr>
            <a:spLocks noGrp="1" noRot="1" noChangeAspect="1" noChangeArrowheads="1" noTextEdit="1"/>
          </p:cNvSpPr>
          <p:nvPr>
            <p:ph type="sldImg"/>
          </p:nvPr>
        </p:nvSpPr>
        <p:spPr>
          <a:xfrm>
            <a:off x="1144588" y="687388"/>
            <a:ext cx="4568825" cy="3425825"/>
          </a:xfrm>
          <a:ln/>
        </p:spPr>
      </p:sp>
      <p:sp>
        <p:nvSpPr>
          <p:cNvPr id="72708" name="Rectangle 3"/>
          <p:cNvSpPr>
            <a:spLocks noGrp="1" noChangeArrowheads="1"/>
          </p:cNvSpPr>
          <p:nvPr>
            <p:ph type="body" idx="1"/>
          </p:nvPr>
        </p:nvSpPr>
        <p:spPr>
          <a:xfrm>
            <a:off x="914400" y="4343400"/>
            <a:ext cx="5029200" cy="4114800"/>
          </a:xfrm>
          <a:noFill/>
          <a:ln/>
        </p:spPr>
        <p:txBody>
          <a:bodyPr/>
          <a:lstStyle/>
          <a:p>
            <a:pPr eaLnBrk="1" hangingPunct="1"/>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01DC114D-D711-4EC6-8808-1BC8AF027D86}" type="slidenum">
              <a:rPr lang="en-US"/>
              <a:pPr/>
              <a:t>27</a:t>
            </a:fld>
            <a:endParaRPr 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xfrm>
            <a:off x="914400" y="4343400"/>
            <a:ext cx="5029200" cy="4114800"/>
          </a:xfrm>
          <a:noFill/>
          <a:ln/>
        </p:spPr>
        <p:txBody>
          <a:bodyPr/>
          <a:lstStyle/>
          <a:p>
            <a:pPr eaLnBrk="1" hangingPunct="1"/>
            <a:r>
              <a:rPr lang="en-GB" smtClean="0"/>
              <a:t>See Section 1-3 in the main text.</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58524E97-6BB6-4821-8B8B-51C4F14D7A3D}" type="slidenum">
              <a:rPr lang="en-US"/>
              <a:pPr/>
              <a:t>28</a:t>
            </a:fld>
            <a:endParaRPr lang="en-US"/>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xfrm>
            <a:off x="914400" y="4343400"/>
            <a:ext cx="5029200" cy="4114800"/>
          </a:xfrm>
          <a:noFill/>
          <a:ln/>
        </p:spPr>
        <p:txBody>
          <a:bodyPr/>
          <a:lstStyle/>
          <a:p>
            <a:pPr eaLnBrk="1" hangingPunct="1"/>
            <a:r>
              <a:rPr lang="en-GB" smtClean="0"/>
              <a:t>See Section 1-3 in the main text, and Figure 1-3.</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pPr eaLnBrk="1" hangingPunct="1"/>
            <a:endParaRPr lang="en-CA" smtClean="0"/>
          </a:p>
        </p:txBody>
      </p:sp>
      <p:sp>
        <p:nvSpPr>
          <p:cNvPr id="81924" name="Slide Number Placeholder 3"/>
          <p:cNvSpPr>
            <a:spLocks noGrp="1"/>
          </p:cNvSpPr>
          <p:nvPr>
            <p:ph type="sldNum" sz="quarter" idx="5"/>
          </p:nvPr>
        </p:nvSpPr>
        <p:spPr>
          <a:noFill/>
        </p:spPr>
        <p:txBody>
          <a:bodyPr/>
          <a:lstStyle/>
          <a:p>
            <a:fld id="{315679BF-B7E5-40B2-BAB2-C095C923EBAD}" type="slidenum">
              <a:rPr lang="en-US"/>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smtClean="0"/>
              <a:t>Click to edit Master title style</a:t>
            </a:r>
            <a:endParaRPr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smtClean="0"/>
              <a:t>Click to edit Master subtitle style</a:t>
            </a:r>
            <a:endParaRPr lang="en-US"/>
          </a:p>
        </p:txBody>
      </p:sp>
      <p:sp>
        <p:nvSpPr>
          <p:cNvPr id="6" name="Date Placeholder 3"/>
          <p:cNvSpPr>
            <a:spLocks noGrp="1"/>
          </p:cNvSpPr>
          <p:nvPr>
            <p:ph type="dt" sz="half" idx="10"/>
          </p:nvPr>
        </p:nvSpPr>
        <p:spPr/>
        <p:txBody>
          <a:bodyPr/>
          <a:lstStyle>
            <a:lvl1pPr>
              <a:defRPr/>
            </a:lvl1pPr>
          </a:lstStyle>
          <a:p>
            <a:pPr>
              <a:defRPr/>
            </a:pPr>
            <a:r>
              <a:rPr lang="en-US"/>
              <a:t>©2006 McGraw-Hill Ryerson Ltd.</a:t>
            </a:r>
          </a:p>
        </p:txBody>
      </p:sp>
      <p:sp>
        <p:nvSpPr>
          <p:cNvPr id="7" name="Footer Placeholder 4"/>
          <p:cNvSpPr>
            <a:spLocks noGrp="1"/>
          </p:cNvSpPr>
          <p:nvPr>
            <p:ph type="ftr" sz="quarter" idx="11"/>
          </p:nvPr>
        </p:nvSpPr>
        <p:spPr/>
        <p:txBody>
          <a:bodyPr/>
          <a:lstStyle>
            <a:lvl1pPr>
              <a:defRPr/>
            </a:lvl1pPr>
          </a:lstStyle>
          <a:p>
            <a:pPr>
              <a:defRPr/>
            </a:pPr>
            <a:r>
              <a:rPr lang="en-US"/>
              <a:t>Lecture 1</a:t>
            </a:r>
          </a:p>
        </p:txBody>
      </p:sp>
      <p:sp>
        <p:nvSpPr>
          <p:cNvPr id="8" name="Slide Number Placeholder 5"/>
          <p:cNvSpPr>
            <a:spLocks noGrp="1"/>
          </p:cNvSpPr>
          <p:nvPr>
            <p:ph type="sldNum" sz="quarter" idx="12"/>
          </p:nvPr>
        </p:nvSpPr>
        <p:spPr/>
        <p:txBody>
          <a:bodyPr/>
          <a:lstStyle>
            <a:lvl1pPr>
              <a:defRPr/>
            </a:lvl1pPr>
          </a:lstStyle>
          <a:p>
            <a:pPr>
              <a:defRPr/>
            </a:pPr>
            <a:fld id="{56813D56-35E4-44B7-BB4E-926736288C22}"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r>
              <a:rPr lang="en-US"/>
              <a:t>©2006 McGraw-Hill Ryerson Ltd.</a:t>
            </a:r>
          </a:p>
        </p:txBody>
      </p:sp>
      <p:sp>
        <p:nvSpPr>
          <p:cNvPr id="5" name="Footer Placeholder 4"/>
          <p:cNvSpPr>
            <a:spLocks noGrp="1"/>
          </p:cNvSpPr>
          <p:nvPr>
            <p:ph type="ftr" sz="quarter" idx="11"/>
          </p:nvPr>
        </p:nvSpPr>
        <p:spPr/>
        <p:txBody>
          <a:bodyPr/>
          <a:lstStyle>
            <a:lvl1pPr>
              <a:defRPr/>
            </a:lvl1pPr>
          </a:lstStyle>
          <a:p>
            <a:pPr>
              <a:defRPr/>
            </a:pPr>
            <a:r>
              <a:rPr lang="en-US"/>
              <a:t>Lecture 1</a:t>
            </a:r>
          </a:p>
        </p:txBody>
      </p:sp>
      <p:sp>
        <p:nvSpPr>
          <p:cNvPr id="6" name="Slide Number Placeholder 5"/>
          <p:cNvSpPr>
            <a:spLocks noGrp="1"/>
          </p:cNvSpPr>
          <p:nvPr>
            <p:ph type="sldNum" sz="quarter" idx="12"/>
          </p:nvPr>
        </p:nvSpPr>
        <p:spPr/>
        <p:txBody>
          <a:bodyPr/>
          <a:lstStyle>
            <a:lvl1pPr>
              <a:defRPr/>
            </a:lvl1pPr>
          </a:lstStyle>
          <a:p>
            <a:pPr>
              <a:defRPr/>
            </a:pPr>
            <a:fld id="{D354889E-883D-48ED-AB3E-DC6AA5A5B1BA}" type="slidenum">
              <a:rPr lang="en-US"/>
              <a:pPr>
                <a:defRPr/>
              </a:pPr>
              <a:t>‹#›</a:t>
            </a:fld>
            <a:endParaRPr lang="en-US"/>
          </a:p>
        </p:txBody>
      </p:sp>
    </p:spTree>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lstStyle>
          <a:p>
            <a:pPr>
              <a:defRPr/>
            </a:pPr>
            <a:r>
              <a:rPr lang="en-US"/>
              <a:t>©2006 McGraw-Hill Ryerson Ltd.</a:t>
            </a:r>
          </a:p>
        </p:txBody>
      </p:sp>
      <p:sp>
        <p:nvSpPr>
          <p:cNvPr id="7" name="Footer Placeholder 4"/>
          <p:cNvSpPr>
            <a:spLocks noGrp="1"/>
          </p:cNvSpPr>
          <p:nvPr>
            <p:ph type="ftr" sz="quarter" idx="11"/>
          </p:nvPr>
        </p:nvSpPr>
        <p:spPr/>
        <p:txBody>
          <a:bodyPr/>
          <a:lstStyle>
            <a:lvl1pPr>
              <a:defRPr/>
            </a:lvl1pPr>
          </a:lstStyle>
          <a:p>
            <a:pPr>
              <a:defRPr/>
            </a:pPr>
            <a:r>
              <a:rPr lang="en-US"/>
              <a:t>Lecture 1</a:t>
            </a:r>
          </a:p>
        </p:txBody>
      </p:sp>
      <p:sp>
        <p:nvSpPr>
          <p:cNvPr id="8" name="Slide Number Placeholder 5"/>
          <p:cNvSpPr>
            <a:spLocks noGrp="1"/>
          </p:cNvSpPr>
          <p:nvPr>
            <p:ph type="sldNum" sz="quarter" idx="12"/>
          </p:nvPr>
        </p:nvSpPr>
        <p:spPr/>
        <p:txBody>
          <a:bodyPr/>
          <a:lstStyle>
            <a:lvl1pPr>
              <a:defRPr/>
            </a:lvl1pPr>
          </a:lstStyle>
          <a:p>
            <a:pPr>
              <a:defRPr/>
            </a:pPr>
            <a:fld id="{DF03E848-E4A1-43B0-8971-95AF71A9043C}"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r>
              <a:rPr lang="en-US"/>
              <a:t>©2006 McGraw-Hill Ryerson Ltd.</a:t>
            </a:r>
          </a:p>
        </p:txBody>
      </p:sp>
      <p:sp>
        <p:nvSpPr>
          <p:cNvPr id="6" name="Footer Placeholder 4"/>
          <p:cNvSpPr>
            <a:spLocks noGrp="1"/>
          </p:cNvSpPr>
          <p:nvPr>
            <p:ph type="ftr" sz="quarter" idx="11"/>
          </p:nvPr>
        </p:nvSpPr>
        <p:spPr/>
        <p:txBody>
          <a:bodyPr/>
          <a:lstStyle>
            <a:lvl1pPr>
              <a:defRPr/>
            </a:lvl1pPr>
          </a:lstStyle>
          <a:p>
            <a:pPr>
              <a:defRPr/>
            </a:pPr>
            <a:r>
              <a:rPr lang="en-US"/>
              <a:t>Lecture 1</a:t>
            </a:r>
          </a:p>
        </p:txBody>
      </p:sp>
      <p:sp>
        <p:nvSpPr>
          <p:cNvPr id="7" name="Slide Number Placeholder 5"/>
          <p:cNvSpPr>
            <a:spLocks noGrp="1"/>
          </p:cNvSpPr>
          <p:nvPr>
            <p:ph type="sldNum" sz="quarter" idx="12"/>
          </p:nvPr>
        </p:nvSpPr>
        <p:spPr/>
        <p:txBody>
          <a:bodyPr/>
          <a:lstStyle>
            <a:lvl1pPr>
              <a:defRPr/>
            </a:lvl1pPr>
          </a:lstStyle>
          <a:p>
            <a:pPr>
              <a:defRPr/>
            </a:pPr>
            <a:fld id="{C0BF1F32-F0B9-4D14-A538-4D14DB01A61F}" type="slidenum">
              <a:rPr lang="en-US"/>
              <a:pPr>
                <a:defRPr/>
              </a:pPr>
              <a:t>‹#›</a:t>
            </a:fld>
            <a:endParaRPr lang="en-US"/>
          </a:p>
        </p:txBody>
      </p:sp>
    </p:spTree>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r>
              <a:rPr lang="en-US"/>
              <a:t>©2006 McGraw-Hill Ryerson Ltd.</a:t>
            </a:r>
          </a:p>
        </p:txBody>
      </p:sp>
      <p:sp>
        <p:nvSpPr>
          <p:cNvPr id="8" name="Footer Placeholder 4"/>
          <p:cNvSpPr>
            <a:spLocks noGrp="1"/>
          </p:cNvSpPr>
          <p:nvPr>
            <p:ph type="ftr" sz="quarter" idx="11"/>
          </p:nvPr>
        </p:nvSpPr>
        <p:spPr/>
        <p:txBody>
          <a:bodyPr/>
          <a:lstStyle>
            <a:lvl1pPr>
              <a:defRPr/>
            </a:lvl1pPr>
          </a:lstStyle>
          <a:p>
            <a:pPr>
              <a:defRPr/>
            </a:pPr>
            <a:r>
              <a:rPr lang="en-US"/>
              <a:t>Lecture 1</a:t>
            </a:r>
          </a:p>
        </p:txBody>
      </p:sp>
      <p:sp>
        <p:nvSpPr>
          <p:cNvPr id="9" name="Slide Number Placeholder 5"/>
          <p:cNvSpPr>
            <a:spLocks noGrp="1"/>
          </p:cNvSpPr>
          <p:nvPr>
            <p:ph type="sldNum" sz="quarter" idx="12"/>
          </p:nvPr>
        </p:nvSpPr>
        <p:spPr/>
        <p:txBody>
          <a:bodyPr/>
          <a:lstStyle>
            <a:lvl1pPr>
              <a:defRPr/>
            </a:lvl1pPr>
          </a:lstStyle>
          <a:p>
            <a:pPr>
              <a:defRPr/>
            </a:pPr>
            <a:fld id="{E5D42B7E-BF2D-42BF-8957-9DE44DD919BB}" type="slidenum">
              <a:rPr lang="en-US"/>
              <a:pPr>
                <a:defRPr/>
              </a:pPr>
              <a:t>‹#›</a:t>
            </a:fld>
            <a:endParaRPr lang="en-US"/>
          </a:p>
        </p:txBody>
      </p:sp>
    </p:spTree>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r>
              <a:rPr lang="en-US"/>
              <a:t>©2006 McGraw-Hill Ryerson Ltd.</a:t>
            </a:r>
          </a:p>
        </p:txBody>
      </p:sp>
      <p:sp>
        <p:nvSpPr>
          <p:cNvPr id="4" name="Footer Placeholder 4"/>
          <p:cNvSpPr>
            <a:spLocks noGrp="1"/>
          </p:cNvSpPr>
          <p:nvPr>
            <p:ph type="ftr" sz="quarter" idx="11"/>
          </p:nvPr>
        </p:nvSpPr>
        <p:spPr/>
        <p:txBody>
          <a:bodyPr/>
          <a:lstStyle>
            <a:lvl1pPr>
              <a:defRPr/>
            </a:lvl1pPr>
          </a:lstStyle>
          <a:p>
            <a:pPr>
              <a:defRPr/>
            </a:pPr>
            <a:r>
              <a:rPr lang="en-US"/>
              <a:t>Lecture 1</a:t>
            </a:r>
          </a:p>
        </p:txBody>
      </p:sp>
      <p:sp>
        <p:nvSpPr>
          <p:cNvPr id="5" name="Slide Number Placeholder 5"/>
          <p:cNvSpPr>
            <a:spLocks noGrp="1"/>
          </p:cNvSpPr>
          <p:nvPr>
            <p:ph type="sldNum" sz="quarter" idx="12"/>
          </p:nvPr>
        </p:nvSpPr>
        <p:spPr/>
        <p:txBody>
          <a:bodyPr/>
          <a:lstStyle>
            <a:lvl1pPr>
              <a:defRPr/>
            </a:lvl1pPr>
          </a:lstStyle>
          <a:p>
            <a:pPr>
              <a:defRPr/>
            </a:pPr>
            <a:fld id="{311FFC83-AD26-4B40-BB98-5A0359493943}" type="slidenum">
              <a:rPr lang="en-US"/>
              <a:pPr>
                <a:defRPr/>
              </a:pPr>
              <a:t>‹#›</a:t>
            </a:fld>
            <a:endParaRPr lang="en-US"/>
          </a:p>
        </p:txBody>
      </p:sp>
    </p:spTree>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r>
              <a:rPr lang="en-US"/>
              <a:t>©2006 McGraw-Hill Ryerson Ltd.</a:t>
            </a:r>
          </a:p>
        </p:txBody>
      </p:sp>
      <p:sp>
        <p:nvSpPr>
          <p:cNvPr id="3" name="Footer Placeholder 2"/>
          <p:cNvSpPr>
            <a:spLocks noGrp="1"/>
          </p:cNvSpPr>
          <p:nvPr>
            <p:ph type="ftr" sz="quarter" idx="11"/>
          </p:nvPr>
        </p:nvSpPr>
        <p:spPr/>
        <p:txBody>
          <a:bodyPr/>
          <a:lstStyle>
            <a:lvl1pPr>
              <a:defRPr/>
            </a:lvl1pPr>
          </a:lstStyle>
          <a:p>
            <a:pPr>
              <a:defRPr/>
            </a:pPr>
            <a:r>
              <a:rPr lang="en-US"/>
              <a:t>Lecture 1</a:t>
            </a:r>
          </a:p>
        </p:txBody>
      </p:sp>
      <p:sp>
        <p:nvSpPr>
          <p:cNvPr id="4" name="Slide Number Placeholder 3"/>
          <p:cNvSpPr>
            <a:spLocks noGrp="1"/>
          </p:cNvSpPr>
          <p:nvPr>
            <p:ph type="sldNum" sz="quarter" idx="12"/>
          </p:nvPr>
        </p:nvSpPr>
        <p:spPr/>
        <p:txBody>
          <a:bodyPr/>
          <a:lstStyle>
            <a:lvl1pPr>
              <a:defRPr/>
            </a:lvl1pPr>
          </a:lstStyle>
          <a:p>
            <a:pPr>
              <a:defRPr/>
            </a:pPr>
            <a:fld id="{5EFB6B1E-CF98-4AA3-95B2-72860461EE2D}" type="slidenum">
              <a:rPr lang="en-US"/>
              <a:pPr>
                <a:defRPr/>
              </a:pPr>
              <a:t>‹#›</a:t>
            </a:fld>
            <a:endParaRPr lang="en-US"/>
          </a:p>
        </p:txBody>
      </p:sp>
    </p:spTree>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lvl1pPr>
          </a:lstStyle>
          <a:p>
            <a:pPr>
              <a:defRPr/>
            </a:pPr>
            <a:r>
              <a:rPr lang="en-US"/>
              <a:t>©2006 McGraw-Hill Ryerson Ltd.</a:t>
            </a:r>
          </a:p>
        </p:txBody>
      </p:sp>
      <p:sp>
        <p:nvSpPr>
          <p:cNvPr id="8" name="Footer Placeholder 5"/>
          <p:cNvSpPr>
            <a:spLocks noGrp="1"/>
          </p:cNvSpPr>
          <p:nvPr>
            <p:ph type="ftr" sz="quarter" idx="11"/>
          </p:nvPr>
        </p:nvSpPr>
        <p:spPr/>
        <p:txBody>
          <a:bodyPr/>
          <a:lstStyle>
            <a:lvl1pPr>
              <a:defRPr/>
            </a:lvl1pPr>
          </a:lstStyle>
          <a:p>
            <a:pPr>
              <a:defRPr/>
            </a:pPr>
            <a:r>
              <a:rPr lang="en-US"/>
              <a:t>Lecture 1</a:t>
            </a:r>
          </a:p>
        </p:txBody>
      </p:sp>
      <p:sp>
        <p:nvSpPr>
          <p:cNvPr id="9" name="Slide Number Placeholder 6"/>
          <p:cNvSpPr>
            <a:spLocks noGrp="1"/>
          </p:cNvSpPr>
          <p:nvPr>
            <p:ph type="sldNum" sz="quarter" idx="12"/>
          </p:nvPr>
        </p:nvSpPr>
        <p:spPr/>
        <p:txBody>
          <a:bodyPr/>
          <a:lstStyle>
            <a:lvl1pPr>
              <a:defRPr/>
            </a:lvl1pPr>
          </a:lstStyle>
          <a:p>
            <a:pPr>
              <a:defRPr/>
            </a:pPr>
            <a:fld id="{70E9CB9B-11D1-4553-B1C4-ECE6A0664288}" type="slidenum">
              <a:rPr lang="en-US"/>
              <a:pPr>
                <a:defRPr/>
              </a:pPr>
              <a:t>‹#›</a:t>
            </a:fld>
            <a:endParaRPr lang="en-US"/>
          </a:p>
        </p:txBody>
      </p:sp>
    </p:spTree>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r>
              <a:rPr lang="en-US"/>
              <a:t>©2006 McGraw-Hill Ryerson Ltd.</a:t>
            </a:r>
          </a:p>
        </p:txBody>
      </p:sp>
      <p:sp>
        <p:nvSpPr>
          <p:cNvPr id="8" name="Footer Placeholder 5"/>
          <p:cNvSpPr>
            <a:spLocks noGrp="1"/>
          </p:cNvSpPr>
          <p:nvPr>
            <p:ph type="ftr" sz="quarter" idx="11"/>
          </p:nvPr>
        </p:nvSpPr>
        <p:spPr>
          <a:xfrm>
            <a:off x="3035300" y="1169988"/>
            <a:ext cx="5194300" cy="201612"/>
          </a:xfrm>
        </p:spPr>
        <p:txBody>
          <a:bodyPr/>
          <a:lstStyle>
            <a:lvl1pPr>
              <a:defRPr smtClean="0">
                <a:solidFill>
                  <a:schemeClr val="bg1">
                    <a:shade val="50000"/>
                  </a:schemeClr>
                </a:solidFill>
              </a:defRPr>
            </a:lvl1pPr>
          </a:lstStyle>
          <a:p>
            <a:pPr>
              <a:defRPr/>
            </a:pPr>
            <a:r>
              <a:rPr lang="en-US"/>
              <a:t>Lecture 1</a:t>
            </a:r>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DE0CA467-6C0E-415E-9FAA-9BCDA9149555}"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r>
              <a:rPr lang="en-US"/>
              <a:t>©2006 McGraw-Hill Ryerson Ltd.</a:t>
            </a:r>
          </a:p>
        </p:txBody>
      </p:sp>
      <p:sp>
        <p:nvSpPr>
          <p:cNvPr id="5" name="Footer Placeholder 4"/>
          <p:cNvSpPr>
            <a:spLocks noGrp="1"/>
          </p:cNvSpPr>
          <p:nvPr>
            <p:ph type="ftr" sz="quarter" idx="11"/>
          </p:nvPr>
        </p:nvSpPr>
        <p:spPr/>
        <p:txBody>
          <a:bodyPr/>
          <a:lstStyle>
            <a:lvl1pPr>
              <a:defRPr/>
            </a:lvl1pPr>
          </a:lstStyle>
          <a:p>
            <a:pPr>
              <a:defRPr/>
            </a:pPr>
            <a:r>
              <a:rPr lang="en-US"/>
              <a:t>Lecture 1</a:t>
            </a:r>
          </a:p>
        </p:txBody>
      </p:sp>
      <p:sp>
        <p:nvSpPr>
          <p:cNvPr id="6" name="Slide Number Placeholder 5"/>
          <p:cNvSpPr>
            <a:spLocks noGrp="1"/>
          </p:cNvSpPr>
          <p:nvPr>
            <p:ph type="sldNum" sz="quarter" idx="12"/>
          </p:nvPr>
        </p:nvSpPr>
        <p:spPr/>
        <p:txBody>
          <a:bodyPr/>
          <a:lstStyle>
            <a:lvl1pPr>
              <a:defRPr/>
            </a:lvl1pPr>
          </a:lstStyle>
          <a:p>
            <a:pPr>
              <a:defRPr/>
            </a:pPr>
            <a:fld id="{514CB987-DC39-4FC2-9200-399D67739D5E}" type="slidenum">
              <a:rPr lang="en-US"/>
              <a:pPr>
                <a:defRPr/>
              </a:pPr>
              <a:t>‹#›</a:t>
            </a:fld>
            <a:endParaRPr lang="en-US"/>
          </a:p>
        </p:txBody>
      </p:sp>
    </p:spTree>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r>
              <a:rPr lang="en-US"/>
              <a:t>©2006 McGraw-Hill Ryerson Ltd.</a:t>
            </a:r>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r>
              <a:rPr lang="en-US"/>
              <a:t>Lecture 1</a:t>
            </a:r>
          </a:p>
        </p:txBody>
      </p:sp>
      <p:sp>
        <p:nvSpPr>
          <p:cNvPr id="8" name="Slide Number Placeholder 5"/>
          <p:cNvSpPr>
            <a:spLocks noGrp="1"/>
          </p:cNvSpPr>
          <p:nvPr>
            <p:ph type="sldNum" sz="quarter" idx="12"/>
          </p:nvPr>
        </p:nvSpPr>
        <p:spPr/>
        <p:txBody>
          <a:bodyPr/>
          <a:lstStyle>
            <a:lvl1pPr>
              <a:defRPr/>
            </a:lvl1pPr>
          </a:lstStyle>
          <a:p>
            <a:pPr>
              <a:defRPr/>
            </a:pPr>
            <a:fld id="{0C27D1AF-BC7C-4377-825B-816D781CFDC3}" type="slidenum">
              <a:rPr lang="en-US"/>
              <a:pPr>
                <a:defRPr/>
              </a:pPr>
              <a:t>‹#›</a:t>
            </a:fld>
            <a:endParaRPr lang="en-US"/>
          </a:p>
        </p:txBody>
      </p:sp>
    </p:spTree>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79388" y="115888"/>
            <a:ext cx="8785225" cy="1258887"/>
          </a:xfrm>
        </p:spPr>
        <p:txBody>
          <a:bodyPr/>
          <a:lstStyle/>
          <a:p>
            <a:r>
              <a:rPr lang="en-US" smtClean="0"/>
              <a:t>Click to edit Master title style</a:t>
            </a:r>
            <a:endParaRPr lang="en-CA"/>
          </a:p>
        </p:txBody>
      </p:sp>
      <p:sp>
        <p:nvSpPr>
          <p:cNvPr id="3" name="Chart Placeholder 2"/>
          <p:cNvSpPr>
            <a:spLocks noGrp="1"/>
          </p:cNvSpPr>
          <p:nvPr>
            <p:ph type="chart" idx="1"/>
          </p:nvPr>
        </p:nvSpPr>
        <p:spPr>
          <a:xfrm>
            <a:off x="539750" y="1700213"/>
            <a:ext cx="8064500" cy="4537075"/>
          </a:xfrm>
        </p:spPr>
        <p:txBody>
          <a:bodyPr rtlCol="0">
            <a:normAutofit/>
          </a:bodyPr>
          <a:lstStyle/>
          <a:p>
            <a:pPr lvl="0"/>
            <a:endParaRPr lang="en-CA" noProof="0"/>
          </a:p>
        </p:txBody>
      </p:sp>
      <p:sp>
        <p:nvSpPr>
          <p:cNvPr id="4" name="Date Placeholder 3"/>
          <p:cNvSpPr>
            <a:spLocks noGrp="1"/>
          </p:cNvSpPr>
          <p:nvPr>
            <p:ph type="dt" sz="half" idx="10"/>
          </p:nvPr>
        </p:nvSpPr>
        <p:spPr>
          <a:xfrm>
            <a:off x="250825" y="6381750"/>
            <a:ext cx="2881313" cy="476250"/>
          </a:xfrm>
        </p:spPr>
        <p:txBody>
          <a:bodyPr/>
          <a:lstStyle>
            <a:lvl1pPr>
              <a:defRPr smtClean="0"/>
            </a:lvl1pPr>
          </a:lstStyle>
          <a:p>
            <a:pPr>
              <a:defRPr/>
            </a:pPr>
            <a:r>
              <a:rPr lang="en-US"/>
              <a:t>©2006 McGraw-Hill Ryerson Ltd.</a:t>
            </a:r>
          </a:p>
        </p:txBody>
      </p:sp>
      <p:sp>
        <p:nvSpPr>
          <p:cNvPr id="5" name="Footer Placeholder 4"/>
          <p:cNvSpPr>
            <a:spLocks noGrp="1"/>
          </p:cNvSpPr>
          <p:nvPr>
            <p:ph type="ftr" sz="quarter" idx="11"/>
          </p:nvPr>
        </p:nvSpPr>
        <p:spPr>
          <a:xfrm>
            <a:off x="3132138" y="6381750"/>
            <a:ext cx="3168650" cy="476250"/>
          </a:xfrm>
        </p:spPr>
        <p:txBody>
          <a:bodyPr/>
          <a:lstStyle>
            <a:lvl1pPr>
              <a:defRPr/>
            </a:lvl1pPr>
          </a:lstStyle>
          <a:p>
            <a:pPr>
              <a:defRPr/>
            </a:pPr>
            <a:r>
              <a:rPr lang="en-US"/>
              <a:t>Lecture 1</a:t>
            </a:r>
          </a:p>
        </p:txBody>
      </p:sp>
      <p:sp>
        <p:nvSpPr>
          <p:cNvPr id="6" name="Slide Number Placeholder 5"/>
          <p:cNvSpPr>
            <a:spLocks noGrp="1"/>
          </p:cNvSpPr>
          <p:nvPr>
            <p:ph type="sldNum" sz="quarter" idx="12"/>
          </p:nvPr>
        </p:nvSpPr>
        <p:spPr>
          <a:xfrm>
            <a:off x="6372225" y="6381750"/>
            <a:ext cx="2771775" cy="476250"/>
          </a:xfrm>
        </p:spPr>
        <p:txBody>
          <a:bodyPr/>
          <a:lstStyle>
            <a:lvl1pPr>
              <a:defRPr/>
            </a:lvl1pPr>
          </a:lstStyle>
          <a:p>
            <a:pPr>
              <a:defRPr/>
            </a:pPr>
            <a:fld id="{28522D8E-DD98-4BD1-9C56-18985D8D8387}" type="slidenum">
              <a:rPr lang="en-US"/>
              <a:pPr>
                <a:defRPr/>
              </a:pPr>
              <a:t>‹#›</a:t>
            </a:fld>
            <a:endParaRPr lang="en-US"/>
          </a:p>
        </p:txBody>
      </p:sp>
    </p:spTree>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en-US" smtClean="0"/>
              <a:t>Click to edit Master title style</a:t>
            </a:r>
            <a:endParaRPr lang="en-US"/>
          </a:p>
        </p:txBody>
      </p:sp>
      <p:sp>
        <p:nvSpPr>
          <p:cNvPr id="9221" name="Text Placeholder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smtClean="0">
                <a:solidFill>
                  <a:schemeClr val="tx1">
                    <a:tint val="95000"/>
                  </a:schemeClr>
                </a:solidFill>
              </a:defRPr>
            </a:lvl1pPr>
            <a:extLst/>
          </a:lstStyle>
          <a:p>
            <a:pPr>
              <a:defRPr/>
            </a:pPr>
            <a:r>
              <a:rPr lang="en-US"/>
              <a:t>©2006 McGraw-Hill Ryerson Ltd.</a:t>
            </a:r>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smtClean="0">
                <a:solidFill>
                  <a:schemeClr val="tx1">
                    <a:tint val="95000"/>
                  </a:schemeClr>
                </a:solidFill>
              </a:defRPr>
            </a:lvl1pPr>
            <a:extLst/>
          </a:lstStyle>
          <a:p>
            <a:pPr>
              <a:defRPr/>
            </a:pPr>
            <a:r>
              <a:rPr lang="en-US"/>
              <a:t>Lecture 1</a:t>
            </a:r>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smtClean="0">
                <a:solidFill>
                  <a:schemeClr val="tx1">
                    <a:tint val="95000"/>
                  </a:schemeClr>
                </a:solidFill>
              </a:defRPr>
            </a:lvl1pPr>
            <a:extLst/>
          </a:lstStyle>
          <a:p>
            <a:pPr>
              <a:defRPr/>
            </a:pPr>
            <a:fld id="{B487A7A1-C48F-46A2-9906-5F6CED8100C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2" r:id="rId1"/>
    <p:sldLayoutId id="2147483687" r:id="rId2"/>
    <p:sldLayoutId id="2147483693" r:id="rId3"/>
    <p:sldLayoutId id="2147483688" r:id="rId4"/>
    <p:sldLayoutId id="2147483689" r:id="rId5"/>
    <p:sldLayoutId id="2147483690" r:id="rId6"/>
    <p:sldLayoutId id="2147483694" r:id="rId7"/>
    <p:sldLayoutId id="2147483695" r:id="rId8"/>
    <p:sldLayoutId id="2147483696" r:id="rId9"/>
    <p:sldLayoutId id="2147483691" r:id="rId10"/>
    <p:sldLayoutId id="2147483697" r:id="rId11"/>
    <p:sldLayoutId id="2147483698" r:id="rId12"/>
  </p:sldLayoutIdLst>
  <p:transition spd="med">
    <p:fade thruBlk="1"/>
  </p:transition>
  <p:timing>
    <p:tnLst>
      <p:par>
        <p:cTn id="1" dur="indefinite" restart="never" nodeType="tmRoot"/>
      </p:par>
    </p:tnLst>
  </p:timing>
  <p:hf hdr="0" dt="0"/>
  <p:txStyles>
    <p:titleStyle>
      <a:lvl1pPr algn="l" rtl="0" fontAlgn="base">
        <a:spcBef>
          <a:spcPct val="0"/>
        </a:spcBef>
        <a:spcAft>
          <a:spcPct val="0"/>
        </a:spcAft>
        <a:defRPr sz="4500" b="1" kern="1200">
          <a:solidFill>
            <a:srgbClr val="FFC800"/>
          </a:solidFill>
          <a:latin typeface="+mj-lt"/>
          <a:ea typeface="+mj-ea"/>
          <a:cs typeface="+mj-cs"/>
        </a:defRPr>
      </a:lvl1pPr>
      <a:lvl2pPr algn="l" rtl="0" fontAlgn="base">
        <a:spcBef>
          <a:spcPct val="0"/>
        </a:spcBef>
        <a:spcAft>
          <a:spcPct val="0"/>
        </a:spcAft>
        <a:defRPr sz="4500" b="1">
          <a:solidFill>
            <a:srgbClr val="FFC800"/>
          </a:solidFill>
          <a:latin typeface="Corbel" pitchFamily="34" charset="0"/>
        </a:defRPr>
      </a:lvl2pPr>
      <a:lvl3pPr algn="l" rtl="0" fontAlgn="base">
        <a:spcBef>
          <a:spcPct val="0"/>
        </a:spcBef>
        <a:spcAft>
          <a:spcPct val="0"/>
        </a:spcAft>
        <a:defRPr sz="4500" b="1">
          <a:solidFill>
            <a:srgbClr val="FFC800"/>
          </a:solidFill>
          <a:latin typeface="Corbel" pitchFamily="34" charset="0"/>
        </a:defRPr>
      </a:lvl3pPr>
      <a:lvl4pPr algn="l" rtl="0" fontAlgn="base">
        <a:spcBef>
          <a:spcPct val="0"/>
        </a:spcBef>
        <a:spcAft>
          <a:spcPct val="0"/>
        </a:spcAft>
        <a:defRPr sz="4500" b="1">
          <a:solidFill>
            <a:srgbClr val="FFC800"/>
          </a:solidFill>
          <a:latin typeface="Corbel" pitchFamily="34" charset="0"/>
        </a:defRPr>
      </a:lvl4pPr>
      <a:lvl5pPr algn="l" rtl="0" fontAlgn="base">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fontAlgn="base">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fontAlgn="base">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fontAlgn="base">
        <a:spcBef>
          <a:spcPct val="20000"/>
        </a:spcBef>
        <a:spcAft>
          <a:spcPct val="0"/>
        </a:spcAft>
        <a:buClr>
          <a:srgbClr val="E66C7D"/>
        </a:buClr>
        <a:buFont typeface="Arial" charset="0"/>
        <a:buChar char="▪"/>
        <a:defRPr sz="2400" kern="1200">
          <a:solidFill>
            <a:schemeClr val="tx1"/>
          </a:solidFill>
          <a:latin typeface="+mn-lt"/>
          <a:ea typeface="+mn-ea"/>
          <a:cs typeface="+mn-cs"/>
        </a:defRPr>
      </a:lvl3pPr>
      <a:lvl4pPr marL="1216025" indent="-182563" algn="l" rtl="0" fontAlgn="base">
        <a:spcBef>
          <a:spcPct val="20000"/>
        </a:spcBef>
        <a:spcAft>
          <a:spcPct val="0"/>
        </a:spcAft>
        <a:buClr>
          <a:srgbClr val="6BB76D"/>
        </a:buClr>
        <a:buFont typeface="Arial" charset="0"/>
        <a:buChar char="▪"/>
        <a:defRPr sz="2000" kern="1200">
          <a:solidFill>
            <a:schemeClr val="tx1"/>
          </a:solidFill>
          <a:latin typeface="+mn-lt"/>
          <a:ea typeface="+mn-ea"/>
          <a:cs typeface="+mn-cs"/>
        </a:defRPr>
      </a:lvl4pPr>
      <a:lvl5pPr marL="1425575" indent="-182563" algn="l" rtl="0" fontAlgn="base">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pbs.org/wgbh/commandingheights/lo/countries/ar/ar_full.htm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www.bls.gov/news.release/cpi.nr0.htm" TargetMode="External"/><Relationship Id="rId5" Type="http://schemas.openxmlformats.org/officeDocument/2006/relationships/hyperlink" Target="http://today.reuters.com/misc/PrinterFriendlyPopup.aspx?type=economicNews&amp;storyID=2006-08-04T152336Z_01_N04477639_RTRIDST_0_ECONOMY-ARGENTINA-INFLATION.XML" TargetMode="External"/><Relationship Id="rId4" Type="http://schemas.openxmlformats.org/officeDocument/2006/relationships/hyperlink" Target="http://www.imf.org/external/np/sec/pn/2006/pn0693.htm"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Microsoft_Office_Excel_97-2003_Worksheet1.xls"/></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oleObject" Target="../embeddings/Microsoft_Office_Excel_97-2003_Worksheet2.xls"/></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oleObject" Target="../embeddings/Microsoft_Office_Excel_97-2003_Worksheet3.xls"/></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vmlDrawing" Target="../drawings/vmlDrawing6.vml"/><Relationship Id="rId4" Type="http://schemas.openxmlformats.org/officeDocument/2006/relationships/oleObject" Target="../embeddings/Microsoft_Office_Excel_97-2003_Worksheet4.xls"/></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4.xml"/><Relationship Id="rId1" Type="http://schemas.openxmlformats.org/officeDocument/2006/relationships/vmlDrawing" Target="../drawings/vmlDrawing8.vml"/><Relationship Id="rId4" Type="http://schemas.openxmlformats.org/officeDocument/2006/relationships/oleObject" Target="../embeddings/Microsoft_Office_Excel_97-2003_Worksheet5.xls"/></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www.lyryx.com/"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fontAlgn="auto">
              <a:spcAft>
                <a:spcPts val="0"/>
              </a:spcAft>
              <a:defRPr/>
            </a:pPr>
            <a:r>
              <a:rPr lang="en-US">
                <a:solidFill>
                  <a:schemeClr val="accent1">
                    <a:satMod val="150000"/>
                  </a:schemeClr>
                </a:solidFill>
              </a:rPr>
              <a:t>Lecture One</a:t>
            </a:r>
          </a:p>
        </p:txBody>
      </p:sp>
      <p:sp>
        <p:nvSpPr>
          <p:cNvPr id="2051" name="Rectangle 3"/>
          <p:cNvSpPr>
            <a:spLocks noGrp="1" noChangeArrowheads="1"/>
          </p:cNvSpPr>
          <p:nvPr>
            <p:ph type="subTitle" idx="1"/>
          </p:nvPr>
        </p:nvSpPr>
        <p:spPr>
          <a:xfrm>
            <a:off x="685800" y="1828800"/>
            <a:ext cx="8077200" cy="1500188"/>
          </a:xfrm>
        </p:spPr>
        <p:txBody>
          <a:bodyPr rtlCol="0">
            <a:normAutofit/>
          </a:bodyPr>
          <a:lstStyle/>
          <a:p>
            <a:pPr fontAlgn="auto">
              <a:spcBef>
                <a:spcPts val="0"/>
              </a:spcBef>
              <a:spcAft>
                <a:spcPts val="0"/>
              </a:spcAft>
              <a:buFontTx/>
              <a:buChar char="•"/>
              <a:defRPr/>
            </a:pPr>
            <a:r>
              <a:rPr lang="en-US" dirty="0"/>
              <a:t>Course Information</a:t>
            </a:r>
          </a:p>
          <a:p>
            <a:pPr fontAlgn="auto">
              <a:spcBef>
                <a:spcPts val="0"/>
              </a:spcBef>
              <a:spcAft>
                <a:spcPts val="0"/>
              </a:spcAft>
              <a:buFontTx/>
              <a:buChar char="•"/>
              <a:defRPr/>
            </a:pPr>
            <a:r>
              <a:rPr lang="en-US" dirty="0"/>
              <a:t>Introduction</a:t>
            </a:r>
          </a:p>
          <a:p>
            <a:pPr fontAlgn="auto">
              <a:spcBef>
                <a:spcPts val="0"/>
              </a:spcBef>
              <a:spcAft>
                <a:spcPts val="0"/>
              </a:spcAft>
              <a:buFontTx/>
              <a:buChar char="•"/>
              <a:defRPr/>
            </a:pPr>
            <a:r>
              <a:rPr lang="en-US" dirty="0"/>
              <a:t>Appendix to Chapter 1</a:t>
            </a:r>
          </a:p>
          <a:p>
            <a:pPr fontAlgn="auto">
              <a:spcBef>
                <a:spcPts val="0"/>
              </a:spcBef>
              <a:spcAft>
                <a:spcPts val="0"/>
              </a:spcAft>
              <a:buFontTx/>
              <a:buChar char="•"/>
              <a:defRPr/>
            </a:pPr>
            <a:r>
              <a:rPr lang="en-US" dirty="0"/>
              <a:t>Production Possibility </a:t>
            </a:r>
            <a:r>
              <a:rPr lang="en-US" dirty="0" smtClean="0"/>
              <a:t>Curve</a:t>
            </a:r>
            <a:endParaRPr lang="en-US" dirty="0"/>
          </a:p>
        </p:txBody>
      </p:sp>
    </p:spTree>
  </p:cSld>
  <p:clrMapOvr>
    <a:masterClrMapping/>
  </p:clrMapOvr>
  <p:transition spd="med">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Course Information</a:t>
            </a:r>
          </a:p>
        </p:txBody>
      </p:sp>
      <p:sp>
        <p:nvSpPr>
          <p:cNvPr id="9219" name="Rectangle 3"/>
          <p:cNvSpPr>
            <a:spLocks noGrp="1" noChangeArrowheads="1"/>
          </p:cNvSpPr>
          <p:nvPr>
            <p:ph idx="1"/>
          </p:nvPr>
        </p:nvSpPr>
        <p:spPr/>
        <p:txBody>
          <a:bodyPr rtlCol="0">
            <a:normAutofit/>
          </a:bodyPr>
          <a:lstStyle/>
          <a:p>
            <a:pPr marL="438912" indent="-320040" fontAlgn="auto">
              <a:spcBef>
                <a:spcPts val="0"/>
              </a:spcBef>
              <a:spcAft>
                <a:spcPts val="0"/>
              </a:spcAft>
              <a:buFont typeface="Wingdings 2"/>
              <a:buChar char=""/>
              <a:defRPr/>
            </a:pPr>
            <a:r>
              <a:rPr lang="en-US" dirty="0"/>
              <a:t>Course Outline</a:t>
            </a:r>
          </a:p>
          <a:p>
            <a:pPr marL="731520" lvl="1" indent="-274320" fontAlgn="auto">
              <a:spcAft>
                <a:spcPts val="0"/>
              </a:spcAft>
              <a:buFont typeface="Wingdings"/>
              <a:buChar char=""/>
              <a:defRPr/>
            </a:pPr>
            <a:r>
              <a:rPr lang="en-US" dirty="0" smtClean="0"/>
              <a:t>Textbook (Connect)</a:t>
            </a:r>
          </a:p>
          <a:p>
            <a:pPr marL="731520" lvl="1" indent="-274320" fontAlgn="auto">
              <a:spcAft>
                <a:spcPts val="0"/>
              </a:spcAft>
              <a:buFont typeface="Wingdings"/>
              <a:buChar char=""/>
              <a:defRPr/>
            </a:pPr>
            <a:r>
              <a:rPr lang="en-US" dirty="0" err="1" smtClean="0"/>
              <a:t>Lyryx</a:t>
            </a:r>
            <a:endParaRPr lang="en-US" dirty="0"/>
          </a:p>
          <a:p>
            <a:pPr marL="731520" lvl="1" indent="-274320" fontAlgn="auto">
              <a:spcAft>
                <a:spcPts val="0"/>
              </a:spcAft>
              <a:buFont typeface="Wingdings"/>
              <a:buChar char=""/>
              <a:defRPr/>
            </a:pPr>
            <a:r>
              <a:rPr lang="en-US" dirty="0" smtClean="0"/>
              <a:t>Evaluation</a:t>
            </a:r>
            <a:endParaRPr lang="en-US" dirty="0"/>
          </a:p>
          <a:p>
            <a:pPr marL="731520" lvl="1" indent="-274320" fontAlgn="auto">
              <a:spcAft>
                <a:spcPts val="0"/>
              </a:spcAft>
              <a:buFont typeface="Wingdings"/>
              <a:buChar char=""/>
              <a:defRPr/>
            </a:pPr>
            <a:r>
              <a:rPr lang="en-US" i="1" dirty="0">
                <a:solidFill>
                  <a:schemeClr val="tx2"/>
                </a:solidFill>
                <a:effectLst>
                  <a:outerShdw blurRad="38100" dist="38100" dir="2700000" algn="tl">
                    <a:srgbClr val="000000"/>
                  </a:outerShdw>
                </a:effectLst>
              </a:rPr>
              <a:t>Questions?</a:t>
            </a:r>
          </a:p>
          <a:p>
            <a:pPr marL="438912" indent="-320040" fontAlgn="auto">
              <a:spcBef>
                <a:spcPts val="0"/>
              </a:spcBef>
              <a:spcAft>
                <a:spcPts val="0"/>
              </a:spcAft>
              <a:buFont typeface="Wingdings 2"/>
              <a:buChar char=""/>
              <a:defRPr/>
            </a:pPr>
            <a:r>
              <a:rPr lang="en-US" dirty="0"/>
              <a:t>Midterm and Final exams</a:t>
            </a:r>
          </a:p>
          <a:p>
            <a:pPr marL="438912" indent="-320040" fontAlgn="auto">
              <a:spcBef>
                <a:spcPts val="0"/>
              </a:spcBef>
              <a:spcAft>
                <a:spcPts val="0"/>
              </a:spcAft>
              <a:buFontTx/>
              <a:buNone/>
              <a:defRPr/>
            </a:pPr>
            <a:r>
              <a:rPr lang="en-US" dirty="0" smtClean="0"/>
              <a:t>	How </a:t>
            </a:r>
            <a:r>
              <a:rPr lang="en-US" dirty="0"/>
              <a:t>to study?</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BB82AE8B-E01D-40C1-B13A-5924D636B956}" type="slidenum">
              <a:rPr lang="en-US"/>
              <a:pPr>
                <a:defRPr/>
              </a:pPr>
              <a:t>2</a:t>
            </a:fld>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0" end="0"/>
                                            </p:txEl>
                                          </p:spTgt>
                                        </p:tgtEl>
                                        <p:attrNameLst>
                                          <p:attrName>ppt_c</p:attrName>
                                        </p:attrNameLst>
                                      </p:cBhvr>
                                      <p:to>
                                        <a:schemeClr val="tx2"/>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1" end="1"/>
                                            </p:txEl>
                                          </p:spTgt>
                                        </p:tgtEl>
                                        <p:attrNameLst>
                                          <p:attrName>ppt_c</p:attrName>
                                        </p:attrNameLst>
                                      </p:cBhvr>
                                      <p:to>
                                        <a:schemeClr val="tx2"/>
                                      </p:to>
                                    </p:animClr>
                                  </p:subTnLst>
                                </p:cTn>
                              </p:par>
                              <p:par>
                                <p:cTn id="11" presetID="1" presetClass="entr" presetSubtype="0" fill="hold" grpId="0" nodeType="with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subTnLst>
                                    <p:animClr>
                                      <p:cBhvr override="childStyle">
                                        <p:cTn dur="1" fill="hold" display="0" masterRel="nextClick" afterEffect="1"/>
                                        <p:tgtEl>
                                          <p:spTgt spid="9219">
                                            <p:txEl>
                                              <p:pRg st="2" end="2"/>
                                            </p:txEl>
                                          </p:spTgt>
                                        </p:tgtEl>
                                        <p:attrNameLst>
                                          <p:attrName>ppt_c</p:attrName>
                                        </p:attrNameLst>
                                      </p:cBhvr>
                                      <p:to>
                                        <a:schemeClr val="tx2"/>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21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3" end="3"/>
                                            </p:txEl>
                                          </p:spTgt>
                                        </p:tgtEl>
                                        <p:attrNameLst>
                                          <p:attrName>ppt_c</p:attrName>
                                        </p:attrNameLst>
                                      </p:cBhvr>
                                      <p:to>
                                        <a:schemeClr val="tx2"/>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219">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4" end="4"/>
                                            </p:txEl>
                                          </p:spTgt>
                                        </p:tgtEl>
                                        <p:attrNameLst>
                                          <p:attrName>ppt_c</p:attrName>
                                        </p:attrNameLst>
                                      </p:cBhvr>
                                      <p:to>
                                        <a:schemeClr val="tx2"/>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219">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5" end="5"/>
                                            </p:txEl>
                                          </p:spTgt>
                                        </p:tgtEl>
                                        <p:attrNameLst>
                                          <p:attrName>ppt_c</p:attrName>
                                        </p:attrNameLst>
                                      </p:cBhvr>
                                      <p:to>
                                        <a:schemeClr val="tx2"/>
                                      </p:to>
                                    </p:animClr>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219">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9219">
                                            <p:txEl>
                                              <p:pRg st="6" end="6"/>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pPr fontAlgn="auto">
              <a:spcAft>
                <a:spcPts val="0"/>
              </a:spcAft>
              <a:defRPr/>
            </a:pPr>
            <a:r>
              <a:rPr lang="en-US">
                <a:solidFill>
                  <a:schemeClr val="accent1">
                    <a:satMod val="150000"/>
                  </a:schemeClr>
                </a:solidFill>
              </a:rPr>
              <a:t>Macroeconomics and Microeconomics</a:t>
            </a:r>
          </a:p>
        </p:txBody>
      </p:sp>
      <p:sp>
        <p:nvSpPr>
          <p:cNvPr id="11267" name="Rectangle 3"/>
          <p:cNvSpPr>
            <a:spLocks noGrp="1" noChangeArrowheads="1"/>
          </p:cNvSpPr>
          <p:nvPr>
            <p:ph idx="1"/>
          </p:nvPr>
        </p:nvSpPr>
        <p:spPr/>
        <p:txBody>
          <a:bodyPr/>
          <a:lstStyle/>
          <a:p>
            <a:r>
              <a:rPr lang="en-US" dirty="0" smtClean="0"/>
              <a:t>Macroeconomics examines</a:t>
            </a:r>
          </a:p>
          <a:p>
            <a:pPr lvl="1"/>
            <a:r>
              <a:rPr lang="en-US" dirty="0" smtClean="0"/>
              <a:t>the whole economy</a:t>
            </a:r>
          </a:p>
          <a:p>
            <a:pPr lvl="1"/>
            <a:r>
              <a:rPr lang="en-US" dirty="0" smtClean="0"/>
              <a:t>the subdivisions or aggregates</a:t>
            </a:r>
          </a:p>
          <a:p>
            <a:r>
              <a:rPr lang="en-US" dirty="0" smtClean="0"/>
              <a:t>Microeconomics examines</a:t>
            </a:r>
          </a:p>
          <a:p>
            <a:pPr lvl="1"/>
            <a:r>
              <a:rPr lang="en-US" dirty="0" smtClean="0"/>
              <a:t>individual units (household, firm or industry) and their decision making process</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1D7B8AC1-6167-4627-95D3-80D659C83F5A}" type="slidenum">
              <a:rPr lang="en-US"/>
              <a:pPr>
                <a:defRPr/>
              </a:pPr>
              <a:t>3</a:t>
            </a:fld>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Example: How to Cure Inflation</a:t>
            </a:r>
          </a:p>
        </p:txBody>
      </p:sp>
      <p:sp>
        <p:nvSpPr>
          <p:cNvPr id="21507" name="Rectangle 3"/>
          <p:cNvSpPr>
            <a:spLocks noGrp="1" noChangeArrowheads="1"/>
          </p:cNvSpPr>
          <p:nvPr>
            <p:ph idx="1"/>
          </p:nvPr>
        </p:nvSpPr>
        <p:spPr/>
        <p:txBody>
          <a:bodyPr/>
          <a:lstStyle/>
          <a:p>
            <a:r>
              <a:rPr lang="en-US" smtClean="0"/>
              <a:t>Argentina is no stranger to inflation and has suffered frequent periods of </a:t>
            </a:r>
            <a:r>
              <a:rPr lang="en-US" smtClean="0">
                <a:hlinkClick r:id="rId3"/>
              </a:rPr>
              <a:t>devastating inflation</a:t>
            </a:r>
            <a:r>
              <a:rPr lang="en-US" smtClean="0"/>
              <a:t> since 1945. Despite recent praise from the </a:t>
            </a:r>
            <a:r>
              <a:rPr lang="en-US" smtClean="0">
                <a:hlinkClick r:id="rId4"/>
              </a:rPr>
              <a:t>International Monetary Fund</a:t>
            </a:r>
            <a:r>
              <a:rPr lang="en-US" smtClean="0"/>
              <a:t> for its economic growth, Argentina currently suffers from a </a:t>
            </a:r>
            <a:r>
              <a:rPr lang="en-US" smtClean="0">
                <a:hlinkClick r:id="rId5"/>
              </a:rPr>
              <a:t>12.3% </a:t>
            </a:r>
            <a:r>
              <a:rPr lang="en-US" smtClean="0"/>
              <a:t>inflation rate (compared to only 2</a:t>
            </a:r>
            <a:r>
              <a:rPr lang="en-US" smtClean="0">
                <a:hlinkClick r:id="rId6"/>
              </a:rPr>
              <a:t>%</a:t>
            </a:r>
            <a:r>
              <a:rPr lang="en-US" smtClean="0"/>
              <a:t> in Canada).</a:t>
            </a:r>
            <a:br>
              <a:rPr lang="en-US" smtClean="0"/>
            </a:br>
            <a:endParaRPr lang="en-US" smtClean="0"/>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B756A895-AB72-4AED-A24B-379445E79118}" type="slidenum">
              <a:rPr lang="en-US"/>
              <a:pPr>
                <a:defRPr/>
              </a:pPr>
              <a:t>4</a:t>
            </a:fld>
            <a:endParaRPr lang="en-US"/>
          </a:p>
        </p:txBody>
      </p:sp>
    </p:spTree>
  </p:cSld>
  <p:clrMapOvr>
    <a:masterClrMapping/>
  </p:clrMapOvr>
  <p:transition spd="med">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Milton Friedman </a:t>
            </a:r>
          </a:p>
        </p:txBody>
      </p:sp>
      <p:sp>
        <p:nvSpPr>
          <p:cNvPr id="22531" name="Rectangle 3"/>
          <p:cNvSpPr>
            <a:spLocks noGrp="1" noChangeArrowheads="1"/>
          </p:cNvSpPr>
          <p:nvPr>
            <p:ph idx="1"/>
          </p:nvPr>
        </p:nvSpPr>
        <p:spPr>
          <a:xfrm>
            <a:off x="539750" y="1484313"/>
            <a:ext cx="8064500" cy="4752975"/>
          </a:xfrm>
        </p:spPr>
        <p:txBody>
          <a:bodyPr/>
          <a:lstStyle/>
          <a:p>
            <a:pPr>
              <a:lnSpc>
                <a:spcPct val="90000"/>
              </a:lnSpc>
              <a:buFontTx/>
              <a:buNone/>
            </a:pPr>
            <a:r>
              <a:rPr lang="en-US" sz="2800" smtClean="0"/>
              <a:t>	Inflation is just like alcoholism, in both cases, when you start drinking or when you start printing too much money. The good effects come first; the bad effects only come later. That's why, in both cases, there is a strong temptation to overdo it, to drink too much and to print too much money. When it comes to the cure, it's the other way around, when you stop drinking or when you stop printing money the bad effects come first and the good effects only come later. That's why it's so hard to persist with the cure. </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C9CC69E4-1BF2-40D0-A92E-6BD094E86A73}" type="slidenum">
              <a:rPr lang="en-US"/>
              <a:pPr>
                <a:defRPr/>
              </a:pPr>
              <a:t>5</a:t>
            </a:fld>
            <a:endParaRPr lang="en-US"/>
          </a:p>
        </p:txBody>
      </p:sp>
    </p:spTree>
  </p:cSld>
  <p:clrMapOvr>
    <a:masterClrMapping/>
  </p:clrMapOvr>
  <p:transition spd="med">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152400"/>
            <a:ext cx="8229600" cy="1251062"/>
          </a:xfrm>
        </p:spPr>
        <p:txBody>
          <a:bodyPr/>
          <a:lstStyle/>
          <a:p>
            <a:pPr fontAlgn="auto">
              <a:spcAft>
                <a:spcPts val="0"/>
              </a:spcAft>
              <a:defRPr/>
            </a:pPr>
            <a:r>
              <a:rPr lang="en-US" sz="3600" dirty="0">
                <a:solidFill>
                  <a:schemeClr val="accent1">
                    <a:satMod val="150000"/>
                  </a:schemeClr>
                </a:solidFill>
              </a:rPr>
              <a:t>AD-AS model </a:t>
            </a:r>
            <a:br>
              <a:rPr lang="en-US" sz="3600" dirty="0">
                <a:solidFill>
                  <a:schemeClr val="accent1">
                    <a:satMod val="150000"/>
                  </a:schemeClr>
                </a:solidFill>
              </a:rPr>
            </a:br>
            <a:r>
              <a:rPr lang="en-US" sz="3600" dirty="0">
                <a:solidFill>
                  <a:schemeClr val="accent1">
                    <a:satMod val="150000"/>
                  </a:schemeClr>
                </a:solidFill>
              </a:rPr>
              <a:t>						</a:t>
            </a:r>
            <a:r>
              <a:rPr lang="en-US" sz="2800" i="1" dirty="0" smtClean="0">
                <a:solidFill>
                  <a:schemeClr val="accent1">
                    <a:satMod val="150000"/>
                  </a:schemeClr>
                </a:solidFill>
                <a:effectLst>
                  <a:outerShdw blurRad="38100" dist="38100" dir="2700000" algn="tl">
                    <a:srgbClr val="000000"/>
                  </a:outerShdw>
                </a:effectLst>
              </a:rPr>
              <a:t>David </a:t>
            </a:r>
            <a:r>
              <a:rPr lang="en-US" sz="2800" i="1" dirty="0" err="1">
                <a:solidFill>
                  <a:schemeClr val="accent1">
                    <a:satMod val="150000"/>
                  </a:schemeClr>
                </a:solidFill>
                <a:effectLst>
                  <a:outerShdw blurRad="38100" dist="38100" dir="2700000" algn="tl">
                    <a:srgbClr val="000000"/>
                  </a:outerShdw>
                </a:effectLst>
              </a:rPr>
              <a:t>Romer</a:t>
            </a:r>
            <a:endParaRPr lang="en-US" sz="2800" i="1" dirty="0">
              <a:solidFill>
                <a:schemeClr val="accent1">
                  <a:satMod val="150000"/>
                </a:schemeClr>
              </a:solidFill>
              <a:effectLst>
                <a:outerShdw blurRad="38100" dist="38100" dir="2700000" algn="tl">
                  <a:srgbClr val="000000"/>
                </a:outerShdw>
              </a:effectLst>
            </a:endParaRPr>
          </a:p>
        </p:txBody>
      </p:sp>
      <p:sp>
        <p:nvSpPr>
          <p:cNvPr id="5" name="Footer Placeholder 5"/>
          <p:cNvSpPr>
            <a:spLocks noGrp="1"/>
          </p:cNvSpPr>
          <p:nvPr>
            <p:ph type="ftr" sz="quarter" idx="11"/>
          </p:nvPr>
        </p:nvSpPr>
        <p:spPr/>
        <p:txBody>
          <a:bodyPr/>
          <a:lstStyle/>
          <a:p>
            <a:pPr>
              <a:defRPr/>
            </a:pPr>
            <a:r>
              <a:rPr lang="en-US"/>
              <a:t>Lecture 1</a:t>
            </a:r>
          </a:p>
        </p:txBody>
      </p:sp>
      <p:sp>
        <p:nvSpPr>
          <p:cNvPr id="6" name="Slide Number Placeholder 6"/>
          <p:cNvSpPr>
            <a:spLocks noGrp="1"/>
          </p:cNvSpPr>
          <p:nvPr>
            <p:ph type="sldNum" sz="quarter" idx="12"/>
          </p:nvPr>
        </p:nvSpPr>
        <p:spPr/>
        <p:txBody>
          <a:bodyPr/>
          <a:lstStyle/>
          <a:p>
            <a:pPr>
              <a:defRPr/>
            </a:pPr>
            <a:fld id="{BE654B8E-4139-43B9-93D5-BAA8DB943EB1}" type="slidenum">
              <a:rPr lang="en-US"/>
              <a:pPr>
                <a:defRPr/>
              </a:pPr>
              <a:t>6</a:t>
            </a:fld>
            <a:endParaRPr lang="en-US"/>
          </a:p>
        </p:txBody>
      </p:sp>
      <p:pic>
        <p:nvPicPr>
          <p:cNvPr id="23557" name="Picture 4" descr="inflation-output-romer"/>
          <p:cNvPicPr>
            <a:picLocks noChangeAspect="1" noChangeArrowheads="1"/>
          </p:cNvPicPr>
          <p:nvPr/>
        </p:nvPicPr>
        <p:blipFill>
          <a:blip r:embed="rId3" cstate="print"/>
          <a:srcRect/>
          <a:stretch>
            <a:fillRect/>
          </a:stretch>
        </p:blipFill>
        <p:spPr bwMode="auto">
          <a:xfrm>
            <a:off x="2484438" y="1557338"/>
            <a:ext cx="4073525" cy="4473575"/>
          </a:xfrm>
          <a:prstGeom prst="rect">
            <a:avLst/>
          </a:prstGeom>
          <a:noFill/>
          <a:ln w="9525">
            <a:noFill/>
            <a:miter lim="800000"/>
            <a:headEnd/>
            <a:tailEnd/>
          </a:ln>
        </p:spPr>
      </p:pic>
    </p:spTree>
  </p:cSld>
  <p:clrMapOvr>
    <a:masterClrMapping/>
  </p:clrMapOvr>
  <p:transition spd="med">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Inflation time path</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8E1BFB36-245A-4AF6-A1A7-850932B29F45}" type="slidenum">
              <a:rPr lang="en-US"/>
              <a:pPr>
                <a:defRPr/>
              </a:pPr>
              <a:t>7</a:t>
            </a:fld>
            <a:endParaRPr lang="en-US"/>
          </a:p>
        </p:txBody>
      </p:sp>
      <p:pic>
        <p:nvPicPr>
          <p:cNvPr id="24581" name="Picture 4" descr="time-path-romer"/>
          <p:cNvPicPr>
            <a:picLocks noChangeAspect="1" noChangeArrowheads="1"/>
          </p:cNvPicPr>
          <p:nvPr/>
        </p:nvPicPr>
        <p:blipFill>
          <a:blip r:embed="rId3" cstate="print"/>
          <a:srcRect/>
          <a:stretch>
            <a:fillRect/>
          </a:stretch>
        </p:blipFill>
        <p:spPr bwMode="auto">
          <a:xfrm>
            <a:off x="1258888" y="2133600"/>
            <a:ext cx="6831012" cy="3802063"/>
          </a:xfrm>
          <a:prstGeom prst="rect">
            <a:avLst/>
          </a:prstGeom>
          <a:noFill/>
          <a:ln w="9525">
            <a:noFill/>
            <a:miter lim="800000"/>
            <a:headEnd/>
            <a:tailEnd/>
          </a:ln>
        </p:spPr>
      </p:pic>
    </p:spTree>
  </p:cSld>
  <p:clrMapOvr>
    <a:masterClrMapping/>
  </p:clrMapOvr>
  <p:transition spd="med">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Questions can be answered …</a:t>
            </a:r>
          </a:p>
        </p:txBody>
      </p:sp>
      <p:sp>
        <p:nvSpPr>
          <p:cNvPr id="25603" name="Rectangle 3"/>
          <p:cNvSpPr>
            <a:spLocks noGrp="1" noChangeArrowheads="1"/>
          </p:cNvSpPr>
          <p:nvPr>
            <p:ph idx="1"/>
          </p:nvPr>
        </p:nvSpPr>
        <p:spPr/>
        <p:txBody>
          <a:bodyPr/>
          <a:lstStyle/>
          <a:p>
            <a:pPr>
              <a:lnSpc>
                <a:spcPct val="80000"/>
              </a:lnSpc>
              <a:buFontTx/>
              <a:buNone/>
            </a:pPr>
            <a:r>
              <a:rPr lang="en-US" sz="2400" smtClean="0"/>
              <a:t>	1. Despite the central bank's attempts to reduce inflation between times B and E, the inflation rate inevitably still increases. What can explain this?</a:t>
            </a:r>
            <a:br>
              <a:rPr lang="en-US" sz="2400" smtClean="0"/>
            </a:br>
            <a:r>
              <a:rPr lang="en-US" sz="2400" smtClean="0"/>
              <a:t/>
            </a:r>
            <a:br>
              <a:rPr lang="en-US" sz="2400" smtClean="0"/>
            </a:br>
            <a:r>
              <a:rPr lang="en-US" sz="2400" smtClean="0"/>
              <a:t>2. Suppose the economy is at time E. What must Argentina's central bank do in order to reduce the inflation rate from 12% to 2%? Will this be politically popular?</a:t>
            </a:r>
            <a:br>
              <a:rPr lang="en-US" sz="2400" smtClean="0"/>
            </a:br>
            <a:r>
              <a:rPr lang="en-US" sz="2400" smtClean="0"/>
              <a:t/>
            </a:r>
            <a:br>
              <a:rPr lang="en-US" sz="2400" smtClean="0"/>
            </a:br>
            <a:r>
              <a:rPr lang="en-US" sz="2400" smtClean="0"/>
              <a:t>3. Using the AD-AS model, explain what Friedman means by "When it comes to the cure, it's the other way around, when you stop drinking or when you stop printing money the bad effects come first and the good effects only come later. That's why it's so hard to persist with the cure."</a:t>
            </a:r>
            <a:br>
              <a:rPr lang="en-US" sz="2400" smtClean="0"/>
            </a:br>
            <a:endParaRPr lang="en-US" sz="2400" smtClean="0"/>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3B035707-15BE-4B53-923D-585676425D9F}" type="slidenum">
              <a:rPr lang="en-US"/>
              <a:pPr>
                <a:defRPr/>
              </a:pPr>
              <a:t>8</a:t>
            </a:fld>
            <a:endParaRPr lang="en-US"/>
          </a:p>
        </p:txBody>
      </p:sp>
    </p:spTree>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Economic Models and Analysis</a:t>
            </a:r>
          </a:p>
        </p:txBody>
      </p:sp>
      <p:sp>
        <p:nvSpPr>
          <p:cNvPr id="20483" name="Rectangle 3"/>
          <p:cNvSpPr>
            <a:spLocks noGrp="1" noChangeArrowheads="1"/>
          </p:cNvSpPr>
          <p:nvPr>
            <p:ph idx="1"/>
          </p:nvPr>
        </p:nvSpPr>
        <p:spPr>
          <a:xfrm>
            <a:off x="838200" y="1905000"/>
            <a:ext cx="8054975" cy="4114800"/>
          </a:xfrm>
        </p:spPr>
        <p:txBody>
          <a:bodyPr rtlCol="0">
            <a:normAutofit/>
          </a:bodyPr>
          <a:lstStyle/>
          <a:p>
            <a:pPr marL="438912" indent="-320040" fontAlgn="auto">
              <a:spcBef>
                <a:spcPts val="0"/>
              </a:spcBef>
              <a:spcAft>
                <a:spcPts val="0"/>
              </a:spcAft>
              <a:buFont typeface="Wingdings 2"/>
              <a:buChar char=""/>
              <a:defRPr/>
            </a:pPr>
            <a:r>
              <a:rPr lang="en-US"/>
              <a:t>Example:</a:t>
            </a:r>
          </a:p>
          <a:p>
            <a:pPr marL="731520" lvl="1" indent="-274320" fontAlgn="auto">
              <a:spcAft>
                <a:spcPts val="0"/>
              </a:spcAft>
              <a:buFontTx/>
              <a:buNone/>
              <a:defRPr/>
            </a:pPr>
            <a:r>
              <a:rPr lang="en-US"/>
              <a:t>Health Canada: model of the effect of smoking</a:t>
            </a:r>
          </a:p>
          <a:p>
            <a:pPr marL="438912" indent="-320040" fontAlgn="auto">
              <a:spcBef>
                <a:spcPts val="0"/>
              </a:spcBef>
              <a:spcAft>
                <a:spcPts val="0"/>
              </a:spcAft>
              <a:buFont typeface="Wingdings 2"/>
              <a:buChar char=""/>
              <a:defRPr/>
            </a:pPr>
            <a:r>
              <a:rPr lang="en-US"/>
              <a:t>Focusing on key elements</a:t>
            </a:r>
          </a:p>
          <a:p>
            <a:pPr marL="731520" lvl="1" indent="-274320" fontAlgn="auto">
              <a:spcAft>
                <a:spcPts val="0"/>
              </a:spcAft>
              <a:buFontTx/>
              <a:buNone/>
              <a:defRPr/>
            </a:pPr>
            <a:r>
              <a:rPr lang="en-US" i="1">
                <a:solidFill>
                  <a:schemeClr val="hlink"/>
                </a:solidFill>
              </a:rPr>
              <a:t>Smoking = f(price of cig., peer pressure, 			    messages, price of the “patch”)</a:t>
            </a:r>
          </a:p>
          <a:p>
            <a:pPr marL="731520" lvl="1" indent="-274320" fontAlgn="auto">
              <a:spcAft>
                <a:spcPts val="0"/>
              </a:spcAft>
              <a:buFontTx/>
              <a:buNone/>
              <a:defRPr/>
            </a:pPr>
            <a:endParaRPr lang="en-US" i="1">
              <a:solidFill>
                <a:schemeClr val="hlink"/>
              </a:solidFill>
            </a:endParaRPr>
          </a:p>
          <a:p>
            <a:pPr marL="438912" indent="-320040" algn="r" fontAlgn="auto">
              <a:spcBef>
                <a:spcPts val="0"/>
              </a:spcBef>
              <a:spcAft>
                <a:spcPts val="0"/>
              </a:spcAft>
              <a:buFontTx/>
              <a:buNone/>
              <a:defRPr/>
            </a:pPr>
            <a:r>
              <a:rPr lang="en-US" i="1">
                <a:solidFill>
                  <a:schemeClr val="folHlink"/>
                </a:solidFill>
                <a:effectLst>
                  <a:outerShdw blurRad="38100" dist="38100" dir="2700000" algn="tl">
                    <a:srgbClr val="000000"/>
                  </a:outerShdw>
                </a:effectLst>
              </a:rPr>
              <a:t>Evidence…</a:t>
            </a:r>
            <a:r>
              <a:rPr lang="en-US" i="1">
                <a:solidFill>
                  <a:schemeClr val="folHlink"/>
                </a:solidFill>
              </a:rPr>
              <a:t> </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20A86055-A1A8-4410-AA26-E49ACC9FF1FB}" type="slidenum">
              <a:rPr lang="en-US"/>
              <a:pPr>
                <a:defRPr/>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fontAlgn="auto">
              <a:spcAft>
                <a:spcPts val="0"/>
              </a:spcAft>
              <a:defRPr/>
            </a:pPr>
            <a:r>
              <a:rPr lang="en-US" sz="3600">
                <a:solidFill>
                  <a:schemeClr val="accent1">
                    <a:satMod val="150000"/>
                  </a:schemeClr>
                </a:solidFill>
              </a:rPr>
              <a:t>Fitting Lines Through the Scatter Plot</a:t>
            </a:r>
          </a:p>
        </p:txBody>
      </p:sp>
      <p:graphicFrame>
        <p:nvGraphicFramePr>
          <p:cNvPr id="22531" name="Object 3"/>
          <p:cNvGraphicFramePr>
            <a:graphicFrameLocks noChangeAspect="1"/>
          </p:cNvGraphicFramePr>
          <p:nvPr>
            <p:ph type="chart" idx="1"/>
          </p:nvPr>
        </p:nvGraphicFramePr>
        <p:xfrm>
          <a:off x="1143000" y="2500313"/>
          <a:ext cx="7162800" cy="3505200"/>
        </p:xfrm>
        <a:graphic>
          <a:graphicData uri="http://schemas.openxmlformats.org/presentationml/2006/ole">
            <p:oleObj spid="_x0000_s1026" name="Chart" r:id="rId4" imgW="7162800" imgH="3505082" progId="MSGraph.Chart.8">
              <p:embed followColorScheme="full"/>
            </p:oleObj>
          </a:graphicData>
        </a:graphic>
      </p:graphicFrame>
      <p:sp>
        <p:nvSpPr>
          <p:cNvPr id="7" name="Footer Placeholder 4"/>
          <p:cNvSpPr>
            <a:spLocks noGrp="1"/>
          </p:cNvSpPr>
          <p:nvPr>
            <p:ph type="ftr" sz="quarter" idx="11"/>
          </p:nvPr>
        </p:nvSpPr>
        <p:spPr/>
        <p:txBody>
          <a:bodyPr/>
          <a:lstStyle/>
          <a:p>
            <a:pPr>
              <a:defRPr/>
            </a:pPr>
            <a:r>
              <a:rPr lang="en-US"/>
              <a:t>Lecture 1</a:t>
            </a:r>
          </a:p>
        </p:txBody>
      </p:sp>
      <p:sp>
        <p:nvSpPr>
          <p:cNvPr id="8" name="Slide Number Placeholder 5"/>
          <p:cNvSpPr>
            <a:spLocks noGrp="1"/>
          </p:cNvSpPr>
          <p:nvPr>
            <p:ph type="sldNum" sz="quarter" idx="12"/>
          </p:nvPr>
        </p:nvSpPr>
        <p:spPr/>
        <p:txBody>
          <a:bodyPr/>
          <a:lstStyle/>
          <a:p>
            <a:pPr>
              <a:defRPr/>
            </a:pPr>
            <a:fld id="{EA082D6E-8685-42C6-911E-EDF20D87F2A5}" type="slidenum">
              <a:rPr lang="en-US"/>
              <a:pPr>
                <a:defRPr/>
              </a:pPr>
              <a:t>10</a:t>
            </a:fld>
            <a:endParaRPr lang="en-US"/>
          </a:p>
        </p:txBody>
      </p:sp>
      <p:sp>
        <p:nvSpPr>
          <p:cNvPr id="22532" name="Text Box 4"/>
          <p:cNvSpPr txBox="1">
            <a:spLocks noChangeArrowheads="1"/>
          </p:cNvSpPr>
          <p:nvPr/>
        </p:nvSpPr>
        <p:spPr bwMode="auto">
          <a:xfrm>
            <a:off x="1331913" y="1844675"/>
            <a:ext cx="7527925" cy="396875"/>
          </a:xfrm>
          <a:prstGeom prst="rect">
            <a:avLst/>
          </a:prstGeom>
          <a:noFill/>
          <a:ln w="9525">
            <a:noFill/>
            <a:miter lim="800000"/>
            <a:headEnd/>
            <a:tailEnd/>
          </a:ln>
        </p:spPr>
        <p:txBody>
          <a:bodyPr wrap="none">
            <a:spAutoFit/>
          </a:bodyPr>
          <a:lstStyle/>
          <a:p>
            <a:r>
              <a:rPr lang="en-US" sz="2000" b="1">
                <a:solidFill>
                  <a:schemeClr val="hlink"/>
                </a:solidFill>
                <a:latin typeface="Arial" charset="0"/>
              </a:rPr>
              <a:t>Figure 2.3  Scatter Plot of Cig. Sales and Prices (1981 – 1990)</a:t>
            </a:r>
            <a:endParaRPr lang="en-US" sz="2000">
              <a:solidFill>
                <a:schemeClr val="hlink"/>
              </a:solidFill>
              <a:latin typeface="Arial" charset="0"/>
            </a:endParaRPr>
          </a:p>
        </p:txBody>
      </p:sp>
      <p:sp>
        <p:nvSpPr>
          <p:cNvPr id="22533" name="Line 5"/>
          <p:cNvSpPr>
            <a:spLocks noChangeShapeType="1"/>
          </p:cNvSpPr>
          <p:nvPr/>
        </p:nvSpPr>
        <p:spPr bwMode="auto">
          <a:xfrm>
            <a:off x="3995738" y="3500438"/>
            <a:ext cx="3313112" cy="865187"/>
          </a:xfrm>
          <a:prstGeom prst="line">
            <a:avLst/>
          </a:prstGeom>
          <a:noFill/>
          <a:ln w="28575">
            <a:solidFill>
              <a:schemeClr val="tx1"/>
            </a:solidFill>
            <a:round/>
            <a:headEnd/>
            <a:tailEnd/>
          </a:ln>
        </p:spPr>
        <p:txBody>
          <a:bodyPr/>
          <a:lstStyle/>
          <a:p>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additive="base">
                                        <p:cTn id="7" dur="500" fill="hold"/>
                                        <p:tgtEl>
                                          <p:spTgt spid="22532"/>
                                        </p:tgtEl>
                                        <p:attrNameLst>
                                          <p:attrName>ppt_x</p:attrName>
                                        </p:attrNameLst>
                                      </p:cBhvr>
                                      <p:tavLst>
                                        <p:tav tm="0">
                                          <p:val>
                                            <p:strVal val="0-#ppt_w/2"/>
                                          </p:val>
                                        </p:tav>
                                        <p:tav tm="100000">
                                          <p:val>
                                            <p:strVal val="#ppt_x"/>
                                          </p:val>
                                        </p:tav>
                                      </p:tavLst>
                                    </p:anim>
                                    <p:anim calcmode="lin" valueType="num">
                                      <p:cBhvr additive="base">
                                        <p:cTn id="8" dur="500" fill="hold"/>
                                        <p:tgtEl>
                                          <p:spTgt spid="225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2531"/>
                                        </p:tgtEl>
                                        <p:attrNameLst>
                                          <p:attrName>style.visibility</p:attrName>
                                        </p:attrNameLst>
                                      </p:cBhvr>
                                      <p:to>
                                        <p:strVal val="visible"/>
                                      </p:to>
                                    </p:set>
                                    <p:animEffect transition="in" filter="wipe(left)">
                                      <p:cBhvr>
                                        <p:cTn id="13" dur="500"/>
                                        <p:tgtEl>
                                          <p:spTgt spid="22531"/>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22533"/>
                                        </p:tgtEl>
                                        <p:attrNameLst>
                                          <p:attrName>style.visibility</p:attrName>
                                        </p:attrNameLst>
                                      </p:cBhvr>
                                      <p:to>
                                        <p:strVal val="visible"/>
                                      </p:to>
                                    </p:set>
                                    <p:animEffect transition="in" filter="slide(fromBottom)">
                                      <p:cBhvr>
                                        <p:cTn id="18"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22531" grpId="0"/>
      <p:bldP spid="22532" grpId="0" autoUpdateAnimBg="0"/>
      <p:bldP spid="2253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Interpreting Linear Relationship</a:t>
            </a:r>
          </a:p>
        </p:txBody>
      </p:sp>
      <p:sp>
        <p:nvSpPr>
          <p:cNvPr id="24579" name="Rectangle 3"/>
          <p:cNvSpPr>
            <a:spLocks noGrp="1" noChangeArrowheads="1"/>
          </p:cNvSpPr>
          <p:nvPr>
            <p:ph idx="1"/>
          </p:nvPr>
        </p:nvSpPr>
        <p:spPr>
          <a:xfrm>
            <a:off x="539750" y="1700213"/>
            <a:ext cx="4313238" cy="4537075"/>
          </a:xfrm>
        </p:spPr>
        <p:txBody>
          <a:bodyPr/>
          <a:lstStyle/>
          <a:p>
            <a:pPr>
              <a:lnSpc>
                <a:spcPct val="90000"/>
              </a:lnSpc>
            </a:pPr>
            <a:r>
              <a:rPr lang="en-US" sz="2400" smtClean="0"/>
              <a:t>Define the line:</a:t>
            </a:r>
          </a:p>
          <a:p>
            <a:pPr>
              <a:lnSpc>
                <a:spcPct val="90000"/>
              </a:lnSpc>
              <a:buFontTx/>
              <a:buNone/>
            </a:pPr>
            <a:r>
              <a:rPr lang="en-US" sz="2400" i="1" smtClean="0">
                <a:solidFill>
                  <a:schemeClr val="hlink"/>
                </a:solidFill>
              </a:rPr>
              <a:t>	P =240-3Q</a:t>
            </a:r>
          </a:p>
          <a:p>
            <a:pPr>
              <a:lnSpc>
                <a:spcPct val="90000"/>
              </a:lnSpc>
            </a:pPr>
            <a:r>
              <a:rPr lang="en-US" sz="2400" smtClean="0"/>
              <a:t>Intercept reflects the value of P when Q is zero</a:t>
            </a:r>
          </a:p>
          <a:p>
            <a:pPr>
              <a:lnSpc>
                <a:spcPct val="90000"/>
              </a:lnSpc>
              <a:buFontTx/>
              <a:buNone/>
            </a:pPr>
            <a:r>
              <a:rPr lang="en-US" sz="2400" smtClean="0">
                <a:solidFill>
                  <a:schemeClr val="hlink"/>
                </a:solidFill>
              </a:rPr>
              <a:t>	</a:t>
            </a:r>
            <a:r>
              <a:rPr lang="en-US" sz="2400" i="1" smtClean="0">
                <a:solidFill>
                  <a:schemeClr val="hlink"/>
                </a:solidFill>
              </a:rPr>
              <a:t>P = 240 - 3 x 0 = 240</a:t>
            </a:r>
          </a:p>
          <a:p>
            <a:pPr>
              <a:lnSpc>
                <a:spcPct val="90000"/>
              </a:lnSpc>
            </a:pPr>
            <a:r>
              <a:rPr lang="en-US" sz="2400" smtClean="0"/>
              <a:t>Slope shows the effect of change in Q on change in P</a:t>
            </a:r>
          </a:p>
          <a:p>
            <a:pPr>
              <a:lnSpc>
                <a:spcPct val="90000"/>
              </a:lnSpc>
              <a:buFontTx/>
              <a:buNone/>
            </a:pPr>
            <a:r>
              <a:rPr lang="en-US" sz="2400" smtClean="0"/>
              <a:t>	</a:t>
            </a:r>
            <a:r>
              <a:rPr lang="en-US" sz="2400" i="1" smtClean="0">
                <a:solidFill>
                  <a:schemeClr val="hlink"/>
                </a:solidFill>
              </a:rPr>
              <a:t>1 unit change in Q </a:t>
            </a:r>
          </a:p>
          <a:p>
            <a:pPr>
              <a:lnSpc>
                <a:spcPct val="90000"/>
              </a:lnSpc>
              <a:buFontTx/>
              <a:buNone/>
            </a:pPr>
            <a:r>
              <a:rPr lang="en-US" sz="2400" smtClean="0">
                <a:solidFill>
                  <a:schemeClr val="hlink"/>
                </a:solidFill>
              </a:rPr>
              <a:t>	</a:t>
            </a:r>
            <a:r>
              <a:rPr lang="en-US" sz="2400" i="1" smtClean="0">
                <a:solidFill>
                  <a:schemeClr val="hlink"/>
                </a:solidFill>
              </a:rPr>
              <a:t>3 units change in P</a:t>
            </a:r>
          </a:p>
          <a:p>
            <a:pPr>
              <a:lnSpc>
                <a:spcPct val="90000"/>
              </a:lnSpc>
            </a:pPr>
            <a:r>
              <a:rPr lang="en-US" sz="2400" smtClean="0"/>
              <a:t>Downward, negatively sloped</a:t>
            </a:r>
          </a:p>
        </p:txBody>
      </p:sp>
      <p:sp>
        <p:nvSpPr>
          <p:cNvPr id="16" name="Footer Placeholder 4"/>
          <p:cNvSpPr>
            <a:spLocks noGrp="1"/>
          </p:cNvSpPr>
          <p:nvPr>
            <p:ph type="ftr" sz="quarter" idx="11"/>
          </p:nvPr>
        </p:nvSpPr>
        <p:spPr/>
        <p:txBody>
          <a:bodyPr/>
          <a:lstStyle/>
          <a:p>
            <a:pPr>
              <a:defRPr/>
            </a:pPr>
            <a:r>
              <a:rPr lang="en-US"/>
              <a:t>Lecture 1</a:t>
            </a:r>
          </a:p>
        </p:txBody>
      </p:sp>
      <p:sp>
        <p:nvSpPr>
          <p:cNvPr id="17" name="Slide Number Placeholder 5"/>
          <p:cNvSpPr>
            <a:spLocks noGrp="1"/>
          </p:cNvSpPr>
          <p:nvPr>
            <p:ph type="sldNum" sz="quarter" idx="12"/>
          </p:nvPr>
        </p:nvSpPr>
        <p:spPr/>
        <p:txBody>
          <a:bodyPr/>
          <a:lstStyle/>
          <a:p>
            <a:pPr>
              <a:defRPr/>
            </a:pPr>
            <a:fld id="{C0B9AFC5-D2C6-47A6-AA69-BE924C4EED16}" type="slidenum">
              <a:rPr lang="en-US"/>
              <a:pPr>
                <a:defRPr/>
              </a:pPr>
              <a:t>11</a:t>
            </a:fld>
            <a:endParaRPr lang="en-US"/>
          </a:p>
        </p:txBody>
      </p:sp>
      <p:sp>
        <p:nvSpPr>
          <p:cNvPr id="27654" name="Line 4"/>
          <p:cNvSpPr>
            <a:spLocks noChangeShapeType="1"/>
          </p:cNvSpPr>
          <p:nvPr/>
        </p:nvSpPr>
        <p:spPr bwMode="auto">
          <a:xfrm>
            <a:off x="5219700" y="2708275"/>
            <a:ext cx="0" cy="3097213"/>
          </a:xfrm>
          <a:prstGeom prst="line">
            <a:avLst/>
          </a:prstGeom>
          <a:noFill/>
          <a:ln w="28575">
            <a:solidFill>
              <a:schemeClr val="tx1"/>
            </a:solidFill>
            <a:round/>
            <a:headEnd/>
            <a:tailEnd/>
          </a:ln>
        </p:spPr>
        <p:txBody>
          <a:bodyPr/>
          <a:lstStyle/>
          <a:p>
            <a:endParaRPr lang="en-CA"/>
          </a:p>
        </p:txBody>
      </p:sp>
      <p:sp>
        <p:nvSpPr>
          <p:cNvPr id="27655" name="Line 5"/>
          <p:cNvSpPr>
            <a:spLocks noChangeShapeType="1"/>
          </p:cNvSpPr>
          <p:nvPr/>
        </p:nvSpPr>
        <p:spPr bwMode="auto">
          <a:xfrm>
            <a:off x="5219700" y="5805488"/>
            <a:ext cx="3600450" cy="0"/>
          </a:xfrm>
          <a:prstGeom prst="line">
            <a:avLst/>
          </a:prstGeom>
          <a:noFill/>
          <a:ln w="28575">
            <a:solidFill>
              <a:schemeClr val="tx1"/>
            </a:solidFill>
            <a:round/>
            <a:headEnd/>
            <a:tailEnd/>
          </a:ln>
        </p:spPr>
        <p:txBody>
          <a:bodyPr/>
          <a:lstStyle/>
          <a:p>
            <a:endParaRPr lang="en-CA"/>
          </a:p>
        </p:txBody>
      </p:sp>
      <p:sp>
        <p:nvSpPr>
          <p:cNvPr id="24582" name="Line 6"/>
          <p:cNvSpPr>
            <a:spLocks noChangeShapeType="1"/>
          </p:cNvSpPr>
          <p:nvPr/>
        </p:nvSpPr>
        <p:spPr bwMode="auto">
          <a:xfrm flipH="1" flipV="1">
            <a:off x="5219700" y="4149725"/>
            <a:ext cx="3313113" cy="1655763"/>
          </a:xfrm>
          <a:prstGeom prst="line">
            <a:avLst/>
          </a:prstGeom>
          <a:noFill/>
          <a:ln w="28575">
            <a:solidFill>
              <a:schemeClr val="hlink"/>
            </a:solidFill>
            <a:round/>
            <a:headEnd/>
            <a:tailEnd/>
          </a:ln>
        </p:spPr>
        <p:txBody>
          <a:bodyPr/>
          <a:lstStyle/>
          <a:p>
            <a:endParaRPr lang="en-CA"/>
          </a:p>
        </p:txBody>
      </p:sp>
      <p:sp>
        <p:nvSpPr>
          <p:cNvPr id="27657" name="Text Box 7"/>
          <p:cNvSpPr txBox="1">
            <a:spLocks noChangeArrowheads="1"/>
          </p:cNvSpPr>
          <p:nvPr/>
        </p:nvSpPr>
        <p:spPr bwMode="auto">
          <a:xfrm rot="10800000">
            <a:off x="4643438" y="4292600"/>
            <a:ext cx="458787" cy="1439863"/>
          </a:xfrm>
          <a:prstGeom prst="rect">
            <a:avLst/>
          </a:prstGeom>
          <a:noFill/>
          <a:ln w="9525">
            <a:noFill/>
            <a:miter lim="800000"/>
            <a:headEnd/>
            <a:tailEnd/>
          </a:ln>
        </p:spPr>
        <p:txBody>
          <a:bodyPr vert="eaVert">
            <a:spAutoFit/>
          </a:bodyPr>
          <a:lstStyle/>
          <a:p>
            <a:pPr eaLnBrk="1" hangingPunct="1">
              <a:spcBef>
                <a:spcPct val="50000"/>
              </a:spcBef>
            </a:pPr>
            <a:r>
              <a:rPr lang="en-US">
                <a:latin typeface="Arial" charset="0"/>
              </a:rPr>
              <a:t>Price Index</a:t>
            </a:r>
          </a:p>
        </p:txBody>
      </p:sp>
      <p:sp>
        <p:nvSpPr>
          <p:cNvPr id="27658" name="Text Box 8"/>
          <p:cNvSpPr txBox="1">
            <a:spLocks noChangeArrowheads="1"/>
          </p:cNvSpPr>
          <p:nvPr/>
        </p:nvSpPr>
        <p:spPr bwMode="auto">
          <a:xfrm>
            <a:off x="5435600" y="5876925"/>
            <a:ext cx="2016125"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Sales in Billions</a:t>
            </a:r>
          </a:p>
        </p:txBody>
      </p:sp>
      <p:sp>
        <p:nvSpPr>
          <p:cNvPr id="27659" name="Text Box 9"/>
          <p:cNvSpPr txBox="1">
            <a:spLocks noChangeArrowheads="1"/>
          </p:cNvSpPr>
          <p:nvPr/>
        </p:nvSpPr>
        <p:spPr bwMode="auto">
          <a:xfrm>
            <a:off x="8243888" y="5876925"/>
            <a:ext cx="576262"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80</a:t>
            </a:r>
          </a:p>
        </p:txBody>
      </p:sp>
      <p:sp>
        <p:nvSpPr>
          <p:cNvPr id="27660" name="Text Box 10"/>
          <p:cNvSpPr txBox="1">
            <a:spLocks noChangeArrowheads="1"/>
          </p:cNvSpPr>
          <p:nvPr/>
        </p:nvSpPr>
        <p:spPr bwMode="auto">
          <a:xfrm>
            <a:off x="4716463" y="3933825"/>
            <a:ext cx="935037" cy="366713"/>
          </a:xfrm>
          <a:prstGeom prst="rect">
            <a:avLst/>
          </a:prstGeom>
          <a:noFill/>
          <a:ln w="9525">
            <a:noFill/>
            <a:miter lim="800000"/>
            <a:headEnd/>
            <a:tailEnd/>
          </a:ln>
        </p:spPr>
        <p:txBody>
          <a:bodyPr>
            <a:spAutoFit/>
          </a:bodyPr>
          <a:lstStyle/>
          <a:p>
            <a:pPr eaLnBrk="1" hangingPunct="1">
              <a:spcBef>
                <a:spcPct val="50000"/>
              </a:spcBef>
            </a:pPr>
            <a:r>
              <a:rPr lang="en-US">
                <a:latin typeface="Arial" charset="0"/>
              </a:rPr>
              <a:t>240</a:t>
            </a:r>
          </a:p>
        </p:txBody>
      </p:sp>
      <p:sp>
        <p:nvSpPr>
          <p:cNvPr id="24587" name="Text Box 11"/>
          <p:cNvSpPr txBox="1">
            <a:spLocks noChangeArrowheads="1"/>
          </p:cNvSpPr>
          <p:nvPr/>
        </p:nvSpPr>
        <p:spPr bwMode="auto">
          <a:xfrm>
            <a:off x="5364163" y="3141663"/>
            <a:ext cx="1655762" cy="396875"/>
          </a:xfrm>
          <a:prstGeom prst="rect">
            <a:avLst/>
          </a:prstGeom>
          <a:noFill/>
          <a:ln w="9525">
            <a:noFill/>
            <a:miter lim="800000"/>
            <a:headEnd/>
            <a:tailEnd/>
          </a:ln>
        </p:spPr>
        <p:txBody>
          <a:bodyPr>
            <a:spAutoFit/>
          </a:bodyPr>
          <a:lstStyle/>
          <a:p>
            <a:pPr eaLnBrk="1" hangingPunct="1">
              <a:spcBef>
                <a:spcPct val="50000"/>
              </a:spcBef>
            </a:pPr>
            <a:r>
              <a:rPr lang="en-US" sz="2000">
                <a:solidFill>
                  <a:schemeClr val="hlink"/>
                </a:solidFill>
                <a:latin typeface="Arial" charset="0"/>
              </a:rPr>
              <a:t>Intercept</a:t>
            </a:r>
          </a:p>
        </p:txBody>
      </p:sp>
      <p:sp>
        <p:nvSpPr>
          <p:cNvPr id="24588" name="Line 12"/>
          <p:cNvSpPr>
            <a:spLocks noChangeShapeType="1"/>
          </p:cNvSpPr>
          <p:nvPr/>
        </p:nvSpPr>
        <p:spPr bwMode="auto">
          <a:xfrm flipH="1">
            <a:off x="5292725" y="3573463"/>
            <a:ext cx="503238" cy="576262"/>
          </a:xfrm>
          <a:prstGeom prst="line">
            <a:avLst/>
          </a:prstGeom>
          <a:noFill/>
          <a:ln w="28575">
            <a:solidFill>
              <a:schemeClr val="hlink"/>
            </a:solidFill>
            <a:round/>
            <a:headEnd/>
            <a:tailEnd type="triangle" w="med" len="med"/>
          </a:ln>
        </p:spPr>
        <p:txBody>
          <a:bodyPr/>
          <a:lstStyle/>
          <a:p>
            <a:endParaRPr lang="en-CA"/>
          </a:p>
        </p:txBody>
      </p:sp>
      <p:sp>
        <p:nvSpPr>
          <p:cNvPr id="24589" name="Text Box 13"/>
          <p:cNvSpPr txBox="1">
            <a:spLocks noChangeArrowheads="1"/>
          </p:cNvSpPr>
          <p:nvPr/>
        </p:nvSpPr>
        <p:spPr bwMode="auto">
          <a:xfrm>
            <a:off x="6011863" y="4076700"/>
            <a:ext cx="2592387" cy="396875"/>
          </a:xfrm>
          <a:prstGeom prst="rect">
            <a:avLst/>
          </a:prstGeom>
          <a:noFill/>
          <a:ln w="9525">
            <a:noFill/>
            <a:miter lim="800000"/>
            <a:headEnd/>
            <a:tailEnd/>
          </a:ln>
        </p:spPr>
        <p:txBody>
          <a:bodyPr>
            <a:spAutoFit/>
          </a:bodyPr>
          <a:lstStyle/>
          <a:p>
            <a:pPr eaLnBrk="1" hangingPunct="1">
              <a:spcBef>
                <a:spcPct val="50000"/>
              </a:spcBef>
            </a:pPr>
            <a:r>
              <a:rPr lang="en-US" sz="2000">
                <a:solidFill>
                  <a:schemeClr val="hlink"/>
                </a:solidFill>
                <a:latin typeface="Arial" charset="0"/>
              </a:rPr>
              <a:t>Slope = 240/80 = 3.0</a:t>
            </a:r>
          </a:p>
        </p:txBody>
      </p:sp>
      <p:sp>
        <p:nvSpPr>
          <p:cNvPr id="24590" name="Line 14"/>
          <p:cNvSpPr>
            <a:spLocks noChangeShapeType="1"/>
          </p:cNvSpPr>
          <p:nvPr/>
        </p:nvSpPr>
        <p:spPr bwMode="auto">
          <a:xfrm>
            <a:off x="3563938" y="4581525"/>
            <a:ext cx="431800" cy="0"/>
          </a:xfrm>
          <a:prstGeom prst="line">
            <a:avLst/>
          </a:prstGeom>
          <a:noFill/>
          <a:ln w="38100">
            <a:solidFill>
              <a:schemeClr val="hlink"/>
            </a:solidFill>
            <a:round/>
            <a:headEnd/>
            <a:tailEnd type="triangle" w="med" len="med"/>
          </a:ln>
        </p:spPr>
        <p:txBody>
          <a:bodyPr/>
          <a:lstStyle/>
          <a:p>
            <a:endParaRPr lang="en-CA"/>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4582"/>
                                        </p:tgtEl>
                                        <p:attrNameLst>
                                          <p:attrName>style.visibility</p:attrName>
                                        </p:attrNameLst>
                                      </p:cBhvr>
                                      <p:to>
                                        <p:strVal val="visible"/>
                                      </p:to>
                                    </p:set>
                                    <p:animEffect transition="in" filter="slide(fromBottom)">
                                      <p:cBhvr>
                                        <p:cTn id="7" dur="500"/>
                                        <p:tgtEl>
                                          <p:spTgt spid="2458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24587"/>
                                        </p:tgtEl>
                                        <p:attrNameLst>
                                          <p:attrName>style.visibility</p:attrName>
                                        </p:attrNameLst>
                                      </p:cBhvr>
                                      <p:to>
                                        <p:strVal val="visible"/>
                                      </p:to>
                                    </p:set>
                                    <p:anim calcmode="lin" valueType="num">
                                      <p:cBhvr additive="base">
                                        <p:cTn id="12" dur="1000" fill="hold"/>
                                        <p:tgtEl>
                                          <p:spTgt spid="24587"/>
                                        </p:tgtEl>
                                        <p:attrNameLst>
                                          <p:attrName>ppt_x</p:attrName>
                                        </p:attrNameLst>
                                      </p:cBhvr>
                                      <p:tavLst>
                                        <p:tav tm="0">
                                          <p:val>
                                            <p:strVal val="1+#ppt_w/2"/>
                                          </p:val>
                                        </p:tav>
                                        <p:tav tm="100000">
                                          <p:val>
                                            <p:strVal val="#ppt_x"/>
                                          </p:val>
                                        </p:tav>
                                      </p:tavLst>
                                    </p:anim>
                                    <p:anim calcmode="lin" valueType="num">
                                      <p:cBhvr additive="base">
                                        <p:cTn id="13" dur="1000" fill="hold"/>
                                        <p:tgtEl>
                                          <p:spTgt spid="24587"/>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24588"/>
                                        </p:tgtEl>
                                        <p:attrNameLst>
                                          <p:attrName>style.visibility</p:attrName>
                                        </p:attrNameLst>
                                      </p:cBhvr>
                                      <p:to>
                                        <p:strVal val="visible"/>
                                      </p:to>
                                    </p:set>
                                    <p:anim calcmode="lin" valueType="num">
                                      <p:cBhvr additive="base">
                                        <p:cTn id="16" dur="1000" fill="hold"/>
                                        <p:tgtEl>
                                          <p:spTgt spid="24588"/>
                                        </p:tgtEl>
                                        <p:attrNameLst>
                                          <p:attrName>ppt_x</p:attrName>
                                        </p:attrNameLst>
                                      </p:cBhvr>
                                      <p:tavLst>
                                        <p:tav tm="0">
                                          <p:val>
                                            <p:strVal val="1+#ppt_w/2"/>
                                          </p:val>
                                        </p:tav>
                                        <p:tav tm="100000">
                                          <p:val>
                                            <p:strVal val="#ppt_x"/>
                                          </p:val>
                                        </p:tav>
                                      </p:tavLst>
                                    </p:anim>
                                    <p:anim calcmode="lin" valueType="num">
                                      <p:cBhvr additive="base">
                                        <p:cTn id="17" dur="1000" fill="hold"/>
                                        <p:tgtEl>
                                          <p:spTgt spid="24588"/>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4589"/>
                                        </p:tgtEl>
                                        <p:attrNameLst>
                                          <p:attrName>style.visibility</p:attrName>
                                        </p:attrNameLst>
                                      </p:cBhvr>
                                      <p:to>
                                        <p:strVal val="visible"/>
                                      </p:to>
                                    </p:set>
                                    <p:animEffect transition="in" filter="slide(fromBottom)">
                                      <p:cBhvr>
                                        <p:cTn id="22" dur="500"/>
                                        <p:tgtEl>
                                          <p:spTgt spid="24589"/>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4579">
                                            <p:txEl>
                                              <p:pRg st="5" end="5"/>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2" presetClass="entr" presetSubtype="8" fill="hold" grpId="0" nodeType="clickEffect">
                                  <p:stCondLst>
                                    <p:cond delay="0"/>
                                  </p:stCondLst>
                                  <p:childTnLst>
                                    <p:set>
                                      <p:cBhvr>
                                        <p:cTn id="50" dur="1" fill="hold">
                                          <p:stCondLst>
                                            <p:cond delay="0"/>
                                          </p:stCondLst>
                                        </p:cTn>
                                        <p:tgtEl>
                                          <p:spTgt spid="24590"/>
                                        </p:tgtEl>
                                        <p:attrNameLst>
                                          <p:attrName>style.visibility</p:attrName>
                                        </p:attrNameLst>
                                      </p:cBhvr>
                                      <p:to>
                                        <p:strVal val="visible"/>
                                      </p:to>
                                    </p:set>
                                    <p:animEffect transition="in" filter="slide(fromLeft)">
                                      <p:cBhvr>
                                        <p:cTn id="51" dur="500"/>
                                        <p:tgtEl>
                                          <p:spTgt spid="24590"/>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4579">
                                            <p:txEl>
                                              <p:pRg st="6" end="6"/>
                                            </p:txEl>
                                          </p:spTgt>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2457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P spid="24582" grpId="0" animBg="1"/>
      <p:bldP spid="24587" grpId="0"/>
      <p:bldP spid="24588" grpId="0" animBg="1"/>
      <p:bldP spid="24589" grpId="0"/>
      <p:bldP spid="2459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152400"/>
            <a:ext cx="8229600" cy="1251062"/>
          </a:xfrm>
        </p:spPr>
        <p:txBody>
          <a:bodyPr/>
          <a:lstStyle/>
          <a:p>
            <a:pPr fontAlgn="auto">
              <a:spcAft>
                <a:spcPts val="0"/>
              </a:spcAft>
              <a:defRPr/>
            </a:pPr>
            <a:r>
              <a:rPr lang="en-US" sz="2800">
                <a:solidFill>
                  <a:schemeClr val="accent1">
                    <a:satMod val="150000"/>
                  </a:schemeClr>
                </a:solidFill>
              </a:rPr>
              <a:t>Example 2</a:t>
            </a:r>
            <a:br>
              <a:rPr lang="en-US" sz="2800">
                <a:solidFill>
                  <a:schemeClr val="accent1">
                    <a:satMod val="150000"/>
                  </a:schemeClr>
                </a:solidFill>
              </a:rPr>
            </a:br>
            <a:r>
              <a:rPr lang="en-US" sz="2800">
                <a:solidFill>
                  <a:schemeClr val="accent1">
                    <a:satMod val="150000"/>
                  </a:schemeClr>
                </a:solidFill>
              </a:rPr>
              <a:t>The relationship between income and consumption</a:t>
            </a:r>
          </a:p>
        </p:txBody>
      </p:sp>
      <p:graphicFrame>
        <p:nvGraphicFramePr>
          <p:cNvPr id="27652" name="Object 4"/>
          <p:cNvGraphicFramePr>
            <a:graphicFrameLocks noChangeAspect="1"/>
          </p:cNvGraphicFramePr>
          <p:nvPr>
            <p:ph sz="half" idx="1"/>
          </p:nvPr>
        </p:nvGraphicFramePr>
        <p:xfrm>
          <a:off x="4211638" y="1700213"/>
          <a:ext cx="4932362" cy="4392612"/>
        </p:xfrm>
        <a:graphic>
          <a:graphicData uri="http://schemas.openxmlformats.org/presentationml/2006/ole">
            <p:oleObj spid="_x0000_s2050" name="Chart" r:id="rId4" imgW="5067233" imgH="4295907" progId="MSGraph.Chart.8">
              <p:embed followColorScheme="full"/>
            </p:oleObj>
          </a:graphicData>
        </a:graphic>
      </p:graphicFrame>
      <p:graphicFrame>
        <p:nvGraphicFramePr>
          <p:cNvPr id="27690" name="Group 42"/>
          <p:cNvGraphicFramePr>
            <a:graphicFrameLocks noGrp="1"/>
          </p:cNvGraphicFramePr>
          <p:nvPr>
            <p:ph sz="half" idx="2"/>
          </p:nvPr>
        </p:nvGraphicFramePr>
        <p:xfrm>
          <a:off x="395288" y="1700213"/>
          <a:ext cx="3384550" cy="4105276"/>
        </p:xfrm>
        <a:graphic>
          <a:graphicData uri="http://schemas.openxmlformats.org/drawingml/2006/table">
            <a:tbl>
              <a:tblPr/>
              <a:tblGrid>
                <a:gridCol w="1370012"/>
                <a:gridCol w="2014538"/>
              </a:tblGrid>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itchFamily="34" charset="-128"/>
                        </a:rPr>
                        <a:t>Income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Consumption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1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itchFamily="34" charset="-128"/>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100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200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150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1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300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200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400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itchFamily="34" charset="-128"/>
                        </a:rPr>
                        <a:t>250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3" name="Footer Placeholder 5"/>
          <p:cNvSpPr>
            <a:spLocks noGrp="1"/>
          </p:cNvSpPr>
          <p:nvPr>
            <p:ph type="ftr" sz="quarter" idx="11"/>
          </p:nvPr>
        </p:nvSpPr>
        <p:spPr/>
        <p:txBody>
          <a:bodyPr/>
          <a:lstStyle/>
          <a:p>
            <a:pPr>
              <a:defRPr/>
            </a:pPr>
            <a:r>
              <a:rPr lang="en-US"/>
              <a:t>Lecture 1</a:t>
            </a:r>
          </a:p>
        </p:txBody>
      </p:sp>
      <p:sp>
        <p:nvSpPr>
          <p:cNvPr id="44" name="Slide Number Placeholder 6"/>
          <p:cNvSpPr>
            <a:spLocks noGrp="1"/>
          </p:cNvSpPr>
          <p:nvPr>
            <p:ph type="sldNum" sz="quarter" idx="12"/>
          </p:nvPr>
        </p:nvSpPr>
        <p:spPr/>
        <p:txBody>
          <a:bodyPr/>
          <a:lstStyle/>
          <a:p>
            <a:pPr>
              <a:defRPr/>
            </a:pPr>
            <a:fld id="{CEAAD0B7-81BD-4A56-B449-7CA19F7B3C96}" type="slidenum">
              <a:rPr lang="en-US"/>
              <a:pPr>
                <a:defRPr/>
              </a:pPr>
              <a:t>12</a:t>
            </a:fld>
            <a:endParaRPr lang="en-US"/>
          </a:p>
        </p:txBody>
      </p:sp>
      <p:sp>
        <p:nvSpPr>
          <p:cNvPr id="27653" name="Line 5"/>
          <p:cNvSpPr>
            <a:spLocks noChangeShapeType="1"/>
          </p:cNvSpPr>
          <p:nvPr/>
        </p:nvSpPr>
        <p:spPr bwMode="auto">
          <a:xfrm flipV="1">
            <a:off x="4932363" y="2349500"/>
            <a:ext cx="2879725" cy="2446338"/>
          </a:xfrm>
          <a:prstGeom prst="line">
            <a:avLst/>
          </a:prstGeom>
          <a:noFill/>
          <a:ln w="38100">
            <a:solidFill>
              <a:schemeClr val="tx1"/>
            </a:solidFill>
            <a:round/>
            <a:headEnd/>
            <a:tailEnd/>
          </a:ln>
        </p:spPr>
        <p:txBody>
          <a:bodyPr/>
          <a:lstStyle/>
          <a:p>
            <a:endParaRPr lang="en-CA"/>
          </a:p>
        </p:txBody>
      </p:sp>
      <p:sp>
        <p:nvSpPr>
          <p:cNvPr id="27691" name="Line 43"/>
          <p:cNvSpPr>
            <a:spLocks noChangeShapeType="1"/>
          </p:cNvSpPr>
          <p:nvPr/>
        </p:nvSpPr>
        <p:spPr bwMode="auto">
          <a:xfrm>
            <a:off x="4932363" y="1773238"/>
            <a:ext cx="0" cy="3600450"/>
          </a:xfrm>
          <a:prstGeom prst="line">
            <a:avLst/>
          </a:prstGeom>
          <a:noFill/>
          <a:ln w="38100">
            <a:solidFill>
              <a:schemeClr val="tx1"/>
            </a:solidFill>
            <a:round/>
            <a:headEnd/>
            <a:tailEnd/>
          </a:ln>
        </p:spPr>
        <p:txBody>
          <a:bodyPr/>
          <a:lstStyle/>
          <a:p>
            <a:endParaRPr lang="en-CA"/>
          </a:p>
        </p:txBody>
      </p:sp>
      <p:sp>
        <p:nvSpPr>
          <p:cNvPr id="27692" name="Line 44"/>
          <p:cNvSpPr>
            <a:spLocks noChangeShapeType="1"/>
          </p:cNvSpPr>
          <p:nvPr/>
        </p:nvSpPr>
        <p:spPr bwMode="auto">
          <a:xfrm>
            <a:off x="4932363" y="5373688"/>
            <a:ext cx="3960812" cy="0"/>
          </a:xfrm>
          <a:prstGeom prst="line">
            <a:avLst/>
          </a:prstGeom>
          <a:noFill/>
          <a:ln w="38100">
            <a:solidFill>
              <a:schemeClr val="tx1"/>
            </a:solidFill>
            <a:round/>
            <a:headEnd/>
            <a:tailEnd/>
          </a:ln>
        </p:spPr>
        <p:txBody>
          <a:bodyPr/>
          <a:lstStyle/>
          <a:p>
            <a:endParaRPr lang="en-CA"/>
          </a:p>
        </p:txBody>
      </p:sp>
      <p:sp>
        <p:nvSpPr>
          <p:cNvPr id="27693" name="Text Box 45"/>
          <p:cNvSpPr txBox="1">
            <a:spLocks noChangeArrowheads="1"/>
          </p:cNvSpPr>
          <p:nvPr/>
        </p:nvSpPr>
        <p:spPr bwMode="auto">
          <a:xfrm>
            <a:off x="5076825" y="1628775"/>
            <a:ext cx="1582738" cy="366713"/>
          </a:xfrm>
          <a:prstGeom prst="rect">
            <a:avLst/>
          </a:prstGeom>
          <a:noFill/>
          <a:ln w="9525">
            <a:noFill/>
            <a:miter lim="800000"/>
            <a:headEnd/>
            <a:tailEnd/>
          </a:ln>
        </p:spPr>
        <p:txBody>
          <a:bodyPr>
            <a:spAutoFit/>
          </a:bodyPr>
          <a:lstStyle/>
          <a:p>
            <a:pPr>
              <a:spcBef>
                <a:spcPct val="50000"/>
              </a:spcBef>
            </a:pPr>
            <a:r>
              <a:rPr lang="en-US"/>
              <a:t>Consumption</a:t>
            </a:r>
          </a:p>
        </p:txBody>
      </p:sp>
      <p:sp>
        <p:nvSpPr>
          <p:cNvPr id="27694" name="Text Box 46"/>
          <p:cNvSpPr txBox="1">
            <a:spLocks noChangeArrowheads="1"/>
          </p:cNvSpPr>
          <p:nvPr/>
        </p:nvSpPr>
        <p:spPr bwMode="auto">
          <a:xfrm>
            <a:off x="6443663" y="5876925"/>
            <a:ext cx="1728787" cy="366713"/>
          </a:xfrm>
          <a:prstGeom prst="rect">
            <a:avLst/>
          </a:prstGeom>
          <a:noFill/>
          <a:ln w="9525">
            <a:noFill/>
            <a:miter lim="800000"/>
            <a:headEnd/>
            <a:tailEnd/>
          </a:ln>
        </p:spPr>
        <p:txBody>
          <a:bodyPr>
            <a:spAutoFit/>
          </a:bodyPr>
          <a:lstStyle/>
          <a:p>
            <a:pPr>
              <a:spcBef>
                <a:spcPct val="50000"/>
              </a:spcBef>
            </a:pPr>
            <a:r>
              <a:rPr lang="en-US"/>
              <a:t>Income</a:t>
            </a:r>
          </a:p>
        </p:txBody>
      </p:sp>
      <p:sp>
        <p:nvSpPr>
          <p:cNvPr id="27695" name="Text Box 47"/>
          <p:cNvSpPr txBox="1">
            <a:spLocks noChangeArrowheads="1"/>
          </p:cNvSpPr>
          <p:nvPr/>
        </p:nvSpPr>
        <p:spPr bwMode="auto">
          <a:xfrm>
            <a:off x="2843213" y="2205038"/>
            <a:ext cx="2520950" cy="457200"/>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p>
            <a:pPr>
              <a:spcBef>
                <a:spcPct val="50000"/>
              </a:spcBef>
              <a:defRPr/>
            </a:pPr>
            <a:r>
              <a:rPr lang="en-US" sz="2400" dirty="0"/>
              <a:t>Intercept = 50</a:t>
            </a:r>
          </a:p>
        </p:txBody>
      </p:sp>
      <p:sp>
        <p:nvSpPr>
          <p:cNvPr id="27696" name="Oval 48"/>
          <p:cNvSpPr>
            <a:spLocks noChangeArrowheads="1"/>
          </p:cNvSpPr>
          <p:nvPr/>
        </p:nvSpPr>
        <p:spPr bwMode="auto">
          <a:xfrm>
            <a:off x="1692275" y="2349500"/>
            <a:ext cx="720725" cy="649288"/>
          </a:xfrm>
          <a:prstGeom prst="ellipse">
            <a:avLst/>
          </a:prstGeom>
          <a:noFill/>
          <a:ln w="38100">
            <a:solidFill>
              <a:schemeClr val="accent1"/>
            </a:solidFill>
            <a:round/>
            <a:headEnd/>
            <a:tailEnd/>
          </a:ln>
        </p:spPr>
        <p:txBody>
          <a:bodyPr wrap="none" anchor="ctr"/>
          <a:lstStyle/>
          <a:p>
            <a:endParaRPr lang="en-CA"/>
          </a:p>
        </p:txBody>
      </p:sp>
      <p:sp>
        <p:nvSpPr>
          <p:cNvPr id="27697" name="Oval 49"/>
          <p:cNvSpPr>
            <a:spLocks noChangeArrowheads="1"/>
          </p:cNvSpPr>
          <p:nvPr/>
        </p:nvSpPr>
        <p:spPr bwMode="auto">
          <a:xfrm>
            <a:off x="4427538" y="4508500"/>
            <a:ext cx="720725" cy="649288"/>
          </a:xfrm>
          <a:prstGeom prst="ellipse">
            <a:avLst/>
          </a:prstGeom>
          <a:noFill/>
          <a:ln w="38100">
            <a:solidFill>
              <a:schemeClr val="accent1"/>
            </a:solidFill>
            <a:round/>
            <a:headEnd/>
            <a:tailEnd/>
          </a:ln>
        </p:spPr>
        <p:txBody>
          <a:bodyPr wrap="none" anchor="ctr"/>
          <a:lstStyle/>
          <a:p>
            <a:endParaRPr lang="en-CA"/>
          </a:p>
        </p:txBody>
      </p:sp>
      <p:sp>
        <p:nvSpPr>
          <p:cNvPr id="27698" name="Text Box 50"/>
          <p:cNvSpPr txBox="1">
            <a:spLocks noChangeArrowheads="1"/>
          </p:cNvSpPr>
          <p:nvPr/>
        </p:nvSpPr>
        <p:spPr bwMode="auto">
          <a:xfrm>
            <a:off x="2843213" y="2708275"/>
            <a:ext cx="3816350" cy="822325"/>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p>
            <a:pPr>
              <a:spcBef>
                <a:spcPct val="50000"/>
              </a:spcBef>
              <a:defRPr/>
            </a:pPr>
            <a:r>
              <a:rPr lang="en-US" sz="2400" dirty="0"/>
              <a:t>Slope = vertical change/ 	horizontal change</a:t>
            </a:r>
          </a:p>
        </p:txBody>
      </p:sp>
      <p:sp>
        <p:nvSpPr>
          <p:cNvPr id="27699" name="Line 51"/>
          <p:cNvSpPr>
            <a:spLocks noChangeShapeType="1"/>
          </p:cNvSpPr>
          <p:nvPr/>
        </p:nvSpPr>
        <p:spPr bwMode="auto">
          <a:xfrm>
            <a:off x="5580063" y="4292600"/>
            <a:ext cx="0" cy="504825"/>
          </a:xfrm>
          <a:prstGeom prst="line">
            <a:avLst/>
          </a:prstGeom>
          <a:noFill/>
          <a:ln w="38100">
            <a:solidFill>
              <a:schemeClr val="folHlink"/>
            </a:solidFill>
            <a:round/>
            <a:headEnd/>
            <a:tailEnd type="triangle" w="med" len="med"/>
          </a:ln>
        </p:spPr>
        <p:txBody>
          <a:bodyPr/>
          <a:lstStyle/>
          <a:p>
            <a:endParaRPr lang="en-CA"/>
          </a:p>
        </p:txBody>
      </p:sp>
      <p:sp>
        <p:nvSpPr>
          <p:cNvPr id="27700" name="Line 52"/>
          <p:cNvSpPr>
            <a:spLocks noChangeShapeType="1"/>
          </p:cNvSpPr>
          <p:nvPr/>
        </p:nvSpPr>
        <p:spPr bwMode="auto">
          <a:xfrm>
            <a:off x="4932363" y="4797425"/>
            <a:ext cx="647700" cy="0"/>
          </a:xfrm>
          <a:prstGeom prst="line">
            <a:avLst/>
          </a:prstGeom>
          <a:noFill/>
          <a:ln w="38100">
            <a:solidFill>
              <a:schemeClr val="folHlink"/>
            </a:solidFill>
            <a:round/>
            <a:headEnd/>
            <a:tailEnd type="triangle" w="med" len="med"/>
          </a:ln>
        </p:spPr>
        <p:txBody>
          <a:bodyPr/>
          <a:lstStyle/>
          <a:p>
            <a:endParaRPr lang="en-CA"/>
          </a:p>
        </p:txBody>
      </p:sp>
      <p:sp>
        <p:nvSpPr>
          <p:cNvPr id="27701" name="Text Box 53"/>
          <p:cNvSpPr txBox="1">
            <a:spLocks noChangeArrowheads="1"/>
          </p:cNvSpPr>
          <p:nvPr/>
        </p:nvSpPr>
        <p:spPr bwMode="auto">
          <a:xfrm>
            <a:off x="5724525" y="4365625"/>
            <a:ext cx="3168650" cy="457200"/>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p>
            <a:pPr>
              <a:spcBef>
                <a:spcPct val="50000"/>
              </a:spcBef>
              <a:defRPr/>
            </a:pPr>
            <a:r>
              <a:rPr lang="en-US" sz="2400"/>
              <a:t>Slope = 50/100 = 0.5</a:t>
            </a:r>
          </a:p>
        </p:txBody>
      </p:sp>
      <p:sp>
        <p:nvSpPr>
          <p:cNvPr id="27705" name="Text Box 57"/>
          <p:cNvSpPr txBox="1">
            <a:spLocks noChangeArrowheads="1"/>
          </p:cNvSpPr>
          <p:nvPr/>
        </p:nvSpPr>
        <p:spPr bwMode="auto">
          <a:xfrm>
            <a:off x="2700338" y="4941888"/>
            <a:ext cx="3816350" cy="1004887"/>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p>
            <a:pPr>
              <a:spcBef>
                <a:spcPct val="50000"/>
              </a:spcBef>
              <a:defRPr/>
            </a:pPr>
            <a:r>
              <a:rPr lang="en-US" sz="2400"/>
              <a:t>Consumption Function</a:t>
            </a:r>
          </a:p>
          <a:p>
            <a:pPr>
              <a:spcBef>
                <a:spcPct val="50000"/>
              </a:spcBef>
              <a:defRPr/>
            </a:pPr>
            <a:r>
              <a:rPr lang="en-US" sz="2400"/>
              <a:t>C = 50 + 0.5 Y</a:t>
            </a: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1" fill="hold" grpId="0" nodeType="clickEffect">
                                  <p:stCondLst>
                                    <p:cond delay="0"/>
                                  </p:stCondLst>
                                  <p:childTnLst>
                                    <p:set>
                                      <p:cBhvr>
                                        <p:cTn id="10" dur="1" fill="hold">
                                          <p:stCondLst>
                                            <p:cond delay="0"/>
                                          </p:stCondLst>
                                        </p:cTn>
                                        <p:tgtEl>
                                          <p:spTgt spid="27691"/>
                                        </p:tgtEl>
                                        <p:attrNameLst>
                                          <p:attrName>style.visibility</p:attrName>
                                        </p:attrNameLst>
                                      </p:cBhvr>
                                      <p:to>
                                        <p:strVal val="visible"/>
                                      </p:to>
                                    </p:set>
                                    <p:animEffect transition="in" filter="slide(fromTop)">
                                      <p:cBhvr>
                                        <p:cTn id="11" dur="500"/>
                                        <p:tgtEl>
                                          <p:spTgt spid="27691"/>
                                        </p:tgtEl>
                                      </p:cBhvr>
                                    </p:animEffect>
                                  </p:childTnLst>
                                </p:cTn>
                              </p:par>
                            </p:childTnLst>
                          </p:cTn>
                        </p:par>
                        <p:par>
                          <p:cTn id="12" fill="hold">
                            <p:stCondLst>
                              <p:cond delay="500"/>
                            </p:stCondLst>
                            <p:childTnLst>
                              <p:par>
                                <p:cTn id="13" presetID="12" presetClass="entr" presetSubtype="8" fill="hold" grpId="0" nodeType="afterEffect">
                                  <p:stCondLst>
                                    <p:cond delay="0"/>
                                  </p:stCondLst>
                                  <p:childTnLst>
                                    <p:set>
                                      <p:cBhvr>
                                        <p:cTn id="14" dur="1" fill="hold">
                                          <p:stCondLst>
                                            <p:cond delay="0"/>
                                          </p:stCondLst>
                                        </p:cTn>
                                        <p:tgtEl>
                                          <p:spTgt spid="27692"/>
                                        </p:tgtEl>
                                        <p:attrNameLst>
                                          <p:attrName>style.visibility</p:attrName>
                                        </p:attrNameLst>
                                      </p:cBhvr>
                                      <p:to>
                                        <p:strVal val="visible"/>
                                      </p:to>
                                    </p:set>
                                    <p:animEffect transition="in" filter="slide(fromLeft)">
                                      <p:cBhvr>
                                        <p:cTn id="15" dur="500"/>
                                        <p:tgtEl>
                                          <p:spTgt spid="27692"/>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grpId="0" nodeType="clickEffect">
                                  <p:stCondLst>
                                    <p:cond delay="0"/>
                                  </p:stCondLst>
                                  <p:childTnLst>
                                    <p:set>
                                      <p:cBhvr>
                                        <p:cTn id="19" dur="1" fill="hold">
                                          <p:stCondLst>
                                            <p:cond delay="0"/>
                                          </p:stCondLst>
                                        </p:cTn>
                                        <p:tgtEl>
                                          <p:spTgt spid="27693"/>
                                        </p:tgtEl>
                                        <p:attrNameLst>
                                          <p:attrName>style.visibility</p:attrName>
                                        </p:attrNameLst>
                                      </p:cBhvr>
                                      <p:to>
                                        <p:strVal val="visible"/>
                                      </p:to>
                                    </p:set>
                                    <p:animEffect transition="in" filter="slide(fromLeft)">
                                      <p:cBhvr>
                                        <p:cTn id="20" dur="500"/>
                                        <p:tgtEl>
                                          <p:spTgt spid="27693"/>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27694"/>
                                        </p:tgtEl>
                                        <p:attrNameLst>
                                          <p:attrName>style.visibility</p:attrName>
                                        </p:attrNameLst>
                                      </p:cBhvr>
                                      <p:to>
                                        <p:strVal val="visible"/>
                                      </p:to>
                                    </p:set>
                                    <p:animEffect transition="in" filter="slide(fromLeft)">
                                      <p:cBhvr>
                                        <p:cTn id="23" dur="500"/>
                                        <p:tgtEl>
                                          <p:spTgt spid="27694"/>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8" fill="hold" grpId="0" nodeType="clickEffect">
                                  <p:stCondLst>
                                    <p:cond delay="0"/>
                                  </p:stCondLst>
                                  <p:childTnLst>
                                    <p:set>
                                      <p:cBhvr>
                                        <p:cTn id="27" dur="1" fill="hold">
                                          <p:stCondLst>
                                            <p:cond delay="0"/>
                                          </p:stCondLst>
                                        </p:cTn>
                                        <p:tgtEl>
                                          <p:spTgt spid="27652"/>
                                        </p:tgtEl>
                                        <p:attrNameLst>
                                          <p:attrName>style.visibility</p:attrName>
                                        </p:attrNameLst>
                                      </p:cBhvr>
                                      <p:to>
                                        <p:strVal val="visible"/>
                                      </p:to>
                                    </p:set>
                                    <p:animEffect transition="in" filter="slide(fromLeft)">
                                      <p:cBhvr>
                                        <p:cTn id="28" dur="1000"/>
                                        <p:tgtEl>
                                          <p:spTgt spid="2765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27653"/>
                                        </p:tgtEl>
                                        <p:attrNameLst>
                                          <p:attrName>style.visibility</p:attrName>
                                        </p:attrNameLst>
                                      </p:cBhvr>
                                      <p:to>
                                        <p:strVal val="visible"/>
                                      </p:to>
                                    </p:set>
                                    <p:animEffect transition="in" filter="slide(fromBottom)">
                                      <p:cBhvr>
                                        <p:cTn id="33" dur="1000"/>
                                        <p:tgtEl>
                                          <p:spTgt spid="27653"/>
                                        </p:tgtEl>
                                      </p:cBhvr>
                                    </p:animEffect>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27695"/>
                                        </p:tgtEl>
                                        <p:attrNameLst>
                                          <p:attrName>style.visibility</p:attrName>
                                        </p:attrNameLst>
                                      </p:cBhvr>
                                      <p:to>
                                        <p:strVal val="visible"/>
                                      </p:to>
                                    </p:set>
                                    <p:animEffect transition="in" filter="fade">
                                      <p:cBhvr>
                                        <p:cTn id="38" dur="1000"/>
                                        <p:tgtEl>
                                          <p:spTgt spid="27695"/>
                                        </p:tgtEl>
                                      </p:cBhvr>
                                    </p:animEffect>
                                    <p:anim calcmode="lin" valueType="num">
                                      <p:cBhvr>
                                        <p:cTn id="39" dur="1000" fill="hold"/>
                                        <p:tgtEl>
                                          <p:spTgt spid="27695"/>
                                        </p:tgtEl>
                                        <p:attrNameLst>
                                          <p:attrName>ppt_x</p:attrName>
                                        </p:attrNameLst>
                                      </p:cBhvr>
                                      <p:tavLst>
                                        <p:tav tm="0">
                                          <p:val>
                                            <p:strVal val="#ppt_x"/>
                                          </p:val>
                                        </p:tav>
                                        <p:tav tm="100000">
                                          <p:val>
                                            <p:strVal val="#ppt_x"/>
                                          </p:val>
                                        </p:tav>
                                      </p:tavLst>
                                    </p:anim>
                                    <p:anim calcmode="lin" valueType="num">
                                      <p:cBhvr>
                                        <p:cTn id="40" dur="1000" fill="hold"/>
                                        <p:tgtEl>
                                          <p:spTgt spid="27695"/>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27696"/>
                                        </p:tgtEl>
                                        <p:attrNameLst>
                                          <p:attrName>style.visibility</p:attrName>
                                        </p:attrNameLst>
                                      </p:cBhvr>
                                      <p:to>
                                        <p:strVal val="visible"/>
                                      </p:to>
                                    </p:set>
                                    <p:animEffect transition="in" filter="fade">
                                      <p:cBhvr>
                                        <p:cTn id="43" dur="1000"/>
                                        <p:tgtEl>
                                          <p:spTgt spid="27696"/>
                                        </p:tgtEl>
                                      </p:cBhvr>
                                    </p:animEffect>
                                    <p:anim calcmode="lin" valueType="num">
                                      <p:cBhvr>
                                        <p:cTn id="44" dur="1000" fill="hold"/>
                                        <p:tgtEl>
                                          <p:spTgt spid="27696"/>
                                        </p:tgtEl>
                                        <p:attrNameLst>
                                          <p:attrName>ppt_x</p:attrName>
                                        </p:attrNameLst>
                                      </p:cBhvr>
                                      <p:tavLst>
                                        <p:tav tm="0">
                                          <p:val>
                                            <p:strVal val="#ppt_x"/>
                                          </p:val>
                                        </p:tav>
                                        <p:tav tm="100000">
                                          <p:val>
                                            <p:strVal val="#ppt_x"/>
                                          </p:val>
                                        </p:tav>
                                      </p:tavLst>
                                    </p:anim>
                                    <p:anim calcmode="lin" valueType="num">
                                      <p:cBhvr>
                                        <p:cTn id="45" dur="1000" fill="hold"/>
                                        <p:tgtEl>
                                          <p:spTgt spid="27696"/>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27697"/>
                                        </p:tgtEl>
                                        <p:attrNameLst>
                                          <p:attrName>style.visibility</p:attrName>
                                        </p:attrNameLst>
                                      </p:cBhvr>
                                      <p:to>
                                        <p:strVal val="visible"/>
                                      </p:to>
                                    </p:set>
                                    <p:animEffect transition="in" filter="fade">
                                      <p:cBhvr>
                                        <p:cTn id="48" dur="1000"/>
                                        <p:tgtEl>
                                          <p:spTgt spid="27697"/>
                                        </p:tgtEl>
                                      </p:cBhvr>
                                    </p:animEffect>
                                    <p:anim calcmode="lin" valueType="num">
                                      <p:cBhvr>
                                        <p:cTn id="49" dur="1000" fill="hold"/>
                                        <p:tgtEl>
                                          <p:spTgt spid="27697"/>
                                        </p:tgtEl>
                                        <p:attrNameLst>
                                          <p:attrName>ppt_x</p:attrName>
                                        </p:attrNameLst>
                                      </p:cBhvr>
                                      <p:tavLst>
                                        <p:tav tm="0">
                                          <p:val>
                                            <p:strVal val="#ppt_x"/>
                                          </p:val>
                                        </p:tav>
                                        <p:tav tm="100000">
                                          <p:val>
                                            <p:strVal val="#ppt_x"/>
                                          </p:val>
                                        </p:tav>
                                      </p:tavLst>
                                    </p:anim>
                                    <p:anim calcmode="lin" valueType="num">
                                      <p:cBhvr>
                                        <p:cTn id="50" dur="1000" fill="hold"/>
                                        <p:tgtEl>
                                          <p:spTgt spid="27697"/>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xit" presetSubtype="0" fill="hold" grpId="1" nodeType="clickEffect">
                                  <p:stCondLst>
                                    <p:cond delay="0"/>
                                  </p:stCondLst>
                                  <p:childTnLst>
                                    <p:animEffect transition="out" filter="fade">
                                      <p:cBhvr>
                                        <p:cTn id="54" dur="2000"/>
                                        <p:tgtEl>
                                          <p:spTgt spid="27695"/>
                                        </p:tgtEl>
                                      </p:cBhvr>
                                    </p:animEffect>
                                    <p:set>
                                      <p:cBhvr>
                                        <p:cTn id="55" dur="1" fill="hold">
                                          <p:stCondLst>
                                            <p:cond delay="1999"/>
                                          </p:stCondLst>
                                        </p:cTn>
                                        <p:tgtEl>
                                          <p:spTgt spid="27695"/>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12" presetClass="entr" presetSubtype="4" fill="hold" grpId="0" nodeType="clickEffect">
                                  <p:stCondLst>
                                    <p:cond delay="0"/>
                                  </p:stCondLst>
                                  <p:childTnLst>
                                    <p:set>
                                      <p:cBhvr>
                                        <p:cTn id="59" dur="1" fill="hold">
                                          <p:stCondLst>
                                            <p:cond delay="0"/>
                                          </p:stCondLst>
                                        </p:cTn>
                                        <p:tgtEl>
                                          <p:spTgt spid="27698"/>
                                        </p:tgtEl>
                                        <p:attrNameLst>
                                          <p:attrName>style.visibility</p:attrName>
                                        </p:attrNameLst>
                                      </p:cBhvr>
                                      <p:to>
                                        <p:strVal val="visible"/>
                                      </p:to>
                                    </p:set>
                                    <p:animEffect transition="in" filter="slide(fromBottom)">
                                      <p:cBhvr>
                                        <p:cTn id="60" dur="500"/>
                                        <p:tgtEl>
                                          <p:spTgt spid="27698"/>
                                        </p:tgtEl>
                                      </p:cBhvr>
                                    </p:animEffect>
                                  </p:childTnLst>
                                </p:cTn>
                              </p:par>
                            </p:childTnLst>
                          </p:cTn>
                        </p:par>
                      </p:childTnLst>
                    </p:cTn>
                  </p:par>
                  <p:par>
                    <p:cTn id="61" fill="hold">
                      <p:stCondLst>
                        <p:cond delay="indefinite"/>
                      </p:stCondLst>
                      <p:childTnLst>
                        <p:par>
                          <p:cTn id="62" fill="hold">
                            <p:stCondLst>
                              <p:cond delay="0"/>
                            </p:stCondLst>
                            <p:childTnLst>
                              <p:par>
                                <p:cTn id="63" presetID="12" presetClass="entr" presetSubtype="1" fill="hold" grpId="0" nodeType="clickEffect">
                                  <p:stCondLst>
                                    <p:cond delay="0"/>
                                  </p:stCondLst>
                                  <p:childTnLst>
                                    <p:set>
                                      <p:cBhvr>
                                        <p:cTn id="64" dur="1" fill="hold">
                                          <p:stCondLst>
                                            <p:cond delay="0"/>
                                          </p:stCondLst>
                                        </p:cTn>
                                        <p:tgtEl>
                                          <p:spTgt spid="27699"/>
                                        </p:tgtEl>
                                        <p:attrNameLst>
                                          <p:attrName>style.visibility</p:attrName>
                                        </p:attrNameLst>
                                      </p:cBhvr>
                                      <p:to>
                                        <p:strVal val="visible"/>
                                      </p:to>
                                    </p:set>
                                    <p:animEffect transition="in" filter="slide(fromTop)">
                                      <p:cBhvr>
                                        <p:cTn id="65" dur="500"/>
                                        <p:tgtEl>
                                          <p:spTgt spid="27699"/>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27700"/>
                                        </p:tgtEl>
                                        <p:attrNameLst>
                                          <p:attrName>style.visibility</p:attrName>
                                        </p:attrNameLst>
                                      </p:cBhvr>
                                      <p:to>
                                        <p:strVal val="visible"/>
                                      </p:to>
                                    </p:set>
                                    <p:animEffect transition="in" filter="slide(fromLeft)">
                                      <p:cBhvr>
                                        <p:cTn id="68" dur="500"/>
                                        <p:tgtEl>
                                          <p:spTgt spid="27700"/>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8" fill="hold" grpId="0" nodeType="clickEffect">
                                  <p:stCondLst>
                                    <p:cond delay="0"/>
                                  </p:stCondLst>
                                  <p:childTnLst>
                                    <p:set>
                                      <p:cBhvr>
                                        <p:cTn id="72" dur="1" fill="hold">
                                          <p:stCondLst>
                                            <p:cond delay="0"/>
                                          </p:stCondLst>
                                        </p:cTn>
                                        <p:tgtEl>
                                          <p:spTgt spid="27701"/>
                                        </p:tgtEl>
                                        <p:attrNameLst>
                                          <p:attrName>style.visibility</p:attrName>
                                        </p:attrNameLst>
                                      </p:cBhvr>
                                      <p:to>
                                        <p:strVal val="visible"/>
                                      </p:to>
                                    </p:set>
                                    <p:animEffect transition="in" filter="slide(fromLeft)">
                                      <p:cBhvr>
                                        <p:cTn id="73" dur="1000"/>
                                        <p:tgtEl>
                                          <p:spTgt spid="27701"/>
                                        </p:tgtEl>
                                      </p:cBhvr>
                                    </p:animEffect>
                                  </p:childTnLst>
                                </p:cTn>
                              </p:par>
                            </p:childTnLst>
                          </p:cTn>
                        </p:par>
                      </p:childTnLst>
                    </p:cTn>
                  </p:par>
                  <p:par>
                    <p:cTn id="74" fill="hold">
                      <p:stCondLst>
                        <p:cond delay="indefinite"/>
                      </p:stCondLst>
                      <p:childTnLst>
                        <p:par>
                          <p:cTn id="75" fill="hold">
                            <p:stCondLst>
                              <p:cond delay="0"/>
                            </p:stCondLst>
                            <p:childTnLst>
                              <p:par>
                                <p:cTn id="76" presetID="12" presetClass="entr" presetSubtype="4" fill="hold" grpId="0" nodeType="clickEffect">
                                  <p:stCondLst>
                                    <p:cond delay="0"/>
                                  </p:stCondLst>
                                  <p:childTnLst>
                                    <p:set>
                                      <p:cBhvr>
                                        <p:cTn id="77" dur="1" fill="hold">
                                          <p:stCondLst>
                                            <p:cond delay="0"/>
                                          </p:stCondLst>
                                        </p:cTn>
                                        <p:tgtEl>
                                          <p:spTgt spid="27705"/>
                                        </p:tgtEl>
                                        <p:attrNameLst>
                                          <p:attrName>style.visibility</p:attrName>
                                        </p:attrNameLst>
                                      </p:cBhvr>
                                      <p:to>
                                        <p:strVal val="visible"/>
                                      </p:to>
                                    </p:set>
                                    <p:animEffect transition="in" filter="slide(fromBottom)">
                                      <p:cBhvr>
                                        <p:cTn id="78" dur="1000"/>
                                        <p:tgtEl>
                                          <p:spTgt spid="277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27652" grpId="0"/>
      <p:bldP spid="27653" grpId="0" animBg="1"/>
      <p:bldP spid="27691" grpId="0" animBg="1"/>
      <p:bldP spid="27692" grpId="0" animBg="1"/>
      <p:bldP spid="27693" grpId="0"/>
      <p:bldP spid="27694" grpId="0"/>
      <p:bldP spid="27695" grpId="0" animBg="1"/>
      <p:bldP spid="27695" grpId="1" animBg="1"/>
      <p:bldP spid="27696" grpId="0" animBg="1"/>
      <p:bldP spid="27697" grpId="0" animBg="1"/>
      <p:bldP spid="27698" grpId="0" animBg="1"/>
      <p:bldP spid="27699" grpId="0" animBg="1"/>
      <p:bldP spid="27700" grpId="0" animBg="1"/>
      <p:bldP spid="27701" grpId="0" animBg="1"/>
      <p:bldP spid="27705"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fontAlgn="auto">
              <a:spcAft>
                <a:spcPts val="0"/>
              </a:spcAft>
              <a:defRPr/>
            </a:pPr>
            <a:r>
              <a:rPr lang="en-US">
                <a:solidFill>
                  <a:schemeClr val="accent1">
                    <a:satMod val="150000"/>
                  </a:schemeClr>
                </a:solidFill>
              </a:rPr>
              <a:t> The Production Possibilities Model</a:t>
            </a:r>
            <a:endParaRPr lang="en-CA">
              <a:solidFill>
                <a:schemeClr val="accent1">
                  <a:satMod val="150000"/>
                </a:schemeClr>
              </a:solidFill>
            </a:endParaRPr>
          </a:p>
        </p:txBody>
      </p:sp>
      <p:sp>
        <p:nvSpPr>
          <p:cNvPr id="30723" name="Rectangle 3"/>
          <p:cNvSpPr>
            <a:spLocks noGrp="1" noChangeArrowheads="1"/>
          </p:cNvSpPr>
          <p:nvPr>
            <p:ph idx="1"/>
          </p:nvPr>
        </p:nvSpPr>
        <p:spPr>
          <a:xfrm>
            <a:off x="685800" y="1447800"/>
            <a:ext cx="7772400" cy="4876800"/>
          </a:xfrm>
        </p:spPr>
        <p:txBody>
          <a:bodyPr/>
          <a:lstStyle/>
          <a:p>
            <a:pPr>
              <a:buFontTx/>
              <a:buNone/>
            </a:pPr>
            <a:r>
              <a:rPr lang="en-US" sz="2800" smtClean="0"/>
              <a:t>Assumptions:</a:t>
            </a:r>
          </a:p>
          <a:p>
            <a:r>
              <a:rPr lang="en-US" sz="2800" smtClean="0"/>
              <a:t>full employment &amp; productive efficiency</a:t>
            </a:r>
          </a:p>
          <a:p>
            <a:r>
              <a:rPr lang="en-US" sz="2800" smtClean="0"/>
              <a:t>fixed resources</a:t>
            </a:r>
          </a:p>
          <a:p>
            <a:r>
              <a:rPr lang="en-US" sz="2800" smtClean="0"/>
              <a:t>fixed technology</a:t>
            </a:r>
          </a:p>
          <a:p>
            <a:r>
              <a:rPr lang="en-US" sz="2800" smtClean="0"/>
              <a:t>two goods</a:t>
            </a:r>
          </a:p>
          <a:p>
            <a:pPr lvl="1"/>
            <a:r>
              <a:rPr lang="en-US" sz="2400" smtClean="0"/>
              <a:t>pizzas symbolize consumer goods</a:t>
            </a:r>
          </a:p>
          <a:p>
            <a:pPr lvl="1"/>
            <a:r>
              <a:rPr lang="en-US" sz="2400" smtClean="0"/>
              <a:t>industrial robots symbolize capital goods</a:t>
            </a:r>
            <a:endParaRPr lang="en-CA" sz="1800" i="1" smtClean="0"/>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67D2C1DB-59E5-4F38-9687-6BCBFEC1753A}" type="slidenum">
              <a:rPr lang="en-US"/>
              <a:pPr>
                <a:defRPr/>
              </a:pPr>
              <a:t>13</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2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072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072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072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07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bldLvl="4"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ooter Placeholder 2"/>
          <p:cNvSpPr>
            <a:spLocks noGrp="1"/>
          </p:cNvSpPr>
          <p:nvPr>
            <p:ph type="ftr" sz="quarter" idx="11"/>
          </p:nvPr>
        </p:nvSpPr>
        <p:spPr/>
        <p:txBody>
          <a:bodyPr/>
          <a:lstStyle/>
          <a:p>
            <a:pPr>
              <a:defRPr/>
            </a:pPr>
            <a:r>
              <a:rPr lang="en-US"/>
              <a:t>Lecture 1</a:t>
            </a:r>
          </a:p>
        </p:txBody>
      </p:sp>
      <p:sp>
        <p:nvSpPr>
          <p:cNvPr id="34" name="Slide Number Placeholder 3"/>
          <p:cNvSpPr>
            <a:spLocks noGrp="1"/>
          </p:cNvSpPr>
          <p:nvPr>
            <p:ph type="sldNum" sz="quarter" idx="12"/>
          </p:nvPr>
        </p:nvSpPr>
        <p:spPr/>
        <p:txBody>
          <a:bodyPr/>
          <a:lstStyle/>
          <a:p>
            <a:pPr>
              <a:defRPr/>
            </a:pPr>
            <a:fld id="{AE5329D7-9F6B-4CBF-971C-78DCC5EC5084}" type="slidenum">
              <a:rPr lang="en-US"/>
              <a:pPr>
                <a:defRPr/>
              </a:pPr>
              <a:t>14</a:t>
            </a:fld>
            <a:endParaRPr lang="en-US"/>
          </a:p>
        </p:txBody>
      </p:sp>
      <p:graphicFrame>
        <p:nvGraphicFramePr>
          <p:cNvPr id="32770" name="Group 2"/>
          <p:cNvGraphicFramePr>
            <a:graphicFrameLocks noGrp="1"/>
          </p:cNvGraphicFramePr>
          <p:nvPr/>
        </p:nvGraphicFramePr>
        <p:xfrm>
          <a:off x="395288" y="1484313"/>
          <a:ext cx="8353425" cy="1008063"/>
        </p:xfrm>
        <a:graphic>
          <a:graphicData uri="http://schemas.openxmlformats.org/drawingml/2006/table">
            <a:tbl>
              <a:tblPr/>
              <a:tblGrid>
                <a:gridCol w="2927350"/>
                <a:gridCol w="1087437"/>
                <a:gridCol w="1082675"/>
                <a:gridCol w="1193800"/>
                <a:gridCol w="977900"/>
                <a:gridCol w="1084263"/>
              </a:tblGrid>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Pizzas (00,000s)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0</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1</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2</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3</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4</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Robots (000s)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10</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9</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7</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4</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0</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32793" name="Rectangle 25"/>
          <p:cNvSpPr>
            <a:spLocks noChangeArrowheads="1"/>
          </p:cNvSpPr>
          <p:nvPr/>
        </p:nvSpPr>
        <p:spPr bwMode="auto">
          <a:xfrm>
            <a:off x="179388" y="115888"/>
            <a:ext cx="8785225" cy="1258887"/>
          </a:xfrm>
          <a:prstGeom prst="rect">
            <a:avLst/>
          </a:prstGeom>
          <a:solidFill>
            <a:srgbClr val="1C1C1C"/>
          </a:solidFill>
          <a:ln w="57150" cmpd="thinThick">
            <a:solidFill>
              <a:srgbClr val="000000"/>
            </a:solidFill>
            <a:miter lim="800000"/>
            <a:headEnd/>
            <a:tailEnd/>
          </a:ln>
          <a:effectLst/>
        </p:spPr>
        <p:txBody>
          <a:bodyPr anchor="ctr"/>
          <a:lstStyle/>
          <a:p>
            <a:pPr algn="ctr" eaLnBrk="1" hangingPunct="1">
              <a:defRPr/>
            </a:pPr>
            <a:r>
              <a:rPr lang="en-US" sz="4000">
                <a:solidFill>
                  <a:schemeClr val="accent1"/>
                </a:solidFill>
                <a:latin typeface="+mj-lt"/>
              </a:rPr>
              <a:t> The Production Possibilities Curve</a:t>
            </a:r>
            <a:endParaRPr lang="en-CA" sz="4000">
              <a:solidFill>
                <a:schemeClr val="accent1"/>
              </a:solidFill>
              <a:latin typeface="+mj-lt"/>
            </a:endParaRPr>
          </a:p>
        </p:txBody>
      </p:sp>
      <p:graphicFrame>
        <p:nvGraphicFramePr>
          <p:cNvPr id="32794" name="Object 26"/>
          <p:cNvGraphicFramePr>
            <a:graphicFrameLocks noChangeAspect="1"/>
          </p:cNvGraphicFramePr>
          <p:nvPr/>
        </p:nvGraphicFramePr>
        <p:xfrm>
          <a:off x="3348038" y="2708275"/>
          <a:ext cx="5226050" cy="3600450"/>
        </p:xfrm>
        <a:graphic>
          <a:graphicData uri="http://schemas.openxmlformats.org/presentationml/2006/ole">
            <p:oleObj spid="_x0000_s3074" name="Chart" r:id="rId4" imgW="4010025" imgH="2762250" progId="Excel.Sheet.8">
              <p:embed/>
            </p:oleObj>
          </a:graphicData>
        </a:graphic>
      </p:graphicFrame>
      <p:sp>
        <p:nvSpPr>
          <p:cNvPr id="32796" name="Oval 28"/>
          <p:cNvSpPr>
            <a:spLocks noChangeArrowheads="1"/>
          </p:cNvSpPr>
          <p:nvPr/>
        </p:nvSpPr>
        <p:spPr bwMode="auto">
          <a:xfrm>
            <a:off x="7812088" y="1484313"/>
            <a:ext cx="649287" cy="1008062"/>
          </a:xfrm>
          <a:prstGeom prst="ellipse">
            <a:avLst/>
          </a:prstGeom>
          <a:noFill/>
          <a:ln w="57150">
            <a:solidFill>
              <a:schemeClr val="accent1"/>
            </a:solidFill>
            <a:round/>
            <a:headEnd type="none" w="sm" len="sm"/>
            <a:tailEnd type="none" w="sm" len="sm"/>
          </a:ln>
        </p:spPr>
        <p:txBody>
          <a:bodyPr wrap="none" anchor="ctr"/>
          <a:lstStyle/>
          <a:p>
            <a:endParaRPr lang="en-CA"/>
          </a:p>
        </p:txBody>
      </p:sp>
      <p:sp>
        <p:nvSpPr>
          <p:cNvPr id="32797" name="Line 29"/>
          <p:cNvSpPr>
            <a:spLocks noChangeShapeType="1"/>
          </p:cNvSpPr>
          <p:nvPr/>
        </p:nvSpPr>
        <p:spPr bwMode="auto">
          <a:xfrm flipH="1">
            <a:off x="7524750" y="2492375"/>
            <a:ext cx="504825" cy="2879725"/>
          </a:xfrm>
          <a:prstGeom prst="line">
            <a:avLst/>
          </a:prstGeom>
          <a:noFill/>
          <a:ln w="57150">
            <a:solidFill>
              <a:schemeClr val="accent1"/>
            </a:solidFill>
            <a:round/>
            <a:headEnd type="none" w="sm" len="sm"/>
            <a:tailEnd type="triangle" w="lg" len="sm"/>
          </a:ln>
        </p:spPr>
        <p:txBody>
          <a:bodyPr/>
          <a:lstStyle/>
          <a:p>
            <a:endParaRPr lang="en-CA"/>
          </a:p>
        </p:txBody>
      </p:sp>
      <p:sp>
        <p:nvSpPr>
          <p:cNvPr id="32798" name="Oval 30"/>
          <p:cNvSpPr>
            <a:spLocks noChangeArrowheads="1"/>
          </p:cNvSpPr>
          <p:nvPr/>
        </p:nvSpPr>
        <p:spPr bwMode="auto">
          <a:xfrm>
            <a:off x="3562350" y="1484313"/>
            <a:ext cx="649288" cy="1008062"/>
          </a:xfrm>
          <a:prstGeom prst="ellipse">
            <a:avLst/>
          </a:prstGeom>
          <a:noFill/>
          <a:ln w="57150">
            <a:solidFill>
              <a:schemeClr val="accent1"/>
            </a:solidFill>
            <a:round/>
            <a:headEnd type="none" w="sm" len="sm"/>
            <a:tailEnd type="none" w="sm" len="sm"/>
          </a:ln>
        </p:spPr>
        <p:txBody>
          <a:bodyPr wrap="none" anchor="ctr"/>
          <a:lstStyle/>
          <a:p>
            <a:endParaRPr lang="en-CA"/>
          </a:p>
        </p:txBody>
      </p:sp>
      <p:sp>
        <p:nvSpPr>
          <p:cNvPr id="32799" name="Line 31"/>
          <p:cNvSpPr>
            <a:spLocks noChangeShapeType="1"/>
          </p:cNvSpPr>
          <p:nvPr/>
        </p:nvSpPr>
        <p:spPr bwMode="auto">
          <a:xfrm>
            <a:off x="3851275" y="2492375"/>
            <a:ext cx="215900" cy="1081088"/>
          </a:xfrm>
          <a:prstGeom prst="line">
            <a:avLst/>
          </a:prstGeom>
          <a:noFill/>
          <a:ln w="57150">
            <a:solidFill>
              <a:schemeClr val="accent1"/>
            </a:solidFill>
            <a:round/>
            <a:headEnd type="none" w="sm" len="sm"/>
            <a:tailEnd type="triangle" w="lg" len="sm"/>
          </a:ln>
        </p:spPr>
        <p:txBody>
          <a:bodyPr/>
          <a:lstStyle/>
          <a:p>
            <a:endParaRPr lang="en-CA"/>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9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9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79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7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32794" grpId="0"/>
      <p:bldP spid="32796" grpId="0" animBg="1"/>
      <p:bldP spid="32797" grpId="0" animBg="1"/>
      <p:bldP spid="32798" grpId="0" animBg="1"/>
      <p:bldP spid="3279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ooter Placeholder 2"/>
          <p:cNvSpPr>
            <a:spLocks noGrp="1"/>
          </p:cNvSpPr>
          <p:nvPr>
            <p:ph type="ftr" sz="quarter" idx="11"/>
          </p:nvPr>
        </p:nvSpPr>
        <p:spPr/>
        <p:txBody>
          <a:bodyPr/>
          <a:lstStyle/>
          <a:p>
            <a:pPr>
              <a:defRPr/>
            </a:pPr>
            <a:r>
              <a:rPr lang="en-US"/>
              <a:t>Lecture 1</a:t>
            </a:r>
          </a:p>
        </p:txBody>
      </p:sp>
      <p:sp>
        <p:nvSpPr>
          <p:cNvPr id="32" name="Slide Number Placeholder 3"/>
          <p:cNvSpPr>
            <a:spLocks noGrp="1"/>
          </p:cNvSpPr>
          <p:nvPr>
            <p:ph type="sldNum" sz="quarter" idx="12"/>
          </p:nvPr>
        </p:nvSpPr>
        <p:spPr/>
        <p:txBody>
          <a:bodyPr/>
          <a:lstStyle/>
          <a:p>
            <a:pPr>
              <a:defRPr/>
            </a:pPr>
            <a:fld id="{924FF834-AB73-4166-802A-8052F407186B}" type="slidenum">
              <a:rPr lang="en-US"/>
              <a:pPr>
                <a:defRPr/>
              </a:pPr>
              <a:t>15</a:t>
            </a:fld>
            <a:endParaRPr lang="en-US"/>
          </a:p>
        </p:txBody>
      </p:sp>
      <p:graphicFrame>
        <p:nvGraphicFramePr>
          <p:cNvPr id="34818" name="Group 2"/>
          <p:cNvGraphicFramePr>
            <a:graphicFrameLocks noGrp="1"/>
          </p:cNvGraphicFramePr>
          <p:nvPr/>
        </p:nvGraphicFramePr>
        <p:xfrm>
          <a:off x="395288" y="1484313"/>
          <a:ext cx="8353425" cy="1008063"/>
        </p:xfrm>
        <a:graphic>
          <a:graphicData uri="http://schemas.openxmlformats.org/drawingml/2006/table">
            <a:tbl>
              <a:tblPr/>
              <a:tblGrid>
                <a:gridCol w="2927350"/>
                <a:gridCol w="1087437"/>
                <a:gridCol w="1082675"/>
                <a:gridCol w="1193800"/>
                <a:gridCol w="977900"/>
                <a:gridCol w="1084263"/>
              </a:tblGrid>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Pizzas (00,000s)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0</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1</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2</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3</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4</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Robots (000s)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10</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9</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7</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4</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0</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graphicFrame>
        <p:nvGraphicFramePr>
          <p:cNvPr id="4098" name="Object 25"/>
          <p:cNvGraphicFramePr>
            <a:graphicFrameLocks noChangeAspect="1"/>
          </p:cNvGraphicFramePr>
          <p:nvPr/>
        </p:nvGraphicFramePr>
        <p:xfrm>
          <a:off x="3924300" y="2781300"/>
          <a:ext cx="5226050" cy="3600450"/>
        </p:xfrm>
        <a:graphic>
          <a:graphicData uri="http://schemas.openxmlformats.org/presentationml/2006/ole">
            <p:oleObj spid="_x0000_s4098" name="Chart" r:id="rId4" imgW="4010025" imgH="2762250" progId="Excel.Sheet.8">
              <p:embed/>
            </p:oleObj>
          </a:graphicData>
        </a:graphic>
      </p:graphicFrame>
      <p:grpSp>
        <p:nvGrpSpPr>
          <p:cNvPr id="2" name="Group 26"/>
          <p:cNvGrpSpPr>
            <a:grpSpLocks/>
          </p:cNvGrpSpPr>
          <p:nvPr/>
        </p:nvGrpSpPr>
        <p:grpSpPr bwMode="auto">
          <a:xfrm>
            <a:off x="539750" y="3860800"/>
            <a:ext cx="5903913" cy="1860550"/>
            <a:chOff x="340" y="2432"/>
            <a:chExt cx="3719" cy="1172"/>
          </a:xfrm>
        </p:grpSpPr>
        <p:sp>
          <p:nvSpPr>
            <p:cNvPr id="34843" name="Rectangle 27"/>
            <p:cNvSpPr>
              <a:spLocks noChangeArrowheads="1"/>
            </p:cNvSpPr>
            <p:nvPr/>
          </p:nvSpPr>
          <p:spPr bwMode="blackWhite">
            <a:xfrm>
              <a:off x="340" y="2432"/>
              <a:ext cx="1612" cy="112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spAutoFit/>
            </a:bodyPr>
            <a:lstStyle/>
            <a:p>
              <a:pPr algn="ctr" eaLnBrk="1" hangingPunct="1">
                <a:defRPr/>
              </a:pPr>
              <a:r>
                <a:rPr lang="en-CA" sz="3600" i="1" dirty="0">
                  <a:latin typeface="Arial" charset="0"/>
                </a:rPr>
                <a:t>production</a:t>
              </a:r>
            </a:p>
            <a:p>
              <a:pPr algn="ctr" eaLnBrk="1" hangingPunct="1">
                <a:defRPr/>
              </a:pPr>
              <a:r>
                <a:rPr lang="en-CA" sz="3600" i="1" dirty="0">
                  <a:latin typeface="Arial" charset="0"/>
                </a:rPr>
                <a:t>possibilities</a:t>
              </a:r>
            </a:p>
            <a:p>
              <a:pPr algn="ctr" eaLnBrk="1" hangingPunct="1">
                <a:defRPr/>
              </a:pPr>
              <a:r>
                <a:rPr lang="en-CA" sz="3600" i="1" dirty="0">
                  <a:latin typeface="Arial" charset="0"/>
                </a:rPr>
                <a:t>curve</a:t>
              </a:r>
            </a:p>
          </p:txBody>
        </p:sp>
        <p:sp>
          <p:nvSpPr>
            <p:cNvPr id="34844" name="Freeform 28"/>
            <p:cNvSpPr>
              <a:spLocks/>
            </p:cNvSpPr>
            <p:nvPr/>
          </p:nvSpPr>
          <p:spPr bwMode="blackWhite">
            <a:xfrm>
              <a:off x="1973" y="2840"/>
              <a:ext cx="2086" cy="764"/>
            </a:xfrm>
            <a:custGeom>
              <a:avLst/>
              <a:gdLst/>
              <a:ahLst/>
              <a:cxnLst>
                <a:cxn ang="0">
                  <a:pos x="0" y="227"/>
                </a:cxn>
                <a:cxn ang="0">
                  <a:pos x="816" y="726"/>
                </a:cxn>
                <a:cxn ang="0">
                  <a:pos x="2086" y="0"/>
                </a:cxn>
              </a:cxnLst>
              <a:rect l="0" t="0" r="r" b="b"/>
              <a:pathLst>
                <a:path w="2086" h="764">
                  <a:moveTo>
                    <a:pt x="0" y="227"/>
                  </a:moveTo>
                  <a:cubicBezTo>
                    <a:pt x="234" y="495"/>
                    <a:pt x="468" y="764"/>
                    <a:pt x="816" y="726"/>
                  </a:cubicBezTo>
                  <a:cubicBezTo>
                    <a:pt x="1164" y="688"/>
                    <a:pt x="1859" y="129"/>
                    <a:pt x="2086" y="0"/>
                  </a:cubicBezTo>
                </a:path>
              </a:pathLst>
            </a:custGeom>
            <a:noFill/>
            <a:ln w="76200" cap="flat" cmpd="sng">
              <a:solidFill>
                <a:schemeClr val="accent1"/>
              </a:solidFill>
              <a:prstDash val="solid"/>
              <a:round/>
              <a:headEnd type="none" w="sm" len="sm"/>
              <a:tailEnd type="triangle" w="med" len="med"/>
            </a:ln>
            <a:effectLst>
              <a:outerShdw dist="107763" dir="2700000" algn="ctr" rotWithShape="0">
                <a:schemeClr val="bg2">
                  <a:alpha val="50000"/>
                </a:schemeClr>
              </a:outerShdw>
            </a:effectLst>
          </p:spPr>
          <p:txBody>
            <a:bodyPr/>
            <a:lstStyle/>
            <a:p>
              <a:pPr>
                <a:defRPr/>
              </a:pPr>
              <a:endParaRPr lang="en-CA"/>
            </a:p>
          </p:txBody>
        </p:sp>
      </p:grpSp>
      <p:sp>
        <p:nvSpPr>
          <p:cNvPr id="34845" name="Rectangle 29"/>
          <p:cNvSpPr>
            <a:spLocks noChangeArrowheads="1"/>
          </p:cNvSpPr>
          <p:nvPr/>
        </p:nvSpPr>
        <p:spPr bwMode="auto">
          <a:xfrm>
            <a:off x="179388" y="115888"/>
            <a:ext cx="8785225" cy="1258887"/>
          </a:xfrm>
          <a:prstGeom prst="rect">
            <a:avLst/>
          </a:prstGeom>
          <a:solidFill>
            <a:srgbClr val="1C1C1C"/>
          </a:solidFill>
          <a:ln w="57150" cmpd="thinThick">
            <a:solidFill>
              <a:srgbClr val="000000"/>
            </a:solidFill>
            <a:miter lim="800000"/>
            <a:headEnd/>
            <a:tailEnd/>
          </a:ln>
          <a:effectLst/>
        </p:spPr>
        <p:txBody>
          <a:bodyPr anchor="ctr"/>
          <a:lstStyle/>
          <a:p>
            <a:pPr algn="ctr" eaLnBrk="1" hangingPunct="1">
              <a:defRPr/>
            </a:pPr>
            <a:r>
              <a:rPr lang="en-US" sz="4000">
                <a:solidFill>
                  <a:schemeClr val="accent1"/>
                </a:solidFill>
                <a:latin typeface="+mj-lt"/>
              </a:rPr>
              <a:t> The Production Possibilities Curve</a:t>
            </a:r>
            <a:endParaRPr lang="en-CA" sz="4000">
              <a:solidFill>
                <a:schemeClr val="accent1"/>
              </a:solidFill>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ooter Placeholder 2"/>
          <p:cNvSpPr>
            <a:spLocks noGrp="1"/>
          </p:cNvSpPr>
          <p:nvPr>
            <p:ph type="ftr" sz="quarter" idx="11"/>
          </p:nvPr>
        </p:nvSpPr>
        <p:spPr/>
        <p:txBody>
          <a:bodyPr/>
          <a:lstStyle/>
          <a:p>
            <a:pPr>
              <a:defRPr/>
            </a:pPr>
            <a:r>
              <a:rPr lang="en-US"/>
              <a:t>Lecture 1</a:t>
            </a:r>
          </a:p>
        </p:txBody>
      </p:sp>
      <p:sp>
        <p:nvSpPr>
          <p:cNvPr id="21" name="Slide Number Placeholder 3"/>
          <p:cNvSpPr>
            <a:spLocks noGrp="1"/>
          </p:cNvSpPr>
          <p:nvPr>
            <p:ph type="sldNum" sz="quarter" idx="12"/>
          </p:nvPr>
        </p:nvSpPr>
        <p:spPr/>
        <p:txBody>
          <a:bodyPr/>
          <a:lstStyle/>
          <a:p>
            <a:pPr>
              <a:defRPr/>
            </a:pPr>
            <a:fld id="{E416E537-1A3C-4660-BEAE-429BF88D9FC5}" type="slidenum">
              <a:rPr lang="en-US"/>
              <a:pPr>
                <a:defRPr/>
              </a:pPr>
              <a:t>16</a:t>
            </a:fld>
            <a:endParaRPr lang="en-US"/>
          </a:p>
        </p:txBody>
      </p:sp>
      <p:graphicFrame>
        <p:nvGraphicFramePr>
          <p:cNvPr id="5122" name="Object 2"/>
          <p:cNvGraphicFramePr>
            <a:graphicFrameLocks noChangeAspect="1"/>
          </p:cNvGraphicFramePr>
          <p:nvPr/>
        </p:nvGraphicFramePr>
        <p:xfrm>
          <a:off x="1331913" y="1557338"/>
          <a:ext cx="6624637" cy="4564062"/>
        </p:xfrm>
        <a:graphic>
          <a:graphicData uri="http://schemas.openxmlformats.org/presentationml/2006/ole">
            <p:oleObj spid="_x0000_s5122" name="Chart" r:id="rId4" imgW="4010025" imgH="2762250" progId="Excel.Sheet.8">
              <p:embed/>
            </p:oleObj>
          </a:graphicData>
        </a:graphic>
      </p:graphicFrame>
      <p:sp>
        <p:nvSpPr>
          <p:cNvPr id="36867" name="Text Box 3"/>
          <p:cNvSpPr txBox="1">
            <a:spLocks noChangeArrowheads="1"/>
          </p:cNvSpPr>
          <p:nvPr/>
        </p:nvSpPr>
        <p:spPr bwMode="auto">
          <a:xfrm>
            <a:off x="2266950" y="256540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A</a:t>
            </a:r>
          </a:p>
        </p:txBody>
      </p:sp>
      <p:sp>
        <p:nvSpPr>
          <p:cNvPr id="36868" name="Text Box 4"/>
          <p:cNvSpPr txBox="1">
            <a:spLocks noChangeArrowheads="1"/>
          </p:cNvSpPr>
          <p:nvPr/>
        </p:nvSpPr>
        <p:spPr bwMode="auto">
          <a:xfrm>
            <a:off x="3348038" y="278130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B</a:t>
            </a:r>
          </a:p>
        </p:txBody>
      </p:sp>
      <p:sp>
        <p:nvSpPr>
          <p:cNvPr id="36869" name="Text Box 5"/>
          <p:cNvSpPr txBox="1">
            <a:spLocks noChangeArrowheads="1"/>
          </p:cNvSpPr>
          <p:nvPr/>
        </p:nvSpPr>
        <p:spPr bwMode="auto">
          <a:xfrm>
            <a:off x="4356100" y="3141663"/>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C</a:t>
            </a:r>
          </a:p>
        </p:txBody>
      </p:sp>
      <p:sp>
        <p:nvSpPr>
          <p:cNvPr id="36870" name="Text Box 6"/>
          <p:cNvSpPr txBox="1">
            <a:spLocks noChangeArrowheads="1"/>
          </p:cNvSpPr>
          <p:nvPr/>
        </p:nvSpPr>
        <p:spPr bwMode="auto">
          <a:xfrm>
            <a:off x="5508625" y="396875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D</a:t>
            </a:r>
          </a:p>
        </p:txBody>
      </p:sp>
      <p:sp>
        <p:nvSpPr>
          <p:cNvPr id="36871" name="Text Box 7"/>
          <p:cNvSpPr txBox="1">
            <a:spLocks noChangeArrowheads="1"/>
          </p:cNvSpPr>
          <p:nvPr/>
        </p:nvSpPr>
        <p:spPr bwMode="auto">
          <a:xfrm>
            <a:off x="6588125" y="472440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E</a:t>
            </a:r>
          </a:p>
        </p:txBody>
      </p:sp>
      <p:sp>
        <p:nvSpPr>
          <p:cNvPr id="5130" name="Rectangle 8"/>
          <p:cNvSpPr>
            <a:spLocks noChangeArrowheads="1"/>
          </p:cNvSpPr>
          <p:nvPr/>
        </p:nvSpPr>
        <p:spPr bwMode="auto">
          <a:xfrm>
            <a:off x="6516688" y="3716338"/>
            <a:ext cx="142875" cy="144462"/>
          </a:xfrm>
          <a:prstGeom prst="rect">
            <a:avLst/>
          </a:prstGeom>
          <a:solidFill>
            <a:srgbClr val="00279F"/>
          </a:solidFill>
          <a:ln w="12700">
            <a:noFill/>
            <a:miter lim="800000"/>
            <a:headEnd type="none" w="sm" len="sm"/>
            <a:tailEnd type="none" w="sm" len="sm"/>
          </a:ln>
        </p:spPr>
        <p:txBody>
          <a:bodyPr wrap="none" anchor="ctr"/>
          <a:lstStyle/>
          <a:p>
            <a:endParaRPr lang="en-CA"/>
          </a:p>
        </p:txBody>
      </p:sp>
      <p:sp>
        <p:nvSpPr>
          <p:cNvPr id="36873" name="Text Box 9"/>
          <p:cNvSpPr txBox="1">
            <a:spLocks noChangeArrowheads="1"/>
          </p:cNvSpPr>
          <p:nvPr/>
        </p:nvSpPr>
        <p:spPr bwMode="auto">
          <a:xfrm>
            <a:off x="6588125" y="3573463"/>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W</a:t>
            </a:r>
          </a:p>
        </p:txBody>
      </p:sp>
      <p:grpSp>
        <p:nvGrpSpPr>
          <p:cNvPr id="2" name="Group 10"/>
          <p:cNvGrpSpPr>
            <a:grpSpLocks/>
          </p:cNvGrpSpPr>
          <p:nvPr/>
        </p:nvGrpSpPr>
        <p:grpSpPr bwMode="auto">
          <a:xfrm>
            <a:off x="4427538" y="2852738"/>
            <a:ext cx="3529012" cy="2232025"/>
            <a:chOff x="2154" y="1797"/>
            <a:chExt cx="2223" cy="1406"/>
          </a:xfrm>
        </p:grpSpPr>
        <p:sp>
          <p:nvSpPr>
            <p:cNvPr id="5137" name="Line 11"/>
            <p:cNvSpPr>
              <a:spLocks noChangeShapeType="1"/>
            </p:cNvSpPr>
            <p:nvPr/>
          </p:nvSpPr>
          <p:spPr bwMode="auto">
            <a:xfrm flipV="1">
              <a:off x="2154" y="1979"/>
              <a:ext cx="1089" cy="272"/>
            </a:xfrm>
            <a:prstGeom prst="line">
              <a:avLst/>
            </a:prstGeom>
            <a:noFill/>
            <a:ln w="57150">
              <a:solidFill>
                <a:srgbClr val="00279F"/>
              </a:solidFill>
              <a:round/>
              <a:headEnd type="none" w="sm" len="sm"/>
              <a:tailEnd type="none" w="sm" len="sm"/>
            </a:ln>
          </p:spPr>
          <p:txBody>
            <a:bodyPr/>
            <a:lstStyle/>
            <a:p>
              <a:endParaRPr lang="en-CA"/>
            </a:p>
          </p:txBody>
        </p:sp>
        <p:sp>
          <p:nvSpPr>
            <p:cNvPr id="5138" name="Line 12"/>
            <p:cNvSpPr>
              <a:spLocks noChangeShapeType="1"/>
            </p:cNvSpPr>
            <p:nvPr/>
          </p:nvSpPr>
          <p:spPr bwMode="auto">
            <a:xfrm flipV="1">
              <a:off x="2835" y="1979"/>
              <a:ext cx="408" cy="680"/>
            </a:xfrm>
            <a:prstGeom prst="line">
              <a:avLst/>
            </a:prstGeom>
            <a:noFill/>
            <a:ln w="57150">
              <a:solidFill>
                <a:srgbClr val="00279F"/>
              </a:solidFill>
              <a:round/>
              <a:headEnd type="none" w="sm" len="sm"/>
              <a:tailEnd type="none" w="sm" len="sm"/>
            </a:ln>
          </p:spPr>
          <p:txBody>
            <a:bodyPr/>
            <a:lstStyle/>
            <a:p>
              <a:endParaRPr lang="en-CA"/>
            </a:p>
          </p:txBody>
        </p:sp>
        <p:sp>
          <p:nvSpPr>
            <p:cNvPr id="5139" name="Line 13"/>
            <p:cNvSpPr>
              <a:spLocks noChangeShapeType="1"/>
            </p:cNvSpPr>
            <p:nvPr/>
          </p:nvSpPr>
          <p:spPr bwMode="auto">
            <a:xfrm flipH="1" flipV="1">
              <a:off x="3243" y="1979"/>
              <a:ext cx="272" cy="1224"/>
            </a:xfrm>
            <a:prstGeom prst="line">
              <a:avLst/>
            </a:prstGeom>
            <a:noFill/>
            <a:ln w="57150">
              <a:solidFill>
                <a:srgbClr val="00279F"/>
              </a:solidFill>
              <a:round/>
              <a:headEnd type="none" w="sm" len="sm"/>
              <a:tailEnd type="none" w="sm" len="sm"/>
            </a:ln>
          </p:spPr>
          <p:txBody>
            <a:bodyPr/>
            <a:lstStyle/>
            <a:p>
              <a:endParaRPr lang="en-CA"/>
            </a:p>
          </p:txBody>
        </p:sp>
        <p:sp>
          <p:nvSpPr>
            <p:cNvPr id="36878" name="Text Box 14"/>
            <p:cNvSpPr txBox="1">
              <a:spLocks noChangeArrowheads="1"/>
            </p:cNvSpPr>
            <p:nvPr/>
          </p:nvSpPr>
          <p:spPr bwMode="auto">
            <a:xfrm>
              <a:off x="3243" y="1797"/>
              <a:ext cx="1134" cy="288"/>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400" b="1" i="1">
                  <a:solidFill>
                    <a:srgbClr val="00279F"/>
                  </a:solidFill>
                  <a:effectLst>
                    <a:outerShdw blurRad="38100" dist="38100" dir="2700000" algn="tl">
                      <a:srgbClr val="000000"/>
                    </a:outerShdw>
                  </a:effectLst>
                  <a:latin typeface="Arial" charset="0"/>
                </a:rPr>
                <a:t>attainable</a:t>
              </a:r>
            </a:p>
          </p:txBody>
        </p:sp>
      </p:grpSp>
      <p:sp>
        <p:nvSpPr>
          <p:cNvPr id="36879" name="Text Box 15"/>
          <p:cNvSpPr txBox="1">
            <a:spLocks noChangeArrowheads="1"/>
          </p:cNvSpPr>
          <p:nvPr/>
        </p:nvSpPr>
        <p:spPr bwMode="auto">
          <a:xfrm>
            <a:off x="5688013" y="3763963"/>
            <a:ext cx="2268537" cy="457200"/>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400" b="1" i="1">
                <a:solidFill>
                  <a:srgbClr val="00279F"/>
                </a:solidFill>
                <a:effectLst>
                  <a:outerShdw blurRad="38100" dist="38100" dir="2700000" algn="tl">
                    <a:srgbClr val="000000"/>
                  </a:outerShdw>
                </a:effectLst>
                <a:latin typeface="Arial" charset="0"/>
              </a:rPr>
              <a:t>unattainable</a:t>
            </a:r>
          </a:p>
        </p:txBody>
      </p:sp>
      <p:sp>
        <p:nvSpPr>
          <p:cNvPr id="36880" name="Text Box 16"/>
          <p:cNvSpPr txBox="1">
            <a:spLocks noChangeArrowheads="1"/>
          </p:cNvSpPr>
          <p:nvPr/>
        </p:nvSpPr>
        <p:spPr bwMode="auto">
          <a:xfrm>
            <a:off x="2411413" y="3716338"/>
            <a:ext cx="2268537" cy="1004887"/>
          </a:xfrm>
          <a:prstGeom prst="rect">
            <a:avLst/>
          </a:prstGeom>
          <a:noFill/>
          <a:ln w="12700">
            <a:noFill/>
            <a:miter lim="800000"/>
            <a:headEnd type="none" w="sm" len="sm"/>
            <a:tailEnd type="none" w="sm" len="sm"/>
          </a:ln>
          <a:effectLst/>
        </p:spPr>
        <p:txBody>
          <a:bodyPr anchor="ctr">
            <a:spAutoFit/>
          </a:bodyPr>
          <a:lstStyle/>
          <a:p>
            <a:pPr algn="ctr" eaLnBrk="1" hangingPunct="1">
              <a:spcBef>
                <a:spcPct val="50000"/>
              </a:spcBef>
              <a:defRPr/>
            </a:pPr>
            <a:r>
              <a:rPr lang="en-CA" sz="2400" b="1" i="1">
                <a:solidFill>
                  <a:srgbClr val="00279F"/>
                </a:solidFill>
                <a:effectLst>
                  <a:outerShdw blurRad="38100" dist="38100" dir="2700000" algn="tl">
                    <a:srgbClr val="000000"/>
                  </a:outerShdw>
                </a:effectLst>
                <a:latin typeface="Arial" charset="0"/>
              </a:rPr>
              <a:t>attainable but</a:t>
            </a:r>
          </a:p>
          <a:p>
            <a:pPr algn="ctr" eaLnBrk="1" hangingPunct="1">
              <a:spcBef>
                <a:spcPct val="50000"/>
              </a:spcBef>
              <a:defRPr/>
            </a:pPr>
            <a:r>
              <a:rPr lang="en-CA" sz="2400" b="1" i="1">
                <a:solidFill>
                  <a:srgbClr val="00279F"/>
                </a:solidFill>
                <a:effectLst>
                  <a:outerShdw blurRad="38100" dist="38100" dir="2700000" algn="tl">
                    <a:srgbClr val="000000"/>
                  </a:outerShdw>
                </a:effectLst>
                <a:latin typeface="Arial" charset="0"/>
              </a:rPr>
              <a:t>inefficient</a:t>
            </a:r>
          </a:p>
        </p:txBody>
      </p:sp>
      <p:sp>
        <p:nvSpPr>
          <p:cNvPr id="5135" name="Text Box 17"/>
          <p:cNvSpPr txBox="1">
            <a:spLocks noChangeArrowheads="1"/>
          </p:cNvSpPr>
          <p:nvPr/>
        </p:nvSpPr>
        <p:spPr bwMode="auto">
          <a:xfrm>
            <a:off x="1476375" y="1700213"/>
            <a:ext cx="1276350" cy="366712"/>
          </a:xfrm>
          <a:prstGeom prst="rect">
            <a:avLst/>
          </a:prstGeom>
          <a:noFill/>
          <a:ln w="12700">
            <a:noFill/>
            <a:miter lim="800000"/>
            <a:headEnd type="none" w="sm" len="sm"/>
            <a:tailEnd type="none" w="sm" len="sm"/>
          </a:ln>
        </p:spPr>
        <p:txBody>
          <a:bodyPr wrap="none">
            <a:spAutoFit/>
          </a:bodyPr>
          <a:lstStyle/>
          <a:p>
            <a:pPr eaLnBrk="1" hangingPunct="1"/>
            <a:r>
              <a:rPr lang="en-CA" b="1">
                <a:solidFill>
                  <a:srgbClr val="000000"/>
                </a:solidFill>
                <a:latin typeface="Arial" charset="0"/>
              </a:rPr>
              <a:t>Figure 1-2</a:t>
            </a:r>
          </a:p>
        </p:txBody>
      </p:sp>
      <p:sp>
        <p:nvSpPr>
          <p:cNvPr id="36882" name="Rectangle 18"/>
          <p:cNvSpPr>
            <a:spLocks noChangeArrowheads="1"/>
          </p:cNvSpPr>
          <p:nvPr/>
        </p:nvSpPr>
        <p:spPr bwMode="auto">
          <a:xfrm>
            <a:off x="179388" y="115888"/>
            <a:ext cx="8785225" cy="1258887"/>
          </a:xfrm>
          <a:prstGeom prst="rect">
            <a:avLst/>
          </a:prstGeom>
          <a:solidFill>
            <a:srgbClr val="1C1C1C"/>
          </a:solidFill>
          <a:ln w="57150" cmpd="thinThick">
            <a:solidFill>
              <a:srgbClr val="000000"/>
            </a:solidFill>
            <a:miter lim="800000"/>
            <a:headEnd/>
            <a:tailEnd/>
          </a:ln>
          <a:effectLst/>
        </p:spPr>
        <p:txBody>
          <a:bodyPr anchor="ctr"/>
          <a:lstStyle/>
          <a:p>
            <a:pPr algn="ctr" eaLnBrk="1" hangingPunct="1">
              <a:defRPr/>
            </a:pPr>
            <a:r>
              <a:rPr lang="en-US" sz="4000">
                <a:solidFill>
                  <a:schemeClr val="accent1"/>
                </a:solidFill>
                <a:latin typeface="+mj-lt"/>
              </a:rPr>
              <a:t> The Production Possibilities Table</a:t>
            </a:r>
            <a:endParaRPr lang="en-CA" sz="4000">
              <a:solidFill>
                <a:schemeClr val="accent1"/>
              </a:solidFill>
              <a:latin typeface="+mj-lt"/>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79"/>
                                        </p:tgtEl>
                                        <p:attrNameLst>
                                          <p:attrName>style.visibility</p:attrName>
                                        </p:attrNameLst>
                                      </p:cBhvr>
                                      <p:to>
                                        <p:strVal val="visible"/>
                                      </p:to>
                                    </p:set>
                                  </p:childTnLst>
                                  <p:subTnLst>
                                    <p:set>
                                      <p:cBhvr override="childStyle">
                                        <p:cTn dur="1" fill="hold" display="0" masterRel="nextClick" afterEffect="1"/>
                                        <p:tgtEl>
                                          <p:spTgt spid="36879"/>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9" grpId="0"/>
      <p:bldP spid="3688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blackWhite"/>
        <p:txBody>
          <a:bodyPr/>
          <a:lstStyle/>
          <a:p>
            <a:pPr fontAlgn="auto">
              <a:spcAft>
                <a:spcPts val="0"/>
              </a:spcAft>
              <a:defRPr/>
            </a:pPr>
            <a:r>
              <a:rPr lang="en-US">
                <a:solidFill>
                  <a:schemeClr val="accent1">
                    <a:satMod val="150000"/>
                  </a:schemeClr>
                </a:solidFill>
              </a:rPr>
              <a:t>Production Possibilities</a:t>
            </a:r>
          </a:p>
        </p:txBody>
      </p:sp>
      <p:sp>
        <p:nvSpPr>
          <p:cNvPr id="38915" name="Rectangle 3"/>
          <p:cNvSpPr>
            <a:spLocks noGrp="1" noChangeArrowheads="1"/>
          </p:cNvSpPr>
          <p:nvPr>
            <p:ph idx="1"/>
          </p:nvPr>
        </p:nvSpPr>
        <p:spPr/>
        <p:txBody>
          <a:bodyPr/>
          <a:lstStyle/>
          <a:p>
            <a:pPr>
              <a:buFontTx/>
              <a:buNone/>
            </a:pPr>
            <a:r>
              <a:rPr lang="en-US" smtClean="0">
                <a:solidFill>
                  <a:schemeClr val="folHlink"/>
                </a:solidFill>
              </a:rPr>
              <a:t>Law of Increasing Opportunity Cost</a:t>
            </a:r>
          </a:p>
          <a:p>
            <a:r>
              <a:rPr lang="en-US" smtClean="0"/>
              <a:t>opportunity cost increases with amount produced</a:t>
            </a:r>
          </a:p>
          <a:p>
            <a:r>
              <a:rPr lang="en-US" smtClean="0"/>
              <a:t>as we make more pizzas, the # of robots we have to give up (per pizza) increases</a:t>
            </a:r>
          </a:p>
          <a:p>
            <a:pPr algn="r">
              <a:buFontTx/>
              <a:buNone/>
            </a:pPr>
            <a:r>
              <a:rPr lang="en-US" sz="2800" i="1" smtClean="0"/>
              <a:t>illustrated...</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2120B312-5AF4-4FE9-9A42-A403C7E3BEC1}" type="slidenum">
              <a:rPr lang="en-US"/>
              <a:pPr>
                <a:defRPr/>
              </a:pPr>
              <a:t>17</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89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89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89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5" name="Rectangle 25"/>
          <p:cNvSpPr>
            <a:spLocks noGrp="1" noChangeArrowheads="1"/>
          </p:cNvSpPr>
          <p:nvPr>
            <p:ph idx="1"/>
          </p:nvPr>
        </p:nvSpPr>
        <p:spPr>
          <a:xfrm>
            <a:off x="539750" y="2955925"/>
            <a:ext cx="8064500" cy="3281363"/>
          </a:xfrm>
        </p:spPr>
        <p:txBody>
          <a:bodyPr/>
          <a:lstStyle/>
          <a:p>
            <a:r>
              <a:rPr lang="en-CA" sz="2400" smtClean="0"/>
              <a:t>opportunity cost of 1</a:t>
            </a:r>
            <a:r>
              <a:rPr lang="en-CA" sz="2400" baseline="30000" smtClean="0"/>
              <a:t>st</a:t>
            </a:r>
            <a:r>
              <a:rPr lang="en-CA" sz="2400" smtClean="0"/>
              <a:t> 100,000 pizzas = 1,000 robots</a:t>
            </a:r>
          </a:p>
          <a:p>
            <a:r>
              <a:rPr lang="en-CA" sz="2400" smtClean="0"/>
              <a:t>opportunity cost of 2</a:t>
            </a:r>
            <a:r>
              <a:rPr lang="en-CA" sz="2400" baseline="30000" smtClean="0"/>
              <a:t>st</a:t>
            </a:r>
            <a:r>
              <a:rPr lang="en-CA" sz="2400" smtClean="0"/>
              <a:t> 100,000 pizzas = 2,000 robots</a:t>
            </a:r>
          </a:p>
          <a:p>
            <a:r>
              <a:rPr lang="en-CA" sz="2400" smtClean="0"/>
              <a:t>opportunity cost of 3</a:t>
            </a:r>
            <a:r>
              <a:rPr lang="en-CA" sz="2400" baseline="30000" smtClean="0"/>
              <a:t>st</a:t>
            </a:r>
            <a:r>
              <a:rPr lang="en-CA" sz="2400" smtClean="0"/>
              <a:t> 100,000 pizzas = 3,000 robots</a:t>
            </a:r>
          </a:p>
          <a:p>
            <a:r>
              <a:rPr lang="en-CA" sz="2400" smtClean="0"/>
              <a:t>opportunity cost of 4</a:t>
            </a:r>
            <a:r>
              <a:rPr lang="en-CA" sz="2400" baseline="30000" smtClean="0"/>
              <a:t>st</a:t>
            </a:r>
            <a:r>
              <a:rPr lang="en-CA" sz="2400" smtClean="0"/>
              <a:t> 100,000 pizzas = 4,000 robots</a:t>
            </a:r>
          </a:p>
        </p:txBody>
      </p:sp>
      <p:sp>
        <p:nvSpPr>
          <p:cNvPr id="38" name="Footer Placeholder 4"/>
          <p:cNvSpPr>
            <a:spLocks noGrp="1"/>
          </p:cNvSpPr>
          <p:nvPr>
            <p:ph type="ftr" sz="quarter" idx="11"/>
          </p:nvPr>
        </p:nvSpPr>
        <p:spPr/>
        <p:txBody>
          <a:bodyPr/>
          <a:lstStyle/>
          <a:p>
            <a:pPr>
              <a:defRPr/>
            </a:pPr>
            <a:r>
              <a:rPr lang="en-US"/>
              <a:t>Lecture 1</a:t>
            </a:r>
          </a:p>
        </p:txBody>
      </p:sp>
      <p:sp>
        <p:nvSpPr>
          <p:cNvPr id="39" name="Slide Number Placeholder 5"/>
          <p:cNvSpPr>
            <a:spLocks noGrp="1"/>
          </p:cNvSpPr>
          <p:nvPr>
            <p:ph type="sldNum" sz="quarter" idx="12"/>
          </p:nvPr>
        </p:nvSpPr>
        <p:spPr/>
        <p:txBody>
          <a:bodyPr/>
          <a:lstStyle/>
          <a:p>
            <a:pPr>
              <a:defRPr/>
            </a:pPr>
            <a:fld id="{658C0D2A-E9F5-4346-83A1-E4AE0DB4A468}" type="slidenum">
              <a:rPr lang="en-US"/>
              <a:pPr>
                <a:defRPr/>
              </a:pPr>
              <a:t>18</a:t>
            </a:fld>
            <a:endParaRPr lang="en-US"/>
          </a:p>
        </p:txBody>
      </p:sp>
      <p:graphicFrame>
        <p:nvGraphicFramePr>
          <p:cNvPr id="40962" name="Group 2"/>
          <p:cNvGraphicFramePr>
            <a:graphicFrameLocks noGrp="1"/>
          </p:cNvGraphicFramePr>
          <p:nvPr/>
        </p:nvGraphicFramePr>
        <p:xfrm>
          <a:off x="395288" y="1484313"/>
          <a:ext cx="8353425" cy="1008063"/>
        </p:xfrm>
        <a:graphic>
          <a:graphicData uri="http://schemas.openxmlformats.org/drawingml/2006/table">
            <a:tbl>
              <a:tblPr/>
              <a:tblGrid>
                <a:gridCol w="2927350"/>
                <a:gridCol w="1087437"/>
                <a:gridCol w="1082675"/>
                <a:gridCol w="1193800"/>
                <a:gridCol w="977900"/>
                <a:gridCol w="1084263"/>
              </a:tblGrid>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Pizza (00,000s)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0</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1</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2</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3</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4</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Robots (000s)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10</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9</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7</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4</a:t>
                      </a:r>
                    </a:p>
                  </a:txBody>
                  <a:tcPr anchor="ct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400" b="1" i="0" u="none" strike="noStrike" cap="none" normalizeH="0" baseline="0" smtClean="0">
                          <a:ln>
                            <a:noFill/>
                          </a:ln>
                          <a:solidFill>
                            <a:schemeClr val="tx1"/>
                          </a:solidFill>
                          <a:effectLst/>
                          <a:latin typeface="Arial Unicode MS" pitchFamily="34" charset="-128"/>
                        </a:rPr>
                        <a:t>0</a:t>
                      </a:r>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40986" name="AutoShape 26"/>
          <p:cNvSpPr>
            <a:spLocks noChangeArrowheads="1"/>
          </p:cNvSpPr>
          <p:nvPr/>
        </p:nvSpPr>
        <p:spPr bwMode="auto">
          <a:xfrm>
            <a:off x="3708400" y="2420938"/>
            <a:ext cx="1512888" cy="503237"/>
          </a:xfrm>
          <a:prstGeom prst="curvedUpArrow">
            <a:avLst>
              <a:gd name="adj1" fmla="val 60126"/>
              <a:gd name="adj2" fmla="val 120253"/>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87" name="Rectangle 27"/>
          <p:cNvSpPr>
            <a:spLocks noChangeArrowheads="1"/>
          </p:cNvSpPr>
          <p:nvPr/>
        </p:nvSpPr>
        <p:spPr bwMode="auto">
          <a:xfrm>
            <a:off x="179388" y="115888"/>
            <a:ext cx="8785225" cy="1258887"/>
          </a:xfrm>
          <a:prstGeom prst="rect">
            <a:avLst/>
          </a:prstGeom>
          <a:solidFill>
            <a:srgbClr val="1C1C1C"/>
          </a:solidFill>
          <a:ln w="57150" cmpd="thinThick">
            <a:solidFill>
              <a:srgbClr val="000000"/>
            </a:solidFill>
            <a:miter lim="800000"/>
            <a:headEnd/>
            <a:tailEnd/>
          </a:ln>
          <a:effectLst/>
        </p:spPr>
        <p:txBody>
          <a:bodyPr anchor="ctr"/>
          <a:lstStyle/>
          <a:p>
            <a:pPr algn="ctr">
              <a:defRPr/>
            </a:pPr>
            <a:r>
              <a:rPr lang="en-US" sz="4000">
                <a:solidFill>
                  <a:schemeClr val="accent1"/>
                </a:solidFill>
                <a:latin typeface="+mj-lt"/>
              </a:rPr>
              <a:t> The Law of Increasing Opportunity Cost</a:t>
            </a:r>
            <a:endParaRPr lang="en-US">
              <a:solidFill>
                <a:schemeClr val="accent1"/>
              </a:solidFill>
              <a:latin typeface="+mj-lt"/>
            </a:endParaRPr>
          </a:p>
        </p:txBody>
      </p:sp>
      <p:sp>
        <p:nvSpPr>
          <p:cNvPr id="40988" name="AutoShape 28"/>
          <p:cNvSpPr>
            <a:spLocks noChangeArrowheads="1"/>
          </p:cNvSpPr>
          <p:nvPr/>
        </p:nvSpPr>
        <p:spPr bwMode="auto">
          <a:xfrm flipV="1">
            <a:off x="3779838" y="1052513"/>
            <a:ext cx="1512887" cy="503237"/>
          </a:xfrm>
          <a:prstGeom prst="curvedUpArrow">
            <a:avLst>
              <a:gd name="adj1" fmla="val 60126"/>
              <a:gd name="adj2" fmla="val 120252"/>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89" name="AutoShape 29"/>
          <p:cNvSpPr>
            <a:spLocks noChangeArrowheads="1"/>
          </p:cNvSpPr>
          <p:nvPr/>
        </p:nvSpPr>
        <p:spPr bwMode="auto">
          <a:xfrm flipV="1">
            <a:off x="4859338" y="1052513"/>
            <a:ext cx="1512887" cy="503237"/>
          </a:xfrm>
          <a:prstGeom prst="curvedUpArrow">
            <a:avLst>
              <a:gd name="adj1" fmla="val 60126"/>
              <a:gd name="adj2" fmla="val 120252"/>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90" name="AutoShape 30"/>
          <p:cNvSpPr>
            <a:spLocks noChangeArrowheads="1"/>
          </p:cNvSpPr>
          <p:nvPr/>
        </p:nvSpPr>
        <p:spPr bwMode="auto">
          <a:xfrm flipV="1">
            <a:off x="6011863" y="1052513"/>
            <a:ext cx="1512887" cy="503237"/>
          </a:xfrm>
          <a:prstGeom prst="curvedUpArrow">
            <a:avLst>
              <a:gd name="adj1" fmla="val 60126"/>
              <a:gd name="adj2" fmla="val 120252"/>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91" name="AutoShape 31"/>
          <p:cNvSpPr>
            <a:spLocks noChangeArrowheads="1"/>
          </p:cNvSpPr>
          <p:nvPr/>
        </p:nvSpPr>
        <p:spPr bwMode="auto">
          <a:xfrm flipV="1">
            <a:off x="7235825" y="1052513"/>
            <a:ext cx="1512888" cy="503237"/>
          </a:xfrm>
          <a:prstGeom prst="curvedUpArrow">
            <a:avLst>
              <a:gd name="adj1" fmla="val 60126"/>
              <a:gd name="adj2" fmla="val 120253"/>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92" name="AutoShape 32"/>
          <p:cNvSpPr>
            <a:spLocks noChangeArrowheads="1"/>
          </p:cNvSpPr>
          <p:nvPr/>
        </p:nvSpPr>
        <p:spPr bwMode="auto">
          <a:xfrm>
            <a:off x="4859338" y="2420938"/>
            <a:ext cx="1512887" cy="503237"/>
          </a:xfrm>
          <a:prstGeom prst="curvedUpArrow">
            <a:avLst>
              <a:gd name="adj1" fmla="val 60126"/>
              <a:gd name="adj2" fmla="val 120252"/>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93" name="AutoShape 33"/>
          <p:cNvSpPr>
            <a:spLocks noChangeArrowheads="1"/>
          </p:cNvSpPr>
          <p:nvPr/>
        </p:nvSpPr>
        <p:spPr bwMode="auto">
          <a:xfrm>
            <a:off x="6011863" y="2420938"/>
            <a:ext cx="1512887" cy="503237"/>
          </a:xfrm>
          <a:prstGeom prst="curvedUpArrow">
            <a:avLst>
              <a:gd name="adj1" fmla="val 60126"/>
              <a:gd name="adj2" fmla="val 120252"/>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94" name="AutoShape 34"/>
          <p:cNvSpPr>
            <a:spLocks noChangeArrowheads="1"/>
          </p:cNvSpPr>
          <p:nvPr/>
        </p:nvSpPr>
        <p:spPr bwMode="auto">
          <a:xfrm>
            <a:off x="7164388" y="2420938"/>
            <a:ext cx="1512887" cy="503237"/>
          </a:xfrm>
          <a:prstGeom prst="curvedUpArrow">
            <a:avLst>
              <a:gd name="adj1" fmla="val 60126"/>
              <a:gd name="adj2" fmla="val 120252"/>
              <a:gd name="adj3" fmla="val 33333"/>
            </a:avLst>
          </a:prstGeom>
          <a:solidFill>
            <a:schemeClr val="hlink"/>
          </a:solidFill>
          <a:ln w="12700">
            <a:solidFill>
              <a:schemeClr val="tx1"/>
            </a:solidFill>
            <a:miter lim="800000"/>
            <a:headEnd type="none" w="sm" len="sm"/>
            <a:tailEnd type="none" w="sm" len="sm"/>
          </a:ln>
        </p:spPr>
        <p:txBody>
          <a:bodyPr wrap="none" anchor="ctr"/>
          <a:lstStyle/>
          <a:p>
            <a:endParaRPr lang="en-CA"/>
          </a:p>
        </p:txBody>
      </p:sp>
      <p:sp>
        <p:nvSpPr>
          <p:cNvPr id="40995" name="AutoShape 35"/>
          <p:cNvSpPr>
            <a:spLocks noChangeArrowheads="1"/>
          </p:cNvSpPr>
          <p:nvPr/>
        </p:nvSpPr>
        <p:spPr bwMode="auto">
          <a:xfrm>
            <a:off x="6372225" y="2997200"/>
            <a:ext cx="1066800" cy="1828800"/>
          </a:xfrm>
          <a:prstGeom prst="downArrow">
            <a:avLst>
              <a:gd name="adj1" fmla="val 50000"/>
              <a:gd name="adj2" fmla="val 42857"/>
            </a:avLst>
          </a:prstGeom>
          <a:solidFill>
            <a:schemeClr val="bg2"/>
          </a:solidFill>
          <a:ln w="57150">
            <a:solidFill>
              <a:schemeClr val="tx1"/>
            </a:solidFill>
            <a:miter lim="800000"/>
            <a:headEnd type="none" w="sm" len="sm"/>
            <a:tailEnd type="none" w="sm" len="sm"/>
          </a:ln>
        </p:spPr>
        <p:txBody>
          <a:bodyPr wrap="none" anchor="ctr"/>
          <a:lstStyle/>
          <a:p>
            <a:endParaRPr lang="en-CA"/>
          </a:p>
        </p:txBody>
      </p:sp>
      <p:sp>
        <p:nvSpPr>
          <p:cNvPr id="40996" name="Text Box 36"/>
          <p:cNvSpPr txBox="1">
            <a:spLocks noChangeArrowheads="1"/>
          </p:cNvSpPr>
          <p:nvPr/>
        </p:nvSpPr>
        <p:spPr bwMode="blackWhite">
          <a:xfrm>
            <a:off x="2635250" y="5073650"/>
            <a:ext cx="4408488" cy="1225550"/>
          </a:xfrm>
          <a:prstGeom prst="rect">
            <a:avLst/>
          </a:prstGeom>
          <a:ln>
            <a:headEnd type="none" w="sm" len="sm"/>
            <a:tailEnd type="none" w="sm" len="sm"/>
          </a:ln>
        </p:spPr>
        <p:style>
          <a:lnRef idx="1">
            <a:schemeClr val="accent1"/>
          </a:lnRef>
          <a:fillRef idx="2">
            <a:schemeClr val="accent1"/>
          </a:fillRef>
          <a:effectRef idx="1">
            <a:schemeClr val="accent1"/>
          </a:effectRef>
          <a:fontRef idx="minor">
            <a:schemeClr val="dk1"/>
          </a:fontRef>
        </p:style>
        <p:txBody>
          <a:bodyPr wrap="none" anchor="ctr">
            <a:spAutoFit/>
          </a:bodyPr>
          <a:lstStyle/>
          <a:p>
            <a:pPr algn="ctr" eaLnBrk="1" hangingPunct="1">
              <a:defRPr/>
            </a:pPr>
            <a:r>
              <a:rPr lang="en-US" sz="2400" i="1">
                <a:latin typeface="Arial" charset="0"/>
              </a:rPr>
              <a:t>the more pizzas we make,</a:t>
            </a:r>
          </a:p>
          <a:p>
            <a:pPr algn="ctr" eaLnBrk="1" hangingPunct="1">
              <a:defRPr/>
            </a:pPr>
            <a:r>
              <a:rPr lang="en-US" sz="2400" i="1">
                <a:latin typeface="Arial" charset="0"/>
              </a:rPr>
              <a:t> the more each one costs,</a:t>
            </a:r>
          </a:p>
          <a:p>
            <a:pPr algn="ctr" eaLnBrk="1" hangingPunct="1">
              <a:defRPr/>
            </a:pPr>
            <a:r>
              <a:rPr lang="en-US" sz="2400" i="1">
                <a:latin typeface="Arial" charset="0"/>
              </a:rPr>
              <a:t> in terms of machines foregone</a:t>
            </a:r>
            <a:endParaRPr lang="en-CA" sz="2400" i="1">
              <a:latin typeface="Arial" charset="0"/>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86"/>
                                        </p:tgtEl>
                                        <p:attrNameLst>
                                          <p:attrName>style.visibility</p:attrName>
                                        </p:attrNameLst>
                                      </p:cBhvr>
                                      <p:to>
                                        <p:strVal val="visible"/>
                                      </p:to>
                                    </p:set>
                                    <p:animEffect transition="in" filter="wipe(left)">
                                      <p:cBhvr>
                                        <p:cTn id="7" dur="500"/>
                                        <p:tgtEl>
                                          <p:spTgt spid="4098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988"/>
                                        </p:tgtEl>
                                        <p:attrNameLst>
                                          <p:attrName>style.visibility</p:attrName>
                                        </p:attrNameLst>
                                      </p:cBhvr>
                                      <p:to>
                                        <p:strVal val="visible"/>
                                      </p:to>
                                    </p:set>
                                    <p:animEffect transition="in" filter="wipe(left)">
                                      <p:cBhvr>
                                        <p:cTn id="11" dur="500"/>
                                        <p:tgtEl>
                                          <p:spTgt spid="4098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0985">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40989"/>
                                        </p:tgtEl>
                                        <p:attrNameLst>
                                          <p:attrName>style.visibility</p:attrName>
                                        </p:attrNameLst>
                                      </p:cBhvr>
                                      <p:to>
                                        <p:strVal val="visible"/>
                                      </p:to>
                                    </p:set>
                                  </p:childTnLst>
                                </p:cTn>
                              </p:par>
                            </p:childTnLst>
                          </p:cTn>
                        </p:par>
                        <p:par>
                          <p:cTn id="20" fill="hold">
                            <p:stCondLst>
                              <p:cond delay="0"/>
                            </p:stCondLst>
                            <p:childTnLst>
                              <p:par>
                                <p:cTn id="21" presetID="1" presetClass="entr" presetSubtype="0" fill="hold" grpId="0" nodeType="afterEffect">
                                  <p:stCondLst>
                                    <p:cond delay="0"/>
                                  </p:stCondLst>
                                  <p:childTnLst>
                                    <p:set>
                                      <p:cBhvr>
                                        <p:cTn id="22" dur="1" fill="hold">
                                          <p:stCondLst>
                                            <p:cond delay="0"/>
                                          </p:stCondLst>
                                        </p:cTn>
                                        <p:tgtEl>
                                          <p:spTgt spid="4099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985">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99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099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0985">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099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099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0985">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40995"/>
                                        </p:tgtEl>
                                        <p:attrNameLst>
                                          <p:attrName>style.visibility</p:attrName>
                                        </p:attrNameLst>
                                      </p:cBhvr>
                                      <p:to>
                                        <p:strVal val="visible"/>
                                      </p:to>
                                    </p:set>
                                    <p:animEffect transition="in" filter="wipe(up)">
                                      <p:cBhvr>
                                        <p:cTn id="51" dur="500"/>
                                        <p:tgtEl>
                                          <p:spTgt spid="40995"/>
                                        </p:tgtEl>
                                      </p:cBhvr>
                                    </p:animEffect>
                                  </p:childTnLst>
                                </p:cTn>
                              </p:par>
                            </p:childTnLst>
                          </p:cTn>
                        </p:par>
                        <p:par>
                          <p:cTn id="52" fill="hold">
                            <p:stCondLst>
                              <p:cond delay="500"/>
                            </p:stCondLst>
                            <p:childTnLst>
                              <p:par>
                                <p:cTn id="53" presetID="1" presetClass="entr" presetSubtype="0" fill="hold" grpId="0" nodeType="afterEffect">
                                  <p:stCondLst>
                                    <p:cond delay="0"/>
                                  </p:stCondLst>
                                  <p:childTnLst>
                                    <p:set>
                                      <p:cBhvr>
                                        <p:cTn id="54" dur="1" fill="hold">
                                          <p:stCondLst>
                                            <p:cond delay="499"/>
                                          </p:stCondLst>
                                        </p:cTn>
                                        <p:tgtEl>
                                          <p:spTgt spid="409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5" grpId="0" build="p"/>
      <p:bldP spid="40986" grpId="0" animBg="1"/>
      <p:bldP spid="40988" grpId="0" animBg="1"/>
      <p:bldP spid="40989" grpId="0" animBg="1"/>
      <p:bldP spid="40990" grpId="0" animBg="1"/>
      <p:bldP spid="40991" grpId="0" animBg="1"/>
      <p:bldP spid="40992" grpId="0" animBg="1"/>
      <p:bldP spid="40993" grpId="0" animBg="1"/>
      <p:bldP spid="40994" grpId="0" animBg="1"/>
      <p:bldP spid="40995" grpId="0" animBg="1"/>
      <p:bldP spid="40996"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blackWhite"/>
        <p:txBody>
          <a:bodyPr/>
          <a:lstStyle/>
          <a:p>
            <a:pPr fontAlgn="auto">
              <a:spcAft>
                <a:spcPts val="0"/>
              </a:spcAft>
              <a:defRPr/>
            </a:pPr>
            <a:r>
              <a:rPr lang="en-US" sz="3600" dirty="0">
                <a:solidFill>
                  <a:schemeClr val="accent1">
                    <a:satMod val="150000"/>
                  </a:schemeClr>
                </a:solidFill>
              </a:rPr>
              <a:t>The Law of Increasing Opportunity Cost</a:t>
            </a:r>
          </a:p>
        </p:txBody>
      </p:sp>
      <p:sp>
        <p:nvSpPr>
          <p:cNvPr id="43011" name="Rectangle 3"/>
          <p:cNvSpPr>
            <a:spLocks noGrp="1" noChangeArrowheads="1"/>
          </p:cNvSpPr>
          <p:nvPr>
            <p:ph idx="1"/>
          </p:nvPr>
        </p:nvSpPr>
        <p:spPr/>
        <p:txBody>
          <a:bodyPr/>
          <a:lstStyle/>
          <a:p>
            <a:pPr>
              <a:buFontTx/>
              <a:buNone/>
            </a:pPr>
            <a:r>
              <a:rPr lang="en-US" smtClean="0">
                <a:solidFill>
                  <a:schemeClr val="folHlink"/>
                </a:solidFill>
              </a:rPr>
              <a:t>Shape of the Curve</a:t>
            </a:r>
          </a:p>
          <a:p>
            <a:r>
              <a:rPr lang="en-US" smtClean="0"/>
              <a:t>as we make more pizzas, the # of robots we have to give up (per pizza) increases</a:t>
            </a:r>
          </a:p>
          <a:p>
            <a:r>
              <a:rPr lang="en-US" smtClean="0"/>
              <a:t>so production possibilities curve gets steeper and steeper</a:t>
            </a:r>
          </a:p>
          <a:p>
            <a:endParaRPr lang="en-US" smtClean="0"/>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33B10A6E-9E77-43B9-969F-966D938CD80C}" type="slidenum">
              <a:rPr lang="en-US"/>
              <a:pPr>
                <a:defRPr/>
              </a:pPr>
              <a:t>19</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0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0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6" name="Rectangle 10"/>
          <p:cNvSpPr>
            <a:spLocks noGrp="1" noChangeArrowheads="1"/>
          </p:cNvSpPr>
          <p:nvPr>
            <p:ph sz="half" idx="1"/>
          </p:nvPr>
        </p:nvSpPr>
        <p:spPr>
          <a:xfrm>
            <a:off x="179388" y="1700213"/>
            <a:ext cx="2305050" cy="2016125"/>
          </a:xfrm>
        </p:spPr>
        <p:txBody>
          <a:bodyPr/>
          <a:lstStyle/>
          <a:p>
            <a:pPr marL="0" indent="0">
              <a:buFontTx/>
              <a:buNone/>
            </a:pPr>
            <a:r>
              <a:rPr lang="en-CA" smtClean="0"/>
              <a:t>Additional pizza unit costs 1, 2, 3, 4 robot unit</a:t>
            </a:r>
          </a:p>
        </p:txBody>
      </p:sp>
      <p:sp>
        <p:nvSpPr>
          <p:cNvPr id="24" name="Footer Placeholder 5"/>
          <p:cNvSpPr>
            <a:spLocks noGrp="1"/>
          </p:cNvSpPr>
          <p:nvPr>
            <p:ph type="ftr" sz="quarter" idx="11"/>
          </p:nvPr>
        </p:nvSpPr>
        <p:spPr/>
        <p:txBody>
          <a:bodyPr/>
          <a:lstStyle/>
          <a:p>
            <a:pPr>
              <a:defRPr/>
            </a:pPr>
            <a:r>
              <a:rPr lang="en-US"/>
              <a:t>Lecture 1</a:t>
            </a:r>
          </a:p>
        </p:txBody>
      </p:sp>
      <p:sp>
        <p:nvSpPr>
          <p:cNvPr id="25" name="Slide Number Placeholder 6"/>
          <p:cNvSpPr>
            <a:spLocks noGrp="1"/>
          </p:cNvSpPr>
          <p:nvPr>
            <p:ph type="sldNum" sz="quarter" idx="12"/>
          </p:nvPr>
        </p:nvSpPr>
        <p:spPr/>
        <p:txBody>
          <a:bodyPr/>
          <a:lstStyle/>
          <a:p>
            <a:pPr>
              <a:defRPr/>
            </a:pPr>
            <a:fld id="{C827AF9B-FB4C-4030-99EF-60DF0F064A8C}" type="slidenum">
              <a:rPr lang="en-US"/>
              <a:pPr>
                <a:defRPr/>
              </a:pPr>
              <a:t>20</a:t>
            </a:fld>
            <a:endParaRPr lang="en-US"/>
          </a:p>
        </p:txBody>
      </p:sp>
      <p:graphicFrame>
        <p:nvGraphicFramePr>
          <p:cNvPr id="6146" name="Object 2"/>
          <p:cNvGraphicFramePr>
            <a:graphicFrameLocks noChangeAspect="1"/>
          </p:cNvGraphicFramePr>
          <p:nvPr/>
        </p:nvGraphicFramePr>
        <p:xfrm>
          <a:off x="2484438" y="1557338"/>
          <a:ext cx="6624637" cy="4564062"/>
        </p:xfrm>
        <a:graphic>
          <a:graphicData uri="http://schemas.openxmlformats.org/presentationml/2006/ole">
            <p:oleObj spid="_x0000_s6146" name="Chart" r:id="rId4" imgW="4010025" imgH="2762250" progId="Excel.Sheet.8">
              <p:embed/>
            </p:oleObj>
          </a:graphicData>
        </a:graphic>
      </p:graphicFrame>
      <p:sp>
        <p:nvSpPr>
          <p:cNvPr id="45059" name="Text Box 3"/>
          <p:cNvSpPr txBox="1">
            <a:spLocks noChangeArrowheads="1"/>
          </p:cNvSpPr>
          <p:nvPr/>
        </p:nvSpPr>
        <p:spPr bwMode="auto">
          <a:xfrm>
            <a:off x="3417888" y="256540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A</a:t>
            </a:r>
          </a:p>
        </p:txBody>
      </p:sp>
      <p:sp>
        <p:nvSpPr>
          <p:cNvPr id="45060" name="Text Box 4"/>
          <p:cNvSpPr txBox="1">
            <a:spLocks noChangeArrowheads="1"/>
          </p:cNvSpPr>
          <p:nvPr/>
        </p:nvSpPr>
        <p:spPr bwMode="auto">
          <a:xfrm>
            <a:off x="4498975" y="278130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B</a:t>
            </a:r>
          </a:p>
        </p:txBody>
      </p:sp>
      <p:sp>
        <p:nvSpPr>
          <p:cNvPr id="45061" name="Text Box 5"/>
          <p:cNvSpPr txBox="1">
            <a:spLocks noChangeArrowheads="1"/>
          </p:cNvSpPr>
          <p:nvPr/>
        </p:nvSpPr>
        <p:spPr bwMode="auto">
          <a:xfrm>
            <a:off x="5507038" y="3141663"/>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C</a:t>
            </a:r>
          </a:p>
        </p:txBody>
      </p:sp>
      <p:sp>
        <p:nvSpPr>
          <p:cNvPr id="45062" name="Text Box 6"/>
          <p:cNvSpPr txBox="1">
            <a:spLocks noChangeArrowheads="1"/>
          </p:cNvSpPr>
          <p:nvPr/>
        </p:nvSpPr>
        <p:spPr bwMode="auto">
          <a:xfrm>
            <a:off x="6659563" y="396875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D</a:t>
            </a:r>
          </a:p>
        </p:txBody>
      </p:sp>
      <p:sp>
        <p:nvSpPr>
          <p:cNvPr id="45063" name="Text Box 7"/>
          <p:cNvSpPr txBox="1">
            <a:spLocks noChangeArrowheads="1"/>
          </p:cNvSpPr>
          <p:nvPr/>
        </p:nvSpPr>
        <p:spPr bwMode="auto">
          <a:xfrm>
            <a:off x="7739063" y="4724400"/>
            <a:ext cx="504825" cy="396875"/>
          </a:xfrm>
          <a:prstGeom prst="rect">
            <a:avLst/>
          </a:prstGeom>
          <a:noFill/>
          <a:ln w="12700">
            <a:noFill/>
            <a:miter lim="800000"/>
            <a:headEnd type="none" w="sm" len="sm"/>
            <a:tailEnd type="none" w="sm" len="sm"/>
          </a:ln>
          <a:effectLst/>
        </p:spPr>
        <p:txBody>
          <a:bodyPr>
            <a:spAutoFit/>
          </a:bodyPr>
          <a:lstStyle/>
          <a:p>
            <a:pPr eaLnBrk="1" hangingPunct="1">
              <a:spcBef>
                <a:spcPct val="50000"/>
              </a:spcBef>
              <a:defRPr/>
            </a:pPr>
            <a:r>
              <a:rPr lang="en-CA" sz="2000" b="1">
                <a:solidFill>
                  <a:srgbClr val="00279F"/>
                </a:solidFill>
                <a:effectLst>
                  <a:outerShdw blurRad="38100" dist="38100" dir="2700000" algn="tl">
                    <a:srgbClr val="000000"/>
                  </a:outerShdw>
                </a:effectLst>
                <a:latin typeface="Arial" charset="0"/>
              </a:rPr>
              <a:t>E</a:t>
            </a:r>
          </a:p>
        </p:txBody>
      </p:sp>
      <p:sp>
        <p:nvSpPr>
          <p:cNvPr id="45064" name="AutoShape 8"/>
          <p:cNvSpPr>
            <a:spLocks noChangeArrowheads="1"/>
          </p:cNvSpPr>
          <p:nvPr/>
        </p:nvSpPr>
        <p:spPr bwMode="auto">
          <a:xfrm>
            <a:off x="3492500" y="5229225"/>
            <a:ext cx="935038" cy="287338"/>
          </a:xfrm>
          <a:prstGeom prst="rightArrow">
            <a:avLst>
              <a:gd name="adj1" fmla="val 50000"/>
              <a:gd name="adj2" fmla="val 81353"/>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65" name="AutoShape 9"/>
          <p:cNvSpPr>
            <a:spLocks noChangeArrowheads="1"/>
          </p:cNvSpPr>
          <p:nvPr/>
        </p:nvSpPr>
        <p:spPr bwMode="auto">
          <a:xfrm>
            <a:off x="4356100" y="2924175"/>
            <a:ext cx="287338" cy="288925"/>
          </a:xfrm>
          <a:prstGeom prst="downArrow">
            <a:avLst>
              <a:gd name="adj1" fmla="val 50000"/>
              <a:gd name="adj2" fmla="val 25138"/>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67" name="Line 11"/>
          <p:cNvSpPr>
            <a:spLocks noChangeShapeType="1"/>
          </p:cNvSpPr>
          <p:nvPr/>
        </p:nvSpPr>
        <p:spPr bwMode="auto">
          <a:xfrm>
            <a:off x="3419475" y="2924175"/>
            <a:ext cx="1081088" cy="0"/>
          </a:xfrm>
          <a:prstGeom prst="line">
            <a:avLst/>
          </a:prstGeom>
          <a:noFill/>
          <a:ln w="57150">
            <a:solidFill>
              <a:schemeClr val="accent1"/>
            </a:solidFill>
            <a:prstDash val="sysDot"/>
            <a:round/>
            <a:headEnd type="none" w="sm" len="sm"/>
            <a:tailEnd type="none" w="sm" len="sm"/>
          </a:ln>
        </p:spPr>
        <p:txBody>
          <a:bodyPr/>
          <a:lstStyle/>
          <a:p>
            <a:endParaRPr lang="en-CA"/>
          </a:p>
        </p:txBody>
      </p:sp>
      <p:sp>
        <p:nvSpPr>
          <p:cNvPr id="45068" name="Rectangle 12"/>
          <p:cNvSpPr>
            <a:spLocks noChangeArrowheads="1"/>
          </p:cNvSpPr>
          <p:nvPr/>
        </p:nvSpPr>
        <p:spPr bwMode="auto">
          <a:xfrm>
            <a:off x="179388" y="115888"/>
            <a:ext cx="8785225" cy="1258887"/>
          </a:xfrm>
          <a:prstGeom prst="rect">
            <a:avLst/>
          </a:prstGeom>
          <a:noFill/>
          <a:ln w="57150" cmpd="thinThick">
            <a:solidFill>
              <a:srgbClr val="000000"/>
            </a:solidFill>
            <a:miter lim="800000"/>
            <a:headEnd/>
            <a:tailEnd/>
          </a:ln>
          <a:effectLst/>
        </p:spPr>
        <p:txBody>
          <a:bodyPr anchor="ctr"/>
          <a:lstStyle/>
          <a:p>
            <a:pPr algn="ctr">
              <a:defRPr/>
            </a:pPr>
            <a:r>
              <a:rPr lang="en-US" sz="4000" dirty="0">
                <a:solidFill>
                  <a:schemeClr val="accent1"/>
                </a:solidFill>
                <a:latin typeface="+mj-lt"/>
              </a:rPr>
              <a:t> The Law of Increasing Opportunity Cost</a:t>
            </a:r>
            <a:endParaRPr lang="en-US" dirty="0">
              <a:solidFill>
                <a:schemeClr val="accent1"/>
              </a:solidFill>
              <a:latin typeface="+mj-lt"/>
            </a:endParaRPr>
          </a:p>
        </p:txBody>
      </p:sp>
      <p:sp>
        <p:nvSpPr>
          <p:cNvPr id="45069" name="AutoShape 13"/>
          <p:cNvSpPr>
            <a:spLocks noChangeArrowheads="1"/>
          </p:cNvSpPr>
          <p:nvPr/>
        </p:nvSpPr>
        <p:spPr bwMode="auto">
          <a:xfrm>
            <a:off x="4572000" y="5229225"/>
            <a:ext cx="935038" cy="287338"/>
          </a:xfrm>
          <a:prstGeom prst="rightArrow">
            <a:avLst>
              <a:gd name="adj1" fmla="val 50000"/>
              <a:gd name="adj2" fmla="val 81353"/>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70" name="AutoShape 14"/>
          <p:cNvSpPr>
            <a:spLocks noChangeArrowheads="1"/>
          </p:cNvSpPr>
          <p:nvPr/>
        </p:nvSpPr>
        <p:spPr bwMode="auto">
          <a:xfrm>
            <a:off x="5435600" y="3213100"/>
            <a:ext cx="287338" cy="433388"/>
          </a:xfrm>
          <a:prstGeom prst="downArrow">
            <a:avLst>
              <a:gd name="adj1" fmla="val 50000"/>
              <a:gd name="adj2" fmla="val 37707"/>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71" name="Line 15"/>
          <p:cNvSpPr>
            <a:spLocks noChangeShapeType="1"/>
          </p:cNvSpPr>
          <p:nvPr/>
        </p:nvSpPr>
        <p:spPr bwMode="auto">
          <a:xfrm>
            <a:off x="4486275" y="3181350"/>
            <a:ext cx="1081088" cy="0"/>
          </a:xfrm>
          <a:prstGeom prst="line">
            <a:avLst/>
          </a:prstGeom>
          <a:noFill/>
          <a:ln w="57150">
            <a:solidFill>
              <a:schemeClr val="accent1"/>
            </a:solidFill>
            <a:prstDash val="sysDot"/>
            <a:round/>
            <a:headEnd type="none" w="sm" len="sm"/>
            <a:tailEnd type="none" w="sm" len="sm"/>
          </a:ln>
        </p:spPr>
        <p:txBody>
          <a:bodyPr/>
          <a:lstStyle/>
          <a:p>
            <a:endParaRPr lang="en-CA"/>
          </a:p>
        </p:txBody>
      </p:sp>
      <p:sp>
        <p:nvSpPr>
          <p:cNvPr id="45072" name="AutoShape 16"/>
          <p:cNvSpPr>
            <a:spLocks noChangeArrowheads="1"/>
          </p:cNvSpPr>
          <p:nvPr/>
        </p:nvSpPr>
        <p:spPr bwMode="auto">
          <a:xfrm>
            <a:off x="5653088" y="5229225"/>
            <a:ext cx="935037" cy="287338"/>
          </a:xfrm>
          <a:prstGeom prst="rightArrow">
            <a:avLst>
              <a:gd name="adj1" fmla="val 50000"/>
              <a:gd name="adj2" fmla="val 81353"/>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73" name="AutoShape 17"/>
          <p:cNvSpPr>
            <a:spLocks noChangeArrowheads="1"/>
          </p:cNvSpPr>
          <p:nvPr/>
        </p:nvSpPr>
        <p:spPr bwMode="auto">
          <a:xfrm>
            <a:off x="6516688" y="3573463"/>
            <a:ext cx="287337" cy="719137"/>
          </a:xfrm>
          <a:prstGeom prst="downArrow">
            <a:avLst>
              <a:gd name="adj1" fmla="val 50000"/>
              <a:gd name="adj2" fmla="val 62569"/>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74" name="Line 18"/>
          <p:cNvSpPr>
            <a:spLocks noChangeShapeType="1"/>
          </p:cNvSpPr>
          <p:nvPr/>
        </p:nvSpPr>
        <p:spPr bwMode="auto">
          <a:xfrm>
            <a:off x="5580063" y="3573463"/>
            <a:ext cx="1081087" cy="0"/>
          </a:xfrm>
          <a:prstGeom prst="line">
            <a:avLst/>
          </a:prstGeom>
          <a:noFill/>
          <a:ln w="57150">
            <a:solidFill>
              <a:schemeClr val="accent1"/>
            </a:solidFill>
            <a:prstDash val="sysDot"/>
            <a:round/>
            <a:headEnd type="none" w="sm" len="sm"/>
            <a:tailEnd type="none" w="sm" len="sm"/>
          </a:ln>
        </p:spPr>
        <p:txBody>
          <a:bodyPr/>
          <a:lstStyle/>
          <a:p>
            <a:endParaRPr lang="en-CA"/>
          </a:p>
        </p:txBody>
      </p:sp>
      <p:sp>
        <p:nvSpPr>
          <p:cNvPr id="45075" name="AutoShape 19"/>
          <p:cNvSpPr>
            <a:spLocks noChangeArrowheads="1"/>
          </p:cNvSpPr>
          <p:nvPr/>
        </p:nvSpPr>
        <p:spPr bwMode="auto">
          <a:xfrm>
            <a:off x="6732588" y="5229225"/>
            <a:ext cx="935037" cy="287338"/>
          </a:xfrm>
          <a:prstGeom prst="rightArrow">
            <a:avLst>
              <a:gd name="adj1" fmla="val 50000"/>
              <a:gd name="adj2" fmla="val 81353"/>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76" name="AutoShape 20"/>
          <p:cNvSpPr>
            <a:spLocks noChangeArrowheads="1"/>
          </p:cNvSpPr>
          <p:nvPr/>
        </p:nvSpPr>
        <p:spPr bwMode="auto">
          <a:xfrm>
            <a:off x="7596188" y="4221163"/>
            <a:ext cx="287337" cy="863600"/>
          </a:xfrm>
          <a:prstGeom prst="downArrow">
            <a:avLst>
              <a:gd name="adj1" fmla="val 50000"/>
              <a:gd name="adj2" fmla="val 75138"/>
            </a:avLst>
          </a:prstGeom>
          <a:solidFill>
            <a:schemeClr val="accent1"/>
          </a:solidFill>
          <a:ln w="12700">
            <a:solidFill>
              <a:schemeClr val="tx1"/>
            </a:solidFill>
            <a:miter lim="800000"/>
            <a:headEnd type="none" w="sm" len="sm"/>
            <a:tailEnd type="none" w="sm" len="sm"/>
          </a:ln>
        </p:spPr>
        <p:txBody>
          <a:bodyPr wrap="none" anchor="ctr"/>
          <a:lstStyle/>
          <a:p>
            <a:endParaRPr lang="en-CA"/>
          </a:p>
        </p:txBody>
      </p:sp>
      <p:sp>
        <p:nvSpPr>
          <p:cNvPr id="45077" name="Line 21"/>
          <p:cNvSpPr>
            <a:spLocks noChangeShapeType="1"/>
          </p:cNvSpPr>
          <p:nvPr/>
        </p:nvSpPr>
        <p:spPr bwMode="auto">
          <a:xfrm>
            <a:off x="6659563" y="4221163"/>
            <a:ext cx="1081087" cy="0"/>
          </a:xfrm>
          <a:prstGeom prst="line">
            <a:avLst/>
          </a:prstGeom>
          <a:noFill/>
          <a:ln w="57150">
            <a:solidFill>
              <a:schemeClr val="accent1"/>
            </a:solidFill>
            <a:prstDash val="sysDot"/>
            <a:round/>
            <a:headEnd type="none" w="sm" len="sm"/>
            <a:tailEnd type="none" w="sm" len="sm"/>
          </a:ln>
        </p:spPr>
        <p:txBody>
          <a:bodyPr/>
          <a:lstStyle/>
          <a:p>
            <a:endParaRPr lang="en-CA"/>
          </a:p>
        </p:txBody>
      </p:sp>
      <p:sp>
        <p:nvSpPr>
          <p:cNvPr id="45078" name="Text Box 22"/>
          <p:cNvSpPr txBox="1">
            <a:spLocks noChangeArrowheads="1"/>
          </p:cNvSpPr>
          <p:nvPr/>
        </p:nvSpPr>
        <p:spPr bwMode="auto">
          <a:xfrm>
            <a:off x="250825" y="3716338"/>
            <a:ext cx="4360863" cy="1225550"/>
          </a:xfrm>
          <a:prstGeom prst="rect">
            <a:avLst/>
          </a:prstGeom>
          <a:ln>
            <a:headEnd type="none" w="sm" len="sm"/>
            <a:tailEnd type="none" w="sm" len="sm"/>
          </a:ln>
        </p:spPr>
        <p:style>
          <a:lnRef idx="1">
            <a:schemeClr val="accent1"/>
          </a:lnRef>
          <a:fillRef idx="2">
            <a:schemeClr val="accent1"/>
          </a:fillRef>
          <a:effectRef idx="1">
            <a:schemeClr val="accent1"/>
          </a:effectRef>
          <a:fontRef idx="minor">
            <a:schemeClr val="dk1"/>
          </a:fontRef>
        </p:style>
        <p:txBody>
          <a:bodyPr wrap="none">
            <a:spAutoFit/>
          </a:bodyPr>
          <a:lstStyle/>
          <a:p>
            <a:pPr>
              <a:defRPr/>
            </a:pPr>
            <a:r>
              <a:rPr lang="en-US" sz="2400" dirty="0"/>
              <a:t>the more pizza we make</a:t>
            </a:r>
          </a:p>
          <a:p>
            <a:pPr>
              <a:defRPr/>
            </a:pPr>
            <a:r>
              <a:rPr lang="en-US" sz="2400" dirty="0"/>
              <a:t>the more machines we give up</a:t>
            </a:r>
          </a:p>
          <a:p>
            <a:pPr>
              <a:defRPr/>
            </a:pPr>
            <a:r>
              <a:rPr lang="en-CA" sz="2400" dirty="0">
                <a:sym typeface="Monotype Sorts" pitchFamily="2" charset="2"/>
              </a:rPr>
              <a:t>the steeper the curve</a:t>
            </a:r>
            <a:endParaRPr lang="en-US" sz="2400" dirty="0">
              <a:sym typeface="Monotype Sorts" pitchFamily="2" charset="2"/>
            </a:endParaRPr>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45064"/>
                                        </p:tgtEl>
                                        <p:attrNameLst>
                                          <p:attrName>style.visibility</p:attrName>
                                        </p:attrNameLst>
                                      </p:cBhvr>
                                      <p:to>
                                        <p:strVal val="visible"/>
                                      </p:to>
                                    </p:set>
                                    <p:animEffect transition="in" filter="wipe(left)">
                                      <p:cBhvr>
                                        <p:cTn id="11" dur="500"/>
                                        <p:tgtEl>
                                          <p:spTgt spid="4506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5067"/>
                                        </p:tgtEl>
                                        <p:attrNameLst>
                                          <p:attrName>style.visibility</p:attrName>
                                        </p:attrNameLst>
                                      </p:cBhvr>
                                      <p:to>
                                        <p:strVal val="visible"/>
                                      </p:to>
                                    </p:set>
                                  </p:childTnLst>
                                </p:cTn>
                              </p:par>
                              <p:par>
                                <p:cTn id="16" presetID="22" presetClass="entr" presetSubtype="1" fill="hold" grpId="0" nodeType="withEffect">
                                  <p:stCondLst>
                                    <p:cond delay="0"/>
                                  </p:stCondLst>
                                  <p:childTnLst>
                                    <p:set>
                                      <p:cBhvr>
                                        <p:cTn id="17" dur="1" fill="hold">
                                          <p:stCondLst>
                                            <p:cond delay="0"/>
                                          </p:stCondLst>
                                        </p:cTn>
                                        <p:tgtEl>
                                          <p:spTgt spid="45065"/>
                                        </p:tgtEl>
                                        <p:attrNameLst>
                                          <p:attrName>style.visibility</p:attrName>
                                        </p:attrNameLst>
                                      </p:cBhvr>
                                      <p:to>
                                        <p:strVal val="visible"/>
                                      </p:to>
                                    </p:set>
                                    <p:animEffect transition="in" filter="wipe(up)">
                                      <p:cBhvr>
                                        <p:cTn id="18" dur="500"/>
                                        <p:tgtEl>
                                          <p:spTgt spid="4506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45069"/>
                                        </p:tgtEl>
                                        <p:attrNameLst>
                                          <p:attrName>style.visibility</p:attrName>
                                        </p:attrNameLst>
                                      </p:cBhvr>
                                      <p:to>
                                        <p:strVal val="visible"/>
                                      </p:to>
                                    </p:set>
                                    <p:animEffect transition="in" filter="wipe(left)">
                                      <p:cBhvr>
                                        <p:cTn id="23" dur="500"/>
                                        <p:tgtEl>
                                          <p:spTgt spid="45069"/>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45071"/>
                                        </p:tgtEl>
                                        <p:attrNameLst>
                                          <p:attrName>style.visibility</p:attrName>
                                        </p:attrNameLst>
                                      </p:cBhvr>
                                      <p:to>
                                        <p:strVal val="visible"/>
                                      </p:to>
                                    </p:set>
                                  </p:childTnLst>
                                </p:cTn>
                              </p:par>
                            </p:childTnLst>
                          </p:cTn>
                        </p:par>
                        <p:par>
                          <p:cTn id="28" fill="hold">
                            <p:stCondLst>
                              <p:cond delay="0"/>
                            </p:stCondLst>
                            <p:childTnLst>
                              <p:par>
                                <p:cTn id="29" presetID="22" presetClass="entr" presetSubtype="1" fill="hold" grpId="0" nodeType="afterEffect">
                                  <p:stCondLst>
                                    <p:cond delay="0"/>
                                  </p:stCondLst>
                                  <p:childTnLst>
                                    <p:set>
                                      <p:cBhvr>
                                        <p:cTn id="30" dur="1" fill="hold">
                                          <p:stCondLst>
                                            <p:cond delay="0"/>
                                          </p:stCondLst>
                                        </p:cTn>
                                        <p:tgtEl>
                                          <p:spTgt spid="45070"/>
                                        </p:tgtEl>
                                        <p:attrNameLst>
                                          <p:attrName>style.visibility</p:attrName>
                                        </p:attrNameLst>
                                      </p:cBhvr>
                                      <p:to>
                                        <p:strVal val="visible"/>
                                      </p:to>
                                    </p:set>
                                    <p:animEffect transition="in" filter="wipe(up)">
                                      <p:cBhvr>
                                        <p:cTn id="31" dur="500"/>
                                        <p:tgtEl>
                                          <p:spTgt spid="4507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45072"/>
                                        </p:tgtEl>
                                        <p:attrNameLst>
                                          <p:attrName>style.visibility</p:attrName>
                                        </p:attrNameLst>
                                      </p:cBhvr>
                                      <p:to>
                                        <p:strVal val="visible"/>
                                      </p:to>
                                    </p:set>
                                    <p:animEffect transition="in" filter="wipe(left)">
                                      <p:cBhvr>
                                        <p:cTn id="36" dur="500"/>
                                        <p:tgtEl>
                                          <p:spTgt spid="45072"/>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5074"/>
                                        </p:tgtEl>
                                        <p:attrNameLst>
                                          <p:attrName>style.visibility</p:attrName>
                                        </p:attrNameLst>
                                      </p:cBhvr>
                                      <p:to>
                                        <p:strVal val="visible"/>
                                      </p:to>
                                    </p:set>
                                  </p:childTnLst>
                                </p:cTn>
                              </p:par>
                            </p:childTnLst>
                          </p:cTn>
                        </p:par>
                        <p:par>
                          <p:cTn id="41" fill="hold">
                            <p:stCondLst>
                              <p:cond delay="0"/>
                            </p:stCondLst>
                            <p:childTnLst>
                              <p:par>
                                <p:cTn id="42" presetID="22" presetClass="entr" presetSubtype="1" fill="hold" grpId="0" nodeType="afterEffect">
                                  <p:stCondLst>
                                    <p:cond delay="0"/>
                                  </p:stCondLst>
                                  <p:childTnLst>
                                    <p:set>
                                      <p:cBhvr>
                                        <p:cTn id="43" dur="1" fill="hold">
                                          <p:stCondLst>
                                            <p:cond delay="0"/>
                                          </p:stCondLst>
                                        </p:cTn>
                                        <p:tgtEl>
                                          <p:spTgt spid="45073"/>
                                        </p:tgtEl>
                                        <p:attrNameLst>
                                          <p:attrName>style.visibility</p:attrName>
                                        </p:attrNameLst>
                                      </p:cBhvr>
                                      <p:to>
                                        <p:strVal val="visible"/>
                                      </p:to>
                                    </p:set>
                                    <p:animEffect transition="in" filter="wipe(up)">
                                      <p:cBhvr>
                                        <p:cTn id="44" dur="500"/>
                                        <p:tgtEl>
                                          <p:spTgt spid="4507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45075"/>
                                        </p:tgtEl>
                                        <p:attrNameLst>
                                          <p:attrName>style.visibility</p:attrName>
                                        </p:attrNameLst>
                                      </p:cBhvr>
                                      <p:to>
                                        <p:strVal val="visible"/>
                                      </p:to>
                                    </p:set>
                                    <p:animEffect transition="in" filter="wipe(left)">
                                      <p:cBhvr>
                                        <p:cTn id="49" dur="500"/>
                                        <p:tgtEl>
                                          <p:spTgt spid="45075"/>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45077"/>
                                        </p:tgtEl>
                                        <p:attrNameLst>
                                          <p:attrName>style.visibility</p:attrName>
                                        </p:attrNameLst>
                                      </p:cBhvr>
                                      <p:to>
                                        <p:strVal val="visible"/>
                                      </p:to>
                                    </p:set>
                                  </p:childTnLst>
                                </p:cTn>
                              </p:par>
                            </p:childTnLst>
                          </p:cTn>
                        </p:par>
                        <p:par>
                          <p:cTn id="54" fill="hold">
                            <p:stCondLst>
                              <p:cond delay="0"/>
                            </p:stCondLst>
                            <p:childTnLst>
                              <p:par>
                                <p:cTn id="55" presetID="22" presetClass="entr" presetSubtype="1" fill="hold" grpId="0" nodeType="afterEffect">
                                  <p:stCondLst>
                                    <p:cond delay="0"/>
                                  </p:stCondLst>
                                  <p:childTnLst>
                                    <p:set>
                                      <p:cBhvr>
                                        <p:cTn id="56" dur="1" fill="hold">
                                          <p:stCondLst>
                                            <p:cond delay="0"/>
                                          </p:stCondLst>
                                        </p:cTn>
                                        <p:tgtEl>
                                          <p:spTgt spid="45076"/>
                                        </p:tgtEl>
                                        <p:attrNameLst>
                                          <p:attrName>style.visibility</p:attrName>
                                        </p:attrNameLst>
                                      </p:cBhvr>
                                      <p:to>
                                        <p:strVal val="visible"/>
                                      </p:to>
                                    </p:set>
                                    <p:animEffect transition="in" filter="wipe(up)">
                                      <p:cBhvr>
                                        <p:cTn id="57" dur="500"/>
                                        <p:tgtEl>
                                          <p:spTgt spid="45076"/>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45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6" grpId="0" build="p"/>
      <p:bldP spid="45064" grpId="0" animBg="1"/>
      <p:bldP spid="45065" grpId="0" animBg="1"/>
      <p:bldP spid="45067" grpId="0" animBg="1"/>
      <p:bldP spid="45069" grpId="0" animBg="1"/>
      <p:bldP spid="45070" grpId="0" animBg="1"/>
      <p:bldP spid="45071" grpId="0" animBg="1"/>
      <p:bldP spid="45072" grpId="0" animBg="1"/>
      <p:bldP spid="45073" grpId="0" animBg="1"/>
      <p:bldP spid="45074" grpId="0" animBg="1"/>
      <p:bldP spid="45075" grpId="0" animBg="1"/>
      <p:bldP spid="45076" grpId="0" animBg="1"/>
      <p:bldP spid="45077" grpId="0" animBg="1"/>
      <p:bldP spid="4507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title"/>
          </p:nvPr>
        </p:nvSpPr>
        <p:spPr/>
        <p:txBody>
          <a:bodyPr>
            <a:normAutofit fontScale="90000"/>
          </a:bodyPr>
          <a:lstStyle/>
          <a:p>
            <a:pPr fontAlgn="auto">
              <a:spcAft>
                <a:spcPts val="0"/>
              </a:spcAft>
              <a:defRPr/>
            </a:pPr>
            <a:r>
              <a:rPr lang="en-US" dirty="0">
                <a:solidFill>
                  <a:schemeClr val="accent1">
                    <a:satMod val="150000"/>
                  </a:schemeClr>
                </a:solidFill>
              </a:rPr>
              <a:t>The Law of Increasing Opportunity Cost</a:t>
            </a:r>
          </a:p>
        </p:txBody>
      </p:sp>
      <p:sp>
        <p:nvSpPr>
          <p:cNvPr id="47106" name="Rectangle 2"/>
          <p:cNvSpPr>
            <a:spLocks noGrp="1" noChangeArrowheads="1"/>
          </p:cNvSpPr>
          <p:nvPr>
            <p:ph idx="1"/>
          </p:nvPr>
        </p:nvSpPr>
        <p:spPr/>
        <p:txBody>
          <a:bodyPr/>
          <a:lstStyle/>
          <a:p>
            <a:pPr>
              <a:buFontTx/>
              <a:buNone/>
            </a:pPr>
            <a:r>
              <a:rPr lang="en-CA" smtClean="0">
                <a:solidFill>
                  <a:schemeClr val="folHlink"/>
                </a:solidFill>
              </a:rPr>
              <a:t>Shape of the Curve</a:t>
            </a:r>
          </a:p>
          <a:p>
            <a:r>
              <a:rPr lang="en-CA" smtClean="0"/>
              <a:t>concave to the origin</a:t>
            </a:r>
          </a:p>
          <a:p>
            <a:pPr>
              <a:buFontTx/>
              <a:buNone/>
            </a:pPr>
            <a:r>
              <a:rPr lang="en-CA" smtClean="0">
                <a:solidFill>
                  <a:schemeClr val="folHlink"/>
                </a:solidFill>
              </a:rPr>
              <a:t>Economic Rationale</a:t>
            </a:r>
          </a:p>
          <a:p>
            <a:r>
              <a:rPr lang="en-CA" smtClean="0"/>
              <a:t>resources are not completely adaptable to alternative uses</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FD407B91-FB90-4C40-B787-D81E05FFBCB4}" type="slidenum">
              <a:rPr lang="en-US"/>
              <a:pPr>
                <a:defRPr/>
              </a:pPr>
              <a:t>21</a:t>
            </a:fld>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10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10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10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9" name="Rectangle 3"/>
          <p:cNvSpPr>
            <a:spLocks noGrp="1" noChangeArrowheads="1"/>
          </p:cNvSpPr>
          <p:nvPr>
            <p:ph type="title"/>
          </p:nvPr>
        </p:nvSpPr>
        <p:spPr/>
        <p:txBody>
          <a:bodyPr/>
          <a:lstStyle/>
          <a:p>
            <a:pPr fontAlgn="auto">
              <a:spcAft>
                <a:spcPts val="0"/>
              </a:spcAft>
              <a:defRPr/>
            </a:pPr>
            <a:r>
              <a:rPr lang="en-CA">
                <a:solidFill>
                  <a:schemeClr val="accent1">
                    <a:satMod val="150000"/>
                  </a:schemeClr>
                </a:solidFill>
              </a:rPr>
              <a:t>Optimal Allocation</a:t>
            </a:r>
          </a:p>
        </p:txBody>
      </p:sp>
      <p:sp>
        <p:nvSpPr>
          <p:cNvPr id="50178" name="Rectangle 2"/>
          <p:cNvSpPr>
            <a:spLocks noGrp="1" noChangeArrowheads="1"/>
          </p:cNvSpPr>
          <p:nvPr>
            <p:ph idx="1"/>
          </p:nvPr>
        </p:nvSpPr>
        <p:spPr>
          <a:xfrm>
            <a:off x="838200" y="1700213"/>
            <a:ext cx="7616825" cy="4124325"/>
          </a:xfrm>
        </p:spPr>
        <p:txBody>
          <a:bodyPr/>
          <a:lstStyle/>
          <a:p>
            <a:r>
              <a:rPr lang="en-US" smtClean="0"/>
              <a:t>Decide on optimal allocation by comparing Marginal (extra) Cost (MC) to Marginal Benefit (MB)</a:t>
            </a:r>
          </a:p>
          <a:p>
            <a:r>
              <a:rPr lang="en-US" smtClean="0">
                <a:solidFill>
                  <a:schemeClr val="folHlink"/>
                </a:solidFill>
              </a:rPr>
              <a:t>Marginal Benefit</a:t>
            </a:r>
            <a:r>
              <a:rPr lang="en-US" smtClean="0"/>
              <a:t> is the extra benefit associated with consuming one more unit</a:t>
            </a:r>
          </a:p>
          <a:p>
            <a:r>
              <a:rPr lang="en-US" smtClean="0">
                <a:solidFill>
                  <a:schemeClr val="folHlink"/>
                </a:solidFill>
              </a:rPr>
              <a:t>Marginal Cost</a:t>
            </a:r>
            <a:r>
              <a:rPr lang="en-US" smtClean="0"/>
              <a:t> is the extra opportunity cost of that extra unit</a:t>
            </a:r>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C840F83D-8B3F-4838-AC80-39322793C4E4}" type="slidenum">
              <a:rPr lang="en-US"/>
              <a:pPr>
                <a:defRPr/>
              </a:pPr>
              <a:t>22</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7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bldLvl="2"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fontAlgn="auto">
              <a:spcAft>
                <a:spcPts val="0"/>
              </a:spcAft>
              <a:defRPr/>
            </a:pPr>
            <a:r>
              <a:rPr lang="en-US" sz="3600">
                <a:solidFill>
                  <a:schemeClr val="accent1">
                    <a:satMod val="150000"/>
                  </a:schemeClr>
                </a:solidFill>
              </a:rPr>
              <a:t>Figure 1-3</a:t>
            </a:r>
            <a:br>
              <a:rPr lang="en-US" sz="3600">
                <a:solidFill>
                  <a:schemeClr val="accent1">
                    <a:satMod val="150000"/>
                  </a:schemeClr>
                </a:solidFill>
              </a:rPr>
            </a:br>
            <a:r>
              <a:rPr lang="en-US" sz="3600">
                <a:solidFill>
                  <a:schemeClr val="accent1">
                    <a:satMod val="150000"/>
                  </a:schemeClr>
                </a:solidFill>
              </a:rPr>
              <a:t>Optimal Allocation MB = MC</a:t>
            </a:r>
          </a:p>
        </p:txBody>
      </p:sp>
      <p:graphicFrame>
        <p:nvGraphicFramePr>
          <p:cNvPr id="7170" name="Object 3"/>
          <p:cNvGraphicFramePr>
            <a:graphicFrameLocks noChangeAspect="1"/>
          </p:cNvGraphicFramePr>
          <p:nvPr>
            <p:ph idx="1"/>
          </p:nvPr>
        </p:nvGraphicFramePr>
        <p:xfrm>
          <a:off x="468313" y="1700213"/>
          <a:ext cx="4375150" cy="4233862"/>
        </p:xfrm>
        <a:graphic>
          <a:graphicData uri="http://schemas.openxmlformats.org/presentationml/2006/ole">
            <p:oleObj spid="_x0000_s7170" name="Chart" r:id="rId4" imgW="4400449" imgH="4257541" progId="MSGraph.Chart.8">
              <p:embed followColorScheme="full"/>
            </p:oleObj>
          </a:graphicData>
        </a:graphic>
      </p:graphicFrame>
      <p:sp>
        <p:nvSpPr>
          <p:cNvPr id="21" name="Footer Placeholder 4"/>
          <p:cNvSpPr>
            <a:spLocks noGrp="1"/>
          </p:cNvSpPr>
          <p:nvPr>
            <p:ph type="ftr" sz="quarter" idx="11"/>
          </p:nvPr>
        </p:nvSpPr>
        <p:spPr/>
        <p:txBody>
          <a:bodyPr/>
          <a:lstStyle/>
          <a:p>
            <a:pPr>
              <a:defRPr/>
            </a:pPr>
            <a:r>
              <a:rPr lang="en-US"/>
              <a:t>Lecture 1</a:t>
            </a:r>
          </a:p>
        </p:txBody>
      </p:sp>
      <p:sp>
        <p:nvSpPr>
          <p:cNvPr id="22" name="Slide Number Placeholder 5"/>
          <p:cNvSpPr>
            <a:spLocks noGrp="1"/>
          </p:cNvSpPr>
          <p:nvPr>
            <p:ph type="sldNum" sz="quarter" idx="12"/>
          </p:nvPr>
        </p:nvSpPr>
        <p:spPr/>
        <p:txBody>
          <a:bodyPr/>
          <a:lstStyle/>
          <a:p>
            <a:pPr>
              <a:defRPr/>
            </a:pPr>
            <a:fld id="{BA589593-6A17-40B1-BB40-EBAFE316772D}" type="slidenum">
              <a:rPr lang="en-US"/>
              <a:pPr>
                <a:defRPr/>
              </a:pPr>
              <a:t>23</a:t>
            </a:fld>
            <a:endParaRPr lang="en-US"/>
          </a:p>
        </p:txBody>
      </p:sp>
      <p:sp>
        <p:nvSpPr>
          <p:cNvPr id="7174" name="Line 4"/>
          <p:cNvSpPr>
            <a:spLocks noChangeShapeType="1"/>
          </p:cNvSpPr>
          <p:nvPr/>
        </p:nvSpPr>
        <p:spPr bwMode="auto">
          <a:xfrm>
            <a:off x="900113" y="4292600"/>
            <a:ext cx="3457575" cy="0"/>
          </a:xfrm>
          <a:prstGeom prst="line">
            <a:avLst/>
          </a:prstGeom>
          <a:noFill/>
          <a:ln w="12700">
            <a:solidFill>
              <a:schemeClr val="accent1"/>
            </a:solidFill>
            <a:round/>
            <a:headEnd type="none" w="sm" len="sm"/>
            <a:tailEnd type="none" w="sm" len="sm"/>
          </a:ln>
        </p:spPr>
        <p:txBody>
          <a:bodyPr/>
          <a:lstStyle/>
          <a:p>
            <a:endParaRPr lang="en-CA"/>
          </a:p>
        </p:txBody>
      </p:sp>
      <p:sp>
        <p:nvSpPr>
          <p:cNvPr id="7175" name="Line 5"/>
          <p:cNvSpPr>
            <a:spLocks noChangeShapeType="1"/>
          </p:cNvSpPr>
          <p:nvPr/>
        </p:nvSpPr>
        <p:spPr bwMode="auto">
          <a:xfrm>
            <a:off x="900113" y="2349500"/>
            <a:ext cx="3457575" cy="0"/>
          </a:xfrm>
          <a:prstGeom prst="line">
            <a:avLst/>
          </a:prstGeom>
          <a:noFill/>
          <a:ln w="12700">
            <a:solidFill>
              <a:schemeClr val="accent1"/>
            </a:solidFill>
            <a:round/>
            <a:headEnd type="none" w="sm" len="sm"/>
            <a:tailEnd type="none" w="sm" len="sm"/>
          </a:ln>
        </p:spPr>
        <p:txBody>
          <a:bodyPr/>
          <a:lstStyle/>
          <a:p>
            <a:endParaRPr lang="en-CA"/>
          </a:p>
        </p:txBody>
      </p:sp>
      <p:sp>
        <p:nvSpPr>
          <p:cNvPr id="7176" name="Line 6"/>
          <p:cNvSpPr>
            <a:spLocks noChangeShapeType="1"/>
          </p:cNvSpPr>
          <p:nvPr/>
        </p:nvSpPr>
        <p:spPr bwMode="auto">
          <a:xfrm>
            <a:off x="1476375" y="2349500"/>
            <a:ext cx="0" cy="2951163"/>
          </a:xfrm>
          <a:prstGeom prst="line">
            <a:avLst/>
          </a:prstGeom>
          <a:noFill/>
          <a:ln w="12700">
            <a:solidFill>
              <a:schemeClr val="accent1"/>
            </a:solidFill>
            <a:round/>
            <a:headEnd type="none" w="sm" len="sm"/>
            <a:tailEnd type="none" w="sm" len="sm"/>
          </a:ln>
        </p:spPr>
        <p:txBody>
          <a:bodyPr/>
          <a:lstStyle/>
          <a:p>
            <a:endParaRPr lang="en-CA"/>
          </a:p>
        </p:txBody>
      </p:sp>
      <p:sp>
        <p:nvSpPr>
          <p:cNvPr id="7177" name="Line 7"/>
          <p:cNvSpPr>
            <a:spLocks noChangeShapeType="1"/>
          </p:cNvSpPr>
          <p:nvPr/>
        </p:nvSpPr>
        <p:spPr bwMode="auto">
          <a:xfrm>
            <a:off x="2627313" y="3284538"/>
            <a:ext cx="0" cy="2016125"/>
          </a:xfrm>
          <a:prstGeom prst="line">
            <a:avLst/>
          </a:prstGeom>
          <a:noFill/>
          <a:ln w="12700">
            <a:solidFill>
              <a:schemeClr val="accent1"/>
            </a:solidFill>
            <a:round/>
            <a:headEnd type="none" w="sm" len="sm"/>
            <a:tailEnd type="none" w="sm" len="sm"/>
          </a:ln>
        </p:spPr>
        <p:txBody>
          <a:bodyPr/>
          <a:lstStyle/>
          <a:p>
            <a:endParaRPr lang="en-CA"/>
          </a:p>
        </p:txBody>
      </p:sp>
      <p:sp>
        <p:nvSpPr>
          <p:cNvPr id="7178" name="Line 8"/>
          <p:cNvSpPr>
            <a:spLocks noChangeShapeType="1"/>
          </p:cNvSpPr>
          <p:nvPr/>
        </p:nvSpPr>
        <p:spPr bwMode="auto">
          <a:xfrm>
            <a:off x="3779838" y="2349500"/>
            <a:ext cx="0" cy="2951163"/>
          </a:xfrm>
          <a:prstGeom prst="line">
            <a:avLst/>
          </a:prstGeom>
          <a:noFill/>
          <a:ln w="12700">
            <a:solidFill>
              <a:schemeClr val="tx1"/>
            </a:solidFill>
            <a:round/>
            <a:headEnd type="none" w="sm" len="sm"/>
            <a:tailEnd type="none" w="sm" len="sm"/>
          </a:ln>
        </p:spPr>
        <p:txBody>
          <a:bodyPr/>
          <a:lstStyle/>
          <a:p>
            <a:endParaRPr lang="en-CA"/>
          </a:p>
        </p:txBody>
      </p:sp>
      <p:sp>
        <p:nvSpPr>
          <p:cNvPr id="7179" name="Text Box 9"/>
          <p:cNvSpPr txBox="1">
            <a:spLocks noChangeArrowheads="1"/>
          </p:cNvSpPr>
          <p:nvPr/>
        </p:nvSpPr>
        <p:spPr bwMode="auto">
          <a:xfrm>
            <a:off x="3851275" y="2420938"/>
            <a:ext cx="647700" cy="366712"/>
          </a:xfrm>
          <a:prstGeom prst="rect">
            <a:avLst/>
          </a:prstGeom>
          <a:noFill/>
          <a:ln w="12700">
            <a:noFill/>
            <a:miter lim="800000"/>
            <a:headEnd type="none" w="sm" len="sm"/>
            <a:tailEnd type="none" w="sm" len="sm"/>
          </a:ln>
        </p:spPr>
        <p:txBody>
          <a:bodyPr>
            <a:spAutoFit/>
          </a:bodyPr>
          <a:lstStyle/>
          <a:p>
            <a:pPr>
              <a:spcBef>
                <a:spcPct val="50000"/>
              </a:spcBef>
            </a:pPr>
            <a:r>
              <a:rPr lang="en-US"/>
              <a:t>MC</a:t>
            </a:r>
          </a:p>
        </p:txBody>
      </p:sp>
      <p:sp>
        <p:nvSpPr>
          <p:cNvPr id="7180" name="Text Box 10"/>
          <p:cNvSpPr txBox="1">
            <a:spLocks noChangeArrowheads="1"/>
          </p:cNvSpPr>
          <p:nvPr/>
        </p:nvSpPr>
        <p:spPr bwMode="auto">
          <a:xfrm>
            <a:off x="3995738" y="4005263"/>
            <a:ext cx="720725" cy="366712"/>
          </a:xfrm>
          <a:prstGeom prst="rect">
            <a:avLst/>
          </a:prstGeom>
          <a:noFill/>
          <a:ln w="12700">
            <a:noFill/>
            <a:miter lim="800000"/>
            <a:headEnd type="none" w="sm" len="sm"/>
            <a:tailEnd type="none" w="sm" len="sm"/>
          </a:ln>
        </p:spPr>
        <p:txBody>
          <a:bodyPr>
            <a:spAutoFit/>
          </a:bodyPr>
          <a:lstStyle/>
          <a:p>
            <a:pPr>
              <a:spcBef>
                <a:spcPct val="50000"/>
              </a:spcBef>
            </a:pPr>
            <a:r>
              <a:rPr lang="en-US"/>
              <a:t>MB</a:t>
            </a:r>
          </a:p>
        </p:txBody>
      </p:sp>
      <p:sp>
        <p:nvSpPr>
          <p:cNvPr id="52235" name="Text Box 11"/>
          <p:cNvSpPr txBox="1">
            <a:spLocks noChangeArrowheads="1"/>
          </p:cNvSpPr>
          <p:nvPr/>
        </p:nvSpPr>
        <p:spPr bwMode="auto">
          <a:xfrm>
            <a:off x="2051050" y="3860800"/>
            <a:ext cx="1223963" cy="404813"/>
          </a:xfrm>
          <a:prstGeom prst="rect">
            <a:avLst/>
          </a:prstGeom>
          <a:ln>
            <a:headEnd type="none" w="sm" len="sm"/>
            <a:tailEnd type="none" w="sm" len="sm"/>
          </a:ln>
        </p:spPr>
        <p:style>
          <a:lnRef idx="1">
            <a:schemeClr val="accent1"/>
          </a:lnRef>
          <a:fillRef idx="2">
            <a:schemeClr val="accent1"/>
          </a:fillRef>
          <a:effectRef idx="1">
            <a:schemeClr val="accent1"/>
          </a:effectRef>
          <a:fontRef idx="minor">
            <a:schemeClr val="dk1"/>
          </a:fontRef>
        </p:style>
        <p:txBody>
          <a:bodyPr>
            <a:spAutoFit/>
          </a:bodyPr>
          <a:lstStyle/>
          <a:p>
            <a:pPr>
              <a:spcBef>
                <a:spcPct val="50000"/>
              </a:spcBef>
              <a:defRPr/>
            </a:pPr>
            <a:r>
              <a:rPr lang="en-US" dirty="0"/>
              <a:t>MB=MC</a:t>
            </a:r>
          </a:p>
        </p:txBody>
      </p:sp>
      <p:sp>
        <p:nvSpPr>
          <p:cNvPr id="7182" name="Text Box 12"/>
          <p:cNvSpPr txBox="1">
            <a:spLocks noChangeArrowheads="1"/>
          </p:cNvSpPr>
          <p:nvPr/>
        </p:nvSpPr>
        <p:spPr bwMode="auto">
          <a:xfrm>
            <a:off x="1403350" y="4292600"/>
            <a:ext cx="360363" cy="366713"/>
          </a:xfrm>
          <a:prstGeom prst="rect">
            <a:avLst/>
          </a:prstGeom>
          <a:noFill/>
          <a:ln w="12700">
            <a:noFill/>
            <a:miter lim="800000"/>
            <a:headEnd type="none" w="sm" len="sm"/>
            <a:tailEnd type="none" w="sm" len="sm"/>
          </a:ln>
        </p:spPr>
        <p:txBody>
          <a:bodyPr>
            <a:spAutoFit/>
          </a:bodyPr>
          <a:lstStyle/>
          <a:p>
            <a:pPr>
              <a:spcBef>
                <a:spcPct val="50000"/>
              </a:spcBef>
            </a:pPr>
            <a:r>
              <a:rPr lang="en-US"/>
              <a:t>a</a:t>
            </a:r>
          </a:p>
        </p:txBody>
      </p:sp>
      <p:sp>
        <p:nvSpPr>
          <p:cNvPr id="7183" name="Text Box 13"/>
          <p:cNvSpPr txBox="1">
            <a:spLocks noChangeArrowheads="1"/>
          </p:cNvSpPr>
          <p:nvPr/>
        </p:nvSpPr>
        <p:spPr bwMode="auto">
          <a:xfrm>
            <a:off x="3779838" y="4292600"/>
            <a:ext cx="358775" cy="366713"/>
          </a:xfrm>
          <a:prstGeom prst="rect">
            <a:avLst/>
          </a:prstGeom>
          <a:noFill/>
          <a:ln w="12700">
            <a:noFill/>
            <a:miter lim="800000"/>
            <a:headEnd type="none" w="sm" len="sm"/>
            <a:tailEnd type="none" w="sm" len="sm"/>
          </a:ln>
        </p:spPr>
        <p:txBody>
          <a:bodyPr>
            <a:spAutoFit/>
          </a:bodyPr>
          <a:lstStyle/>
          <a:p>
            <a:pPr>
              <a:spcBef>
                <a:spcPct val="50000"/>
              </a:spcBef>
            </a:pPr>
            <a:r>
              <a:rPr lang="en-US"/>
              <a:t>b</a:t>
            </a:r>
          </a:p>
        </p:txBody>
      </p:sp>
      <p:sp>
        <p:nvSpPr>
          <p:cNvPr id="7184" name="Text Box 14"/>
          <p:cNvSpPr txBox="1">
            <a:spLocks noChangeArrowheads="1"/>
          </p:cNvSpPr>
          <p:nvPr/>
        </p:nvSpPr>
        <p:spPr bwMode="auto">
          <a:xfrm>
            <a:off x="2484438" y="2781300"/>
            <a:ext cx="358775" cy="366713"/>
          </a:xfrm>
          <a:prstGeom prst="rect">
            <a:avLst/>
          </a:prstGeom>
          <a:noFill/>
          <a:ln w="12700">
            <a:noFill/>
            <a:miter lim="800000"/>
            <a:headEnd type="none" w="sm" len="sm"/>
            <a:tailEnd type="none" w="sm" len="sm"/>
          </a:ln>
        </p:spPr>
        <p:txBody>
          <a:bodyPr>
            <a:spAutoFit/>
          </a:bodyPr>
          <a:lstStyle/>
          <a:p>
            <a:pPr>
              <a:spcBef>
                <a:spcPct val="50000"/>
              </a:spcBef>
            </a:pPr>
            <a:r>
              <a:rPr lang="en-US"/>
              <a:t>e</a:t>
            </a:r>
          </a:p>
        </p:txBody>
      </p:sp>
      <p:sp>
        <p:nvSpPr>
          <p:cNvPr id="7185" name="Text Box 15"/>
          <p:cNvSpPr txBox="1">
            <a:spLocks noChangeArrowheads="1"/>
          </p:cNvSpPr>
          <p:nvPr/>
        </p:nvSpPr>
        <p:spPr bwMode="auto">
          <a:xfrm>
            <a:off x="1476375" y="2060575"/>
            <a:ext cx="431800" cy="366713"/>
          </a:xfrm>
          <a:prstGeom prst="rect">
            <a:avLst/>
          </a:prstGeom>
          <a:noFill/>
          <a:ln w="12700">
            <a:noFill/>
            <a:miter lim="800000"/>
            <a:headEnd type="none" w="sm" len="sm"/>
            <a:tailEnd type="none" w="sm" len="sm"/>
          </a:ln>
        </p:spPr>
        <p:txBody>
          <a:bodyPr>
            <a:spAutoFit/>
          </a:bodyPr>
          <a:lstStyle/>
          <a:p>
            <a:pPr>
              <a:spcBef>
                <a:spcPct val="50000"/>
              </a:spcBef>
            </a:pPr>
            <a:r>
              <a:rPr lang="en-US"/>
              <a:t>b</a:t>
            </a:r>
          </a:p>
        </p:txBody>
      </p:sp>
      <p:sp>
        <p:nvSpPr>
          <p:cNvPr id="7186" name="Text Box 16"/>
          <p:cNvSpPr txBox="1">
            <a:spLocks noChangeArrowheads="1"/>
          </p:cNvSpPr>
          <p:nvPr/>
        </p:nvSpPr>
        <p:spPr bwMode="auto">
          <a:xfrm>
            <a:off x="3851275" y="2060575"/>
            <a:ext cx="358775" cy="366713"/>
          </a:xfrm>
          <a:prstGeom prst="rect">
            <a:avLst/>
          </a:prstGeom>
          <a:noFill/>
          <a:ln w="12700">
            <a:noFill/>
            <a:miter lim="800000"/>
            <a:headEnd type="none" w="sm" len="sm"/>
            <a:tailEnd type="none" w="sm" len="sm"/>
          </a:ln>
        </p:spPr>
        <p:txBody>
          <a:bodyPr>
            <a:spAutoFit/>
          </a:bodyPr>
          <a:lstStyle/>
          <a:p>
            <a:pPr>
              <a:spcBef>
                <a:spcPct val="50000"/>
              </a:spcBef>
            </a:pPr>
            <a:r>
              <a:rPr lang="en-US"/>
              <a:t>c</a:t>
            </a:r>
          </a:p>
        </p:txBody>
      </p:sp>
      <p:sp>
        <p:nvSpPr>
          <p:cNvPr id="52241" name="Text Box 17"/>
          <p:cNvSpPr txBox="1">
            <a:spLocks noChangeArrowheads="1"/>
          </p:cNvSpPr>
          <p:nvPr/>
        </p:nvSpPr>
        <p:spPr bwMode="auto">
          <a:xfrm>
            <a:off x="4787900" y="2565400"/>
            <a:ext cx="4033838" cy="1552575"/>
          </a:xfrm>
          <a:prstGeom prst="rect">
            <a:avLst/>
          </a:prstGeom>
          <a:noFill/>
          <a:ln w="12700">
            <a:noFill/>
            <a:miter lim="800000"/>
            <a:headEnd type="none" w="sm" len="sm"/>
            <a:tailEnd type="none" w="sm" len="sm"/>
          </a:ln>
        </p:spPr>
        <p:txBody>
          <a:bodyPr>
            <a:spAutoFit/>
          </a:bodyPr>
          <a:lstStyle/>
          <a:p>
            <a:pPr>
              <a:spcBef>
                <a:spcPct val="50000"/>
              </a:spcBef>
            </a:pPr>
            <a:r>
              <a:rPr lang="en-US" sz="2400"/>
              <a:t>Optimal allocation requires the expansion of a good’s output until its MC and MB are equal.</a:t>
            </a:r>
          </a:p>
        </p:txBody>
      </p:sp>
      <p:sp>
        <p:nvSpPr>
          <p:cNvPr id="52242" name="Oval 18"/>
          <p:cNvSpPr>
            <a:spLocks noChangeArrowheads="1"/>
          </p:cNvSpPr>
          <p:nvPr/>
        </p:nvSpPr>
        <p:spPr bwMode="auto">
          <a:xfrm>
            <a:off x="2484438" y="3141663"/>
            <a:ext cx="358775" cy="360362"/>
          </a:xfrm>
          <a:prstGeom prst="ellipse">
            <a:avLst/>
          </a:prstGeom>
          <a:noFill/>
          <a:ln w="38100">
            <a:solidFill>
              <a:schemeClr val="tx2"/>
            </a:solidFill>
            <a:round/>
            <a:headEnd type="none" w="sm" len="sm"/>
            <a:tailEnd type="none" w="sm" len="sm"/>
          </a:ln>
        </p:spPr>
        <p:txBody>
          <a:bodyPr wrap="none" anchor="ctr"/>
          <a:lstStyle/>
          <a:p>
            <a:pPr algn="ctr"/>
            <a:endParaRPr lang="en-US">
              <a:solidFill>
                <a:schemeClr val="tx2"/>
              </a:solidFill>
            </a:endParaRPr>
          </a:p>
        </p:txBody>
      </p:sp>
      <p:sp>
        <p:nvSpPr>
          <p:cNvPr id="52243" name="Line 19"/>
          <p:cNvSpPr>
            <a:spLocks noChangeShapeType="1"/>
          </p:cNvSpPr>
          <p:nvPr/>
        </p:nvSpPr>
        <p:spPr bwMode="auto">
          <a:xfrm>
            <a:off x="2627313" y="3500438"/>
            <a:ext cx="0" cy="360362"/>
          </a:xfrm>
          <a:prstGeom prst="line">
            <a:avLst/>
          </a:prstGeom>
          <a:noFill/>
          <a:ln w="38100">
            <a:solidFill>
              <a:schemeClr val="tx2"/>
            </a:solidFill>
            <a:round/>
            <a:headEnd type="none" w="sm" len="sm"/>
            <a:tailEnd type="none" w="sm" len="sm"/>
          </a:ln>
        </p:spPr>
        <p:txBody>
          <a:bodyPr/>
          <a:lstStyle/>
          <a:p>
            <a:endParaRPr lang="en-CA"/>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4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24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2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5" grpId="0" animBg="1"/>
      <p:bldP spid="52241" grpId="0"/>
      <p:bldP spid="52242" grpId="0" animBg="1"/>
      <p:bldP spid="52243"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bwMode="blackWhite"/>
        <p:txBody>
          <a:bodyPr>
            <a:normAutofit fontScale="90000"/>
          </a:bodyPr>
          <a:lstStyle/>
          <a:p>
            <a:pPr fontAlgn="auto">
              <a:spcAft>
                <a:spcPts val="0"/>
              </a:spcAft>
              <a:defRPr/>
            </a:pPr>
            <a:r>
              <a:rPr lang="en-US">
                <a:solidFill>
                  <a:schemeClr val="accent1">
                    <a:satMod val="150000"/>
                  </a:schemeClr>
                </a:solidFill>
              </a:rPr>
              <a:t>Unemployment, Growth and the Future</a:t>
            </a:r>
          </a:p>
        </p:txBody>
      </p:sp>
      <p:sp>
        <p:nvSpPr>
          <p:cNvPr id="53251" name="Rectangle 3"/>
          <p:cNvSpPr>
            <a:spLocks noGrp="1" noChangeArrowheads="1"/>
          </p:cNvSpPr>
          <p:nvPr>
            <p:ph idx="1"/>
          </p:nvPr>
        </p:nvSpPr>
        <p:spPr/>
        <p:txBody>
          <a:bodyPr/>
          <a:lstStyle/>
          <a:p>
            <a:r>
              <a:rPr lang="en-US" smtClean="0"/>
              <a:t>A Growing Economy</a:t>
            </a:r>
          </a:p>
          <a:p>
            <a:pPr lvl="1"/>
            <a:r>
              <a:rPr lang="en-US" smtClean="0"/>
              <a:t>increases in factor supplies</a:t>
            </a:r>
          </a:p>
          <a:p>
            <a:pPr lvl="1"/>
            <a:r>
              <a:rPr lang="en-US" smtClean="0"/>
              <a:t>advances in technology</a:t>
            </a:r>
          </a:p>
          <a:p>
            <a:pPr>
              <a:buFontTx/>
              <a:buNone/>
            </a:pPr>
            <a:endParaRPr lang="en-US" smtClean="0"/>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BEE82D87-EE21-4877-BC01-0097DB219373}" type="slidenum">
              <a:rPr lang="en-US"/>
              <a:pPr>
                <a:defRPr/>
              </a:pPr>
              <a:t>24</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57200" y="152400"/>
            <a:ext cx="8229600" cy="1251062"/>
          </a:xfrm>
        </p:spPr>
        <p:txBody>
          <a:bodyPr>
            <a:normAutofit fontScale="90000"/>
          </a:bodyPr>
          <a:lstStyle/>
          <a:p>
            <a:pPr fontAlgn="auto">
              <a:spcAft>
                <a:spcPts val="0"/>
              </a:spcAft>
              <a:defRPr/>
            </a:pPr>
            <a:r>
              <a:rPr lang="en-US" sz="3600">
                <a:solidFill>
                  <a:schemeClr val="accent1">
                    <a:satMod val="150000"/>
                  </a:schemeClr>
                </a:solidFill>
              </a:rPr>
              <a:t/>
            </a:r>
            <a:br>
              <a:rPr lang="en-US" sz="3600">
                <a:solidFill>
                  <a:schemeClr val="accent1">
                    <a:satMod val="150000"/>
                  </a:schemeClr>
                </a:solidFill>
              </a:rPr>
            </a:br>
            <a:r>
              <a:rPr lang="en-US" sz="3600">
                <a:solidFill>
                  <a:schemeClr val="accent1">
                    <a:satMod val="150000"/>
                  </a:schemeClr>
                </a:solidFill>
              </a:rPr>
              <a:t>Economic Growth and the PPC</a:t>
            </a:r>
            <a:br>
              <a:rPr lang="en-US" sz="3600">
                <a:solidFill>
                  <a:schemeClr val="accent1">
                    <a:satMod val="150000"/>
                  </a:schemeClr>
                </a:solidFill>
              </a:rPr>
            </a:br>
            <a:r>
              <a:rPr lang="en-US" sz="3200">
                <a:solidFill>
                  <a:schemeClr val="accent1">
                    <a:satMod val="150000"/>
                  </a:schemeClr>
                </a:solidFill>
              </a:rPr>
              <a:t>Figure 1-5</a:t>
            </a:r>
            <a:r>
              <a:rPr lang="en-US" sz="3600">
                <a:solidFill>
                  <a:schemeClr val="accent1">
                    <a:satMod val="150000"/>
                  </a:schemeClr>
                </a:solidFill>
              </a:rPr>
              <a:t/>
            </a:r>
            <a:br>
              <a:rPr lang="en-US" sz="3600">
                <a:solidFill>
                  <a:schemeClr val="accent1">
                    <a:satMod val="150000"/>
                  </a:schemeClr>
                </a:solidFill>
              </a:rPr>
            </a:br>
            <a:endParaRPr lang="en-US" sz="3600">
              <a:solidFill>
                <a:schemeClr val="accent1">
                  <a:satMod val="150000"/>
                </a:schemeClr>
              </a:solidFill>
            </a:endParaRPr>
          </a:p>
        </p:txBody>
      </p:sp>
      <p:graphicFrame>
        <p:nvGraphicFramePr>
          <p:cNvPr id="8194" name="Object 3"/>
          <p:cNvGraphicFramePr>
            <a:graphicFrameLocks noGrp="1" noChangeAspect="1"/>
          </p:cNvGraphicFramePr>
          <p:nvPr>
            <p:ph sz="half" idx="1"/>
          </p:nvPr>
        </p:nvGraphicFramePr>
        <p:xfrm>
          <a:off x="4427538" y="2274888"/>
          <a:ext cx="4537075" cy="3098800"/>
        </p:xfrm>
        <a:graphic>
          <a:graphicData uri="http://schemas.openxmlformats.org/presentationml/2006/ole">
            <p:oleObj spid="_x0000_s8194" name="Chart" r:id="rId4" imgW="4895850" imgH="3343275" progId="Excel.Sheet.8">
              <p:embed/>
            </p:oleObj>
          </a:graphicData>
        </a:graphic>
      </p:graphicFrame>
      <p:graphicFrame>
        <p:nvGraphicFramePr>
          <p:cNvPr id="55300" name="Group 4"/>
          <p:cNvGraphicFramePr>
            <a:graphicFrameLocks noGrp="1"/>
          </p:cNvGraphicFramePr>
          <p:nvPr>
            <p:ph sz="half" idx="2"/>
          </p:nvPr>
        </p:nvGraphicFramePr>
        <p:xfrm>
          <a:off x="395288" y="1700213"/>
          <a:ext cx="3889375" cy="1584325"/>
        </p:xfrm>
        <a:graphic>
          <a:graphicData uri="http://schemas.openxmlformats.org/drawingml/2006/table">
            <a:tbl>
              <a:tblPr/>
              <a:tblGrid>
                <a:gridCol w="863600"/>
                <a:gridCol w="576262"/>
                <a:gridCol w="576263"/>
                <a:gridCol w="647700"/>
                <a:gridCol w="576262"/>
                <a:gridCol w="649288"/>
              </a:tblGrid>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Unicode MS" pitchFamily="34" charset="-128"/>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A’</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B’</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C’</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E’</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74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Pizza</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0</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2</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4</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6</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8</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Robot</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14</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12</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9</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5</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itchFamily="34" charset="-128"/>
                        </a:rPr>
                        <a:t>0</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42" name="Footer Placeholder 5"/>
          <p:cNvSpPr>
            <a:spLocks noGrp="1"/>
          </p:cNvSpPr>
          <p:nvPr>
            <p:ph type="ftr" sz="quarter" idx="11"/>
          </p:nvPr>
        </p:nvSpPr>
        <p:spPr/>
        <p:txBody>
          <a:bodyPr/>
          <a:lstStyle/>
          <a:p>
            <a:pPr>
              <a:defRPr/>
            </a:pPr>
            <a:r>
              <a:rPr lang="en-US"/>
              <a:t>Lecture 1</a:t>
            </a:r>
          </a:p>
        </p:txBody>
      </p:sp>
      <p:sp>
        <p:nvSpPr>
          <p:cNvPr id="43" name="Slide Number Placeholder 6"/>
          <p:cNvSpPr>
            <a:spLocks noGrp="1"/>
          </p:cNvSpPr>
          <p:nvPr>
            <p:ph type="sldNum" sz="quarter" idx="12"/>
          </p:nvPr>
        </p:nvSpPr>
        <p:spPr/>
        <p:txBody>
          <a:bodyPr/>
          <a:lstStyle/>
          <a:p>
            <a:pPr>
              <a:defRPr/>
            </a:pPr>
            <a:fld id="{D1F6CCD1-ADC5-40E4-94A1-6767434AC5C8}" type="slidenum">
              <a:rPr lang="en-US"/>
              <a:pPr>
                <a:defRPr/>
              </a:pPr>
              <a:t>25</a:t>
            </a:fld>
            <a:endParaRPr lang="en-US"/>
          </a:p>
        </p:txBody>
      </p:sp>
      <p:sp>
        <p:nvSpPr>
          <p:cNvPr id="8228" name="Text Box 34"/>
          <p:cNvSpPr txBox="1">
            <a:spLocks noChangeArrowheads="1"/>
          </p:cNvSpPr>
          <p:nvPr/>
        </p:nvSpPr>
        <p:spPr bwMode="auto">
          <a:xfrm>
            <a:off x="5148263" y="2349500"/>
            <a:ext cx="576262" cy="366713"/>
          </a:xfrm>
          <a:prstGeom prst="rect">
            <a:avLst/>
          </a:prstGeom>
          <a:noFill/>
          <a:ln w="12700">
            <a:noFill/>
            <a:miter lim="800000"/>
            <a:headEnd type="none" w="sm" len="sm"/>
            <a:tailEnd type="none" w="sm" len="sm"/>
          </a:ln>
        </p:spPr>
        <p:txBody>
          <a:bodyPr>
            <a:spAutoFit/>
          </a:bodyPr>
          <a:lstStyle/>
          <a:p>
            <a:pPr>
              <a:spcBef>
                <a:spcPct val="50000"/>
              </a:spcBef>
            </a:pPr>
            <a:r>
              <a:rPr lang="en-US">
                <a:solidFill>
                  <a:srgbClr val="000000"/>
                </a:solidFill>
              </a:rPr>
              <a:t>A’</a:t>
            </a:r>
          </a:p>
        </p:txBody>
      </p:sp>
      <p:sp>
        <p:nvSpPr>
          <p:cNvPr id="8229" name="Text Box 35"/>
          <p:cNvSpPr txBox="1">
            <a:spLocks noChangeArrowheads="1"/>
          </p:cNvSpPr>
          <p:nvPr/>
        </p:nvSpPr>
        <p:spPr bwMode="auto">
          <a:xfrm>
            <a:off x="5867400" y="2565400"/>
            <a:ext cx="576263" cy="366713"/>
          </a:xfrm>
          <a:prstGeom prst="rect">
            <a:avLst/>
          </a:prstGeom>
          <a:noFill/>
          <a:ln w="12700">
            <a:noFill/>
            <a:miter lim="800000"/>
            <a:headEnd type="none" w="sm" len="sm"/>
            <a:tailEnd type="none" w="sm" len="sm"/>
          </a:ln>
        </p:spPr>
        <p:txBody>
          <a:bodyPr>
            <a:spAutoFit/>
          </a:bodyPr>
          <a:lstStyle/>
          <a:p>
            <a:pPr>
              <a:spcBef>
                <a:spcPct val="50000"/>
              </a:spcBef>
            </a:pPr>
            <a:r>
              <a:rPr lang="en-US">
                <a:solidFill>
                  <a:srgbClr val="000000"/>
                </a:solidFill>
              </a:rPr>
              <a:t>B’</a:t>
            </a:r>
          </a:p>
        </p:txBody>
      </p:sp>
      <p:sp>
        <p:nvSpPr>
          <p:cNvPr id="8230" name="Text Box 36"/>
          <p:cNvSpPr txBox="1">
            <a:spLocks noChangeArrowheads="1"/>
          </p:cNvSpPr>
          <p:nvPr/>
        </p:nvSpPr>
        <p:spPr bwMode="auto">
          <a:xfrm>
            <a:off x="6588125" y="3068638"/>
            <a:ext cx="576263" cy="366712"/>
          </a:xfrm>
          <a:prstGeom prst="rect">
            <a:avLst/>
          </a:prstGeom>
          <a:noFill/>
          <a:ln w="12700">
            <a:noFill/>
            <a:miter lim="800000"/>
            <a:headEnd type="none" w="sm" len="sm"/>
            <a:tailEnd type="none" w="sm" len="sm"/>
          </a:ln>
        </p:spPr>
        <p:txBody>
          <a:bodyPr>
            <a:spAutoFit/>
          </a:bodyPr>
          <a:lstStyle/>
          <a:p>
            <a:pPr>
              <a:spcBef>
                <a:spcPct val="50000"/>
              </a:spcBef>
            </a:pPr>
            <a:r>
              <a:rPr lang="en-US">
                <a:solidFill>
                  <a:srgbClr val="000000"/>
                </a:solidFill>
              </a:rPr>
              <a:t>C’</a:t>
            </a:r>
          </a:p>
        </p:txBody>
      </p:sp>
      <p:sp>
        <p:nvSpPr>
          <p:cNvPr id="8231" name="Text Box 37"/>
          <p:cNvSpPr txBox="1">
            <a:spLocks noChangeArrowheads="1"/>
          </p:cNvSpPr>
          <p:nvPr/>
        </p:nvSpPr>
        <p:spPr bwMode="auto">
          <a:xfrm>
            <a:off x="7308850" y="3789363"/>
            <a:ext cx="576263" cy="366712"/>
          </a:xfrm>
          <a:prstGeom prst="rect">
            <a:avLst/>
          </a:prstGeom>
          <a:noFill/>
          <a:ln w="12700">
            <a:noFill/>
            <a:miter lim="800000"/>
            <a:headEnd type="none" w="sm" len="sm"/>
            <a:tailEnd type="none" w="sm" len="sm"/>
          </a:ln>
        </p:spPr>
        <p:txBody>
          <a:bodyPr>
            <a:spAutoFit/>
          </a:bodyPr>
          <a:lstStyle/>
          <a:p>
            <a:pPr>
              <a:spcBef>
                <a:spcPct val="50000"/>
              </a:spcBef>
            </a:pPr>
            <a:r>
              <a:rPr lang="en-US">
                <a:solidFill>
                  <a:srgbClr val="000000"/>
                </a:solidFill>
              </a:rPr>
              <a:t>D’</a:t>
            </a:r>
          </a:p>
        </p:txBody>
      </p:sp>
      <p:sp>
        <p:nvSpPr>
          <p:cNvPr id="8232" name="Text Box 38"/>
          <p:cNvSpPr txBox="1">
            <a:spLocks noChangeArrowheads="1"/>
          </p:cNvSpPr>
          <p:nvPr/>
        </p:nvSpPr>
        <p:spPr bwMode="auto">
          <a:xfrm>
            <a:off x="8027988" y="4724400"/>
            <a:ext cx="576262" cy="366713"/>
          </a:xfrm>
          <a:prstGeom prst="rect">
            <a:avLst/>
          </a:prstGeom>
          <a:noFill/>
          <a:ln w="12700">
            <a:noFill/>
            <a:miter lim="800000"/>
            <a:headEnd type="none" w="sm" len="sm"/>
            <a:tailEnd type="none" w="sm" len="sm"/>
          </a:ln>
        </p:spPr>
        <p:txBody>
          <a:bodyPr>
            <a:spAutoFit/>
          </a:bodyPr>
          <a:lstStyle/>
          <a:p>
            <a:pPr>
              <a:spcBef>
                <a:spcPct val="50000"/>
              </a:spcBef>
            </a:pPr>
            <a:r>
              <a:rPr lang="en-US">
                <a:solidFill>
                  <a:srgbClr val="000000"/>
                </a:solidFill>
              </a:rPr>
              <a:t>E’</a:t>
            </a:r>
          </a:p>
        </p:txBody>
      </p:sp>
      <p:sp>
        <p:nvSpPr>
          <p:cNvPr id="55335" name="AutoShape 39"/>
          <p:cNvSpPr>
            <a:spLocks noChangeArrowheads="1"/>
          </p:cNvSpPr>
          <p:nvPr/>
        </p:nvSpPr>
        <p:spPr bwMode="auto">
          <a:xfrm>
            <a:off x="5580063" y="3213100"/>
            <a:ext cx="647700" cy="288925"/>
          </a:xfrm>
          <a:prstGeom prst="rightArrow">
            <a:avLst>
              <a:gd name="adj1" fmla="val 50000"/>
              <a:gd name="adj2" fmla="val 56044"/>
            </a:avLst>
          </a:prstGeom>
          <a:solidFill>
            <a:schemeClr val="accent2"/>
          </a:solidFill>
          <a:ln w="12700">
            <a:solidFill>
              <a:schemeClr val="tx2"/>
            </a:solidFill>
            <a:miter lim="800000"/>
            <a:headEnd type="none" w="sm" len="sm"/>
            <a:tailEnd type="none" w="sm" len="sm"/>
          </a:ln>
        </p:spPr>
        <p:txBody>
          <a:bodyPr wrap="none" anchor="ctr"/>
          <a:lstStyle/>
          <a:p>
            <a:endParaRPr lang="en-CA"/>
          </a:p>
        </p:txBody>
      </p:sp>
      <p:sp>
        <p:nvSpPr>
          <p:cNvPr id="55336" name="AutoShape 40"/>
          <p:cNvSpPr>
            <a:spLocks noChangeArrowheads="1"/>
          </p:cNvSpPr>
          <p:nvPr/>
        </p:nvSpPr>
        <p:spPr bwMode="auto">
          <a:xfrm>
            <a:off x="6443663" y="4365625"/>
            <a:ext cx="1008062" cy="288925"/>
          </a:xfrm>
          <a:prstGeom prst="rightArrow">
            <a:avLst>
              <a:gd name="adj1" fmla="val 50000"/>
              <a:gd name="adj2" fmla="val 87225"/>
            </a:avLst>
          </a:prstGeom>
          <a:solidFill>
            <a:schemeClr val="accent2"/>
          </a:solidFill>
          <a:ln w="12700">
            <a:solidFill>
              <a:schemeClr val="tx2"/>
            </a:solidFill>
            <a:miter lim="800000"/>
            <a:headEnd type="none" w="sm" len="sm"/>
            <a:tailEnd type="none" w="sm" len="sm"/>
          </a:ln>
        </p:spPr>
        <p:txBody>
          <a:bodyPr wrap="none" anchor="ctr"/>
          <a:lstStyle/>
          <a:p>
            <a:endParaRPr lang="en-CA"/>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3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53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35" grpId="0" animBg="1"/>
      <p:bldP spid="5533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152400"/>
            <a:ext cx="8229600" cy="1251062"/>
          </a:xfrm>
        </p:spPr>
        <p:txBody>
          <a:bodyPr/>
          <a:lstStyle/>
          <a:p>
            <a:pPr fontAlgn="auto">
              <a:spcAft>
                <a:spcPts val="0"/>
              </a:spcAft>
              <a:defRPr/>
            </a:pPr>
            <a:r>
              <a:rPr lang="en-CA" sz="3600">
                <a:solidFill>
                  <a:schemeClr val="accent1">
                    <a:satMod val="150000"/>
                  </a:schemeClr>
                </a:solidFill>
              </a:rPr>
              <a:t>Present Choices &amp; Future Possibilities</a:t>
            </a:r>
          </a:p>
        </p:txBody>
      </p:sp>
      <p:sp>
        <p:nvSpPr>
          <p:cNvPr id="39" name="Footer Placeholder 3"/>
          <p:cNvSpPr>
            <a:spLocks noGrp="1"/>
          </p:cNvSpPr>
          <p:nvPr>
            <p:ph type="ftr" sz="quarter" idx="11"/>
          </p:nvPr>
        </p:nvSpPr>
        <p:spPr/>
        <p:txBody>
          <a:bodyPr/>
          <a:lstStyle/>
          <a:p>
            <a:pPr>
              <a:defRPr/>
            </a:pPr>
            <a:r>
              <a:rPr lang="en-US"/>
              <a:t>Lecture 1</a:t>
            </a:r>
          </a:p>
        </p:txBody>
      </p:sp>
      <p:sp>
        <p:nvSpPr>
          <p:cNvPr id="40" name="Slide Number Placeholder 4"/>
          <p:cNvSpPr>
            <a:spLocks noGrp="1"/>
          </p:cNvSpPr>
          <p:nvPr>
            <p:ph type="sldNum" sz="quarter" idx="12"/>
          </p:nvPr>
        </p:nvSpPr>
        <p:spPr/>
        <p:txBody>
          <a:bodyPr/>
          <a:lstStyle/>
          <a:p>
            <a:pPr>
              <a:defRPr/>
            </a:pPr>
            <a:fld id="{8CCC15AA-00D3-4B4B-8C13-552188E38EBF}" type="slidenum">
              <a:rPr lang="en-US"/>
              <a:pPr>
                <a:defRPr/>
              </a:pPr>
              <a:t>26</a:t>
            </a:fld>
            <a:endParaRPr lang="en-US"/>
          </a:p>
        </p:txBody>
      </p:sp>
      <p:sp>
        <p:nvSpPr>
          <p:cNvPr id="56324" name="Arc 4"/>
          <p:cNvSpPr>
            <a:spLocks/>
          </p:cNvSpPr>
          <p:nvPr/>
        </p:nvSpPr>
        <p:spPr bwMode="auto">
          <a:xfrm>
            <a:off x="5100638" y="3394075"/>
            <a:ext cx="1022350" cy="218440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lumMod val="60000"/>
              <a:lumOff val="40000"/>
            </a:schemeClr>
          </a:solidFill>
          <a:ln w="12700" cap="rnd">
            <a:solidFill>
              <a:schemeClr val="accent1"/>
            </a:solidFill>
            <a:round/>
            <a:headEnd/>
            <a:tailEnd/>
          </a:ln>
          <a:effectLst/>
        </p:spPr>
        <p:txBody>
          <a:bodyPr wrap="none" anchor="ctr"/>
          <a:lstStyle/>
          <a:p>
            <a:pPr>
              <a:defRPr/>
            </a:pPr>
            <a:endParaRPr lang="en-CA"/>
          </a:p>
        </p:txBody>
      </p:sp>
      <p:grpSp>
        <p:nvGrpSpPr>
          <p:cNvPr id="35846" name="Group 5"/>
          <p:cNvGrpSpPr>
            <a:grpSpLocks/>
          </p:cNvGrpSpPr>
          <p:nvPr/>
        </p:nvGrpSpPr>
        <p:grpSpPr bwMode="auto">
          <a:xfrm>
            <a:off x="5030788" y="2973388"/>
            <a:ext cx="3017837" cy="2647950"/>
            <a:chOff x="3169" y="1873"/>
            <a:chExt cx="1901" cy="1668"/>
          </a:xfrm>
        </p:grpSpPr>
        <p:sp>
          <p:nvSpPr>
            <p:cNvPr id="35877" name="Line 6"/>
            <p:cNvSpPr>
              <a:spLocks noChangeShapeType="1"/>
            </p:cNvSpPr>
            <p:nvPr/>
          </p:nvSpPr>
          <p:spPr bwMode="auto">
            <a:xfrm>
              <a:off x="3181" y="1873"/>
              <a:ext cx="0" cy="1658"/>
            </a:xfrm>
            <a:prstGeom prst="line">
              <a:avLst/>
            </a:prstGeom>
            <a:noFill/>
            <a:ln w="50800">
              <a:solidFill>
                <a:srgbClr val="6E0043"/>
              </a:solidFill>
              <a:round/>
              <a:headEnd type="none" w="sm" len="sm"/>
              <a:tailEnd type="none" w="sm" len="sm"/>
            </a:ln>
          </p:spPr>
          <p:txBody>
            <a:bodyPr wrap="none" anchor="ctr"/>
            <a:lstStyle/>
            <a:p>
              <a:endParaRPr lang="en-CA"/>
            </a:p>
          </p:txBody>
        </p:sp>
        <p:sp>
          <p:nvSpPr>
            <p:cNvPr id="35878" name="Line 7"/>
            <p:cNvSpPr>
              <a:spLocks noChangeShapeType="1"/>
            </p:cNvSpPr>
            <p:nvPr/>
          </p:nvSpPr>
          <p:spPr bwMode="auto">
            <a:xfrm>
              <a:off x="3169" y="3541"/>
              <a:ext cx="1901" cy="0"/>
            </a:xfrm>
            <a:prstGeom prst="line">
              <a:avLst/>
            </a:prstGeom>
            <a:noFill/>
            <a:ln w="50800">
              <a:solidFill>
                <a:srgbClr val="6E0043"/>
              </a:solidFill>
              <a:round/>
              <a:headEnd type="none" w="sm" len="sm"/>
              <a:tailEnd type="none" w="sm" len="sm"/>
            </a:ln>
          </p:spPr>
          <p:txBody>
            <a:bodyPr wrap="none" anchor="ctr"/>
            <a:lstStyle/>
            <a:p>
              <a:endParaRPr lang="en-CA"/>
            </a:p>
          </p:txBody>
        </p:sp>
      </p:grpSp>
      <p:sp>
        <p:nvSpPr>
          <p:cNvPr id="56328" name="Rectangle 8"/>
          <p:cNvSpPr>
            <a:spLocks noChangeArrowheads="1"/>
          </p:cNvSpPr>
          <p:nvPr/>
        </p:nvSpPr>
        <p:spPr bwMode="auto">
          <a:xfrm>
            <a:off x="5135563" y="5780088"/>
            <a:ext cx="2851150" cy="396875"/>
          </a:xfrm>
          <a:prstGeom prst="rect">
            <a:avLst/>
          </a:prstGeom>
          <a:noFill/>
          <a:ln w="9525">
            <a:noFill/>
            <a:miter lim="800000"/>
            <a:headEnd/>
            <a:tailEnd/>
          </a:ln>
          <a:effectLst/>
        </p:spPr>
        <p:txBody>
          <a:bodyPr wrap="none" lIns="92075" tIns="46038" rIns="92075" bIns="46038">
            <a:spAutoFit/>
          </a:bodyPr>
          <a:lstStyle/>
          <a:p>
            <a:pPr>
              <a:defRPr/>
            </a:pPr>
            <a:r>
              <a:rPr lang="en-US" sz="2000" b="1" i="1">
                <a:effectLst>
                  <a:outerShdw blurRad="38100" dist="38100" dir="2700000" algn="tl">
                    <a:srgbClr val="000000"/>
                  </a:outerShdw>
                </a:effectLst>
                <a:latin typeface="Arial" charset="0"/>
              </a:rPr>
              <a:t>Goods for the Present</a:t>
            </a:r>
          </a:p>
        </p:txBody>
      </p:sp>
      <p:sp>
        <p:nvSpPr>
          <p:cNvPr id="56329" name="Rectangle 9"/>
          <p:cNvSpPr>
            <a:spLocks noChangeArrowheads="1"/>
          </p:cNvSpPr>
          <p:nvPr/>
        </p:nvSpPr>
        <p:spPr bwMode="auto">
          <a:xfrm rot="16200000">
            <a:off x="3388520" y="4034631"/>
            <a:ext cx="2709862" cy="396875"/>
          </a:xfrm>
          <a:prstGeom prst="rect">
            <a:avLst/>
          </a:prstGeom>
          <a:noFill/>
          <a:ln w="9525">
            <a:noFill/>
            <a:miter lim="800000"/>
            <a:headEnd/>
            <a:tailEnd/>
          </a:ln>
          <a:effectLst/>
        </p:spPr>
        <p:txBody>
          <a:bodyPr wrap="none" lIns="92075" tIns="46038" rIns="92075" bIns="46038">
            <a:spAutoFit/>
          </a:bodyPr>
          <a:lstStyle/>
          <a:p>
            <a:pPr>
              <a:defRPr/>
            </a:pPr>
            <a:r>
              <a:rPr lang="en-US" sz="2000" b="1" i="1">
                <a:effectLst>
                  <a:outerShdw blurRad="38100" dist="38100" dir="2700000" algn="tl">
                    <a:srgbClr val="000000"/>
                  </a:outerShdw>
                </a:effectLst>
                <a:latin typeface="Arial" charset="0"/>
              </a:rPr>
              <a:t>Goods for the Future</a:t>
            </a:r>
          </a:p>
        </p:txBody>
      </p:sp>
      <p:sp>
        <p:nvSpPr>
          <p:cNvPr id="35849" name="Oval 10"/>
          <p:cNvSpPr>
            <a:spLocks noChangeArrowheads="1"/>
          </p:cNvSpPr>
          <p:nvPr/>
        </p:nvSpPr>
        <p:spPr bwMode="auto">
          <a:xfrm>
            <a:off x="5462588" y="3570288"/>
            <a:ext cx="157162" cy="157162"/>
          </a:xfrm>
          <a:prstGeom prst="ellipse">
            <a:avLst/>
          </a:prstGeom>
          <a:solidFill>
            <a:schemeClr val="accent2"/>
          </a:solidFill>
          <a:ln w="50800">
            <a:solidFill>
              <a:schemeClr val="accent2"/>
            </a:solidFill>
            <a:round/>
            <a:headEnd/>
            <a:tailEnd/>
          </a:ln>
        </p:spPr>
        <p:txBody>
          <a:bodyPr wrap="none" anchor="ctr"/>
          <a:lstStyle/>
          <a:p>
            <a:endParaRPr lang="en-CA"/>
          </a:p>
        </p:txBody>
      </p:sp>
      <p:sp>
        <p:nvSpPr>
          <p:cNvPr id="56331" name="Rectangle 11"/>
          <p:cNvSpPr>
            <a:spLocks noChangeArrowheads="1"/>
          </p:cNvSpPr>
          <p:nvPr/>
        </p:nvSpPr>
        <p:spPr bwMode="auto">
          <a:xfrm>
            <a:off x="5127625" y="1970088"/>
            <a:ext cx="2638425" cy="822325"/>
          </a:xfrm>
          <a:prstGeom prst="rect">
            <a:avLst/>
          </a:prstGeom>
          <a:noFill/>
          <a:ln w="9525" algn="ctr">
            <a:noFill/>
            <a:miter lim="800000"/>
            <a:headEnd/>
            <a:tailEnd/>
          </a:ln>
          <a:effectLst/>
        </p:spPr>
        <p:txBody>
          <a:bodyPr wrap="none" lIns="92075" tIns="46038" rIns="92075" bIns="46038">
            <a:spAutoFit/>
          </a:bodyPr>
          <a:lstStyle/>
          <a:p>
            <a:pPr algn="ctr">
              <a:defRPr/>
            </a:pPr>
            <a:r>
              <a:rPr lang="en-US" sz="2400" b="1">
                <a:solidFill>
                  <a:schemeClr val="folHlink"/>
                </a:solidFill>
                <a:effectLst>
                  <a:outerShdw blurRad="38100" dist="38100" dir="2700000" algn="tl">
                    <a:srgbClr val="000000"/>
                  </a:outerShdw>
                </a:effectLst>
                <a:latin typeface="Arial" charset="0"/>
              </a:rPr>
              <a:t>FAVOURING</a:t>
            </a:r>
          </a:p>
          <a:p>
            <a:pPr algn="ctr">
              <a:defRPr/>
            </a:pPr>
            <a:r>
              <a:rPr lang="en-US" sz="2400" b="1">
                <a:solidFill>
                  <a:schemeClr val="folHlink"/>
                </a:solidFill>
                <a:effectLst>
                  <a:outerShdw blurRad="38100" dist="38100" dir="2700000" algn="tl">
                    <a:srgbClr val="000000"/>
                  </a:outerShdw>
                </a:effectLst>
                <a:latin typeface="Arial" charset="0"/>
              </a:rPr>
              <a:t>FUTURE GOODS</a:t>
            </a:r>
          </a:p>
        </p:txBody>
      </p:sp>
      <p:grpSp>
        <p:nvGrpSpPr>
          <p:cNvPr id="3" name="Group 12"/>
          <p:cNvGrpSpPr>
            <a:grpSpLocks/>
          </p:cNvGrpSpPr>
          <p:nvPr/>
        </p:nvGrpSpPr>
        <p:grpSpPr bwMode="auto">
          <a:xfrm>
            <a:off x="5059363" y="2990850"/>
            <a:ext cx="2628900" cy="2625725"/>
            <a:chOff x="3187" y="1884"/>
            <a:chExt cx="1656" cy="1654"/>
          </a:xfrm>
        </p:grpSpPr>
        <p:sp>
          <p:nvSpPr>
            <p:cNvPr id="35874" name="Arc 13"/>
            <p:cNvSpPr>
              <a:spLocks/>
            </p:cNvSpPr>
            <p:nvPr/>
          </p:nvSpPr>
          <p:spPr bwMode="auto">
            <a:xfrm>
              <a:off x="3187" y="1884"/>
              <a:ext cx="1200" cy="1654"/>
            </a:xfrm>
            <a:custGeom>
              <a:avLst/>
              <a:gdLst>
                <a:gd name="T0" fmla="*/ 1 w 21600"/>
                <a:gd name="T1" fmla="*/ 0 h 21600"/>
                <a:gd name="T2" fmla="*/ 1200 w 21600"/>
                <a:gd name="T3" fmla="*/ 1654 h 21600"/>
                <a:gd name="T4" fmla="*/ 0 w 21600"/>
                <a:gd name="T5" fmla="*/ 1654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7" y="0"/>
                  </a:moveTo>
                  <a:cubicBezTo>
                    <a:pt x="11940" y="9"/>
                    <a:pt x="21600" y="9677"/>
                    <a:pt x="21600" y="21600"/>
                  </a:cubicBezTo>
                </a:path>
                <a:path w="21600" h="21600" stroke="0" extrusionOk="0">
                  <a:moveTo>
                    <a:pt x="17" y="0"/>
                  </a:moveTo>
                  <a:cubicBezTo>
                    <a:pt x="11940" y="9"/>
                    <a:pt x="21600" y="9677"/>
                    <a:pt x="21600" y="21600"/>
                  </a:cubicBezTo>
                  <a:lnTo>
                    <a:pt x="0" y="21600"/>
                  </a:lnTo>
                  <a:close/>
                </a:path>
              </a:pathLst>
            </a:custGeom>
            <a:noFill/>
            <a:ln w="50800" cap="rnd">
              <a:solidFill>
                <a:schemeClr val="bg2"/>
              </a:solidFill>
              <a:round/>
              <a:headEnd type="none" w="sm" len="sm"/>
              <a:tailEnd type="none" w="sm" len="sm"/>
            </a:ln>
          </p:spPr>
          <p:txBody>
            <a:bodyPr wrap="none" anchor="ctr"/>
            <a:lstStyle/>
            <a:p>
              <a:endParaRPr lang="en-CA"/>
            </a:p>
          </p:txBody>
        </p:sp>
        <p:sp>
          <p:nvSpPr>
            <p:cNvPr id="56334" name="Rectangle 14"/>
            <p:cNvSpPr>
              <a:spLocks noChangeArrowheads="1"/>
            </p:cNvSpPr>
            <p:nvPr/>
          </p:nvSpPr>
          <p:spPr bwMode="auto">
            <a:xfrm>
              <a:off x="4229" y="2163"/>
              <a:ext cx="614" cy="442"/>
            </a:xfrm>
            <a:prstGeom prst="rect">
              <a:avLst/>
            </a:prstGeom>
            <a:noFill/>
            <a:ln w="9525">
              <a:noFill/>
              <a:miter lim="800000"/>
              <a:headEnd/>
              <a:tailEnd/>
            </a:ln>
            <a:effectLst/>
          </p:spPr>
          <p:txBody>
            <a:bodyPr wrap="none" lIns="92075" tIns="46038" rIns="92075" bIns="46038">
              <a:spAutoFit/>
            </a:bodyPr>
            <a:lstStyle/>
            <a:p>
              <a:pPr algn="ctr">
                <a:defRPr/>
              </a:pPr>
              <a:r>
                <a:rPr lang="en-US" sz="2000" b="1" i="1">
                  <a:solidFill>
                    <a:schemeClr val="folHlink"/>
                  </a:solidFill>
                  <a:effectLst>
                    <a:outerShdw blurRad="38100" dist="38100" dir="2700000" algn="tl">
                      <a:srgbClr val="000000"/>
                    </a:outerShdw>
                  </a:effectLst>
                  <a:latin typeface="Arial" charset="0"/>
                </a:rPr>
                <a:t>Future</a:t>
              </a:r>
            </a:p>
            <a:p>
              <a:pPr algn="ctr">
                <a:defRPr/>
              </a:pPr>
              <a:r>
                <a:rPr lang="en-US" sz="2000" b="1" i="1">
                  <a:solidFill>
                    <a:schemeClr val="folHlink"/>
                  </a:solidFill>
                  <a:effectLst>
                    <a:outerShdw blurRad="38100" dist="38100" dir="2700000" algn="tl">
                      <a:srgbClr val="000000"/>
                    </a:outerShdw>
                  </a:effectLst>
                  <a:latin typeface="Arial" charset="0"/>
                </a:rPr>
                <a:t>Curve</a:t>
              </a:r>
            </a:p>
          </p:txBody>
        </p:sp>
        <p:sp>
          <p:nvSpPr>
            <p:cNvPr id="35876" name="Line 15"/>
            <p:cNvSpPr>
              <a:spLocks noChangeShapeType="1"/>
            </p:cNvSpPr>
            <p:nvPr/>
          </p:nvSpPr>
          <p:spPr bwMode="auto">
            <a:xfrm flipH="1">
              <a:off x="4170" y="2571"/>
              <a:ext cx="350" cy="101"/>
            </a:xfrm>
            <a:prstGeom prst="line">
              <a:avLst/>
            </a:prstGeom>
            <a:noFill/>
            <a:ln w="25400">
              <a:solidFill>
                <a:schemeClr val="bg2"/>
              </a:solidFill>
              <a:round/>
              <a:headEnd type="none" w="sm" len="sm"/>
              <a:tailEnd type="stealth" w="med" len="lg"/>
            </a:ln>
          </p:spPr>
          <p:txBody>
            <a:bodyPr wrap="none" anchor="ctr"/>
            <a:lstStyle/>
            <a:p>
              <a:endParaRPr lang="en-CA"/>
            </a:p>
          </p:txBody>
        </p:sp>
      </p:grpSp>
      <p:sp>
        <p:nvSpPr>
          <p:cNvPr id="35852" name="Line 16"/>
          <p:cNvSpPr>
            <a:spLocks noChangeShapeType="1"/>
          </p:cNvSpPr>
          <p:nvPr/>
        </p:nvSpPr>
        <p:spPr bwMode="auto">
          <a:xfrm>
            <a:off x="5562600" y="3810000"/>
            <a:ext cx="0" cy="1752600"/>
          </a:xfrm>
          <a:prstGeom prst="line">
            <a:avLst/>
          </a:prstGeom>
          <a:noFill/>
          <a:ln w="57150">
            <a:solidFill>
              <a:srgbClr val="232323"/>
            </a:solidFill>
            <a:prstDash val="sysDot"/>
            <a:round/>
            <a:headEnd type="none" w="sm" len="sm"/>
            <a:tailEnd type="none" w="sm" len="sm"/>
          </a:ln>
        </p:spPr>
        <p:txBody>
          <a:bodyPr wrap="none" anchor="ctr"/>
          <a:lstStyle/>
          <a:p>
            <a:endParaRPr lang="en-CA"/>
          </a:p>
        </p:txBody>
      </p:sp>
      <p:sp>
        <p:nvSpPr>
          <p:cNvPr id="35853" name="Line 17"/>
          <p:cNvSpPr>
            <a:spLocks noChangeShapeType="1"/>
          </p:cNvSpPr>
          <p:nvPr/>
        </p:nvSpPr>
        <p:spPr bwMode="auto">
          <a:xfrm flipH="1">
            <a:off x="5029200" y="3657600"/>
            <a:ext cx="381000" cy="0"/>
          </a:xfrm>
          <a:prstGeom prst="line">
            <a:avLst/>
          </a:prstGeom>
          <a:noFill/>
          <a:ln w="57150">
            <a:solidFill>
              <a:srgbClr val="232323"/>
            </a:solidFill>
            <a:prstDash val="sysDot"/>
            <a:round/>
            <a:headEnd type="none" w="sm" len="sm"/>
            <a:tailEnd type="none" w="sm" len="sm"/>
          </a:ln>
        </p:spPr>
        <p:txBody>
          <a:bodyPr wrap="none" anchor="ctr"/>
          <a:lstStyle/>
          <a:p>
            <a:endParaRPr lang="en-CA"/>
          </a:p>
        </p:txBody>
      </p:sp>
      <p:grpSp>
        <p:nvGrpSpPr>
          <p:cNvPr id="4" name="Group 18"/>
          <p:cNvGrpSpPr>
            <a:grpSpLocks/>
          </p:cNvGrpSpPr>
          <p:nvPr/>
        </p:nvGrpSpPr>
        <p:grpSpPr bwMode="auto">
          <a:xfrm>
            <a:off x="5638800" y="3352800"/>
            <a:ext cx="1125538" cy="1603375"/>
            <a:chOff x="3552" y="2112"/>
            <a:chExt cx="709" cy="1010"/>
          </a:xfrm>
        </p:grpSpPr>
        <p:sp>
          <p:nvSpPr>
            <p:cNvPr id="35872" name="AutoShape 19"/>
            <p:cNvSpPr>
              <a:spLocks noChangeArrowheads="1"/>
            </p:cNvSpPr>
            <p:nvPr/>
          </p:nvSpPr>
          <p:spPr bwMode="auto">
            <a:xfrm rot="2820000">
              <a:off x="3568" y="2096"/>
              <a:ext cx="192" cy="223"/>
            </a:xfrm>
            <a:prstGeom prst="upArrow">
              <a:avLst>
                <a:gd name="adj1" fmla="val 50000"/>
                <a:gd name="adj2" fmla="val 58057"/>
              </a:avLst>
            </a:prstGeom>
            <a:solidFill>
              <a:schemeClr val="accent2"/>
            </a:solidFill>
            <a:ln w="25400">
              <a:solidFill>
                <a:schemeClr val="tx1"/>
              </a:solidFill>
              <a:miter lim="800000"/>
              <a:headEnd/>
              <a:tailEnd/>
            </a:ln>
          </p:spPr>
          <p:txBody>
            <a:bodyPr wrap="none" anchor="ctr"/>
            <a:lstStyle/>
            <a:p>
              <a:endParaRPr lang="en-CA"/>
            </a:p>
          </p:txBody>
        </p:sp>
        <p:sp>
          <p:nvSpPr>
            <p:cNvPr id="35873" name="AutoShape 20"/>
            <p:cNvSpPr>
              <a:spLocks noChangeArrowheads="1"/>
            </p:cNvSpPr>
            <p:nvPr/>
          </p:nvSpPr>
          <p:spPr bwMode="auto">
            <a:xfrm rot="4832724">
              <a:off x="3978" y="2838"/>
              <a:ext cx="194" cy="373"/>
            </a:xfrm>
            <a:prstGeom prst="upArrow">
              <a:avLst>
                <a:gd name="adj1" fmla="val 50000"/>
                <a:gd name="adj2" fmla="val 96107"/>
              </a:avLst>
            </a:prstGeom>
            <a:solidFill>
              <a:schemeClr val="accent2"/>
            </a:solidFill>
            <a:ln w="25400">
              <a:solidFill>
                <a:schemeClr val="tx1"/>
              </a:solidFill>
              <a:miter lim="800000"/>
              <a:headEnd/>
              <a:tailEnd/>
            </a:ln>
          </p:spPr>
          <p:txBody>
            <a:bodyPr wrap="none" anchor="ctr"/>
            <a:lstStyle/>
            <a:p>
              <a:endParaRPr lang="en-CA"/>
            </a:p>
          </p:txBody>
        </p:sp>
      </p:grpSp>
      <p:sp>
        <p:nvSpPr>
          <p:cNvPr id="56341" name="Arc 21"/>
          <p:cNvSpPr>
            <a:spLocks/>
          </p:cNvSpPr>
          <p:nvPr/>
        </p:nvSpPr>
        <p:spPr bwMode="auto">
          <a:xfrm>
            <a:off x="993775" y="3408363"/>
            <a:ext cx="976313" cy="216058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lumMod val="60000"/>
              <a:lumOff val="40000"/>
            </a:schemeClr>
          </a:solidFill>
          <a:ln w="76200" cap="rnd">
            <a:solidFill>
              <a:schemeClr val="accent1"/>
            </a:solidFill>
            <a:round/>
            <a:headEnd/>
            <a:tailEnd/>
          </a:ln>
          <a:effectLst/>
        </p:spPr>
        <p:txBody>
          <a:bodyPr wrap="none" anchor="ctr"/>
          <a:lstStyle/>
          <a:p>
            <a:pPr>
              <a:defRPr/>
            </a:pPr>
            <a:endParaRPr lang="en-CA"/>
          </a:p>
        </p:txBody>
      </p:sp>
      <p:grpSp>
        <p:nvGrpSpPr>
          <p:cNvPr id="35856" name="Group 22"/>
          <p:cNvGrpSpPr>
            <a:grpSpLocks/>
          </p:cNvGrpSpPr>
          <p:nvPr/>
        </p:nvGrpSpPr>
        <p:grpSpPr bwMode="auto">
          <a:xfrm>
            <a:off x="949325" y="2963863"/>
            <a:ext cx="3017838" cy="2647950"/>
            <a:chOff x="598" y="1867"/>
            <a:chExt cx="1901" cy="1668"/>
          </a:xfrm>
        </p:grpSpPr>
        <p:sp>
          <p:nvSpPr>
            <p:cNvPr id="35870" name="Line 23"/>
            <p:cNvSpPr>
              <a:spLocks noChangeShapeType="1"/>
            </p:cNvSpPr>
            <p:nvPr/>
          </p:nvSpPr>
          <p:spPr bwMode="auto">
            <a:xfrm>
              <a:off x="610" y="1867"/>
              <a:ext cx="0" cy="1658"/>
            </a:xfrm>
            <a:prstGeom prst="line">
              <a:avLst/>
            </a:prstGeom>
            <a:noFill/>
            <a:ln w="50800">
              <a:solidFill>
                <a:srgbClr val="6E0043"/>
              </a:solidFill>
              <a:round/>
              <a:headEnd type="none" w="sm" len="sm"/>
              <a:tailEnd type="none" w="sm" len="sm"/>
            </a:ln>
          </p:spPr>
          <p:txBody>
            <a:bodyPr wrap="none" anchor="ctr"/>
            <a:lstStyle/>
            <a:p>
              <a:endParaRPr lang="en-CA"/>
            </a:p>
          </p:txBody>
        </p:sp>
        <p:sp>
          <p:nvSpPr>
            <p:cNvPr id="35871" name="Line 24"/>
            <p:cNvSpPr>
              <a:spLocks noChangeShapeType="1"/>
            </p:cNvSpPr>
            <p:nvPr/>
          </p:nvSpPr>
          <p:spPr bwMode="auto">
            <a:xfrm>
              <a:off x="598" y="3535"/>
              <a:ext cx="1901" cy="0"/>
            </a:xfrm>
            <a:prstGeom prst="line">
              <a:avLst/>
            </a:prstGeom>
            <a:noFill/>
            <a:ln w="50800">
              <a:solidFill>
                <a:srgbClr val="6E0043"/>
              </a:solidFill>
              <a:round/>
              <a:headEnd type="none" w="sm" len="sm"/>
              <a:tailEnd type="none" w="sm" len="sm"/>
            </a:ln>
          </p:spPr>
          <p:txBody>
            <a:bodyPr wrap="none" anchor="ctr"/>
            <a:lstStyle/>
            <a:p>
              <a:endParaRPr lang="en-CA"/>
            </a:p>
          </p:txBody>
        </p:sp>
      </p:grpSp>
      <p:sp>
        <p:nvSpPr>
          <p:cNvPr id="56345" name="Rectangle 25"/>
          <p:cNvSpPr>
            <a:spLocks noChangeArrowheads="1"/>
          </p:cNvSpPr>
          <p:nvPr/>
        </p:nvSpPr>
        <p:spPr bwMode="auto">
          <a:xfrm>
            <a:off x="971550" y="5780088"/>
            <a:ext cx="2851150" cy="396875"/>
          </a:xfrm>
          <a:prstGeom prst="rect">
            <a:avLst/>
          </a:prstGeom>
          <a:noFill/>
          <a:ln w="9525">
            <a:noFill/>
            <a:miter lim="800000"/>
            <a:headEnd/>
            <a:tailEnd/>
          </a:ln>
          <a:effectLst/>
        </p:spPr>
        <p:txBody>
          <a:bodyPr wrap="none" lIns="92075" tIns="46038" rIns="92075" bIns="46038">
            <a:spAutoFit/>
          </a:bodyPr>
          <a:lstStyle/>
          <a:p>
            <a:pPr>
              <a:defRPr/>
            </a:pPr>
            <a:r>
              <a:rPr lang="en-US" sz="2000" b="1" i="1">
                <a:effectLst>
                  <a:outerShdw blurRad="38100" dist="38100" dir="2700000" algn="tl">
                    <a:srgbClr val="000000"/>
                  </a:outerShdw>
                </a:effectLst>
                <a:latin typeface="Arial" charset="0"/>
              </a:rPr>
              <a:t>Goods for the Present</a:t>
            </a:r>
          </a:p>
        </p:txBody>
      </p:sp>
      <p:sp>
        <p:nvSpPr>
          <p:cNvPr id="56346" name="Rectangle 26"/>
          <p:cNvSpPr>
            <a:spLocks noChangeArrowheads="1"/>
          </p:cNvSpPr>
          <p:nvPr/>
        </p:nvSpPr>
        <p:spPr bwMode="auto">
          <a:xfrm rot="16200000">
            <a:off x="-631030" y="4034631"/>
            <a:ext cx="2709862" cy="396875"/>
          </a:xfrm>
          <a:prstGeom prst="rect">
            <a:avLst/>
          </a:prstGeom>
          <a:noFill/>
          <a:ln w="9525">
            <a:noFill/>
            <a:miter lim="800000"/>
            <a:headEnd/>
            <a:tailEnd/>
          </a:ln>
          <a:effectLst/>
        </p:spPr>
        <p:txBody>
          <a:bodyPr wrap="none" lIns="92075" tIns="46038" rIns="92075" bIns="46038">
            <a:spAutoFit/>
          </a:bodyPr>
          <a:lstStyle/>
          <a:p>
            <a:pPr>
              <a:defRPr/>
            </a:pPr>
            <a:r>
              <a:rPr lang="en-US" sz="2000" b="1" i="1">
                <a:effectLst>
                  <a:outerShdw blurRad="38100" dist="38100" dir="2700000" algn="tl">
                    <a:srgbClr val="000000"/>
                  </a:outerShdw>
                </a:effectLst>
                <a:latin typeface="Arial" charset="0"/>
              </a:rPr>
              <a:t>Goods for the Future</a:t>
            </a:r>
          </a:p>
        </p:txBody>
      </p:sp>
      <p:sp>
        <p:nvSpPr>
          <p:cNvPr id="56347" name="Rectangle 27"/>
          <p:cNvSpPr>
            <a:spLocks noChangeArrowheads="1"/>
          </p:cNvSpPr>
          <p:nvPr/>
        </p:nvSpPr>
        <p:spPr bwMode="auto">
          <a:xfrm>
            <a:off x="565150" y="1970088"/>
            <a:ext cx="2841625" cy="822325"/>
          </a:xfrm>
          <a:prstGeom prst="rect">
            <a:avLst/>
          </a:prstGeom>
          <a:noFill/>
          <a:ln w="9525">
            <a:noFill/>
            <a:miter lim="800000"/>
            <a:headEnd/>
            <a:tailEnd/>
          </a:ln>
          <a:effectLst/>
        </p:spPr>
        <p:txBody>
          <a:bodyPr wrap="none" lIns="92075" tIns="46038" rIns="92075" bIns="46038">
            <a:spAutoFit/>
          </a:bodyPr>
          <a:lstStyle/>
          <a:p>
            <a:pPr algn="ctr">
              <a:defRPr/>
            </a:pPr>
            <a:r>
              <a:rPr lang="en-US" sz="2400" b="1">
                <a:solidFill>
                  <a:schemeClr val="folHlink"/>
                </a:solidFill>
                <a:effectLst>
                  <a:outerShdw blurRad="38100" dist="38100" dir="2700000" algn="tl">
                    <a:srgbClr val="000000"/>
                  </a:outerShdw>
                </a:effectLst>
                <a:latin typeface="Arial" charset="0"/>
              </a:rPr>
              <a:t>FAVOURING</a:t>
            </a:r>
          </a:p>
          <a:p>
            <a:pPr algn="ctr">
              <a:defRPr/>
            </a:pPr>
            <a:r>
              <a:rPr lang="en-US" sz="2400" b="1">
                <a:solidFill>
                  <a:schemeClr val="folHlink"/>
                </a:solidFill>
                <a:effectLst>
                  <a:outerShdw blurRad="38100" dist="38100" dir="2700000" algn="tl">
                    <a:srgbClr val="000000"/>
                  </a:outerShdw>
                </a:effectLst>
                <a:latin typeface="Arial" charset="0"/>
              </a:rPr>
              <a:t>PRESENT GOODS</a:t>
            </a:r>
          </a:p>
        </p:txBody>
      </p:sp>
      <p:sp>
        <p:nvSpPr>
          <p:cNvPr id="35860" name="Line 28"/>
          <p:cNvSpPr>
            <a:spLocks noChangeShapeType="1"/>
          </p:cNvSpPr>
          <p:nvPr/>
        </p:nvSpPr>
        <p:spPr bwMode="auto">
          <a:xfrm>
            <a:off x="1943100" y="4991100"/>
            <a:ext cx="0" cy="609600"/>
          </a:xfrm>
          <a:prstGeom prst="line">
            <a:avLst/>
          </a:prstGeom>
          <a:noFill/>
          <a:ln w="57150">
            <a:solidFill>
              <a:srgbClr val="232323"/>
            </a:solidFill>
            <a:prstDash val="sysDot"/>
            <a:round/>
            <a:headEnd type="none" w="sm" len="sm"/>
            <a:tailEnd type="none" w="sm" len="sm"/>
          </a:ln>
        </p:spPr>
        <p:txBody>
          <a:bodyPr wrap="none" anchor="ctr"/>
          <a:lstStyle/>
          <a:p>
            <a:endParaRPr lang="en-CA"/>
          </a:p>
        </p:txBody>
      </p:sp>
      <p:sp>
        <p:nvSpPr>
          <p:cNvPr id="35861" name="Line 29"/>
          <p:cNvSpPr>
            <a:spLocks noChangeShapeType="1"/>
          </p:cNvSpPr>
          <p:nvPr/>
        </p:nvSpPr>
        <p:spPr bwMode="auto">
          <a:xfrm flipH="1">
            <a:off x="990600" y="4953000"/>
            <a:ext cx="838200" cy="0"/>
          </a:xfrm>
          <a:prstGeom prst="line">
            <a:avLst/>
          </a:prstGeom>
          <a:noFill/>
          <a:ln w="57150">
            <a:solidFill>
              <a:srgbClr val="232323"/>
            </a:solidFill>
            <a:prstDash val="sysDot"/>
            <a:round/>
            <a:headEnd type="none" w="sm" len="sm"/>
            <a:tailEnd type="none" w="sm" len="sm"/>
          </a:ln>
        </p:spPr>
        <p:txBody>
          <a:bodyPr wrap="none" anchor="ctr"/>
          <a:lstStyle/>
          <a:p>
            <a:endParaRPr lang="en-CA"/>
          </a:p>
        </p:txBody>
      </p:sp>
      <p:sp>
        <p:nvSpPr>
          <p:cNvPr id="35862" name="Oval 30"/>
          <p:cNvSpPr>
            <a:spLocks noChangeArrowheads="1"/>
          </p:cNvSpPr>
          <p:nvPr/>
        </p:nvSpPr>
        <p:spPr bwMode="auto">
          <a:xfrm>
            <a:off x="1849438" y="4859338"/>
            <a:ext cx="157162" cy="157162"/>
          </a:xfrm>
          <a:prstGeom prst="ellipse">
            <a:avLst/>
          </a:prstGeom>
          <a:solidFill>
            <a:schemeClr val="accent2"/>
          </a:solidFill>
          <a:ln w="50800">
            <a:solidFill>
              <a:schemeClr val="accent2"/>
            </a:solidFill>
            <a:round/>
            <a:headEnd/>
            <a:tailEnd/>
          </a:ln>
        </p:spPr>
        <p:txBody>
          <a:bodyPr wrap="none" anchor="ctr"/>
          <a:lstStyle/>
          <a:p>
            <a:endParaRPr lang="en-CA"/>
          </a:p>
        </p:txBody>
      </p:sp>
      <p:grpSp>
        <p:nvGrpSpPr>
          <p:cNvPr id="6" name="Group 31"/>
          <p:cNvGrpSpPr>
            <a:grpSpLocks/>
          </p:cNvGrpSpPr>
          <p:nvPr/>
        </p:nvGrpSpPr>
        <p:grpSpPr bwMode="auto">
          <a:xfrm>
            <a:off x="990600" y="3106738"/>
            <a:ext cx="2325688" cy="2509837"/>
            <a:chOff x="612" y="1957"/>
            <a:chExt cx="1465" cy="1581"/>
          </a:xfrm>
        </p:grpSpPr>
        <p:sp>
          <p:nvSpPr>
            <p:cNvPr id="35867" name="Arc 32"/>
            <p:cNvSpPr>
              <a:spLocks/>
            </p:cNvSpPr>
            <p:nvPr/>
          </p:nvSpPr>
          <p:spPr bwMode="auto">
            <a:xfrm>
              <a:off x="612" y="1957"/>
              <a:ext cx="922" cy="1581"/>
            </a:xfrm>
            <a:custGeom>
              <a:avLst/>
              <a:gdLst>
                <a:gd name="T0" fmla="*/ 1 w 21600"/>
                <a:gd name="T1" fmla="*/ 0 h 21600"/>
                <a:gd name="T2" fmla="*/ 922 w 21600"/>
                <a:gd name="T3" fmla="*/ 1581 h 21600"/>
                <a:gd name="T4" fmla="*/ 0 w 21600"/>
                <a:gd name="T5" fmla="*/ 1581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2" y="0"/>
                  </a:moveTo>
                  <a:cubicBezTo>
                    <a:pt x="11943" y="12"/>
                    <a:pt x="21600" y="9679"/>
                    <a:pt x="21600" y="21600"/>
                  </a:cubicBezTo>
                </a:path>
                <a:path w="21600" h="21600" stroke="0" extrusionOk="0">
                  <a:moveTo>
                    <a:pt x="22" y="0"/>
                  </a:moveTo>
                  <a:cubicBezTo>
                    <a:pt x="11943" y="12"/>
                    <a:pt x="21600" y="9679"/>
                    <a:pt x="21600" y="21600"/>
                  </a:cubicBezTo>
                  <a:lnTo>
                    <a:pt x="0" y="21600"/>
                  </a:lnTo>
                  <a:close/>
                </a:path>
              </a:pathLst>
            </a:custGeom>
            <a:noFill/>
            <a:ln w="50800" cap="rnd">
              <a:solidFill>
                <a:schemeClr val="bg2"/>
              </a:solidFill>
              <a:round/>
              <a:headEnd type="none" w="sm" len="sm"/>
              <a:tailEnd type="none" w="sm" len="sm"/>
            </a:ln>
          </p:spPr>
          <p:txBody>
            <a:bodyPr wrap="none" anchor="ctr"/>
            <a:lstStyle/>
            <a:p>
              <a:endParaRPr lang="en-CA"/>
            </a:p>
          </p:txBody>
        </p:sp>
        <p:sp>
          <p:nvSpPr>
            <p:cNvPr id="56353" name="Rectangle 33"/>
            <p:cNvSpPr>
              <a:spLocks noChangeArrowheads="1"/>
            </p:cNvSpPr>
            <p:nvPr/>
          </p:nvSpPr>
          <p:spPr bwMode="auto">
            <a:xfrm>
              <a:off x="1463" y="2163"/>
              <a:ext cx="614" cy="442"/>
            </a:xfrm>
            <a:prstGeom prst="rect">
              <a:avLst/>
            </a:prstGeom>
            <a:noFill/>
            <a:ln w="9525">
              <a:noFill/>
              <a:miter lim="800000"/>
              <a:headEnd/>
              <a:tailEnd/>
            </a:ln>
            <a:effectLst/>
          </p:spPr>
          <p:txBody>
            <a:bodyPr wrap="none" lIns="92075" tIns="46038" rIns="92075" bIns="46038">
              <a:spAutoFit/>
            </a:bodyPr>
            <a:lstStyle/>
            <a:p>
              <a:pPr algn="ctr">
                <a:defRPr/>
              </a:pPr>
              <a:r>
                <a:rPr lang="en-US" sz="2000" b="1" i="1">
                  <a:solidFill>
                    <a:schemeClr val="folHlink"/>
                  </a:solidFill>
                  <a:effectLst>
                    <a:outerShdw blurRad="38100" dist="38100" dir="2700000" algn="tl">
                      <a:srgbClr val="000000"/>
                    </a:outerShdw>
                  </a:effectLst>
                  <a:latin typeface="Arial" charset="0"/>
                </a:rPr>
                <a:t>Future</a:t>
              </a:r>
            </a:p>
            <a:p>
              <a:pPr algn="ctr">
                <a:defRPr/>
              </a:pPr>
              <a:r>
                <a:rPr lang="en-US" sz="2000" b="1" i="1">
                  <a:solidFill>
                    <a:schemeClr val="folHlink"/>
                  </a:solidFill>
                  <a:effectLst>
                    <a:outerShdw blurRad="38100" dist="38100" dir="2700000" algn="tl">
                      <a:srgbClr val="000000"/>
                    </a:outerShdw>
                  </a:effectLst>
                  <a:latin typeface="Arial" charset="0"/>
                </a:rPr>
                <a:t>Curve</a:t>
              </a:r>
            </a:p>
          </p:txBody>
        </p:sp>
        <p:sp>
          <p:nvSpPr>
            <p:cNvPr id="35869" name="Line 34"/>
            <p:cNvSpPr>
              <a:spLocks noChangeShapeType="1"/>
            </p:cNvSpPr>
            <p:nvPr/>
          </p:nvSpPr>
          <p:spPr bwMode="auto">
            <a:xfrm flipH="1">
              <a:off x="1403" y="2571"/>
              <a:ext cx="350" cy="101"/>
            </a:xfrm>
            <a:prstGeom prst="line">
              <a:avLst/>
            </a:prstGeom>
            <a:noFill/>
            <a:ln w="25400">
              <a:solidFill>
                <a:schemeClr val="bg2"/>
              </a:solidFill>
              <a:round/>
              <a:headEnd type="none" w="sm" len="sm"/>
              <a:tailEnd type="stealth" w="med" len="lg"/>
            </a:ln>
          </p:spPr>
          <p:txBody>
            <a:bodyPr wrap="none" anchor="ctr"/>
            <a:lstStyle/>
            <a:p>
              <a:endParaRPr lang="en-CA"/>
            </a:p>
          </p:txBody>
        </p:sp>
      </p:grpSp>
      <p:grpSp>
        <p:nvGrpSpPr>
          <p:cNvPr id="7" name="Group 35"/>
          <p:cNvGrpSpPr>
            <a:grpSpLocks/>
          </p:cNvGrpSpPr>
          <p:nvPr/>
        </p:nvGrpSpPr>
        <p:grpSpPr bwMode="auto">
          <a:xfrm>
            <a:off x="1463675" y="3351213"/>
            <a:ext cx="857250" cy="1751012"/>
            <a:chOff x="922" y="2111"/>
            <a:chExt cx="540" cy="1103"/>
          </a:xfrm>
        </p:grpSpPr>
        <p:sp>
          <p:nvSpPr>
            <p:cNvPr id="35865" name="AutoShape 36"/>
            <p:cNvSpPr>
              <a:spLocks noChangeArrowheads="1"/>
            </p:cNvSpPr>
            <p:nvPr/>
          </p:nvSpPr>
          <p:spPr bwMode="auto">
            <a:xfrm rot="3703830">
              <a:off x="910" y="2123"/>
              <a:ext cx="190" cy="166"/>
            </a:xfrm>
            <a:prstGeom prst="upArrow">
              <a:avLst>
                <a:gd name="adj1" fmla="val 50000"/>
                <a:gd name="adj2" fmla="val 49986"/>
              </a:avLst>
            </a:prstGeom>
            <a:solidFill>
              <a:schemeClr val="accent2"/>
            </a:solidFill>
            <a:ln w="25400">
              <a:solidFill>
                <a:schemeClr val="tx1"/>
              </a:solidFill>
              <a:miter lim="800000"/>
              <a:headEnd/>
              <a:tailEnd/>
            </a:ln>
          </p:spPr>
          <p:txBody>
            <a:bodyPr wrap="none" anchor="ctr"/>
            <a:lstStyle/>
            <a:p>
              <a:endParaRPr lang="en-CA"/>
            </a:p>
          </p:txBody>
        </p:sp>
        <p:sp>
          <p:nvSpPr>
            <p:cNvPr id="35866" name="AutoShape 37"/>
            <p:cNvSpPr>
              <a:spLocks noChangeArrowheads="1"/>
            </p:cNvSpPr>
            <p:nvPr/>
          </p:nvSpPr>
          <p:spPr bwMode="auto">
            <a:xfrm rot="4577162">
              <a:off x="1284" y="3036"/>
              <a:ext cx="190" cy="166"/>
            </a:xfrm>
            <a:prstGeom prst="upArrow">
              <a:avLst>
                <a:gd name="adj1" fmla="val 50000"/>
                <a:gd name="adj2" fmla="val 49986"/>
              </a:avLst>
            </a:prstGeom>
            <a:solidFill>
              <a:schemeClr val="accent2"/>
            </a:solidFill>
            <a:ln w="25400">
              <a:solidFill>
                <a:schemeClr val="tx1"/>
              </a:solidFill>
              <a:miter lim="800000"/>
              <a:headEnd/>
              <a:tailEnd/>
            </a:ln>
          </p:spPr>
          <p:txBody>
            <a:bodyPr wrap="none" anchor="ctr"/>
            <a:lstStyle/>
            <a:p>
              <a:endParaRPr lang="en-CA"/>
            </a:p>
          </p:txBody>
        </p:sp>
      </p:gr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500"/>
                            </p:stCondLst>
                            <p:childTnLst>
                              <p:par>
                                <p:cTn id="15" presetID="1" presetClass="entr" presetSubtype="0" fill="hold" nodeType="afterEffect">
                                  <p:stCondLst>
                                    <p:cond delay="0"/>
                                  </p:stCondLst>
                                  <p:childTnLst>
                                    <p:set>
                                      <p:cBhvr>
                                        <p:cTn id="16"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fontAlgn="auto">
              <a:spcAft>
                <a:spcPts val="0"/>
              </a:spcAft>
              <a:defRPr/>
            </a:pPr>
            <a:r>
              <a:rPr lang="en-GB">
                <a:solidFill>
                  <a:schemeClr val="accent1">
                    <a:satMod val="150000"/>
                  </a:schemeClr>
                </a:solidFill>
              </a:rPr>
              <a:t>Resource allocation</a:t>
            </a:r>
          </a:p>
        </p:txBody>
      </p:sp>
      <p:sp>
        <p:nvSpPr>
          <p:cNvPr id="58371" name="Rectangle 3"/>
          <p:cNvSpPr>
            <a:spLocks noGrp="1" noChangeArrowheads="1"/>
          </p:cNvSpPr>
          <p:nvPr>
            <p:ph idx="1"/>
          </p:nvPr>
        </p:nvSpPr>
        <p:spPr/>
        <p:txBody>
          <a:bodyPr/>
          <a:lstStyle/>
          <a:p>
            <a:r>
              <a:rPr lang="en-GB" sz="3400" smtClean="0"/>
              <a:t>Resource allocation is crucial for a society</a:t>
            </a:r>
          </a:p>
          <a:p>
            <a:r>
              <a:rPr lang="en-GB" sz="3400" smtClean="0"/>
              <a:t>and is handled in different ways in different societies, e.g.:</a:t>
            </a:r>
          </a:p>
          <a:p>
            <a:pPr lvl="1"/>
            <a:r>
              <a:rPr lang="en-GB" sz="3400" smtClean="0"/>
              <a:t>Command economy</a:t>
            </a:r>
          </a:p>
          <a:p>
            <a:pPr lvl="1"/>
            <a:r>
              <a:rPr lang="en-GB" sz="3400" smtClean="0"/>
              <a:t> Invisible Hand (Free market )</a:t>
            </a:r>
            <a:endParaRPr lang="en-GB" sz="3200" smtClean="0"/>
          </a:p>
          <a:p>
            <a:pPr lvl="1"/>
            <a:r>
              <a:rPr lang="en-GB" sz="3400" smtClean="0"/>
              <a:t>Mixed economy</a:t>
            </a:r>
          </a:p>
          <a:p>
            <a:endParaRPr lang="en-GB" sz="3600" smtClean="0"/>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8863174F-C7BE-40CD-B524-EB252324B5DB}" type="slidenum">
              <a:rPr lang="en-US"/>
              <a:pPr>
                <a:defRPr/>
              </a:pPr>
              <a:t>27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83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3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837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83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152400"/>
            <a:ext cx="8229600" cy="1251062"/>
          </a:xfrm>
        </p:spPr>
        <p:txBody>
          <a:bodyPr/>
          <a:lstStyle/>
          <a:p>
            <a:pPr fontAlgn="auto">
              <a:spcAft>
                <a:spcPts val="0"/>
              </a:spcAft>
              <a:defRPr/>
            </a:pPr>
            <a:r>
              <a:rPr lang="en-GB">
                <a:solidFill>
                  <a:schemeClr val="accent1">
                    <a:satMod val="150000"/>
                  </a:schemeClr>
                </a:solidFill>
              </a:rPr>
              <a:t>Market orientation</a:t>
            </a:r>
          </a:p>
        </p:txBody>
      </p:sp>
      <p:sp>
        <p:nvSpPr>
          <p:cNvPr id="32" name="Footer Placeholder 3"/>
          <p:cNvSpPr>
            <a:spLocks noGrp="1"/>
          </p:cNvSpPr>
          <p:nvPr>
            <p:ph type="ftr" sz="quarter" idx="11"/>
          </p:nvPr>
        </p:nvSpPr>
        <p:spPr/>
        <p:txBody>
          <a:bodyPr/>
          <a:lstStyle/>
          <a:p>
            <a:pPr>
              <a:defRPr/>
            </a:pPr>
            <a:r>
              <a:rPr lang="en-US"/>
              <a:t>Lecture 1</a:t>
            </a:r>
          </a:p>
        </p:txBody>
      </p:sp>
      <p:sp>
        <p:nvSpPr>
          <p:cNvPr id="33" name="Slide Number Placeholder 4"/>
          <p:cNvSpPr>
            <a:spLocks noGrp="1"/>
          </p:cNvSpPr>
          <p:nvPr>
            <p:ph type="sldNum" sz="quarter" idx="12"/>
          </p:nvPr>
        </p:nvSpPr>
        <p:spPr/>
        <p:txBody>
          <a:bodyPr/>
          <a:lstStyle/>
          <a:p>
            <a:pPr>
              <a:defRPr/>
            </a:pPr>
            <a:fld id="{559B04FD-5115-45E8-B0BF-1FB013C25F70}" type="slidenum">
              <a:rPr lang="en-US"/>
              <a:pPr>
                <a:defRPr/>
              </a:pPr>
              <a:t>28</a:t>
            </a:fld>
            <a:endParaRPr lang="en-US"/>
          </a:p>
        </p:txBody>
      </p:sp>
      <p:grpSp>
        <p:nvGrpSpPr>
          <p:cNvPr id="2" name="Group 3"/>
          <p:cNvGrpSpPr>
            <a:grpSpLocks/>
          </p:cNvGrpSpPr>
          <p:nvPr/>
        </p:nvGrpSpPr>
        <p:grpSpPr bwMode="auto">
          <a:xfrm>
            <a:off x="685800" y="4167188"/>
            <a:ext cx="8229600" cy="1455737"/>
            <a:chOff x="432" y="2640"/>
            <a:chExt cx="5184" cy="917"/>
          </a:xfrm>
        </p:grpSpPr>
        <p:sp>
          <p:nvSpPr>
            <p:cNvPr id="37918" name="Line 4"/>
            <p:cNvSpPr>
              <a:spLocks noChangeShapeType="1"/>
            </p:cNvSpPr>
            <p:nvPr/>
          </p:nvSpPr>
          <p:spPr bwMode="auto">
            <a:xfrm>
              <a:off x="576" y="2640"/>
              <a:ext cx="4704" cy="0"/>
            </a:xfrm>
            <a:prstGeom prst="line">
              <a:avLst/>
            </a:prstGeom>
            <a:noFill/>
            <a:ln w="76200">
              <a:solidFill>
                <a:schemeClr val="tx1"/>
              </a:solidFill>
              <a:round/>
              <a:headEnd/>
              <a:tailEnd/>
            </a:ln>
          </p:spPr>
          <p:txBody>
            <a:bodyPr wrap="none" anchor="ctr"/>
            <a:lstStyle/>
            <a:p>
              <a:endParaRPr lang="en-CA"/>
            </a:p>
          </p:txBody>
        </p:sp>
        <p:sp>
          <p:nvSpPr>
            <p:cNvPr id="37919" name="Text Box 5"/>
            <p:cNvSpPr txBox="1">
              <a:spLocks noChangeArrowheads="1"/>
            </p:cNvSpPr>
            <p:nvPr/>
          </p:nvSpPr>
          <p:spPr bwMode="auto">
            <a:xfrm>
              <a:off x="432" y="2905"/>
              <a:ext cx="1055" cy="518"/>
            </a:xfrm>
            <a:prstGeom prst="rect">
              <a:avLst/>
            </a:prstGeom>
            <a:noFill/>
            <a:ln w="9525">
              <a:noFill/>
              <a:miter lim="800000"/>
              <a:headEnd/>
              <a:tailEnd/>
            </a:ln>
          </p:spPr>
          <p:txBody>
            <a:bodyPr wrap="none">
              <a:spAutoFit/>
            </a:bodyPr>
            <a:lstStyle/>
            <a:p>
              <a:r>
                <a:rPr lang="en-GB" sz="2400" b="1">
                  <a:solidFill>
                    <a:srgbClr val="FF0000"/>
                  </a:solidFill>
                  <a:latin typeface="Arial" charset="0"/>
                </a:rPr>
                <a:t>Command</a:t>
              </a:r>
            </a:p>
            <a:p>
              <a:r>
                <a:rPr lang="en-GB" sz="2400" b="1">
                  <a:solidFill>
                    <a:srgbClr val="FF0000"/>
                  </a:solidFill>
                  <a:latin typeface="Arial" charset="0"/>
                </a:rPr>
                <a:t>economy</a:t>
              </a:r>
            </a:p>
          </p:txBody>
        </p:sp>
        <p:sp>
          <p:nvSpPr>
            <p:cNvPr id="37920" name="Text Box 6"/>
            <p:cNvSpPr txBox="1">
              <a:spLocks noChangeArrowheads="1"/>
            </p:cNvSpPr>
            <p:nvPr/>
          </p:nvSpPr>
          <p:spPr bwMode="auto">
            <a:xfrm>
              <a:off x="4657" y="2809"/>
              <a:ext cx="959" cy="748"/>
            </a:xfrm>
            <a:prstGeom prst="rect">
              <a:avLst/>
            </a:prstGeom>
            <a:noFill/>
            <a:ln w="9525">
              <a:noFill/>
              <a:miter lim="800000"/>
              <a:headEnd/>
              <a:tailEnd/>
            </a:ln>
          </p:spPr>
          <p:txBody>
            <a:bodyPr wrap="none">
              <a:spAutoFit/>
            </a:bodyPr>
            <a:lstStyle/>
            <a:p>
              <a:r>
                <a:rPr lang="en-GB" sz="2400" b="1">
                  <a:solidFill>
                    <a:srgbClr val="0000FF"/>
                  </a:solidFill>
                  <a:latin typeface="Arial" charset="0"/>
                </a:rPr>
                <a:t>Free</a:t>
              </a:r>
            </a:p>
            <a:p>
              <a:r>
                <a:rPr lang="en-GB" sz="2400" b="1">
                  <a:solidFill>
                    <a:srgbClr val="0000FF"/>
                  </a:solidFill>
                  <a:latin typeface="Arial" charset="0"/>
                </a:rPr>
                <a:t>market</a:t>
              </a:r>
            </a:p>
            <a:p>
              <a:r>
                <a:rPr lang="en-GB" sz="2400" b="1">
                  <a:solidFill>
                    <a:srgbClr val="0000FF"/>
                  </a:solidFill>
                  <a:latin typeface="Arial" charset="0"/>
                </a:rPr>
                <a:t>economy</a:t>
              </a:r>
            </a:p>
          </p:txBody>
        </p:sp>
      </p:grpSp>
      <p:grpSp>
        <p:nvGrpSpPr>
          <p:cNvPr id="3" name="Group 7"/>
          <p:cNvGrpSpPr>
            <a:grpSpLocks/>
          </p:cNvGrpSpPr>
          <p:nvPr/>
        </p:nvGrpSpPr>
        <p:grpSpPr bwMode="auto">
          <a:xfrm>
            <a:off x="914400" y="3124200"/>
            <a:ext cx="896938" cy="1143000"/>
            <a:chOff x="576" y="1968"/>
            <a:chExt cx="565" cy="720"/>
          </a:xfrm>
        </p:grpSpPr>
        <p:sp>
          <p:nvSpPr>
            <p:cNvPr id="37915" name="Oval 8"/>
            <p:cNvSpPr>
              <a:spLocks noChangeArrowheads="1"/>
            </p:cNvSpPr>
            <p:nvPr/>
          </p:nvSpPr>
          <p:spPr bwMode="auto">
            <a:xfrm>
              <a:off x="768" y="2544"/>
              <a:ext cx="144" cy="144"/>
            </a:xfrm>
            <a:prstGeom prst="ellipse">
              <a:avLst/>
            </a:prstGeom>
            <a:solidFill>
              <a:srgbClr val="FF0000"/>
            </a:solidFill>
            <a:ln w="9525">
              <a:solidFill>
                <a:schemeClr val="tx1"/>
              </a:solidFill>
              <a:round/>
              <a:headEnd/>
              <a:tailEnd/>
            </a:ln>
          </p:spPr>
          <p:txBody>
            <a:bodyPr wrap="none" anchor="ctr"/>
            <a:lstStyle/>
            <a:p>
              <a:endParaRPr lang="en-CA"/>
            </a:p>
          </p:txBody>
        </p:sp>
        <p:sp>
          <p:nvSpPr>
            <p:cNvPr id="37916" name="Line 9"/>
            <p:cNvSpPr>
              <a:spLocks noChangeShapeType="1"/>
            </p:cNvSpPr>
            <p:nvPr/>
          </p:nvSpPr>
          <p:spPr bwMode="auto">
            <a:xfrm>
              <a:off x="864" y="2304"/>
              <a:ext cx="0" cy="240"/>
            </a:xfrm>
            <a:prstGeom prst="line">
              <a:avLst/>
            </a:prstGeom>
            <a:noFill/>
            <a:ln w="9525">
              <a:solidFill>
                <a:schemeClr val="tx1"/>
              </a:solidFill>
              <a:round/>
              <a:headEnd/>
              <a:tailEnd type="triangle" w="med" len="med"/>
            </a:ln>
          </p:spPr>
          <p:txBody>
            <a:bodyPr wrap="none" anchor="ctr"/>
            <a:lstStyle/>
            <a:p>
              <a:endParaRPr lang="en-CA"/>
            </a:p>
          </p:txBody>
        </p:sp>
        <p:sp>
          <p:nvSpPr>
            <p:cNvPr id="37917" name="Text Box 10"/>
            <p:cNvSpPr txBox="1">
              <a:spLocks noChangeArrowheads="1"/>
            </p:cNvSpPr>
            <p:nvPr/>
          </p:nvSpPr>
          <p:spPr bwMode="auto">
            <a:xfrm>
              <a:off x="576" y="1968"/>
              <a:ext cx="565" cy="288"/>
            </a:xfrm>
            <a:prstGeom prst="rect">
              <a:avLst/>
            </a:prstGeom>
            <a:noFill/>
            <a:ln w="9525">
              <a:noFill/>
              <a:miter lim="800000"/>
              <a:headEnd/>
              <a:tailEnd/>
            </a:ln>
          </p:spPr>
          <p:txBody>
            <a:bodyPr wrap="none">
              <a:spAutoFit/>
            </a:bodyPr>
            <a:lstStyle/>
            <a:p>
              <a:r>
                <a:rPr lang="en-GB" sz="2400" b="1">
                  <a:latin typeface="Times New Roman" pitchFamily="18" charset="0"/>
                </a:rPr>
                <a:t>Cuba</a:t>
              </a:r>
            </a:p>
          </p:txBody>
        </p:sp>
      </p:grpSp>
      <p:grpSp>
        <p:nvGrpSpPr>
          <p:cNvPr id="4" name="Group 11"/>
          <p:cNvGrpSpPr>
            <a:grpSpLocks/>
          </p:cNvGrpSpPr>
          <p:nvPr/>
        </p:nvGrpSpPr>
        <p:grpSpPr bwMode="auto">
          <a:xfrm>
            <a:off x="1914525" y="2286000"/>
            <a:ext cx="981075" cy="1981200"/>
            <a:chOff x="1008" y="1440"/>
            <a:chExt cx="618" cy="1248"/>
          </a:xfrm>
        </p:grpSpPr>
        <p:sp>
          <p:nvSpPr>
            <p:cNvPr id="37912" name="Oval 12"/>
            <p:cNvSpPr>
              <a:spLocks noChangeArrowheads="1"/>
            </p:cNvSpPr>
            <p:nvPr/>
          </p:nvSpPr>
          <p:spPr bwMode="auto">
            <a:xfrm>
              <a:off x="1200" y="2544"/>
              <a:ext cx="144" cy="144"/>
            </a:xfrm>
            <a:prstGeom prst="ellipse">
              <a:avLst/>
            </a:prstGeom>
            <a:solidFill>
              <a:srgbClr val="FF3300"/>
            </a:solidFill>
            <a:ln w="9525">
              <a:solidFill>
                <a:schemeClr val="tx1"/>
              </a:solidFill>
              <a:round/>
              <a:headEnd/>
              <a:tailEnd/>
            </a:ln>
          </p:spPr>
          <p:txBody>
            <a:bodyPr wrap="none" anchor="ctr"/>
            <a:lstStyle/>
            <a:p>
              <a:endParaRPr lang="en-CA"/>
            </a:p>
          </p:txBody>
        </p:sp>
        <p:sp>
          <p:nvSpPr>
            <p:cNvPr id="37913" name="Line 13"/>
            <p:cNvSpPr>
              <a:spLocks noChangeShapeType="1"/>
            </p:cNvSpPr>
            <p:nvPr/>
          </p:nvSpPr>
          <p:spPr bwMode="auto">
            <a:xfrm>
              <a:off x="1296" y="1872"/>
              <a:ext cx="0" cy="672"/>
            </a:xfrm>
            <a:prstGeom prst="line">
              <a:avLst/>
            </a:prstGeom>
            <a:noFill/>
            <a:ln w="9525">
              <a:solidFill>
                <a:schemeClr val="tx1"/>
              </a:solidFill>
              <a:round/>
              <a:headEnd/>
              <a:tailEnd type="triangle" w="med" len="med"/>
            </a:ln>
          </p:spPr>
          <p:txBody>
            <a:bodyPr wrap="none" anchor="ctr"/>
            <a:lstStyle/>
            <a:p>
              <a:endParaRPr lang="en-CA"/>
            </a:p>
          </p:txBody>
        </p:sp>
        <p:sp>
          <p:nvSpPr>
            <p:cNvPr id="37914" name="Text Box 14"/>
            <p:cNvSpPr txBox="1">
              <a:spLocks noChangeArrowheads="1"/>
            </p:cNvSpPr>
            <p:nvPr/>
          </p:nvSpPr>
          <p:spPr bwMode="auto">
            <a:xfrm>
              <a:off x="1008" y="1440"/>
              <a:ext cx="618" cy="288"/>
            </a:xfrm>
            <a:prstGeom prst="rect">
              <a:avLst/>
            </a:prstGeom>
            <a:noFill/>
            <a:ln w="9525">
              <a:noFill/>
              <a:miter lim="800000"/>
              <a:headEnd/>
              <a:tailEnd/>
            </a:ln>
          </p:spPr>
          <p:txBody>
            <a:bodyPr wrap="none">
              <a:spAutoFit/>
            </a:bodyPr>
            <a:lstStyle/>
            <a:p>
              <a:r>
                <a:rPr lang="en-GB" sz="2400" b="1">
                  <a:latin typeface="Times New Roman" pitchFamily="18" charset="0"/>
                </a:rPr>
                <a:t>China</a:t>
              </a:r>
            </a:p>
          </p:txBody>
        </p:sp>
      </p:grpSp>
      <p:grpSp>
        <p:nvGrpSpPr>
          <p:cNvPr id="5" name="Group 15"/>
          <p:cNvGrpSpPr>
            <a:grpSpLocks/>
          </p:cNvGrpSpPr>
          <p:nvPr/>
        </p:nvGrpSpPr>
        <p:grpSpPr bwMode="auto">
          <a:xfrm>
            <a:off x="2895600" y="2895600"/>
            <a:ext cx="1352550" cy="1371600"/>
            <a:chOff x="1344" y="1824"/>
            <a:chExt cx="852" cy="864"/>
          </a:xfrm>
        </p:grpSpPr>
        <p:sp>
          <p:nvSpPr>
            <p:cNvPr id="37909" name="Oval 16"/>
            <p:cNvSpPr>
              <a:spLocks noChangeArrowheads="1"/>
            </p:cNvSpPr>
            <p:nvPr/>
          </p:nvSpPr>
          <p:spPr bwMode="auto">
            <a:xfrm>
              <a:off x="1632" y="2544"/>
              <a:ext cx="144" cy="144"/>
            </a:xfrm>
            <a:prstGeom prst="ellipse">
              <a:avLst/>
            </a:prstGeom>
            <a:solidFill>
              <a:srgbClr val="FF6600"/>
            </a:solidFill>
            <a:ln w="9525">
              <a:solidFill>
                <a:schemeClr val="tx1"/>
              </a:solidFill>
              <a:round/>
              <a:headEnd/>
              <a:tailEnd/>
            </a:ln>
          </p:spPr>
          <p:txBody>
            <a:bodyPr wrap="none" anchor="ctr"/>
            <a:lstStyle/>
            <a:p>
              <a:endParaRPr lang="en-CA"/>
            </a:p>
          </p:txBody>
        </p:sp>
        <p:sp>
          <p:nvSpPr>
            <p:cNvPr id="37910" name="Line 17"/>
            <p:cNvSpPr>
              <a:spLocks noChangeShapeType="1"/>
            </p:cNvSpPr>
            <p:nvPr/>
          </p:nvSpPr>
          <p:spPr bwMode="auto">
            <a:xfrm>
              <a:off x="1680" y="2160"/>
              <a:ext cx="0" cy="384"/>
            </a:xfrm>
            <a:prstGeom prst="line">
              <a:avLst/>
            </a:prstGeom>
            <a:noFill/>
            <a:ln w="9525">
              <a:solidFill>
                <a:schemeClr val="tx1"/>
              </a:solidFill>
              <a:round/>
              <a:headEnd/>
              <a:tailEnd type="triangle" w="med" len="med"/>
            </a:ln>
          </p:spPr>
          <p:txBody>
            <a:bodyPr wrap="none" anchor="ctr"/>
            <a:lstStyle/>
            <a:p>
              <a:endParaRPr lang="en-CA"/>
            </a:p>
          </p:txBody>
        </p:sp>
        <p:sp>
          <p:nvSpPr>
            <p:cNvPr id="37911" name="Text Box 18"/>
            <p:cNvSpPr txBox="1">
              <a:spLocks noChangeArrowheads="1"/>
            </p:cNvSpPr>
            <p:nvPr/>
          </p:nvSpPr>
          <p:spPr bwMode="auto">
            <a:xfrm>
              <a:off x="1344" y="1824"/>
              <a:ext cx="852" cy="288"/>
            </a:xfrm>
            <a:prstGeom prst="rect">
              <a:avLst/>
            </a:prstGeom>
            <a:noFill/>
            <a:ln w="9525">
              <a:noFill/>
              <a:miter lim="800000"/>
              <a:headEnd/>
              <a:tailEnd/>
            </a:ln>
          </p:spPr>
          <p:txBody>
            <a:bodyPr wrap="none">
              <a:spAutoFit/>
            </a:bodyPr>
            <a:lstStyle/>
            <a:p>
              <a:r>
                <a:rPr lang="en-GB" sz="2400" b="1">
                  <a:latin typeface="Times New Roman" pitchFamily="18" charset="0"/>
                </a:rPr>
                <a:t>Hungary</a:t>
              </a:r>
            </a:p>
          </p:txBody>
        </p:sp>
      </p:grpSp>
      <p:grpSp>
        <p:nvGrpSpPr>
          <p:cNvPr id="6" name="Group 19"/>
          <p:cNvGrpSpPr>
            <a:grpSpLocks/>
          </p:cNvGrpSpPr>
          <p:nvPr/>
        </p:nvGrpSpPr>
        <p:grpSpPr bwMode="auto">
          <a:xfrm>
            <a:off x="4073525" y="2286000"/>
            <a:ext cx="1184275" cy="1981200"/>
            <a:chOff x="1872" y="1440"/>
            <a:chExt cx="746" cy="1248"/>
          </a:xfrm>
        </p:grpSpPr>
        <p:sp>
          <p:nvSpPr>
            <p:cNvPr id="37906" name="Oval 20"/>
            <p:cNvSpPr>
              <a:spLocks noChangeArrowheads="1"/>
            </p:cNvSpPr>
            <p:nvPr/>
          </p:nvSpPr>
          <p:spPr bwMode="auto">
            <a:xfrm>
              <a:off x="2160" y="2544"/>
              <a:ext cx="144" cy="144"/>
            </a:xfrm>
            <a:prstGeom prst="ellipse">
              <a:avLst/>
            </a:prstGeom>
            <a:solidFill>
              <a:srgbClr val="FF9933"/>
            </a:solidFill>
            <a:ln w="9525">
              <a:solidFill>
                <a:schemeClr val="tx1"/>
              </a:solidFill>
              <a:round/>
              <a:headEnd/>
              <a:tailEnd/>
            </a:ln>
          </p:spPr>
          <p:txBody>
            <a:bodyPr wrap="none" anchor="ctr"/>
            <a:lstStyle/>
            <a:p>
              <a:endParaRPr lang="en-CA"/>
            </a:p>
          </p:txBody>
        </p:sp>
        <p:sp>
          <p:nvSpPr>
            <p:cNvPr id="37907" name="Line 21"/>
            <p:cNvSpPr>
              <a:spLocks noChangeShapeType="1"/>
            </p:cNvSpPr>
            <p:nvPr/>
          </p:nvSpPr>
          <p:spPr bwMode="auto">
            <a:xfrm>
              <a:off x="2208" y="1824"/>
              <a:ext cx="0" cy="720"/>
            </a:xfrm>
            <a:prstGeom prst="line">
              <a:avLst/>
            </a:prstGeom>
            <a:noFill/>
            <a:ln w="9525">
              <a:solidFill>
                <a:schemeClr val="tx1"/>
              </a:solidFill>
              <a:round/>
              <a:headEnd/>
              <a:tailEnd type="triangle" w="med" len="med"/>
            </a:ln>
          </p:spPr>
          <p:txBody>
            <a:bodyPr wrap="none" anchor="ctr"/>
            <a:lstStyle/>
            <a:p>
              <a:endParaRPr lang="en-CA"/>
            </a:p>
          </p:txBody>
        </p:sp>
        <p:sp>
          <p:nvSpPr>
            <p:cNvPr id="37908" name="Text Box 22"/>
            <p:cNvSpPr txBox="1">
              <a:spLocks noChangeArrowheads="1"/>
            </p:cNvSpPr>
            <p:nvPr/>
          </p:nvSpPr>
          <p:spPr bwMode="auto">
            <a:xfrm>
              <a:off x="1872" y="1440"/>
              <a:ext cx="746" cy="288"/>
            </a:xfrm>
            <a:prstGeom prst="rect">
              <a:avLst/>
            </a:prstGeom>
            <a:noFill/>
            <a:ln w="9525">
              <a:noFill/>
              <a:miter lim="800000"/>
              <a:headEnd/>
              <a:tailEnd/>
            </a:ln>
          </p:spPr>
          <p:txBody>
            <a:bodyPr wrap="none">
              <a:spAutoFit/>
            </a:bodyPr>
            <a:lstStyle/>
            <a:p>
              <a:r>
                <a:rPr lang="en-GB" sz="2400" b="1">
                  <a:latin typeface="Times New Roman" pitchFamily="18" charset="0"/>
                </a:rPr>
                <a:t>Sweden</a:t>
              </a:r>
            </a:p>
          </p:txBody>
        </p:sp>
      </p:grpSp>
      <p:grpSp>
        <p:nvGrpSpPr>
          <p:cNvPr id="7" name="Group 23"/>
          <p:cNvGrpSpPr>
            <a:grpSpLocks/>
          </p:cNvGrpSpPr>
          <p:nvPr/>
        </p:nvGrpSpPr>
        <p:grpSpPr bwMode="auto">
          <a:xfrm>
            <a:off x="5454650" y="3048000"/>
            <a:ext cx="641350" cy="1219200"/>
            <a:chOff x="2688" y="1920"/>
            <a:chExt cx="404" cy="768"/>
          </a:xfrm>
        </p:grpSpPr>
        <p:sp>
          <p:nvSpPr>
            <p:cNvPr id="37903" name="Oval 24"/>
            <p:cNvSpPr>
              <a:spLocks noChangeArrowheads="1"/>
            </p:cNvSpPr>
            <p:nvPr/>
          </p:nvSpPr>
          <p:spPr bwMode="auto">
            <a:xfrm>
              <a:off x="2832" y="2544"/>
              <a:ext cx="144" cy="144"/>
            </a:xfrm>
            <a:prstGeom prst="ellipse">
              <a:avLst/>
            </a:prstGeom>
            <a:solidFill>
              <a:srgbClr val="993300"/>
            </a:solidFill>
            <a:ln w="9525">
              <a:solidFill>
                <a:srgbClr val="993300"/>
              </a:solidFill>
              <a:round/>
              <a:headEnd/>
              <a:tailEnd/>
            </a:ln>
          </p:spPr>
          <p:txBody>
            <a:bodyPr wrap="none" anchor="ctr"/>
            <a:lstStyle/>
            <a:p>
              <a:endParaRPr lang="en-CA"/>
            </a:p>
          </p:txBody>
        </p:sp>
        <p:sp>
          <p:nvSpPr>
            <p:cNvPr id="37904" name="Line 25"/>
            <p:cNvSpPr>
              <a:spLocks noChangeShapeType="1"/>
            </p:cNvSpPr>
            <p:nvPr/>
          </p:nvSpPr>
          <p:spPr bwMode="auto">
            <a:xfrm>
              <a:off x="2880" y="2256"/>
              <a:ext cx="0" cy="288"/>
            </a:xfrm>
            <a:prstGeom prst="line">
              <a:avLst/>
            </a:prstGeom>
            <a:noFill/>
            <a:ln w="9525">
              <a:solidFill>
                <a:schemeClr val="tx1"/>
              </a:solidFill>
              <a:round/>
              <a:headEnd/>
              <a:tailEnd type="triangle" w="med" len="med"/>
            </a:ln>
          </p:spPr>
          <p:txBody>
            <a:bodyPr wrap="none" anchor="ctr"/>
            <a:lstStyle/>
            <a:p>
              <a:endParaRPr lang="en-CA"/>
            </a:p>
          </p:txBody>
        </p:sp>
        <p:sp>
          <p:nvSpPr>
            <p:cNvPr id="37905" name="Text Box 26"/>
            <p:cNvSpPr txBox="1">
              <a:spLocks noChangeArrowheads="1"/>
            </p:cNvSpPr>
            <p:nvPr/>
          </p:nvSpPr>
          <p:spPr bwMode="auto">
            <a:xfrm>
              <a:off x="2688" y="1920"/>
              <a:ext cx="404" cy="288"/>
            </a:xfrm>
            <a:prstGeom prst="rect">
              <a:avLst/>
            </a:prstGeom>
            <a:noFill/>
            <a:ln w="9525">
              <a:noFill/>
              <a:miter lim="800000"/>
              <a:headEnd/>
              <a:tailEnd/>
            </a:ln>
          </p:spPr>
          <p:txBody>
            <a:bodyPr wrap="none">
              <a:spAutoFit/>
            </a:bodyPr>
            <a:lstStyle/>
            <a:p>
              <a:r>
                <a:rPr lang="en-GB" sz="2400" b="1">
                  <a:latin typeface="Times New Roman" pitchFamily="18" charset="0"/>
                </a:rPr>
                <a:t>UK</a:t>
              </a:r>
            </a:p>
          </p:txBody>
        </p:sp>
      </p:grpSp>
      <p:grpSp>
        <p:nvGrpSpPr>
          <p:cNvPr id="8" name="Group 27"/>
          <p:cNvGrpSpPr>
            <a:grpSpLocks/>
          </p:cNvGrpSpPr>
          <p:nvPr/>
        </p:nvGrpSpPr>
        <p:grpSpPr bwMode="auto">
          <a:xfrm>
            <a:off x="6596063" y="2362200"/>
            <a:ext cx="795337" cy="1905000"/>
            <a:chOff x="4155" y="1488"/>
            <a:chExt cx="501" cy="1200"/>
          </a:xfrm>
        </p:grpSpPr>
        <p:sp>
          <p:nvSpPr>
            <p:cNvPr id="37900" name="Line 28"/>
            <p:cNvSpPr>
              <a:spLocks noChangeShapeType="1"/>
            </p:cNvSpPr>
            <p:nvPr/>
          </p:nvSpPr>
          <p:spPr bwMode="auto">
            <a:xfrm>
              <a:off x="4368" y="1752"/>
              <a:ext cx="0" cy="768"/>
            </a:xfrm>
            <a:prstGeom prst="line">
              <a:avLst/>
            </a:prstGeom>
            <a:noFill/>
            <a:ln w="9525">
              <a:solidFill>
                <a:schemeClr val="tx1"/>
              </a:solidFill>
              <a:round/>
              <a:headEnd/>
              <a:tailEnd type="triangle" w="med" len="med"/>
            </a:ln>
          </p:spPr>
          <p:txBody>
            <a:bodyPr wrap="none" anchor="ctr"/>
            <a:lstStyle/>
            <a:p>
              <a:endParaRPr lang="en-CA"/>
            </a:p>
          </p:txBody>
        </p:sp>
        <p:sp>
          <p:nvSpPr>
            <p:cNvPr id="37901" name="Text Box 29"/>
            <p:cNvSpPr txBox="1">
              <a:spLocks noChangeArrowheads="1"/>
            </p:cNvSpPr>
            <p:nvPr/>
          </p:nvSpPr>
          <p:spPr bwMode="auto">
            <a:xfrm>
              <a:off x="4155" y="1488"/>
              <a:ext cx="501" cy="288"/>
            </a:xfrm>
            <a:prstGeom prst="rect">
              <a:avLst/>
            </a:prstGeom>
            <a:noFill/>
            <a:ln w="9525">
              <a:noFill/>
              <a:miter lim="800000"/>
              <a:headEnd/>
              <a:tailEnd/>
            </a:ln>
          </p:spPr>
          <p:txBody>
            <a:bodyPr wrap="none">
              <a:spAutoFit/>
            </a:bodyPr>
            <a:lstStyle/>
            <a:p>
              <a:r>
                <a:rPr lang="en-GB" sz="2400" b="1">
                  <a:latin typeface="Times New Roman" pitchFamily="18" charset="0"/>
                </a:rPr>
                <a:t>USA</a:t>
              </a:r>
            </a:p>
          </p:txBody>
        </p:sp>
        <p:sp>
          <p:nvSpPr>
            <p:cNvPr id="37902" name="Oval 30"/>
            <p:cNvSpPr>
              <a:spLocks noChangeArrowheads="1"/>
            </p:cNvSpPr>
            <p:nvPr/>
          </p:nvSpPr>
          <p:spPr bwMode="auto">
            <a:xfrm>
              <a:off x="4288" y="2544"/>
              <a:ext cx="144" cy="144"/>
            </a:xfrm>
            <a:prstGeom prst="ellipse">
              <a:avLst/>
            </a:prstGeom>
            <a:solidFill>
              <a:srgbClr val="0000FF"/>
            </a:solidFill>
            <a:ln w="9525">
              <a:solidFill>
                <a:schemeClr val="tx1"/>
              </a:solidFill>
              <a:round/>
              <a:headEnd/>
              <a:tailEnd/>
            </a:ln>
          </p:spPr>
          <p:txBody>
            <a:bodyPr wrap="none" anchor="ctr"/>
            <a:lstStyle/>
            <a:p>
              <a:endParaRPr lang="en-CA"/>
            </a:p>
          </p:txBody>
        </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1"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ppt_x"/>
                                          </p:val>
                                        </p:tav>
                                        <p:tav tm="100000">
                                          <p:val>
                                            <p:strVal val="#ppt_x"/>
                                          </p:val>
                                        </p:tav>
                                      </p:tavLst>
                                    </p:anim>
                                    <p:anim calcmode="lin" valueType="num">
                                      <p:cBhvr additive="base">
                                        <p:cTn id="43"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fontAlgn="auto">
              <a:spcAft>
                <a:spcPts val="0"/>
              </a:spcAft>
              <a:defRPr/>
            </a:pPr>
            <a:r>
              <a:rPr lang="en-US">
                <a:solidFill>
                  <a:schemeClr val="accent1">
                    <a:satMod val="150000"/>
                  </a:schemeClr>
                </a:solidFill>
              </a:rPr>
              <a:t>After this class</a:t>
            </a:r>
          </a:p>
        </p:txBody>
      </p:sp>
      <p:sp>
        <p:nvSpPr>
          <p:cNvPr id="45059" name="Rectangle 3"/>
          <p:cNvSpPr>
            <a:spLocks noGrp="1" noChangeArrowheads="1"/>
          </p:cNvSpPr>
          <p:nvPr>
            <p:ph idx="1"/>
          </p:nvPr>
        </p:nvSpPr>
        <p:spPr/>
        <p:txBody>
          <a:bodyPr/>
          <a:lstStyle/>
          <a:p>
            <a:r>
              <a:rPr lang="en-US" dirty="0" smtClean="0"/>
              <a:t>Read Chapter 1, appendix to Chapter </a:t>
            </a:r>
            <a:r>
              <a:rPr lang="en-US" dirty="0" smtClean="0"/>
              <a:t>1, and Chapter 4</a:t>
            </a:r>
          </a:p>
          <a:p>
            <a:r>
              <a:rPr lang="en-US" dirty="0" smtClean="0"/>
              <a:t>Register at </a:t>
            </a:r>
            <a:r>
              <a:rPr lang="en-US" dirty="0" err="1" smtClean="0"/>
              <a:t>Lyryx</a:t>
            </a:r>
            <a:r>
              <a:rPr lang="en-US" dirty="0" smtClean="0"/>
              <a:t>, </a:t>
            </a:r>
            <a:r>
              <a:rPr lang="en-US" dirty="0" smtClean="0">
                <a:hlinkClick r:id="rId3"/>
              </a:rPr>
              <a:t>www.lyryx.com</a:t>
            </a:r>
            <a:endParaRPr lang="en-US" dirty="0" smtClean="0"/>
          </a:p>
          <a:p>
            <a:r>
              <a:rPr lang="en-US" dirty="0" err="1" smtClean="0"/>
              <a:t>Lyryx</a:t>
            </a:r>
            <a:r>
              <a:rPr lang="en-US" dirty="0" smtClean="0"/>
              <a:t> Lab 1</a:t>
            </a:r>
          </a:p>
          <a:p>
            <a:pPr>
              <a:buNone/>
            </a:pPr>
            <a:endParaRPr lang="en-US" dirty="0" smtClean="0"/>
          </a:p>
        </p:txBody>
      </p:sp>
      <p:sp>
        <p:nvSpPr>
          <p:cNvPr id="5" name="Footer Placeholder 4"/>
          <p:cNvSpPr>
            <a:spLocks noGrp="1"/>
          </p:cNvSpPr>
          <p:nvPr>
            <p:ph type="ftr" sz="quarter" idx="11"/>
          </p:nvPr>
        </p:nvSpPr>
        <p:spPr/>
        <p:txBody>
          <a:bodyPr/>
          <a:lstStyle/>
          <a:p>
            <a:pPr>
              <a:defRPr/>
            </a:pPr>
            <a:r>
              <a:rPr lang="en-US"/>
              <a:t>Lecture 1</a:t>
            </a:r>
          </a:p>
        </p:txBody>
      </p:sp>
      <p:sp>
        <p:nvSpPr>
          <p:cNvPr id="6" name="Slide Number Placeholder 5"/>
          <p:cNvSpPr>
            <a:spLocks noGrp="1"/>
          </p:cNvSpPr>
          <p:nvPr>
            <p:ph type="sldNum" sz="quarter" idx="12"/>
          </p:nvPr>
        </p:nvSpPr>
        <p:spPr/>
        <p:txBody>
          <a:bodyPr/>
          <a:lstStyle/>
          <a:p>
            <a:pPr>
              <a:defRPr/>
            </a:pPr>
            <a:fld id="{3E42AD11-6E72-4816-94AC-BF8D1FDD6CAC}" type="slidenum">
              <a:rPr lang="en-US"/>
              <a:pPr>
                <a:defRPr/>
              </a:pPr>
              <a:t>29</a:t>
            </a:fld>
            <a:endParaRPr lang="en-US"/>
          </a:p>
        </p:txBody>
      </p:sp>
    </p:spTree>
  </p:cSld>
  <p:clrMapOvr>
    <a:masterClrMapping/>
  </p:clrMapOvr>
  <p:transition spd="med">
    <p:fade thruBlk="1"/>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3052</TotalTime>
  <Words>907</Words>
  <Application>Microsoft Office PowerPoint</Application>
  <PresentationFormat>On-screen Show (4:3)</PresentationFormat>
  <Paragraphs>329</Paragraphs>
  <Slides>29</Slides>
  <Notes>29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1" baseType="lpstr">
      <vt:lpstr>Module</vt:lpstr>
      <vt:lpstr>Chart</vt:lpstr>
      <vt:lpstr>Lecture One</vt:lpstr>
      <vt:lpstr>Course Information</vt:lpstr>
      <vt:lpstr>Macroeconomics and Microeconomics</vt:lpstr>
      <vt:lpstr>Example: How to Cure Inflation</vt:lpstr>
      <vt:lpstr>Milton Friedman </vt:lpstr>
      <vt:lpstr>AD-AS model        David Romer</vt:lpstr>
      <vt:lpstr>Inflation time path</vt:lpstr>
      <vt:lpstr>Questions can be answered …</vt:lpstr>
      <vt:lpstr>Economic Models and Analysis</vt:lpstr>
      <vt:lpstr>Fitting Lines Through the Scatter Plot</vt:lpstr>
      <vt:lpstr>Interpreting Linear Relationship</vt:lpstr>
      <vt:lpstr>Example 2 The relationship between income and consumption</vt:lpstr>
      <vt:lpstr> The Production Possibilities Model</vt:lpstr>
      <vt:lpstr>Slide 14</vt:lpstr>
      <vt:lpstr>Slide 15</vt:lpstr>
      <vt:lpstr>Slide 16</vt:lpstr>
      <vt:lpstr>Production Possibilities</vt:lpstr>
      <vt:lpstr>Slide 18</vt:lpstr>
      <vt:lpstr>The Law of Increasing Opportunity Cost</vt:lpstr>
      <vt:lpstr>Slide 20</vt:lpstr>
      <vt:lpstr>The Law of Increasing Opportunity Cost</vt:lpstr>
      <vt:lpstr>Optimal Allocation</vt:lpstr>
      <vt:lpstr>Figure 1-3 Optimal Allocation MB = MC</vt:lpstr>
      <vt:lpstr>Unemployment, Growth and the Future</vt:lpstr>
      <vt:lpstr> Economic Growth and the PPC Figure 1-5 </vt:lpstr>
      <vt:lpstr>Present Choices &amp; Future Possibilities</vt:lpstr>
      <vt:lpstr>Resource allocation</vt:lpstr>
      <vt:lpstr>Market orientation</vt:lpstr>
      <vt:lpstr>After this class</vt:lpstr>
    </vt:vector>
  </TitlesOfParts>
  <Company>Ryerson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One</dc:title>
  <dc:creator>Amy Peng</dc:creator>
  <cp:lastModifiedBy>AmyPeng</cp:lastModifiedBy>
  <cp:revision>14</cp:revision>
  <dcterms:created xsi:type="dcterms:W3CDTF">2007-01-08T18:48:49Z</dcterms:created>
  <dcterms:modified xsi:type="dcterms:W3CDTF">2013-09-02T20:27:49Z</dcterms:modified>
</cp:coreProperties>
</file>