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2" r:id="rId2"/>
    <p:sldId id="263" r:id="rId3"/>
    <p:sldId id="276" r:id="rId4"/>
    <p:sldId id="277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65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4" r:id="rId21"/>
    <p:sldId id="302" r:id="rId22"/>
    <p:sldId id="295" r:id="rId23"/>
    <p:sldId id="291" r:id="rId24"/>
    <p:sldId id="292" r:id="rId25"/>
    <p:sldId id="296" r:id="rId26"/>
    <p:sldId id="293" r:id="rId27"/>
    <p:sldId id="297" r:id="rId28"/>
    <p:sldId id="298" r:id="rId29"/>
    <p:sldId id="299" r:id="rId30"/>
    <p:sldId id="300" r:id="rId31"/>
    <p:sldId id="301" r:id="rId32"/>
    <p:sldId id="305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1" r:id="rId4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4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t>13/01/2015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t>13/01/2015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0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5" y="194819"/>
            <a:ext cx="8955995" cy="6687007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 smtClean="0">
              <a:solidFill>
                <a:srgbClr val="236738"/>
              </a:solidFill>
            </a:endParaRPr>
          </a:p>
          <a:p>
            <a:r>
              <a:rPr lang="en-CA" sz="2400" dirty="0" smtClean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 smtClean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 smtClean="0">
                <a:solidFill>
                  <a:srgbClr val="236738"/>
                </a:solidFill>
              </a:rPr>
              <a:t>   The class will start at slide 12 (the early ones are for </a:t>
            </a:r>
            <a:r>
              <a:rPr lang="en-CA" sz="2400" i="1" dirty="0" smtClean="0">
                <a:solidFill>
                  <a:srgbClr val="236738"/>
                </a:solidFill>
              </a:rPr>
              <a:t>you</a:t>
            </a:r>
            <a:r>
              <a:rPr lang="en-CA" sz="2400" dirty="0" smtClean="0">
                <a:solidFill>
                  <a:srgbClr val="236738"/>
                </a:solidFill>
              </a:rPr>
              <a:t> to review), and go quite quickly.  I will slow down a bit at slide 24; that material may be entirely new to many of you.</a:t>
            </a:r>
            <a:endParaRPr lang="en-CA" sz="2400" dirty="0">
              <a:solidFill>
                <a:srgbClr val="236738"/>
              </a:solidFill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1.1	Exponential and Scientific notation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7680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 (m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):  </a:t>
              </a:r>
              <a:endParaRPr lang="en-CA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5855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 (c):  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0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electron:  </a:t>
              </a:r>
              <a:endParaRPr lang="en-CA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0.000 000 000 000 000 000 000 000 000 000 910 9  kg</a:t>
              </a:r>
              <a:endParaRPr lang="en-CA" sz="2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significand (mantissa):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non-zero portion of the value</a:t>
              </a:r>
              <a:endParaRPr lang="en-CA" sz="2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91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71500" y="85289"/>
            <a:ext cx="8955995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335314" y="1500304"/>
            <a:ext cx="6531605" cy="3981395"/>
            <a:chOff x="380654" y="394133"/>
            <a:chExt cx="6531605" cy="3981395"/>
          </a:xfrm>
        </p:grpSpPr>
        <p:grpSp>
          <p:nvGrpSpPr>
            <p:cNvPr id="55" name="Group 54"/>
            <p:cNvGrpSpPr/>
            <p:nvPr/>
          </p:nvGrpSpPr>
          <p:grpSpPr>
            <a:xfrm>
              <a:off x="393066" y="1492672"/>
              <a:ext cx="4967601" cy="1143066"/>
              <a:chOff x="430012" y="2178704"/>
              <a:chExt cx="4967601" cy="1143066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30012" y="2178704"/>
                <a:ext cx="40560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800" dirty="0" smtClean="0">
                    <a:solidFill>
                      <a:srgbClr val="FF0000"/>
                    </a:solidFill>
                  </a:rPr>
                  <a:t>The significand (mantissa):</a:t>
                </a:r>
                <a:endParaRPr lang="en-CA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016605" y="2860105"/>
                <a:ext cx="43810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non-zero portion of the value</a:t>
                </a:r>
                <a:endParaRPr lang="en-CA" sz="2400" dirty="0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380654" y="394133"/>
              <a:ext cx="6192727" cy="914554"/>
              <a:chOff x="443153" y="522379"/>
              <a:chExt cx="6192727" cy="914554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443153" y="522379"/>
                <a:ext cx="42008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speed of light in a vacuum:  </a:t>
                </a:r>
                <a:endParaRPr lang="en-CA" sz="2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46575" y="975268"/>
                <a:ext cx="58893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299 800 000  m/s  (or </a:t>
                </a:r>
                <a:r>
                  <a:rPr lang="en-CA" sz="2400" i="1" dirty="0" smtClean="0"/>
                  <a:t>about </a:t>
                </a:r>
                <a:r>
                  <a:rPr lang="en-CA" sz="2400" dirty="0" smtClean="0"/>
                  <a:t>300 000 000 m/s)</a:t>
                </a:r>
                <a:endParaRPr lang="en-CA" sz="2400" dirty="0"/>
              </a:p>
            </p:txBody>
          </p:sp>
        </p:grpSp>
        <p:sp>
          <p:nvSpPr>
            <p:cNvPr id="56" name="Rectangle 55"/>
            <p:cNvSpPr/>
            <p:nvPr/>
          </p:nvSpPr>
          <p:spPr>
            <a:xfrm flipH="1" flipV="1">
              <a:off x="1781689" y="3157538"/>
              <a:ext cx="5130570" cy="121799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70985" y="401748"/>
            <a:ext cx="4216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Exponential notation: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40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1588" y="1647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</a:t>
            </a:fld>
            <a:endParaRPr lang="en-CA" dirty="0"/>
          </a:p>
        </p:txBody>
      </p:sp>
      <p:grpSp>
        <p:nvGrpSpPr>
          <p:cNvPr id="52" name="Group 51"/>
          <p:cNvGrpSpPr/>
          <p:nvPr/>
        </p:nvGrpSpPr>
        <p:grpSpPr>
          <a:xfrm>
            <a:off x="380654" y="1030727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39343" y="2900797"/>
            <a:ext cx="8265313" cy="1311237"/>
            <a:chOff x="459629" y="4355400"/>
            <a:chExt cx="8265313" cy="1311237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355400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Rectangle 55"/>
          <p:cNvSpPr/>
          <p:nvPr/>
        </p:nvSpPr>
        <p:spPr>
          <a:xfrm flipH="1" flipV="1">
            <a:off x="836585" y="2041899"/>
            <a:ext cx="4415429" cy="748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0" name="Rectangle 59"/>
          <p:cNvSpPr/>
          <p:nvPr/>
        </p:nvSpPr>
        <p:spPr>
          <a:xfrm flipH="1" flipV="1">
            <a:off x="836584" y="4375528"/>
            <a:ext cx="7200800" cy="16535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376734" y="208114"/>
            <a:ext cx="332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Exponential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19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5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823935"/>
            <a:chOff x="459629" y="4212034"/>
            <a:chExt cx="8265313" cy="1823935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 smtClean="0">
                  <a:solidFill>
                    <a:srgbClr val="FF0000"/>
                  </a:solidFill>
                </a:rPr>
                <a:t>Scientific</a:t>
              </a:r>
              <a:r>
                <a:rPr lang="en-CA" sz="2800" dirty="0" smtClean="0">
                  <a:solidFill>
                    <a:srgbClr val="FF0000"/>
                  </a:solidFill>
                </a:rPr>
                <a:t> notation: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sz="2400" dirty="0"/>
            </a:p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“between 1 and 9.99999999999999 </a:t>
              </a:r>
              <a:r>
                <a:rPr lang="en-CA" dirty="0" smtClean="0"/>
                <a:t>(as many decimals as required)</a:t>
              </a:r>
              <a:r>
                <a:rPr lang="en-CA" sz="2400" dirty="0" smtClean="0"/>
                <a:t>”</a:t>
              </a:r>
              <a:endParaRPr lang="en-CA" sz="24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611216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645350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4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7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80560" cy="358546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436651" cy="258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 = </a:t>
              </a:r>
              <a:r>
                <a:rPr lang="en-CA" sz="2500" dirty="0" smtClean="0"/>
                <a:t>0 . 000 000 000 000 000 000 000 000 000 000 910 9</a:t>
              </a:r>
              <a:endParaRPr lang="en-CA" sz="25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1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 smtClean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1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25619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26324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h = 6.626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–34 </a:t>
              </a:r>
              <a:r>
                <a:rPr lang="en-CA" sz="2400" dirty="0" smtClean="0"/>
                <a:t>J∙s</a:t>
              </a:r>
              <a:endParaRPr lang="en-CA" sz="2400" dirty="0"/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33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219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= 6.02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23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9066" y="2583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11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Scientific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Scientific notation is extremely useful for very large and very small numbers (I hope I never have to write Plank’s constant or Avogadro’s number in standard notation again, at least not until next year’s CHEM 1005 class) but…</a:t>
            </a:r>
          </a:p>
          <a:p>
            <a:pPr defTabSz="452438"/>
            <a:endParaRPr lang="en-CA" sz="2400" dirty="0" smtClean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 smtClean="0"/>
              <a:t>It is also extremely important in allowing us to indicate </a:t>
            </a:r>
            <a:r>
              <a:rPr lang="en-CA" sz="2800" b="1" dirty="0" smtClean="0"/>
              <a:t>significant figures</a:t>
            </a:r>
            <a:r>
              <a:rPr lang="en-CA" sz="2800" dirty="0" smtClean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27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12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1.2	Significant Figures: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4052" y="1334727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rgbClr val="532377"/>
                </a:solidFill>
              </a:rPr>
              <a:t>So, this tourist walks into a dinosaur museum in Drumheller, Alberta…</a:t>
            </a:r>
            <a:endParaRPr lang="en-CA" sz="2400" dirty="0">
              <a:solidFill>
                <a:srgbClr val="532377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figures (or significant digits) allow you to tell how </a:t>
            </a:r>
            <a:r>
              <a:rPr lang="en-CA" sz="2400" b="1" i="1" dirty="0" smtClean="0"/>
              <a:t>precisely</a:t>
            </a:r>
            <a:r>
              <a:rPr lang="en-CA" sz="2400" dirty="0" smtClean="0"/>
              <a:t> a </a:t>
            </a:r>
            <a:r>
              <a:rPr lang="en-CA" sz="2400" i="1" dirty="0" smtClean="0"/>
              <a:t>measured</a:t>
            </a:r>
            <a:r>
              <a:rPr lang="en-CA" sz="2400" dirty="0" smtClean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 smtClean="0"/>
              <a:t>They don’t tell you anything  about </a:t>
            </a:r>
            <a:r>
              <a:rPr lang="en-CA" sz="2200" b="1" i="1" dirty="0" smtClean="0"/>
              <a:t>accuracy</a:t>
            </a:r>
            <a:r>
              <a:rPr lang="en-CA" sz="2200" dirty="0" smtClean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 smtClean="0"/>
              <a:t>They only have meaning for </a:t>
            </a:r>
            <a:r>
              <a:rPr lang="en-CA" sz="2200" i="1" dirty="0" smtClean="0"/>
              <a:t>measured</a:t>
            </a:r>
            <a:r>
              <a:rPr lang="en-CA" sz="2200" dirty="0" smtClean="0"/>
              <a:t> values.  If a value is </a:t>
            </a:r>
            <a:r>
              <a:rPr lang="en-CA" sz="2200" b="1" dirty="0" smtClean="0"/>
              <a:t>counted</a:t>
            </a:r>
            <a:r>
              <a:rPr lang="en-CA" sz="2200" dirty="0" smtClean="0"/>
              <a:t> or </a:t>
            </a:r>
            <a:r>
              <a:rPr lang="en-CA" sz="2200" b="1" dirty="0" smtClean="0"/>
              <a:t>defined</a:t>
            </a:r>
            <a:r>
              <a:rPr lang="en-CA" sz="2200" dirty="0" smtClean="0"/>
              <a:t>, there is no meaning to significant figures (we treat counted and defined values as if they have an infinite number of significant figures – more later.)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00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76224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e.g. if I say “the mass of this 747 aircraft is 58 986.326 kg”, what am I (almost certainly falsely) implying?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 smtClean="0"/>
                  <a:t>Unless something is otherwise specified, you assume that you know that the true value is plus or minus 2 </a:t>
                </a:r>
                <a:r>
                  <a:rPr lang="en-CA" sz="2400" b="1" dirty="0"/>
                  <a:t>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</a:t>
                </a:r>
                <a:r>
                  <a:rPr lang="en-CA" sz="2400" b="1" dirty="0" smtClean="0"/>
                  <a:t> in the last significant digit</a:t>
                </a:r>
                <a:endParaRPr lang="en-CA" sz="2400" b="1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486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On the other hand,  if I say “the </a:t>
            </a:r>
            <a:r>
              <a:rPr lang="en-CA" sz="2400" dirty="0"/>
              <a:t>mass of a 747 aircraft is 58 </a:t>
            </a:r>
            <a:r>
              <a:rPr lang="en-CA" sz="2400" dirty="0" smtClean="0"/>
              <a:t>986 </a:t>
            </a:r>
            <a:r>
              <a:rPr lang="en-CA" sz="2400" dirty="0"/>
              <a:t>kg</a:t>
            </a:r>
            <a:r>
              <a:rPr lang="en-CA" sz="2400" dirty="0" smtClean="0"/>
              <a:t>”, I’m implying that all I know is…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 smtClean="0"/>
              <a:t>With modern technology and a well calibrated roll-on scale (research grade, at the Boing development facility) this one is at least possible.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00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 smtClean="0">
                <a:solidFill>
                  <a:srgbClr val="FF0000"/>
                </a:solidFill>
              </a:rPr>
              <a:t>measured</a:t>
            </a:r>
            <a:r>
              <a:rPr lang="en-CA" sz="3200" dirty="0" smtClean="0">
                <a:solidFill>
                  <a:srgbClr val="FF0000"/>
                </a:solidFill>
              </a:rPr>
              <a:t> value </a:t>
            </a:r>
          </a:p>
          <a:p>
            <a:endParaRPr lang="en-CA" sz="2400" dirty="0" smtClean="0"/>
          </a:p>
          <a:p>
            <a:r>
              <a:rPr lang="en-CA" sz="2400" dirty="0" smtClean="0"/>
              <a:t>(there will be a subtle difference when it comes to calculated values – well get to that later):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3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  <a:endParaRPr lang="en-CA" sz="2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348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26.952 mm:</a:t>
              </a:r>
              <a:endParaRPr lang="en-CA" sz="2400" dirty="0"/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4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2051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103.6008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8000.002 mm:</a:t>
              </a:r>
              <a:endParaRPr lang="en-CA" sz="2400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  <a:endParaRPr lang="en-CA" sz="2200" dirty="0"/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29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23.00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103.6080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8 000.00 mm:</a:t>
              </a:r>
              <a:endParaRPr lang="en-CA" sz="2400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</a:t>
            </a:r>
            <a:r>
              <a:rPr lang="en-CA" sz="2200" b="1" i="1" dirty="0" smtClean="0"/>
              <a:t>you must assume they are non-significant</a:t>
            </a:r>
            <a:r>
              <a:rPr lang="en-CA" sz="2200" dirty="0" smtClean="0"/>
              <a:t>.</a:t>
            </a:r>
            <a:endParaRPr lang="en-CA" sz="22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230.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 mm:</a:t>
              </a:r>
              <a:endParaRPr lang="en-CA" sz="2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9 000 000 mm:</a:t>
              </a:r>
              <a:endParaRPr lang="en-CA" sz="2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.900  mm:</a:t>
              </a:r>
              <a:endParaRPr lang="en-CA" sz="2400" dirty="0"/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006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0.97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0.000 804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0.907 00 mm:</a:t>
              </a:r>
              <a:endParaRPr lang="en-CA" sz="2400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0042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I admit I can’t think of a reason that someone would write this number this way, but if they did…</a:t>
              </a:r>
              <a:endParaRPr lang="en-CA" sz="2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 smtClean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0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 smtClean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84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</a:t>
              </a:r>
              <a:r>
                <a:rPr lang="en-CA" dirty="0" smtClean="0"/>
                <a:t>986.326 </a:t>
              </a:r>
              <a:r>
                <a:rPr lang="en-CA" dirty="0"/>
                <a:t>kg   </a:t>
              </a:r>
              <a:r>
                <a:rPr lang="en-CA" dirty="0" smtClean="0"/>
                <a:t>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406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 smtClean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54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 smtClean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 smtClean="0"/>
              <a:t>[ = 0.000 166 257 939 ]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</a:p>
          <a:p>
            <a:r>
              <a:rPr lang="en-CA" sz="1400" dirty="0" smtClean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result of multiplication and/or division will have the same number of significant digits as the input value with the </a:t>
            </a:r>
            <a:r>
              <a:rPr lang="en-CA" sz="2400" b="1" i="1" dirty="0" smtClean="0"/>
              <a:t>fewest</a:t>
            </a:r>
            <a:r>
              <a:rPr lang="en-CA" sz="2400" dirty="0" smtClean="0"/>
              <a:t> significant digits.</a:t>
            </a:r>
            <a:endParaRPr lang="en-CA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(3.905 x 10</a:t>
            </a:r>
            <a:r>
              <a:rPr lang="en-CA" sz="2400" baseline="30000" dirty="0" smtClean="0"/>
              <a:t>–5</a:t>
            </a:r>
            <a:r>
              <a:rPr lang="en-CA" sz="2400" dirty="0" smtClean="0"/>
              <a:t>)/(4.00)(8.90 x 10</a:t>
            </a:r>
            <a:r>
              <a:rPr lang="en-CA" sz="2400" baseline="30000" dirty="0" smtClean="0"/>
              <a:t>4</a:t>
            </a:r>
            <a:r>
              <a:rPr lang="en-CA" sz="2400" dirty="0" smtClean="0"/>
              <a:t>)</a:t>
            </a:r>
          </a:p>
          <a:p>
            <a:endParaRPr lang="en-CA" sz="2400" dirty="0"/>
          </a:p>
          <a:p>
            <a:r>
              <a:rPr lang="en-CA" sz="2400" dirty="0" smtClean="0"/>
              <a:t>[ = 1.096 101 12 </a:t>
            </a:r>
            <a:r>
              <a:rPr lang="en-CA" sz="2400" dirty="0"/>
              <a:t>x </a:t>
            </a:r>
            <a:r>
              <a:rPr lang="en-CA" sz="2400" dirty="0" smtClean="0"/>
              <a:t>10</a:t>
            </a:r>
            <a:r>
              <a:rPr lang="en-CA" sz="2400" baseline="30000" dirty="0" smtClean="0"/>
              <a:t>–10</a:t>
            </a:r>
            <a:r>
              <a:rPr lang="en-CA" sz="2400" dirty="0" smtClean="0"/>
              <a:t>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  <a:endParaRPr lang="en-CA" sz="2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336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are NOT the same as multiplication / division!</a:t>
            </a:r>
          </a:p>
          <a:p>
            <a:r>
              <a:rPr lang="en-CA" sz="2400" dirty="0" smtClean="0"/>
              <a:t>This one is more complex to apply:</a:t>
            </a:r>
          </a:p>
          <a:p>
            <a:endParaRPr lang="en-CA" sz="2400" dirty="0" smtClean="0"/>
          </a:p>
          <a:p>
            <a:r>
              <a:rPr lang="en-CA" sz="2400" dirty="0" smtClean="0"/>
              <a:t>Think of adding up floor tiles to make a pattern:</a:t>
            </a:r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 smtClean="0"/>
          </a:p>
          <a:p>
            <a:pPr algn="ctr"/>
            <a:r>
              <a:rPr lang="en-CA" dirty="0" smtClean="0"/>
              <a:t>WE DON’T DO THAT!</a:t>
            </a:r>
            <a:endParaRPr lang="en-CA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31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THINK!! – Why doesn’t it make sense to give the answer as (120 cm) or, unambiguously:  1.2 x 10</a:t>
            </a:r>
            <a:r>
              <a:rPr lang="en-CA" sz="2400" baseline="30000" dirty="0" smtClean="0"/>
              <a:t>2</a:t>
            </a:r>
            <a:r>
              <a:rPr lang="en-CA" sz="2400" dirty="0" smtClean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7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depend on the </a:t>
            </a:r>
            <a:r>
              <a:rPr lang="en-CA" sz="2400" b="1" i="1" dirty="0" smtClean="0"/>
              <a:t>position</a:t>
            </a:r>
            <a:r>
              <a:rPr lang="en-CA" sz="2400" dirty="0" smtClean="0"/>
              <a:t> of the significant digits:</a:t>
            </a:r>
          </a:p>
          <a:p>
            <a:endParaRPr lang="en-CA" sz="2400" dirty="0"/>
          </a:p>
          <a:p>
            <a:r>
              <a:rPr lang="en-CA" sz="2400" dirty="0" smtClean="0"/>
              <a:t>What is the last position where there is a significant digit in all positions?</a:t>
            </a:r>
            <a:endParaRPr lang="en-CA" sz="24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 smtClean="0"/>
                  <a:t>+  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 smtClean="0"/>
                  <a:t>+    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 smtClean="0"/>
                <a:t>+  </a:t>
              </a:r>
              <a:r>
                <a:rPr lang="en-CA" dirty="0" smtClean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 smtClean="0"/>
                <a:t>+     </a:t>
              </a:r>
              <a:r>
                <a:rPr lang="en-CA" dirty="0" smtClean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03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0528" y="2148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Now let’s say you had a different measuring tool for each tile, and the measurements are:</a:t>
            </a:r>
            <a:endParaRPr lang="en-CA" sz="2400" dirty="0"/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</a:t>
              </a:r>
              <a:r>
                <a:rPr lang="en-CA" dirty="0" smtClean="0">
                  <a:solidFill>
                    <a:srgbClr val="FF0000"/>
                  </a:solidFill>
                </a:rPr>
                <a:t> </a:t>
              </a:r>
              <a:r>
                <a:rPr lang="en-CA" dirty="0" smtClean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When the numbers: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all in standard notation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each significant at least to the units (ones) position:</a:t>
            </a:r>
          </a:p>
          <a:p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 smtClean="0"/>
              <a:t>“round off the result to the same number of decimal places as the input value with the </a:t>
            </a:r>
            <a:r>
              <a:rPr lang="en-CA" sz="2400" b="1" i="1" dirty="0" smtClean="0"/>
              <a:t>fewest</a:t>
            </a:r>
            <a:r>
              <a:rPr lang="en-CA" sz="2400" b="1" dirty="0" smtClean="0"/>
              <a:t> decimal places”</a:t>
            </a:r>
            <a:endParaRPr lang="en-CA" sz="2400" b="1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597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 smtClean="0"/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5" y="3311983"/>
            <a:ext cx="5580620" cy="2862322"/>
            <a:chOff x="1241630" y="3570605"/>
            <a:chExt cx="5580620" cy="2862322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3.9 6 9 5 8	x 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 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–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29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[5.5 0 9 2 3 1	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 x 10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kg]</a:t>
              </a: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355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30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You have to modify the scientific notation as needed so that all the exponents have the </a:t>
            </a:r>
            <a:r>
              <a:rPr lang="en-CA" sz="2400" b="1" i="1" dirty="0" smtClean="0"/>
              <a:t>same</a:t>
            </a:r>
            <a:r>
              <a:rPr lang="en-CA" sz="2400" dirty="0" smtClean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 smtClean="0"/>
              <a:t>If you make the</a:t>
            </a:r>
            <a:r>
              <a:rPr lang="en-CA" sz="2400" dirty="0"/>
              <a:t> exponent</a:t>
            </a:r>
            <a:r>
              <a:rPr lang="en-CA" sz="2400" dirty="0" smtClean="0"/>
              <a:t> larger, the </a:t>
            </a:r>
            <a:r>
              <a:rPr lang="en-CA" sz="2400" dirty="0"/>
              <a:t>significand </a:t>
            </a:r>
            <a:r>
              <a:rPr lang="en-CA" sz="2400" dirty="0" smtClean="0"/>
              <a:t>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</a:t>
            </a:r>
            <a:r>
              <a:rPr lang="en-CA" sz="2400" dirty="0" smtClean="0"/>
              <a:t>smaller, </a:t>
            </a:r>
            <a:r>
              <a:rPr lang="en-CA" sz="2400" dirty="0"/>
              <a:t>the significand gets </a:t>
            </a:r>
            <a:r>
              <a:rPr lang="en-CA" sz="2400" dirty="0" smtClean="0"/>
              <a:t>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5316" y="992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9.624793	x 10</a:t>
              </a:r>
              <a:r>
                <a:rPr lang="en-CA" sz="2200" baseline="30000" dirty="0"/>
                <a:t> </a:t>
              </a:r>
              <a:r>
                <a:rPr lang="en-CA" sz="2200" baseline="30000" dirty="0" smtClean="0"/>
                <a:t>–24</a:t>
              </a:r>
              <a:r>
                <a:rPr lang="en-CA" sz="2200" dirty="0"/>
                <a:t>	</a:t>
              </a:r>
              <a:r>
                <a:rPr lang="en-CA" sz="2200" dirty="0" smtClean="0"/>
                <a:t>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7.439	x </a:t>
              </a:r>
              <a:r>
                <a:rPr lang="en-CA" sz="2200" dirty="0"/>
                <a:t>10</a:t>
              </a:r>
              <a:r>
                <a:rPr lang="en-CA" sz="2200" baseline="30000" dirty="0"/>
                <a:t> –</a:t>
              </a:r>
              <a:r>
                <a:rPr lang="en-CA" sz="2200" baseline="30000" dirty="0" smtClean="0"/>
                <a:t>25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6.2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28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[1.0369313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23 </a:t>
              </a:r>
              <a:r>
                <a:rPr lang="en-CA" sz="2200" dirty="0" smtClean="0">
                  <a:solidFill>
                    <a:prstClr val="black"/>
                  </a:solidFill>
                </a:rPr>
                <a:t>]	</a:t>
              </a:r>
              <a:r>
                <a:rPr lang="en-CA" sz="2200" dirty="0" smtClean="0"/>
                <a:t>kg</a:t>
              </a:r>
              <a:endParaRPr lang="en-CA" sz="2200" dirty="0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225025"/>
                <a:gridCol w="270030"/>
                <a:gridCol w="270030"/>
                <a:gridCol w="265544"/>
                <a:gridCol w="229511"/>
                <a:gridCol w="243091"/>
                <a:gridCol w="264322"/>
                <a:gridCol w="264322"/>
                <a:gridCol w="264322"/>
                <a:gridCol w="264322"/>
                <a:gridCol w="264322"/>
                <a:gridCol w="264322"/>
                <a:gridCol w="264322"/>
                <a:gridCol w="786975"/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 smtClean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579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Logarithm:  The power to which 10 must be raised to restore the original value.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 smtClean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28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was it part of the sig figs originally (before the log was taken)?</a:t>
            </a:r>
          </a:p>
          <a:p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82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log (1000.)  =  3</a:t>
            </a:r>
            <a:endParaRPr lang="en-CA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 smtClean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 smtClean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the numerical value of three…</a:t>
            </a:r>
          </a:p>
          <a:p>
            <a:r>
              <a:rPr lang="en-CA" sz="2400" dirty="0" smtClean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have the correct number of sig figs?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5006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 rule for logs and </a:t>
            </a:r>
            <a:r>
              <a:rPr lang="en-CA" sz="2400" dirty="0" err="1" smtClean="0"/>
              <a:t>ln’s</a:t>
            </a:r>
            <a:r>
              <a:rPr lang="en-CA" sz="2400" dirty="0" smtClean="0"/>
              <a:t>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this many </a:t>
            </a:r>
            <a:r>
              <a:rPr lang="en-CA" sz="2400" b="1" dirty="0" smtClean="0"/>
              <a:t>decimal places </a:t>
            </a:r>
            <a:r>
              <a:rPr lang="en-CA" sz="2400" dirty="0" smtClean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Add zeros on the end of the value if you don’t have enough sig figs already</a:t>
            </a:r>
          </a:p>
          <a:p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440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Significant figure rule for logs and </a:t>
            </a:r>
            <a:r>
              <a:rPr lang="en-CA" sz="2000" dirty="0" err="1" smtClean="0"/>
              <a:t>ln’s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Keep this many </a:t>
            </a:r>
            <a:r>
              <a:rPr lang="en-CA" sz="2000" b="1" dirty="0" smtClean="0"/>
              <a:t>decimal places </a:t>
            </a:r>
            <a:r>
              <a:rPr lang="en-CA" sz="2000" dirty="0" smtClean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log (1 0 0 0 ) = [ 3 ] = </a:t>
            </a:r>
          </a:p>
          <a:p>
            <a:endParaRPr lang="en-CA" sz="1200" dirty="0"/>
          </a:p>
          <a:p>
            <a:r>
              <a:rPr lang="en-CA" sz="3200" dirty="0" smtClean="0"/>
              <a:t>log (1 0 0 0</a:t>
            </a:r>
            <a:r>
              <a:rPr lang="en-CA" sz="4800" b="1" dirty="0" smtClean="0"/>
              <a:t>.</a:t>
            </a:r>
            <a:r>
              <a:rPr lang="en-CA" sz="3200" dirty="0" smtClean="0"/>
              <a:t>) =  [ 3 ] = </a:t>
            </a:r>
          </a:p>
          <a:p>
            <a:endParaRPr lang="en-CA" sz="2400" dirty="0"/>
          </a:p>
          <a:p>
            <a:r>
              <a:rPr lang="en-CA" sz="3200" dirty="0" smtClean="0"/>
              <a:t>log ( 9. 8 5 x 10</a:t>
            </a:r>
            <a:r>
              <a:rPr lang="en-CA" sz="3200" baseline="30000" dirty="0" smtClean="0"/>
              <a:t>–31</a:t>
            </a:r>
            <a:r>
              <a:rPr lang="en-CA" sz="3200" dirty="0" smtClean="0"/>
              <a:t>) = [ – 30.00656377] =  </a:t>
            </a:r>
            <a:endParaRPr lang="en-CA" sz="3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40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Taking </a:t>
            </a:r>
            <a:r>
              <a:rPr lang="en-CA" sz="2000" dirty="0" err="1" smtClean="0"/>
              <a:t>antilogs</a:t>
            </a:r>
            <a:r>
              <a:rPr lang="en-CA" sz="2000" dirty="0" smtClean="0"/>
              <a:t> &amp; </a:t>
            </a:r>
            <a:r>
              <a:rPr lang="en-CA" sz="2000" dirty="0" err="1" smtClean="0"/>
              <a:t>antilns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The number of sig figs </a:t>
            </a:r>
            <a:r>
              <a:rPr lang="en-CA" sz="2000" b="1" dirty="0" smtClean="0"/>
              <a:t>after the decimal place </a:t>
            </a:r>
            <a:r>
              <a:rPr lang="en-CA" sz="2000" dirty="0" smtClean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log x = 4.939 ;	x = </a:t>
            </a:r>
            <a:r>
              <a:rPr lang="en-CA" sz="2000" dirty="0" smtClean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 smtClean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ln x =  0.6 ;	x = </a:t>
            </a:r>
            <a:r>
              <a:rPr lang="en-CA" sz="2000" dirty="0" smtClean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 smtClean="0">
                <a:solidFill>
                  <a:srgbClr val="FF0000"/>
                </a:solidFill>
              </a:rPr>
              <a:t>**</a:t>
            </a:r>
            <a:r>
              <a:rPr lang="en-CA" sz="3200" dirty="0" smtClean="0"/>
              <a:t>ln x = 5.3 x 10</a:t>
            </a:r>
            <a:r>
              <a:rPr lang="en-CA" sz="3200" baseline="30000" dirty="0" smtClean="0"/>
              <a:t>–3 </a:t>
            </a:r>
            <a:r>
              <a:rPr lang="en-CA" sz="3200" dirty="0" smtClean="0"/>
              <a:t>;	x = </a:t>
            </a:r>
            <a:r>
              <a:rPr lang="en-CA" sz="2000" dirty="0" smtClean="0"/>
              <a:t>[ 1.00531407 ]</a:t>
            </a:r>
            <a:endParaRPr lang="en-CA" sz="20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232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counted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the number of students in the room</a:t>
            </a:r>
          </a:p>
          <a:p>
            <a:pPr lvl="1"/>
            <a:r>
              <a:rPr lang="en-CA" sz="2000" dirty="0"/>
              <a:t>	</a:t>
            </a:r>
            <a:r>
              <a:rPr lang="en-CA" sz="2000" dirty="0" smtClean="0"/>
              <a:t>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1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–</a:t>
                  </a:r>
                  <a:endParaRPr lang="en-CA" sz="2400" dirty="0"/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 smtClean="0"/>
                  <a:t>:</a:t>
                </a:r>
                <a:endParaRPr lang="en-CA" sz="2000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</a:t>
                </a:r>
                <a:r>
                  <a:rPr lang="en-CA" sz="2000" dirty="0" smtClean="0"/>
                  <a:t>:</a:t>
                </a:r>
              </a:p>
              <a:p>
                <a:pPr lvl="1"/>
                <a:endParaRPr lang="en-CA" sz="2000" dirty="0" smtClean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 smtClean="0"/>
              </a:p>
              <a:p>
                <a:pPr lvl="1"/>
                <a:r>
                  <a:rPr lang="en-CA" sz="2000" dirty="0" smtClean="0"/>
                  <a:t>the 1’s mean “invert” and are interchangeable with  (392.6)</a:t>
                </a:r>
                <a:r>
                  <a:rPr lang="en-CA" sz="2000" baseline="30000" dirty="0" smtClean="0"/>
                  <a:t>–1</a:t>
                </a:r>
                <a:r>
                  <a:rPr lang="en-CA" sz="2000" dirty="0" smtClean="0"/>
                  <a:t> and (437.0)</a:t>
                </a:r>
                <a:r>
                  <a:rPr lang="en-CA" sz="2000" baseline="30000" dirty="0" smtClean="0"/>
                  <a:t>–</a:t>
                </a:r>
                <a:r>
                  <a:rPr lang="en-CA" sz="2000" baseline="30000" dirty="0"/>
                  <a:t>1</a:t>
                </a:r>
                <a:r>
                  <a:rPr lang="en-CA" sz="2000" dirty="0"/>
                  <a:t> </a:t>
                </a:r>
                <a:r>
                  <a:rPr lang="en-CA" sz="2000" dirty="0" smtClean="0"/>
                  <a:t>. </a:t>
                </a:r>
                <a:endParaRPr lang="en-CA" sz="2000" dirty="0"/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1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defined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by convention, there are </a:t>
            </a:r>
            <a:r>
              <a:rPr lang="en-CA" sz="2000" b="1" dirty="0" smtClean="0"/>
              <a:t>exactly</a:t>
            </a:r>
            <a:r>
              <a:rPr lang="en-CA" sz="2000" dirty="0" smtClean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 smtClean="0"/>
              <a:t>Unit prefix conversions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k (as in </a:t>
            </a:r>
            <a:r>
              <a:rPr lang="en-CA" sz="2000" b="1" u="sng" dirty="0" smtClean="0"/>
              <a:t>kilo</a:t>
            </a:r>
            <a:r>
              <a:rPr lang="en-CA" sz="2000" dirty="0" smtClean="0"/>
              <a:t>meter) is exactly 1000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	p (as in </a:t>
            </a:r>
            <a:r>
              <a:rPr lang="en-CA" sz="2000" b="1" u="sng" dirty="0" err="1" smtClean="0"/>
              <a:t>pico</a:t>
            </a:r>
            <a:r>
              <a:rPr lang="en-CA" sz="2000" dirty="0" err="1" smtClean="0"/>
              <a:t>meter</a:t>
            </a:r>
            <a:r>
              <a:rPr lang="en-CA" sz="2000" dirty="0" smtClean="0"/>
              <a:t>) is exactly 10</a:t>
            </a:r>
            <a:r>
              <a:rPr lang="en-CA" sz="2000" baseline="30000" dirty="0" smtClean="0"/>
              <a:t>–12</a:t>
            </a:r>
            <a:r>
              <a:rPr lang="en-CA" sz="2000" dirty="0" smtClean="0"/>
              <a:t> </a:t>
            </a:r>
            <a:endParaRPr lang="en-CA" sz="20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79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4" y="76772"/>
            <a:ext cx="8934709" cy="6682598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715730" cy="718829"/>
            <a:chOff x="504445" y="1073483"/>
            <a:chExt cx="471573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i="1">
                                  <a:latin typeface="Cambria Math"/>
                                </a:rPr>
                                <m:t>𝗑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ln</a:t>
                </a:r>
                <a:endParaRPr lang="en-CA" sz="2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CA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CA" b="0" i="1" smtClean="0">
                                <a:latin typeface="Cambria Math"/>
                              </a:rPr>
                              <m:t>284.2 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𝗑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 103</m:t>
                            </m:r>
                          </m:num>
                          <m:den>
                            <m:r>
                              <a:rPr lang="en-CA" b="0" i="1" smtClean="0">
                                <a:latin typeface="Cambria Math"/>
                              </a:rPr>
                              <m:t>8.314</m:t>
                            </m:r>
                          </m:den>
                        </m:f>
                      </m:oMath>
                    </m:oMathPara>
                  </a14:m>
                  <a:endParaRPr lang="en-CA" b="0" dirty="0" smtClean="0"/>
                </a:p>
              </p:txBody>
            </p:sp>
          </mc:Choice>
          <mc:Fallback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CA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863391" cy="681711"/>
              <a:chOff x="3356784" y="1073483"/>
              <a:chExt cx="186339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40660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–</a:t>
                </a:r>
                <a:endParaRPr lang="en-CA" sz="2400" dirty="0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1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265977" y="1081444"/>
                <a:ext cx="954198" cy="673750"/>
                <a:chOff x="6012160" y="919670"/>
                <a:chExt cx="954198" cy="673750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64223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/>
                  <a:t>–</a:t>
                </a:r>
                <a:endParaRPr lang="en-CA" dirty="0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 smtClean="0"/>
                      <a:t>0.0 0 2   5 4 7   1 2 1</a:t>
                    </a:r>
                    <a:endParaRPr lang="en-CA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 smtClean="0"/>
                      <a:t>0.0 0 2   2 8 8   3 </a:t>
                    </a:r>
                    <a:r>
                      <a:rPr lang="en-CA" dirty="0" smtClean="0"/>
                      <a:t>2 9</a:t>
                    </a:r>
                    <a:endParaRPr lang="en-CA" dirty="0"/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 smtClean="0"/>
                    <a:t>0.0 0 0   2 5 8   7 9 2</a:t>
                  </a:r>
                  <a:endParaRPr lang="en-CA" dirty="0"/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</a:t>
                </a:r>
                <a:endParaRPr lang="en-CA" sz="2000" dirty="0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)</a:t>
                </a:r>
                <a:endParaRPr lang="en-CA" sz="2000" dirty="0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(8.8 4 6   3 7 3   9)</a:t>
                </a:r>
                <a:endParaRPr lang="en-CA" sz="2000" dirty="0"/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e</a:t>
                  </a:r>
                  <a:endParaRPr lang="en-CA" sz="3600" dirty="0"/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 smtClean="0"/>
                    <a:t>(8.846 373 9)</a:t>
                  </a:r>
                  <a:endParaRPr lang="en-CA" sz="2000" dirty="0"/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(6   9 4 9 . 1 4 4   9 3 7)</a:t>
                </a:r>
                <a:endParaRPr lang="en-CA" sz="2000" dirty="0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 xmlns=""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(1 2   9 2 5 . 4 0 9   5 8)</a:t>
                </a:r>
                <a:endParaRPr lang="en-CA" sz="2000" dirty="0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5388</TotalTime>
  <Words>2434</Words>
  <Application>Microsoft Office PowerPoint</Application>
  <PresentationFormat>On-screen Show (4:3)</PresentationFormat>
  <Paragraphs>529</Paragraphs>
  <Slides>40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Pamela Wolff</cp:lastModifiedBy>
  <cp:revision>153</cp:revision>
  <cp:lastPrinted>2014-07-09T15:09:12Z</cp:lastPrinted>
  <dcterms:created xsi:type="dcterms:W3CDTF">2012-09-14T16:52:57Z</dcterms:created>
  <dcterms:modified xsi:type="dcterms:W3CDTF">2015-01-13T17:23:07Z</dcterms:modified>
</cp:coreProperties>
</file>