
<file path=[Content_Types].xml><?xml version="1.0" encoding="utf-8"?>
<Types xmlns="http://schemas.openxmlformats.org/package/2006/content-types">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6"/>
  </p:notesMasterIdLst>
  <p:sldIdLst>
    <p:sldId id="256" r:id="rId2"/>
    <p:sldId id="269" r:id="rId3"/>
    <p:sldId id="257" r:id="rId4"/>
    <p:sldId id="258" r:id="rId5"/>
    <p:sldId id="259" r:id="rId6"/>
    <p:sldId id="260" r:id="rId7"/>
    <p:sldId id="261" r:id="rId8"/>
    <p:sldId id="262" r:id="rId9"/>
    <p:sldId id="263" r:id="rId10"/>
    <p:sldId id="264" r:id="rId11"/>
    <p:sldId id="265" r:id="rId12"/>
    <p:sldId id="266" r:id="rId13"/>
    <p:sldId id="267" r:id="rId14"/>
    <p:sldId id="268" r:id="rId15"/>
  </p:sldIdLst>
  <p:sldSz cx="9144000" cy="6858000" type="screen4x3"/>
  <p:notesSz cx="7053263"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4911" autoAdjust="0"/>
  </p:normalViewPr>
  <p:slideViewPr>
    <p:cSldViewPr>
      <p:cViewPr varScale="1">
        <p:scale>
          <a:sx n="84" d="100"/>
          <a:sy n="84" d="100"/>
        </p:scale>
        <p:origin x="-1758"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56414" cy="465455"/>
          </a:xfrm>
          <a:prstGeom prst="rect">
            <a:avLst/>
          </a:prstGeom>
        </p:spPr>
        <p:txBody>
          <a:bodyPr vert="horz" lIns="93497" tIns="46749" rIns="93497" bIns="46749" rtlCol="0"/>
          <a:lstStyle>
            <a:lvl1pPr algn="l">
              <a:defRPr sz="1200"/>
            </a:lvl1pPr>
          </a:lstStyle>
          <a:p>
            <a:endParaRPr lang="en-US"/>
          </a:p>
        </p:txBody>
      </p:sp>
      <p:sp>
        <p:nvSpPr>
          <p:cNvPr id="3" name="Date Placeholder 2"/>
          <p:cNvSpPr>
            <a:spLocks noGrp="1"/>
          </p:cNvSpPr>
          <p:nvPr>
            <p:ph type="dt" idx="1"/>
          </p:nvPr>
        </p:nvSpPr>
        <p:spPr>
          <a:xfrm>
            <a:off x="3995217" y="0"/>
            <a:ext cx="3056414" cy="465455"/>
          </a:xfrm>
          <a:prstGeom prst="rect">
            <a:avLst/>
          </a:prstGeom>
        </p:spPr>
        <p:txBody>
          <a:bodyPr vert="horz" lIns="93497" tIns="46749" rIns="93497" bIns="46749" rtlCol="0"/>
          <a:lstStyle>
            <a:lvl1pPr algn="r">
              <a:defRPr sz="1200"/>
            </a:lvl1pPr>
          </a:lstStyle>
          <a:p>
            <a:fld id="{CDEC4236-3503-4943-B724-EE3A844D2186}" type="datetimeFigureOut">
              <a:rPr lang="en-US" smtClean="0"/>
              <a:pPr/>
              <a:t>9/29/2011</a:t>
            </a:fld>
            <a:endParaRPr lang="en-US"/>
          </a:p>
        </p:txBody>
      </p:sp>
      <p:sp>
        <p:nvSpPr>
          <p:cNvPr id="4" name="Slide Image Placeholder 3"/>
          <p:cNvSpPr>
            <a:spLocks noGrp="1" noRot="1" noChangeAspect="1"/>
          </p:cNvSpPr>
          <p:nvPr>
            <p:ph type="sldImg" idx="2"/>
          </p:nvPr>
        </p:nvSpPr>
        <p:spPr>
          <a:xfrm>
            <a:off x="1200150" y="698500"/>
            <a:ext cx="4654550" cy="3490913"/>
          </a:xfrm>
          <a:prstGeom prst="rect">
            <a:avLst/>
          </a:prstGeom>
          <a:noFill/>
          <a:ln w="12700">
            <a:solidFill>
              <a:prstClr val="black"/>
            </a:solidFill>
          </a:ln>
        </p:spPr>
        <p:txBody>
          <a:bodyPr vert="horz" lIns="93497" tIns="46749" rIns="93497" bIns="46749" rtlCol="0" anchor="ctr"/>
          <a:lstStyle/>
          <a:p>
            <a:endParaRPr lang="en-US"/>
          </a:p>
        </p:txBody>
      </p:sp>
      <p:sp>
        <p:nvSpPr>
          <p:cNvPr id="5" name="Notes Placeholder 4"/>
          <p:cNvSpPr>
            <a:spLocks noGrp="1"/>
          </p:cNvSpPr>
          <p:nvPr>
            <p:ph type="body" sz="quarter" idx="3"/>
          </p:nvPr>
        </p:nvSpPr>
        <p:spPr>
          <a:xfrm>
            <a:off x="705327" y="4421823"/>
            <a:ext cx="5642610" cy="4189095"/>
          </a:xfrm>
          <a:prstGeom prst="rect">
            <a:avLst/>
          </a:prstGeom>
        </p:spPr>
        <p:txBody>
          <a:bodyPr vert="horz" lIns="93497" tIns="46749" rIns="93497" bIns="4674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029"/>
            <a:ext cx="3056414" cy="465455"/>
          </a:xfrm>
          <a:prstGeom prst="rect">
            <a:avLst/>
          </a:prstGeom>
        </p:spPr>
        <p:txBody>
          <a:bodyPr vert="horz" lIns="93497" tIns="46749" rIns="93497" bIns="46749" rtlCol="0" anchor="b"/>
          <a:lstStyle>
            <a:lvl1pPr algn="l">
              <a:defRPr sz="1200"/>
            </a:lvl1pPr>
          </a:lstStyle>
          <a:p>
            <a:endParaRPr lang="en-US"/>
          </a:p>
        </p:txBody>
      </p:sp>
      <p:sp>
        <p:nvSpPr>
          <p:cNvPr id="7" name="Slide Number Placeholder 6"/>
          <p:cNvSpPr>
            <a:spLocks noGrp="1"/>
          </p:cNvSpPr>
          <p:nvPr>
            <p:ph type="sldNum" sz="quarter" idx="5"/>
          </p:nvPr>
        </p:nvSpPr>
        <p:spPr>
          <a:xfrm>
            <a:off x="3995217" y="8842029"/>
            <a:ext cx="3056414" cy="465455"/>
          </a:xfrm>
          <a:prstGeom prst="rect">
            <a:avLst/>
          </a:prstGeom>
        </p:spPr>
        <p:txBody>
          <a:bodyPr vert="horz" lIns="93497" tIns="46749" rIns="93497" bIns="46749" rtlCol="0" anchor="b"/>
          <a:lstStyle>
            <a:lvl1pPr algn="r">
              <a:defRPr sz="1200"/>
            </a:lvl1pPr>
          </a:lstStyle>
          <a:p>
            <a:fld id="{9D4F58C6-F809-4F3F-A546-69126FDF39AC}" type="slidenum">
              <a:rPr lang="en-US" smtClean="0"/>
              <a:pPr/>
              <a:t>‹#›</a:t>
            </a:fld>
            <a:endParaRPr lang="en-US"/>
          </a:p>
        </p:txBody>
      </p:sp>
    </p:spTree>
    <p:extLst>
      <p:ext uri="{BB962C8B-B14F-4D97-AF65-F5344CB8AC3E}">
        <p14:creationId xmlns:p14="http://schemas.microsoft.com/office/powerpoint/2010/main" val="8993532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9D4F58C6-F809-4F3F-A546-69126FDF39AC}" type="slidenum">
              <a:rPr lang="en-US" smtClean="0"/>
              <a:pPr/>
              <a:t>1</a:t>
            </a:fld>
            <a:endParaRPr lang="en-US"/>
          </a:p>
        </p:txBody>
      </p:sp>
    </p:spTree>
    <p:extLst>
      <p:ext uri="{BB962C8B-B14F-4D97-AF65-F5344CB8AC3E}">
        <p14:creationId xmlns:p14="http://schemas.microsoft.com/office/powerpoint/2010/main" val="18410469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856D11-7036-4E23-BB7D-C153F8F6D4A8}" type="slidenum">
              <a:rPr lang="en-US"/>
              <a:pPr/>
              <a:t>3</a:t>
            </a:fld>
            <a:endParaRPr lang="en-US"/>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r>
              <a:rPr lang="en-US"/>
              <a:t>Sometimes, it can very difficult for companies to decide how to behave in some situations.  </a:t>
            </a:r>
          </a:p>
          <a:p>
            <a:r>
              <a:rPr lang="en-US"/>
              <a:t>Managers will be influenced by their personal ethics, and cultural perspective, which may or may not be appropriate in a given situation.  </a:t>
            </a:r>
          </a:p>
          <a:p>
            <a:r>
              <a:rPr lang="en-US"/>
              <a:t>For example, gift giving in many Asian countries is considered proper behavior, but some Western countries see it as a form of bribery.  Should you forgo the practice even if you offend your host?  </a:t>
            </a:r>
          </a:p>
          <a:p>
            <a:r>
              <a:rPr lang="en-US"/>
              <a:t>Similarly, while child labor may violate your corporate policies, it may be acceptable by law in some countries.  Does this mean your company should immediately fire all employees who are minors?  Perhaps, but what if the minor is the main bread winner for the family?</a:t>
            </a:r>
          </a:p>
          <a:p>
            <a:r>
              <a:rPr lang="en-US"/>
              <a:t>These are examples of </a:t>
            </a:r>
            <a:r>
              <a:rPr lang="en-US" b="1"/>
              <a:t>ethical dilemmas</a:t>
            </a:r>
            <a:r>
              <a:rPr lang="en-US"/>
              <a:t>, or situations in which none of the available alternatives seems ethically acceptable.  Doing the right thing, or even knowing what it is, can be difficult!</a:t>
            </a:r>
          </a:p>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BDF8297-6BC2-418E-85BD-A48474A7DABF}" type="slidenum">
              <a:rPr lang="en-US"/>
              <a:pPr/>
              <a:t>4</a:t>
            </a:fld>
            <a:endParaRPr lang="en-US"/>
          </a:p>
        </p:txBody>
      </p:sp>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p:txBody>
          <a:bodyPr/>
          <a:lstStyle/>
          <a:p>
            <a:pPr>
              <a:lnSpc>
                <a:spcPct val="90000"/>
              </a:lnSpc>
            </a:pPr>
            <a:r>
              <a:rPr lang="en-US" sz="1000" dirty="0"/>
              <a:t>Why do managers behave unethically?</a:t>
            </a:r>
          </a:p>
          <a:p>
            <a:pPr>
              <a:lnSpc>
                <a:spcPct val="90000"/>
              </a:lnSpc>
            </a:pPr>
            <a:r>
              <a:rPr lang="en-US" sz="1000" dirty="0"/>
              <a:t>The causes of unethical behavior are complex and reflect personal ethics, decision-making processes, leadership, performance expectations, and organizational culture.  Let’s look at each of these.</a:t>
            </a:r>
          </a:p>
          <a:p>
            <a:pPr>
              <a:lnSpc>
                <a:spcPct val="90000"/>
              </a:lnSpc>
            </a:pPr>
            <a:r>
              <a:rPr lang="en-US" sz="1000" dirty="0"/>
              <a:t>Decisions at work are influenced by an individual’s personal ethics.  </a:t>
            </a:r>
          </a:p>
          <a:p>
            <a:pPr>
              <a:lnSpc>
                <a:spcPct val="90000"/>
              </a:lnSpc>
            </a:pPr>
            <a:r>
              <a:rPr lang="en-US" sz="1000" dirty="0"/>
              <a:t>Personal ethics are derived from parents, from schools, from religion, from the media, and so on.  So, when a person has strong personal ethics, she is likely to have strong business ethics.  </a:t>
            </a:r>
          </a:p>
          <a:p>
            <a:pPr>
              <a:lnSpc>
                <a:spcPct val="90000"/>
              </a:lnSpc>
            </a:pPr>
            <a:r>
              <a:rPr lang="en-US" sz="1000" dirty="0"/>
              <a:t>What happens though, when you take a manager out of his environment?  </a:t>
            </a:r>
          </a:p>
          <a:p>
            <a:pPr>
              <a:lnSpc>
                <a:spcPct val="90000"/>
              </a:lnSpc>
            </a:pPr>
            <a:r>
              <a:rPr lang="en-US" sz="1000" dirty="0"/>
              <a:t>Expatriate managers, or managers who are working abroad, often face pressure to violate their personal ethics.  </a:t>
            </a:r>
          </a:p>
          <a:p>
            <a:pPr>
              <a:lnSpc>
                <a:spcPct val="90000"/>
              </a:lnSpc>
            </a:pPr>
            <a:r>
              <a:rPr lang="en-US" sz="1000" dirty="0"/>
              <a:t>Imagine that you’re surrounded with people who hold to a different set of values.  You may be encouraged to adopt a behavior that you otherwise wouldn’t.  For example, if bribery is common, you might feel that in order to meet performance goals, it’s acceptable for you to use bribery as well, even though you’d never consider bribery at home. </a:t>
            </a:r>
          </a:p>
          <a:p>
            <a:pPr>
              <a:lnSpc>
                <a:spcPct val="90000"/>
              </a:lnSpc>
            </a:pPr>
            <a:r>
              <a:rPr lang="en-US" sz="1000" dirty="0"/>
              <a:t>Sometimes, you get so caught up in what you’re doing that you forget to ask whether a decision or action is unethical.</a:t>
            </a:r>
          </a:p>
          <a:p>
            <a:pPr>
              <a:lnSpc>
                <a:spcPct val="90000"/>
              </a:lnSpc>
            </a:pPr>
            <a:r>
              <a:rPr lang="en-US" sz="1000" dirty="0"/>
              <a:t>Pfizer, the maker of many pharmaceutical products,  failed to ask relevant questions when it made the decision to run experimental drug trials on children in Nigeria.  </a:t>
            </a:r>
          </a:p>
          <a:p>
            <a:pPr>
              <a:lnSpc>
                <a:spcPct val="90000"/>
              </a:lnSpc>
            </a:pPr>
            <a:r>
              <a:rPr lang="en-US" sz="1000" dirty="0"/>
              <a:t>The company was trying to get a new drug to market, but first needed a large sample of sick children to test it on.  When an epidemic hit Nigeria, Pfizer saw its chance.  Only later did it question whether it was right to test an experimental drug on children whose parents probably didn’t realize what was going on, or who didn’t have alternative treatment options.  </a:t>
            </a:r>
          </a:p>
          <a:p>
            <a:pPr>
              <a:lnSpc>
                <a:spcPct val="90000"/>
              </a:lnSpc>
            </a:pPr>
            <a:r>
              <a:rPr lang="en-US" sz="1000" dirty="0"/>
              <a:t>You can learn more about this case in the Management Focus in your text. </a:t>
            </a:r>
          </a:p>
          <a:p>
            <a:pPr>
              <a:lnSpc>
                <a:spcPct val="90000"/>
              </a:lnSpc>
            </a:pPr>
            <a:endParaRPr lang="en-US" sz="1000" dirty="0"/>
          </a:p>
          <a:p>
            <a:pPr>
              <a:lnSpc>
                <a:spcPct val="90000"/>
              </a:lnSpc>
            </a:pPr>
            <a:endParaRPr lang="en-US" sz="900" dirty="0"/>
          </a:p>
          <a:p>
            <a:pPr>
              <a:lnSpc>
                <a:spcPct val="90000"/>
              </a:lnSpc>
            </a:pPr>
            <a:endParaRPr lang="en-US" sz="90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155153B-721E-46F0-840C-AFAF60B80047}" type="slidenum">
              <a:rPr lang="en-US"/>
              <a:pPr/>
              <a:t>5</a:t>
            </a:fld>
            <a:endParaRPr lang="en-US"/>
          </a:p>
        </p:txBody>
      </p:sp>
      <p:sp>
        <p:nvSpPr>
          <p:cNvPr id="52226" name="Rectangle 2"/>
          <p:cNvSpPr>
            <a:spLocks noGrp="1" noRot="1" noChangeAspect="1" noChangeArrowheads="1" noTextEdit="1"/>
          </p:cNvSpPr>
          <p:nvPr>
            <p:ph type="sldImg"/>
          </p:nvPr>
        </p:nvSpPr>
        <p:spPr>
          <a:ln/>
        </p:spPr>
      </p:sp>
      <p:sp>
        <p:nvSpPr>
          <p:cNvPr id="52227" name="Rectangle 3"/>
          <p:cNvSpPr>
            <a:spLocks noGrp="1" noChangeArrowheads="1"/>
          </p:cNvSpPr>
          <p:nvPr>
            <p:ph type="body" idx="1"/>
          </p:nvPr>
        </p:nvSpPr>
        <p:spPr/>
        <p:txBody>
          <a:bodyPr/>
          <a:lstStyle/>
          <a:p>
            <a:r>
              <a:rPr lang="en-US"/>
              <a:t>Some companies, however, don’t emphasize ethical responsibility, and so, may in fact promote unethical behavior.  </a:t>
            </a:r>
          </a:p>
          <a:p>
            <a:r>
              <a:rPr lang="en-US"/>
              <a:t>A firm’s organizational culture refers to the values and norms that are shared among its employees. </a:t>
            </a:r>
          </a:p>
          <a:p>
            <a:r>
              <a:rPr lang="en-US"/>
              <a:t>If ethical behavior is encouraged, the company is likely to act in an ethically responsible way.  </a:t>
            </a:r>
          </a:p>
          <a:p>
            <a:r>
              <a:rPr lang="en-US"/>
              <a:t>On the other hand, organizational cultures like the one at Enron, which was fraught with deception and greed, can ultimately lead to a company’s demise! </a:t>
            </a:r>
          </a:p>
          <a:p>
            <a:r>
              <a:rPr lang="en-US"/>
              <a:t>Sometimes, companies unwittingly promote unethical behavior by setting unrealistic performance expectations. </a:t>
            </a:r>
          </a:p>
          <a:p>
            <a:r>
              <a:rPr lang="en-US"/>
              <a:t>Companies that do this may push employees to cut corners or act in other unethical ways.  </a:t>
            </a:r>
          </a:p>
          <a:p>
            <a:r>
              <a:rPr lang="en-US"/>
              <a:t>Think again, about the decisions made at Pfizer because of the push to get the new drug to market for example. </a:t>
            </a:r>
          </a:p>
          <a:p>
            <a:r>
              <a:rPr lang="en-US"/>
              <a:t>Finally, regardless of any policies a company might maintain, actions speak louder than words.  </a:t>
            </a:r>
          </a:p>
          <a:p>
            <a:r>
              <a:rPr lang="en-US"/>
              <a:t>A company’s leaders must set an example by demonstrating strong ethics.  </a:t>
            </a:r>
          </a:p>
          <a:p>
            <a:r>
              <a:rPr lang="en-US"/>
              <a:t>You already know that Kenneth lay, former CEO of Enron, did just the opposite, and in fact promoted unethical behavior within his organization. </a:t>
            </a:r>
          </a:p>
          <a:p>
            <a:endParaRPr lang="en-US"/>
          </a:p>
          <a:p>
            <a:endParaRPr lang="en-US" sz="10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4E6A4A7-29F0-4DB1-8EB9-52EFE11E434B}" type="slidenum">
              <a:rPr lang="en-US"/>
              <a:pPr/>
              <a:t>6</a:t>
            </a:fld>
            <a:endParaRPr lang="en-US"/>
          </a:p>
        </p:txBody>
      </p:sp>
      <p:sp>
        <p:nvSpPr>
          <p:cNvPr id="53250" name="Rectangle 2"/>
          <p:cNvSpPr>
            <a:spLocks noGrp="1" noRot="1" noChangeAspect="1" noChangeArrowheads="1" noTextEdit="1"/>
          </p:cNvSpPr>
          <p:nvPr>
            <p:ph type="sldImg"/>
          </p:nvPr>
        </p:nvSpPr>
        <p:spPr>
          <a:ln/>
        </p:spPr>
      </p:sp>
      <p:sp>
        <p:nvSpPr>
          <p:cNvPr id="53251" name="Rectangle 3"/>
          <p:cNvSpPr>
            <a:spLocks noGrp="1" noChangeArrowheads="1"/>
          </p:cNvSpPr>
          <p:nvPr>
            <p:ph type="body" idx="1"/>
          </p:nvPr>
        </p:nvSpPr>
        <p:spPr/>
        <p:txBody>
          <a:bodyPr/>
          <a:lstStyle/>
          <a:p>
            <a:r>
              <a:rPr lang="en-US" sz="1400"/>
              <a:t>Here you can see the determinants of ethical behavior.</a:t>
            </a:r>
          </a:p>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26BC076-AE67-4825-94B7-D095DCE89463}" type="slidenum">
              <a:rPr lang="en-US"/>
              <a:pPr/>
              <a:t>7</a:t>
            </a:fld>
            <a:endParaRPr lang="en-US"/>
          </a:p>
        </p:txBody>
      </p:sp>
      <p:sp>
        <p:nvSpPr>
          <p:cNvPr id="54274" name="Rectangle 2"/>
          <p:cNvSpPr>
            <a:spLocks noGrp="1" noRot="1" noChangeAspect="1" noChangeArrowheads="1" noTextEdit="1"/>
          </p:cNvSpPr>
          <p:nvPr>
            <p:ph type="sldImg"/>
          </p:nvPr>
        </p:nvSpPr>
        <p:spPr>
          <a:ln/>
        </p:spPr>
      </p:sp>
      <p:sp>
        <p:nvSpPr>
          <p:cNvPr id="54275" name="Rectangle 3"/>
          <p:cNvSpPr>
            <a:spLocks noGrp="1" noChangeArrowheads="1"/>
          </p:cNvSpPr>
          <p:nvPr>
            <p:ph type="body" idx="1"/>
          </p:nvPr>
        </p:nvSpPr>
        <p:spPr/>
        <p:txBody>
          <a:bodyPr/>
          <a:lstStyle/>
          <a:p>
            <a:r>
              <a:rPr lang="en-US" sz="1400"/>
              <a:t>Now that we’ve talked about different types of unethical behavior and why it occurs, let’s move on to explore some of the philosophical approaches to business ethics.  </a:t>
            </a:r>
          </a:p>
          <a:p>
            <a:r>
              <a:rPr lang="en-US" sz="1400"/>
              <a:t>You’ll notice that some approaches deny the value of business ethics or apply the concept in an unsatisfactory way, and that others are favored by moral philosophers and form the basis for current models of ethical behavior.</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4F09A9F-24E1-4355-9AA5-ECCFDA384786}" type="slidenum">
              <a:rPr lang="en-US"/>
              <a:pPr/>
              <a:t>8</a:t>
            </a:fld>
            <a:endParaRPr lang="en-US"/>
          </a:p>
        </p:txBody>
      </p:sp>
      <p:sp>
        <p:nvSpPr>
          <p:cNvPr id="55298" name="Rectangle 2"/>
          <p:cNvSpPr>
            <a:spLocks noGrp="1" noRot="1" noChangeAspect="1" noChangeArrowheads="1" noTextEdit="1"/>
          </p:cNvSpPr>
          <p:nvPr>
            <p:ph type="sldImg"/>
          </p:nvPr>
        </p:nvSpPr>
        <p:spPr>
          <a:ln/>
        </p:spPr>
      </p:sp>
      <p:sp>
        <p:nvSpPr>
          <p:cNvPr id="55299" name="Rectangle 3"/>
          <p:cNvSpPr>
            <a:spLocks noGrp="1" noChangeArrowheads="1"/>
          </p:cNvSpPr>
          <p:nvPr>
            <p:ph type="body" idx="1"/>
          </p:nvPr>
        </p:nvSpPr>
        <p:spPr/>
        <p:txBody>
          <a:bodyPr/>
          <a:lstStyle/>
          <a:p>
            <a:pPr>
              <a:lnSpc>
                <a:spcPct val="80000"/>
              </a:lnSpc>
            </a:pPr>
            <a:r>
              <a:rPr lang="en-US" sz="1000" dirty="0"/>
              <a:t>We’ll start with what we call </a:t>
            </a:r>
            <a:r>
              <a:rPr lang="en-US" sz="1000" b="1" dirty="0"/>
              <a:t>straw men</a:t>
            </a:r>
            <a:r>
              <a:rPr lang="en-US" sz="1000" dirty="0"/>
              <a:t> approaches which are raised by business scholars mainly to demonstrate that they offer inappropriate guidelines for ethical decision making in multinational firms.  There four straw men approaches. </a:t>
            </a:r>
          </a:p>
          <a:p>
            <a:pPr>
              <a:lnSpc>
                <a:spcPct val="80000"/>
              </a:lnSpc>
            </a:pPr>
            <a:r>
              <a:rPr lang="en-US" sz="1000" dirty="0"/>
              <a:t>The </a:t>
            </a:r>
            <a:r>
              <a:rPr lang="en-US" sz="1000" b="1" dirty="0"/>
              <a:t>Friedman doctrine </a:t>
            </a:r>
            <a:r>
              <a:rPr lang="en-US" sz="1000" dirty="0"/>
              <a:t>argues that the only responsibility of business is to increase profits.  Friedman claimed that as long as the firm stayed within the letter of the law, ethics didn’t enter the equation.  So, in other words he would argue that it’s not the responsibility of a company to take on social expenditures beyond what’s mandated by law, and what’s required to run a business efficiently.  So, Friedman would advocate the use of child labor, as long as it wasn’t prohibited by law.  Similarly, he would argue that a company could dump pollutants into a river, again as long as there wasn’t a law against it. Friedman did suggest that companies stay away from fraud and deception though. </a:t>
            </a:r>
            <a:endParaRPr lang="en-US" sz="1000" b="1" dirty="0"/>
          </a:p>
          <a:p>
            <a:pPr>
              <a:lnSpc>
                <a:spcPct val="80000"/>
              </a:lnSpc>
            </a:pPr>
            <a:r>
              <a:rPr lang="en-US" sz="1000" b="1" dirty="0"/>
              <a:t>Cultural relativism</a:t>
            </a:r>
            <a:r>
              <a:rPr lang="en-US" sz="1000" dirty="0"/>
              <a:t> is the belief that ethics are culturally determined and that firms should adopt the ethics of the cultures in which they operate.  In other words, when in Rome, do as the Romans do.  So, if a culture supports slavery, the approach would suggest that companies adopt slavery, too. Again, you might recall the actions of Siemens in the Opening Case.</a:t>
            </a:r>
          </a:p>
          <a:p>
            <a:pPr>
              <a:lnSpc>
                <a:spcPct val="80000"/>
              </a:lnSpc>
            </a:pPr>
            <a:r>
              <a:rPr lang="en-US" sz="1000" dirty="0"/>
              <a:t>The </a:t>
            </a:r>
            <a:r>
              <a:rPr lang="en-US" sz="1000" b="1" dirty="0"/>
              <a:t>righteous moralist</a:t>
            </a:r>
            <a:r>
              <a:rPr lang="en-US" sz="1000" dirty="0"/>
              <a:t> takes the opposite perspective from cultural relativism, and claims that a multinational’s home country standards of ethics are the appropriate ones for companies to follow in foreign countries.  While initially you may think this is the right approach, following it can create problems.  For example, suppose you decided that since you pay your employees $15 per hour at home, you should pay employees the same wage to do the job wherever they may be located.  Well, you’ve just eliminated a key reason for making an investment in a developing country—lower wages!  If you don’t make the investment because it doesn’t save you money, then you won’t bring new jobs to the developing country - jobs that could be very beneficial to the country!</a:t>
            </a:r>
          </a:p>
          <a:p>
            <a:pPr>
              <a:lnSpc>
                <a:spcPct val="80000"/>
              </a:lnSpc>
            </a:pPr>
            <a:r>
              <a:rPr lang="en-US" sz="1000" dirty="0"/>
              <a:t>Finally, the </a:t>
            </a:r>
            <a:r>
              <a:rPr lang="en-US" sz="1000" b="1" dirty="0"/>
              <a:t>naïve immoralist</a:t>
            </a:r>
            <a:r>
              <a:rPr lang="en-US" sz="1000" dirty="0"/>
              <a:t> argues that if a manager of a multinational company sees that firms from other countries are not following ethical norms in a host country, that manager should ignore the norms as well.  You might think back to your elementary playground and the old adage that two wrongs don’t make a right.  Just because another country is paying off drug lords doesn’t mean you should do it, too! </a:t>
            </a:r>
          </a:p>
          <a:p>
            <a:pPr>
              <a:lnSpc>
                <a:spcPct val="80000"/>
              </a:lnSpc>
            </a:pPr>
            <a:endParaRPr lang="en-US" sz="1000"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B832413-3C01-4833-AF8D-CA6B67779411}" type="slidenum">
              <a:rPr lang="en-US"/>
              <a:pPr/>
              <a:t>9</a:t>
            </a:fld>
            <a:endParaRPr lang="en-US"/>
          </a:p>
        </p:txBody>
      </p:sp>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p:txBody>
          <a:bodyPr/>
          <a:lstStyle/>
          <a:p>
            <a:r>
              <a:rPr lang="en-US"/>
              <a:t>The utilitarian and Kantian approaches to ethics, in contrast to the straw men approaches, are considered valuable.  </a:t>
            </a:r>
          </a:p>
          <a:p>
            <a:r>
              <a:rPr lang="en-US"/>
              <a:t>The </a:t>
            </a:r>
            <a:r>
              <a:rPr lang="en-US" b="1"/>
              <a:t>utilitarian </a:t>
            </a:r>
            <a:r>
              <a:rPr lang="en-US"/>
              <a:t>approach holds that the moral worth of actions or practices is determined by their consequences.  In other words, carefully weigh all of the social benefits and costs of a business decision, and only pursue those choices where the benefits clearly outweigh the costs.  </a:t>
            </a:r>
          </a:p>
          <a:p>
            <a:r>
              <a:rPr lang="en-US"/>
              <a:t>Many companies use this notion when they develop cost-benefit analyses and risk assessments before making decisions.  So, rather than simply looking at the additional profits drilling for oil in Alaska might bring, a company would also consider the damage that would occur to the eco-system.</a:t>
            </a:r>
          </a:p>
          <a:p>
            <a:r>
              <a:rPr lang="en-US" b="1"/>
              <a:t>Kantian</a:t>
            </a:r>
            <a:r>
              <a:rPr lang="en-US"/>
              <a:t> ethics suggests that people should be treated as ends, and never as means to the ends of others.  What does this mean?  It means that people shouldn’t be employed in sweatshops because that’s essentially the same as treating people as cogs in a machine-- not as conscious moral beings with dignity. </a:t>
            </a:r>
          </a:p>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415B06A-BD77-4F87-9CAC-EDEC78BA9258}" type="slidenum">
              <a:rPr lang="en-US"/>
              <a:pPr/>
              <a:t>10</a:t>
            </a:fld>
            <a:endParaRPr lang="en-US"/>
          </a:p>
        </p:txBody>
      </p:sp>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p:txBody>
          <a:bodyPr/>
          <a:lstStyle/>
          <a:p>
            <a:r>
              <a:rPr lang="en-US" sz="1400"/>
              <a:t>Now, let’s move on to </a:t>
            </a:r>
            <a:r>
              <a:rPr lang="en-US" sz="1400" b="1"/>
              <a:t>rights</a:t>
            </a:r>
            <a:r>
              <a:rPr lang="en-US" sz="1400"/>
              <a:t> theories, which recognize that human beings have fundamental rights and privileges that transcend national boundaries and culture.  </a:t>
            </a:r>
          </a:p>
          <a:p>
            <a:r>
              <a:rPr lang="en-US" sz="1400"/>
              <a:t>According to this approach, managers are compelled to respect these rights when they make decisions.  </a:t>
            </a:r>
          </a:p>
          <a:p>
            <a:r>
              <a:rPr lang="en-US" sz="1400"/>
              <a:t>The UN has legitimized rights theories  with its </a:t>
            </a:r>
            <a:r>
              <a:rPr lang="en-US" sz="1400" b="1"/>
              <a:t>Universal Declaration of Human Rights</a:t>
            </a:r>
            <a:r>
              <a:rPr lang="en-US" sz="1400"/>
              <a:t> which specifies the principles that should always be adhered to regardless of the culture in which one is doing business.  </a:t>
            </a:r>
          </a:p>
          <a:p>
            <a:r>
              <a:rPr lang="en-US" sz="1400"/>
              <a:t>This approach would argue that it’s unethical to employ child labor in sweatshop factories, or pay less than subsistence wages. </a:t>
            </a:r>
          </a:p>
          <a:p>
            <a:endParaRPr lang="en-US" sz="1400"/>
          </a:p>
          <a:p>
            <a:endParaRPr lang="en-US" sz="1400"/>
          </a:p>
          <a:p>
            <a:endParaRPr lang="en-US" sz="1400"/>
          </a:p>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A7D6A51-C3E9-497D-BDC5-4D0F904137A0}" type="slidenum">
              <a:rPr lang="en-US"/>
              <a:pPr/>
              <a:t>11</a:t>
            </a:fld>
            <a:endParaRPr lang="en-US"/>
          </a:p>
        </p:txBody>
      </p:sp>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p:txBody>
          <a:bodyPr/>
          <a:lstStyle/>
          <a:p>
            <a:r>
              <a:rPr lang="en-US" sz="1400" b="1"/>
              <a:t>Justice</a:t>
            </a:r>
            <a:r>
              <a:rPr lang="en-US" sz="1400"/>
              <a:t> theories focus on the attainment of a just distribution of economic goods and services, where a </a:t>
            </a:r>
            <a:r>
              <a:rPr lang="en-US" sz="1400" b="1"/>
              <a:t>just distribution</a:t>
            </a:r>
            <a:r>
              <a:rPr lang="en-US" sz="1400"/>
              <a:t> is one that is considered to be fair and equitable.  </a:t>
            </a:r>
          </a:p>
          <a:p>
            <a:r>
              <a:rPr lang="en-US" sz="1400"/>
              <a:t>John Rawls is credited with arguing that economic goods and services should be distributed equally except when an unequal distribution would work to everyone’s advantage. </a:t>
            </a:r>
          </a:p>
          <a:p>
            <a:r>
              <a:rPr lang="en-US" sz="1400"/>
              <a:t>Rawls argued that impartiality is guaranteed by the </a:t>
            </a:r>
            <a:r>
              <a:rPr lang="en-US" sz="1400" b="1"/>
              <a:t>veil of ignorance</a:t>
            </a:r>
            <a:r>
              <a:rPr lang="en-US" sz="1400"/>
              <a:t> where everyone is imagined to be ignorant of all of his or her particular characteristics, and that inequalities are justified only if they benefit the least advantaged person.</a:t>
            </a:r>
          </a:p>
          <a:p>
            <a:r>
              <a:rPr lang="en-US" sz="1400"/>
              <a:t>From a business perspective, managers might ask whether their policies in foreign markets would be considered just.  </a:t>
            </a:r>
          </a:p>
          <a:p>
            <a:r>
              <a:rPr lang="en-US" sz="1400"/>
              <a:t>Would they, for example, adopt a policy of paying subsistence wages to employees working in sweatshop factories where they were exposed to toxic materials?  Probably not!  So, if a decision seems unjust, it’s probably unethical.</a:t>
            </a:r>
          </a:p>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23E99F-83D0-42C3-AB76-81B13EE93457}" type="slidenum">
              <a:rPr lang="en-US"/>
              <a:pPr/>
              <a:t>12</a:t>
            </a:fld>
            <a:endParaRPr lang="en-US"/>
          </a:p>
        </p:txBody>
      </p:sp>
      <p:sp>
        <p:nvSpPr>
          <p:cNvPr id="59394" name="Rectangle 2"/>
          <p:cNvSpPr>
            <a:spLocks noGrp="1" noRot="1" noChangeAspect="1" noChangeArrowheads="1" noTextEdit="1"/>
          </p:cNvSpPr>
          <p:nvPr>
            <p:ph type="sldImg"/>
          </p:nvPr>
        </p:nvSpPr>
        <p:spPr>
          <a:ln/>
        </p:spPr>
      </p:sp>
      <p:sp>
        <p:nvSpPr>
          <p:cNvPr id="59395" name="Rectangle 3"/>
          <p:cNvSpPr>
            <a:spLocks noGrp="1" noChangeArrowheads="1"/>
          </p:cNvSpPr>
          <p:nvPr>
            <p:ph type="body" idx="1"/>
          </p:nvPr>
        </p:nvSpPr>
        <p:spPr/>
        <p:txBody>
          <a:bodyPr/>
          <a:lstStyle/>
          <a:p>
            <a:r>
              <a:rPr lang="en-US" dirty="0"/>
              <a:t>How can managers be sure they operating in an appropriate and ethical manner?  </a:t>
            </a:r>
          </a:p>
          <a:p>
            <a:r>
              <a:rPr lang="en-US" dirty="0"/>
              <a:t>Sometimes it can be hard to figure out what’s right.  </a:t>
            </a:r>
          </a:p>
          <a:p>
            <a:r>
              <a:rPr lang="en-US" dirty="0"/>
              <a:t>However, there are five things that managers can do to be sure that ethical issues are considered when decisions are made. </a:t>
            </a:r>
          </a:p>
          <a:p>
            <a:r>
              <a:rPr lang="en-US" dirty="0"/>
              <a:t>First, firms should favor hiring and promoting people with well grounded personal ethics.  </a:t>
            </a:r>
          </a:p>
          <a:p>
            <a:r>
              <a:rPr lang="en-US" dirty="0"/>
              <a:t>While it may seem obvious that you should hire people with a strong sense of business ethics, it can be hard to know whether a person fits this category.  </a:t>
            </a:r>
          </a:p>
          <a:p>
            <a:r>
              <a:rPr lang="en-US" dirty="0"/>
              <a:t>So, businesses often require references, or give prospective employees tests as a way of finding out more about individuals.  </a:t>
            </a:r>
          </a:p>
          <a:p>
            <a:r>
              <a:rPr lang="en-US" dirty="0"/>
              <a:t>It’s also important for individuals to find out about the ethics of a prospective employer.  You might ask, for example, whether a firm has a formal code of ethics, or how senior managers are viewed, and so on. </a:t>
            </a:r>
          </a:p>
          <a:p>
            <a:r>
              <a:rPr lang="en-US" dirty="0"/>
              <a:t>Second, firms should try to build an organizational culture that places a high value on ethical behavior.  </a:t>
            </a:r>
          </a:p>
          <a:p>
            <a:r>
              <a:rPr lang="en-US" dirty="0"/>
              <a:t>To develop this, firms need to articulate values that place a strong emphasis on ethical behavior.  Some firms do this by establishing a formal </a:t>
            </a:r>
            <a:r>
              <a:rPr lang="en-US" b="1" dirty="0"/>
              <a:t>code of ethics</a:t>
            </a:r>
            <a:r>
              <a:rPr lang="en-US" dirty="0"/>
              <a:t>.  </a:t>
            </a:r>
          </a:p>
          <a:p>
            <a:r>
              <a:rPr lang="en-US" dirty="0"/>
              <a:t>Once a code has been developed, leaders need to emphasize it and act on it.  </a:t>
            </a:r>
          </a:p>
          <a:p>
            <a:r>
              <a:rPr lang="en-US" dirty="0"/>
              <a:t>Companies can encourage employees to adopt the code by offering incentives and rewards to employees who behave in an ethical manner. </a:t>
            </a:r>
          </a:p>
          <a:p>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00331D2-E03A-4858-9C43-B8BCF295BBD2}" type="slidenum">
              <a:rPr lang="en-US"/>
              <a:pPr/>
              <a:t>13</a:t>
            </a:fld>
            <a:endParaRPr lang="en-US"/>
          </a:p>
        </p:txBody>
      </p:sp>
      <p:sp>
        <p:nvSpPr>
          <p:cNvPr id="60418" name="Rectangle 2"/>
          <p:cNvSpPr>
            <a:spLocks noGrp="1" noRot="1" noChangeAspect="1" noChangeArrowheads="1" noTextEdit="1"/>
          </p:cNvSpPr>
          <p:nvPr>
            <p:ph type="sldImg"/>
          </p:nvPr>
        </p:nvSpPr>
        <p:spPr>
          <a:ln/>
        </p:spPr>
      </p:sp>
      <p:sp>
        <p:nvSpPr>
          <p:cNvPr id="60419" name="Rectangle 3"/>
          <p:cNvSpPr>
            <a:spLocks noGrp="1" noChangeArrowheads="1"/>
          </p:cNvSpPr>
          <p:nvPr>
            <p:ph type="body" idx="1"/>
          </p:nvPr>
        </p:nvSpPr>
        <p:spPr/>
        <p:txBody>
          <a:bodyPr/>
          <a:lstStyle/>
          <a:p>
            <a:r>
              <a:rPr lang="en-US" sz="1400"/>
              <a:t>Third, firms should make sure that leaders articulate the rhetoric of ethical behavior and act in a manner that is consistent with that rhetoric.  </a:t>
            </a:r>
          </a:p>
          <a:p>
            <a:r>
              <a:rPr lang="en-US" sz="1400"/>
              <a:t>The fourth thing managers can do is develop moral courage.  </a:t>
            </a:r>
          </a:p>
          <a:p>
            <a:r>
              <a:rPr lang="en-US" sz="1400"/>
              <a:t>Companies can strengthen the moral courage of employees by committing themselves to not retaliate against employees who exercise moral courage, say no to superiors, or otherwise complain about unethical actions. </a:t>
            </a:r>
          </a:p>
          <a:p>
            <a:r>
              <a:rPr lang="en-US" sz="1400"/>
              <a:t>For example, consider the following extract from Unilever’s code of ethics: Any breaches of the Code must be reported in accordance with the procedures specified by the Joint Secretaries. The Board of Unilever will not criticize management for any loss of business resulting from adherence to these principles and other mandatory policies and instructions. The Board of Unilever expects employees to bring to their attention, or to that of senior management, any breach or suspected breach of these principles. Provision has been made for employees to be able to report in confidence and no employee will suffer as a consequence of doing so.</a:t>
            </a:r>
          </a:p>
          <a:p>
            <a:endParaRPr lang="en-US" sz="1400"/>
          </a:p>
          <a:p>
            <a:endParaRPr lang="en-US" sz="1400"/>
          </a:p>
          <a:p>
            <a:endParaRPr lang="en-US" sz="1400"/>
          </a:p>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994D7D3-F795-4E50-BFEC-AB528444DEE9}" type="slidenum">
              <a:rPr lang="en-US"/>
              <a:pPr/>
              <a:t>14</a:t>
            </a:fld>
            <a:endParaRPr lang="en-US"/>
          </a:p>
        </p:txBody>
      </p:sp>
      <p:sp>
        <p:nvSpPr>
          <p:cNvPr id="61442" name="Rectangle 2"/>
          <p:cNvSpPr>
            <a:spLocks noGrp="1" noRot="1" noChangeAspect="1" noChangeArrowheads="1" noTextEdit="1"/>
          </p:cNvSpPr>
          <p:nvPr>
            <p:ph type="sldImg"/>
          </p:nvPr>
        </p:nvSpPr>
        <p:spPr>
          <a:ln/>
        </p:spPr>
      </p:sp>
      <p:sp>
        <p:nvSpPr>
          <p:cNvPr id="61443" name="Rectangle 3"/>
          <p:cNvSpPr>
            <a:spLocks noGrp="1" noChangeArrowheads="1"/>
          </p:cNvSpPr>
          <p:nvPr>
            <p:ph type="body" idx="1"/>
          </p:nvPr>
        </p:nvSpPr>
        <p:spPr/>
        <p:txBody>
          <a:bodyPr/>
          <a:lstStyle/>
          <a:p>
            <a:r>
              <a:rPr lang="en-US"/>
              <a:t>Finally, firms should put decision making processes in place that require people to consider the ethical dimension of business decisions.</a:t>
            </a:r>
          </a:p>
          <a:p>
            <a:r>
              <a:rPr lang="en-US"/>
              <a:t>How can ethics be incorporated into decision making processes?  </a:t>
            </a:r>
          </a:p>
          <a:p>
            <a:r>
              <a:rPr lang="en-US"/>
              <a:t>One way is to use a moral compass.  So, for example, if a manager can answer “yes” to any of the following questions, the decision would be considered ethical.</a:t>
            </a:r>
          </a:p>
          <a:p>
            <a:r>
              <a:rPr lang="en-US"/>
              <a:t>One, does my decision fall within the accepted values of standards that typically apply in the organizational environment?  </a:t>
            </a:r>
          </a:p>
          <a:p>
            <a:r>
              <a:rPr lang="en-US"/>
              <a:t>Two, am I willing to see the decision communicated to all stakeholders affected by it?  </a:t>
            </a:r>
          </a:p>
          <a:p>
            <a:r>
              <a:rPr lang="en-US"/>
              <a:t>Three, would the people with whom I have significant personal relationships approve of the decision?</a:t>
            </a:r>
          </a:p>
          <a:p>
            <a:r>
              <a:rPr lang="en-US"/>
              <a:t>  </a:t>
            </a:r>
          </a:p>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September 29, 2011</a:t>
            </a:r>
            <a:endParaRPr lang="en-US"/>
          </a:p>
        </p:txBody>
      </p:sp>
      <p:sp>
        <p:nvSpPr>
          <p:cNvPr id="5" name="Footer Placeholder 4"/>
          <p:cNvSpPr>
            <a:spLocks noGrp="1"/>
          </p:cNvSpPr>
          <p:nvPr>
            <p:ph type="ftr" sz="quarter" idx="11"/>
          </p:nvPr>
        </p:nvSpPr>
        <p:spPr/>
        <p:txBody>
          <a:bodyPr/>
          <a:lstStyle/>
          <a:p>
            <a:r>
              <a:rPr lang="en-US" smtClean="0"/>
              <a:t>Corporate and Personal Responsibility</a:t>
            </a:r>
            <a:endParaRPr lang="en-US"/>
          </a:p>
        </p:txBody>
      </p:sp>
      <p:sp>
        <p:nvSpPr>
          <p:cNvPr id="6" name="Slide Number Placeholder 5"/>
          <p:cNvSpPr>
            <a:spLocks noGrp="1"/>
          </p:cNvSpPr>
          <p:nvPr>
            <p:ph type="sldNum" sz="quarter" idx="12"/>
          </p:nvPr>
        </p:nvSpPr>
        <p:spPr/>
        <p:txBody>
          <a:bodyPr/>
          <a:lstStyle/>
          <a:p>
            <a:fld id="{B5E3C313-E255-4E33-B246-DA6523A04914}"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September 29, 2011</a:t>
            </a:r>
            <a:endParaRPr lang="en-US"/>
          </a:p>
        </p:txBody>
      </p:sp>
      <p:sp>
        <p:nvSpPr>
          <p:cNvPr id="5" name="Footer Placeholder 4"/>
          <p:cNvSpPr>
            <a:spLocks noGrp="1"/>
          </p:cNvSpPr>
          <p:nvPr>
            <p:ph type="ftr" sz="quarter" idx="11"/>
          </p:nvPr>
        </p:nvSpPr>
        <p:spPr/>
        <p:txBody>
          <a:bodyPr/>
          <a:lstStyle/>
          <a:p>
            <a:r>
              <a:rPr lang="en-US" smtClean="0"/>
              <a:t>Corporate and Personal Responsibility</a:t>
            </a:r>
            <a:endParaRPr lang="en-US"/>
          </a:p>
        </p:txBody>
      </p:sp>
      <p:sp>
        <p:nvSpPr>
          <p:cNvPr id="6" name="Slide Number Placeholder 5"/>
          <p:cNvSpPr>
            <a:spLocks noGrp="1"/>
          </p:cNvSpPr>
          <p:nvPr>
            <p:ph type="sldNum" sz="quarter" idx="12"/>
          </p:nvPr>
        </p:nvSpPr>
        <p:spPr/>
        <p:txBody>
          <a:bodyPr/>
          <a:lstStyle/>
          <a:p>
            <a:fld id="{B5E3C313-E255-4E33-B246-DA6523A0491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r>
              <a:rPr lang="en-US" smtClean="0"/>
              <a:t>September 29, 2011</a:t>
            </a:r>
            <a:endParaRPr lang="en-US"/>
          </a:p>
        </p:txBody>
      </p:sp>
      <p:sp>
        <p:nvSpPr>
          <p:cNvPr id="5" name="Footer Placeholder 4"/>
          <p:cNvSpPr>
            <a:spLocks noGrp="1"/>
          </p:cNvSpPr>
          <p:nvPr>
            <p:ph type="ftr" sz="quarter" idx="11"/>
          </p:nvPr>
        </p:nvSpPr>
        <p:spPr/>
        <p:txBody>
          <a:bodyPr/>
          <a:lstStyle/>
          <a:p>
            <a:r>
              <a:rPr lang="en-US" smtClean="0"/>
              <a:t>Corporate and Personal Responsibility</a:t>
            </a:r>
            <a:endParaRPr lang="en-US"/>
          </a:p>
        </p:txBody>
      </p:sp>
      <p:sp>
        <p:nvSpPr>
          <p:cNvPr id="6" name="Slide Number Placeholder 5"/>
          <p:cNvSpPr>
            <a:spLocks noGrp="1"/>
          </p:cNvSpPr>
          <p:nvPr>
            <p:ph type="sldNum" sz="quarter" idx="12"/>
          </p:nvPr>
        </p:nvSpPr>
        <p:spPr/>
        <p:txBody>
          <a:bodyPr/>
          <a:lstStyle/>
          <a:p>
            <a:fld id="{B5E3C313-E255-4E33-B246-DA6523A0491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September 29, 2011</a:t>
            </a:r>
            <a:endParaRPr lang="en-US"/>
          </a:p>
        </p:txBody>
      </p:sp>
      <p:sp>
        <p:nvSpPr>
          <p:cNvPr id="6" name="Footer Placeholder 5"/>
          <p:cNvSpPr>
            <a:spLocks noGrp="1"/>
          </p:cNvSpPr>
          <p:nvPr>
            <p:ph type="ftr" sz="quarter" idx="11"/>
          </p:nvPr>
        </p:nvSpPr>
        <p:spPr/>
        <p:txBody>
          <a:bodyPr/>
          <a:lstStyle/>
          <a:p>
            <a:r>
              <a:rPr lang="en-US" smtClean="0"/>
              <a:t>Corporate and Personal Responsibility</a:t>
            </a:r>
            <a:endParaRPr lang="en-US"/>
          </a:p>
        </p:txBody>
      </p:sp>
      <p:sp>
        <p:nvSpPr>
          <p:cNvPr id="7" name="Slide Number Placeholder 6"/>
          <p:cNvSpPr>
            <a:spLocks noGrp="1"/>
          </p:cNvSpPr>
          <p:nvPr>
            <p:ph type="sldNum" sz="quarter" idx="12"/>
          </p:nvPr>
        </p:nvSpPr>
        <p:spPr/>
        <p:txBody>
          <a:bodyPr/>
          <a:lstStyle/>
          <a:p>
            <a:fld id="{B5E3C313-E255-4E33-B246-DA6523A0491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September 29, 2011</a:t>
            </a:r>
            <a:endParaRPr lang="en-US"/>
          </a:p>
        </p:txBody>
      </p:sp>
      <p:sp>
        <p:nvSpPr>
          <p:cNvPr id="8" name="Footer Placeholder 7"/>
          <p:cNvSpPr>
            <a:spLocks noGrp="1"/>
          </p:cNvSpPr>
          <p:nvPr>
            <p:ph type="ftr" sz="quarter" idx="11"/>
          </p:nvPr>
        </p:nvSpPr>
        <p:spPr/>
        <p:txBody>
          <a:bodyPr/>
          <a:lstStyle/>
          <a:p>
            <a:r>
              <a:rPr lang="en-US" smtClean="0"/>
              <a:t>Corporate and Personal Responsibility</a:t>
            </a:r>
            <a:endParaRPr lang="en-US"/>
          </a:p>
        </p:txBody>
      </p:sp>
      <p:sp>
        <p:nvSpPr>
          <p:cNvPr id="9" name="Slide Number Placeholder 8"/>
          <p:cNvSpPr>
            <a:spLocks noGrp="1"/>
          </p:cNvSpPr>
          <p:nvPr>
            <p:ph type="sldNum" sz="quarter" idx="12"/>
          </p:nvPr>
        </p:nvSpPr>
        <p:spPr/>
        <p:txBody>
          <a:bodyPr/>
          <a:lstStyle/>
          <a:p>
            <a:fld id="{B5E3C313-E255-4E33-B246-DA6523A0491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September 29, 2011</a:t>
            </a:r>
            <a:endParaRPr lang="en-US"/>
          </a:p>
        </p:txBody>
      </p:sp>
      <p:sp>
        <p:nvSpPr>
          <p:cNvPr id="4" name="Footer Placeholder 3"/>
          <p:cNvSpPr>
            <a:spLocks noGrp="1"/>
          </p:cNvSpPr>
          <p:nvPr>
            <p:ph type="ftr" sz="quarter" idx="11"/>
          </p:nvPr>
        </p:nvSpPr>
        <p:spPr/>
        <p:txBody>
          <a:bodyPr/>
          <a:lstStyle/>
          <a:p>
            <a:r>
              <a:rPr lang="en-US" smtClean="0"/>
              <a:t>Corporate and Personal Responsibility</a:t>
            </a:r>
            <a:endParaRPr lang="en-US"/>
          </a:p>
        </p:txBody>
      </p:sp>
      <p:sp>
        <p:nvSpPr>
          <p:cNvPr id="5" name="Slide Number Placeholder 4"/>
          <p:cNvSpPr>
            <a:spLocks noGrp="1"/>
          </p:cNvSpPr>
          <p:nvPr>
            <p:ph type="sldNum" sz="quarter" idx="12"/>
          </p:nvPr>
        </p:nvSpPr>
        <p:spPr/>
        <p:txBody>
          <a:bodyPr/>
          <a:lstStyle/>
          <a:p>
            <a:fld id="{B5E3C313-E255-4E33-B246-DA6523A0491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September 29, 2011</a:t>
            </a:r>
            <a:endParaRPr lang="en-US"/>
          </a:p>
        </p:txBody>
      </p:sp>
      <p:sp>
        <p:nvSpPr>
          <p:cNvPr id="3" name="Footer Placeholder 2"/>
          <p:cNvSpPr>
            <a:spLocks noGrp="1"/>
          </p:cNvSpPr>
          <p:nvPr>
            <p:ph type="ftr" sz="quarter" idx="11"/>
          </p:nvPr>
        </p:nvSpPr>
        <p:spPr/>
        <p:txBody>
          <a:bodyPr/>
          <a:lstStyle/>
          <a:p>
            <a:r>
              <a:rPr lang="en-US" smtClean="0"/>
              <a:t>Corporate and Personal Responsibility</a:t>
            </a:r>
            <a:endParaRPr lang="en-US"/>
          </a:p>
        </p:txBody>
      </p:sp>
      <p:sp>
        <p:nvSpPr>
          <p:cNvPr id="4" name="Slide Number Placeholder 3"/>
          <p:cNvSpPr>
            <a:spLocks noGrp="1"/>
          </p:cNvSpPr>
          <p:nvPr>
            <p:ph type="sldNum" sz="quarter" idx="12"/>
          </p:nvPr>
        </p:nvSpPr>
        <p:spPr/>
        <p:txBody>
          <a:bodyPr/>
          <a:lstStyle/>
          <a:p>
            <a:fld id="{B5E3C313-E255-4E33-B246-DA6523A0491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smtClean="0"/>
              <a:t>September 29, 2011</a:t>
            </a:r>
            <a:endParaRPr lang="en-US"/>
          </a:p>
        </p:txBody>
      </p:sp>
      <p:sp>
        <p:nvSpPr>
          <p:cNvPr id="6" name="Footer Placeholder 5"/>
          <p:cNvSpPr>
            <a:spLocks noGrp="1"/>
          </p:cNvSpPr>
          <p:nvPr>
            <p:ph type="ftr" sz="quarter" idx="11"/>
          </p:nvPr>
        </p:nvSpPr>
        <p:spPr/>
        <p:txBody>
          <a:bodyPr/>
          <a:lstStyle/>
          <a:p>
            <a:r>
              <a:rPr lang="en-US" smtClean="0"/>
              <a:t>Corporate and Personal Responsibility</a:t>
            </a:r>
            <a:endParaRPr lang="en-US"/>
          </a:p>
        </p:txBody>
      </p:sp>
      <p:sp>
        <p:nvSpPr>
          <p:cNvPr id="7" name="Slide Number Placeholder 6"/>
          <p:cNvSpPr>
            <a:spLocks noGrp="1"/>
          </p:cNvSpPr>
          <p:nvPr>
            <p:ph type="sldNum" sz="quarter" idx="12"/>
          </p:nvPr>
        </p:nvSpPr>
        <p:spPr/>
        <p:txBody>
          <a:bodyPr/>
          <a:lstStyle/>
          <a:p>
            <a:fld id="{B5E3C313-E255-4E33-B246-DA6523A0491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smtClean="0"/>
              <a:t>September 29, 2011</a:t>
            </a:r>
            <a:endParaRPr lang="en-US"/>
          </a:p>
        </p:txBody>
      </p:sp>
      <p:sp>
        <p:nvSpPr>
          <p:cNvPr id="6" name="Footer Placeholder 5"/>
          <p:cNvSpPr>
            <a:spLocks noGrp="1"/>
          </p:cNvSpPr>
          <p:nvPr>
            <p:ph type="ftr" sz="quarter" idx="11"/>
          </p:nvPr>
        </p:nvSpPr>
        <p:spPr/>
        <p:txBody>
          <a:bodyPr/>
          <a:lstStyle/>
          <a:p>
            <a:r>
              <a:rPr lang="en-US" smtClean="0"/>
              <a:t>Corporate and Personal Responsibility</a:t>
            </a:r>
            <a:endParaRPr lang="en-US"/>
          </a:p>
        </p:txBody>
      </p:sp>
      <p:sp>
        <p:nvSpPr>
          <p:cNvPr id="7" name="Slide Number Placeholder 6"/>
          <p:cNvSpPr>
            <a:spLocks noGrp="1"/>
          </p:cNvSpPr>
          <p:nvPr>
            <p:ph type="sldNum" sz="quarter" idx="12"/>
          </p:nvPr>
        </p:nvSpPr>
        <p:spPr/>
        <p:txBody>
          <a:bodyPr/>
          <a:lstStyle/>
          <a:p>
            <a:fld id="{B5E3C313-E255-4E33-B246-DA6523A0491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September 29, 2011</a:t>
            </a:r>
            <a:endParaRPr lang="en-US"/>
          </a:p>
        </p:txBody>
      </p:sp>
      <p:sp>
        <p:nvSpPr>
          <p:cNvPr id="5" name="Footer Placeholder 4"/>
          <p:cNvSpPr>
            <a:spLocks noGrp="1"/>
          </p:cNvSpPr>
          <p:nvPr>
            <p:ph type="ftr" sz="quarter" idx="11"/>
          </p:nvPr>
        </p:nvSpPr>
        <p:spPr/>
        <p:txBody>
          <a:bodyPr/>
          <a:lstStyle/>
          <a:p>
            <a:r>
              <a:rPr lang="en-US" smtClean="0"/>
              <a:t>Corporate and Personal Responsibility</a:t>
            </a:r>
            <a:endParaRPr lang="en-US"/>
          </a:p>
        </p:txBody>
      </p:sp>
      <p:sp>
        <p:nvSpPr>
          <p:cNvPr id="6" name="Slide Number Placeholder 5"/>
          <p:cNvSpPr>
            <a:spLocks noGrp="1"/>
          </p:cNvSpPr>
          <p:nvPr>
            <p:ph type="sldNum" sz="quarter" idx="12"/>
          </p:nvPr>
        </p:nvSpPr>
        <p:spPr/>
        <p:txBody>
          <a:bodyPr/>
          <a:lstStyle/>
          <a:p>
            <a:fld id="{B5E3C313-E255-4E33-B246-DA6523A0491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September 29, 2011</a:t>
            </a:r>
            <a:endParaRPr lang="en-US"/>
          </a:p>
        </p:txBody>
      </p:sp>
      <p:sp>
        <p:nvSpPr>
          <p:cNvPr id="5" name="Footer Placeholder 4"/>
          <p:cNvSpPr>
            <a:spLocks noGrp="1"/>
          </p:cNvSpPr>
          <p:nvPr>
            <p:ph type="ftr" sz="quarter" idx="11"/>
          </p:nvPr>
        </p:nvSpPr>
        <p:spPr/>
        <p:txBody>
          <a:bodyPr/>
          <a:lstStyle/>
          <a:p>
            <a:r>
              <a:rPr lang="en-US" smtClean="0"/>
              <a:t>Corporate and Personal Responsibility</a:t>
            </a:r>
            <a:endParaRPr lang="en-US"/>
          </a:p>
        </p:txBody>
      </p:sp>
      <p:sp>
        <p:nvSpPr>
          <p:cNvPr id="6" name="Slide Number Placeholder 5"/>
          <p:cNvSpPr>
            <a:spLocks noGrp="1"/>
          </p:cNvSpPr>
          <p:nvPr>
            <p:ph type="sldNum" sz="quarter" idx="12"/>
          </p:nvPr>
        </p:nvSpPr>
        <p:spPr/>
        <p:txBody>
          <a:bodyPr/>
          <a:lstStyle/>
          <a:p>
            <a:fld id="{B5E3C313-E255-4E33-B246-DA6523A0491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September 29, 2011</a:t>
            </a: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Corporate and Personal Responsibility</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E3C313-E255-4E33-B246-DA6523A04914}"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Approaches to Corporate and Personal Responsibility</a:t>
            </a:r>
            <a:endParaRPr lang="en-US" dirty="0"/>
          </a:p>
        </p:txBody>
      </p:sp>
      <p:sp>
        <p:nvSpPr>
          <p:cNvPr id="3" name="Subtitle 2"/>
          <p:cNvSpPr>
            <a:spLocks noGrp="1"/>
          </p:cNvSpPr>
          <p:nvPr>
            <p:ph type="subTitle" idx="1"/>
          </p:nvPr>
        </p:nvSpPr>
        <p:spPr/>
        <p:txBody>
          <a:bodyPr/>
          <a:lstStyle/>
          <a:p>
            <a:r>
              <a:rPr lang="en-US" dirty="0" smtClean="0"/>
              <a:t>Thursday, September 29, 2011</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General Comments</a:t>
            </a:r>
            <a:endParaRPr lang="en-CA" dirty="0"/>
          </a:p>
        </p:txBody>
      </p:sp>
      <p:sp>
        <p:nvSpPr>
          <p:cNvPr id="3" name="Content Placeholder 2"/>
          <p:cNvSpPr>
            <a:spLocks noGrp="1"/>
          </p:cNvSpPr>
          <p:nvPr>
            <p:ph idx="1"/>
          </p:nvPr>
        </p:nvSpPr>
        <p:spPr/>
        <p:txBody>
          <a:bodyPr/>
          <a:lstStyle/>
          <a:p>
            <a:pPr marL="0" indent="0">
              <a:buNone/>
            </a:pPr>
            <a:r>
              <a:rPr lang="en-CA" dirty="0" smtClean="0">
                <a:solidFill>
                  <a:srgbClr val="FF0000"/>
                </a:solidFill>
              </a:rPr>
              <a:t>What </a:t>
            </a:r>
            <a:r>
              <a:rPr lang="en-CA" dirty="0">
                <a:solidFill>
                  <a:srgbClr val="FF0000"/>
                </a:solidFill>
              </a:rPr>
              <a:t>have been the important effects of globalization on Canada?</a:t>
            </a:r>
            <a:r>
              <a:rPr lang="en-CA" dirty="0"/>
              <a:t> </a:t>
            </a:r>
            <a:r>
              <a:rPr lang="en-CA" dirty="0">
                <a:solidFill>
                  <a:schemeClr val="tx2"/>
                </a:solidFill>
              </a:rPr>
              <a:t>Would you say the overall effects have been positive or negative? </a:t>
            </a:r>
            <a:r>
              <a:rPr lang="en-CA" dirty="0">
                <a:solidFill>
                  <a:srgbClr val="00B050"/>
                </a:solidFill>
              </a:rPr>
              <a:t>Support your answer. </a:t>
            </a:r>
            <a:endParaRPr lang="en-CA" dirty="0" smtClean="0">
              <a:solidFill>
                <a:srgbClr val="00B050"/>
              </a:solidFill>
            </a:endParaRPr>
          </a:p>
          <a:p>
            <a:pPr lvl="1"/>
            <a:r>
              <a:rPr lang="en-CA" dirty="0" smtClean="0"/>
              <a:t>“I don’t know if globalization is good or bad”</a:t>
            </a:r>
          </a:p>
          <a:p>
            <a:pPr lvl="1"/>
            <a:r>
              <a:rPr lang="en-CA" dirty="0" smtClean="0"/>
              <a:t>Lack of source or inappropriate sources</a:t>
            </a:r>
          </a:p>
          <a:p>
            <a:pPr lvl="1"/>
            <a:r>
              <a:rPr lang="en-CA" dirty="0" smtClean="0"/>
              <a:t>Own opinion as objective fact</a:t>
            </a:r>
          </a:p>
          <a:p>
            <a:pPr lvl="1"/>
            <a:r>
              <a:rPr lang="en-CA" dirty="0" smtClean="0"/>
              <a:t>Dramatic and absolute statements</a:t>
            </a:r>
            <a:endParaRPr lang="en-CA" dirty="0"/>
          </a:p>
        </p:txBody>
      </p:sp>
      <p:sp>
        <p:nvSpPr>
          <p:cNvPr id="4" name="Date Placeholder 3"/>
          <p:cNvSpPr>
            <a:spLocks noGrp="1"/>
          </p:cNvSpPr>
          <p:nvPr>
            <p:ph type="dt" sz="half" idx="10"/>
          </p:nvPr>
        </p:nvSpPr>
        <p:spPr/>
        <p:txBody>
          <a:bodyPr/>
          <a:lstStyle/>
          <a:p>
            <a:r>
              <a:rPr lang="en-US" smtClean="0"/>
              <a:t>September 29, 2011</a:t>
            </a:r>
            <a:endParaRPr lang="en-US"/>
          </a:p>
        </p:txBody>
      </p:sp>
      <p:sp>
        <p:nvSpPr>
          <p:cNvPr id="5" name="Footer Placeholder 4"/>
          <p:cNvSpPr>
            <a:spLocks noGrp="1"/>
          </p:cNvSpPr>
          <p:nvPr>
            <p:ph type="ftr" sz="quarter" idx="11"/>
          </p:nvPr>
        </p:nvSpPr>
        <p:spPr/>
        <p:txBody>
          <a:bodyPr/>
          <a:lstStyle/>
          <a:p>
            <a:r>
              <a:rPr lang="en-US" smtClean="0"/>
              <a:t>Corporate and Personal Responsibility</a:t>
            </a:r>
            <a:endParaRPr lang="en-US"/>
          </a:p>
        </p:txBody>
      </p:sp>
      <p:sp>
        <p:nvSpPr>
          <p:cNvPr id="6" name="Slide Number Placeholder 5"/>
          <p:cNvSpPr>
            <a:spLocks noGrp="1"/>
          </p:cNvSpPr>
          <p:nvPr>
            <p:ph type="sldNum" sz="quarter" idx="12"/>
          </p:nvPr>
        </p:nvSpPr>
        <p:spPr/>
        <p:txBody>
          <a:bodyPr/>
          <a:lstStyle/>
          <a:p>
            <a:fld id="{B5E3C313-E255-4E33-B246-DA6523A04914}" type="slidenum">
              <a:rPr lang="en-US" smtClean="0"/>
              <a:pPr/>
              <a:t>2</a:t>
            </a:fld>
            <a:endParaRPr lang="en-US"/>
          </a:p>
        </p:txBody>
      </p:sp>
    </p:spTree>
    <p:extLst>
      <p:ext uri="{BB962C8B-B14F-4D97-AF65-F5344CB8AC3E}">
        <p14:creationId xmlns:p14="http://schemas.microsoft.com/office/powerpoint/2010/main" val="575330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US" b="1">
                <a:latin typeface="Cambria" pitchFamily="18" charset="0"/>
              </a:rPr>
              <a:t>What Are Ethical Dilemmas?</a:t>
            </a:r>
          </a:p>
        </p:txBody>
      </p:sp>
      <p:sp>
        <p:nvSpPr>
          <p:cNvPr id="15363" name="Rectangle 3"/>
          <p:cNvSpPr>
            <a:spLocks noGrp="1" noChangeArrowheads="1"/>
          </p:cNvSpPr>
          <p:nvPr>
            <p:ph idx="1"/>
          </p:nvPr>
        </p:nvSpPr>
        <p:spPr/>
        <p:txBody>
          <a:bodyPr/>
          <a:lstStyle/>
          <a:p>
            <a:r>
              <a:rPr lang="en-US" b="1" dirty="0">
                <a:solidFill>
                  <a:srgbClr val="959535"/>
                </a:solidFill>
              </a:rPr>
              <a:t>Ethical dilemmas</a:t>
            </a:r>
            <a:r>
              <a:rPr lang="en-US" dirty="0"/>
              <a:t> are situations in which none of the available alternatives seems ethically acceptable</a:t>
            </a:r>
          </a:p>
          <a:p>
            <a:r>
              <a:rPr lang="en-US" dirty="0"/>
              <a:t>The ethical obligations of a multinational corporation toward employment conditions, human rights, corruption, environmental pollution, and the use of power are not always clear cut</a:t>
            </a:r>
          </a:p>
          <a:p>
            <a:endParaRPr lang="en-US" dirty="0"/>
          </a:p>
        </p:txBody>
      </p:sp>
      <p:sp>
        <p:nvSpPr>
          <p:cNvPr id="4" name="Footer Placeholder 3"/>
          <p:cNvSpPr>
            <a:spLocks noGrp="1"/>
          </p:cNvSpPr>
          <p:nvPr>
            <p:ph type="ftr" sz="quarter" idx="11"/>
          </p:nvPr>
        </p:nvSpPr>
        <p:spPr/>
        <p:txBody>
          <a:bodyPr/>
          <a:lstStyle/>
          <a:p>
            <a:r>
              <a:rPr lang="en-US" smtClean="0"/>
              <a:t>Corporate and Personal Responsibility</a:t>
            </a:r>
            <a:endParaRPr lang="en-US"/>
          </a:p>
        </p:txBody>
      </p:sp>
      <p:sp>
        <p:nvSpPr>
          <p:cNvPr id="5" name="Slide Number Placeholder 4"/>
          <p:cNvSpPr>
            <a:spLocks noGrp="1"/>
          </p:cNvSpPr>
          <p:nvPr>
            <p:ph type="sldNum" sz="quarter" idx="12"/>
          </p:nvPr>
        </p:nvSpPr>
        <p:spPr/>
        <p:txBody>
          <a:bodyPr/>
          <a:lstStyle/>
          <a:p>
            <a:r>
              <a:rPr lang="en-US"/>
              <a:t>4-</a:t>
            </a:r>
            <a:fld id="{4E8233E7-703B-402D-850E-6B1558682DE5}" type="slidenum">
              <a:rPr lang="en-US"/>
              <a:pPr/>
              <a:t>3</a:t>
            </a:fld>
            <a:endParaRPr lang="en-US"/>
          </a:p>
        </p:txBody>
      </p:sp>
      <p:sp>
        <p:nvSpPr>
          <p:cNvPr id="6" name="Date Placeholder 5"/>
          <p:cNvSpPr>
            <a:spLocks noGrp="1"/>
          </p:cNvSpPr>
          <p:nvPr>
            <p:ph type="dt" sz="half" idx="10"/>
          </p:nvPr>
        </p:nvSpPr>
        <p:spPr/>
        <p:txBody>
          <a:bodyPr/>
          <a:lstStyle/>
          <a:p>
            <a:r>
              <a:rPr lang="en-US" smtClean="0"/>
              <a:t>September 29, 2011</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36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normAutofit fontScale="90000"/>
          </a:bodyPr>
          <a:lstStyle/>
          <a:p>
            <a:r>
              <a:rPr lang="en-US" b="1" dirty="0">
                <a:latin typeface="Cambria" pitchFamily="18" charset="0"/>
              </a:rPr>
              <a:t>Why Do Managers </a:t>
            </a:r>
            <a:br>
              <a:rPr lang="en-US" b="1" dirty="0">
                <a:latin typeface="Cambria" pitchFamily="18" charset="0"/>
              </a:rPr>
            </a:br>
            <a:r>
              <a:rPr lang="en-US" b="1" dirty="0">
                <a:latin typeface="Cambria" pitchFamily="18" charset="0"/>
              </a:rPr>
              <a:t>Behave Unethically?</a:t>
            </a:r>
          </a:p>
        </p:txBody>
      </p:sp>
      <p:sp>
        <p:nvSpPr>
          <p:cNvPr id="16387" name="Rectangle 3"/>
          <p:cNvSpPr>
            <a:spLocks noGrp="1" noChangeArrowheads="1"/>
          </p:cNvSpPr>
          <p:nvPr>
            <p:ph idx="1"/>
          </p:nvPr>
        </p:nvSpPr>
        <p:spPr/>
        <p:txBody>
          <a:bodyPr/>
          <a:lstStyle/>
          <a:p>
            <a:pPr marL="609600" indent="-609600">
              <a:lnSpc>
                <a:spcPct val="90000"/>
              </a:lnSpc>
            </a:pPr>
            <a:r>
              <a:rPr lang="en-US" sz="2400" dirty="0"/>
              <a:t>Several factors contribute to unethical behavior including</a:t>
            </a:r>
          </a:p>
          <a:p>
            <a:pPr marL="609600" indent="-609600">
              <a:lnSpc>
                <a:spcPct val="90000"/>
              </a:lnSpc>
              <a:buFont typeface="Wingdings" pitchFamily="2" charset="2"/>
              <a:buAutoNum type="arabicPeriod"/>
            </a:pPr>
            <a:r>
              <a:rPr lang="en-US" sz="2400" b="1" dirty="0">
                <a:solidFill>
                  <a:srgbClr val="959535"/>
                </a:solidFill>
              </a:rPr>
              <a:t>Personal ethics  </a:t>
            </a:r>
            <a:r>
              <a:rPr lang="en-US" sz="2400" dirty="0"/>
              <a:t>- the generally accepted principles of right and wrong governing the conduct of individuals</a:t>
            </a:r>
          </a:p>
          <a:p>
            <a:pPr marL="990600" lvl="1" indent="-533400">
              <a:lnSpc>
                <a:spcPct val="90000"/>
              </a:lnSpc>
            </a:pPr>
            <a:r>
              <a:rPr lang="en-US" sz="2000" dirty="0"/>
              <a:t>expatriates may face pressure to violate their personal ethics because they are away from their ordinary social context and supporting culture </a:t>
            </a:r>
          </a:p>
          <a:p>
            <a:pPr marL="990600" lvl="1" indent="-533400">
              <a:lnSpc>
                <a:spcPct val="90000"/>
              </a:lnSpc>
            </a:pPr>
            <a:r>
              <a:rPr lang="en-US" sz="2000" dirty="0"/>
              <a:t>managers fail to question whether a decision or action is ethical, and instead rely on economic analysis when making decisions </a:t>
            </a:r>
          </a:p>
          <a:p>
            <a:pPr marL="609600" indent="-609600">
              <a:lnSpc>
                <a:spcPct val="90000"/>
              </a:lnSpc>
              <a:buFont typeface="Wingdings" pitchFamily="2" charset="2"/>
              <a:buAutoNum type="arabicPeriod"/>
            </a:pPr>
            <a:r>
              <a:rPr lang="en-US" sz="2400" b="1" dirty="0">
                <a:solidFill>
                  <a:srgbClr val="959535"/>
                </a:solidFill>
              </a:rPr>
              <a:t>Decision-making processes </a:t>
            </a:r>
            <a:r>
              <a:rPr lang="en-US" sz="2400" dirty="0"/>
              <a:t>- the values and norms that are shared among employees of an organization </a:t>
            </a:r>
          </a:p>
          <a:p>
            <a:pPr marL="990600" lvl="1" indent="-533400">
              <a:lnSpc>
                <a:spcPct val="90000"/>
              </a:lnSpc>
            </a:pPr>
            <a:r>
              <a:rPr lang="en-US" sz="2000" dirty="0"/>
              <a:t>organization culture</a:t>
            </a:r>
            <a:r>
              <a:rPr lang="en-US" sz="2000" b="1" dirty="0"/>
              <a:t> </a:t>
            </a:r>
            <a:r>
              <a:rPr lang="en-US" sz="2000" dirty="0"/>
              <a:t>that does not emphasize business culture encourages unethical behavior</a:t>
            </a:r>
          </a:p>
          <a:p>
            <a:pPr marL="990600" lvl="1" indent="-533400">
              <a:lnSpc>
                <a:spcPct val="90000"/>
              </a:lnSpc>
            </a:pPr>
            <a:endParaRPr lang="en-US" sz="2000" u="sng" dirty="0"/>
          </a:p>
          <a:p>
            <a:pPr marL="990600" lvl="1" indent="-533400">
              <a:lnSpc>
                <a:spcPct val="90000"/>
              </a:lnSpc>
            </a:pPr>
            <a:endParaRPr lang="en-US" sz="2000" b="1" dirty="0">
              <a:solidFill>
                <a:srgbClr val="959535"/>
              </a:solidFill>
            </a:endParaRPr>
          </a:p>
        </p:txBody>
      </p:sp>
      <p:sp>
        <p:nvSpPr>
          <p:cNvPr id="4" name="Footer Placeholder 3"/>
          <p:cNvSpPr>
            <a:spLocks noGrp="1"/>
          </p:cNvSpPr>
          <p:nvPr>
            <p:ph type="ftr" sz="quarter" idx="11"/>
          </p:nvPr>
        </p:nvSpPr>
        <p:spPr/>
        <p:txBody>
          <a:bodyPr/>
          <a:lstStyle/>
          <a:p>
            <a:r>
              <a:rPr lang="en-US" smtClean="0"/>
              <a:t>Corporate and Personal Responsibility</a:t>
            </a:r>
            <a:endParaRPr lang="en-US"/>
          </a:p>
        </p:txBody>
      </p:sp>
      <p:sp>
        <p:nvSpPr>
          <p:cNvPr id="5" name="Slide Number Placeholder 4"/>
          <p:cNvSpPr>
            <a:spLocks noGrp="1"/>
          </p:cNvSpPr>
          <p:nvPr>
            <p:ph type="sldNum" sz="quarter" idx="12"/>
          </p:nvPr>
        </p:nvSpPr>
        <p:spPr/>
        <p:txBody>
          <a:bodyPr/>
          <a:lstStyle/>
          <a:p>
            <a:r>
              <a:rPr lang="en-US"/>
              <a:t>4-</a:t>
            </a:r>
            <a:fld id="{0FCDA72E-0F56-4A51-B549-C04841923EF7}" type="slidenum">
              <a:rPr lang="en-US"/>
              <a:pPr/>
              <a:t>4</a:t>
            </a:fld>
            <a:endParaRPr lang="en-US"/>
          </a:p>
        </p:txBody>
      </p:sp>
      <p:sp>
        <p:nvSpPr>
          <p:cNvPr id="6" name="Date Placeholder 5"/>
          <p:cNvSpPr>
            <a:spLocks noGrp="1"/>
          </p:cNvSpPr>
          <p:nvPr>
            <p:ph type="dt" sz="half" idx="10"/>
          </p:nvPr>
        </p:nvSpPr>
        <p:spPr/>
        <p:txBody>
          <a:bodyPr/>
          <a:lstStyle/>
          <a:p>
            <a:r>
              <a:rPr lang="en-US" smtClean="0"/>
              <a:t>September 29, 2011</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387">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6387">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6387">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387">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638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normAutofit fontScale="90000"/>
          </a:bodyPr>
          <a:lstStyle/>
          <a:p>
            <a:r>
              <a:rPr lang="en-US" b="1">
                <a:latin typeface="Cambria" pitchFamily="18" charset="0"/>
              </a:rPr>
              <a:t>Why Do Managers </a:t>
            </a:r>
            <a:br>
              <a:rPr lang="en-US" b="1">
                <a:latin typeface="Cambria" pitchFamily="18" charset="0"/>
              </a:rPr>
            </a:br>
            <a:r>
              <a:rPr lang="en-US" b="1">
                <a:latin typeface="Cambria" pitchFamily="18" charset="0"/>
              </a:rPr>
              <a:t>Behave Unethically?</a:t>
            </a:r>
          </a:p>
        </p:txBody>
      </p:sp>
      <p:sp>
        <p:nvSpPr>
          <p:cNvPr id="26627" name="Rectangle 3"/>
          <p:cNvSpPr>
            <a:spLocks noGrp="1" noChangeArrowheads="1"/>
          </p:cNvSpPr>
          <p:nvPr>
            <p:ph idx="1"/>
          </p:nvPr>
        </p:nvSpPr>
        <p:spPr/>
        <p:txBody>
          <a:bodyPr/>
          <a:lstStyle/>
          <a:p>
            <a:pPr marL="609600" indent="-609600">
              <a:lnSpc>
                <a:spcPct val="90000"/>
              </a:lnSpc>
              <a:buFont typeface="Wingdings" pitchFamily="2" charset="2"/>
              <a:buAutoNum type="arabicPeriod" startAt="3"/>
            </a:pPr>
            <a:r>
              <a:rPr lang="en-US" sz="2800" b="1" dirty="0">
                <a:solidFill>
                  <a:srgbClr val="959535"/>
                </a:solidFill>
              </a:rPr>
              <a:t>Organizational culture </a:t>
            </a:r>
            <a:r>
              <a:rPr lang="en-US" sz="2800" dirty="0"/>
              <a:t>- organizational culture can legitimize unethical behavior or reinforce the need for ethical behavior</a:t>
            </a:r>
            <a:endParaRPr lang="en-US" sz="2800" b="1" dirty="0">
              <a:solidFill>
                <a:srgbClr val="959535"/>
              </a:solidFill>
            </a:endParaRPr>
          </a:p>
          <a:p>
            <a:pPr marL="609600" indent="-609600">
              <a:lnSpc>
                <a:spcPct val="90000"/>
              </a:lnSpc>
              <a:buFont typeface="Wingdings" pitchFamily="2" charset="2"/>
              <a:buAutoNum type="arabicPeriod" startAt="3"/>
            </a:pPr>
            <a:r>
              <a:rPr lang="en-US" sz="2800" b="1" dirty="0">
                <a:solidFill>
                  <a:srgbClr val="959535"/>
                </a:solidFill>
              </a:rPr>
              <a:t>Unrealistic performance expectations </a:t>
            </a:r>
            <a:r>
              <a:rPr lang="en-US" sz="2800" dirty="0"/>
              <a:t>- encourage managers to cut corners or act in an unethical manner </a:t>
            </a:r>
            <a:endParaRPr lang="en-US" sz="2800" b="1" dirty="0">
              <a:solidFill>
                <a:srgbClr val="959535"/>
              </a:solidFill>
            </a:endParaRPr>
          </a:p>
          <a:p>
            <a:pPr marL="609600" indent="-609600">
              <a:lnSpc>
                <a:spcPct val="90000"/>
              </a:lnSpc>
              <a:buFont typeface="Wingdings" pitchFamily="2" charset="2"/>
              <a:buAutoNum type="arabicPeriod" startAt="3"/>
            </a:pPr>
            <a:r>
              <a:rPr lang="en-US" sz="2800" b="1" dirty="0">
                <a:solidFill>
                  <a:srgbClr val="959535"/>
                </a:solidFill>
              </a:rPr>
              <a:t>Leadership </a:t>
            </a:r>
            <a:r>
              <a:rPr lang="en-US" sz="2800" dirty="0"/>
              <a:t>- helps establish the culture of an organization, and set the examples that others follow</a:t>
            </a:r>
          </a:p>
          <a:p>
            <a:pPr marL="990600" lvl="1" indent="-533400">
              <a:lnSpc>
                <a:spcPct val="90000"/>
              </a:lnSpc>
            </a:pPr>
            <a:r>
              <a:rPr lang="en-US" sz="2400" dirty="0"/>
              <a:t>when leaders act unethically, subordinates may act unethically, too</a:t>
            </a:r>
          </a:p>
          <a:p>
            <a:pPr marL="609600" indent="-609600">
              <a:lnSpc>
                <a:spcPct val="90000"/>
              </a:lnSpc>
            </a:pPr>
            <a:endParaRPr lang="en-US" sz="2800" b="1" dirty="0">
              <a:solidFill>
                <a:srgbClr val="959535"/>
              </a:solidFill>
            </a:endParaRPr>
          </a:p>
          <a:p>
            <a:pPr marL="609600" indent="-609600">
              <a:lnSpc>
                <a:spcPct val="90000"/>
              </a:lnSpc>
            </a:pPr>
            <a:endParaRPr lang="en-US" sz="2800" dirty="0"/>
          </a:p>
        </p:txBody>
      </p:sp>
      <p:sp>
        <p:nvSpPr>
          <p:cNvPr id="4" name="Footer Placeholder 3"/>
          <p:cNvSpPr>
            <a:spLocks noGrp="1"/>
          </p:cNvSpPr>
          <p:nvPr>
            <p:ph type="ftr" sz="quarter" idx="11"/>
          </p:nvPr>
        </p:nvSpPr>
        <p:spPr/>
        <p:txBody>
          <a:bodyPr/>
          <a:lstStyle/>
          <a:p>
            <a:r>
              <a:rPr lang="en-US" smtClean="0"/>
              <a:t>Corporate and Personal Responsibility</a:t>
            </a:r>
            <a:endParaRPr lang="en-US"/>
          </a:p>
        </p:txBody>
      </p:sp>
      <p:sp>
        <p:nvSpPr>
          <p:cNvPr id="5" name="Slide Number Placeholder 4"/>
          <p:cNvSpPr>
            <a:spLocks noGrp="1"/>
          </p:cNvSpPr>
          <p:nvPr>
            <p:ph type="sldNum" sz="quarter" idx="12"/>
          </p:nvPr>
        </p:nvSpPr>
        <p:spPr/>
        <p:txBody>
          <a:bodyPr/>
          <a:lstStyle/>
          <a:p>
            <a:r>
              <a:rPr lang="en-US"/>
              <a:t>4-</a:t>
            </a:r>
            <a:fld id="{30E8E637-E209-437C-8B4B-0424FB3A67A4}" type="slidenum">
              <a:rPr lang="en-US"/>
              <a:pPr/>
              <a:t>5</a:t>
            </a:fld>
            <a:endParaRPr lang="en-US"/>
          </a:p>
        </p:txBody>
      </p:sp>
      <p:sp>
        <p:nvSpPr>
          <p:cNvPr id="6" name="Date Placeholder 5"/>
          <p:cNvSpPr>
            <a:spLocks noGrp="1"/>
          </p:cNvSpPr>
          <p:nvPr>
            <p:ph type="dt" sz="half" idx="10"/>
          </p:nvPr>
        </p:nvSpPr>
        <p:spPr/>
        <p:txBody>
          <a:bodyPr/>
          <a:lstStyle/>
          <a:p>
            <a:r>
              <a:rPr lang="en-US" smtClean="0"/>
              <a:t>September 29, 2011</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62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6627">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662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normAutofit fontScale="90000"/>
          </a:bodyPr>
          <a:lstStyle/>
          <a:p>
            <a:r>
              <a:rPr lang="en-US" b="1">
                <a:latin typeface="Cambria" pitchFamily="18" charset="0"/>
              </a:rPr>
              <a:t>Why Do Managers </a:t>
            </a:r>
            <a:br>
              <a:rPr lang="en-US" b="1">
                <a:latin typeface="Cambria" pitchFamily="18" charset="0"/>
              </a:rPr>
            </a:br>
            <a:r>
              <a:rPr lang="en-US" b="1">
                <a:latin typeface="Cambria" pitchFamily="18" charset="0"/>
              </a:rPr>
              <a:t>Behave Unethically?</a:t>
            </a:r>
          </a:p>
        </p:txBody>
      </p:sp>
      <p:sp>
        <p:nvSpPr>
          <p:cNvPr id="17411" name="Rectangle 3"/>
          <p:cNvSpPr>
            <a:spLocks noGrp="1" noChangeArrowheads="1"/>
          </p:cNvSpPr>
          <p:nvPr>
            <p:ph idx="1"/>
          </p:nvPr>
        </p:nvSpPr>
        <p:spPr/>
        <p:txBody>
          <a:bodyPr/>
          <a:lstStyle/>
          <a:p>
            <a:pPr algn="ctr">
              <a:buFont typeface="Wingdings" pitchFamily="2" charset="2"/>
              <a:buNone/>
            </a:pPr>
            <a:r>
              <a:rPr lang="en-US" sz="1400"/>
              <a:t>Determinants of Ethical Behavior</a:t>
            </a:r>
          </a:p>
          <a:p>
            <a:pPr algn="ctr">
              <a:buFont typeface="Wingdings" pitchFamily="2" charset="2"/>
              <a:buNone/>
            </a:pPr>
            <a:endParaRPr lang="en-US" sz="1400"/>
          </a:p>
        </p:txBody>
      </p:sp>
      <p:sp>
        <p:nvSpPr>
          <p:cNvPr id="5" name="Footer Placeholder 3"/>
          <p:cNvSpPr>
            <a:spLocks noGrp="1"/>
          </p:cNvSpPr>
          <p:nvPr>
            <p:ph type="ftr" sz="quarter" idx="11"/>
          </p:nvPr>
        </p:nvSpPr>
        <p:spPr/>
        <p:txBody>
          <a:bodyPr/>
          <a:lstStyle/>
          <a:p>
            <a:r>
              <a:rPr lang="en-US" smtClean="0"/>
              <a:t>Corporate and Personal Responsibility</a:t>
            </a:r>
            <a:endParaRPr lang="en-US"/>
          </a:p>
        </p:txBody>
      </p:sp>
      <p:sp>
        <p:nvSpPr>
          <p:cNvPr id="6" name="Slide Number Placeholder 4"/>
          <p:cNvSpPr>
            <a:spLocks noGrp="1"/>
          </p:cNvSpPr>
          <p:nvPr>
            <p:ph type="sldNum" sz="quarter" idx="12"/>
          </p:nvPr>
        </p:nvSpPr>
        <p:spPr/>
        <p:txBody>
          <a:bodyPr/>
          <a:lstStyle/>
          <a:p>
            <a:r>
              <a:rPr lang="en-US"/>
              <a:t>4-</a:t>
            </a:r>
            <a:fld id="{C9AF6245-4B3A-4D8F-A44D-203F9D9A7658}" type="slidenum">
              <a:rPr lang="en-US"/>
              <a:pPr/>
              <a:t>6</a:t>
            </a:fld>
            <a:endParaRPr lang="en-US"/>
          </a:p>
        </p:txBody>
      </p:sp>
      <p:pic>
        <p:nvPicPr>
          <p:cNvPr id="17412" name="Picture 4"/>
          <p:cNvPicPr>
            <a:picLocks noChangeAspect="1" noChangeArrowheads="1"/>
          </p:cNvPicPr>
          <p:nvPr/>
        </p:nvPicPr>
        <p:blipFill>
          <a:blip r:embed="rId3" cstate="print"/>
          <a:srcRect/>
          <a:stretch>
            <a:fillRect/>
          </a:stretch>
        </p:blipFill>
        <p:spPr bwMode="auto">
          <a:xfrm>
            <a:off x="457200" y="2057400"/>
            <a:ext cx="8305800" cy="3581400"/>
          </a:xfrm>
          <a:prstGeom prst="rect">
            <a:avLst/>
          </a:prstGeom>
          <a:noFill/>
          <a:ln w="9525">
            <a:noFill/>
            <a:miter lim="800000"/>
            <a:headEnd/>
            <a:tailEnd/>
          </a:ln>
          <a:effectLst/>
        </p:spPr>
      </p:pic>
      <p:sp>
        <p:nvSpPr>
          <p:cNvPr id="7" name="Date Placeholder 6"/>
          <p:cNvSpPr>
            <a:spLocks noGrp="1"/>
          </p:cNvSpPr>
          <p:nvPr>
            <p:ph type="dt" sz="half" idx="10"/>
          </p:nvPr>
        </p:nvSpPr>
        <p:spPr/>
        <p:txBody>
          <a:bodyPr/>
          <a:lstStyle/>
          <a:p>
            <a:r>
              <a:rPr lang="en-US" smtClean="0"/>
              <a:t>September 29, 2011</a:t>
            </a:r>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normAutofit fontScale="90000"/>
          </a:bodyPr>
          <a:lstStyle/>
          <a:p>
            <a:r>
              <a:rPr lang="en-US" sz="4000" b="1">
                <a:latin typeface="Cambria" pitchFamily="18" charset="0"/>
              </a:rPr>
              <a:t>What Are The Philosophical Approaches To Ethics?</a:t>
            </a:r>
          </a:p>
        </p:txBody>
      </p:sp>
      <p:sp>
        <p:nvSpPr>
          <p:cNvPr id="19459" name="Rectangle 3"/>
          <p:cNvSpPr>
            <a:spLocks noGrp="1" noChangeArrowheads="1"/>
          </p:cNvSpPr>
          <p:nvPr>
            <p:ph idx="1"/>
          </p:nvPr>
        </p:nvSpPr>
        <p:spPr/>
        <p:txBody>
          <a:bodyPr/>
          <a:lstStyle/>
          <a:p>
            <a:r>
              <a:rPr lang="en-US" dirty="0"/>
              <a:t>There are several different approaches to business ethics</a:t>
            </a:r>
          </a:p>
          <a:p>
            <a:r>
              <a:rPr lang="en-US" dirty="0"/>
              <a:t>Straw men approaches deny the value of business ethics or apply the concept in an unsatisfactory way</a:t>
            </a:r>
          </a:p>
          <a:p>
            <a:r>
              <a:rPr lang="en-US" dirty="0"/>
              <a:t>Others approaches are favored by moral philosophers and are the basis for current models of ethical behavior  </a:t>
            </a:r>
          </a:p>
          <a:p>
            <a:endParaRPr lang="en-US" dirty="0"/>
          </a:p>
        </p:txBody>
      </p:sp>
      <p:sp>
        <p:nvSpPr>
          <p:cNvPr id="4" name="Footer Placeholder 3"/>
          <p:cNvSpPr>
            <a:spLocks noGrp="1"/>
          </p:cNvSpPr>
          <p:nvPr>
            <p:ph type="ftr" sz="quarter" idx="11"/>
          </p:nvPr>
        </p:nvSpPr>
        <p:spPr/>
        <p:txBody>
          <a:bodyPr/>
          <a:lstStyle/>
          <a:p>
            <a:r>
              <a:rPr lang="en-US" smtClean="0"/>
              <a:t>Corporate and Personal Responsibility</a:t>
            </a:r>
            <a:endParaRPr lang="en-US"/>
          </a:p>
        </p:txBody>
      </p:sp>
      <p:sp>
        <p:nvSpPr>
          <p:cNvPr id="5" name="Slide Number Placeholder 4"/>
          <p:cNvSpPr>
            <a:spLocks noGrp="1"/>
          </p:cNvSpPr>
          <p:nvPr>
            <p:ph type="sldNum" sz="quarter" idx="12"/>
          </p:nvPr>
        </p:nvSpPr>
        <p:spPr/>
        <p:txBody>
          <a:bodyPr/>
          <a:lstStyle/>
          <a:p>
            <a:r>
              <a:rPr lang="en-US"/>
              <a:t>4-</a:t>
            </a:r>
            <a:fld id="{A3190D90-B98D-4406-B3D7-94B2639014AE}" type="slidenum">
              <a:rPr lang="en-US"/>
              <a:pPr/>
              <a:t>7</a:t>
            </a:fld>
            <a:endParaRPr lang="en-US"/>
          </a:p>
        </p:txBody>
      </p:sp>
      <p:sp>
        <p:nvSpPr>
          <p:cNvPr id="6" name="Date Placeholder 5"/>
          <p:cNvSpPr>
            <a:spLocks noGrp="1"/>
          </p:cNvSpPr>
          <p:nvPr>
            <p:ph type="dt" sz="half" idx="10"/>
          </p:nvPr>
        </p:nvSpPr>
        <p:spPr/>
        <p:txBody>
          <a:bodyPr/>
          <a:lstStyle/>
          <a:p>
            <a:r>
              <a:rPr lang="en-US" smtClean="0"/>
              <a:t>September 29, 2011</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45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45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normAutofit fontScale="90000"/>
          </a:bodyPr>
          <a:lstStyle/>
          <a:p>
            <a:r>
              <a:rPr lang="en-US" sz="4000" b="1">
                <a:latin typeface="Cambria" pitchFamily="18" charset="0"/>
              </a:rPr>
              <a:t>What Are The Straw Men Approaches To Business Ethics? </a:t>
            </a:r>
          </a:p>
        </p:txBody>
      </p:sp>
      <p:sp>
        <p:nvSpPr>
          <p:cNvPr id="20483" name="Rectangle 3"/>
          <p:cNvSpPr>
            <a:spLocks noGrp="1" noChangeArrowheads="1"/>
          </p:cNvSpPr>
          <p:nvPr>
            <p:ph idx="1"/>
          </p:nvPr>
        </p:nvSpPr>
        <p:spPr/>
        <p:txBody>
          <a:bodyPr/>
          <a:lstStyle/>
          <a:p>
            <a:pPr marL="381000" indent="-381000"/>
            <a:r>
              <a:rPr lang="en-US" sz="2000" dirty="0"/>
              <a:t>There are four common straw men approaches</a:t>
            </a:r>
          </a:p>
          <a:p>
            <a:pPr marL="381000" indent="-381000">
              <a:buFont typeface="Wingdings" pitchFamily="2" charset="2"/>
              <a:buAutoNum type="arabicPeriod"/>
            </a:pPr>
            <a:r>
              <a:rPr lang="en-US" sz="2000" b="1" dirty="0">
                <a:solidFill>
                  <a:srgbClr val="959535"/>
                </a:solidFill>
              </a:rPr>
              <a:t>Friedman doctrine</a:t>
            </a:r>
            <a:r>
              <a:rPr lang="en-US" sz="2000" dirty="0">
                <a:solidFill>
                  <a:srgbClr val="8124C6"/>
                </a:solidFill>
              </a:rPr>
              <a:t> </a:t>
            </a:r>
            <a:r>
              <a:rPr lang="en-US" sz="2000" dirty="0"/>
              <a:t>- the only social responsibility of business is to increase profits, so long as the company stays within the rules of law</a:t>
            </a:r>
          </a:p>
          <a:p>
            <a:pPr marL="381000" indent="-381000">
              <a:buFont typeface="Wingdings" pitchFamily="2" charset="2"/>
              <a:buAutoNum type="arabicPeriod"/>
            </a:pPr>
            <a:r>
              <a:rPr lang="en-US" sz="2000" b="1" dirty="0">
                <a:solidFill>
                  <a:srgbClr val="959535"/>
                </a:solidFill>
              </a:rPr>
              <a:t>Cultural relativism</a:t>
            </a:r>
            <a:r>
              <a:rPr lang="en-US" sz="2000" b="1" dirty="0"/>
              <a:t> </a:t>
            </a:r>
            <a:r>
              <a:rPr lang="en-US" sz="2000" dirty="0"/>
              <a:t> - ethics are culturally determined and firms should adopt the ethics of the cultures in which they operate</a:t>
            </a:r>
          </a:p>
          <a:p>
            <a:pPr marL="800100" lvl="1" indent="-342900"/>
            <a:r>
              <a:rPr lang="en-US" sz="2000" dirty="0"/>
              <a:t>“when in Rome, do as the Romans do” </a:t>
            </a:r>
          </a:p>
          <a:p>
            <a:pPr marL="381000" indent="-381000">
              <a:buFont typeface="Wingdings" pitchFamily="2" charset="2"/>
              <a:buAutoNum type="arabicPeriod"/>
            </a:pPr>
            <a:r>
              <a:rPr lang="en-US" sz="2000" b="1" dirty="0">
                <a:solidFill>
                  <a:srgbClr val="959535"/>
                </a:solidFill>
              </a:rPr>
              <a:t>Righteous moralist</a:t>
            </a:r>
            <a:r>
              <a:rPr lang="en-US" sz="2000" dirty="0"/>
              <a:t> - a multinational’s home country standards of ethics should be followed in foreign countries       </a:t>
            </a:r>
          </a:p>
          <a:p>
            <a:pPr marL="381000" indent="-381000">
              <a:buFont typeface="Wingdings" pitchFamily="2" charset="2"/>
              <a:buAutoNum type="arabicPeriod"/>
            </a:pPr>
            <a:r>
              <a:rPr lang="en-US" sz="2000" b="1" dirty="0">
                <a:solidFill>
                  <a:srgbClr val="959535"/>
                </a:solidFill>
              </a:rPr>
              <a:t>Naïve immoralist</a:t>
            </a:r>
            <a:r>
              <a:rPr lang="en-US" sz="2000" dirty="0"/>
              <a:t> - if a manager of a multinational sees that firms from other nations are not following ethical norms in a host nation, that manager should not either </a:t>
            </a:r>
          </a:p>
          <a:p>
            <a:pPr marL="381000" indent="-381000"/>
            <a:r>
              <a:rPr lang="en-US" sz="2000" dirty="0"/>
              <a:t>All approaches offer inappropriate guidelines for ethical decision making  </a:t>
            </a:r>
          </a:p>
          <a:p>
            <a:pPr marL="381000" indent="-381000"/>
            <a:endParaRPr lang="en-US" sz="2800" dirty="0"/>
          </a:p>
        </p:txBody>
      </p:sp>
      <p:sp>
        <p:nvSpPr>
          <p:cNvPr id="4" name="Footer Placeholder 3"/>
          <p:cNvSpPr>
            <a:spLocks noGrp="1"/>
          </p:cNvSpPr>
          <p:nvPr>
            <p:ph type="ftr" sz="quarter" idx="11"/>
          </p:nvPr>
        </p:nvSpPr>
        <p:spPr/>
        <p:txBody>
          <a:bodyPr/>
          <a:lstStyle/>
          <a:p>
            <a:r>
              <a:rPr lang="en-US" smtClean="0"/>
              <a:t>Corporate and Personal Responsibility</a:t>
            </a:r>
            <a:endParaRPr lang="en-US"/>
          </a:p>
        </p:txBody>
      </p:sp>
      <p:sp>
        <p:nvSpPr>
          <p:cNvPr id="5" name="Slide Number Placeholder 4"/>
          <p:cNvSpPr>
            <a:spLocks noGrp="1"/>
          </p:cNvSpPr>
          <p:nvPr>
            <p:ph type="sldNum" sz="quarter" idx="12"/>
          </p:nvPr>
        </p:nvSpPr>
        <p:spPr/>
        <p:txBody>
          <a:bodyPr/>
          <a:lstStyle/>
          <a:p>
            <a:r>
              <a:rPr lang="en-US"/>
              <a:t>4-</a:t>
            </a:r>
            <a:fld id="{AE64223A-A750-4970-B5C9-F00A9B260C76}" type="slidenum">
              <a:rPr lang="en-US"/>
              <a:pPr/>
              <a:t>8</a:t>
            </a:fld>
            <a:endParaRPr lang="en-US"/>
          </a:p>
        </p:txBody>
      </p:sp>
      <p:sp>
        <p:nvSpPr>
          <p:cNvPr id="6" name="Date Placeholder 5"/>
          <p:cNvSpPr>
            <a:spLocks noGrp="1"/>
          </p:cNvSpPr>
          <p:nvPr>
            <p:ph type="dt" sz="half" idx="10"/>
          </p:nvPr>
        </p:nvSpPr>
        <p:spPr/>
        <p:txBody>
          <a:bodyPr/>
          <a:lstStyle/>
          <a:p>
            <a:r>
              <a:rPr lang="en-US" smtClean="0"/>
              <a:t>September 29, 2011</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48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48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048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0483">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0483">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048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normAutofit fontScale="90000"/>
          </a:bodyPr>
          <a:lstStyle/>
          <a:p>
            <a:r>
              <a:rPr lang="en-US" b="1">
                <a:latin typeface="Cambria" pitchFamily="18" charset="0"/>
              </a:rPr>
              <a:t>What Are Utilitarian And Kantian Approaches To Ethics?</a:t>
            </a:r>
          </a:p>
        </p:txBody>
      </p:sp>
      <p:sp>
        <p:nvSpPr>
          <p:cNvPr id="22531" name="Rectangle 3"/>
          <p:cNvSpPr>
            <a:spLocks noGrp="1" noChangeArrowheads="1"/>
          </p:cNvSpPr>
          <p:nvPr>
            <p:ph idx="1"/>
          </p:nvPr>
        </p:nvSpPr>
        <p:spPr/>
        <p:txBody>
          <a:bodyPr/>
          <a:lstStyle/>
          <a:p>
            <a:r>
              <a:rPr lang="en-US" sz="2800" b="1" dirty="0">
                <a:solidFill>
                  <a:srgbClr val="959535"/>
                </a:solidFill>
              </a:rPr>
              <a:t>Utilitarian ethics</a:t>
            </a:r>
            <a:r>
              <a:rPr lang="en-US" sz="2800" dirty="0"/>
              <a:t> - the moral worth of actions or practices is determined by their consequences</a:t>
            </a:r>
          </a:p>
          <a:p>
            <a:pPr lvl="1"/>
            <a:r>
              <a:rPr lang="en-US" sz="2400" dirty="0"/>
              <a:t>actions are desirable if they lead to the best possible balance of good consequences over bad consequences</a:t>
            </a:r>
          </a:p>
          <a:p>
            <a:pPr lvl="1"/>
            <a:r>
              <a:rPr lang="en-US" sz="2400" dirty="0"/>
              <a:t>but, it is difficult to measure the benefits, costs, and risks of an action</a:t>
            </a:r>
          </a:p>
          <a:p>
            <a:pPr lvl="1"/>
            <a:r>
              <a:rPr lang="en-US" sz="2400" dirty="0"/>
              <a:t>the approach fails to consider justice</a:t>
            </a:r>
          </a:p>
          <a:p>
            <a:r>
              <a:rPr lang="en-US" sz="2800" b="1" dirty="0">
                <a:solidFill>
                  <a:srgbClr val="959535"/>
                </a:solidFill>
              </a:rPr>
              <a:t>Kantian ethics</a:t>
            </a:r>
            <a:r>
              <a:rPr lang="en-US" sz="2800" dirty="0"/>
              <a:t> - (Immanuel Kant) - people should be treated as ends and never purely as means to the ends of others </a:t>
            </a:r>
          </a:p>
          <a:p>
            <a:endParaRPr lang="en-US" sz="2800" dirty="0"/>
          </a:p>
        </p:txBody>
      </p:sp>
      <p:sp>
        <p:nvSpPr>
          <p:cNvPr id="4" name="Footer Placeholder 3"/>
          <p:cNvSpPr>
            <a:spLocks noGrp="1"/>
          </p:cNvSpPr>
          <p:nvPr>
            <p:ph type="ftr" sz="quarter" idx="11"/>
          </p:nvPr>
        </p:nvSpPr>
        <p:spPr/>
        <p:txBody>
          <a:bodyPr/>
          <a:lstStyle/>
          <a:p>
            <a:r>
              <a:rPr lang="en-US" smtClean="0"/>
              <a:t>Corporate and Personal Responsibility</a:t>
            </a:r>
            <a:endParaRPr lang="en-US"/>
          </a:p>
        </p:txBody>
      </p:sp>
      <p:sp>
        <p:nvSpPr>
          <p:cNvPr id="5" name="Slide Number Placeholder 4"/>
          <p:cNvSpPr>
            <a:spLocks noGrp="1"/>
          </p:cNvSpPr>
          <p:nvPr>
            <p:ph type="sldNum" sz="quarter" idx="12"/>
          </p:nvPr>
        </p:nvSpPr>
        <p:spPr/>
        <p:txBody>
          <a:bodyPr/>
          <a:lstStyle/>
          <a:p>
            <a:r>
              <a:rPr lang="en-US"/>
              <a:t>4-</a:t>
            </a:r>
            <a:fld id="{3EFBB86C-AF0E-4937-B56F-0BAF90B2EFA9}" type="slidenum">
              <a:rPr lang="en-US"/>
              <a:pPr/>
              <a:t>9</a:t>
            </a:fld>
            <a:endParaRPr lang="en-US"/>
          </a:p>
        </p:txBody>
      </p:sp>
      <p:sp>
        <p:nvSpPr>
          <p:cNvPr id="6" name="Date Placeholder 5"/>
          <p:cNvSpPr>
            <a:spLocks noGrp="1"/>
          </p:cNvSpPr>
          <p:nvPr>
            <p:ph type="dt" sz="half" idx="10"/>
          </p:nvPr>
        </p:nvSpPr>
        <p:spPr/>
        <p:txBody>
          <a:bodyPr/>
          <a:lstStyle/>
          <a:p>
            <a:r>
              <a:rPr lang="en-US" smtClean="0"/>
              <a:t>September 29, 2011</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253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2531">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2531">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253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en-US" b="1">
                <a:latin typeface="Cambria" pitchFamily="18" charset="0"/>
              </a:rPr>
              <a:t>What Are Rights Theories?</a:t>
            </a:r>
          </a:p>
        </p:txBody>
      </p:sp>
      <p:sp>
        <p:nvSpPr>
          <p:cNvPr id="23555" name="Rectangle 3"/>
          <p:cNvSpPr>
            <a:spLocks noGrp="1" noChangeArrowheads="1"/>
          </p:cNvSpPr>
          <p:nvPr>
            <p:ph idx="1"/>
          </p:nvPr>
        </p:nvSpPr>
        <p:spPr/>
        <p:txBody>
          <a:bodyPr/>
          <a:lstStyle/>
          <a:p>
            <a:pPr>
              <a:lnSpc>
                <a:spcPct val="80000"/>
              </a:lnSpc>
            </a:pPr>
            <a:r>
              <a:rPr lang="en-US" sz="2800" b="1" dirty="0">
                <a:solidFill>
                  <a:srgbClr val="959535"/>
                </a:solidFill>
              </a:rPr>
              <a:t>Rights theories</a:t>
            </a:r>
            <a:r>
              <a:rPr lang="en-US" sz="2800" b="1" dirty="0"/>
              <a:t> </a:t>
            </a:r>
            <a:r>
              <a:rPr lang="en-US" sz="2800" dirty="0"/>
              <a:t>- human beings have fundamental rights and privileges which transcend national boundaries and cultures </a:t>
            </a:r>
          </a:p>
          <a:p>
            <a:pPr lvl="1">
              <a:lnSpc>
                <a:spcPct val="80000"/>
              </a:lnSpc>
            </a:pPr>
            <a:r>
              <a:rPr lang="en-US" sz="2400" dirty="0"/>
              <a:t>establish a minimum level of morally acceptable behavior</a:t>
            </a:r>
          </a:p>
          <a:p>
            <a:pPr lvl="1">
              <a:lnSpc>
                <a:spcPct val="80000"/>
              </a:lnSpc>
            </a:pPr>
            <a:r>
              <a:rPr lang="en-US" sz="2400" dirty="0"/>
              <a:t>the</a:t>
            </a:r>
            <a:r>
              <a:rPr lang="en-US" sz="2400" dirty="0">
                <a:solidFill>
                  <a:srgbClr val="8124C6"/>
                </a:solidFill>
              </a:rPr>
              <a:t> </a:t>
            </a:r>
            <a:r>
              <a:rPr lang="en-US" sz="2400" b="1" dirty="0">
                <a:solidFill>
                  <a:srgbClr val="959535"/>
                </a:solidFill>
              </a:rPr>
              <a:t>Universal Declaration of Human Rights</a:t>
            </a:r>
            <a:r>
              <a:rPr lang="en-US" sz="2400" b="1" dirty="0"/>
              <a:t> </a:t>
            </a:r>
            <a:r>
              <a:rPr lang="en-US" sz="2400" dirty="0"/>
              <a:t>specifies the basic principles that should always be adhered to irrespective of the culture in which one is doing business</a:t>
            </a:r>
          </a:p>
          <a:p>
            <a:pPr>
              <a:lnSpc>
                <a:spcPct val="80000"/>
              </a:lnSpc>
            </a:pPr>
            <a:r>
              <a:rPr lang="en-US" sz="2800" dirty="0"/>
              <a:t>Moral theorists argue that fundamental human rights form the basis for the </a:t>
            </a:r>
            <a:r>
              <a:rPr lang="en-US" sz="2800" i="1" dirty="0"/>
              <a:t>moral compass </a:t>
            </a:r>
            <a:r>
              <a:rPr lang="en-US" sz="2800" dirty="0"/>
              <a:t>that managers should navigate by when making decisions which have an ethical component</a:t>
            </a:r>
          </a:p>
          <a:p>
            <a:pPr>
              <a:lnSpc>
                <a:spcPct val="80000"/>
              </a:lnSpc>
            </a:pPr>
            <a:endParaRPr lang="en-US" sz="2800" dirty="0"/>
          </a:p>
        </p:txBody>
      </p:sp>
      <p:sp>
        <p:nvSpPr>
          <p:cNvPr id="4" name="Footer Placeholder 3"/>
          <p:cNvSpPr>
            <a:spLocks noGrp="1"/>
          </p:cNvSpPr>
          <p:nvPr>
            <p:ph type="ftr" sz="quarter" idx="11"/>
          </p:nvPr>
        </p:nvSpPr>
        <p:spPr/>
        <p:txBody>
          <a:bodyPr/>
          <a:lstStyle/>
          <a:p>
            <a:r>
              <a:rPr lang="en-US" smtClean="0"/>
              <a:t>Corporate and Personal Responsibility</a:t>
            </a:r>
            <a:endParaRPr lang="en-US"/>
          </a:p>
        </p:txBody>
      </p:sp>
      <p:sp>
        <p:nvSpPr>
          <p:cNvPr id="5" name="Slide Number Placeholder 4"/>
          <p:cNvSpPr>
            <a:spLocks noGrp="1"/>
          </p:cNvSpPr>
          <p:nvPr>
            <p:ph type="sldNum" sz="quarter" idx="12"/>
          </p:nvPr>
        </p:nvSpPr>
        <p:spPr/>
        <p:txBody>
          <a:bodyPr/>
          <a:lstStyle/>
          <a:p>
            <a:r>
              <a:rPr lang="en-US"/>
              <a:t>4-</a:t>
            </a:r>
            <a:fld id="{CBE584A6-D941-45AE-8A76-3F50B4063672}" type="slidenum">
              <a:rPr lang="en-US"/>
              <a:pPr/>
              <a:t>10</a:t>
            </a:fld>
            <a:endParaRPr lang="en-US"/>
          </a:p>
        </p:txBody>
      </p:sp>
      <p:sp>
        <p:nvSpPr>
          <p:cNvPr id="6" name="Date Placeholder 5"/>
          <p:cNvSpPr>
            <a:spLocks noGrp="1"/>
          </p:cNvSpPr>
          <p:nvPr>
            <p:ph type="dt" sz="half" idx="10"/>
          </p:nvPr>
        </p:nvSpPr>
        <p:spPr/>
        <p:txBody>
          <a:bodyPr/>
          <a:lstStyle/>
          <a:p>
            <a:r>
              <a:rPr lang="en-US" smtClean="0"/>
              <a:t>September 29, 2011</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355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355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55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en-US" b="1">
                <a:latin typeface="Cambria" pitchFamily="18" charset="0"/>
              </a:rPr>
              <a:t>What Are Justice Theories?</a:t>
            </a:r>
          </a:p>
        </p:txBody>
      </p:sp>
      <p:sp>
        <p:nvSpPr>
          <p:cNvPr id="29699" name="Rectangle 3"/>
          <p:cNvSpPr>
            <a:spLocks noGrp="1" noChangeArrowheads="1"/>
          </p:cNvSpPr>
          <p:nvPr>
            <p:ph idx="1"/>
          </p:nvPr>
        </p:nvSpPr>
        <p:spPr/>
        <p:txBody>
          <a:bodyPr/>
          <a:lstStyle/>
          <a:p>
            <a:pPr>
              <a:lnSpc>
                <a:spcPct val="90000"/>
              </a:lnSpc>
            </a:pPr>
            <a:r>
              <a:rPr lang="en-US" sz="2800" b="1" dirty="0">
                <a:solidFill>
                  <a:srgbClr val="959535"/>
                </a:solidFill>
              </a:rPr>
              <a:t>Justice theories</a:t>
            </a:r>
            <a:r>
              <a:rPr lang="en-US" sz="2800" dirty="0"/>
              <a:t> focus on the attainment of a just distribution of economic goods and services</a:t>
            </a:r>
          </a:p>
          <a:p>
            <a:pPr lvl="1">
              <a:lnSpc>
                <a:spcPct val="90000"/>
              </a:lnSpc>
            </a:pPr>
            <a:r>
              <a:rPr lang="en-US" sz="2400" dirty="0"/>
              <a:t>a </a:t>
            </a:r>
            <a:r>
              <a:rPr lang="en-US" sz="2400" b="1" dirty="0">
                <a:solidFill>
                  <a:srgbClr val="959535"/>
                </a:solidFill>
              </a:rPr>
              <a:t>just distribution</a:t>
            </a:r>
            <a:r>
              <a:rPr lang="en-US" sz="2400" b="1" dirty="0"/>
              <a:t> </a:t>
            </a:r>
            <a:r>
              <a:rPr lang="en-US" sz="2400" dirty="0"/>
              <a:t>is one that is considered fair and equitable</a:t>
            </a:r>
          </a:p>
          <a:p>
            <a:pPr>
              <a:lnSpc>
                <a:spcPct val="90000"/>
              </a:lnSpc>
            </a:pPr>
            <a:r>
              <a:rPr lang="en-US" sz="2800" dirty="0"/>
              <a:t>John Rawls argued that all economic goods and services should be distributed equally except when an unequal distribution would work to everyone’s advantage</a:t>
            </a:r>
            <a:r>
              <a:rPr lang="en-US" sz="2400" dirty="0"/>
              <a:t> </a:t>
            </a:r>
            <a:endParaRPr lang="en-US" sz="2800" dirty="0"/>
          </a:p>
          <a:p>
            <a:pPr lvl="1">
              <a:lnSpc>
                <a:spcPct val="90000"/>
              </a:lnSpc>
            </a:pPr>
            <a:r>
              <a:rPr lang="en-US" sz="2400" dirty="0"/>
              <a:t>impartiality is guaranteed by the </a:t>
            </a:r>
            <a:r>
              <a:rPr lang="en-US" sz="2400" b="1" dirty="0">
                <a:solidFill>
                  <a:srgbClr val="959535"/>
                </a:solidFill>
              </a:rPr>
              <a:t>veil of ignorance</a:t>
            </a:r>
            <a:r>
              <a:rPr lang="en-US" sz="2400" dirty="0"/>
              <a:t> - everyone is imagined to be ignorant of all his or her particular characteristics</a:t>
            </a:r>
            <a:endParaRPr lang="en-US" sz="2000" dirty="0"/>
          </a:p>
          <a:p>
            <a:pPr>
              <a:lnSpc>
                <a:spcPct val="90000"/>
              </a:lnSpc>
            </a:pPr>
            <a:endParaRPr lang="en-US" sz="2400" dirty="0"/>
          </a:p>
          <a:p>
            <a:pPr>
              <a:lnSpc>
                <a:spcPct val="90000"/>
              </a:lnSpc>
            </a:pPr>
            <a:endParaRPr lang="en-US" sz="2800" dirty="0"/>
          </a:p>
        </p:txBody>
      </p:sp>
      <p:sp>
        <p:nvSpPr>
          <p:cNvPr id="4" name="Footer Placeholder 3"/>
          <p:cNvSpPr>
            <a:spLocks noGrp="1"/>
          </p:cNvSpPr>
          <p:nvPr>
            <p:ph type="ftr" sz="quarter" idx="11"/>
          </p:nvPr>
        </p:nvSpPr>
        <p:spPr/>
        <p:txBody>
          <a:bodyPr/>
          <a:lstStyle/>
          <a:p>
            <a:r>
              <a:rPr lang="en-US" smtClean="0"/>
              <a:t>Corporate and Personal Responsibility</a:t>
            </a:r>
            <a:endParaRPr lang="en-US"/>
          </a:p>
        </p:txBody>
      </p:sp>
      <p:sp>
        <p:nvSpPr>
          <p:cNvPr id="5" name="Slide Number Placeholder 4"/>
          <p:cNvSpPr>
            <a:spLocks noGrp="1"/>
          </p:cNvSpPr>
          <p:nvPr>
            <p:ph type="sldNum" sz="quarter" idx="12"/>
          </p:nvPr>
        </p:nvSpPr>
        <p:spPr/>
        <p:txBody>
          <a:bodyPr/>
          <a:lstStyle/>
          <a:p>
            <a:r>
              <a:rPr lang="en-US"/>
              <a:t>4-</a:t>
            </a:r>
            <a:fld id="{A707305B-EBBB-4D9E-A5C7-7848D9802051}" type="slidenum">
              <a:rPr lang="en-US"/>
              <a:pPr/>
              <a:t>11</a:t>
            </a:fld>
            <a:endParaRPr lang="en-US"/>
          </a:p>
        </p:txBody>
      </p:sp>
      <p:sp>
        <p:nvSpPr>
          <p:cNvPr id="6" name="Date Placeholder 5"/>
          <p:cNvSpPr>
            <a:spLocks noGrp="1"/>
          </p:cNvSpPr>
          <p:nvPr>
            <p:ph type="dt" sz="half" idx="10"/>
          </p:nvPr>
        </p:nvSpPr>
        <p:spPr/>
        <p:txBody>
          <a:bodyPr/>
          <a:lstStyle/>
          <a:p>
            <a:r>
              <a:rPr lang="en-US" smtClean="0"/>
              <a:t>September 29, 2011</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9699">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9699">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969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normAutofit fontScale="90000"/>
          </a:bodyPr>
          <a:lstStyle/>
          <a:p>
            <a:r>
              <a:rPr lang="en-US" b="1">
                <a:latin typeface="Cambria" pitchFamily="18" charset="0"/>
              </a:rPr>
              <a:t>How Can Managers </a:t>
            </a:r>
            <a:br>
              <a:rPr lang="en-US" b="1">
                <a:latin typeface="Cambria" pitchFamily="18" charset="0"/>
              </a:rPr>
            </a:br>
            <a:r>
              <a:rPr lang="en-US" b="1">
                <a:latin typeface="Cambria" pitchFamily="18" charset="0"/>
              </a:rPr>
              <a:t>Make Ethical Decisions?</a:t>
            </a:r>
          </a:p>
        </p:txBody>
      </p:sp>
      <p:sp>
        <p:nvSpPr>
          <p:cNvPr id="31747" name="Rectangle 3"/>
          <p:cNvSpPr>
            <a:spLocks noGrp="1" noChangeArrowheads="1"/>
          </p:cNvSpPr>
          <p:nvPr>
            <p:ph idx="1"/>
          </p:nvPr>
        </p:nvSpPr>
        <p:spPr/>
        <p:txBody>
          <a:bodyPr/>
          <a:lstStyle/>
          <a:p>
            <a:pPr marL="457200" indent="-457200">
              <a:lnSpc>
                <a:spcPct val="80000"/>
              </a:lnSpc>
            </a:pPr>
            <a:r>
              <a:rPr lang="en-US" sz="2400" dirty="0"/>
              <a:t>To encourage ethical decision making, firms should</a:t>
            </a:r>
          </a:p>
          <a:p>
            <a:pPr marL="457200" indent="-457200">
              <a:lnSpc>
                <a:spcPct val="80000"/>
              </a:lnSpc>
              <a:buFont typeface="Wingdings" pitchFamily="2" charset="2"/>
              <a:buAutoNum type="arabicPeriod"/>
            </a:pPr>
            <a:r>
              <a:rPr lang="en-US" sz="2400" dirty="0"/>
              <a:t>Hire and promote people with a well grounded sense of personal ethics</a:t>
            </a:r>
          </a:p>
          <a:p>
            <a:pPr marL="838200" lvl="1" indent="-381000">
              <a:lnSpc>
                <a:spcPct val="80000"/>
              </a:lnSpc>
            </a:pPr>
            <a:r>
              <a:rPr lang="en-US" sz="2000" dirty="0"/>
              <a:t>refrain from promoting individuals who have acted unethically</a:t>
            </a:r>
          </a:p>
          <a:p>
            <a:pPr marL="838200" lvl="1" indent="-381000">
              <a:lnSpc>
                <a:spcPct val="80000"/>
              </a:lnSpc>
            </a:pPr>
            <a:r>
              <a:rPr lang="en-US" sz="2000" dirty="0"/>
              <a:t>prospective employees should find out as much as they can about the ethical climate in an organization prior to taking a position </a:t>
            </a:r>
          </a:p>
          <a:p>
            <a:pPr marL="457200" indent="-457200">
              <a:lnSpc>
                <a:spcPct val="80000"/>
              </a:lnSpc>
              <a:buFont typeface="Wingdings" pitchFamily="2" charset="2"/>
              <a:buAutoNum type="arabicPeriod"/>
            </a:pPr>
            <a:r>
              <a:rPr lang="en-US" sz="2400" dirty="0"/>
              <a:t>Build an organizational culture that places a high value on ethical behavior</a:t>
            </a:r>
          </a:p>
          <a:p>
            <a:pPr marL="838200" lvl="1" indent="-381000">
              <a:lnSpc>
                <a:spcPct val="80000"/>
              </a:lnSpc>
            </a:pPr>
            <a:r>
              <a:rPr lang="en-US" sz="2000" dirty="0"/>
              <a:t>articulate values that place a strong emphasis on ethical behavior</a:t>
            </a:r>
          </a:p>
          <a:p>
            <a:pPr marL="838200" lvl="1" indent="-381000">
              <a:lnSpc>
                <a:spcPct val="80000"/>
              </a:lnSpc>
            </a:pPr>
            <a:r>
              <a:rPr lang="en-US" sz="2000" dirty="0"/>
              <a:t>emphasize importance of</a:t>
            </a:r>
            <a:r>
              <a:rPr lang="en-US" sz="2000" dirty="0">
                <a:solidFill>
                  <a:srgbClr val="CC6600"/>
                </a:solidFill>
              </a:rPr>
              <a:t> </a:t>
            </a:r>
            <a:r>
              <a:rPr lang="en-US" sz="2000" b="1" dirty="0">
                <a:solidFill>
                  <a:srgbClr val="959535"/>
                </a:solidFill>
              </a:rPr>
              <a:t>code of ethics</a:t>
            </a:r>
            <a:r>
              <a:rPr lang="en-US" sz="2000" dirty="0"/>
              <a:t> - formal statement of the ethical priorities a business adheres to  </a:t>
            </a:r>
          </a:p>
          <a:p>
            <a:pPr marL="838200" lvl="1" indent="-381000">
              <a:lnSpc>
                <a:spcPct val="80000"/>
              </a:lnSpc>
            </a:pPr>
            <a:r>
              <a:rPr lang="en-US" sz="2000" dirty="0"/>
              <a:t>implement a system of incentives and rewards that recognize people who engage in ethical behavior and sanction those who do not</a:t>
            </a:r>
          </a:p>
          <a:p>
            <a:pPr marL="457200" indent="-457200">
              <a:lnSpc>
                <a:spcPct val="80000"/>
              </a:lnSpc>
              <a:buFont typeface="Wingdings" pitchFamily="2" charset="2"/>
              <a:buAutoNum type="arabicPeriod"/>
            </a:pPr>
            <a:endParaRPr lang="en-US" sz="2400" dirty="0"/>
          </a:p>
          <a:p>
            <a:pPr marL="457200" indent="-457200">
              <a:lnSpc>
                <a:spcPct val="80000"/>
              </a:lnSpc>
            </a:pPr>
            <a:endParaRPr lang="en-US" sz="2400" dirty="0"/>
          </a:p>
          <a:p>
            <a:pPr marL="457200" indent="-457200">
              <a:lnSpc>
                <a:spcPct val="80000"/>
              </a:lnSpc>
            </a:pPr>
            <a:endParaRPr lang="en-US" sz="2400" dirty="0"/>
          </a:p>
        </p:txBody>
      </p:sp>
      <p:sp>
        <p:nvSpPr>
          <p:cNvPr id="4" name="Footer Placeholder 3"/>
          <p:cNvSpPr>
            <a:spLocks noGrp="1"/>
          </p:cNvSpPr>
          <p:nvPr>
            <p:ph type="ftr" sz="quarter" idx="11"/>
          </p:nvPr>
        </p:nvSpPr>
        <p:spPr/>
        <p:txBody>
          <a:bodyPr/>
          <a:lstStyle/>
          <a:p>
            <a:r>
              <a:rPr lang="en-US" smtClean="0"/>
              <a:t>Corporate and Personal Responsibility</a:t>
            </a:r>
            <a:endParaRPr lang="en-US"/>
          </a:p>
        </p:txBody>
      </p:sp>
      <p:sp>
        <p:nvSpPr>
          <p:cNvPr id="5" name="Slide Number Placeholder 4"/>
          <p:cNvSpPr>
            <a:spLocks noGrp="1"/>
          </p:cNvSpPr>
          <p:nvPr>
            <p:ph type="sldNum" sz="quarter" idx="12"/>
          </p:nvPr>
        </p:nvSpPr>
        <p:spPr/>
        <p:txBody>
          <a:bodyPr/>
          <a:lstStyle/>
          <a:p>
            <a:r>
              <a:rPr lang="en-US"/>
              <a:t>4-</a:t>
            </a:r>
            <a:fld id="{811FEB11-8A31-47B9-8B1C-53E1BD36B702}" type="slidenum">
              <a:rPr lang="en-US"/>
              <a:pPr/>
              <a:t>12</a:t>
            </a:fld>
            <a:endParaRPr lang="en-US"/>
          </a:p>
        </p:txBody>
      </p:sp>
      <p:sp>
        <p:nvSpPr>
          <p:cNvPr id="6" name="Date Placeholder 5"/>
          <p:cNvSpPr>
            <a:spLocks noGrp="1"/>
          </p:cNvSpPr>
          <p:nvPr>
            <p:ph type="dt" sz="half" idx="10"/>
          </p:nvPr>
        </p:nvSpPr>
        <p:spPr/>
        <p:txBody>
          <a:bodyPr/>
          <a:lstStyle/>
          <a:p>
            <a:r>
              <a:rPr lang="en-US" smtClean="0"/>
              <a:t>September 29, 2011</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7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1747">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1747">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1747">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1747">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1747">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1747">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174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normAutofit fontScale="90000"/>
          </a:bodyPr>
          <a:lstStyle/>
          <a:p>
            <a:r>
              <a:rPr lang="en-US" b="1">
                <a:latin typeface="Cambria" pitchFamily="18" charset="0"/>
              </a:rPr>
              <a:t>How Can Managers </a:t>
            </a:r>
            <a:br>
              <a:rPr lang="en-US" b="1">
                <a:latin typeface="Cambria" pitchFamily="18" charset="0"/>
              </a:rPr>
            </a:br>
            <a:r>
              <a:rPr lang="en-US" b="1">
                <a:latin typeface="Cambria" pitchFamily="18" charset="0"/>
              </a:rPr>
              <a:t>Make Ethical Decisions?</a:t>
            </a:r>
          </a:p>
        </p:txBody>
      </p:sp>
      <p:sp>
        <p:nvSpPr>
          <p:cNvPr id="36867" name="Rectangle 3"/>
          <p:cNvSpPr>
            <a:spLocks noGrp="1" noChangeArrowheads="1"/>
          </p:cNvSpPr>
          <p:nvPr>
            <p:ph idx="1"/>
          </p:nvPr>
        </p:nvSpPr>
        <p:spPr/>
        <p:txBody>
          <a:bodyPr/>
          <a:lstStyle/>
          <a:p>
            <a:pPr marL="457200" indent="-457200">
              <a:lnSpc>
                <a:spcPct val="90000"/>
              </a:lnSpc>
              <a:buFont typeface="Wingdings" pitchFamily="2" charset="2"/>
              <a:buAutoNum type="arabicPeriod" startAt="3"/>
            </a:pPr>
            <a:r>
              <a:rPr lang="en-US" sz="2800" dirty="0"/>
              <a:t>Make sure that leaders within the business articulate the rhetoric of ethical behavior and act in a manner that is consistent with that rhetoric</a:t>
            </a:r>
          </a:p>
          <a:p>
            <a:pPr marL="457200" indent="-457200">
              <a:lnSpc>
                <a:spcPct val="90000"/>
              </a:lnSpc>
              <a:buFont typeface="Wingdings" pitchFamily="2" charset="2"/>
              <a:buAutoNum type="arabicPeriod" startAt="3"/>
            </a:pPr>
            <a:r>
              <a:rPr lang="en-US" sz="2800" dirty="0"/>
              <a:t>Develop moral courage</a:t>
            </a:r>
          </a:p>
          <a:p>
            <a:pPr marL="838200" lvl="1" indent="-381000">
              <a:lnSpc>
                <a:spcPct val="90000"/>
              </a:lnSpc>
            </a:pPr>
            <a:r>
              <a:rPr lang="en-US" sz="2400" dirty="0"/>
              <a:t>enables managers to walk away from a decision that is profitable, but unethical </a:t>
            </a:r>
          </a:p>
          <a:p>
            <a:pPr marL="838200" lvl="1" indent="-381000">
              <a:lnSpc>
                <a:spcPct val="90000"/>
              </a:lnSpc>
            </a:pPr>
            <a:r>
              <a:rPr lang="en-US" sz="2400" dirty="0"/>
              <a:t>gives an employee the strength to say no to a superior who instructs her to pursue actions that are unethical </a:t>
            </a:r>
          </a:p>
          <a:p>
            <a:pPr marL="838200" lvl="1" indent="-381000">
              <a:lnSpc>
                <a:spcPct val="90000"/>
              </a:lnSpc>
            </a:pPr>
            <a:r>
              <a:rPr lang="en-US" sz="2400" dirty="0"/>
              <a:t>gives employees the integrity to go public to the media and blow the whistle on persistent unethical behavior in a company</a:t>
            </a:r>
          </a:p>
          <a:p>
            <a:pPr marL="457200" indent="-457200">
              <a:lnSpc>
                <a:spcPct val="90000"/>
              </a:lnSpc>
            </a:pPr>
            <a:endParaRPr lang="en-US" sz="2800" dirty="0"/>
          </a:p>
        </p:txBody>
      </p:sp>
      <p:sp>
        <p:nvSpPr>
          <p:cNvPr id="4" name="Footer Placeholder 3"/>
          <p:cNvSpPr>
            <a:spLocks noGrp="1"/>
          </p:cNvSpPr>
          <p:nvPr>
            <p:ph type="ftr" sz="quarter" idx="11"/>
          </p:nvPr>
        </p:nvSpPr>
        <p:spPr/>
        <p:txBody>
          <a:bodyPr/>
          <a:lstStyle/>
          <a:p>
            <a:r>
              <a:rPr lang="en-US" smtClean="0"/>
              <a:t>Corporate and Personal Responsibility</a:t>
            </a:r>
            <a:endParaRPr lang="en-US"/>
          </a:p>
        </p:txBody>
      </p:sp>
      <p:sp>
        <p:nvSpPr>
          <p:cNvPr id="5" name="Slide Number Placeholder 4"/>
          <p:cNvSpPr>
            <a:spLocks noGrp="1"/>
          </p:cNvSpPr>
          <p:nvPr>
            <p:ph type="sldNum" sz="quarter" idx="12"/>
          </p:nvPr>
        </p:nvSpPr>
        <p:spPr/>
        <p:txBody>
          <a:bodyPr/>
          <a:lstStyle/>
          <a:p>
            <a:r>
              <a:rPr lang="en-US"/>
              <a:t>4-</a:t>
            </a:r>
            <a:fld id="{D78FD4E7-A4F2-4B9F-9FB0-DB509833851D}" type="slidenum">
              <a:rPr lang="en-US"/>
              <a:pPr/>
              <a:t>13</a:t>
            </a:fld>
            <a:endParaRPr lang="en-US"/>
          </a:p>
        </p:txBody>
      </p:sp>
      <p:sp>
        <p:nvSpPr>
          <p:cNvPr id="6" name="Date Placeholder 5"/>
          <p:cNvSpPr>
            <a:spLocks noGrp="1"/>
          </p:cNvSpPr>
          <p:nvPr>
            <p:ph type="dt" sz="half" idx="10"/>
          </p:nvPr>
        </p:nvSpPr>
        <p:spPr/>
        <p:txBody>
          <a:bodyPr/>
          <a:lstStyle/>
          <a:p>
            <a:r>
              <a:rPr lang="en-US" smtClean="0"/>
              <a:t>September 29, 2011</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867">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6867">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6867">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686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normAutofit fontScale="90000"/>
          </a:bodyPr>
          <a:lstStyle/>
          <a:p>
            <a:r>
              <a:rPr lang="en-US" b="1">
                <a:latin typeface="Cambria" pitchFamily="18" charset="0"/>
              </a:rPr>
              <a:t>How Can Managers </a:t>
            </a:r>
            <a:br>
              <a:rPr lang="en-US" b="1">
                <a:latin typeface="Cambria" pitchFamily="18" charset="0"/>
              </a:rPr>
            </a:br>
            <a:r>
              <a:rPr lang="en-US" b="1">
                <a:latin typeface="Cambria" pitchFamily="18" charset="0"/>
              </a:rPr>
              <a:t>Make Ethical Decisions?</a:t>
            </a:r>
          </a:p>
        </p:txBody>
      </p:sp>
      <p:sp>
        <p:nvSpPr>
          <p:cNvPr id="39939" name="Rectangle 3"/>
          <p:cNvSpPr>
            <a:spLocks noGrp="1" noChangeArrowheads="1"/>
          </p:cNvSpPr>
          <p:nvPr>
            <p:ph idx="1"/>
          </p:nvPr>
        </p:nvSpPr>
        <p:spPr/>
        <p:txBody>
          <a:bodyPr/>
          <a:lstStyle/>
          <a:p>
            <a:pPr marL="609600" indent="-609600">
              <a:buFont typeface="Wingdings" pitchFamily="2" charset="2"/>
              <a:buAutoNum type="arabicPeriod" startAt="5"/>
            </a:pPr>
            <a:r>
              <a:rPr lang="en-US" dirty="0"/>
              <a:t>Put decision making processes in place that require people to consider the ethical dimension of business decisions</a:t>
            </a:r>
          </a:p>
          <a:p>
            <a:pPr marL="990600" lvl="1" indent="-533400"/>
            <a:r>
              <a:rPr lang="en-US" dirty="0"/>
              <a:t>ask whether </a:t>
            </a:r>
          </a:p>
          <a:p>
            <a:pPr marL="1371600" lvl="2" indent="-457200"/>
            <a:r>
              <a:rPr lang="en-US" dirty="0"/>
              <a:t>decisions fall within the accepted values of standards that typically apply in the organizational environment </a:t>
            </a:r>
          </a:p>
          <a:p>
            <a:pPr marL="1371600" lvl="2" indent="-457200"/>
            <a:r>
              <a:rPr lang="en-US" dirty="0"/>
              <a:t>decisions can be communicated to all stakeholders affected by it </a:t>
            </a:r>
          </a:p>
          <a:p>
            <a:pPr marL="1371600" lvl="2" indent="-457200"/>
            <a:r>
              <a:rPr lang="en-US" dirty="0"/>
              <a:t>if colleagues would approve of decisions</a:t>
            </a:r>
          </a:p>
          <a:p>
            <a:pPr marL="609600" indent="-609600">
              <a:buFont typeface="Wingdings" pitchFamily="2" charset="2"/>
              <a:buAutoNum type="arabicPeriod" startAt="5"/>
            </a:pPr>
            <a:endParaRPr lang="en-US" dirty="0"/>
          </a:p>
          <a:p>
            <a:pPr marL="609600" indent="-609600"/>
            <a:endParaRPr lang="en-US" dirty="0"/>
          </a:p>
          <a:p>
            <a:pPr marL="609600" indent="-609600"/>
            <a:endParaRPr lang="en-US" dirty="0"/>
          </a:p>
        </p:txBody>
      </p:sp>
      <p:sp>
        <p:nvSpPr>
          <p:cNvPr id="4" name="Footer Placeholder 3"/>
          <p:cNvSpPr>
            <a:spLocks noGrp="1"/>
          </p:cNvSpPr>
          <p:nvPr>
            <p:ph type="ftr" sz="quarter" idx="11"/>
          </p:nvPr>
        </p:nvSpPr>
        <p:spPr/>
        <p:txBody>
          <a:bodyPr/>
          <a:lstStyle/>
          <a:p>
            <a:r>
              <a:rPr lang="en-US" smtClean="0"/>
              <a:t>Corporate and Personal Responsibility</a:t>
            </a:r>
            <a:endParaRPr lang="en-US"/>
          </a:p>
        </p:txBody>
      </p:sp>
      <p:sp>
        <p:nvSpPr>
          <p:cNvPr id="5" name="Slide Number Placeholder 4"/>
          <p:cNvSpPr>
            <a:spLocks noGrp="1"/>
          </p:cNvSpPr>
          <p:nvPr>
            <p:ph type="sldNum" sz="quarter" idx="12"/>
          </p:nvPr>
        </p:nvSpPr>
        <p:spPr/>
        <p:txBody>
          <a:bodyPr/>
          <a:lstStyle/>
          <a:p>
            <a:r>
              <a:rPr lang="en-US"/>
              <a:t>4-</a:t>
            </a:r>
            <a:fld id="{9C470BA1-EF95-44A8-BAE7-31EC7F29557B}" type="slidenum">
              <a:rPr lang="en-US"/>
              <a:pPr/>
              <a:t>14</a:t>
            </a:fld>
            <a:endParaRPr lang="en-US"/>
          </a:p>
        </p:txBody>
      </p:sp>
      <p:sp>
        <p:nvSpPr>
          <p:cNvPr id="6" name="Date Placeholder 5"/>
          <p:cNvSpPr>
            <a:spLocks noGrp="1"/>
          </p:cNvSpPr>
          <p:nvPr>
            <p:ph type="dt" sz="half" idx="10"/>
          </p:nvPr>
        </p:nvSpPr>
        <p:spPr/>
        <p:txBody>
          <a:bodyPr/>
          <a:lstStyle/>
          <a:p>
            <a:r>
              <a:rPr lang="en-US" smtClean="0"/>
              <a:t>September 29, 2011</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993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9939">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9939">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993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107</TotalTime>
  <Words>3288</Words>
  <Application>Microsoft Office PowerPoint</Application>
  <PresentationFormat>On-screen Show (4:3)</PresentationFormat>
  <Paragraphs>202</Paragraphs>
  <Slides>14</Slides>
  <Notes>13</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Approaches to Corporate and Personal Responsibility</vt:lpstr>
      <vt:lpstr>General Comments</vt:lpstr>
      <vt:lpstr>What Are Ethical Dilemmas?</vt:lpstr>
      <vt:lpstr>Why Do Managers  Behave Unethically?</vt:lpstr>
      <vt:lpstr>Why Do Managers  Behave Unethically?</vt:lpstr>
      <vt:lpstr>Why Do Managers  Behave Unethically?</vt:lpstr>
      <vt:lpstr>What Are The Philosophical Approaches To Ethics?</vt:lpstr>
      <vt:lpstr>What Are The Straw Men Approaches To Business Ethics? </vt:lpstr>
      <vt:lpstr>What Are Utilitarian And Kantian Approaches To Ethics?</vt:lpstr>
      <vt:lpstr>What Are Rights Theories?</vt:lpstr>
      <vt:lpstr>What Are Justice Theories?</vt:lpstr>
      <vt:lpstr>How Can Managers  Make Ethical Decisions?</vt:lpstr>
      <vt:lpstr>How Can Managers  Make Ethical Decisions?</vt:lpstr>
      <vt:lpstr>How Can Managers  Make Ethical Decisions?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Approaches to Corporate and Personal Responsibility</dc:title>
  <dc:creator>Rob</dc:creator>
  <cp:lastModifiedBy>Carleton University</cp:lastModifiedBy>
  <cp:revision>7</cp:revision>
  <cp:lastPrinted>2011-09-29T11:53:33Z</cp:lastPrinted>
  <dcterms:created xsi:type="dcterms:W3CDTF">2010-09-26T19:18:17Z</dcterms:created>
  <dcterms:modified xsi:type="dcterms:W3CDTF">2011-09-29T15:28:30Z</dcterms:modified>
</cp:coreProperties>
</file>