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7" r:id="rId2"/>
    <p:sldId id="258" r:id="rId3"/>
    <p:sldId id="260" r:id="rId4"/>
    <p:sldId id="262" r:id="rId5"/>
    <p:sldId id="263" r:id="rId6"/>
    <p:sldId id="264" r:id="rId7"/>
    <p:sldId id="266" r:id="rId8"/>
    <p:sldId id="267" r:id="rId9"/>
    <p:sldId id="269" r:id="rId10"/>
    <p:sldId id="270" r:id="rId11"/>
    <p:sldId id="272" r:id="rId12"/>
    <p:sldId id="273" r:id="rId13"/>
    <p:sldId id="275" r:id="rId14"/>
    <p:sldId id="315" r:id="rId15"/>
    <p:sldId id="277" r:id="rId16"/>
    <p:sldId id="278" r:id="rId17"/>
    <p:sldId id="279" r:id="rId18"/>
    <p:sldId id="280" r:id="rId19"/>
    <p:sldId id="282" r:id="rId20"/>
    <p:sldId id="284" r:id="rId21"/>
    <p:sldId id="285" r:id="rId22"/>
    <p:sldId id="286" r:id="rId23"/>
    <p:sldId id="287" r:id="rId24"/>
    <p:sldId id="289" r:id="rId25"/>
    <p:sldId id="291" r:id="rId26"/>
    <p:sldId id="292" r:id="rId27"/>
    <p:sldId id="293" r:id="rId28"/>
    <p:sldId id="294" r:id="rId29"/>
    <p:sldId id="312" r:id="rId30"/>
    <p:sldId id="313" r:id="rId31"/>
    <p:sldId id="314" r:id="rId32"/>
    <p:sldId id="295" r:id="rId33"/>
    <p:sldId id="311" r:id="rId34"/>
    <p:sldId id="298" r:id="rId35"/>
    <p:sldId id="299" r:id="rId36"/>
    <p:sldId id="301" r:id="rId37"/>
    <p:sldId id="302" r:id="rId38"/>
    <p:sldId id="303" r:id="rId39"/>
    <p:sldId id="304" r:id="rId40"/>
    <p:sldId id="308" r:id="rId41"/>
    <p:sldId id="310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6" autoAdjust="0"/>
    <p:restoredTop sz="84848" autoAdjust="0"/>
  </p:normalViewPr>
  <p:slideViewPr>
    <p:cSldViewPr>
      <p:cViewPr>
        <p:scale>
          <a:sx n="62" d="100"/>
          <a:sy n="62" d="100"/>
        </p:scale>
        <p:origin x="-9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0" y="5025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6049382716049396"/>
          <c:y val="2.7777777777777811E-2"/>
          <c:w val="0.78259186351706034"/>
          <c:h val="0.972222222222222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Weathiest 20%</c:v>
                </c:pt>
                <c:pt idx="1">
                  <c:v>2nd weathiest 20%</c:v>
                </c:pt>
                <c:pt idx="2">
                  <c:v>Middle 20%</c:v>
                </c:pt>
                <c:pt idx="3">
                  <c:v>2nd lowest 20%</c:v>
                </c:pt>
                <c:pt idx="4">
                  <c:v>Lowest 20%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69.2</c:v>
                </c:pt>
                <c:pt idx="1">
                  <c:v>20.2</c:v>
                </c:pt>
                <c:pt idx="2">
                  <c:v>8.4</c:v>
                </c:pt>
                <c:pt idx="3">
                  <c:v>2.2999999999999998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98938198697385049"/>
          <c:y val="0.97457677165354351"/>
          <c:w val="5.9883833965198845E-3"/>
          <c:h val="2.5423228346456692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0.26562</cdr:x>
      <cdr:y>0.51007</cdr:y>
    </cdr:from>
    <cdr:to>
      <cdr:x>0.51736</cdr:x>
      <cdr:y>0.60382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85974" y="2332043"/>
          <a:ext cx="2071702" cy="428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CA" sz="2000" dirty="0" smtClean="0">
              <a:latin typeface="Arial" pitchFamily="34" charset="0"/>
              <a:cs typeface="Arial" pitchFamily="34" charset="0"/>
            </a:rPr>
            <a:t>Top 1/5</a:t>
          </a:r>
        </a:p>
        <a:p xmlns:a="http://schemas.openxmlformats.org/drawingml/2006/main">
          <a:r>
            <a:rPr lang="en-CA" sz="2000" dirty="0" smtClean="0">
              <a:latin typeface="Arial" pitchFamily="34" charset="0"/>
              <a:cs typeface="Arial" pitchFamily="34" charset="0"/>
            </a:rPr>
            <a:t>69.2%</a:t>
          </a:r>
        </a:p>
        <a:p xmlns:a="http://schemas.openxmlformats.org/drawingml/2006/main">
          <a:endParaRPr lang="en-CA" sz="2000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0.21354</cdr:x>
      <cdr:y>0.26007</cdr:y>
    </cdr:from>
    <cdr:to>
      <cdr:x>0.47396</cdr:x>
      <cdr:y>0.35382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757346" y="1189035"/>
          <a:ext cx="2143140" cy="428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CA" sz="2000" dirty="0" smtClean="0">
              <a:latin typeface="Arial" pitchFamily="34" charset="0"/>
              <a:cs typeface="Arial" pitchFamily="34" charset="0"/>
            </a:rPr>
            <a:t>Second 1/5</a:t>
          </a:r>
        </a:p>
        <a:p xmlns:a="http://schemas.openxmlformats.org/drawingml/2006/main">
          <a:r>
            <a:rPr lang="en-CA" sz="2000" dirty="0" smtClean="0">
              <a:latin typeface="Arial" pitchFamily="34" charset="0"/>
              <a:cs typeface="Arial" pitchFamily="34" charset="0"/>
            </a:rPr>
            <a:t>20.2%</a:t>
          </a:r>
        </a:p>
        <a:p xmlns:a="http://schemas.openxmlformats.org/drawingml/2006/main">
          <a:endParaRPr lang="en-CA" sz="1400" dirty="0"/>
        </a:p>
      </cdr:txBody>
    </cdr:sp>
  </cdr:relSizeAnchor>
  <cdr:relSizeAnchor xmlns:cdr="http://schemas.openxmlformats.org/drawingml/2006/chartDrawing">
    <cdr:from>
      <cdr:x>0.36979</cdr:x>
      <cdr:y>0</cdr:y>
    </cdr:from>
    <cdr:to>
      <cdr:x>0.56944</cdr:x>
      <cdr:y>0.125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043230" y="-311163"/>
          <a:ext cx="1643074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CA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Middle 1/5</a:t>
          </a:r>
        </a:p>
        <a:p xmlns:a="http://schemas.openxmlformats.org/drawingml/2006/main">
          <a:r>
            <a:rPr lang="en-CA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8.4%</a:t>
          </a:r>
          <a:endParaRPr lang="en-CA" sz="20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0.46248</cdr:x>
      <cdr:y>0.09323</cdr:y>
    </cdr:from>
    <cdr:to>
      <cdr:x>0.47121</cdr:x>
      <cdr:y>0.17093</cdr:y>
    </cdr:to>
    <cdr:sp macro="" textlink="">
      <cdr:nvSpPr>
        <cdr:cNvPr id="6" name="Straight Arrow Connector 5"/>
        <cdr:cNvSpPr/>
      </cdr:nvSpPr>
      <cdr:spPr>
        <a:xfrm xmlns:a="http://schemas.openxmlformats.org/drawingml/2006/main" rot="16200000" flipH="1">
          <a:off x="3643338" y="571506"/>
          <a:ext cx="357189" cy="7143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A0B26-AB87-4C2F-92B6-53A173954366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2B922-50DE-4F78-B9F4-7A1E8603210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0721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9538A9-6EBF-449C-A0BE-6C1BCF45E00C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94BA2-CBC4-4839-BA4C-6C347559A81E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F6E2F-C60B-47CE-946D-697CAE879BF9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22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http://www.motherjones.com/politics/2011/02/income-inequality-in-america-chart-graph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24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Times New Roman" charset="0"/>
              </a:rPr>
              <a:t>Copyright © 2010 by Nelson Education Limited </a:t>
            </a:r>
          </a:p>
        </p:txBody>
      </p:sp>
      <p:sp>
        <p:nvSpPr>
          <p:cNvPr id="5222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C6C0A0-CB7A-4827-94C8-092BAD0CC61E}" type="slidenum">
              <a:rPr lang="en-US" smtClean="0">
                <a:latin typeface="Times New Roman" charset="0"/>
              </a:rPr>
              <a:pPr/>
              <a:t>25</a:t>
            </a:fld>
            <a:endParaRPr lang="en-US" smtClean="0">
              <a:latin typeface="Times New Roman" charset="0"/>
            </a:endParaRPr>
          </a:p>
        </p:txBody>
      </p:sp>
      <p:sp>
        <p:nvSpPr>
          <p:cNvPr id="522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n-US" dirty="0" smtClean="0">
                <a:latin typeface="Times New Roman" charset="0"/>
              </a:rPr>
              <a:t>FIGURE 8.3 on p. 218 - The Distribution of Total Market Income among Families, Canada, 1951 and 2005</a:t>
            </a:r>
          </a:p>
          <a:p>
            <a:pPr>
              <a:buFontTx/>
              <a:buChar char="•"/>
            </a:pPr>
            <a:r>
              <a:rPr lang="en-US" dirty="0" smtClean="0">
                <a:latin typeface="Times New Roman" charset="0"/>
              </a:rPr>
              <a:t>Source: Dominion Bureau of Statistics, Statistics Canada Cat. 13-159, 2008. CANSIM Table 2020701.</a:t>
            </a:r>
          </a:p>
          <a:p>
            <a:pPr>
              <a:buFontTx/>
              <a:buChar char="•"/>
            </a:pPr>
            <a:r>
              <a:rPr lang="en-US" dirty="0" smtClean="0">
                <a:latin typeface="Times New Roman" charset="0"/>
              </a:rPr>
              <a:t>Retrieved May 1, 2008 (http://dc1.chass.utoronto.ca.myaccess.library.utoronto.ca/chasscansim).</a:t>
            </a:r>
          </a:p>
          <a:p>
            <a:pPr>
              <a:buFontTx/>
              <a:buChar char="•"/>
            </a:pPr>
            <a:endParaRPr lang="en-US" dirty="0" smtClean="0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27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http://www.statcan.gc.ca/pub/13f0026m/13f0026m2006001-eng.pdf</a:t>
            </a:r>
          </a:p>
          <a:p>
            <a:r>
              <a:rPr lang="en-CA" dirty="0" smtClean="0"/>
              <a:t>http://www.statcan.gc.ca/daily-quotidien/061213/dq061213c-eng.htm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28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33</a:t>
            </a:fld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http://www.cbc.ca/news/canada/story/2011/09/28/poverty-report.html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F6E2F-C60B-47CE-946D-697CAE879BF9}" type="slidenum">
              <a:rPr lang="en-CA" smtClean="0"/>
              <a:pPr/>
              <a:t>34</a:t>
            </a:fld>
            <a:endParaRPr lang="en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35</a:t>
            </a:fld>
            <a:endParaRPr lang="en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 smtClean="0"/>
              <a:t>http://foodbankscanada.ca/getmedia/0fdd7346-7f6e-409b-8af6-79da153b7e93/Selected-HungerCount-information-1999-2011.xls.aspx?ext=.xls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1AFEA-F0A8-469C-BAD7-30C21A499E3E}" type="slidenum">
              <a:rPr lang="en-CA" smtClean="0"/>
              <a:pPr/>
              <a:t>36</a:t>
            </a:fld>
            <a:endParaRPr lang="en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http://www.thestar.com/news/canada/article/1202030--canada-lags-on-fighting-child-poverty-report-finds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F6E2F-C60B-47CE-946D-697CAE879BF9}" type="slidenum">
              <a:rPr lang="en-CA" smtClean="0"/>
              <a:pPr/>
              <a:t>37</a:t>
            </a:fld>
            <a:endParaRPr lang="en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F6E2F-C60B-47CE-946D-697CAE879BF9}" type="slidenum">
              <a:rPr lang="en-CA" smtClean="0"/>
              <a:pPr/>
              <a:t>39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E9910-9BDF-4561-A471-DC9F378CA08A}" type="datetimeFigureOut">
              <a:rPr lang="en-US" smtClean="0"/>
              <a:t>10/22/2012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8C78A-E839-44F6-8E21-33DC2327839C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Inequality: Class and Stratification </a:t>
            </a:r>
            <a:endParaRPr lang="en-CA" dirty="0"/>
          </a:p>
        </p:txBody>
      </p:sp>
      <p:sp>
        <p:nvSpPr>
          <p:cNvPr id="819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October 23rd, 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Key Terms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CA" dirty="0" smtClean="0"/>
              <a:t>Meritocracy </a:t>
            </a:r>
          </a:p>
          <a:p>
            <a:pPr algn="ctr"/>
            <a:r>
              <a:rPr lang="en-CA" dirty="0" smtClean="0"/>
              <a:t>Social inequality</a:t>
            </a:r>
          </a:p>
          <a:p>
            <a:pPr algn="ctr"/>
            <a:r>
              <a:rPr lang="en-CA" dirty="0" smtClean="0"/>
              <a:t>Social Class</a:t>
            </a:r>
          </a:p>
          <a:p>
            <a:pPr algn="ctr"/>
            <a:r>
              <a:rPr lang="en-CA" dirty="0" smtClean="0"/>
              <a:t>Socioeconomic Status (SES)</a:t>
            </a:r>
          </a:p>
          <a:p>
            <a:pPr algn="ctr"/>
            <a:r>
              <a:rPr lang="en-CA" dirty="0" smtClean="0"/>
              <a:t>Class system</a:t>
            </a:r>
          </a:p>
          <a:p>
            <a:r>
              <a:rPr lang="en-CA" dirty="0" smtClean="0"/>
              <a:t>Stratification</a:t>
            </a:r>
          </a:p>
          <a:p>
            <a:r>
              <a:rPr lang="en-CA" dirty="0" smtClean="0"/>
              <a:t>Social capital</a:t>
            </a:r>
          </a:p>
          <a:p>
            <a:r>
              <a:rPr lang="en-CA" dirty="0" smtClean="0"/>
              <a:t>Cultural capital</a:t>
            </a:r>
          </a:p>
          <a:p>
            <a:endParaRPr lang="en-CA" dirty="0"/>
          </a:p>
        </p:txBody>
      </p:sp>
      <p:sp>
        <p:nvSpPr>
          <p:cNvPr id="9219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Income inequality</a:t>
            </a:r>
          </a:p>
          <a:p>
            <a:r>
              <a:rPr lang="en-CA" dirty="0" smtClean="0"/>
              <a:t>Wealth inequality</a:t>
            </a:r>
          </a:p>
          <a:p>
            <a:r>
              <a:rPr lang="en-CA" dirty="0" smtClean="0"/>
              <a:t>Poverty </a:t>
            </a:r>
          </a:p>
          <a:p>
            <a:endParaRPr lang="en-CA" dirty="0" smtClean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Meritocracy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CA" dirty="0" smtClean="0"/>
              <a:t>Getting ahead is based on individual merit, which is generally viewed as a combination of factors including innate abilities, working hard, having the right attitude, and having high moral character and integrity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Myth of Meritocracy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Great many factors that impact on a person’s ability to succeed </a:t>
            </a:r>
          </a:p>
          <a:p>
            <a:endParaRPr lang="en-CA" dirty="0" smtClean="0"/>
          </a:p>
          <a:p>
            <a:r>
              <a:rPr lang="en-CA" dirty="0" smtClean="0"/>
              <a:t>Ascribed statuses play a large role in the opportunities and barriers that people face (the deck is stacked)</a:t>
            </a:r>
          </a:p>
          <a:p>
            <a:endParaRPr lang="en-CA" dirty="0" smtClean="0"/>
          </a:p>
          <a:p>
            <a:r>
              <a:rPr lang="en-CA" dirty="0" smtClean="0"/>
              <a:t>There are structural, not individual!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Social Inequality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long term existence of significant differences in access to goods and services among social groups. </a:t>
            </a:r>
          </a:p>
          <a:p>
            <a:endParaRPr lang="en-CA" dirty="0" smtClean="0"/>
          </a:p>
          <a:p>
            <a:r>
              <a:rPr lang="en-CA" dirty="0" smtClean="0"/>
              <a:t>Differences in wealth, prestige and power</a:t>
            </a:r>
          </a:p>
          <a:p>
            <a:endParaRPr lang="en-CA" dirty="0" smtClean="0"/>
          </a:p>
          <a:p>
            <a:r>
              <a:rPr lang="en-US" dirty="0" smtClean="0"/>
              <a:t>Income and wealth are unequally distributed in Canada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Social Structures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 way in which society is organized into predictable relationships, patterns of social interaction. </a:t>
            </a:r>
          </a:p>
          <a:p>
            <a:endParaRPr lang="en-CA" dirty="0" smtClean="0"/>
          </a:p>
          <a:p>
            <a:r>
              <a:rPr lang="en-US" dirty="0" smtClean="0"/>
              <a:t>Social structure shapes the distribution of inequality</a:t>
            </a:r>
          </a:p>
          <a:p>
            <a:endParaRPr lang="en-CA" dirty="0" smtClean="0"/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A8AFA47-2817-42E7-AFDC-3433A8013E5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Social Stratification</a:t>
            </a:r>
            <a:endParaRPr lang="en-CA" dirty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CA" dirty="0" smtClean="0"/>
              <a:t>A system by which a society ranks categories of people in a hierarchy (based on property, prestige, and power)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Social Class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 relative location of a person or group within a larger society, based on wealth, power, prestige, or other valued resources </a:t>
            </a:r>
          </a:p>
          <a:p>
            <a:endParaRPr lang="en-CA" dirty="0" smtClean="0"/>
          </a:p>
          <a:p>
            <a:r>
              <a:rPr lang="en-CA" dirty="0" smtClean="0"/>
              <a:t>In a class system people can move ‘up’ (or ‘down’), but it is heavily dependent on family and ascribed factors (i.e. race and gender)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Class System: Beliefs</a:t>
            </a:r>
            <a:endParaRPr lang="en-CA" dirty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r>
              <a:rPr lang="en-CA" dirty="0" smtClean="0"/>
              <a:t>System of inequality–  society defines this as fair</a:t>
            </a:r>
          </a:p>
          <a:p>
            <a:endParaRPr lang="en-CA" dirty="0" smtClean="0"/>
          </a:p>
          <a:p>
            <a:r>
              <a:rPr lang="en-CA" dirty="0" smtClean="0"/>
              <a:t>The explanation of why people should be unequal differ from society to society</a:t>
            </a:r>
          </a:p>
          <a:p>
            <a:endParaRPr lang="en-CA" dirty="0" smtClean="0"/>
          </a:p>
          <a:p>
            <a:r>
              <a:rPr lang="en-US" dirty="0" smtClean="0"/>
              <a:t>Cultural beliefs serve to justify social stratification </a:t>
            </a:r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t="30936"/>
          <a:stretch>
            <a:fillRect/>
          </a:stretch>
        </p:blipFill>
        <p:spPr bwMode="auto">
          <a:xfrm>
            <a:off x="0" y="1117600"/>
            <a:ext cx="5429250" cy="466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4820" r="7207" b="67485"/>
          <a:stretch>
            <a:fillRect/>
          </a:stretch>
        </p:blipFill>
        <p:spPr bwMode="auto">
          <a:xfrm>
            <a:off x="3556000" y="3429000"/>
            <a:ext cx="5588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Class System: Generational</a:t>
            </a:r>
            <a:endParaRPr lang="en-CA" dirty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Children’s social class reflect parents’ social class</a:t>
            </a:r>
          </a:p>
          <a:p>
            <a:r>
              <a:rPr lang="en-CA" dirty="0" smtClean="0"/>
              <a:t>We can experience social mobility</a:t>
            </a:r>
          </a:p>
          <a:p>
            <a:r>
              <a:rPr lang="en-CA" dirty="0" smtClean="0"/>
              <a:t>Most people move horizontally, switch from job to another at about the same social level</a:t>
            </a:r>
          </a:p>
          <a:p>
            <a:r>
              <a:rPr lang="en-CA" dirty="0" smtClean="0"/>
              <a:t>Typically the level remains the same over a lifetime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Class Position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/>
              <a:t>Class at birth affects </a:t>
            </a:r>
            <a:r>
              <a:rPr lang="en-US" sz="3600" b="1" dirty="0">
                <a:solidFill>
                  <a:schemeClr val="accent1"/>
                </a:solidFill>
              </a:rPr>
              <a:t>life chances:</a:t>
            </a:r>
            <a:r>
              <a:rPr lang="en-US" sz="3600" dirty="0"/>
              <a:t> ability to fulfill one’s </a:t>
            </a:r>
            <a:r>
              <a:rPr lang="en-US" sz="3600" dirty="0" smtClean="0"/>
              <a:t>potential</a:t>
            </a:r>
          </a:p>
          <a:p>
            <a:pPr>
              <a:lnSpc>
                <a:spcPct val="90000"/>
              </a:lnSpc>
            </a:pPr>
            <a:endParaRPr lang="en-US" sz="3600" dirty="0"/>
          </a:p>
          <a:p>
            <a:pPr>
              <a:lnSpc>
                <a:spcPct val="90000"/>
              </a:lnSpc>
            </a:pPr>
            <a:r>
              <a:rPr lang="en-US" sz="3600" dirty="0"/>
              <a:t>Persons in the same class more likely to associate with each other, intermarry, have similar hobbies, tastes, political </a:t>
            </a:r>
            <a:r>
              <a:rPr lang="en-US" sz="3600" dirty="0" smtClean="0"/>
              <a:t>views</a:t>
            </a:r>
            <a:endParaRPr lang="en-US" sz="3600" dirty="0"/>
          </a:p>
          <a:p>
            <a:pPr>
              <a:lnSpc>
                <a:spcPct val="90000"/>
              </a:lnSpc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Variables of Social Class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Power</a:t>
            </a:r>
          </a:p>
          <a:p>
            <a:pPr lvl="1"/>
            <a:r>
              <a:rPr lang="en-CA" dirty="0" smtClean="0"/>
              <a:t> The degree to which a person can control other	people</a:t>
            </a:r>
          </a:p>
          <a:p>
            <a:r>
              <a:rPr lang="en-CA" dirty="0" smtClean="0"/>
              <a:t>Wealth</a:t>
            </a:r>
          </a:p>
          <a:p>
            <a:pPr lvl="1"/>
            <a:r>
              <a:rPr lang="en-CA" dirty="0" smtClean="0"/>
              <a:t>Objects or symbols owned by people which have value attached to them</a:t>
            </a:r>
          </a:p>
          <a:p>
            <a:r>
              <a:rPr lang="en-CA" dirty="0" smtClean="0"/>
              <a:t>Prestige</a:t>
            </a:r>
          </a:p>
          <a:p>
            <a:pPr lvl="1"/>
            <a:r>
              <a:rPr lang="en-CA" dirty="0" smtClean="0"/>
              <a:t>The degree of respect, favourable regard, or importance accorded to a person by members of society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Socioeconomic Status (SES)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Combination of income, education, and occupational prestige data in a single index of a person’s position in the socioeconomic hierarchy.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Types of Resources: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3 categories of resources that shape the positions we occupy and influence our likelihood for social mobility </a:t>
            </a:r>
          </a:p>
          <a:p>
            <a:endParaRPr lang="en-CA" dirty="0" smtClean="0"/>
          </a:p>
          <a:p>
            <a:pPr marL="651510" indent="-514350">
              <a:buFont typeface="+mj-lt"/>
              <a:buAutoNum type="arabicPeriod"/>
            </a:pPr>
            <a:r>
              <a:rPr lang="en-CA" dirty="0" smtClean="0"/>
              <a:t>Material</a:t>
            </a:r>
          </a:p>
          <a:p>
            <a:pPr marL="651510" indent="-514350">
              <a:buFont typeface="+mj-lt"/>
              <a:buAutoNum type="arabicPeriod"/>
            </a:pPr>
            <a:r>
              <a:rPr lang="en-CA" dirty="0" smtClean="0"/>
              <a:t>Social </a:t>
            </a:r>
          </a:p>
          <a:p>
            <a:pPr marL="651510" indent="-514350">
              <a:buFont typeface="+mj-lt"/>
              <a:buAutoNum type="arabicPeriod"/>
            </a:pPr>
            <a:r>
              <a:rPr lang="en-CA" dirty="0" smtClean="0"/>
              <a:t>Cultural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Material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Economic resources that we own of control</a:t>
            </a:r>
          </a:p>
          <a:p>
            <a:r>
              <a:rPr lang="en-CA" dirty="0" smtClean="0"/>
              <a:t>Money </a:t>
            </a:r>
          </a:p>
          <a:p>
            <a:r>
              <a:rPr lang="en-CA" dirty="0" smtClean="0"/>
              <a:t>Property</a:t>
            </a:r>
          </a:p>
          <a:p>
            <a:r>
              <a:rPr lang="en-CA" dirty="0" smtClean="0"/>
              <a:t>Land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Social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Prestige based on the position we occupy and connections based on the social networks we are part of</a:t>
            </a:r>
          </a:p>
          <a:p>
            <a:endParaRPr lang="en-CA" dirty="0" smtClean="0"/>
          </a:p>
          <a:p>
            <a:r>
              <a:rPr lang="en-CA" dirty="0" smtClean="0"/>
              <a:t>Position and connection make it possible for use to increase the likelihood of accomplishing our goals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Cultural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Derived mostly through education.  </a:t>
            </a:r>
          </a:p>
          <a:p>
            <a:endParaRPr lang="en-CA" dirty="0"/>
          </a:p>
          <a:p>
            <a:r>
              <a:rPr lang="en-CA" dirty="0" smtClean="0"/>
              <a:t>Includes the knowledge, skills, education, and advantages that a person has, which give them a higher position in society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Multiple intersections of inequality impact each other.</a:t>
            </a:r>
          </a:p>
          <a:p>
            <a:endParaRPr lang="en-CA" dirty="0" smtClean="0"/>
          </a:p>
          <a:p>
            <a:r>
              <a:rPr lang="en-CA" dirty="0" smtClean="0"/>
              <a:t>Those who occupy a lower socio-economic position have barriers to education, networks, skills etc. (social and cultural capital) that would facilitate upward social mobility.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economic gain derived from wages, salaries, income transfers (government aid), and ownership of property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 Inequality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186634" cy="4186254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Gap between the rich and the poor</a:t>
            </a:r>
          </a:p>
          <a:p>
            <a:endParaRPr lang="en-CA" dirty="0" smtClean="0"/>
          </a:p>
          <a:p>
            <a:r>
              <a:rPr lang="en-CA" dirty="0" smtClean="0"/>
              <a:t>The increase in income inequality has been more rapid in Canada than in the U.S. since the mid-1990s.</a:t>
            </a:r>
          </a:p>
          <a:p>
            <a:endParaRPr lang="en-CA" dirty="0" smtClean="0"/>
          </a:p>
          <a:p>
            <a:r>
              <a:rPr lang="en-CA" dirty="0" smtClean="0"/>
              <a:t>A significant increase in income inequality occurred in Canada between 2000 and 2006.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928670"/>
            <a:ext cx="8428038" cy="536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14546" y="398462"/>
            <a:ext cx="3571875" cy="645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Oval 2"/>
          <p:cNvSpPr/>
          <p:nvPr/>
        </p:nvSpPr>
        <p:spPr>
          <a:xfrm>
            <a:off x="1571604" y="2214554"/>
            <a:ext cx="4714908" cy="50006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6143636" y="2571744"/>
            <a:ext cx="3000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Income inequality has gotten worse!</a:t>
            </a:r>
            <a:endParaRPr lang="en-CA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24</a:t>
            </a:fld>
            <a:endParaRPr lang="en-CA"/>
          </a:p>
        </p:txBody>
      </p:sp>
      <p:pic>
        <p:nvPicPr>
          <p:cNvPr id="1026" name="Picture 2" descr="http://www.motherjones.com/files/averagehouseholdinco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642918"/>
            <a:ext cx="4581525" cy="5734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600" dirty="0" smtClean="0"/>
              <a:t>The Distribution of Total Market Income among Families, Canada, 2005</a:t>
            </a:r>
          </a:p>
        </p:txBody>
      </p:sp>
      <p:pic>
        <p:nvPicPr>
          <p:cNvPr id="7173" name="Picture 5" descr="C08_f003_pg218.jpg"/>
          <p:cNvPicPr>
            <a:picLocks noChangeAspect="1"/>
          </p:cNvPicPr>
          <p:nvPr/>
        </p:nvPicPr>
        <p:blipFill>
          <a:blip r:embed="rId3"/>
          <a:srcRect l="50912" t="19733"/>
          <a:stretch>
            <a:fillRect/>
          </a:stretch>
        </p:blipFill>
        <p:spPr bwMode="auto">
          <a:xfrm>
            <a:off x="2500298" y="2000240"/>
            <a:ext cx="3719514" cy="4068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25</a:t>
            </a:fld>
            <a:endParaRPr lang="en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66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66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66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57213" y="228600"/>
            <a:ext cx="8510587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Wealth</a:t>
            </a:r>
          </a:p>
        </p:txBody>
      </p:sp>
      <p:sp>
        <p:nvSpPr>
          <p:cNvPr id="901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500174"/>
            <a:ext cx="8229600" cy="495463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b="1" dirty="0" smtClean="0"/>
              <a:t>Wealth:</a:t>
            </a:r>
            <a:r>
              <a:rPr lang="en-CA" dirty="0" smtClean="0"/>
              <a:t> “net worth” </a:t>
            </a:r>
          </a:p>
          <a:p>
            <a:pPr lvl="1">
              <a:lnSpc>
                <a:spcPct val="90000"/>
              </a:lnSpc>
              <a:defRPr/>
            </a:pPr>
            <a:r>
              <a:rPr lang="en-CA" sz="3200" dirty="0" smtClean="0"/>
              <a:t>The sum total of assets minus liabilities.</a:t>
            </a:r>
          </a:p>
          <a:p>
            <a:pPr lvl="1">
              <a:lnSpc>
                <a:spcPct val="90000"/>
              </a:lnSpc>
              <a:defRPr/>
            </a:pPr>
            <a:r>
              <a:rPr lang="en-CA" sz="3200" dirty="0" smtClean="0"/>
              <a:t>Is often inherited </a:t>
            </a:r>
            <a:r>
              <a:rPr lang="en-US" sz="3200" dirty="0" smtClean="0"/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528D7D6-64AA-4C8D-94B9-AC75275728E3}" type="slidenum">
              <a:rPr lang="en-CA"/>
              <a:pPr>
                <a:defRPr/>
              </a:pPr>
              <a:t>26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  <p:bldP spid="9011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Wealth Inequality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Unequal distribution of assets within a population. </a:t>
            </a:r>
          </a:p>
          <a:p>
            <a:endParaRPr lang="en-CA" dirty="0"/>
          </a:p>
          <a:p>
            <a:r>
              <a:rPr lang="en-CA" dirty="0" smtClean="0"/>
              <a:t>Growing faster than ever before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27</a:t>
            </a:fld>
            <a:endParaRPr lang="en-CA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Wealth Distribution, Canada 2005 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00034" y="1857364"/>
          <a:ext cx="8186766" cy="4597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28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5214942" y="1500174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latin typeface="Arial" pitchFamily="34" charset="0"/>
                <a:cs typeface="Arial" pitchFamily="34" charset="0"/>
              </a:rPr>
              <a:t>Fourth1/5</a:t>
            </a:r>
          </a:p>
          <a:p>
            <a:r>
              <a:rPr lang="en-CA" sz="2000" dirty="0" smtClean="0">
                <a:latin typeface="Arial" pitchFamily="34" charset="0"/>
                <a:cs typeface="Arial" pitchFamily="34" charset="0"/>
              </a:rPr>
              <a:t>2.3%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4893471" y="2178835"/>
            <a:ext cx="571504" cy="500066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0034" y="2143116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latin typeface="Arial" pitchFamily="34" charset="0"/>
                <a:cs typeface="Arial" pitchFamily="34" charset="0"/>
              </a:rPr>
              <a:t>Bottom 1/5 = 0.1%</a:t>
            </a:r>
            <a:endParaRPr lang="en-CA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 inequalities and health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More wealth, more health</a:t>
            </a:r>
          </a:p>
          <a:p>
            <a:r>
              <a:rPr lang="en-US" dirty="0" smtClean="0"/>
              <a:t>Less wealth, less health</a:t>
            </a:r>
          </a:p>
          <a:p>
            <a:endParaRPr lang="en-CA" dirty="0" smtClean="0"/>
          </a:p>
          <a:p>
            <a:r>
              <a:rPr lang="en-CA" dirty="0" smtClean="0"/>
              <a:t>2010 study found a 21-year difference in life expectancy between the poorest neighbourhood and the wealthiest neighbourhood in Hamilton, Ontario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29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Inequality and Health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Unnatural Causes...is inequality making us sick?  2008.  </a:t>
            </a:r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Consequences of Inequality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Impact on children, esp. vulnerable pops</a:t>
            </a:r>
          </a:p>
          <a:p>
            <a:pPr lvl="1"/>
            <a:r>
              <a:rPr lang="en-CA" dirty="0" smtClean="0"/>
              <a:t>Long-term societal consequences </a:t>
            </a:r>
          </a:p>
          <a:p>
            <a:r>
              <a:rPr lang="en-CA" dirty="0" smtClean="0"/>
              <a:t>Political instability</a:t>
            </a:r>
          </a:p>
          <a:p>
            <a:pPr lvl="1"/>
            <a:r>
              <a:rPr lang="en-CA" dirty="0" smtClean="0"/>
              <a:t>U.K. (London)</a:t>
            </a:r>
          </a:p>
          <a:p>
            <a:pPr lvl="1"/>
            <a:r>
              <a:rPr lang="en-CA" dirty="0" smtClean="0"/>
              <a:t>Greece</a:t>
            </a:r>
          </a:p>
          <a:p>
            <a:pPr lvl="1"/>
            <a:r>
              <a:rPr lang="en-CA" dirty="0" smtClean="0"/>
              <a:t>France</a:t>
            </a:r>
          </a:p>
          <a:p>
            <a:pPr lvl="1"/>
            <a:r>
              <a:rPr lang="en-CA" dirty="0" smtClean="0"/>
              <a:t>Occupy Wall Street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32</a:t>
            </a:fld>
            <a:endParaRPr lang="en-CA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6000" dirty="0" smtClean="0"/>
              <a:t>Poverty</a:t>
            </a:r>
            <a:endParaRPr lang="en-CA" sz="6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Who are the Poor?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Children (17% of all)</a:t>
            </a:r>
          </a:p>
          <a:p>
            <a:r>
              <a:rPr lang="en-US" dirty="0" smtClean="0"/>
              <a:t>66% of the poor are women</a:t>
            </a:r>
          </a:p>
          <a:p>
            <a:r>
              <a:rPr lang="en-US" dirty="0" smtClean="0"/>
              <a:t>1/3 of Aboriginals live below the poverty line</a:t>
            </a:r>
          </a:p>
          <a:p>
            <a:r>
              <a:rPr lang="en-US" dirty="0" smtClean="0"/>
              <a:t>50% of workers with disabilities earn incomes below  $10 000/yr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33</a:t>
            </a:fld>
            <a:endParaRPr lang="en-CA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Cost of Poverty	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648" y="1600200"/>
            <a:ext cx="815340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Annual financial cost to Canadians</a:t>
            </a:r>
            <a:r>
              <a:rPr lang="en-CA" dirty="0" smtClean="0"/>
              <a:t>??? </a:t>
            </a:r>
          </a:p>
          <a:p>
            <a:endParaRPr lang="en-CA" dirty="0" smtClean="0"/>
          </a:p>
          <a:p>
            <a:r>
              <a:rPr lang="en-US" dirty="0" smtClean="0"/>
              <a:t>Cost approx </a:t>
            </a:r>
            <a:r>
              <a:rPr lang="en-CA" dirty="0" smtClean="0"/>
              <a:t>$25 billion annually</a:t>
            </a:r>
            <a:endParaRPr lang="en-US" dirty="0" smtClean="0"/>
          </a:p>
          <a:p>
            <a:pPr lvl="3">
              <a:buNone/>
            </a:pPr>
            <a:endParaRPr lang="en-US" dirty="0" smtClean="0"/>
          </a:p>
          <a:p>
            <a:r>
              <a:rPr lang="en-CA" dirty="0" smtClean="0"/>
              <a:t>In moving people from the lowest incomes bracket to the second lowest income bracket– save </a:t>
            </a:r>
            <a:r>
              <a:rPr lang="en-CA" b="1" dirty="0" smtClean="0"/>
              <a:t>$7.6 billion</a:t>
            </a:r>
            <a:r>
              <a:rPr lang="en-CA" dirty="0" smtClean="0"/>
              <a:t>/yr in health expenditures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9508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Working Poor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5</a:t>
            </a:r>
            <a:r>
              <a:rPr lang="en-CA" dirty="0" smtClean="0"/>
              <a:t>0% of families who are considered poor have at least one adult employed in full-time, full-year work</a:t>
            </a:r>
          </a:p>
          <a:p>
            <a:pPr>
              <a:buNone/>
            </a:pPr>
            <a:r>
              <a:rPr lang="en-CA" dirty="0" smtClean="0"/>
              <a:t>	70% have at least one parent working part-time</a:t>
            </a:r>
          </a:p>
          <a:p>
            <a:pPr>
              <a:buNone/>
            </a:pPr>
            <a:endParaRPr lang="en-CA" dirty="0" smtClean="0"/>
          </a:p>
          <a:p>
            <a:r>
              <a:rPr lang="en-CA" dirty="0" smtClean="0"/>
              <a:t>Many who don’t work are ill or disabled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% of Canadians Using a Food Bank 1 month (March)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36</a:t>
            </a:fld>
            <a:endParaRPr lang="en-CA"/>
          </a:p>
        </p:txBody>
      </p:sp>
      <p:pic>
        <p:nvPicPr>
          <p:cNvPr id="88066" name="Picture 2" descr="http://sixthestate.net/wp-content/uploads/2012/06/FoodBankUse.png"/>
          <p:cNvPicPr>
            <a:picLocks noChangeAspect="1" noChangeArrowheads="1"/>
          </p:cNvPicPr>
          <p:nvPr/>
        </p:nvPicPr>
        <p:blipFill>
          <a:blip r:embed="rId3"/>
          <a:srcRect t="9154"/>
          <a:stretch>
            <a:fillRect/>
          </a:stretch>
        </p:blipFill>
        <p:spPr bwMode="auto">
          <a:xfrm>
            <a:off x="571472" y="1643050"/>
            <a:ext cx="8039540" cy="4677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How the past shapes the future:</a:t>
            </a:r>
            <a:r>
              <a:rPr lang="en-CA" i="1" dirty="0" smtClean="0"/>
              <a:t> </a:t>
            </a:r>
            <a:r>
              <a:rPr lang="en-CA" dirty="0" smtClean="0"/>
              <a:t>Child Poverty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42910" y="1643050"/>
            <a:ext cx="8153400" cy="4786346"/>
          </a:xfrm>
        </p:spPr>
        <p:txBody>
          <a:bodyPr>
            <a:normAutofit/>
          </a:bodyPr>
          <a:lstStyle/>
          <a:p>
            <a:r>
              <a:rPr lang="en-CA" dirty="0" smtClean="0"/>
              <a:t>Approx. 1/10 Canadian children live below the poverty line</a:t>
            </a:r>
          </a:p>
          <a:p>
            <a:pPr lvl="1"/>
            <a:r>
              <a:rPr lang="en-CA" dirty="0" smtClean="0"/>
              <a:t>2012 poverty rate: 13.3%</a:t>
            </a:r>
          </a:p>
          <a:p>
            <a:endParaRPr lang="en-CA" dirty="0" smtClean="0"/>
          </a:p>
          <a:p>
            <a:r>
              <a:rPr lang="en-CA" dirty="0" smtClean="0"/>
              <a:t>Every $1 </a:t>
            </a:r>
            <a:r>
              <a:rPr lang="en-CA" dirty="0"/>
              <a:t>invested in early years (before the age of 6) saves $9 in future spending on health, welfare and justice </a:t>
            </a:r>
            <a:r>
              <a:rPr lang="en-CA" dirty="0" smtClean="0"/>
              <a:t>systems</a:t>
            </a:r>
          </a:p>
          <a:p>
            <a:endParaRPr lang="en-CA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Aboriginal Children</a:t>
            </a:r>
            <a:endParaRPr lang="en-C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71612"/>
            <a:ext cx="7294492" cy="49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Consequences of Child Poverty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Poor Children Are:</a:t>
            </a:r>
          </a:p>
          <a:p>
            <a:endParaRPr lang="en-CA" dirty="0" smtClean="0"/>
          </a:p>
          <a:p>
            <a:r>
              <a:rPr lang="en-CA" dirty="0" smtClean="0"/>
              <a:t>More likely to experience a host of immediate and long-term health negative outcomes </a:t>
            </a:r>
          </a:p>
          <a:p>
            <a:r>
              <a:rPr lang="en-CA" dirty="0" smtClean="0"/>
              <a:t>Less likely to live in safe neighbourhoods </a:t>
            </a:r>
          </a:p>
          <a:p>
            <a:r>
              <a:rPr lang="en-CA" dirty="0" smtClean="0"/>
              <a:t>At disproportionate risk of exposure to environmental contaminants</a:t>
            </a:r>
          </a:p>
          <a:p>
            <a:r>
              <a:rPr lang="en-CA" dirty="0" smtClean="0"/>
              <a:t>Have problems concentrating and learning</a:t>
            </a:r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39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76200"/>
            <a:ext cx="8510588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smtClean="0"/>
              <a:t>Economic and Structural Causes </a:t>
            </a:r>
            <a:br>
              <a:rPr lang="en-US" sz="4000" dirty="0" smtClean="0"/>
            </a:br>
            <a:r>
              <a:rPr lang="en-US" sz="4000" dirty="0" smtClean="0"/>
              <a:t>of Poverty</a:t>
            </a:r>
          </a:p>
        </p:txBody>
      </p:sp>
      <p:sp>
        <p:nvSpPr>
          <p:cNvPr id="716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90600" y="1600200"/>
            <a:ext cx="7848600" cy="4422775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sz="2800" b="1" dirty="0" smtClean="0"/>
              <a:t>Economic</a:t>
            </a:r>
            <a:r>
              <a:rPr lang="en-US" sz="2800" dirty="0" smtClean="0"/>
              <a:t>: because over 50% of the poor are the working poor, it means that wages are much lower than the average cost of living</a:t>
            </a:r>
          </a:p>
          <a:p>
            <a:pPr eaLnBrk="1" hangingPunct="1">
              <a:defRPr/>
            </a:pPr>
            <a:r>
              <a:rPr lang="en-US" sz="2800" dirty="0" smtClean="0"/>
              <a:t>This has increased over time </a:t>
            </a:r>
          </a:p>
          <a:p>
            <a:pPr eaLnBrk="1" hangingPunct="1">
              <a:defRPr/>
            </a:pPr>
            <a:r>
              <a:rPr lang="en-US" sz="2800" dirty="0" smtClean="0"/>
              <a:t>Structural: </a:t>
            </a:r>
          </a:p>
          <a:p>
            <a:pPr lvl="1" eaLnBrk="1" hangingPunct="1">
              <a:defRPr/>
            </a:pPr>
            <a:r>
              <a:rPr lang="en-US" sz="2400" dirty="0" smtClean="0"/>
              <a:t>International competition</a:t>
            </a:r>
          </a:p>
          <a:p>
            <a:pPr lvl="1" eaLnBrk="1" hangingPunct="1">
              <a:defRPr/>
            </a:pPr>
            <a:r>
              <a:rPr lang="en-US" sz="2400" dirty="0" smtClean="0"/>
              <a:t>Automation</a:t>
            </a:r>
          </a:p>
          <a:p>
            <a:pPr lvl="1" eaLnBrk="1" hangingPunct="1">
              <a:defRPr/>
            </a:pPr>
            <a:r>
              <a:rPr lang="en-US" sz="2400" dirty="0" smtClean="0"/>
              <a:t>Closure of many factories (deindustrialization of North America)</a:t>
            </a:r>
          </a:p>
          <a:p>
            <a:pPr lvl="1">
              <a:defRPr/>
            </a:pPr>
            <a:r>
              <a:rPr lang="en-US" sz="2400" dirty="0" smtClean="0"/>
              <a:t>Shift from manufacturing to service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BBEF0A-110A-463D-9ACD-D9F84733CB3E}" type="slidenum">
              <a:rPr lang="en-CA"/>
              <a:pPr>
                <a:defRPr/>
              </a:pPr>
              <a:t>40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Next Week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Global Inequality </a:t>
            </a:r>
          </a:p>
          <a:p>
            <a:r>
              <a:rPr lang="en-CA" dirty="0" smtClean="0"/>
              <a:t>Textbook: Chapter 9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CD6A-130B-4713-8B42-9131835F6C45}" type="slidenum">
              <a:rPr lang="en-CA" smtClean="0"/>
              <a:pPr/>
              <a:t>41</a:t>
            </a:fld>
            <a:endParaRPr lang="en-CA"/>
          </a:p>
        </p:txBody>
      </p:sp>
      <p:pic>
        <p:nvPicPr>
          <p:cNvPr id="102402" name="Picture 2" descr="https://encrypted-tbn0.gstatic.com/images?q=tbn:ANd9GcTiriLME0PQQ-p6Fh_ZbrjuVFb_SH1zHZeeb4HkOf-TTlSUFE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643314"/>
            <a:ext cx="3900042" cy="2571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1175</Words>
  <Application>Microsoft Office PowerPoint</Application>
  <PresentationFormat>On-screen Show (4:3)</PresentationFormat>
  <Paragraphs>243</Paragraphs>
  <Slides>41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Inequality: Class and Stratification </vt:lpstr>
      <vt:lpstr>Key Terms</vt:lpstr>
      <vt:lpstr>Meritocracy</vt:lpstr>
      <vt:lpstr>The Myth of Meritocracy</vt:lpstr>
      <vt:lpstr>Social Inequality</vt:lpstr>
      <vt:lpstr>Social Structures</vt:lpstr>
      <vt:lpstr>Social Stratification</vt:lpstr>
      <vt:lpstr>Social Class</vt:lpstr>
      <vt:lpstr>Class System: Beliefs</vt:lpstr>
      <vt:lpstr>PowerPoint Presentation</vt:lpstr>
      <vt:lpstr>Class System: Generational</vt:lpstr>
      <vt:lpstr>Impact of Class Position</vt:lpstr>
      <vt:lpstr>Variables of Social Class</vt:lpstr>
      <vt:lpstr>Socioeconomic Status (SES)</vt:lpstr>
      <vt:lpstr>Types of Resources:</vt:lpstr>
      <vt:lpstr>Material</vt:lpstr>
      <vt:lpstr>Social </vt:lpstr>
      <vt:lpstr>Cultural</vt:lpstr>
      <vt:lpstr>PowerPoint Presentation</vt:lpstr>
      <vt:lpstr>Income</vt:lpstr>
      <vt:lpstr>Income Inequality </vt:lpstr>
      <vt:lpstr>PowerPoint Presentation</vt:lpstr>
      <vt:lpstr>PowerPoint Presentation</vt:lpstr>
      <vt:lpstr>PowerPoint Presentation</vt:lpstr>
      <vt:lpstr>The Distribution of Total Market Income among Families, Canada, 2005</vt:lpstr>
      <vt:lpstr>Wealth</vt:lpstr>
      <vt:lpstr>Wealth Inequality</vt:lpstr>
      <vt:lpstr>Wealth Distribution, Canada 2005 </vt:lpstr>
      <vt:lpstr>Class inequalities and health </vt:lpstr>
      <vt:lpstr>Inequality and Health </vt:lpstr>
      <vt:lpstr>Consequences of Inequality </vt:lpstr>
      <vt:lpstr>Poverty</vt:lpstr>
      <vt:lpstr>Who are the Poor?</vt:lpstr>
      <vt:lpstr>The Cost of Poverty </vt:lpstr>
      <vt:lpstr>Working Poor</vt:lpstr>
      <vt:lpstr>% of Canadians Using a Food Bank 1 month (March)</vt:lpstr>
      <vt:lpstr>How the past shapes the future: Child Poverty</vt:lpstr>
      <vt:lpstr>Aboriginal Children</vt:lpstr>
      <vt:lpstr>Consequences of Child Poverty</vt:lpstr>
      <vt:lpstr>Economic and Structural Causes  of Poverty</vt:lpstr>
      <vt:lpstr>Next Week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Inequality: Class and stratification</dc:title>
  <dc:creator>Tamy</dc:creator>
  <cp:lastModifiedBy>Euodia Valeus</cp:lastModifiedBy>
  <cp:revision>5</cp:revision>
  <dcterms:created xsi:type="dcterms:W3CDTF">2012-10-23T03:17:40Z</dcterms:created>
  <dcterms:modified xsi:type="dcterms:W3CDTF">2012-10-22T21:10:00Z</dcterms:modified>
</cp:coreProperties>
</file>