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8" r:id="rId2"/>
    <p:sldId id="316" r:id="rId3"/>
    <p:sldId id="369" r:id="rId4"/>
    <p:sldId id="368" r:id="rId5"/>
    <p:sldId id="320" r:id="rId6"/>
    <p:sldId id="343" r:id="rId7"/>
    <p:sldId id="340" r:id="rId8"/>
    <p:sldId id="329" r:id="rId9"/>
    <p:sldId id="387" r:id="rId10"/>
    <p:sldId id="389" r:id="rId11"/>
    <p:sldId id="374" r:id="rId12"/>
    <p:sldId id="321" r:id="rId13"/>
    <p:sldId id="380" r:id="rId14"/>
    <p:sldId id="331" r:id="rId15"/>
    <p:sldId id="332" r:id="rId16"/>
    <p:sldId id="371" r:id="rId17"/>
    <p:sldId id="324" r:id="rId18"/>
    <p:sldId id="327" r:id="rId19"/>
    <p:sldId id="391" r:id="rId20"/>
    <p:sldId id="392" r:id="rId21"/>
    <p:sldId id="393" r:id="rId22"/>
    <p:sldId id="384" r:id="rId23"/>
    <p:sldId id="381" r:id="rId24"/>
    <p:sldId id="383" r:id="rId25"/>
    <p:sldId id="385" r:id="rId26"/>
    <p:sldId id="386" r:id="rId27"/>
    <p:sldId id="394" r:id="rId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omic Sans MS" pitchFamily="66" charset="0"/>
        <a:ea typeface="+mn-ea"/>
        <a:cs typeface="+mn-cs"/>
      </a:defRPr>
    </a:lvl1pPr>
    <a:lvl2pPr marL="457200" algn="l" rtl="0" fontAlgn="base">
      <a:spcBef>
        <a:spcPct val="0"/>
      </a:spcBef>
      <a:spcAft>
        <a:spcPct val="0"/>
      </a:spcAft>
      <a:defRPr kern="1200">
        <a:solidFill>
          <a:schemeClr val="tx1"/>
        </a:solidFill>
        <a:latin typeface="Comic Sans MS" pitchFamily="66" charset="0"/>
        <a:ea typeface="+mn-ea"/>
        <a:cs typeface="+mn-cs"/>
      </a:defRPr>
    </a:lvl2pPr>
    <a:lvl3pPr marL="914400" algn="l" rtl="0" fontAlgn="base">
      <a:spcBef>
        <a:spcPct val="0"/>
      </a:spcBef>
      <a:spcAft>
        <a:spcPct val="0"/>
      </a:spcAft>
      <a:defRPr kern="1200">
        <a:solidFill>
          <a:schemeClr val="tx1"/>
        </a:solidFill>
        <a:latin typeface="Comic Sans MS" pitchFamily="66" charset="0"/>
        <a:ea typeface="+mn-ea"/>
        <a:cs typeface="+mn-cs"/>
      </a:defRPr>
    </a:lvl3pPr>
    <a:lvl4pPr marL="1371600" algn="l" rtl="0" fontAlgn="base">
      <a:spcBef>
        <a:spcPct val="0"/>
      </a:spcBef>
      <a:spcAft>
        <a:spcPct val="0"/>
      </a:spcAft>
      <a:defRPr kern="1200">
        <a:solidFill>
          <a:schemeClr val="tx1"/>
        </a:solidFill>
        <a:latin typeface="Comic Sans MS" pitchFamily="66" charset="0"/>
        <a:ea typeface="+mn-ea"/>
        <a:cs typeface="+mn-cs"/>
      </a:defRPr>
    </a:lvl4pPr>
    <a:lvl5pPr marL="1828800" algn="l" rtl="0" fontAlgn="base">
      <a:spcBef>
        <a:spcPct val="0"/>
      </a:spcBef>
      <a:spcAft>
        <a:spcPct val="0"/>
      </a:spcAft>
      <a:defRPr kern="1200">
        <a:solidFill>
          <a:schemeClr val="tx1"/>
        </a:solidFill>
        <a:latin typeface="Comic Sans MS" pitchFamily="66" charset="0"/>
        <a:ea typeface="+mn-ea"/>
        <a:cs typeface="+mn-cs"/>
      </a:defRPr>
    </a:lvl5pPr>
    <a:lvl6pPr marL="2286000" algn="l" defTabSz="914400" rtl="0" eaLnBrk="1" latinLnBrk="0" hangingPunct="1">
      <a:defRPr kern="1200">
        <a:solidFill>
          <a:schemeClr val="tx1"/>
        </a:solidFill>
        <a:latin typeface="Comic Sans MS" pitchFamily="66" charset="0"/>
        <a:ea typeface="+mn-ea"/>
        <a:cs typeface="+mn-cs"/>
      </a:defRPr>
    </a:lvl6pPr>
    <a:lvl7pPr marL="2743200" algn="l" defTabSz="914400" rtl="0" eaLnBrk="1" latinLnBrk="0" hangingPunct="1">
      <a:defRPr kern="1200">
        <a:solidFill>
          <a:schemeClr val="tx1"/>
        </a:solidFill>
        <a:latin typeface="Comic Sans MS" pitchFamily="66" charset="0"/>
        <a:ea typeface="+mn-ea"/>
        <a:cs typeface="+mn-cs"/>
      </a:defRPr>
    </a:lvl7pPr>
    <a:lvl8pPr marL="3200400" algn="l" defTabSz="914400" rtl="0" eaLnBrk="1" latinLnBrk="0" hangingPunct="1">
      <a:defRPr kern="1200">
        <a:solidFill>
          <a:schemeClr val="tx1"/>
        </a:solidFill>
        <a:latin typeface="Comic Sans MS" pitchFamily="66" charset="0"/>
        <a:ea typeface="+mn-ea"/>
        <a:cs typeface="+mn-cs"/>
      </a:defRPr>
    </a:lvl8pPr>
    <a:lvl9pPr marL="3657600" algn="l" defTabSz="914400" rtl="0" eaLnBrk="1" latinLnBrk="0" hangingPunct="1">
      <a:defRPr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FF0066"/>
    <a:srgbClr val="FF0000"/>
    <a:srgbClr val="0099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224"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ltLang="en-US"/>
          </a:p>
        </p:txBody>
      </p:sp>
      <p:sp>
        <p:nvSpPr>
          <p:cNvPr id="819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ltLang="en-US"/>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ltLang="en-US"/>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06D4E2A9-BC65-4436-B254-5944AAE9C0E6}" type="slidenum">
              <a:rPr lang="en-US" altLang="en-US"/>
              <a:pPr/>
              <a:t>‹#›</a:t>
            </a:fld>
            <a:endParaRPr lang="en-US" altLang="en-US"/>
          </a:p>
        </p:txBody>
      </p:sp>
    </p:spTree>
    <p:extLst>
      <p:ext uri="{BB962C8B-B14F-4D97-AF65-F5344CB8AC3E}">
        <p14:creationId xmlns:p14="http://schemas.microsoft.com/office/powerpoint/2010/main" val="22636087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50C6701-7CFD-4F1D-BA47-DC3123D1A283}" type="slidenum">
              <a:rPr lang="en-US" altLang="en-US"/>
              <a:pPr/>
              <a:t>4</a:t>
            </a:fld>
            <a:endParaRPr lang="en-US" altLang="en-US"/>
          </a:p>
        </p:txBody>
      </p:sp>
      <p:sp>
        <p:nvSpPr>
          <p:cNvPr id="135170" name="Slide Image Placeholder 1"/>
          <p:cNvSpPr>
            <a:spLocks noGrp="1" noRot="1" noChangeAspect="1" noTextEdit="1"/>
          </p:cNvSpPr>
          <p:nvPr>
            <p:ph type="sldImg"/>
          </p:nvPr>
        </p:nvSpPr>
        <p:spPr>
          <a:xfrm>
            <a:off x="1144588" y="685800"/>
            <a:ext cx="4572000" cy="3429000"/>
          </a:xfrm>
          <a:ln/>
        </p:spPr>
      </p:sp>
      <p:sp>
        <p:nvSpPr>
          <p:cNvPr id="135171" name="Notes Placeholder 2"/>
          <p:cNvSpPr>
            <a:spLocks noGrp="1"/>
          </p:cNvSpPr>
          <p:nvPr>
            <p:ph type="body" idx="1"/>
          </p:nvPr>
        </p:nvSpPr>
        <p:spPr/>
        <p:txBody>
          <a:bodyPr lIns="91432" tIns="45716" rIns="91432" bIns="45716"/>
          <a:lstStyle/>
          <a:p>
            <a:endParaRPr lang="en-US" altLang="en-US">
              <a:solidFill>
                <a:srgbClr val="000000"/>
              </a:solidFill>
            </a:endParaRPr>
          </a:p>
        </p:txBody>
      </p:sp>
      <p:sp>
        <p:nvSpPr>
          <p:cNvPr id="135172"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a:defRPr>
                <a:solidFill>
                  <a:schemeClr val="tx1"/>
                </a:solidFill>
                <a:latin typeface="Arial" charset="0"/>
              </a:defRPr>
            </a:lvl1pPr>
            <a:lvl2pPr marL="35879088" indent="-35447288">
              <a:defRPr>
                <a:solidFill>
                  <a:schemeClr val="tx1"/>
                </a:solidFill>
                <a:latin typeface="Arial" charset="0"/>
              </a:defRPr>
            </a:lvl2pPr>
            <a:lvl3pPr marL="48904525" indent="-4803933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pPr algn="r"/>
            <a:fld id="{87F59B22-98C5-4154-B0CF-29A2CC127DB6}" type="slidenum">
              <a:rPr lang="en-US" altLang="en-US" sz="1200">
                <a:ea typeface="ＭＳ Ｐゴシック" pitchFamily="-111" charset="-128"/>
              </a:rPr>
              <a:pPr algn="r"/>
              <a:t>4</a:t>
            </a:fld>
            <a:endParaRPr lang="en-US" altLang="en-US" sz="1200">
              <a:ea typeface="ＭＳ Ｐゴシック" pitchFamily="-11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E8DD6B-FFCC-4F18-9A3A-4B5DF6668256}" type="slidenum">
              <a:rPr lang="en-US" altLang="en-US"/>
              <a:pPr/>
              <a:t>6</a:t>
            </a:fld>
            <a:endParaRPr lang="en-US" alt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F55FEB5-474D-4F35-AEC1-31A26E1FDC62}" type="slidenum">
              <a:rPr lang="en-US" altLang="en-US"/>
              <a:pPr/>
              <a:t>16</a:t>
            </a:fld>
            <a:endParaRPr lang="en-US" altLang="en-US"/>
          </a:p>
        </p:txBody>
      </p:sp>
      <p:sp>
        <p:nvSpPr>
          <p:cNvPr id="139266" name="Slide Image Placeholder 1"/>
          <p:cNvSpPr>
            <a:spLocks noGrp="1" noRot="1" noChangeAspect="1" noTextEdit="1"/>
          </p:cNvSpPr>
          <p:nvPr>
            <p:ph type="sldImg"/>
          </p:nvPr>
        </p:nvSpPr>
        <p:spPr>
          <a:xfrm>
            <a:off x="1144588" y="685800"/>
            <a:ext cx="4572000" cy="3429000"/>
          </a:xfrm>
          <a:ln/>
        </p:spPr>
      </p:sp>
      <p:sp>
        <p:nvSpPr>
          <p:cNvPr id="139267" name="Notes Placeholder 2"/>
          <p:cNvSpPr>
            <a:spLocks noGrp="1"/>
          </p:cNvSpPr>
          <p:nvPr>
            <p:ph type="body" idx="1"/>
          </p:nvPr>
        </p:nvSpPr>
        <p:spPr/>
        <p:txBody>
          <a:bodyPr lIns="91432" tIns="45716" rIns="91432" bIns="45716"/>
          <a:lstStyle/>
          <a:p>
            <a:endParaRPr lang="en-US" altLang="en-US">
              <a:solidFill>
                <a:srgbClr val="000000"/>
              </a:solidFill>
            </a:endParaRPr>
          </a:p>
        </p:txBody>
      </p:sp>
      <p:sp>
        <p:nvSpPr>
          <p:cNvPr id="139268"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a:defRPr>
                <a:solidFill>
                  <a:schemeClr val="tx1"/>
                </a:solidFill>
                <a:latin typeface="Arial" charset="0"/>
              </a:defRPr>
            </a:lvl1pPr>
            <a:lvl2pPr marL="35879088" indent="-35447288">
              <a:defRPr>
                <a:solidFill>
                  <a:schemeClr val="tx1"/>
                </a:solidFill>
                <a:latin typeface="Arial" charset="0"/>
              </a:defRPr>
            </a:lvl2pPr>
            <a:lvl3pPr marL="48904525" indent="-4803933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pPr algn="r"/>
            <a:fld id="{494968F8-AE89-4A04-847F-47B72DB02C5F}" type="slidenum">
              <a:rPr lang="en-US" altLang="en-US" sz="1200">
                <a:ea typeface="ＭＳ Ｐゴシック" pitchFamily="-111" charset="-128"/>
              </a:rPr>
              <a:pPr algn="r"/>
              <a:t>16</a:t>
            </a:fld>
            <a:endParaRPr lang="en-US" altLang="en-US" sz="1200">
              <a:ea typeface="ＭＳ Ｐゴシック" pitchFamily="-111"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B17B8FA-A6BC-4775-8176-8BE25C746C09}" type="slidenum">
              <a:rPr lang="en-US" altLang="en-US"/>
              <a:pPr/>
              <a:t>‹#›</a:t>
            </a:fld>
            <a:endParaRPr lang="en-US" altLang="en-US"/>
          </a:p>
        </p:txBody>
      </p:sp>
    </p:spTree>
    <p:extLst>
      <p:ext uri="{BB962C8B-B14F-4D97-AF65-F5344CB8AC3E}">
        <p14:creationId xmlns:p14="http://schemas.microsoft.com/office/powerpoint/2010/main" val="1763344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33C97F32-7938-42C6-892F-6F512F0D02C9}" type="slidenum">
              <a:rPr lang="en-US" altLang="en-US"/>
              <a:pPr/>
              <a:t>‹#›</a:t>
            </a:fld>
            <a:endParaRPr lang="en-US" altLang="en-US"/>
          </a:p>
        </p:txBody>
      </p:sp>
    </p:spTree>
    <p:extLst>
      <p:ext uri="{BB962C8B-B14F-4D97-AF65-F5344CB8AC3E}">
        <p14:creationId xmlns:p14="http://schemas.microsoft.com/office/powerpoint/2010/main" val="1005702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FA49339-3D0A-4441-AD9C-946F62C51911}" type="slidenum">
              <a:rPr lang="en-US" altLang="en-US"/>
              <a:pPr/>
              <a:t>‹#›</a:t>
            </a:fld>
            <a:endParaRPr lang="en-US" altLang="en-US"/>
          </a:p>
        </p:txBody>
      </p:sp>
    </p:spTree>
    <p:extLst>
      <p:ext uri="{BB962C8B-B14F-4D97-AF65-F5344CB8AC3E}">
        <p14:creationId xmlns:p14="http://schemas.microsoft.com/office/powerpoint/2010/main" val="1359834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B1D9286-2B10-48FC-8E28-3B5ABF27917E}" type="slidenum">
              <a:rPr lang="en-US" altLang="en-US"/>
              <a:pPr/>
              <a:t>‹#›</a:t>
            </a:fld>
            <a:endParaRPr lang="en-US" altLang="en-US"/>
          </a:p>
        </p:txBody>
      </p:sp>
    </p:spTree>
    <p:extLst>
      <p:ext uri="{BB962C8B-B14F-4D97-AF65-F5344CB8AC3E}">
        <p14:creationId xmlns:p14="http://schemas.microsoft.com/office/powerpoint/2010/main" val="3282289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9560A89A-5094-4D85-A2AD-6B806027A66D}" type="slidenum">
              <a:rPr lang="en-US" altLang="en-US"/>
              <a:pPr/>
              <a:t>‹#›</a:t>
            </a:fld>
            <a:endParaRPr lang="en-US" altLang="en-US"/>
          </a:p>
        </p:txBody>
      </p:sp>
    </p:spTree>
    <p:extLst>
      <p:ext uri="{BB962C8B-B14F-4D97-AF65-F5344CB8AC3E}">
        <p14:creationId xmlns:p14="http://schemas.microsoft.com/office/powerpoint/2010/main" val="335653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FF454329-5B72-4E9F-A3E8-6C237343C54D}" type="slidenum">
              <a:rPr lang="en-US" altLang="en-US"/>
              <a:pPr/>
              <a:t>‹#›</a:t>
            </a:fld>
            <a:endParaRPr lang="en-US" altLang="en-US"/>
          </a:p>
        </p:txBody>
      </p:sp>
    </p:spTree>
    <p:extLst>
      <p:ext uri="{BB962C8B-B14F-4D97-AF65-F5344CB8AC3E}">
        <p14:creationId xmlns:p14="http://schemas.microsoft.com/office/powerpoint/2010/main" val="4114157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0FADFCDC-22A7-4F52-AA13-6F47E3BC4A91}" type="slidenum">
              <a:rPr lang="en-US" altLang="en-US"/>
              <a:pPr/>
              <a:t>‹#›</a:t>
            </a:fld>
            <a:endParaRPr lang="en-US" altLang="en-US"/>
          </a:p>
        </p:txBody>
      </p:sp>
    </p:spTree>
    <p:extLst>
      <p:ext uri="{BB962C8B-B14F-4D97-AF65-F5344CB8AC3E}">
        <p14:creationId xmlns:p14="http://schemas.microsoft.com/office/powerpoint/2010/main" val="1344381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8875DD59-834B-4FCB-9F15-5BC5CAFAA020}" type="slidenum">
              <a:rPr lang="en-US" altLang="en-US"/>
              <a:pPr/>
              <a:t>‹#›</a:t>
            </a:fld>
            <a:endParaRPr lang="en-US" altLang="en-US"/>
          </a:p>
        </p:txBody>
      </p:sp>
    </p:spTree>
    <p:extLst>
      <p:ext uri="{BB962C8B-B14F-4D97-AF65-F5344CB8AC3E}">
        <p14:creationId xmlns:p14="http://schemas.microsoft.com/office/powerpoint/2010/main" val="3383811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7F7D9B9-FD3D-4D8D-ABF5-16C03A402BDF}" type="slidenum">
              <a:rPr lang="en-US" altLang="en-US"/>
              <a:pPr/>
              <a:t>‹#›</a:t>
            </a:fld>
            <a:endParaRPr lang="en-US" altLang="en-US"/>
          </a:p>
        </p:txBody>
      </p:sp>
    </p:spTree>
    <p:extLst>
      <p:ext uri="{BB962C8B-B14F-4D97-AF65-F5344CB8AC3E}">
        <p14:creationId xmlns:p14="http://schemas.microsoft.com/office/powerpoint/2010/main" val="1904657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5D7463F5-2B26-45F1-9167-B3425AEFD514}" type="slidenum">
              <a:rPr lang="en-US" altLang="en-US"/>
              <a:pPr/>
              <a:t>‹#›</a:t>
            </a:fld>
            <a:endParaRPr lang="en-US" altLang="en-US"/>
          </a:p>
        </p:txBody>
      </p:sp>
    </p:spTree>
    <p:extLst>
      <p:ext uri="{BB962C8B-B14F-4D97-AF65-F5344CB8AC3E}">
        <p14:creationId xmlns:p14="http://schemas.microsoft.com/office/powerpoint/2010/main" val="3766258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1466E18-F311-43BC-89E3-576F6AB356D5}" type="slidenum">
              <a:rPr lang="en-US" altLang="en-US"/>
              <a:pPr/>
              <a:t>‹#›</a:t>
            </a:fld>
            <a:endParaRPr lang="en-US" altLang="en-US"/>
          </a:p>
        </p:txBody>
      </p:sp>
    </p:spTree>
    <p:extLst>
      <p:ext uri="{BB962C8B-B14F-4D97-AF65-F5344CB8AC3E}">
        <p14:creationId xmlns:p14="http://schemas.microsoft.com/office/powerpoint/2010/main" val="717837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7538E81E-6F43-4FF6-AAFC-DD896929AF63}"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Text Box 4"/>
          <p:cNvSpPr txBox="1">
            <a:spLocks noChangeArrowheads="1"/>
          </p:cNvSpPr>
          <p:nvPr/>
        </p:nvSpPr>
        <p:spPr bwMode="auto">
          <a:xfrm>
            <a:off x="914400" y="533400"/>
            <a:ext cx="7467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a:t>Glacial deposits</a:t>
            </a:r>
          </a:p>
        </p:txBody>
      </p:sp>
      <p:sp>
        <p:nvSpPr>
          <p:cNvPr id="43013" name="Text Box 5"/>
          <p:cNvSpPr txBox="1">
            <a:spLocks noChangeArrowheads="1"/>
          </p:cNvSpPr>
          <p:nvPr/>
        </p:nvSpPr>
        <p:spPr bwMode="auto">
          <a:xfrm>
            <a:off x="2057400" y="1219200"/>
            <a:ext cx="65532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A. Till (characteristics)</a:t>
            </a:r>
          </a:p>
          <a:p>
            <a:pPr>
              <a:spcBef>
                <a:spcPct val="50000"/>
              </a:spcBef>
            </a:pPr>
            <a:r>
              <a:rPr lang="en-US" altLang="en-US"/>
              <a:t>B. Moraines (eg, Ground moraine, End moraine)</a:t>
            </a:r>
          </a:p>
          <a:p>
            <a:pPr>
              <a:spcBef>
                <a:spcPct val="50000"/>
              </a:spcBef>
            </a:pPr>
            <a:r>
              <a:rPr lang="en-US" altLang="en-US"/>
              <a:t>C. Drumlins (sub-glacial flood theory of formation)</a:t>
            </a:r>
          </a:p>
          <a:p>
            <a:pPr>
              <a:spcBef>
                <a:spcPct val="50000"/>
              </a:spcBef>
            </a:pPr>
            <a:r>
              <a:rPr lang="en-US" altLang="en-US"/>
              <a:t>	</a:t>
            </a:r>
          </a:p>
        </p:txBody>
      </p:sp>
      <p:sp>
        <p:nvSpPr>
          <p:cNvPr id="43014" name="Rectangle 6"/>
          <p:cNvSpPr>
            <a:spLocks noChangeArrowheads="1"/>
          </p:cNvSpPr>
          <p:nvPr/>
        </p:nvSpPr>
        <p:spPr bwMode="auto">
          <a:xfrm>
            <a:off x="914400" y="3276600"/>
            <a:ext cx="41957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sz="3200"/>
              <a:t>Glaciofluvial deposits</a:t>
            </a:r>
          </a:p>
        </p:txBody>
      </p:sp>
      <p:sp>
        <p:nvSpPr>
          <p:cNvPr id="43016" name="Rectangle 8"/>
          <p:cNvSpPr>
            <a:spLocks noChangeArrowheads="1"/>
          </p:cNvSpPr>
          <p:nvPr/>
        </p:nvSpPr>
        <p:spPr bwMode="auto">
          <a:xfrm>
            <a:off x="990600" y="5410200"/>
            <a:ext cx="43037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sz="3200"/>
              <a:t>Glaciomarine deposits</a:t>
            </a:r>
          </a:p>
        </p:txBody>
      </p:sp>
      <p:sp>
        <p:nvSpPr>
          <p:cNvPr id="43017" name="Rectangle 9"/>
          <p:cNvSpPr>
            <a:spLocks noChangeArrowheads="1"/>
          </p:cNvSpPr>
          <p:nvPr/>
        </p:nvSpPr>
        <p:spPr bwMode="auto">
          <a:xfrm>
            <a:off x="1981200" y="6096000"/>
            <a:ext cx="2128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Glaciomarine clays</a:t>
            </a:r>
          </a:p>
        </p:txBody>
      </p:sp>
      <p:sp>
        <p:nvSpPr>
          <p:cNvPr id="8" name="Rectangle 8"/>
          <p:cNvSpPr>
            <a:spLocks noChangeArrowheads="1"/>
          </p:cNvSpPr>
          <p:nvPr/>
        </p:nvSpPr>
        <p:spPr bwMode="auto">
          <a:xfrm>
            <a:off x="2057400" y="4038600"/>
            <a:ext cx="221727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lang="en-US" altLang="en-US" dirty="0"/>
              <a:t>Outwash plain </a:t>
            </a:r>
          </a:p>
          <a:p>
            <a:pPr>
              <a:buFont typeface="Wingdings" pitchFamily="2" charset="2"/>
              <a:buNone/>
            </a:pPr>
            <a:r>
              <a:rPr lang="en-US" altLang="en-US" dirty="0"/>
              <a:t>Esker</a:t>
            </a:r>
          </a:p>
          <a:p>
            <a:pPr>
              <a:buFont typeface="Wingdings" pitchFamily="2" charset="2"/>
              <a:buNone/>
            </a:pPr>
            <a:r>
              <a:rPr lang="en-US" altLang="en-US" dirty="0" smtClean="0"/>
              <a:t>Outwash delta/fan</a:t>
            </a:r>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914400" y="762000"/>
            <a:ext cx="7391400" cy="2051050"/>
          </a:xfrm>
          <a:prstGeom prst="rect">
            <a:avLst/>
          </a:prstGeom>
          <a:gradFill rotWithShape="1">
            <a:gsLst>
              <a:gs pos="0">
                <a:srgbClr val="A0EEFE"/>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400">
                <a:latin typeface="Comic Sans MS" pitchFamily="66" charset="0"/>
              </a:rPr>
              <a:t>Terms used for glacial deposits</a:t>
            </a:r>
          </a:p>
          <a:p>
            <a:pPr lvl="1">
              <a:buFontTx/>
              <a:buChar char="•"/>
            </a:pPr>
            <a:r>
              <a:rPr lang="en-US" altLang="en-US" sz="2000">
                <a:latin typeface="Comic Sans MS" pitchFamily="66" charset="0"/>
              </a:rPr>
              <a:t>Till: glacial material deposited directly from ice</a:t>
            </a:r>
          </a:p>
          <a:p>
            <a:pPr lvl="1">
              <a:buFontTx/>
              <a:buChar char="•"/>
            </a:pPr>
            <a:r>
              <a:rPr lang="en-US" altLang="en-US" sz="2000">
                <a:latin typeface="Comic Sans MS" pitchFamily="66" charset="0"/>
              </a:rPr>
              <a:t>Erratic: single clast of glacial origin</a:t>
            </a:r>
            <a:endParaRPr lang="en-GB" altLang="en-US" sz="2000">
              <a:latin typeface="Comic Sans MS" pitchFamily="66" charset="0"/>
            </a:endParaRPr>
          </a:p>
          <a:p>
            <a:pPr lvl="1">
              <a:buFontTx/>
              <a:buChar char="•"/>
            </a:pPr>
            <a:r>
              <a:rPr lang="en-US" altLang="en-US" sz="2000">
                <a:latin typeface="Comic Sans MS" pitchFamily="66" charset="0"/>
              </a:rPr>
              <a:t>Moraine: landform made of till (may contain glacio-fluvial)</a:t>
            </a:r>
          </a:p>
          <a:p>
            <a:endParaRPr lang="en-CA" altLang="en-US" sz="2400">
              <a:latin typeface="Comic Sans MS" pitchFamily="66" charset="0"/>
            </a:endParaRPr>
          </a:p>
        </p:txBody>
      </p:sp>
      <p:sp>
        <p:nvSpPr>
          <p:cNvPr id="6" name="Text Box 3"/>
          <p:cNvSpPr txBox="1">
            <a:spLocks noChangeArrowheads="1"/>
          </p:cNvSpPr>
          <p:nvPr/>
        </p:nvSpPr>
        <p:spPr bwMode="auto">
          <a:xfrm>
            <a:off x="1782097" y="4419600"/>
            <a:ext cx="4495800" cy="1990725"/>
          </a:xfrm>
          <a:prstGeom prst="rect">
            <a:avLst/>
          </a:prstGeom>
          <a:gradFill rotWithShape="1">
            <a:gsLst>
              <a:gs pos="0">
                <a:srgbClr val="A0EEFE"/>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400" dirty="0" smtClean="0">
                <a:latin typeface="Comic Sans MS" pitchFamily="66" charset="0"/>
              </a:rPr>
              <a:t>Characteristics </a:t>
            </a:r>
            <a:r>
              <a:rPr lang="en-US" altLang="en-US" sz="2400" dirty="0">
                <a:latin typeface="Comic Sans MS" pitchFamily="66" charset="0"/>
              </a:rPr>
              <a:t>of glacial till</a:t>
            </a:r>
          </a:p>
          <a:p>
            <a:pPr>
              <a:buFontTx/>
              <a:buChar char="•"/>
            </a:pPr>
            <a:r>
              <a:rPr lang="en-CA" altLang="en-US" sz="2000" dirty="0">
                <a:latin typeface="Comic Sans MS" pitchFamily="66" charset="0"/>
              </a:rPr>
              <a:t>Unsorted (‘boulder clay’)</a:t>
            </a:r>
          </a:p>
          <a:p>
            <a:pPr>
              <a:buFontTx/>
              <a:buChar char="•"/>
            </a:pPr>
            <a:r>
              <a:rPr lang="en-CA" altLang="en-US" sz="2000" dirty="0">
                <a:latin typeface="Comic Sans MS" pitchFamily="66" charset="0"/>
              </a:rPr>
              <a:t>Non-laminated</a:t>
            </a:r>
          </a:p>
          <a:p>
            <a:pPr>
              <a:buFontTx/>
              <a:buChar char="•"/>
            </a:pPr>
            <a:r>
              <a:rPr lang="en-CA" altLang="en-US" sz="2000" dirty="0">
                <a:latin typeface="Comic Sans MS" pitchFamily="66" charset="0"/>
              </a:rPr>
              <a:t>Often angular</a:t>
            </a:r>
          </a:p>
          <a:p>
            <a:pPr>
              <a:buFontTx/>
              <a:buChar char="•"/>
            </a:pPr>
            <a:r>
              <a:rPr lang="en-CA" altLang="en-US" sz="2000" dirty="0" err="1">
                <a:latin typeface="Comic Sans MS" pitchFamily="66" charset="0"/>
              </a:rPr>
              <a:t>Clasts</a:t>
            </a:r>
            <a:r>
              <a:rPr lang="en-CA" altLang="en-US" sz="2000" dirty="0">
                <a:latin typeface="Comic Sans MS" pitchFamily="66" charset="0"/>
              </a:rPr>
              <a:t> of non-local origin</a:t>
            </a:r>
          </a:p>
          <a:p>
            <a:endParaRPr lang="en-CA" altLang="en-US" sz="2000" dirty="0">
              <a:latin typeface="Comic Sans MS" pitchFamily="66" charset="0"/>
            </a:endParaRPr>
          </a:p>
        </p:txBody>
      </p:sp>
      <p:sp>
        <p:nvSpPr>
          <p:cNvPr id="7" name="Rectangle 6"/>
          <p:cNvSpPr>
            <a:spLocks noChangeArrowheads="1"/>
          </p:cNvSpPr>
          <p:nvPr/>
        </p:nvSpPr>
        <p:spPr bwMode="auto">
          <a:xfrm>
            <a:off x="943897" y="3608388"/>
            <a:ext cx="238558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sz="2800" dirty="0"/>
              <a:t>A</a:t>
            </a:r>
            <a:r>
              <a:rPr lang="en-US" altLang="en-US" sz="2800" dirty="0" smtClean="0"/>
              <a:t>. Glacial Till</a:t>
            </a:r>
            <a:endParaRPr lang="en-US" alt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6" name="Text Box 4"/>
          <p:cNvSpPr txBox="1">
            <a:spLocks noChangeArrowheads="1"/>
          </p:cNvSpPr>
          <p:nvPr/>
        </p:nvSpPr>
        <p:spPr bwMode="auto">
          <a:xfrm>
            <a:off x="609600" y="4495800"/>
            <a:ext cx="5943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t>Ground moraine:</a:t>
            </a:r>
            <a:r>
              <a:rPr lang="en-US" altLang="en-US"/>
              <a:t>  undulating plain of material laid down under ice (“lodgement”) &amp; melted from top of ice (“ablation”)</a:t>
            </a:r>
            <a:endParaRPr lang="en-GB" altLang="en-US"/>
          </a:p>
        </p:txBody>
      </p:sp>
      <p:sp>
        <p:nvSpPr>
          <p:cNvPr id="136197" name="Text Box 5"/>
          <p:cNvSpPr txBox="1">
            <a:spLocks noChangeArrowheads="1"/>
          </p:cNvSpPr>
          <p:nvPr/>
        </p:nvSpPr>
        <p:spPr bwMode="auto">
          <a:xfrm>
            <a:off x="1981200" y="5562600"/>
            <a:ext cx="5943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t>Disintegration moraine:</a:t>
            </a:r>
            <a:r>
              <a:rPr lang="en-US" altLang="en-US"/>
              <a:t> hummocky chaotic topography made up of ground moraine from stagnant ice</a:t>
            </a:r>
            <a:endParaRPr lang="en-GB" altLang="en-US"/>
          </a:p>
        </p:txBody>
      </p:sp>
      <p:sp>
        <p:nvSpPr>
          <p:cNvPr id="136198" name="Rectangle 6"/>
          <p:cNvSpPr>
            <a:spLocks noChangeArrowheads="1"/>
          </p:cNvSpPr>
          <p:nvPr/>
        </p:nvSpPr>
        <p:spPr bwMode="auto">
          <a:xfrm>
            <a:off x="609600" y="407988"/>
            <a:ext cx="7880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sz="2800"/>
              <a:t>B. Moraines (eg, Ground moraine, End moraine)</a:t>
            </a:r>
          </a:p>
        </p:txBody>
      </p:sp>
      <p:sp>
        <p:nvSpPr>
          <p:cNvPr id="136199" name="Text Box 7"/>
          <p:cNvSpPr txBox="1">
            <a:spLocks noChangeArrowheads="1"/>
          </p:cNvSpPr>
          <p:nvPr/>
        </p:nvSpPr>
        <p:spPr bwMode="auto">
          <a:xfrm>
            <a:off x="609600" y="1143000"/>
            <a:ext cx="2438400" cy="40640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a:latin typeface="Comic Sans MS" pitchFamily="66" charset="0"/>
              </a:rPr>
              <a:t>Ground moraine </a:t>
            </a:r>
          </a:p>
        </p:txBody>
      </p:sp>
      <p:pic>
        <p:nvPicPr>
          <p:cNvPr id="136200" name="Picture 8" descr="s3glacgeoghigh35c"/>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09600" y="2209800"/>
            <a:ext cx="4495800" cy="1905000"/>
          </a:xfrm>
          <a:prstGeom prst="rect">
            <a:avLst/>
          </a:prstGeom>
          <a:solidFill>
            <a:schemeClr val="bg1"/>
          </a:solidFill>
        </p:spPr>
      </p:pic>
      <p:sp>
        <p:nvSpPr>
          <p:cNvPr id="136201" name="Text Box 9"/>
          <p:cNvSpPr txBox="1">
            <a:spLocks noChangeArrowheads="1"/>
          </p:cNvSpPr>
          <p:nvPr/>
        </p:nvSpPr>
        <p:spPr bwMode="auto">
          <a:xfrm>
            <a:off x="3048000" y="4038600"/>
            <a:ext cx="3962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200"/>
              <a:t>geographyhigh.connectfree.co.uk </a:t>
            </a:r>
          </a:p>
        </p:txBody>
      </p:sp>
      <p:sp>
        <p:nvSpPr>
          <p:cNvPr id="136202" name="Text Box 10"/>
          <p:cNvSpPr txBox="1">
            <a:spLocks noChangeArrowheads="1"/>
          </p:cNvSpPr>
          <p:nvPr/>
        </p:nvSpPr>
        <p:spPr bwMode="auto">
          <a:xfrm>
            <a:off x="3124200" y="1066800"/>
            <a:ext cx="4800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Often called “Till Plain” or “Hummocky moraine/ground” or “Hummocky Disintegration Moraine”</a:t>
            </a:r>
          </a:p>
        </p:txBody>
      </p:sp>
      <p:sp>
        <p:nvSpPr>
          <p:cNvPr id="136203" name="Text Box 11"/>
          <p:cNvSpPr txBox="1">
            <a:spLocks noChangeArrowheads="1"/>
          </p:cNvSpPr>
          <p:nvPr/>
        </p:nvSpPr>
        <p:spPr bwMode="auto">
          <a:xfrm>
            <a:off x="5791200" y="2209800"/>
            <a:ext cx="3200400" cy="1323975"/>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buFontTx/>
              <a:buChar char="•"/>
            </a:pPr>
            <a:r>
              <a:rPr lang="en-US" altLang="en-US" sz="1600">
                <a:latin typeface="Comic Sans MS" pitchFamily="66" charset="0"/>
              </a:rPr>
              <a:t>small rolling hills</a:t>
            </a:r>
          </a:p>
          <a:p>
            <a:pPr>
              <a:spcBef>
                <a:spcPct val="50000"/>
              </a:spcBef>
              <a:buFontTx/>
              <a:buChar char="•"/>
            </a:pPr>
            <a:r>
              <a:rPr lang="en-US" altLang="en-US" sz="1600">
                <a:latin typeface="Comic Sans MS" pitchFamily="66" charset="0"/>
              </a:rPr>
              <a:t>boulders </a:t>
            </a:r>
          </a:p>
          <a:p>
            <a:pPr>
              <a:spcBef>
                <a:spcPct val="50000"/>
              </a:spcBef>
              <a:buFontTx/>
              <a:buChar char="•"/>
            </a:pPr>
            <a:r>
              <a:rPr lang="en-US" altLang="en-US" sz="1600">
                <a:latin typeface="Comic Sans MS" pitchFamily="66" charset="0"/>
              </a:rPr>
              <a:t>kettle lakes (prairie “potholes”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61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619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6203">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6203">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62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6" grpId="0" autoUpdateAnimBg="0"/>
      <p:bldP spid="13619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8" name="Rectangle 5"/>
          <p:cNvSpPr>
            <a:spLocks noChangeArrowheads="1"/>
          </p:cNvSpPr>
          <p:nvPr/>
        </p:nvSpPr>
        <p:spPr bwMode="auto">
          <a:xfrm>
            <a:off x="7772400" y="1981200"/>
            <a:ext cx="1066800" cy="304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37931725" indent="-374745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endParaRPr lang="en-US" altLang="en-US" sz="2800">
              <a:latin typeface="Comic Sans MS" pitchFamily="66" charset="0"/>
              <a:ea typeface="ＭＳ Ｐゴシック" pitchFamily="-111" charset="-128"/>
            </a:endParaRPr>
          </a:p>
        </p:txBody>
      </p:sp>
      <p:pic>
        <p:nvPicPr>
          <p:cNvPr id="134159" name="Picture 15" descr="kettle-hol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3581400"/>
            <a:ext cx="4114800" cy="27828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34160" name="Rectangle 16"/>
          <p:cNvSpPr>
            <a:spLocks noChangeArrowheads="1"/>
          </p:cNvSpPr>
          <p:nvPr/>
        </p:nvSpPr>
        <p:spPr bwMode="auto">
          <a:xfrm>
            <a:off x="304800" y="6370638"/>
            <a:ext cx="128111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en-US" sz="1200"/>
              <a:t>geo.sunysb.edu </a:t>
            </a:r>
          </a:p>
        </p:txBody>
      </p:sp>
      <p:sp>
        <p:nvSpPr>
          <p:cNvPr id="134161" name="Text Box 17"/>
          <p:cNvSpPr txBox="1">
            <a:spLocks noChangeArrowheads="1"/>
          </p:cNvSpPr>
          <p:nvPr/>
        </p:nvSpPr>
        <p:spPr bwMode="auto">
          <a:xfrm>
            <a:off x="304800" y="3124200"/>
            <a:ext cx="2971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t>Kettle holes/lakes</a:t>
            </a:r>
          </a:p>
        </p:txBody>
      </p:sp>
      <p:sp>
        <p:nvSpPr>
          <p:cNvPr id="11" name="Text Box 4"/>
          <p:cNvSpPr txBox="1">
            <a:spLocks noChangeArrowheads="1"/>
          </p:cNvSpPr>
          <p:nvPr/>
        </p:nvSpPr>
        <p:spPr bwMode="auto">
          <a:xfrm>
            <a:off x="304800" y="2320413"/>
            <a:ext cx="6477000" cy="677108"/>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pPr>
            <a:r>
              <a:rPr lang="en-US" altLang="en-US" dirty="0" err="1" smtClean="0">
                <a:latin typeface="Comic Sans MS" pitchFamily="66" charset="0"/>
              </a:rPr>
              <a:t>Eg</a:t>
            </a:r>
            <a:r>
              <a:rPr lang="en-US" altLang="en-US" dirty="0" smtClean="0">
                <a:latin typeface="Comic Sans MS" pitchFamily="66" charset="0"/>
              </a:rPr>
              <a:t> Hummocky </a:t>
            </a:r>
            <a:r>
              <a:rPr lang="en-US" altLang="en-US" dirty="0">
                <a:latin typeface="Comic Sans MS" pitchFamily="66" charset="0"/>
              </a:rPr>
              <a:t>Ground/Disintegration moraine, </a:t>
            </a:r>
            <a:r>
              <a:rPr lang="en-US" altLang="en-US" dirty="0" smtClean="0">
                <a:latin typeface="Comic Sans MS" pitchFamily="66" charset="0"/>
              </a:rPr>
              <a:t>Duck Mountain, Manitoba</a:t>
            </a:r>
            <a:endParaRPr lang="en-US" altLang="en-US" sz="2000" dirty="0">
              <a:latin typeface="Comic Sans MS" pitchFamily="66" charset="0"/>
            </a:endParaRPr>
          </a:p>
        </p:txBody>
      </p:sp>
      <p:sp>
        <p:nvSpPr>
          <p:cNvPr id="12" name="Rectangle 11"/>
          <p:cNvSpPr>
            <a:spLocks noChangeArrowheads="1"/>
          </p:cNvSpPr>
          <p:nvPr/>
        </p:nvSpPr>
        <p:spPr bwMode="auto">
          <a:xfrm>
            <a:off x="334297" y="794774"/>
            <a:ext cx="6477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err="1"/>
              <a:t>Bouldery</a:t>
            </a:r>
            <a:r>
              <a:rPr lang="en-US" altLang="en-US" dirty="0"/>
              <a:t> ground moraine,</a:t>
            </a:r>
          </a:p>
          <a:p>
            <a:r>
              <a:rPr lang="en-US" altLang="en-US" dirty="0"/>
              <a:t>Topsails Plateau, Newfoundland.</a:t>
            </a:r>
          </a:p>
        </p:txBody>
      </p:sp>
      <p:sp>
        <p:nvSpPr>
          <p:cNvPr id="13" name="Text Box 12"/>
          <p:cNvSpPr txBox="1">
            <a:spLocks noChangeArrowheads="1"/>
          </p:cNvSpPr>
          <p:nvPr/>
        </p:nvSpPr>
        <p:spPr bwMode="auto">
          <a:xfrm>
            <a:off x="334296" y="381000"/>
            <a:ext cx="5304503" cy="40011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dirty="0" err="1" smtClean="0">
                <a:latin typeface="Comic Sans MS" pitchFamily="66" charset="0"/>
              </a:rPr>
              <a:t>Eg</a:t>
            </a:r>
            <a:r>
              <a:rPr lang="en-US" altLang="en-US" sz="2000" dirty="0" smtClean="0">
                <a:latin typeface="Comic Sans MS" pitchFamily="66" charset="0"/>
              </a:rPr>
              <a:t>, Ground </a:t>
            </a:r>
            <a:r>
              <a:rPr lang="en-US" altLang="en-US" sz="2000" dirty="0">
                <a:latin typeface="Comic Sans MS" pitchFamily="66" charset="0"/>
              </a:rPr>
              <a:t>moraine, Newfoundland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416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415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416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P spid="13416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Text Box 3"/>
          <p:cNvSpPr txBox="1">
            <a:spLocks noChangeArrowheads="1"/>
          </p:cNvSpPr>
          <p:nvPr/>
        </p:nvSpPr>
        <p:spPr bwMode="auto">
          <a:xfrm>
            <a:off x="457200" y="1066800"/>
            <a:ext cx="7239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err="1" smtClean="0"/>
              <a:t>Eg</a:t>
            </a:r>
            <a:r>
              <a:rPr lang="en-US" altLang="en-US" dirty="0" smtClean="0"/>
              <a:t>, Hummocky </a:t>
            </a:r>
            <a:r>
              <a:rPr lang="en-US" altLang="en-US" dirty="0"/>
              <a:t>moraine, south of Cypress Hills, SW Saskatchewan, made up of “knob-and-kettle” topography</a:t>
            </a:r>
          </a:p>
        </p:txBody>
      </p:sp>
      <p:sp>
        <p:nvSpPr>
          <p:cNvPr id="76805" name="Text Box 5"/>
          <p:cNvSpPr txBox="1">
            <a:spLocks noChangeArrowheads="1"/>
          </p:cNvSpPr>
          <p:nvPr/>
        </p:nvSpPr>
        <p:spPr bwMode="auto">
          <a:xfrm>
            <a:off x="381000" y="457200"/>
            <a:ext cx="7162800" cy="40640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a:latin typeface="Comic Sans MS" pitchFamily="66" charset="0"/>
              </a:rPr>
              <a:t>Hummocky disintegration moraine, Saskatchewan, Alberta</a:t>
            </a:r>
          </a:p>
        </p:txBody>
      </p:sp>
      <p:sp>
        <p:nvSpPr>
          <p:cNvPr id="76809" name="Rectangle 9"/>
          <p:cNvSpPr>
            <a:spLocks noChangeArrowheads="1"/>
          </p:cNvSpPr>
          <p:nvPr/>
        </p:nvSpPr>
        <p:spPr bwMode="auto">
          <a:xfrm>
            <a:off x="457200" y="1981200"/>
            <a:ext cx="7391400" cy="581025"/>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sz="1600" dirty="0" err="1" smtClean="0"/>
              <a:t>Eg</a:t>
            </a:r>
            <a:r>
              <a:rPr lang="en-US" altLang="en-US" sz="1600" dirty="0" smtClean="0"/>
              <a:t>, Hummocky </a:t>
            </a:r>
            <a:r>
              <a:rPr lang="en-US" altLang="en-US" sz="1600" dirty="0"/>
              <a:t>moraine topography:  kettle holes and irregular hills (hummocks) near </a:t>
            </a:r>
            <a:r>
              <a:rPr lang="en-US" altLang="en-US" sz="1600" dirty="0" err="1"/>
              <a:t>Lethbridge</a:t>
            </a:r>
            <a:r>
              <a:rPr lang="en-US" altLang="en-US" sz="1600" dirty="0"/>
              <a:t>, Alberta</a:t>
            </a:r>
            <a:endParaRPr lang="en-US" altLang="en-US" sz="1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768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62" name="Rectangle 10"/>
          <p:cNvSpPr>
            <a:spLocks noChangeArrowheads="1"/>
          </p:cNvSpPr>
          <p:nvPr/>
        </p:nvSpPr>
        <p:spPr bwMode="auto">
          <a:xfrm>
            <a:off x="533400" y="457200"/>
            <a:ext cx="640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400">
                <a:latin typeface="Comic Sans MS" pitchFamily="66" charset="0"/>
              </a:rPr>
              <a:t>Hummocky moraine distribution in Canada</a:t>
            </a:r>
            <a:endParaRPr lang="en-CA" altLang="en-US" sz="2400">
              <a:latin typeface="Comic Sans MS" pitchFamily="66" charset="0"/>
            </a:endParaRPr>
          </a:p>
        </p:txBody>
      </p:sp>
      <p:pic>
        <p:nvPicPr>
          <p:cNvPr id="100367" name="Picture 1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38200" y="1219200"/>
            <a:ext cx="54864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368" name="Rectangle 16"/>
          <p:cNvSpPr>
            <a:spLocks noChangeArrowheads="1"/>
          </p:cNvSpPr>
          <p:nvPr/>
        </p:nvSpPr>
        <p:spPr bwMode="auto">
          <a:xfrm>
            <a:off x="1524000" y="5156200"/>
            <a:ext cx="1365250" cy="244475"/>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en-US" sz="1000"/>
              <a:t>libwiki.mcmaster.ca </a:t>
            </a:r>
          </a:p>
        </p:txBody>
      </p:sp>
      <p:sp>
        <p:nvSpPr>
          <p:cNvPr id="5" name="AutoShape 7"/>
          <p:cNvSpPr>
            <a:spLocks noChangeArrowheads="1"/>
          </p:cNvSpPr>
          <p:nvPr/>
        </p:nvSpPr>
        <p:spPr bwMode="auto">
          <a:xfrm>
            <a:off x="4921250" y="1524000"/>
            <a:ext cx="2806700" cy="1600200"/>
          </a:xfrm>
          <a:prstGeom prst="wedgeEllipseCallout">
            <a:avLst>
              <a:gd name="adj1" fmla="val -116608"/>
              <a:gd name="adj2" fmla="val 104167"/>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dirty="0" smtClean="0"/>
              <a:t>Mainly the Prairies</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scan001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4800" y="2362200"/>
            <a:ext cx="5897563" cy="3454400"/>
          </a:xfrm>
          <a:prstGeom prst="rect">
            <a:avLst/>
          </a:prstGeom>
          <a:noFill/>
          <a:extLst>
            <a:ext uri="{909E8E84-426E-40DD-AFC4-6F175D3DCCD1}">
              <a14:hiddenFill xmlns:a14="http://schemas.microsoft.com/office/drawing/2010/main">
                <a:solidFill>
                  <a:srgbClr val="FFFFFF"/>
                </a:solidFill>
              </a14:hiddenFill>
            </a:ext>
          </a:extLst>
        </p:spPr>
      </p:pic>
      <p:sp>
        <p:nvSpPr>
          <p:cNvPr id="97283" name="Text Box 3"/>
          <p:cNvSpPr txBox="1">
            <a:spLocks noChangeArrowheads="1"/>
          </p:cNvSpPr>
          <p:nvPr/>
        </p:nvSpPr>
        <p:spPr bwMode="auto">
          <a:xfrm>
            <a:off x="304800" y="1905000"/>
            <a:ext cx="84582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End Moraine, Recessional Moraine, Push Moraine</a:t>
            </a:r>
            <a:endParaRPr lang="en-CA" altLang="en-US" sz="2400"/>
          </a:p>
        </p:txBody>
      </p:sp>
      <p:sp>
        <p:nvSpPr>
          <p:cNvPr id="97284" name="Text Box 4"/>
          <p:cNvSpPr txBox="1">
            <a:spLocks noChangeArrowheads="1"/>
          </p:cNvSpPr>
          <p:nvPr/>
        </p:nvSpPr>
        <p:spPr bwMode="auto">
          <a:xfrm>
            <a:off x="533400" y="6583363"/>
            <a:ext cx="7620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15.19 f, Glaciers and Glaciated Landforms, M.J Selby, 1985</a:t>
            </a:r>
            <a:endParaRPr lang="en-CA" altLang="en-US" sz="1200">
              <a:latin typeface="Arial" charset="0"/>
            </a:endParaRPr>
          </a:p>
        </p:txBody>
      </p:sp>
      <p:sp>
        <p:nvSpPr>
          <p:cNvPr id="97285" name="Text Box 5"/>
          <p:cNvSpPr txBox="1">
            <a:spLocks noChangeArrowheads="1"/>
          </p:cNvSpPr>
          <p:nvPr/>
        </p:nvSpPr>
        <p:spPr bwMode="auto">
          <a:xfrm>
            <a:off x="5562600" y="3886200"/>
            <a:ext cx="3581400" cy="132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Material is pushed by ice or dragged along base, </a:t>
            </a:r>
          </a:p>
          <a:p>
            <a:pPr>
              <a:spcBef>
                <a:spcPct val="50000"/>
              </a:spcBef>
            </a:pPr>
            <a:r>
              <a:rPr lang="en-US" altLang="en-US"/>
              <a:t>Left in series of stacks and ridges</a:t>
            </a:r>
          </a:p>
        </p:txBody>
      </p:sp>
      <p:sp>
        <p:nvSpPr>
          <p:cNvPr id="97286" name="Text Box 6"/>
          <p:cNvSpPr txBox="1">
            <a:spLocks noChangeArrowheads="1"/>
          </p:cNvSpPr>
          <p:nvPr/>
        </p:nvSpPr>
        <p:spPr bwMode="auto">
          <a:xfrm>
            <a:off x="533400" y="5867400"/>
            <a:ext cx="7696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Glacial till at terminus of Athabasca Glacier, BC. Unsorted, angular, small push ridges from annual winter re-advances. Ice-cored in patches.</a:t>
            </a:r>
            <a:endParaRPr lang="en-GB" altLang="en-US" sz="1600"/>
          </a:p>
        </p:txBody>
      </p:sp>
      <p:sp>
        <p:nvSpPr>
          <p:cNvPr id="97287" name="Text Box 7"/>
          <p:cNvSpPr txBox="1">
            <a:spLocks noChangeArrowheads="1"/>
          </p:cNvSpPr>
          <p:nvPr/>
        </p:nvSpPr>
        <p:spPr bwMode="auto">
          <a:xfrm>
            <a:off x="762000" y="1295400"/>
            <a:ext cx="8153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1600"/>
              <a:t>Eg, End moraine of cirque, steep angle of repose in coarse material. BC.</a:t>
            </a:r>
            <a:endParaRPr lang="en-GB" altLang="en-US" sz="1600"/>
          </a:p>
        </p:txBody>
      </p:sp>
      <p:sp>
        <p:nvSpPr>
          <p:cNvPr id="97288" name="Rectangle 8"/>
          <p:cNvSpPr>
            <a:spLocks noChangeArrowheads="1"/>
          </p:cNvSpPr>
          <p:nvPr/>
        </p:nvSpPr>
        <p:spPr bwMode="auto">
          <a:xfrm>
            <a:off x="381000" y="304800"/>
            <a:ext cx="5465763" cy="79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t>End moraine:</a:t>
            </a:r>
            <a:r>
              <a:rPr lang="en-US" altLang="en-US" sz="2400"/>
              <a:t>  </a:t>
            </a:r>
          </a:p>
          <a:p>
            <a:r>
              <a:rPr lang="en-US" altLang="en-US"/>
              <a:t>deposited at snout, either terminal or recessional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ChangeArrowheads="1"/>
          </p:cNvSpPr>
          <p:nvPr/>
        </p:nvSpPr>
        <p:spPr bwMode="auto">
          <a:xfrm>
            <a:off x="533400" y="1447800"/>
            <a:ext cx="5791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dirty="0" err="1" smtClean="0"/>
              <a:t>Eg</a:t>
            </a:r>
            <a:r>
              <a:rPr lang="en-US" altLang="en-US" sz="1600" dirty="0" smtClean="0"/>
              <a:t>, Terminal </a:t>
            </a:r>
            <a:r>
              <a:rPr lang="en-US" altLang="en-US" sz="1600" dirty="0"/>
              <a:t>moraine, southern </a:t>
            </a:r>
            <a:r>
              <a:rPr lang="en-US" altLang="en-US" sz="1600" dirty="0" err="1"/>
              <a:t>Bylot</a:t>
            </a:r>
            <a:r>
              <a:rPr lang="en-US" altLang="en-US" sz="1600" dirty="0"/>
              <a:t> Island, west of </a:t>
            </a:r>
            <a:r>
              <a:rPr lang="en-US" altLang="en-US" sz="1600" dirty="0" err="1"/>
              <a:t>Aktineq</a:t>
            </a:r>
            <a:r>
              <a:rPr lang="en-US" altLang="en-US" sz="1600" dirty="0"/>
              <a:t> Glacier, Nunavut..</a:t>
            </a:r>
          </a:p>
        </p:txBody>
      </p:sp>
      <p:sp>
        <p:nvSpPr>
          <p:cNvPr id="86021" name="Text Box 5"/>
          <p:cNvSpPr txBox="1">
            <a:spLocks noChangeArrowheads="1"/>
          </p:cNvSpPr>
          <p:nvPr/>
        </p:nvSpPr>
        <p:spPr bwMode="auto">
          <a:xfrm>
            <a:off x="914400" y="533400"/>
            <a:ext cx="4876800" cy="40640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a:latin typeface="Comic Sans MS" pitchFamily="66" charset="0"/>
              </a:rPr>
              <a:t>End moraine (terminal or recessional) </a:t>
            </a:r>
          </a:p>
        </p:txBody>
      </p:sp>
      <p:sp>
        <p:nvSpPr>
          <p:cNvPr id="86023" name="Rectangle 7"/>
          <p:cNvSpPr>
            <a:spLocks noChangeArrowheads="1"/>
          </p:cNvSpPr>
          <p:nvPr/>
        </p:nvSpPr>
        <p:spPr bwMode="auto">
          <a:xfrm>
            <a:off x="1752600" y="2514600"/>
            <a:ext cx="6858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dirty="0" err="1" smtClean="0"/>
              <a:t>Eg</a:t>
            </a:r>
            <a:r>
              <a:rPr lang="en-US" altLang="en-US" dirty="0" smtClean="0"/>
              <a:t>, Push </a:t>
            </a:r>
            <a:r>
              <a:rPr lang="en-US" altLang="en-US" dirty="0"/>
              <a:t>moraine of Glacier C79, </a:t>
            </a:r>
            <a:r>
              <a:rPr lang="en-US" altLang="en-US" dirty="0" err="1"/>
              <a:t>Bylot</a:t>
            </a:r>
            <a:r>
              <a:rPr lang="en-US" altLang="en-US" dirty="0"/>
              <a:t> Island, Nunavut.</a:t>
            </a:r>
          </a:p>
        </p:txBody>
      </p:sp>
      <p:sp>
        <p:nvSpPr>
          <p:cNvPr id="86024" name="Text Box 8"/>
          <p:cNvSpPr txBox="1">
            <a:spLocks noChangeArrowheads="1"/>
          </p:cNvSpPr>
          <p:nvPr/>
        </p:nvSpPr>
        <p:spPr bwMode="auto">
          <a:xfrm>
            <a:off x="457200" y="3124200"/>
            <a:ext cx="82296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err="1" smtClean="0"/>
              <a:t>Eg</a:t>
            </a:r>
            <a:r>
              <a:rPr lang="en-US" altLang="en-US" dirty="0" smtClean="0"/>
              <a:t>, South </a:t>
            </a:r>
            <a:r>
              <a:rPr lang="en-US" altLang="en-US" dirty="0"/>
              <a:t>Axel Heiberg Island</a:t>
            </a:r>
          </a:p>
          <a:p>
            <a:pPr>
              <a:spcBef>
                <a:spcPct val="50000"/>
              </a:spcBef>
            </a:pPr>
            <a:r>
              <a:rPr lang="en-US" altLang="en-US" dirty="0"/>
              <a:t>Icefall, small regenerated glacier and “remarkably large set of terminal moraines” (northwest of </a:t>
            </a:r>
            <a:r>
              <a:rPr lang="en-US" altLang="en-US" dirty="0" err="1"/>
              <a:t>Steacy</a:t>
            </a:r>
            <a:r>
              <a:rPr lang="en-US" altLang="en-US" dirty="0"/>
              <a:t> Icecap; July 23rd, 2008) </a:t>
            </a:r>
          </a:p>
        </p:txBody>
      </p:sp>
      <p:sp>
        <p:nvSpPr>
          <p:cNvPr id="86025" name="Text Box 9"/>
          <p:cNvSpPr txBox="1">
            <a:spLocks noChangeArrowheads="1"/>
          </p:cNvSpPr>
          <p:nvPr/>
        </p:nvSpPr>
        <p:spPr bwMode="auto">
          <a:xfrm>
            <a:off x="609600" y="4648200"/>
            <a:ext cx="6400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err="1" smtClean="0"/>
              <a:t>Eg</a:t>
            </a:r>
            <a:r>
              <a:rPr lang="en-US" altLang="en-US" dirty="0" smtClean="0"/>
              <a:t>, Small </a:t>
            </a:r>
            <a:r>
              <a:rPr lang="en-US" altLang="en-US" dirty="0"/>
              <a:t>push moraines in front of Thompson Glacier, Canadian Arctic. Overall retreat, small winter re-advances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860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3387" y="228600"/>
            <a:ext cx="7772400" cy="1969770"/>
          </a:xfrm>
          <a:prstGeom prst="rect">
            <a:avLst/>
          </a:prstGeom>
          <a:noFill/>
        </p:spPr>
        <p:txBody>
          <a:bodyPr wrap="square" rtlCol="0">
            <a:spAutoFit/>
          </a:bodyPr>
          <a:lstStyle/>
          <a:p>
            <a:r>
              <a:rPr lang="en-CA" sz="2400" dirty="0" smtClean="0"/>
              <a:t>Push (“Thrust”) moraine, The Dirt Hills and Cactus Hills, Saskatchewan:</a:t>
            </a:r>
            <a:r>
              <a:rPr lang="en-CA" sz="2000" dirty="0" smtClean="0"/>
              <a:t>  “most defined and biggest …</a:t>
            </a:r>
            <a:r>
              <a:rPr lang="en-CA" sz="2000" dirty="0" err="1" smtClean="0"/>
              <a:t>glaciotectonic</a:t>
            </a:r>
            <a:r>
              <a:rPr lang="en-CA" sz="2000" dirty="0" smtClean="0"/>
              <a:t> hills of the world”! </a:t>
            </a:r>
            <a:r>
              <a:rPr lang="en-CA" sz="1600" dirty="0" smtClean="0"/>
              <a:t>(</a:t>
            </a:r>
            <a:r>
              <a:rPr lang="en-CA" sz="1600" dirty="0" err="1" smtClean="0"/>
              <a:t>Aber</a:t>
            </a:r>
            <a:r>
              <a:rPr lang="en-CA" sz="1600" dirty="0" smtClean="0"/>
              <a:t> 2007)</a:t>
            </a:r>
            <a:endParaRPr lang="en-CA" sz="2000" dirty="0" smtClean="0"/>
          </a:p>
          <a:p>
            <a:endParaRPr lang="en-CA" dirty="0" smtClean="0"/>
          </a:p>
          <a:p>
            <a:r>
              <a:rPr lang="en-CA" dirty="0" smtClean="0"/>
              <a:t>(just south of Moose Jaw)</a:t>
            </a:r>
          </a:p>
          <a:p>
            <a:r>
              <a:rPr lang="en-CA" dirty="0" smtClean="0"/>
              <a:t>7.5 km wide, 120 m high, 40 km long</a:t>
            </a:r>
            <a:endParaRPr lang="en-CA" dirty="0"/>
          </a:p>
        </p:txBody>
      </p:sp>
      <p:pic>
        <p:nvPicPr>
          <p:cNvPr id="129026" name="Picture 2" descr="C:\CLASSES\2020\Images\Canada blank.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43400" y="3140285"/>
            <a:ext cx="4421188" cy="3458792"/>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p:nvPr/>
        </p:nvCxnSpPr>
        <p:spPr bwMode="auto">
          <a:xfrm>
            <a:off x="5372100" y="5175738"/>
            <a:ext cx="381000" cy="457200"/>
          </a:xfrm>
          <a:prstGeom prst="straightConnector1">
            <a:avLst/>
          </a:prstGeom>
          <a:noFill/>
          <a:ln w="28575" cap="flat" cmpd="sng" algn="ctr">
            <a:solidFill>
              <a:schemeClr val="tx1"/>
            </a:solidFill>
            <a:prstDash val="solid"/>
            <a:round/>
            <a:headEnd type="none" w="med" len="me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Oval 4"/>
          <p:cNvSpPr/>
          <p:nvPr/>
        </p:nvSpPr>
        <p:spPr bwMode="auto">
          <a:xfrm>
            <a:off x="5791200" y="5715000"/>
            <a:ext cx="152400" cy="152400"/>
          </a:xfrm>
          <a:prstGeom prst="ellipse">
            <a:avLst/>
          </a:prstGeom>
          <a:solidFill>
            <a:srgbClr val="FF006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Comic Sans MS" pitchFamily="66" charset="0"/>
            </a:endParaRPr>
          </a:p>
        </p:txBody>
      </p:sp>
      <p:sp>
        <p:nvSpPr>
          <p:cNvPr id="3" name="TextBox 2"/>
          <p:cNvSpPr txBox="1"/>
          <p:nvPr/>
        </p:nvSpPr>
        <p:spPr>
          <a:xfrm>
            <a:off x="609600" y="2590800"/>
            <a:ext cx="3429000" cy="1477328"/>
          </a:xfrm>
          <a:prstGeom prst="rect">
            <a:avLst/>
          </a:prstGeom>
          <a:noFill/>
        </p:spPr>
        <p:txBody>
          <a:bodyPr wrap="square" rtlCol="0">
            <a:spAutoFit/>
          </a:bodyPr>
          <a:lstStyle/>
          <a:p>
            <a:r>
              <a:rPr lang="en-CA" dirty="0" smtClean="0"/>
              <a:t>Ice lobe repeatedly pushed forward, caused crumpling, etc. </a:t>
            </a:r>
          </a:p>
          <a:p>
            <a:r>
              <a:rPr lang="en-CA" dirty="0" smtClean="0"/>
              <a:t>Large-scale thrust faults within moraine</a:t>
            </a:r>
            <a:endParaRPr lang="en-CA" dirty="0"/>
          </a:p>
        </p:txBody>
      </p:sp>
    </p:spTree>
    <p:extLst>
      <p:ext uri="{BB962C8B-B14F-4D97-AF65-F5344CB8AC3E}">
        <p14:creationId xmlns:p14="http://schemas.microsoft.com/office/powerpoint/2010/main" val="26944854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4" name="Picture 4" descr="C:\Users\Joyce\Desktop\moraines00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71800" y="1903122"/>
            <a:ext cx="5261240" cy="4096188"/>
          </a:xfrm>
          <a:prstGeom prst="rect">
            <a:avLst/>
          </a:prstGeom>
          <a:noFill/>
          <a:extLst>
            <a:ext uri="{909E8E84-426E-40DD-AFC4-6F175D3DCCD1}">
              <a14:hiddenFill xmlns:a14="http://schemas.microsoft.com/office/drawing/2010/main">
                <a:solidFill>
                  <a:srgbClr val="FFFFFF"/>
                </a:solidFill>
              </a14:hiddenFill>
            </a:ext>
          </a:extLst>
        </p:spPr>
      </p:pic>
      <p:sp>
        <p:nvSpPr>
          <p:cNvPr id="143364" name="Text Box 4"/>
          <p:cNvSpPr txBox="1">
            <a:spLocks noChangeArrowheads="1"/>
          </p:cNvSpPr>
          <p:nvPr/>
        </p:nvSpPr>
        <p:spPr bwMode="auto">
          <a:xfrm>
            <a:off x="762000" y="457200"/>
            <a:ext cx="7848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t>Distribution of </a:t>
            </a:r>
            <a:r>
              <a:rPr lang="en-US" altLang="en-US" sz="2400" dirty="0" smtClean="0"/>
              <a:t>moraines from </a:t>
            </a:r>
            <a:r>
              <a:rPr lang="en-US" altLang="en-US" sz="2400" dirty="0" err="1"/>
              <a:t>L</a:t>
            </a:r>
            <a:r>
              <a:rPr lang="en-US" altLang="en-US" sz="2400" dirty="0" err="1" smtClean="0"/>
              <a:t>aurentide</a:t>
            </a:r>
            <a:r>
              <a:rPr lang="en-US" altLang="en-US" sz="2400" dirty="0" smtClean="0"/>
              <a:t> </a:t>
            </a:r>
            <a:r>
              <a:rPr lang="en-US" altLang="en-US" sz="2400" dirty="0" err="1" smtClean="0"/>
              <a:t>Icesheet</a:t>
            </a:r>
            <a:endParaRPr lang="en-US" altLang="en-US" sz="2400" dirty="0"/>
          </a:p>
        </p:txBody>
      </p:sp>
      <p:sp>
        <p:nvSpPr>
          <p:cNvPr id="9" name="AutoShape 5"/>
          <p:cNvSpPr>
            <a:spLocks noChangeArrowheads="1"/>
          </p:cNvSpPr>
          <p:nvPr/>
        </p:nvSpPr>
        <p:spPr bwMode="auto">
          <a:xfrm>
            <a:off x="1336430" y="1166446"/>
            <a:ext cx="2971800" cy="800100"/>
          </a:xfrm>
          <a:prstGeom prst="wedgeEllipseCallout">
            <a:avLst>
              <a:gd name="adj1" fmla="val 18617"/>
              <a:gd name="adj2" fmla="val 104943"/>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dirty="0" smtClean="0"/>
              <a:t>Northern limit</a:t>
            </a:r>
            <a:endParaRPr lang="en-US" altLang="en-US" dirty="0"/>
          </a:p>
        </p:txBody>
      </p:sp>
      <p:sp>
        <p:nvSpPr>
          <p:cNvPr id="10" name="AutoShape 5"/>
          <p:cNvSpPr>
            <a:spLocks noChangeArrowheads="1"/>
          </p:cNvSpPr>
          <p:nvPr/>
        </p:nvSpPr>
        <p:spPr bwMode="auto">
          <a:xfrm>
            <a:off x="114300" y="3733800"/>
            <a:ext cx="2971800" cy="1771650"/>
          </a:xfrm>
          <a:prstGeom prst="wedgeEllipseCallout">
            <a:avLst>
              <a:gd name="adj1" fmla="val 63588"/>
              <a:gd name="adj2" fmla="val 6964"/>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dirty="0" smtClean="0"/>
              <a:t>Prairies: mainly push and hummocky moraine</a:t>
            </a:r>
            <a:endParaRPr lang="en-US" altLang="en-US" dirty="0"/>
          </a:p>
        </p:txBody>
      </p:sp>
      <p:sp>
        <p:nvSpPr>
          <p:cNvPr id="11" name="AutoShape 5"/>
          <p:cNvSpPr>
            <a:spLocks noChangeArrowheads="1"/>
          </p:cNvSpPr>
          <p:nvPr/>
        </p:nvSpPr>
        <p:spPr bwMode="auto">
          <a:xfrm>
            <a:off x="1066800" y="5982138"/>
            <a:ext cx="2971800" cy="800100"/>
          </a:xfrm>
          <a:prstGeom prst="wedgeEllipseCallout">
            <a:avLst>
              <a:gd name="adj1" fmla="val 49978"/>
              <a:gd name="adj2" fmla="val -86266"/>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dirty="0" smtClean="0"/>
              <a:t>Southern limit</a:t>
            </a:r>
            <a:endParaRPr lang="en-US" altLang="en-US" dirty="0"/>
          </a:p>
        </p:txBody>
      </p:sp>
    </p:spTree>
    <p:extLst>
      <p:ext uri="{BB962C8B-B14F-4D97-AF65-F5344CB8AC3E}">
        <p14:creationId xmlns:p14="http://schemas.microsoft.com/office/powerpoint/2010/main" val="279779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0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Text Box 3"/>
          <p:cNvSpPr txBox="1">
            <a:spLocks noChangeArrowheads="1"/>
          </p:cNvSpPr>
          <p:nvPr/>
        </p:nvSpPr>
        <p:spPr bwMode="auto">
          <a:xfrm>
            <a:off x="228600" y="457200"/>
            <a:ext cx="891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Major </a:t>
            </a:r>
            <a:r>
              <a:rPr lang="en-US" altLang="en-US" b="1"/>
              <a:t>recessional moraines</a:t>
            </a:r>
            <a:r>
              <a:rPr lang="en-US" altLang="en-US"/>
              <a:t> from Laurentide ice in the Great Lakes Region</a:t>
            </a:r>
            <a:endParaRPr lang="en-GB" altLang="en-US"/>
          </a:p>
        </p:txBody>
      </p:sp>
      <p:sp>
        <p:nvSpPr>
          <p:cNvPr id="144397" name="Text Box 13"/>
          <p:cNvSpPr txBox="1">
            <a:spLocks noChangeArrowheads="1"/>
          </p:cNvSpPr>
          <p:nvPr/>
        </p:nvSpPr>
        <p:spPr bwMode="auto">
          <a:xfrm>
            <a:off x="381000" y="990600"/>
            <a:ext cx="7848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Inter-</a:t>
            </a:r>
            <a:r>
              <a:rPr lang="en-US" altLang="en-US" b="1" dirty="0" err="1"/>
              <a:t>lobate</a:t>
            </a:r>
            <a:r>
              <a:rPr lang="en-US" altLang="en-US" b="1" dirty="0"/>
              <a:t> moraine</a:t>
            </a:r>
            <a:r>
              <a:rPr lang="en-US" altLang="en-US" dirty="0"/>
              <a:t>: Oak Ridges </a:t>
            </a:r>
            <a:r>
              <a:rPr lang="en-US" altLang="en-US" dirty="0" smtClean="0"/>
              <a:t>Moraine, north of Lake Ontario</a:t>
            </a:r>
            <a:endParaRPr lang="en-GB" altLang="en-US" dirty="0"/>
          </a:p>
        </p:txBody>
      </p:sp>
      <p:sp>
        <p:nvSpPr>
          <p:cNvPr id="4" name="TextBox 3"/>
          <p:cNvSpPr txBox="1"/>
          <p:nvPr/>
        </p:nvSpPr>
        <p:spPr>
          <a:xfrm>
            <a:off x="685800" y="2590800"/>
            <a:ext cx="6858000" cy="1292662"/>
          </a:xfrm>
          <a:prstGeom prst="rect">
            <a:avLst/>
          </a:prstGeom>
          <a:noFill/>
        </p:spPr>
        <p:txBody>
          <a:bodyPr wrap="square" rtlCol="0">
            <a:spAutoFit/>
          </a:bodyPr>
          <a:lstStyle/>
          <a:p>
            <a:r>
              <a:rPr lang="en-CA" sz="2400" dirty="0" smtClean="0"/>
              <a:t>Local </a:t>
            </a:r>
            <a:r>
              <a:rPr lang="en-CA" sz="2400" dirty="0" smtClean="0"/>
              <a:t>scale only: </a:t>
            </a:r>
            <a:r>
              <a:rPr lang="en-CA" dirty="0" smtClean="0"/>
              <a:t>Lateral moraines</a:t>
            </a:r>
          </a:p>
          <a:p>
            <a:r>
              <a:rPr lang="en-CA" dirty="0" smtClean="0"/>
              <a:t>Typical of valley glaciers, piedmont, and outlet glaciers</a:t>
            </a:r>
          </a:p>
          <a:p>
            <a:r>
              <a:rPr lang="en-CA" dirty="0" smtClean="0"/>
              <a:t>Large ones result from recurring glacial advances</a:t>
            </a:r>
          </a:p>
          <a:p>
            <a:r>
              <a:rPr lang="en-CA" dirty="0" smtClean="0"/>
              <a:t>Composed of </a:t>
            </a:r>
            <a:r>
              <a:rPr lang="en-CA" dirty="0" err="1" smtClean="0"/>
              <a:t>unstratified</a:t>
            </a:r>
            <a:r>
              <a:rPr lang="en-CA" dirty="0" smtClean="0"/>
              <a:t>, unsorted till </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43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9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Text Box 3"/>
          <p:cNvSpPr txBox="1">
            <a:spLocks noChangeArrowheads="1"/>
          </p:cNvSpPr>
          <p:nvPr/>
        </p:nvSpPr>
        <p:spPr bwMode="auto">
          <a:xfrm>
            <a:off x="1143000" y="1066800"/>
            <a:ext cx="6934200" cy="1096963"/>
          </a:xfrm>
          <a:prstGeom prst="rect">
            <a:avLst/>
          </a:prstGeom>
          <a:noFill/>
          <a:ln>
            <a:noFill/>
          </a:ln>
          <a:effectLst/>
          <a:extLst>
            <a:ext uri="{909E8E84-426E-40DD-AFC4-6F175D3DCCD1}">
              <a14:hiddenFill xmlns:a14="http://schemas.microsoft.com/office/drawing/2010/main">
                <a:gradFill rotWithShape="1">
                  <a:gsLst>
                    <a:gs pos="0">
                      <a:srgbClr val="CFFDA1"/>
                    </a:gs>
                    <a:gs pos="100000">
                      <a:schemeClr val="bg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2880" tIns="137160" rIns="182880" bIns="137160">
            <a:spAutoFit/>
          </a:bodyPr>
          <a:lstStyle/>
          <a:p>
            <a:pPr>
              <a:buFontTx/>
              <a:buChar char="•"/>
            </a:pPr>
            <a:r>
              <a:rPr lang="en-US" altLang="en-US"/>
              <a:t> elongate hills, regularly spaced in swarms, streamlined</a:t>
            </a:r>
          </a:p>
          <a:p>
            <a:pPr>
              <a:buFontTx/>
              <a:buChar char="•"/>
            </a:pPr>
            <a:r>
              <a:rPr lang="en-US" altLang="en-US"/>
              <a:t> of variable composition (depositional, sometimes erosional)</a:t>
            </a:r>
          </a:p>
          <a:p>
            <a:pPr>
              <a:buFontTx/>
              <a:buChar char="•"/>
            </a:pPr>
            <a:r>
              <a:rPr lang="en-US" altLang="en-US"/>
              <a:t> grade into crag and tail features (mainly erosional)</a:t>
            </a:r>
          </a:p>
        </p:txBody>
      </p:sp>
      <p:sp>
        <p:nvSpPr>
          <p:cNvPr id="77828" name="Text Box 4"/>
          <p:cNvSpPr txBox="1">
            <a:spLocks noChangeArrowheads="1"/>
          </p:cNvSpPr>
          <p:nvPr/>
        </p:nvSpPr>
        <p:spPr bwMode="auto">
          <a:xfrm>
            <a:off x="457200" y="457200"/>
            <a:ext cx="2438400" cy="579438"/>
          </a:xfrm>
          <a:prstGeom prst="rect">
            <a:avLst/>
          </a:prstGeom>
          <a:noFill/>
          <a:ln>
            <a:noFill/>
          </a:ln>
          <a:effectLst/>
          <a:extLst>
            <a:ext uri="{909E8E84-426E-40DD-AFC4-6F175D3DCCD1}">
              <a14:hiddenFill xmlns:a14="http://schemas.microsoft.com/office/drawing/2010/main">
                <a:gradFill rotWithShape="1">
                  <a:gsLst>
                    <a:gs pos="0">
                      <a:srgbClr val="CFFDA1"/>
                    </a:gs>
                    <a:gs pos="100000">
                      <a:schemeClr val="bg1"/>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3200">
                <a:latin typeface="Comic Sans MS" pitchFamily="66" charset="0"/>
              </a:rPr>
              <a:t>C. Drumlins </a:t>
            </a:r>
          </a:p>
        </p:txBody>
      </p:sp>
      <p:sp>
        <p:nvSpPr>
          <p:cNvPr id="77835" name="Text Box 11"/>
          <p:cNvSpPr txBox="1">
            <a:spLocks noChangeArrowheads="1"/>
          </p:cNvSpPr>
          <p:nvPr/>
        </p:nvSpPr>
        <p:spPr bwMode="auto">
          <a:xfrm>
            <a:off x="609600" y="3412900"/>
            <a:ext cx="5791200" cy="120032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err="1"/>
              <a:t>Eg</a:t>
            </a:r>
            <a:r>
              <a:rPr lang="en-US" altLang="en-US" dirty="0"/>
              <a:t>, Drumlins, </a:t>
            </a:r>
            <a:r>
              <a:rPr lang="en-US" altLang="en-US" dirty="0" smtClean="0"/>
              <a:t>Peterborough, Ontario</a:t>
            </a:r>
          </a:p>
          <a:p>
            <a:pPr>
              <a:spcBef>
                <a:spcPct val="50000"/>
              </a:spcBef>
            </a:pPr>
            <a:endParaRPr lang="en-US" altLang="en-US" dirty="0"/>
          </a:p>
          <a:p>
            <a:pPr>
              <a:spcBef>
                <a:spcPct val="50000"/>
              </a:spcBef>
            </a:pPr>
            <a:r>
              <a:rPr lang="en-US" altLang="en-US" dirty="0" err="1" smtClean="0"/>
              <a:t>Eg</a:t>
            </a:r>
            <a:r>
              <a:rPr lang="en-US" altLang="en-US" dirty="0" smtClean="0"/>
              <a:t>, Livingstone Lake, N. Saskatchewan</a:t>
            </a:r>
            <a:endParaRPr lang="en-US" altLang="en-US" dirty="0"/>
          </a:p>
        </p:txBody>
      </p:sp>
      <p:sp>
        <p:nvSpPr>
          <p:cNvPr id="2" name="Rectangle 1"/>
          <p:cNvSpPr/>
          <p:nvPr/>
        </p:nvSpPr>
        <p:spPr>
          <a:xfrm>
            <a:off x="609600" y="2438400"/>
            <a:ext cx="7696200" cy="646331"/>
          </a:xfrm>
          <a:prstGeom prst="rect">
            <a:avLst/>
          </a:prstGeom>
        </p:spPr>
        <p:txBody>
          <a:bodyPr wrap="square">
            <a:spAutoFit/>
          </a:bodyPr>
          <a:lstStyle/>
          <a:p>
            <a:pPr>
              <a:spcBef>
                <a:spcPct val="50000"/>
              </a:spcBef>
            </a:pPr>
            <a:r>
              <a:rPr lang="en-US" altLang="en-US" dirty="0" err="1" smtClean="0"/>
              <a:t>Eg</a:t>
            </a:r>
            <a:r>
              <a:rPr lang="en-US" altLang="en-US" dirty="0" smtClean="0"/>
              <a:t>, Drumlin</a:t>
            </a:r>
            <a:r>
              <a:rPr lang="en-US" altLang="en-US" dirty="0"/>
              <a:t>, southern Nova Scotia: </a:t>
            </a:r>
            <a:r>
              <a:rPr lang="en-US" altLang="en-US" dirty="0" err="1"/>
              <a:t>stoss</a:t>
            </a:r>
            <a:r>
              <a:rPr lang="en-US" altLang="en-US" dirty="0"/>
              <a:t> or blunt end at front;  tapered end points away, in the direction of glacier flow</a:t>
            </a:r>
            <a:endParaRPr lang="en-US" altLang="en-US" dirty="0"/>
          </a:p>
        </p:txBody>
      </p:sp>
      <p:sp>
        <p:nvSpPr>
          <p:cNvPr id="6" name="Rectangle 5"/>
          <p:cNvSpPr/>
          <p:nvPr/>
        </p:nvSpPr>
        <p:spPr>
          <a:xfrm>
            <a:off x="381000" y="6001433"/>
            <a:ext cx="4572000" cy="830997"/>
          </a:xfrm>
          <a:prstGeom prst="rect">
            <a:avLst/>
          </a:prstGeom>
        </p:spPr>
        <p:txBody>
          <a:bodyPr>
            <a:spAutoFit/>
          </a:bodyPr>
          <a:lstStyle/>
          <a:p>
            <a:r>
              <a:rPr lang="en-CA" sz="1600" dirty="0" smtClean="0"/>
              <a:t>Cool video clip</a:t>
            </a:r>
          </a:p>
          <a:p>
            <a:r>
              <a:rPr lang="en-CA" sz="1600" dirty="0" smtClean="0"/>
              <a:t>https</a:t>
            </a:r>
            <a:r>
              <a:rPr lang="en-CA" sz="1600" dirty="0"/>
              <a:t>://macwiki.mcmaster.ca/clip/index.php/Main/DistributionWithinCanada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6" name="Text Box 4"/>
          <p:cNvSpPr txBox="1">
            <a:spLocks noChangeArrowheads="1"/>
          </p:cNvSpPr>
          <p:nvPr/>
        </p:nvSpPr>
        <p:spPr bwMode="auto">
          <a:xfrm>
            <a:off x="533400" y="533400"/>
            <a:ext cx="83820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a:t>Glacial origin or Glaciofluvial?</a:t>
            </a:r>
            <a:r>
              <a:rPr lang="en-US" altLang="en-US" sz="2000"/>
              <a:t> </a:t>
            </a:r>
          </a:p>
          <a:p>
            <a:pPr>
              <a:spcBef>
                <a:spcPct val="50000"/>
              </a:spcBef>
            </a:pPr>
            <a:r>
              <a:rPr lang="en-US" altLang="en-US" sz="2000"/>
              <a:t>	Did drumlins form from sub-glacial catastrophic floods? </a:t>
            </a:r>
          </a:p>
        </p:txBody>
      </p:sp>
      <p:sp>
        <p:nvSpPr>
          <p:cNvPr id="151557" name="Text Box 5"/>
          <p:cNvSpPr txBox="1">
            <a:spLocks noChangeArrowheads="1"/>
          </p:cNvSpPr>
          <p:nvPr/>
        </p:nvSpPr>
        <p:spPr bwMode="auto">
          <a:xfrm>
            <a:off x="457200" y="1676400"/>
            <a:ext cx="70104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Proposed mechanism: </a:t>
            </a:r>
          </a:p>
          <a:p>
            <a:pPr>
              <a:spcBef>
                <a:spcPct val="50000"/>
              </a:spcBef>
              <a:buFontTx/>
              <a:buChar char="•"/>
            </a:pPr>
            <a:r>
              <a:rPr lang="en-US" altLang="en-US"/>
              <a:t> Release of meltwater from Lake Aggassiz</a:t>
            </a:r>
          </a:p>
          <a:p>
            <a:pPr>
              <a:spcBef>
                <a:spcPct val="50000"/>
              </a:spcBef>
              <a:buFontTx/>
              <a:buChar char="•"/>
            </a:pPr>
            <a:r>
              <a:rPr lang="en-US" altLang="en-US"/>
              <a:t>Sheet flow underneath ice sheet</a:t>
            </a:r>
          </a:p>
        </p:txBody>
      </p:sp>
      <p:sp>
        <p:nvSpPr>
          <p:cNvPr id="151563" name="Text Box 11"/>
          <p:cNvSpPr txBox="1">
            <a:spLocks noChangeArrowheads="1"/>
          </p:cNvSpPr>
          <p:nvPr/>
        </p:nvSpPr>
        <p:spPr bwMode="auto">
          <a:xfrm>
            <a:off x="381000" y="3200400"/>
            <a:ext cx="3886200" cy="1935163"/>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Evidence supporting theory:</a:t>
            </a:r>
          </a:p>
          <a:p>
            <a:pPr>
              <a:spcBef>
                <a:spcPct val="50000"/>
              </a:spcBef>
              <a:buFontTx/>
              <a:buChar char="•"/>
            </a:pPr>
            <a:r>
              <a:rPr lang="en-US" altLang="en-US" sz="1600"/>
              <a:t> Streamlined forms similar to water-flow forms</a:t>
            </a:r>
          </a:p>
          <a:p>
            <a:pPr>
              <a:spcBef>
                <a:spcPct val="50000"/>
              </a:spcBef>
              <a:buFontTx/>
              <a:buChar char="•"/>
            </a:pPr>
            <a:r>
              <a:rPr lang="en-US" altLang="en-US" sz="1600"/>
              <a:t> Ripple-like features in association with the drumlins</a:t>
            </a:r>
          </a:p>
          <a:p>
            <a:pPr>
              <a:spcBef>
                <a:spcPct val="50000"/>
              </a:spcBef>
              <a:buFontTx/>
              <a:buChar char="•"/>
            </a:pPr>
            <a:r>
              <a:rPr lang="en-US" altLang="en-US" sz="1600"/>
              <a:t> Diverging fan-like flow patterns</a:t>
            </a:r>
          </a:p>
        </p:txBody>
      </p:sp>
      <p:sp>
        <p:nvSpPr>
          <p:cNvPr id="151564" name="Text Box 12"/>
          <p:cNvSpPr txBox="1">
            <a:spLocks noChangeArrowheads="1"/>
          </p:cNvSpPr>
          <p:nvPr/>
        </p:nvSpPr>
        <p:spPr bwMode="auto">
          <a:xfrm>
            <a:off x="4419600" y="3200400"/>
            <a:ext cx="4419600" cy="1935163"/>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Arguments against theory:</a:t>
            </a:r>
          </a:p>
          <a:p>
            <a:pPr>
              <a:spcBef>
                <a:spcPct val="50000"/>
              </a:spcBef>
              <a:buFontTx/>
              <a:buChar char="•"/>
            </a:pPr>
            <a:r>
              <a:rPr lang="en-US" altLang="en-US" sz="1600"/>
              <a:t> requires melting from below</a:t>
            </a:r>
          </a:p>
          <a:p>
            <a:pPr>
              <a:spcBef>
                <a:spcPct val="50000"/>
              </a:spcBef>
              <a:buFontTx/>
              <a:buChar char="•"/>
            </a:pPr>
            <a:r>
              <a:rPr lang="en-US" altLang="en-US" sz="1600"/>
              <a:t> discharge not likely to remain as sheet flow, but would be channelled</a:t>
            </a:r>
          </a:p>
          <a:p>
            <a:pPr>
              <a:spcBef>
                <a:spcPct val="50000"/>
              </a:spcBef>
              <a:buFontTx/>
              <a:buChar char="•"/>
            </a:pPr>
            <a:r>
              <a:rPr lang="en-US" altLang="en-US" sz="1600"/>
              <a:t> in some places flow is </a:t>
            </a:r>
            <a:r>
              <a:rPr lang="en-US" altLang="en-US" sz="1600" b="1"/>
              <a:t>out</a:t>
            </a:r>
            <a:r>
              <a:rPr lang="en-US" altLang="en-US" sz="1600"/>
              <a:t> from the sea        .</a:t>
            </a:r>
          </a:p>
        </p:txBody>
      </p:sp>
      <p:sp>
        <p:nvSpPr>
          <p:cNvPr id="151567" name="Text Box 15"/>
          <p:cNvSpPr txBox="1">
            <a:spLocks noChangeArrowheads="1"/>
          </p:cNvSpPr>
          <p:nvPr/>
        </p:nvSpPr>
        <p:spPr bwMode="auto">
          <a:xfrm>
            <a:off x="838200" y="5715000"/>
            <a:ext cx="548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Eg Livingstone Lake drumlin field, Saskatchewan.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ChangeArrowheads="1"/>
          </p:cNvSpPr>
          <p:nvPr/>
        </p:nvSpPr>
        <p:spPr bwMode="auto">
          <a:xfrm>
            <a:off x="533400" y="6583363"/>
            <a:ext cx="7620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15.19 e, Glaciers and Glaciated Landforms, M.J Selby, 1985</a:t>
            </a:r>
            <a:endParaRPr lang="en-CA" altLang="en-US" sz="1200">
              <a:latin typeface="Arial" charset="0"/>
            </a:endParaRPr>
          </a:p>
        </p:txBody>
      </p:sp>
      <p:sp>
        <p:nvSpPr>
          <p:cNvPr id="88067" name="Text Box 3"/>
          <p:cNvSpPr txBox="1">
            <a:spLocks noChangeArrowheads="1"/>
          </p:cNvSpPr>
          <p:nvPr/>
        </p:nvSpPr>
        <p:spPr bwMode="auto">
          <a:xfrm>
            <a:off x="685800" y="1371600"/>
            <a:ext cx="7620000" cy="67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CA" altLang="en-US" sz="2000"/>
              <a:t>Ribbed moraines:</a:t>
            </a:r>
            <a:r>
              <a:rPr lang="en-CA" altLang="en-US"/>
              <a:t> moraines that mark retreating ice front, each year a little further back. De Geer moraine is one example </a:t>
            </a:r>
          </a:p>
        </p:txBody>
      </p:sp>
      <p:pic>
        <p:nvPicPr>
          <p:cNvPr id="88068" name="Picture 4" descr="scan001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52600" y="2332038"/>
            <a:ext cx="5943600" cy="3932237"/>
          </a:xfrm>
          <a:prstGeom prst="rect">
            <a:avLst/>
          </a:prstGeom>
          <a:noFill/>
          <a:extLst>
            <a:ext uri="{909E8E84-426E-40DD-AFC4-6F175D3DCCD1}">
              <a14:hiddenFill xmlns:a14="http://schemas.microsoft.com/office/drawing/2010/main">
                <a:solidFill>
                  <a:srgbClr val="FFFFFF"/>
                </a:solidFill>
              </a14:hiddenFill>
            </a:ext>
          </a:extLst>
        </p:spPr>
      </p:pic>
      <p:sp>
        <p:nvSpPr>
          <p:cNvPr id="88069" name="Text Box 5"/>
          <p:cNvSpPr txBox="1">
            <a:spLocks noChangeArrowheads="1"/>
          </p:cNvSpPr>
          <p:nvPr/>
        </p:nvSpPr>
        <p:spPr bwMode="auto">
          <a:xfrm>
            <a:off x="685800" y="533400"/>
            <a:ext cx="4876800" cy="40640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a:latin typeface="Comic Sans MS" pitchFamily="66" charset="0"/>
              </a:rPr>
              <a:t>Extra: De Geer moraine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Text Box 4"/>
          <p:cNvSpPr txBox="1">
            <a:spLocks noChangeArrowheads="1"/>
          </p:cNvSpPr>
          <p:nvPr/>
        </p:nvSpPr>
        <p:spPr bwMode="auto">
          <a:xfrm>
            <a:off x="533400" y="228600"/>
            <a:ext cx="8382000" cy="36933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err="1" smtClean="0"/>
              <a:t>Eg</a:t>
            </a:r>
            <a:r>
              <a:rPr lang="en-US" altLang="en-US" dirty="0" smtClean="0"/>
              <a:t>, De </a:t>
            </a:r>
            <a:r>
              <a:rPr lang="en-US" altLang="en-US" dirty="0"/>
              <a:t>Geer moraine, </a:t>
            </a:r>
            <a:r>
              <a:rPr lang="en-US" altLang="en-US" dirty="0" smtClean="0"/>
              <a:t>just east of Hudson Bay, northern Quebec</a:t>
            </a:r>
            <a:endParaRPr lang="en-US" altLang="en-US" dirty="0"/>
          </a:p>
        </p:txBody>
      </p:sp>
      <p:sp>
        <p:nvSpPr>
          <p:cNvPr id="89096" name="Text Box 8"/>
          <p:cNvSpPr txBox="1">
            <a:spLocks noChangeArrowheads="1"/>
          </p:cNvSpPr>
          <p:nvPr/>
        </p:nvSpPr>
        <p:spPr bwMode="auto">
          <a:xfrm>
            <a:off x="685800" y="1066800"/>
            <a:ext cx="6553200" cy="133882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Offshore example!</a:t>
            </a:r>
          </a:p>
          <a:p>
            <a:pPr>
              <a:spcBef>
                <a:spcPct val="50000"/>
              </a:spcBef>
            </a:pPr>
            <a:r>
              <a:rPr lang="en-US" altLang="en-US" dirty="0"/>
              <a:t>Digital elevation Model of De Geer Moraines, Southwest of the coast of Nova Scotia</a:t>
            </a:r>
          </a:p>
          <a:p>
            <a:pPr>
              <a:spcBef>
                <a:spcPct val="50000"/>
              </a:spcBef>
            </a:pPr>
            <a:r>
              <a:rPr lang="en-US" altLang="en-US" sz="1200" dirty="0"/>
              <a:t>Canadian Landform Inventory Project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4" name="Rectangle 5"/>
          <p:cNvSpPr>
            <a:spLocks noChangeArrowheads="1"/>
          </p:cNvSpPr>
          <p:nvPr/>
        </p:nvSpPr>
        <p:spPr bwMode="auto">
          <a:xfrm>
            <a:off x="7772400" y="1981200"/>
            <a:ext cx="1066800" cy="304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37931725" indent="-374745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endParaRPr lang="en-US" altLang="en-US" sz="2800">
              <a:latin typeface="Comic Sans MS" pitchFamily="66" charset="0"/>
              <a:ea typeface="ＭＳ Ｐゴシック" pitchFamily="-111" charset="-128"/>
            </a:endParaRPr>
          </a:p>
        </p:txBody>
      </p:sp>
      <p:sp>
        <p:nvSpPr>
          <p:cNvPr id="138246" name="Rectangle 7"/>
          <p:cNvSpPr>
            <a:spLocks noChangeArrowheads="1"/>
          </p:cNvSpPr>
          <p:nvPr/>
        </p:nvSpPr>
        <p:spPr bwMode="auto">
          <a:xfrm>
            <a:off x="6629400" y="457200"/>
            <a:ext cx="2971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defRPr>
            </a:lvl1pPr>
            <a:lvl2pPr marL="37931725" indent="-374745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endParaRPr lang="en-US" altLang="en-US" sz="2800">
              <a:solidFill>
                <a:schemeClr val="accent2"/>
              </a:solidFill>
              <a:latin typeface="Comic Sans MS" pitchFamily="66" charset="0"/>
              <a:ea typeface="ＭＳ Ｐゴシック" pitchFamily="-111" charset="-128"/>
            </a:endParaRPr>
          </a:p>
        </p:txBody>
      </p:sp>
      <p:sp>
        <p:nvSpPr>
          <p:cNvPr id="6" name="Rectangle 4"/>
          <p:cNvSpPr>
            <a:spLocks noChangeArrowheads="1"/>
          </p:cNvSpPr>
          <p:nvPr/>
        </p:nvSpPr>
        <p:spPr bwMode="auto">
          <a:xfrm>
            <a:off x="533400" y="886599"/>
            <a:ext cx="8077200" cy="36009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charset="0"/>
              </a:defRPr>
            </a:lvl1pPr>
            <a:lvl2pPr marL="37931725" indent="-374745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2400" b="1" dirty="0">
                <a:latin typeface="Comic Sans MS" pitchFamily="66" charset="0"/>
                <a:ea typeface="ＭＳ Ｐゴシック" pitchFamily="-111" charset="-128"/>
              </a:rPr>
              <a:t>Outwash plain: </a:t>
            </a:r>
          </a:p>
          <a:p>
            <a:endParaRPr lang="en-US" altLang="en-US" sz="2400" b="1" dirty="0">
              <a:latin typeface="Comic Sans MS" pitchFamily="66" charset="0"/>
              <a:ea typeface="ＭＳ Ｐゴシック" pitchFamily="-111" charset="-128"/>
            </a:endParaRPr>
          </a:p>
          <a:p>
            <a:r>
              <a:rPr lang="en-US" altLang="en-US" dirty="0">
                <a:latin typeface="Comic Sans MS" pitchFamily="66" charset="0"/>
                <a:ea typeface="ＭＳ Ｐゴシック" pitchFamily="-111" charset="-128"/>
              </a:rPr>
              <a:t>area of stratified deposits (sorted materials) in front of the terminal moraine</a:t>
            </a:r>
          </a:p>
          <a:p>
            <a:endParaRPr lang="en-US" altLang="en-US" dirty="0">
              <a:latin typeface="Comic Sans MS" pitchFamily="66" charset="0"/>
              <a:ea typeface="ＭＳ Ｐゴシック" pitchFamily="-111" charset="-128"/>
            </a:endParaRPr>
          </a:p>
          <a:p>
            <a:r>
              <a:rPr lang="en-US" altLang="en-US" dirty="0">
                <a:latin typeface="Comic Sans MS" pitchFamily="66" charset="0"/>
                <a:ea typeface="ＭＳ Ｐゴシック" pitchFamily="-111" charset="-128"/>
              </a:rPr>
              <a:t>Source of material: glacial deposits</a:t>
            </a:r>
          </a:p>
          <a:p>
            <a:r>
              <a:rPr lang="en-US" altLang="en-US" dirty="0">
                <a:latin typeface="Comic Sans MS" pitchFamily="66" charset="0"/>
                <a:ea typeface="ＭＳ Ｐゴシック" pitchFamily="-111" charset="-128"/>
              </a:rPr>
              <a:t>Process of deposition: fluvial</a:t>
            </a:r>
          </a:p>
          <a:p>
            <a:endParaRPr lang="en-US" altLang="en-US" dirty="0">
              <a:latin typeface="Comic Sans MS" pitchFamily="66" charset="0"/>
              <a:ea typeface="ＭＳ Ｐゴシック" pitchFamily="-111" charset="-128"/>
            </a:endParaRPr>
          </a:p>
          <a:p>
            <a:r>
              <a:rPr lang="en-US" altLang="en-US" dirty="0">
                <a:latin typeface="Comic Sans MS" pitchFamily="66" charset="0"/>
                <a:ea typeface="ＭＳ Ｐゴシック" pitchFamily="-111" charset="-128"/>
              </a:rPr>
              <a:t>Characteristics that are same as fluvial: sorted, layered, rounded</a:t>
            </a:r>
          </a:p>
          <a:p>
            <a:endParaRPr lang="en-US" altLang="en-US" dirty="0">
              <a:latin typeface="Comic Sans MS" pitchFamily="66" charset="0"/>
              <a:ea typeface="ＭＳ Ｐゴシック" pitchFamily="-111" charset="-128"/>
            </a:endParaRPr>
          </a:p>
          <a:p>
            <a:r>
              <a:rPr lang="en-US" altLang="en-US" dirty="0">
                <a:latin typeface="Comic Sans MS" pitchFamily="66" charset="0"/>
                <a:ea typeface="ＭＳ Ｐゴシック" pitchFamily="-111" charset="-128"/>
              </a:rPr>
              <a:t>Characteristics that are different from fluvial: provenance not all local</a:t>
            </a:r>
          </a:p>
          <a:p>
            <a:endParaRPr lang="en-US" altLang="en-US" dirty="0">
              <a:latin typeface="Comic Sans MS" pitchFamily="66" charset="0"/>
              <a:ea typeface="ＭＳ Ｐゴシック" pitchFamily="-111" charset="-128"/>
            </a:endParaRPr>
          </a:p>
        </p:txBody>
      </p:sp>
      <p:sp>
        <p:nvSpPr>
          <p:cNvPr id="2" name="TextBox 1"/>
          <p:cNvSpPr txBox="1"/>
          <p:nvPr/>
        </p:nvSpPr>
        <p:spPr>
          <a:xfrm>
            <a:off x="533400" y="4800600"/>
            <a:ext cx="8077200" cy="1754326"/>
          </a:xfrm>
          <a:prstGeom prst="rect">
            <a:avLst/>
          </a:prstGeom>
          <a:noFill/>
        </p:spPr>
        <p:txBody>
          <a:bodyPr wrap="square" rtlCol="0">
            <a:spAutoFit/>
          </a:bodyPr>
          <a:lstStyle/>
          <a:p>
            <a:r>
              <a:rPr lang="en-US" altLang="en-US" dirty="0" err="1" smtClean="0"/>
              <a:t>Eg</a:t>
            </a:r>
            <a:r>
              <a:rPr lang="en-US" altLang="en-US" dirty="0" smtClean="0"/>
              <a:t>, Outwash </a:t>
            </a:r>
            <a:r>
              <a:rPr lang="en-US" altLang="en-US" dirty="0"/>
              <a:t>plain in front of Berg Glacier, BC, Mt. Robson Provincial </a:t>
            </a:r>
            <a:r>
              <a:rPr lang="en-US" altLang="en-US" dirty="0" smtClean="0"/>
              <a:t>Park</a:t>
            </a:r>
          </a:p>
          <a:p>
            <a:r>
              <a:rPr lang="en-US" altLang="en-US" dirty="0" err="1" smtClean="0"/>
              <a:t>Eg</a:t>
            </a:r>
            <a:r>
              <a:rPr lang="en-US" altLang="en-US" dirty="0" smtClean="0"/>
              <a:t>, Outwash </a:t>
            </a:r>
            <a:r>
              <a:rPr lang="en-US" altLang="en-US" dirty="0"/>
              <a:t>plain in front of Thompson Glacier, </a:t>
            </a:r>
            <a:r>
              <a:rPr lang="en-US" altLang="en-US" dirty="0" err="1"/>
              <a:t>Axerl</a:t>
            </a:r>
            <a:r>
              <a:rPr lang="en-US" altLang="en-US" dirty="0"/>
              <a:t> Heiberg Island</a:t>
            </a:r>
            <a:r>
              <a:rPr lang="en-US" altLang="en-US" dirty="0" smtClean="0"/>
              <a:t>.</a:t>
            </a:r>
          </a:p>
          <a:p>
            <a:r>
              <a:rPr lang="en-US" altLang="en-US" dirty="0" err="1" smtClean="0"/>
              <a:t>Eg</a:t>
            </a:r>
            <a:r>
              <a:rPr lang="en-US" altLang="en-US" dirty="0" smtClean="0"/>
              <a:t>, Outwash </a:t>
            </a:r>
            <a:r>
              <a:rPr lang="en-US" altLang="en-US" dirty="0"/>
              <a:t>plain, </a:t>
            </a:r>
            <a:r>
              <a:rPr lang="en-US" altLang="en-US" dirty="0" err="1"/>
              <a:t>Peyto</a:t>
            </a:r>
            <a:r>
              <a:rPr lang="en-US" altLang="en-US" dirty="0"/>
              <a:t> Glacier, Alberta, and moraine-dammed lake </a:t>
            </a:r>
            <a:r>
              <a:rPr lang="en-US" altLang="en-US" dirty="0" smtClean="0"/>
              <a:t>(</a:t>
            </a:r>
            <a:r>
              <a:rPr lang="en-US" altLang="en-US" dirty="0"/>
              <a:t>braided streams carrying glacial debris)</a:t>
            </a:r>
          </a:p>
          <a:p>
            <a:r>
              <a:rPr lang="en-US" altLang="en-US" dirty="0" smtClean="0"/>
              <a:t>. </a:t>
            </a:r>
            <a:endParaRPr lang="en-US" altLang="en-US" dirty="0"/>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ChangeArrowheads="1"/>
          </p:cNvSpPr>
          <p:nvPr/>
        </p:nvSpPr>
        <p:spPr bwMode="auto">
          <a:xfrm>
            <a:off x="228600" y="1066800"/>
            <a:ext cx="1676400" cy="366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solidFill>
                  <a:srgbClr val="FF0000"/>
                </a:solidFill>
                <a:latin typeface="Arial" charset="0"/>
              </a:rPr>
              <a:t>Kames, kettles, </a:t>
            </a:r>
          </a:p>
          <a:p>
            <a:endParaRPr lang="en-US" altLang="en-US" b="1">
              <a:solidFill>
                <a:srgbClr val="FF0000"/>
              </a:solidFill>
              <a:latin typeface="Arial" charset="0"/>
            </a:endParaRPr>
          </a:p>
          <a:p>
            <a:endParaRPr lang="en-US" altLang="en-US" b="1">
              <a:solidFill>
                <a:srgbClr val="FF0000"/>
              </a:solidFill>
              <a:latin typeface="Arial" charset="0"/>
            </a:endParaRPr>
          </a:p>
          <a:p>
            <a:r>
              <a:rPr lang="en-US" altLang="en-US" b="1">
                <a:solidFill>
                  <a:srgbClr val="FF0000"/>
                </a:solidFill>
                <a:latin typeface="Arial" charset="0"/>
              </a:rPr>
              <a:t>eskers, </a:t>
            </a:r>
          </a:p>
          <a:p>
            <a:r>
              <a:rPr lang="en-US" altLang="en-US" b="1">
                <a:solidFill>
                  <a:srgbClr val="FF0000"/>
                </a:solidFill>
                <a:latin typeface="Arial" charset="0"/>
              </a:rPr>
              <a:t> </a:t>
            </a:r>
          </a:p>
          <a:p>
            <a:endParaRPr lang="en-US" altLang="en-US" b="1">
              <a:solidFill>
                <a:srgbClr val="FF0000"/>
              </a:solidFill>
              <a:latin typeface="Arial" charset="0"/>
            </a:endParaRPr>
          </a:p>
          <a:p>
            <a:endParaRPr lang="en-US" altLang="en-US" b="1">
              <a:solidFill>
                <a:srgbClr val="FF0000"/>
              </a:solidFill>
              <a:latin typeface="Arial" charset="0"/>
            </a:endParaRPr>
          </a:p>
          <a:p>
            <a:r>
              <a:rPr lang="en-US" altLang="en-US" b="1">
                <a:solidFill>
                  <a:srgbClr val="FF0000"/>
                </a:solidFill>
                <a:latin typeface="Arial" charset="0"/>
              </a:rPr>
              <a:t>fan/delta</a:t>
            </a:r>
          </a:p>
          <a:p>
            <a:endParaRPr lang="en-US" altLang="en-US">
              <a:latin typeface="Arial" charset="0"/>
            </a:endParaRPr>
          </a:p>
          <a:p>
            <a:endParaRPr lang="en-US" altLang="en-US">
              <a:latin typeface="Arial" charset="0"/>
            </a:endParaRPr>
          </a:p>
          <a:p>
            <a:endParaRPr lang="en-US" altLang="en-US">
              <a:latin typeface="Arial" charset="0"/>
            </a:endParaRPr>
          </a:p>
          <a:p>
            <a:r>
              <a:rPr lang="en-US" altLang="en-US">
                <a:latin typeface="Arial" charset="0"/>
              </a:rPr>
              <a:t>(Alaska)</a:t>
            </a:r>
            <a:endParaRPr lang="en-CA" altLang="en-US">
              <a:latin typeface="Arial" charset="0"/>
            </a:endParaRPr>
          </a:p>
        </p:txBody>
      </p:sp>
      <p:pic>
        <p:nvPicPr>
          <p:cNvPr id="80899" name="Picture 3" descr="kame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090738" y="838200"/>
            <a:ext cx="6900862" cy="5756275"/>
          </a:xfrm>
          <a:prstGeom prst="rect">
            <a:avLst/>
          </a:prstGeom>
          <a:noFill/>
          <a:extLst>
            <a:ext uri="{909E8E84-426E-40DD-AFC4-6F175D3DCCD1}">
              <a14:hiddenFill xmlns:a14="http://schemas.microsoft.com/office/drawing/2010/main">
                <a:solidFill>
                  <a:srgbClr val="FFFFFF"/>
                </a:solidFill>
              </a14:hiddenFill>
            </a:ext>
          </a:extLst>
        </p:spPr>
      </p:pic>
      <p:sp>
        <p:nvSpPr>
          <p:cNvPr id="80900" name="Line 4"/>
          <p:cNvSpPr>
            <a:spLocks noChangeShapeType="1"/>
          </p:cNvSpPr>
          <p:nvPr/>
        </p:nvSpPr>
        <p:spPr bwMode="auto">
          <a:xfrm>
            <a:off x="1143000" y="1219200"/>
            <a:ext cx="2209800" cy="5334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1" name="Line 5"/>
          <p:cNvSpPr>
            <a:spLocks noChangeShapeType="1"/>
          </p:cNvSpPr>
          <p:nvPr/>
        </p:nvSpPr>
        <p:spPr bwMode="auto">
          <a:xfrm>
            <a:off x="1143000" y="1524000"/>
            <a:ext cx="1295400" cy="3048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2" name="Line 6"/>
          <p:cNvSpPr>
            <a:spLocks noChangeShapeType="1"/>
          </p:cNvSpPr>
          <p:nvPr/>
        </p:nvSpPr>
        <p:spPr bwMode="auto">
          <a:xfrm>
            <a:off x="1143000" y="2362200"/>
            <a:ext cx="2590800" cy="2286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3" name="Line 7"/>
          <p:cNvSpPr>
            <a:spLocks noChangeShapeType="1"/>
          </p:cNvSpPr>
          <p:nvPr/>
        </p:nvSpPr>
        <p:spPr bwMode="auto">
          <a:xfrm>
            <a:off x="1143000" y="2590800"/>
            <a:ext cx="4800600" cy="15240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4" name="Line 8"/>
          <p:cNvSpPr>
            <a:spLocks noChangeShapeType="1"/>
          </p:cNvSpPr>
          <p:nvPr/>
        </p:nvSpPr>
        <p:spPr bwMode="auto">
          <a:xfrm>
            <a:off x="1066800" y="3581400"/>
            <a:ext cx="1828800" cy="19812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5" name="Text Box 9"/>
          <p:cNvSpPr txBox="1">
            <a:spLocks noChangeArrowheads="1"/>
          </p:cNvSpPr>
          <p:nvPr/>
        </p:nvSpPr>
        <p:spPr bwMode="auto">
          <a:xfrm>
            <a:off x="381000" y="457200"/>
            <a:ext cx="2438400" cy="406400"/>
          </a:xfrm>
          <a:prstGeom prst="rect">
            <a:avLst/>
          </a:prstGeom>
          <a:gradFill rotWithShape="1">
            <a:gsLst>
              <a:gs pos="0">
                <a:srgbClr val="CFFDA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en-US" altLang="en-US" sz="2000">
                <a:latin typeface="Comic Sans MS" pitchFamily="66" charset="0"/>
              </a:rPr>
              <a:t>Eskers</a:t>
            </a:r>
          </a:p>
        </p:txBody>
      </p:sp>
      <p:sp>
        <p:nvSpPr>
          <p:cNvPr id="80906" name="Text Box 10"/>
          <p:cNvSpPr txBox="1">
            <a:spLocks noChangeArrowheads="1"/>
          </p:cNvSpPr>
          <p:nvPr/>
        </p:nvSpPr>
        <p:spPr bwMode="auto">
          <a:xfrm>
            <a:off x="1371600" y="6324600"/>
            <a:ext cx="7620000" cy="274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Figure 15.27, Understanding the earth systems, Frank Press &amp; Raymond Siever (2</a:t>
            </a:r>
            <a:r>
              <a:rPr lang="en-US" altLang="en-US" sz="1200" baseline="30000">
                <a:latin typeface="Arial" charset="0"/>
              </a:rPr>
              <a:t>nd</a:t>
            </a:r>
            <a:r>
              <a:rPr lang="en-US" altLang="en-US" sz="1200">
                <a:latin typeface="Arial" charset="0"/>
              </a:rPr>
              <a:t> Ed.), 1998.</a:t>
            </a:r>
            <a:endParaRPr lang="en-CA" altLang="en-US" sz="1200">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ChangeArrowheads="1"/>
          </p:cNvSpPr>
          <p:nvPr/>
        </p:nvSpPr>
        <p:spPr bwMode="auto">
          <a:xfrm>
            <a:off x="2362200" y="6324600"/>
            <a:ext cx="6553200" cy="455613"/>
          </a:xfrm>
          <a:prstGeom prst="rect">
            <a:avLst/>
          </a:prstGeom>
          <a:noFill/>
          <a:ln>
            <a:noFill/>
          </a:ln>
          <a:effectLst/>
          <a:extLst>
            <a:ext uri="{909E8E84-426E-40DD-AFC4-6F175D3DCCD1}">
              <a14:hiddenFill xmlns:a14="http://schemas.microsoft.com/office/drawing/2010/main">
                <a:gradFill rotWithShape="1">
                  <a:gsLst>
                    <a:gs pos="0">
                      <a:srgbClr val="CFFDA1"/>
                    </a:gs>
                    <a:gs pos="100000">
                      <a:schemeClr val="bg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2880" tIns="137160" rIns="182880" bIns="137160">
            <a:spAutoFit/>
          </a:bodyPr>
          <a:lstStyle/>
          <a:p>
            <a:pPr algn="r">
              <a:spcBef>
                <a:spcPct val="50000"/>
              </a:spcBef>
            </a:pPr>
            <a:r>
              <a:rPr lang="en-US" altLang="en-US" sz="1200" dirty="0"/>
              <a:t>http://www.thelon.com/graphics/campesker1.jpg</a:t>
            </a:r>
          </a:p>
        </p:txBody>
      </p:sp>
      <p:sp>
        <p:nvSpPr>
          <p:cNvPr id="83972" name="Text Box 4"/>
          <p:cNvSpPr txBox="1">
            <a:spLocks noChangeArrowheads="1"/>
          </p:cNvSpPr>
          <p:nvPr/>
        </p:nvSpPr>
        <p:spPr bwMode="auto">
          <a:xfrm>
            <a:off x="533400" y="5257800"/>
            <a:ext cx="8001000" cy="1250950"/>
          </a:xfrm>
          <a:prstGeom prst="rect">
            <a:avLst/>
          </a:prstGeom>
          <a:noFill/>
          <a:ln>
            <a:noFill/>
          </a:ln>
          <a:effectLst/>
          <a:extLst>
            <a:ext uri="{909E8E84-426E-40DD-AFC4-6F175D3DCCD1}">
              <a14:hiddenFill xmlns:a14="http://schemas.microsoft.com/office/drawing/2010/main">
                <a:gradFill rotWithShape="1">
                  <a:gsLst>
                    <a:gs pos="0">
                      <a:srgbClr val="CFFDA1"/>
                    </a:gs>
                    <a:gs pos="100000">
                      <a:schemeClr val="bg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2880" tIns="137160" rIns="182880" bIns="137160">
            <a:spAutoFit/>
          </a:bodyPr>
          <a:lstStyle/>
          <a:p>
            <a:pPr>
              <a:spcBef>
                <a:spcPct val="50000"/>
              </a:spcBef>
            </a:pPr>
            <a:r>
              <a:rPr lang="en-US" altLang="en-US" sz="1600"/>
              <a:t>“A sand esker system on the Thelon River region as seen from the air - these sandy areas offer major migratory paths for the barrenland caribou herds, and perfect den conditions for wild wolves and assorted fox. - photo copyright Glen Grambo” </a:t>
            </a:r>
          </a:p>
        </p:txBody>
      </p:sp>
      <p:sp>
        <p:nvSpPr>
          <p:cNvPr id="83973" name="Text Box 5"/>
          <p:cNvSpPr txBox="1">
            <a:spLocks noChangeArrowheads="1"/>
          </p:cNvSpPr>
          <p:nvPr/>
        </p:nvSpPr>
        <p:spPr bwMode="auto">
          <a:xfrm>
            <a:off x="228600" y="2362200"/>
            <a:ext cx="21336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The Thelon Esker </a:t>
            </a:r>
            <a:r>
              <a:rPr lang="en-US" altLang="en-US" dirty="0"/>
              <a:t>(east of Great Slave Lake)</a:t>
            </a:r>
          </a:p>
        </p:txBody>
      </p:sp>
      <p:sp>
        <p:nvSpPr>
          <p:cNvPr id="6" name="Rectangle 5"/>
          <p:cNvSpPr/>
          <p:nvPr/>
        </p:nvSpPr>
        <p:spPr>
          <a:xfrm>
            <a:off x="326265" y="337234"/>
            <a:ext cx="8610600" cy="1477328"/>
          </a:xfrm>
          <a:prstGeom prst="rect">
            <a:avLst/>
          </a:prstGeom>
        </p:spPr>
        <p:txBody>
          <a:bodyPr wrap="square">
            <a:spAutoFit/>
          </a:bodyPr>
          <a:lstStyle/>
          <a:p>
            <a:pPr>
              <a:spcBef>
                <a:spcPct val="50000"/>
              </a:spcBef>
            </a:pPr>
            <a:r>
              <a:rPr lang="en-US" altLang="en-US" dirty="0" err="1" smtClean="0"/>
              <a:t>Eg</a:t>
            </a:r>
            <a:r>
              <a:rPr lang="en-US" altLang="en-US" dirty="0" smtClean="0"/>
              <a:t>, Esker </a:t>
            </a:r>
            <a:r>
              <a:rPr lang="en-US" altLang="en-US" dirty="0"/>
              <a:t>deposits exposed, Arrow Hills, Manitoba (composed of sand &amp; gravel, stream-laid beds</a:t>
            </a:r>
            <a:r>
              <a:rPr lang="en-US" altLang="en-US" dirty="0" smtClean="0"/>
              <a:t>)</a:t>
            </a:r>
          </a:p>
          <a:p>
            <a:pPr>
              <a:spcBef>
                <a:spcPct val="50000"/>
              </a:spcBef>
            </a:pPr>
            <a:r>
              <a:rPr lang="en-US" altLang="en-US" dirty="0" err="1" smtClean="0"/>
              <a:t>Eg</a:t>
            </a:r>
            <a:r>
              <a:rPr lang="en-US" altLang="en-US" dirty="0" smtClean="0"/>
              <a:t>, </a:t>
            </a:r>
            <a:r>
              <a:rPr lang="en-US" altLang="en-US" dirty="0"/>
              <a:t>Complex Esker, Liard R. BC</a:t>
            </a:r>
          </a:p>
          <a:p>
            <a:pPr>
              <a:spcBef>
                <a:spcPct val="50000"/>
              </a:spcBef>
            </a:pPr>
            <a:endParaRPr lang="en-US" altLang="en-US" dirty="0"/>
          </a:p>
        </p:txBody>
      </p:sp>
      <p:sp>
        <p:nvSpPr>
          <p:cNvPr id="7" name="TextBox 6"/>
          <p:cNvSpPr txBox="1"/>
          <p:nvPr/>
        </p:nvSpPr>
        <p:spPr>
          <a:xfrm>
            <a:off x="457200" y="3505200"/>
            <a:ext cx="1828800" cy="646331"/>
          </a:xfrm>
          <a:prstGeom prst="rect">
            <a:avLst/>
          </a:prstGeom>
          <a:noFill/>
        </p:spPr>
        <p:txBody>
          <a:bodyPr wrap="square" rtlCol="0">
            <a:spAutoFit/>
          </a:bodyPr>
          <a:lstStyle/>
          <a:p>
            <a:r>
              <a:rPr lang="en-CA" dirty="0" smtClean="0"/>
              <a:t>The largest in Canada</a:t>
            </a:r>
            <a:endParaRPr lang="en-CA" dirty="0"/>
          </a:p>
        </p:txBody>
      </p:sp>
      <p:pic>
        <p:nvPicPr>
          <p:cNvPr id="8" name="Picture 2" descr="C:\CLASSES\2020\Images\Canada blank.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62450" y="1799008"/>
            <a:ext cx="4421188" cy="3458792"/>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p:cNvCxnSpPr/>
          <p:nvPr/>
        </p:nvCxnSpPr>
        <p:spPr bwMode="auto">
          <a:xfrm>
            <a:off x="5638800" y="3221964"/>
            <a:ext cx="381000" cy="457200"/>
          </a:xfrm>
          <a:prstGeom prst="straightConnector1">
            <a:avLst/>
          </a:prstGeom>
          <a:noFill/>
          <a:ln w="28575" cap="flat" cmpd="sng" algn="ctr">
            <a:solidFill>
              <a:schemeClr val="tx1"/>
            </a:solidFill>
            <a:prstDash val="solid"/>
            <a:round/>
            <a:headEnd type="none" w="med" len="me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Oval 9"/>
          <p:cNvSpPr/>
          <p:nvPr/>
        </p:nvSpPr>
        <p:spPr bwMode="auto">
          <a:xfrm>
            <a:off x="6096000" y="3682061"/>
            <a:ext cx="152400" cy="152400"/>
          </a:xfrm>
          <a:prstGeom prst="ellipse">
            <a:avLst/>
          </a:prstGeom>
          <a:solidFill>
            <a:srgbClr val="FF006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533400" y="381000"/>
            <a:ext cx="7696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smtClean="0"/>
              <a:t>Outwash delta:  </a:t>
            </a:r>
            <a:r>
              <a:rPr lang="en-US" altLang="en-US" sz="2400" dirty="0" err="1" smtClean="0"/>
              <a:t>Parrsboro</a:t>
            </a:r>
            <a:r>
              <a:rPr lang="en-US" altLang="en-US" sz="2400" dirty="0"/>
              <a:t>, Nova </a:t>
            </a:r>
            <a:r>
              <a:rPr lang="en-US" altLang="en-US" sz="2400" dirty="0" smtClean="0"/>
              <a:t>Scotia</a:t>
            </a:r>
            <a:endParaRPr lang="en-US" altLang="en-US" sz="2400" dirty="0"/>
          </a:p>
        </p:txBody>
      </p:sp>
      <p:pic>
        <p:nvPicPr>
          <p:cNvPr id="3" name="Picture 2" descr="C:\CLASSES\2020\Images\Canada blank.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62450" y="1799008"/>
            <a:ext cx="4421188" cy="3458792"/>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p:nvPr/>
        </p:nvCxnSpPr>
        <p:spPr bwMode="auto">
          <a:xfrm>
            <a:off x="7772400" y="3910477"/>
            <a:ext cx="381000" cy="457200"/>
          </a:xfrm>
          <a:prstGeom prst="straightConnector1">
            <a:avLst/>
          </a:prstGeom>
          <a:noFill/>
          <a:ln w="28575" cap="flat" cmpd="sng" algn="ctr">
            <a:solidFill>
              <a:schemeClr val="tx1"/>
            </a:solidFill>
            <a:prstDash val="solid"/>
            <a:round/>
            <a:headEnd type="none" w="med" len="me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Oval 4"/>
          <p:cNvSpPr/>
          <p:nvPr/>
        </p:nvSpPr>
        <p:spPr bwMode="auto">
          <a:xfrm>
            <a:off x="8153400" y="4419600"/>
            <a:ext cx="152400" cy="152400"/>
          </a:xfrm>
          <a:prstGeom prst="ellipse">
            <a:avLst/>
          </a:prstGeom>
          <a:solidFill>
            <a:srgbClr val="FF006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Comic Sans MS" pitchFamily="66" charset="0"/>
            </a:endParaRPr>
          </a:p>
        </p:txBody>
      </p:sp>
      <p:sp>
        <p:nvSpPr>
          <p:cNvPr id="6" name="Text Box 3"/>
          <p:cNvSpPr txBox="1">
            <a:spLocks noChangeArrowheads="1"/>
          </p:cNvSpPr>
          <p:nvPr/>
        </p:nvSpPr>
        <p:spPr bwMode="auto">
          <a:xfrm>
            <a:off x="685800" y="2601118"/>
            <a:ext cx="3048000" cy="394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pPr>
            <a:r>
              <a:rPr lang="en-US" altLang="en-US" b="1" dirty="0">
                <a:latin typeface="Comic Sans MS" pitchFamily="66" charset="0"/>
              </a:rPr>
              <a:t>Sequence of events:</a:t>
            </a:r>
            <a:r>
              <a:rPr lang="en-US" altLang="en-US" dirty="0">
                <a:latin typeface="Comic Sans MS" pitchFamily="66" charset="0"/>
              </a:rPr>
              <a:t> </a:t>
            </a:r>
          </a:p>
          <a:p>
            <a:pPr>
              <a:spcBef>
                <a:spcPct val="50000"/>
              </a:spcBef>
              <a:buFontTx/>
              <a:buAutoNum type="arabicPeriod"/>
            </a:pPr>
            <a:r>
              <a:rPr lang="en-US" altLang="en-US" dirty="0">
                <a:latin typeface="Comic Sans MS" pitchFamily="66" charset="0"/>
              </a:rPr>
              <a:t>Glacier in </a:t>
            </a:r>
            <a:r>
              <a:rPr lang="en-US" altLang="en-US" dirty="0" err="1">
                <a:latin typeface="Comic Sans MS" pitchFamily="66" charset="0"/>
              </a:rPr>
              <a:t>Parrsboro</a:t>
            </a:r>
            <a:r>
              <a:rPr lang="en-US" altLang="en-US" dirty="0">
                <a:latin typeface="Comic Sans MS" pitchFamily="66" charset="0"/>
              </a:rPr>
              <a:t> Valley</a:t>
            </a:r>
          </a:p>
          <a:p>
            <a:pPr>
              <a:spcBef>
                <a:spcPct val="50000"/>
              </a:spcBef>
              <a:buFontTx/>
              <a:buAutoNum type="arabicPeriod"/>
            </a:pPr>
            <a:r>
              <a:rPr lang="en-US" altLang="en-US" dirty="0">
                <a:latin typeface="Comic Sans MS" pitchFamily="66" charset="0"/>
              </a:rPr>
              <a:t>Outwash delta in front</a:t>
            </a:r>
          </a:p>
          <a:p>
            <a:pPr>
              <a:spcBef>
                <a:spcPct val="50000"/>
              </a:spcBef>
              <a:buFontTx/>
              <a:buAutoNum type="arabicPeriod"/>
            </a:pPr>
            <a:r>
              <a:rPr lang="en-US" altLang="en-US" dirty="0">
                <a:latin typeface="Comic Sans MS" pitchFamily="66" charset="0"/>
              </a:rPr>
              <a:t>Ice retreat</a:t>
            </a:r>
          </a:p>
          <a:p>
            <a:pPr>
              <a:spcBef>
                <a:spcPct val="50000"/>
              </a:spcBef>
              <a:buFontTx/>
              <a:buAutoNum type="arabicPeriod"/>
            </a:pPr>
            <a:r>
              <a:rPr lang="en-US" altLang="en-US" dirty="0" err="1">
                <a:latin typeface="Comic Sans MS" pitchFamily="66" charset="0"/>
              </a:rPr>
              <a:t>Isostatic</a:t>
            </a:r>
            <a:r>
              <a:rPr lang="en-US" altLang="en-US" dirty="0">
                <a:latin typeface="Comic Sans MS" pitchFamily="66" charset="0"/>
              </a:rPr>
              <a:t> rebound</a:t>
            </a:r>
          </a:p>
          <a:p>
            <a:pPr>
              <a:spcBef>
                <a:spcPct val="50000"/>
              </a:spcBef>
              <a:buFontTx/>
              <a:buAutoNum type="arabicPeriod"/>
            </a:pPr>
            <a:r>
              <a:rPr lang="en-US" altLang="en-US" dirty="0" err="1">
                <a:latin typeface="Comic Sans MS" pitchFamily="66" charset="0"/>
              </a:rPr>
              <a:t>Meltwater</a:t>
            </a:r>
            <a:r>
              <a:rPr lang="en-US" altLang="en-US" dirty="0">
                <a:latin typeface="Comic Sans MS" pitchFamily="66" charset="0"/>
              </a:rPr>
              <a:t> streams cut into deltas</a:t>
            </a:r>
          </a:p>
          <a:p>
            <a:pPr>
              <a:spcBef>
                <a:spcPct val="50000"/>
              </a:spcBef>
              <a:buFontTx/>
              <a:buAutoNum type="arabicPeriod"/>
            </a:pPr>
            <a:r>
              <a:rPr lang="en-US" altLang="en-US" dirty="0">
                <a:latin typeface="Comic Sans MS" pitchFamily="66" charset="0"/>
              </a:rPr>
              <a:t>Lateral migration of streams formed terraces</a:t>
            </a:r>
          </a:p>
        </p:txBody>
      </p:sp>
      <p:sp>
        <p:nvSpPr>
          <p:cNvPr id="7" name="Rectangle 6"/>
          <p:cNvSpPr/>
          <p:nvPr/>
        </p:nvSpPr>
        <p:spPr>
          <a:xfrm>
            <a:off x="1038225" y="1123949"/>
            <a:ext cx="2019300" cy="984885"/>
          </a:xfrm>
          <a:prstGeom prst="rect">
            <a:avLst/>
          </a:prstGeom>
          <a:ln>
            <a:solidFill>
              <a:schemeClr val="tx1"/>
            </a:solidFill>
          </a:ln>
        </p:spPr>
        <p:txBody>
          <a:bodyPr wrap="square">
            <a:spAutoFit/>
          </a:bodyPr>
          <a:lstStyle/>
          <a:p>
            <a:r>
              <a:rPr lang="en-US" altLang="en-US" sz="2000" dirty="0" err="1"/>
              <a:t>Glacio</a:t>
            </a:r>
            <a:r>
              <a:rPr lang="en-US" altLang="en-US" sz="2000" dirty="0"/>
              <a:t>-fluvial </a:t>
            </a:r>
            <a:r>
              <a:rPr lang="en-US" altLang="en-US" sz="2000" dirty="0" smtClean="0"/>
              <a:t>deposition of </a:t>
            </a:r>
            <a:r>
              <a:rPr lang="en-US" altLang="en-US" dirty="0" smtClean="0"/>
              <a:t> outwash delta</a:t>
            </a:r>
            <a:endParaRPr lang="en-CA" dirty="0"/>
          </a:p>
        </p:txBody>
      </p:sp>
      <p:sp>
        <p:nvSpPr>
          <p:cNvPr id="8" name="Text Box 12"/>
          <p:cNvSpPr txBox="1">
            <a:spLocks noChangeArrowheads="1"/>
          </p:cNvSpPr>
          <p:nvPr/>
        </p:nvSpPr>
        <p:spPr bwMode="auto">
          <a:xfrm>
            <a:off x="4408330" y="5257800"/>
            <a:ext cx="389746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Carved into 4 </a:t>
            </a:r>
            <a:r>
              <a:rPr lang="en-US" altLang="en-US" dirty="0" smtClean="0"/>
              <a:t>levels, from </a:t>
            </a:r>
            <a:r>
              <a:rPr lang="en-US" altLang="en-US" dirty="0" err="1" smtClean="0"/>
              <a:t>isostatic</a:t>
            </a:r>
            <a:r>
              <a:rPr lang="en-US" altLang="en-US" dirty="0" smtClean="0"/>
              <a:t> uplift and </a:t>
            </a:r>
            <a:r>
              <a:rPr lang="en-US" altLang="en-US" dirty="0" err="1" smtClean="0"/>
              <a:t>meltwater</a:t>
            </a:r>
            <a:r>
              <a:rPr lang="en-US" altLang="en-US" dirty="0" smtClean="0"/>
              <a:t> rivers cutting into delta</a:t>
            </a:r>
          </a:p>
        </p:txBody>
      </p:sp>
    </p:spTree>
    <p:extLst>
      <p:ext uri="{BB962C8B-B14F-4D97-AF65-F5344CB8AC3E}">
        <p14:creationId xmlns:p14="http://schemas.microsoft.com/office/powerpoint/2010/main" val="82416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533400" y="533400"/>
            <a:ext cx="7696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Features of the outwash delta: </a:t>
            </a:r>
            <a:r>
              <a:rPr lang="en-US" altLang="en-US" b="1" dirty="0"/>
              <a:t>Kettles and Kames</a:t>
            </a:r>
          </a:p>
        </p:txBody>
      </p:sp>
      <p:sp>
        <p:nvSpPr>
          <p:cNvPr id="3" name="Text Box 11"/>
          <p:cNvSpPr txBox="1">
            <a:spLocks noChangeArrowheads="1"/>
          </p:cNvSpPr>
          <p:nvPr/>
        </p:nvSpPr>
        <p:spPr bwMode="auto">
          <a:xfrm>
            <a:off x="1066800" y="1143000"/>
            <a:ext cx="5562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Leak Lake, a kettle, dated to ~15,600 </a:t>
            </a:r>
            <a:r>
              <a:rPr lang="en-US" altLang="en-US" dirty="0" err="1"/>
              <a:t>yrs</a:t>
            </a:r>
            <a:r>
              <a:rPr lang="en-US" altLang="en-US" dirty="0"/>
              <a:t> BP from wood at base of lake sediments.</a:t>
            </a:r>
          </a:p>
        </p:txBody>
      </p:sp>
      <p:sp>
        <p:nvSpPr>
          <p:cNvPr id="4" name="AutoShape 12"/>
          <p:cNvSpPr>
            <a:spLocks noChangeArrowheads="1"/>
          </p:cNvSpPr>
          <p:nvPr/>
        </p:nvSpPr>
        <p:spPr bwMode="auto">
          <a:xfrm>
            <a:off x="381000" y="1906699"/>
            <a:ext cx="2667000" cy="1524000"/>
          </a:xfrm>
          <a:prstGeom prst="wedgeEllipseCallout">
            <a:avLst>
              <a:gd name="adj1" fmla="val -19937"/>
              <a:gd name="adj2" fmla="val 46019"/>
            </a:avLst>
          </a:prstGeom>
          <a:gradFill rotWithShape="1">
            <a:gsLst>
              <a:gs pos="0">
                <a:srgbClr val="FFFFCC"/>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What does this date tell us? </a:t>
            </a:r>
          </a:p>
        </p:txBody>
      </p:sp>
      <p:sp>
        <p:nvSpPr>
          <p:cNvPr id="5" name="AutoShape 13"/>
          <p:cNvSpPr>
            <a:spLocks noChangeArrowheads="1"/>
          </p:cNvSpPr>
          <p:nvPr/>
        </p:nvSpPr>
        <p:spPr bwMode="auto">
          <a:xfrm>
            <a:off x="2895600" y="1873429"/>
            <a:ext cx="2667000" cy="1524000"/>
          </a:xfrm>
          <a:prstGeom prst="wedgeEllipseCallout">
            <a:avLst>
              <a:gd name="adj1" fmla="val -8303"/>
              <a:gd name="adj2" fmla="val 48433"/>
            </a:avLst>
          </a:prstGeom>
          <a:gradFill rotWithShape="1">
            <a:gsLst>
              <a:gs pos="0">
                <a:srgbClr val="FFFFCC"/>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Latest possible date of ice retreat</a:t>
            </a:r>
          </a:p>
        </p:txBody>
      </p:sp>
      <p:sp>
        <p:nvSpPr>
          <p:cNvPr id="6" name="Text Box 8"/>
          <p:cNvSpPr txBox="1">
            <a:spLocks noChangeArrowheads="1"/>
          </p:cNvSpPr>
          <p:nvPr/>
        </p:nvSpPr>
        <p:spPr bwMode="auto">
          <a:xfrm>
            <a:off x="1905000" y="3657600"/>
            <a:ext cx="5562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Hummocky kame and kettle terrain. Ice edge was north of Leak Lake. </a:t>
            </a:r>
          </a:p>
        </p:txBody>
      </p:sp>
      <p:sp>
        <p:nvSpPr>
          <p:cNvPr id="7" name="Text Box 4"/>
          <p:cNvSpPr txBox="1">
            <a:spLocks noChangeArrowheads="1"/>
          </p:cNvSpPr>
          <p:nvPr/>
        </p:nvSpPr>
        <p:spPr bwMode="auto">
          <a:xfrm>
            <a:off x="381000" y="4495800"/>
            <a:ext cx="8001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Sequence of </a:t>
            </a:r>
            <a:r>
              <a:rPr lang="en-US" altLang="en-US" dirty="0" smtClean="0"/>
              <a:t>events</a:t>
            </a:r>
            <a:endParaRPr lang="en-US" altLang="en-US" dirty="0"/>
          </a:p>
        </p:txBody>
      </p:sp>
      <p:sp>
        <p:nvSpPr>
          <p:cNvPr id="8" name="Text Box 7"/>
          <p:cNvSpPr txBox="1">
            <a:spLocks noChangeArrowheads="1"/>
          </p:cNvSpPr>
          <p:nvPr/>
        </p:nvSpPr>
        <p:spPr bwMode="auto">
          <a:xfrm>
            <a:off x="533400" y="4862513"/>
            <a:ext cx="807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~14 </a:t>
            </a:r>
            <a:r>
              <a:rPr lang="en-US" altLang="en-US" dirty="0" err="1"/>
              <a:t>ka</a:t>
            </a:r>
            <a:r>
              <a:rPr lang="en-US" altLang="en-US" dirty="0"/>
              <a:t>:  Delta growing outwards, top of steeply-dipping beds = former sea level, beginning of </a:t>
            </a:r>
            <a:r>
              <a:rPr lang="en-US" altLang="en-US" dirty="0" err="1"/>
              <a:t>isostatic</a:t>
            </a:r>
            <a:r>
              <a:rPr lang="en-US" altLang="en-US" dirty="0"/>
              <a:t> rebound</a:t>
            </a:r>
          </a:p>
        </p:txBody>
      </p:sp>
      <p:sp>
        <p:nvSpPr>
          <p:cNvPr id="9" name="Text Box 4"/>
          <p:cNvSpPr txBox="1">
            <a:spLocks noChangeArrowheads="1"/>
          </p:cNvSpPr>
          <p:nvPr/>
        </p:nvSpPr>
        <p:spPr bwMode="auto">
          <a:xfrm>
            <a:off x="533400" y="5503863"/>
            <a:ext cx="632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~12.5 </a:t>
            </a:r>
            <a:r>
              <a:rPr lang="en-US" altLang="en-US" dirty="0" err="1"/>
              <a:t>ka</a:t>
            </a:r>
            <a:r>
              <a:rPr lang="en-US" altLang="en-US" dirty="0"/>
              <a:t>:  Accelerating rebound, delta becomes dissected</a:t>
            </a:r>
          </a:p>
        </p:txBody>
      </p:sp>
      <p:sp>
        <p:nvSpPr>
          <p:cNvPr id="10" name="Text Box 4"/>
          <p:cNvSpPr txBox="1">
            <a:spLocks noChangeArrowheads="1"/>
          </p:cNvSpPr>
          <p:nvPr/>
        </p:nvSpPr>
        <p:spPr bwMode="auto">
          <a:xfrm>
            <a:off x="685800" y="5943600"/>
            <a:ext cx="7924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&lt;5 </a:t>
            </a:r>
            <a:r>
              <a:rPr lang="en-US" altLang="en-US" dirty="0" err="1"/>
              <a:t>ka</a:t>
            </a:r>
            <a:r>
              <a:rPr lang="en-US" altLang="en-US" dirty="0"/>
              <a:t>:  Most of the rebound has finished, terrace dissection stops, relative sea level rises (slowly)</a:t>
            </a:r>
          </a:p>
        </p:txBody>
      </p:sp>
    </p:spTree>
    <p:extLst>
      <p:ext uri="{BB962C8B-B14F-4D97-AF65-F5344CB8AC3E}">
        <p14:creationId xmlns:p14="http://schemas.microsoft.com/office/powerpoint/2010/main" val="255778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3425" y="288962"/>
            <a:ext cx="7391400" cy="400110"/>
          </a:xfrm>
          <a:prstGeom prst="rect">
            <a:avLst/>
          </a:prstGeom>
          <a:noFill/>
        </p:spPr>
        <p:txBody>
          <a:bodyPr wrap="square" rtlCol="0">
            <a:spAutoFit/>
          </a:bodyPr>
          <a:lstStyle/>
          <a:p>
            <a:r>
              <a:rPr lang="en-CA" sz="2000" dirty="0" smtClean="0"/>
              <a:t>Case Study: </a:t>
            </a:r>
            <a:r>
              <a:rPr lang="en-CA" sz="2000" dirty="0" err="1" smtClean="0"/>
              <a:t>glacio</a:t>
            </a:r>
            <a:r>
              <a:rPr lang="en-CA" sz="2000" dirty="0" smtClean="0"/>
              <a:t>-fluvial fan deposit, Renfrew, Ontario</a:t>
            </a:r>
            <a:endParaRPr lang="en-CA" sz="2000" dirty="0"/>
          </a:p>
        </p:txBody>
      </p:sp>
      <p:sp>
        <p:nvSpPr>
          <p:cNvPr id="3" name="TextBox 2"/>
          <p:cNvSpPr txBox="1"/>
          <p:nvPr/>
        </p:nvSpPr>
        <p:spPr>
          <a:xfrm>
            <a:off x="581025" y="1066800"/>
            <a:ext cx="7696200" cy="2539350"/>
          </a:xfrm>
          <a:prstGeom prst="rect">
            <a:avLst/>
          </a:prstGeom>
          <a:solidFill>
            <a:schemeClr val="bg1"/>
          </a:solidFill>
        </p:spPr>
        <p:txBody>
          <a:bodyPr wrap="square" rtlCol="0">
            <a:spAutoFit/>
          </a:bodyPr>
          <a:lstStyle/>
          <a:p>
            <a:pPr>
              <a:lnSpc>
                <a:spcPct val="150000"/>
              </a:lnSpc>
            </a:pPr>
            <a:r>
              <a:rPr lang="en-CA" dirty="0" smtClean="0"/>
              <a:t>Processes:</a:t>
            </a:r>
          </a:p>
          <a:p>
            <a:pPr marL="285750" indent="-285750">
              <a:lnSpc>
                <a:spcPct val="150000"/>
              </a:lnSpc>
              <a:buFont typeface="Arial" panose="020B0604020202020204" pitchFamily="34" charset="0"/>
              <a:buChar char="•"/>
            </a:pPr>
            <a:r>
              <a:rPr lang="en-CA" dirty="0" err="1" smtClean="0"/>
              <a:t>Meltwater</a:t>
            </a:r>
            <a:r>
              <a:rPr lang="en-CA" dirty="0" smtClean="0"/>
              <a:t> </a:t>
            </a:r>
            <a:r>
              <a:rPr lang="en-CA" dirty="0" smtClean="0"/>
              <a:t>river emergent from ice front into lake</a:t>
            </a:r>
          </a:p>
          <a:p>
            <a:pPr marL="285750" indent="-285750">
              <a:lnSpc>
                <a:spcPct val="150000"/>
              </a:lnSpc>
              <a:buFont typeface="Arial" panose="020B0604020202020204" pitchFamily="34" charset="0"/>
              <a:buChar char="•"/>
            </a:pPr>
            <a:r>
              <a:rPr lang="en-CA" dirty="0" smtClean="0"/>
              <a:t>Spreads out into fan shape</a:t>
            </a:r>
          </a:p>
          <a:p>
            <a:pPr marL="285750" indent="-285750">
              <a:lnSpc>
                <a:spcPct val="150000"/>
              </a:lnSpc>
              <a:buFont typeface="Arial" panose="020B0604020202020204" pitchFamily="34" charset="0"/>
              <a:buChar char="•"/>
            </a:pPr>
            <a:r>
              <a:rPr lang="en-CA" dirty="0" smtClean="0"/>
              <a:t>Deposits sorted laminated beds of sands/silts/clays</a:t>
            </a:r>
          </a:p>
          <a:p>
            <a:pPr marL="285750" indent="-285750">
              <a:lnSpc>
                <a:spcPct val="150000"/>
              </a:lnSpc>
              <a:buFont typeface="Arial" panose="020B0604020202020204" pitchFamily="34" charset="0"/>
              <a:buChar char="•"/>
            </a:pPr>
            <a:r>
              <a:rPr lang="en-CA" dirty="0" smtClean="0"/>
              <a:t>Also has </a:t>
            </a:r>
            <a:r>
              <a:rPr lang="en-CA" dirty="0" err="1" smtClean="0"/>
              <a:t>varves</a:t>
            </a:r>
            <a:r>
              <a:rPr lang="en-CA" dirty="0" smtClean="0"/>
              <a:t> (annual couplets of coarser= summer melt and fine = winter lake freeze)</a:t>
            </a:r>
            <a:endParaRPr lang="en-CA" dirty="0"/>
          </a:p>
        </p:txBody>
      </p:sp>
      <p:sp>
        <p:nvSpPr>
          <p:cNvPr id="4" name="TextBox 3"/>
          <p:cNvSpPr txBox="1"/>
          <p:nvPr/>
        </p:nvSpPr>
        <p:spPr>
          <a:xfrm>
            <a:off x="2590800" y="3962400"/>
            <a:ext cx="5142525" cy="381001"/>
          </a:xfrm>
          <a:prstGeom prst="rect">
            <a:avLst/>
          </a:prstGeom>
          <a:solidFill>
            <a:schemeClr val="bg1"/>
          </a:solidFill>
        </p:spPr>
        <p:txBody>
          <a:bodyPr wrap="square" rtlCol="0">
            <a:spAutoFit/>
          </a:bodyPr>
          <a:lstStyle/>
          <a:p>
            <a:r>
              <a:rPr lang="en-CA" dirty="0" smtClean="0"/>
              <a:t>Cross bedding (evidence of fluvial current )</a:t>
            </a:r>
            <a:endParaRPr lang="en-CA" dirty="0"/>
          </a:p>
        </p:txBody>
      </p:sp>
      <p:sp>
        <p:nvSpPr>
          <p:cNvPr id="5" name="TextBox 4"/>
          <p:cNvSpPr txBox="1"/>
          <p:nvPr/>
        </p:nvSpPr>
        <p:spPr>
          <a:xfrm>
            <a:off x="2612265" y="4360574"/>
            <a:ext cx="5142525" cy="369332"/>
          </a:xfrm>
          <a:prstGeom prst="rect">
            <a:avLst/>
          </a:prstGeom>
          <a:solidFill>
            <a:schemeClr val="bg1"/>
          </a:solidFill>
        </p:spPr>
        <p:txBody>
          <a:bodyPr wrap="square" rtlCol="0">
            <a:spAutoFit/>
          </a:bodyPr>
          <a:lstStyle/>
          <a:p>
            <a:r>
              <a:rPr lang="en-CA" dirty="0" smtClean="0"/>
              <a:t>Ripple units (evidence of fluvial current )</a:t>
            </a:r>
            <a:endParaRPr lang="en-CA" dirty="0"/>
          </a:p>
        </p:txBody>
      </p:sp>
      <p:sp>
        <p:nvSpPr>
          <p:cNvPr id="6" name="TextBox 5"/>
          <p:cNvSpPr txBox="1"/>
          <p:nvPr/>
        </p:nvSpPr>
        <p:spPr>
          <a:xfrm>
            <a:off x="2612265" y="4953000"/>
            <a:ext cx="6150735" cy="369332"/>
          </a:xfrm>
          <a:prstGeom prst="rect">
            <a:avLst/>
          </a:prstGeom>
          <a:noFill/>
        </p:spPr>
        <p:txBody>
          <a:bodyPr wrap="square" rtlCol="0">
            <a:spAutoFit/>
          </a:bodyPr>
          <a:lstStyle/>
          <a:p>
            <a:r>
              <a:rPr lang="en-CA" dirty="0" err="1" smtClean="0"/>
              <a:t>Varves</a:t>
            </a:r>
            <a:r>
              <a:rPr lang="en-CA" dirty="0" smtClean="0"/>
              <a:t> (annual couplets) = evidence of frozen lake</a:t>
            </a:r>
            <a:endParaRPr lang="en-CA" dirty="0"/>
          </a:p>
        </p:txBody>
      </p:sp>
    </p:spTree>
    <p:extLst>
      <p:ext uri="{BB962C8B-B14F-4D97-AF65-F5344CB8AC3E}">
        <p14:creationId xmlns:p14="http://schemas.microsoft.com/office/powerpoint/2010/main" val="300685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yce\Desktop\Glaciomarine005.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57705" y="1878033"/>
            <a:ext cx="5618163" cy="4016334"/>
          </a:xfrm>
          <a:prstGeom prst="rect">
            <a:avLst/>
          </a:prstGeom>
          <a:noFill/>
          <a:extLst>
            <a:ext uri="{909E8E84-426E-40DD-AFC4-6F175D3DCCD1}">
              <a14:hiddenFill xmlns:a14="http://schemas.microsoft.com/office/drawing/2010/main">
                <a:solidFill>
                  <a:srgbClr val="FFFFFF"/>
                </a:solidFill>
              </a14:hiddenFill>
            </a:ext>
          </a:extLst>
        </p:spPr>
      </p:pic>
      <p:sp>
        <p:nvSpPr>
          <p:cNvPr id="155653" name="Text Box 5"/>
          <p:cNvSpPr txBox="1">
            <a:spLocks noChangeArrowheads="1"/>
          </p:cNvSpPr>
          <p:nvPr/>
        </p:nvSpPr>
        <p:spPr bwMode="auto">
          <a:xfrm>
            <a:off x="397099" y="321201"/>
            <a:ext cx="3886200" cy="4572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err="1"/>
              <a:t>Glaciomarine</a:t>
            </a:r>
            <a:r>
              <a:rPr lang="en-US" altLang="en-US" sz="2400" dirty="0"/>
              <a:t> deposits</a:t>
            </a:r>
          </a:p>
        </p:txBody>
      </p:sp>
      <p:sp>
        <p:nvSpPr>
          <p:cNvPr id="155654" name="Rectangle 6"/>
          <p:cNvSpPr>
            <a:spLocks noChangeArrowheads="1"/>
          </p:cNvSpPr>
          <p:nvPr/>
        </p:nvSpPr>
        <p:spPr bwMode="auto">
          <a:xfrm>
            <a:off x="5791200" y="533400"/>
            <a:ext cx="3352800" cy="20574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CA"/>
          </a:p>
        </p:txBody>
      </p:sp>
      <p:sp>
        <p:nvSpPr>
          <p:cNvPr id="155655" name="Text Box 7"/>
          <p:cNvSpPr txBox="1">
            <a:spLocks noChangeArrowheads="1"/>
          </p:cNvSpPr>
          <p:nvPr/>
        </p:nvSpPr>
        <p:spPr bwMode="auto">
          <a:xfrm>
            <a:off x="5105400" y="1281113"/>
            <a:ext cx="3505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Tyrrell Sea</a:t>
            </a:r>
          </a:p>
        </p:txBody>
      </p:sp>
      <p:sp>
        <p:nvSpPr>
          <p:cNvPr id="155656" name="Text Box 8"/>
          <p:cNvSpPr txBox="1">
            <a:spLocks noChangeArrowheads="1"/>
          </p:cNvSpPr>
          <p:nvPr/>
        </p:nvSpPr>
        <p:spPr bwMode="auto">
          <a:xfrm>
            <a:off x="6473244" y="2971800"/>
            <a:ext cx="2590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Champlain Sea</a:t>
            </a:r>
          </a:p>
        </p:txBody>
      </p:sp>
      <p:sp>
        <p:nvSpPr>
          <p:cNvPr id="155657" name="Line 9"/>
          <p:cNvSpPr>
            <a:spLocks noChangeShapeType="1"/>
          </p:cNvSpPr>
          <p:nvPr/>
        </p:nvSpPr>
        <p:spPr bwMode="auto">
          <a:xfrm flipH="1">
            <a:off x="4038600" y="1638300"/>
            <a:ext cx="1066800" cy="23622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CA"/>
          </a:p>
        </p:txBody>
      </p:sp>
      <p:sp>
        <p:nvSpPr>
          <p:cNvPr id="155658" name="Line 10"/>
          <p:cNvSpPr>
            <a:spLocks noChangeShapeType="1"/>
          </p:cNvSpPr>
          <p:nvPr/>
        </p:nvSpPr>
        <p:spPr bwMode="auto">
          <a:xfrm flipH="1">
            <a:off x="5372100" y="3429000"/>
            <a:ext cx="1562100" cy="15240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CA"/>
          </a:p>
        </p:txBody>
      </p:sp>
      <p:sp>
        <p:nvSpPr>
          <p:cNvPr id="155663" name="Text Box 15"/>
          <p:cNvSpPr txBox="1">
            <a:spLocks noChangeArrowheads="1"/>
          </p:cNvSpPr>
          <p:nvPr/>
        </p:nvSpPr>
        <p:spPr bwMode="auto">
          <a:xfrm>
            <a:off x="0" y="6491288"/>
            <a:ext cx="3733800" cy="366712"/>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8000 years ago, Tyrrell Sea</a:t>
            </a:r>
          </a:p>
        </p:txBody>
      </p:sp>
      <p:sp>
        <p:nvSpPr>
          <p:cNvPr id="12" name="Text Box 16"/>
          <p:cNvSpPr txBox="1">
            <a:spLocks noChangeArrowheads="1"/>
          </p:cNvSpPr>
          <p:nvPr/>
        </p:nvSpPr>
        <p:spPr bwMode="auto">
          <a:xfrm>
            <a:off x="3886200" y="304800"/>
            <a:ext cx="5105400" cy="376238"/>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Typically: Blue-grey silty clays, often “quick”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56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0" name="Text Box 4"/>
          <p:cNvSpPr txBox="1">
            <a:spLocks noChangeArrowheads="1"/>
          </p:cNvSpPr>
          <p:nvPr/>
        </p:nvSpPr>
        <p:spPr bwMode="auto">
          <a:xfrm>
            <a:off x="667555" y="438955"/>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a:t>Champlain Sea clays</a:t>
            </a:r>
          </a:p>
        </p:txBody>
      </p:sp>
      <p:sp>
        <p:nvSpPr>
          <p:cNvPr id="152581" name="Text Box 5"/>
          <p:cNvSpPr txBox="1">
            <a:spLocks noChangeArrowheads="1"/>
          </p:cNvSpPr>
          <p:nvPr/>
        </p:nvSpPr>
        <p:spPr bwMode="auto">
          <a:xfrm>
            <a:off x="685800" y="914400"/>
            <a:ext cx="71628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~13-10 </a:t>
            </a:r>
            <a:r>
              <a:rPr lang="en-US" altLang="en-US" dirty="0" err="1"/>
              <a:t>ka</a:t>
            </a:r>
            <a:r>
              <a:rPr lang="en-US" altLang="en-US" dirty="0"/>
              <a:t> marine inundation of Ottawa-St. Lawrence valley</a:t>
            </a:r>
          </a:p>
          <a:p>
            <a:pPr>
              <a:spcBef>
                <a:spcPct val="50000"/>
              </a:spcBef>
            </a:pPr>
            <a:r>
              <a:rPr lang="en-US" altLang="en-US" dirty="0"/>
              <a:t>Competition: rate of </a:t>
            </a:r>
            <a:r>
              <a:rPr lang="en-US" altLang="en-US" dirty="0" err="1"/>
              <a:t>isostatic</a:t>
            </a:r>
            <a:r>
              <a:rPr lang="en-US" altLang="en-US" dirty="0"/>
              <a:t> rebound v post-glacial sea level rise</a:t>
            </a:r>
          </a:p>
        </p:txBody>
      </p:sp>
      <p:pic>
        <p:nvPicPr>
          <p:cNvPr id="152586" name="Picture 10" descr="350px-Champlain_Se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1203" y="2133601"/>
            <a:ext cx="3003997" cy="259145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2587" name="Rectangle 11"/>
          <p:cNvSpPr>
            <a:spLocks noChangeArrowheads="1"/>
          </p:cNvSpPr>
          <p:nvPr/>
        </p:nvSpPr>
        <p:spPr bwMode="auto">
          <a:xfrm>
            <a:off x="496081" y="4725059"/>
            <a:ext cx="13509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en-US" sz="1200" dirty="0"/>
              <a:t>en.wikipedia.org </a:t>
            </a:r>
          </a:p>
        </p:txBody>
      </p:sp>
      <p:sp>
        <p:nvSpPr>
          <p:cNvPr id="152588" name="Text Box 12"/>
          <p:cNvSpPr txBox="1">
            <a:spLocks noChangeArrowheads="1"/>
          </p:cNvSpPr>
          <p:nvPr/>
        </p:nvSpPr>
        <p:spPr bwMode="auto">
          <a:xfrm>
            <a:off x="4572000" y="1852712"/>
            <a:ext cx="41148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Evidence: </a:t>
            </a:r>
          </a:p>
          <a:p>
            <a:pPr>
              <a:spcBef>
                <a:spcPct val="50000"/>
              </a:spcBef>
            </a:pPr>
            <a:r>
              <a:rPr lang="en-US" altLang="en-US" dirty="0"/>
              <a:t>Marine clays – “Leda” clays</a:t>
            </a:r>
          </a:p>
          <a:p>
            <a:pPr>
              <a:spcBef>
                <a:spcPct val="50000"/>
              </a:spcBef>
            </a:pPr>
            <a:r>
              <a:rPr lang="en-US" altLang="en-US" dirty="0"/>
              <a:t>Marine fossils</a:t>
            </a:r>
          </a:p>
          <a:p>
            <a:pPr>
              <a:spcBef>
                <a:spcPct val="50000"/>
              </a:spcBef>
            </a:pPr>
            <a:r>
              <a:rPr lang="en-US" altLang="en-US" dirty="0"/>
              <a:t>Old shorelines</a:t>
            </a:r>
          </a:p>
        </p:txBody>
      </p:sp>
      <p:sp>
        <p:nvSpPr>
          <p:cNvPr id="152589" name="Text Box 13"/>
          <p:cNvSpPr txBox="1">
            <a:spLocks noChangeArrowheads="1"/>
          </p:cNvSpPr>
          <p:nvPr/>
        </p:nvSpPr>
        <p:spPr bwMode="auto">
          <a:xfrm>
            <a:off x="4572000" y="3581400"/>
            <a:ext cx="3810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Leda clay = “quick” sensitive marine clays (on disturbance tend to change </a:t>
            </a:r>
            <a:r>
              <a:rPr lang="en-US" altLang="en-US" dirty="0" err="1"/>
              <a:t>behaviour</a:t>
            </a:r>
            <a:r>
              <a:rPr lang="en-US" altLang="en-US" dirty="0"/>
              <a:t> from solid to liquid consistency) </a:t>
            </a:r>
          </a:p>
        </p:txBody>
      </p:sp>
      <p:sp>
        <p:nvSpPr>
          <p:cNvPr id="152590" name="Text Box 14"/>
          <p:cNvSpPr txBox="1">
            <a:spLocks noChangeArrowheads="1"/>
          </p:cNvSpPr>
          <p:nvPr/>
        </p:nvSpPr>
        <p:spPr bwMode="auto">
          <a:xfrm>
            <a:off x="555401" y="5036745"/>
            <a:ext cx="8033197"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smtClean="0"/>
              <a:t>Lots of landslides in the Leda Clays, from </a:t>
            </a:r>
            <a:r>
              <a:rPr lang="en-US" altLang="en-US" dirty="0" err="1" smtClean="0"/>
              <a:t>Arnprior</a:t>
            </a:r>
            <a:r>
              <a:rPr lang="en-US" altLang="en-US" dirty="0" smtClean="0"/>
              <a:t> (west) to Hawkesbury (east)</a:t>
            </a:r>
          </a:p>
          <a:p>
            <a:pPr>
              <a:spcBef>
                <a:spcPct val="50000"/>
              </a:spcBef>
            </a:pPr>
            <a:r>
              <a:rPr lang="en-US" altLang="en-US" dirty="0" err="1" smtClean="0"/>
              <a:t>Eg</a:t>
            </a:r>
            <a:r>
              <a:rPr lang="en-US" altLang="en-US" dirty="0"/>
              <a:t>, Quick clay failure, retrogressive slide, St. Jude, north of Montreal. 11</a:t>
            </a:r>
            <a:r>
              <a:rPr lang="en-US" altLang="en-US" baseline="30000" dirty="0"/>
              <a:t>th</a:t>
            </a:r>
            <a:r>
              <a:rPr lang="en-US" altLang="en-US" dirty="0"/>
              <a:t> May 2010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2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9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8" name="Text Box 4"/>
          <p:cNvSpPr txBox="1">
            <a:spLocks noChangeArrowheads="1"/>
          </p:cNvSpPr>
          <p:nvPr/>
        </p:nvSpPr>
        <p:spPr bwMode="auto">
          <a:xfrm>
            <a:off x="838200" y="533400"/>
            <a:ext cx="594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t>Sample test questions</a:t>
            </a:r>
          </a:p>
        </p:txBody>
      </p:sp>
      <p:pic>
        <p:nvPicPr>
          <p:cNvPr id="154629" name="Picture 5" descr="Figure07-0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715000" y="457200"/>
            <a:ext cx="2860675" cy="2487613"/>
          </a:xfrm>
          <a:prstGeom prst="rect">
            <a:avLst/>
          </a:prstGeom>
          <a:noFill/>
          <a:extLst>
            <a:ext uri="{909E8E84-426E-40DD-AFC4-6F175D3DCCD1}">
              <a14:hiddenFill xmlns:a14="http://schemas.microsoft.com/office/drawing/2010/main">
                <a:solidFill>
                  <a:srgbClr val="FFFFFF"/>
                </a:solidFill>
              </a14:hiddenFill>
            </a:ext>
          </a:extLst>
        </p:spPr>
      </p:pic>
      <p:sp>
        <p:nvSpPr>
          <p:cNvPr id="154630" name="Text Box 6"/>
          <p:cNvSpPr txBox="1">
            <a:spLocks noChangeArrowheads="1"/>
          </p:cNvSpPr>
          <p:nvPr/>
        </p:nvSpPr>
        <p:spPr bwMode="auto">
          <a:xfrm>
            <a:off x="381000" y="1066800"/>
            <a:ext cx="548640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t> The map shows the distribution of modern ice in Canada. </a:t>
            </a:r>
          </a:p>
          <a:p>
            <a:r>
              <a:rPr lang="en-US" altLang="en-US" sz="1600"/>
              <a:t>a) What is the general control on development of the snow line and glacial ice? 2 mks </a:t>
            </a:r>
          </a:p>
        </p:txBody>
      </p:sp>
      <p:sp>
        <p:nvSpPr>
          <p:cNvPr id="154632" name="Text Box 8"/>
          <p:cNvSpPr txBox="1">
            <a:spLocks noChangeArrowheads="1"/>
          </p:cNvSpPr>
          <p:nvPr/>
        </p:nvSpPr>
        <p:spPr bwMode="auto">
          <a:xfrm>
            <a:off x="457200" y="2133600"/>
            <a:ext cx="53340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i="1">
                <a:solidFill>
                  <a:srgbClr val="FF0000"/>
                </a:solidFill>
              </a:rPr>
              <a:t>Ice develops as result of balance between temp and precipitation. OR  balance of accumulation and ablation … incoming snowfall versus  melting.</a:t>
            </a:r>
            <a:r>
              <a:rPr lang="en-US" altLang="en-US" sz="1600"/>
              <a:t> </a:t>
            </a:r>
          </a:p>
        </p:txBody>
      </p:sp>
      <p:sp>
        <p:nvSpPr>
          <p:cNvPr id="154633" name="Text Box 9"/>
          <p:cNvSpPr txBox="1">
            <a:spLocks noChangeArrowheads="1"/>
          </p:cNvSpPr>
          <p:nvPr/>
        </p:nvSpPr>
        <p:spPr bwMode="auto">
          <a:xfrm>
            <a:off x="304800" y="2971800"/>
            <a:ext cx="8153400" cy="180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b) For Arctic Canada, explain why some areas have ice and some do not. 4 mks </a:t>
            </a:r>
          </a:p>
          <a:p>
            <a:r>
              <a:rPr lang="en-US" altLang="en-US" sz="1600" i="1">
                <a:solidFill>
                  <a:srgbClr val="FF0000"/>
                </a:solidFill>
              </a:rPr>
              <a:t>Lower temperatures related mostly to latitude, less to elevation. So, arctic islands ice obviously = cold conditions. Source of moisture from nearby Atlantic ocean. </a:t>
            </a:r>
          </a:p>
          <a:p>
            <a:r>
              <a:rPr lang="en-US" altLang="en-US" sz="1600" i="1">
                <a:solidFill>
                  <a:srgbClr val="FF0000"/>
                </a:solidFill>
              </a:rPr>
              <a:t>Absence of ice in other parts of arctic because much of arctic is </a:t>
            </a:r>
            <a:r>
              <a:rPr lang="en-US" altLang="en-US" sz="1600" b="1" i="1">
                <a:solidFill>
                  <a:srgbClr val="FF0000"/>
                </a:solidFill>
              </a:rPr>
              <a:t>low precipitation</a:t>
            </a:r>
            <a:r>
              <a:rPr lang="en-US" altLang="en-US" sz="1600" i="1">
                <a:solidFill>
                  <a:srgbClr val="FF0000"/>
                </a:solidFill>
              </a:rPr>
              <a:t>, Arctic Sea is poor source of moisture, being frozen mostly. </a:t>
            </a:r>
          </a:p>
          <a:p>
            <a:r>
              <a:rPr lang="en-US" altLang="en-US" sz="1600" i="1">
                <a:solidFill>
                  <a:srgbClr val="FF0000"/>
                </a:solidFill>
              </a:rPr>
              <a:t>No ice in Labrador because </a:t>
            </a:r>
            <a:r>
              <a:rPr lang="en-US" altLang="en-US" sz="1600" b="1" i="1">
                <a:solidFill>
                  <a:srgbClr val="FF0000"/>
                </a:solidFill>
              </a:rPr>
              <a:t>not high enough elevation</a:t>
            </a:r>
            <a:r>
              <a:rPr lang="en-US" altLang="en-US" sz="1600" i="1">
                <a:solidFill>
                  <a:srgbClr val="FF0000"/>
                </a:solidFill>
              </a:rPr>
              <a:t> … just an elevated plateau, not a highland.</a:t>
            </a:r>
            <a:endParaRPr lang="en-US" altLang="en-US" sz="1600">
              <a:solidFill>
                <a:srgbClr val="FF0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6" name="Text Box 4"/>
          <p:cNvSpPr txBox="1">
            <a:spLocks noChangeArrowheads="1"/>
          </p:cNvSpPr>
          <p:nvPr/>
        </p:nvSpPr>
        <p:spPr bwMode="auto">
          <a:xfrm>
            <a:off x="762000" y="609600"/>
            <a:ext cx="7391400"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c) For Western Canada, explain why some areas have ice and some do not. 4 mks </a:t>
            </a:r>
          </a:p>
          <a:p>
            <a:r>
              <a:rPr lang="en-US" altLang="en-US" sz="1600" i="1">
                <a:solidFill>
                  <a:srgbClr val="FF0000"/>
                </a:solidFill>
              </a:rPr>
              <a:t>Low temp related to </a:t>
            </a:r>
            <a:r>
              <a:rPr lang="en-US" altLang="en-US" sz="1600" b="1" i="1">
                <a:solidFill>
                  <a:srgbClr val="FF0000"/>
                </a:solidFill>
              </a:rPr>
              <a:t>elevation</a:t>
            </a:r>
            <a:r>
              <a:rPr lang="en-US" altLang="en-US" sz="1600" i="1">
                <a:solidFill>
                  <a:srgbClr val="FF0000"/>
                </a:solidFill>
              </a:rPr>
              <a:t>. Snow line is at higher elevation further south, lower elevation further north.</a:t>
            </a:r>
          </a:p>
          <a:p>
            <a:r>
              <a:rPr lang="en-US" altLang="en-US" sz="1600" i="1">
                <a:solidFill>
                  <a:srgbClr val="FF0000"/>
                </a:solidFill>
              </a:rPr>
              <a:t>Ice on western side = Coastal Mts. and Rocky Mts. Coast = lots of precipitation and high elevation. </a:t>
            </a:r>
            <a:r>
              <a:rPr lang="en-US" altLang="en-US" sz="1600" b="1" i="1">
                <a:solidFill>
                  <a:srgbClr val="FF0000"/>
                </a:solidFill>
              </a:rPr>
              <a:t>Rain shadow effec</a:t>
            </a:r>
            <a:r>
              <a:rPr lang="en-US" altLang="en-US" sz="1600" i="1">
                <a:solidFill>
                  <a:srgbClr val="FF0000"/>
                </a:solidFill>
              </a:rPr>
              <a:t>t operate on Rocky Mts … but still enough precip gets past rain shadow. Snow line is at higher elevation inland compared to coastal zone (balance of accumulation to  ablation greater here)</a:t>
            </a:r>
          </a:p>
          <a:p>
            <a:r>
              <a:rPr lang="en-US" altLang="en-US" sz="1600" i="1">
                <a:solidFill>
                  <a:srgbClr val="FF0000"/>
                </a:solidFill>
              </a:rPr>
              <a:t>Possible point: further north summer is shorter, so less ablation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79" name="Text Box 83"/>
          <p:cNvSpPr txBox="1">
            <a:spLocks noChangeArrowheads="1"/>
          </p:cNvSpPr>
          <p:nvPr/>
        </p:nvSpPr>
        <p:spPr bwMode="auto">
          <a:xfrm>
            <a:off x="762000" y="609600"/>
            <a:ext cx="792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 One way of classifying glaciers is on Ice Temperature:  Polar Glaciers and Temperate Glaciers. What do these terms mean and what are the difference between polar glaciers and temperate glaciers? For each give an example from Canada. (Fill out the table below) 8 mks </a:t>
            </a:r>
          </a:p>
        </p:txBody>
      </p:sp>
      <p:sp>
        <p:nvSpPr>
          <p:cNvPr id="157780" name="Rectangle 84"/>
          <p:cNvSpPr>
            <a:spLocks noChangeArrowheads="1"/>
          </p:cNvSpPr>
          <p:nvPr/>
        </p:nvSpPr>
        <p:spPr bwMode="auto">
          <a:xfrm>
            <a:off x="0" y="1971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ltLang="en-US">
              <a:latin typeface="Arial" charset="0"/>
            </a:endParaRPr>
          </a:p>
        </p:txBody>
      </p:sp>
      <p:graphicFrame>
        <p:nvGraphicFramePr>
          <p:cNvPr id="157863" name="Group 167"/>
          <p:cNvGraphicFramePr>
            <a:graphicFrameLocks noGrp="1"/>
          </p:cNvGraphicFramePr>
          <p:nvPr/>
        </p:nvGraphicFramePr>
        <p:xfrm>
          <a:off x="762000" y="2286000"/>
          <a:ext cx="7696200" cy="3341370"/>
        </p:xfrm>
        <a:graphic>
          <a:graphicData uri="http://schemas.openxmlformats.org/drawingml/2006/table">
            <a:tbl>
              <a:tblPr/>
              <a:tblGrid>
                <a:gridCol w="1295400"/>
                <a:gridCol w="3117850"/>
                <a:gridCol w="3282950"/>
              </a:tblGrid>
              <a:tr h="274638">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Comic Sans MS" pitchFamily="66" charset="0"/>
                          <a:ea typeface="Times New Roman" pitchFamily="18" charset="0"/>
                          <a:cs typeface="Arial" charset="0"/>
                        </a:rPr>
                        <a:t>Polar Glaciers</a:t>
                      </a:r>
                      <a:endParaRPr kumimoji="0" lang="en-US" altLang="en-US" sz="1600" b="0" i="0" u="none" strike="noStrike" cap="none" normalizeH="0" baseline="0" smtClean="0">
                        <a:ln>
                          <a:noFill/>
                        </a:ln>
                        <a:solidFill>
                          <a:schemeClr val="tx1"/>
                        </a:solidFill>
                        <a:effectLst/>
                        <a:latin typeface="Comic Sans MS" pitchFamily="66" charset="0"/>
                        <a:ea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Comic Sans MS" pitchFamily="66" charset="0"/>
                          <a:ea typeface="Times New Roman" pitchFamily="18" charset="0"/>
                          <a:cs typeface="Arial" charset="0"/>
                        </a:rPr>
                        <a:t>Temperate Glaciers</a:t>
                      </a:r>
                      <a:endParaRPr kumimoji="0" lang="en-US" altLang="en-US" sz="1600" b="0" i="0" u="none" strike="noStrike" cap="none" normalizeH="0" baseline="0" smtClean="0">
                        <a:ln>
                          <a:noFill/>
                        </a:ln>
                        <a:solidFill>
                          <a:schemeClr val="tx1"/>
                        </a:solidFill>
                        <a:effectLst/>
                        <a:latin typeface="Comic Sans MS" pitchFamily="66" charset="0"/>
                        <a:ea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865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Comic Sans MS" pitchFamily="66" charset="0"/>
                          <a:ea typeface="Times New Roman" pitchFamily="18" charset="0"/>
                          <a:cs typeface="Arial" charset="0"/>
                        </a:rPr>
                        <a:t>Definition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ice below its pressure melting point</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ice close to its pressure melting point</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303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Comic Sans MS" pitchFamily="66" charset="0"/>
                          <a:ea typeface="Times New Roman" pitchFamily="18" charset="0"/>
                          <a:cs typeface="Arial" charset="0"/>
                        </a:rPr>
                        <a:t>Characteristics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not restricted to high-elevations, usually continental icesheets</a:t>
                      </a:r>
                      <a:endParaRPr kumimoji="0" lang="en-US" altLang="en-US" sz="1600" b="0" i="0" u="none" strike="noStrike" cap="none" normalizeH="0" baseline="0" smtClean="0">
                        <a:ln>
                          <a:noFill/>
                        </a:ln>
                        <a:solidFill>
                          <a:schemeClr val="tx1"/>
                        </a:solidFill>
                        <a:effectLst/>
                        <a:latin typeface="Comic Sans MS" pitchFamily="66"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typically unconfined by topography</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high-elevation only (alpine glacier) </a:t>
                      </a:r>
                      <a:endParaRPr kumimoji="0" lang="en-US" altLang="en-US" sz="1600" b="0" i="0" u="none" strike="noStrike" cap="none" normalizeH="0" baseline="0" smtClean="0">
                        <a:ln>
                          <a:noFill/>
                        </a:ln>
                        <a:solidFill>
                          <a:schemeClr val="tx1"/>
                        </a:solidFill>
                        <a:effectLst/>
                        <a:latin typeface="Comic Sans MS" pitchFamily="66"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tend to be "confined" by topography</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Comic Sans MS" pitchFamily="66" charset="0"/>
                          <a:ea typeface="Times New Roman" pitchFamily="18" charset="0"/>
                          <a:cs typeface="Arial" charset="0"/>
                        </a:rPr>
                        <a:t>Example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eg, Barnes Ice Cap, Penny Ice Cap, Devon Ice Cap, Bylot Island Ice Cap. Glaciers of Arctic Islands. </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1" u="none" strike="noStrike" cap="none" normalizeH="0" baseline="0" smtClean="0">
                          <a:ln>
                            <a:noFill/>
                          </a:ln>
                          <a:solidFill>
                            <a:srgbClr val="FF0000"/>
                          </a:solidFill>
                          <a:effectLst/>
                          <a:latin typeface="Comic Sans MS" pitchFamily="66" charset="0"/>
                          <a:cs typeface="Times New Roman" pitchFamily="18" charset="0"/>
                        </a:rPr>
                        <a:t>eg, glaciers of BC and Alberta, Athabasca, Peyto, St. Elias Mts, Kluane Mts., Salmon, Kaskawulsh</a:t>
                      </a:r>
                      <a:endParaRPr kumimoji="0" lang="en-US" altLang="en-US" sz="1600" b="0" i="0" u="none" strike="noStrike" cap="none" normalizeH="0" baseline="0" smtClean="0">
                        <a:ln>
                          <a:noFill/>
                        </a:ln>
                        <a:solidFill>
                          <a:schemeClr val="tx1"/>
                        </a:solidFill>
                        <a:effectLst/>
                        <a:latin typeface="Comic Sans MS" pitchFamily="66"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7858" name="Rectangle 162"/>
          <p:cNvSpPr>
            <a:spLocks noChangeArrowheads="1"/>
          </p:cNvSpPr>
          <p:nvPr/>
        </p:nvSpPr>
        <p:spPr bwMode="auto">
          <a:xfrm>
            <a:off x="0" y="48863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ltLang="en-US">
              <a:latin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533400"/>
            <a:ext cx="7848600" cy="2308324"/>
          </a:xfrm>
          <a:prstGeom prst="rect">
            <a:avLst/>
          </a:prstGeom>
          <a:noFill/>
        </p:spPr>
        <p:txBody>
          <a:bodyPr wrap="square" rtlCol="0">
            <a:spAutoFit/>
          </a:bodyPr>
          <a:lstStyle/>
          <a:p>
            <a:r>
              <a:rPr lang="en-CA" dirty="0"/>
              <a:t>Explain why there is differential </a:t>
            </a:r>
            <a:r>
              <a:rPr lang="en-CA" dirty="0" err="1"/>
              <a:t>isostatic</a:t>
            </a:r>
            <a:r>
              <a:rPr lang="en-CA" dirty="0"/>
              <a:t> uplift in Newfoundland and discuss the effect on the fiords </a:t>
            </a:r>
            <a:r>
              <a:rPr lang="en-CA" dirty="0" smtClean="0"/>
              <a:t>of the </a:t>
            </a:r>
            <a:r>
              <a:rPr lang="en-CA" dirty="0"/>
              <a:t>island? 3 </a:t>
            </a:r>
            <a:r>
              <a:rPr lang="en-CA" dirty="0" err="1"/>
              <a:t>mks</a:t>
            </a:r>
            <a:endParaRPr lang="en-CA" dirty="0"/>
          </a:p>
          <a:p>
            <a:r>
              <a:rPr lang="en-CA" i="1" dirty="0">
                <a:solidFill>
                  <a:srgbClr val="FF0000"/>
                </a:solidFill>
              </a:rPr>
              <a:t>Differential uplift because the centre of uplift (from </a:t>
            </a:r>
            <a:r>
              <a:rPr lang="en-CA" i="1" dirty="0" err="1">
                <a:solidFill>
                  <a:srgbClr val="FF0000"/>
                </a:solidFill>
              </a:rPr>
              <a:t>Laurentide</a:t>
            </a:r>
            <a:r>
              <a:rPr lang="en-CA" i="1" dirty="0">
                <a:solidFill>
                  <a:srgbClr val="FF0000"/>
                </a:solidFill>
              </a:rPr>
              <a:t> </a:t>
            </a:r>
            <a:r>
              <a:rPr lang="en-CA" i="1" dirty="0" err="1">
                <a:solidFill>
                  <a:srgbClr val="FF0000"/>
                </a:solidFill>
              </a:rPr>
              <a:t>icesheet</a:t>
            </a:r>
            <a:r>
              <a:rPr lang="en-CA" i="1" dirty="0">
                <a:solidFill>
                  <a:srgbClr val="FF0000"/>
                </a:solidFill>
              </a:rPr>
              <a:t>) was to west of Newfoundland. Western side uplifted more than eastern side. Effect on fiords was to tilt the western ones upwards, lifting the lip above sea level and filling the fiord with fresh water rather than sea water. </a:t>
            </a:r>
            <a:endParaRPr lang="en-CA" dirty="0">
              <a:solidFill>
                <a:srgbClr val="FF0000"/>
              </a:solidFill>
            </a:endParaRPr>
          </a:p>
          <a:p>
            <a:endParaRPr lang="en-CA" dirty="0"/>
          </a:p>
        </p:txBody>
      </p:sp>
      <p:sp>
        <p:nvSpPr>
          <p:cNvPr id="3" name="TextBox 2"/>
          <p:cNvSpPr txBox="1"/>
          <p:nvPr/>
        </p:nvSpPr>
        <p:spPr>
          <a:xfrm>
            <a:off x="609600" y="3733800"/>
            <a:ext cx="7620000" cy="646331"/>
          </a:xfrm>
          <a:prstGeom prst="rect">
            <a:avLst/>
          </a:prstGeom>
          <a:noFill/>
        </p:spPr>
        <p:txBody>
          <a:bodyPr wrap="square" rtlCol="0">
            <a:spAutoFit/>
          </a:bodyPr>
          <a:lstStyle/>
          <a:p>
            <a:r>
              <a:rPr lang="en-CA" dirty="0"/>
              <a:t>What is the main area of hummocky moraine in Canada? 1 </a:t>
            </a:r>
            <a:r>
              <a:rPr lang="en-CA" dirty="0" err="1"/>
              <a:t>mk</a:t>
            </a:r>
            <a:r>
              <a:rPr lang="en-CA" dirty="0"/>
              <a:t>  </a:t>
            </a:r>
            <a:r>
              <a:rPr lang="en-CA" i="1" dirty="0">
                <a:solidFill>
                  <a:srgbClr val="FF0000"/>
                </a:solidFill>
              </a:rPr>
              <a:t>Prairies</a:t>
            </a:r>
            <a:endParaRPr lang="en-CA" dirty="0">
              <a:solidFill>
                <a:srgbClr val="FF0000"/>
              </a:solidFill>
            </a:endParaRPr>
          </a:p>
          <a:p>
            <a:endParaRPr lang="en-CA" dirty="0"/>
          </a:p>
        </p:txBody>
      </p:sp>
      <p:sp>
        <p:nvSpPr>
          <p:cNvPr id="4" name="TextBox 3"/>
          <p:cNvSpPr txBox="1"/>
          <p:nvPr/>
        </p:nvSpPr>
        <p:spPr>
          <a:xfrm>
            <a:off x="609600" y="4800600"/>
            <a:ext cx="7924800" cy="646331"/>
          </a:xfrm>
          <a:prstGeom prst="rect">
            <a:avLst/>
          </a:prstGeom>
          <a:noFill/>
        </p:spPr>
        <p:txBody>
          <a:bodyPr wrap="square" rtlCol="0">
            <a:spAutoFit/>
          </a:bodyPr>
          <a:lstStyle/>
          <a:p>
            <a:r>
              <a:rPr lang="en-CA" dirty="0" smtClean="0"/>
              <a:t>Mark on this blank map of Canada the main </a:t>
            </a:r>
            <a:r>
              <a:rPr lang="en-CA" dirty="0" err="1" smtClean="0"/>
              <a:t>glaciomarine</a:t>
            </a:r>
            <a:r>
              <a:rPr lang="en-CA" dirty="0" smtClean="0"/>
              <a:t> deposits of the </a:t>
            </a:r>
            <a:r>
              <a:rPr lang="en-CA" dirty="0" err="1" smtClean="0"/>
              <a:t>Tyrrell</a:t>
            </a:r>
            <a:r>
              <a:rPr lang="en-CA" dirty="0" smtClean="0"/>
              <a:t> Sea and the Champlain Sea</a:t>
            </a:r>
            <a:endParaRPr lang="en-CA" dirty="0"/>
          </a:p>
        </p:txBody>
      </p:sp>
    </p:spTree>
    <p:extLst>
      <p:ext uri="{BB962C8B-B14F-4D97-AF65-F5344CB8AC3E}">
        <p14:creationId xmlns:p14="http://schemas.microsoft.com/office/powerpoint/2010/main" val="3550319270"/>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1542</TotalTime>
  <Words>1916</Words>
  <Application>Microsoft Office PowerPoint</Application>
  <PresentationFormat>On-screen Show (4:3)</PresentationFormat>
  <Paragraphs>216</Paragraphs>
  <Slides>27</Slides>
  <Notes>3</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Carleton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Joyce Lundberg</dc:creator>
  <cp:lastModifiedBy>t</cp:lastModifiedBy>
  <cp:revision>37</cp:revision>
  <dcterms:created xsi:type="dcterms:W3CDTF">2011-10-26T02:02:14Z</dcterms:created>
  <dcterms:modified xsi:type="dcterms:W3CDTF">2013-11-04T04:41:12Z</dcterms:modified>
</cp:coreProperties>
</file>