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9"/>
  </p:notesMasterIdLst>
  <p:sldIdLst>
    <p:sldId id="259" r:id="rId2"/>
    <p:sldId id="391" r:id="rId3"/>
    <p:sldId id="326" r:id="rId4"/>
    <p:sldId id="274" r:id="rId5"/>
    <p:sldId id="353" r:id="rId6"/>
    <p:sldId id="364" r:id="rId7"/>
    <p:sldId id="333" r:id="rId8"/>
    <p:sldId id="330" r:id="rId9"/>
    <p:sldId id="354" r:id="rId10"/>
    <p:sldId id="355" r:id="rId11"/>
    <p:sldId id="356" r:id="rId12"/>
    <p:sldId id="382" r:id="rId13"/>
    <p:sldId id="387" r:id="rId14"/>
    <p:sldId id="357" r:id="rId15"/>
    <p:sldId id="388" r:id="rId16"/>
    <p:sldId id="389" r:id="rId17"/>
    <p:sldId id="386" r:id="rId18"/>
    <p:sldId id="384" r:id="rId19"/>
    <p:sldId id="383" r:id="rId20"/>
    <p:sldId id="358" r:id="rId21"/>
    <p:sldId id="298" r:id="rId22"/>
    <p:sldId id="348" r:id="rId23"/>
    <p:sldId id="334" r:id="rId24"/>
    <p:sldId id="368" r:id="rId25"/>
    <p:sldId id="369" r:id="rId26"/>
    <p:sldId id="351" r:id="rId27"/>
    <p:sldId id="367" r:id="rId28"/>
    <p:sldId id="366" r:id="rId29"/>
    <p:sldId id="341" r:id="rId30"/>
    <p:sldId id="352" r:id="rId31"/>
    <p:sldId id="335" r:id="rId32"/>
    <p:sldId id="336" r:id="rId33"/>
    <p:sldId id="342" r:id="rId34"/>
    <p:sldId id="344" r:id="rId35"/>
    <p:sldId id="343" r:id="rId36"/>
    <p:sldId id="337" r:id="rId37"/>
    <p:sldId id="345" r:id="rId38"/>
    <p:sldId id="359" r:id="rId39"/>
    <p:sldId id="349" r:id="rId40"/>
    <p:sldId id="360" r:id="rId41"/>
    <p:sldId id="362" r:id="rId42"/>
    <p:sldId id="361" r:id="rId43"/>
    <p:sldId id="365" r:id="rId44"/>
    <p:sldId id="370" r:id="rId45"/>
    <p:sldId id="372" r:id="rId46"/>
    <p:sldId id="374" r:id="rId47"/>
    <p:sldId id="376" r:id="rId48"/>
    <p:sldId id="390" r:id="rId49"/>
    <p:sldId id="375" r:id="rId50"/>
    <p:sldId id="371" r:id="rId51"/>
    <p:sldId id="373" r:id="rId52"/>
    <p:sldId id="377" r:id="rId53"/>
    <p:sldId id="378" r:id="rId54"/>
    <p:sldId id="328" r:id="rId55"/>
    <p:sldId id="381" r:id="rId56"/>
    <p:sldId id="379" r:id="rId57"/>
    <p:sldId id="380" r:id="rId5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546"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932260E-E1DD-48AE-B599-4812ED9110BA}" type="doc">
      <dgm:prSet loTypeId="urn:microsoft.com/office/officeart/2005/8/layout/hProcess7#1" loCatId="list" qsTypeId="urn:microsoft.com/office/officeart/2005/8/quickstyle/simple1" qsCatId="simple" csTypeId="urn:microsoft.com/office/officeart/2005/8/colors/colorful1#1" csCatId="colorful" phldr="1"/>
      <dgm:spPr/>
      <dgm:t>
        <a:bodyPr/>
        <a:lstStyle/>
        <a:p>
          <a:endParaRPr lang="en-CA"/>
        </a:p>
      </dgm:t>
    </dgm:pt>
    <dgm:pt modelId="{7F4F914F-A509-4A23-8AD5-738A5C96F4D8}">
      <dgm:prSet phldrT="[Text]" custT="1"/>
      <dgm:spPr/>
      <dgm:t>
        <a:bodyPr/>
        <a:lstStyle/>
        <a:p>
          <a:r>
            <a:rPr lang="en-CA" sz="2200" b="1" dirty="0" smtClean="0">
              <a:solidFill>
                <a:srgbClr val="FFFF00"/>
              </a:solidFill>
            </a:rPr>
            <a:t>Experimental</a:t>
          </a:r>
        </a:p>
      </dgm:t>
    </dgm:pt>
    <dgm:pt modelId="{341B5FF4-5B6B-40FB-A110-A4C1CFB83817}" type="parTrans" cxnId="{987B0ECA-726D-4403-BE18-9C4F90DBCC53}">
      <dgm:prSet/>
      <dgm:spPr/>
      <dgm:t>
        <a:bodyPr/>
        <a:lstStyle/>
        <a:p>
          <a:endParaRPr lang="en-CA"/>
        </a:p>
      </dgm:t>
    </dgm:pt>
    <dgm:pt modelId="{A102628A-4B4E-4E31-8403-738EBAF48E3C}" type="sibTrans" cxnId="{987B0ECA-726D-4403-BE18-9C4F90DBCC53}">
      <dgm:prSet/>
      <dgm:spPr/>
      <dgm:t>
        <a:bodyPr/>
        <a:lstStyle/>
        <a:p>
          <a:endParaRPr lang="en-CA"/>
        </a:p>
      </dgm:t>
    </dgm:pt>
    <dgm:pt modelId="{2CAD2515-7618-4EDC-9AE5-6070A134D188}">
      <dgm:prSet phldrT="[Text]" custT="1"/>
      <dgm:spPr/>
      <dgm:t>
        <a:bodyPr/>
        <a:lstStyle/>
        <a:p>
          <a:endParaRPr lang="en-CA" sz="2200" dirty="0" smtClean="0">
            <a:solidFill>
              <a:schemeClr val="bg1">
                <a:lumMod val="50000"/>
              </a:schemeClr>
            </a:solidFill>
          </a:endParaRPr>
        </a:p>
        <a:p>
          <a:r>
            <a:rPr lang="en-CA" sz="2200" dirty="0" smtClean="0">
              <a:solidFill>
                <a:srgbClr val="FFFF00"/>
              </a:solidFill>
            </a:rPr>
            <a:t>Highest degree of control;</a:t>
          </a:r>
        </a:p>
        <a:p>
          <a:r>
            <a:rPr lang="en-CA" sz="2200" dirty="0" smtClean="0">
              <a:solidFill>
                <a:srgbClr val="FFFF00"/>
              </a:solidFill>
            </a:rPr>
            <a:t>Confounds limited;</a:t>
          </a:r>
        </a:p>
        <a:p>
          <a:r>
            <a:rPr lang="en-CA" sz="2200" dirty="0" smtClean="0">
              <a:solidFill>
                <a:srgbClr val="FFFF00"/>
              </a:solidFill>
            </a:rPr>
            <a:t>Meaningful conclusions can be drawn.</a:t>
          </a:r>
        </a:p>
        <a:p>
          <a:endParaRPr lang="en-CA" sz="2200" dirty="0" smtClean="0"/>
        </a:p>
      </dgm:t>
    </dgm:pt>
    <dgm:pt modelId="{B3440913-D136-4E61-87C5-E96210095DD1}" type="parTrans" cxnId="{82EC21D1-6420-4314-AA78-82CA44905238}">
      <dgm:prSet/>
      <dgm:spPr/>
      <dgm:t>
        <a:bodyPr/>
        <a:lstStyle/>
        <a:p>
          <a:endParaRPr lang="en-CA"/>
        </a:p>
      </dgm:t>
    </dgm:pt>
    <dgm:pt modelId="{34E3D104-5250-4766-A013-F7121239DD5C}" type="sibTrans" cxnId="{82EC21D1-6420-4314-AA78-82CA44905238}">
      <dgm:prSet/>
      <dgm:spPr/>
      <dgm:t>
        <a:bodyPr/>
        <a:lstStyle/>
        <a:p>
          <a:endParaRPr lang="en-CA"/>
        </a:p>
      </dgm:t>
    </dgm:pt>
    <dgm:pt modelId="{47CFBA29-CAA3-4537-8F63-5E5D7E291965}">
      <dgm:prSet phldrT="[Text]" custT="1"/>
      <dgm:spPr/>
      <dgm:t>
        <a:bodyPr/>
        <a:lstStyle/>
        <a:p>
          <a:r>
            <a:rPr lang="en-CA" sz="2200" b="1" dirty="0" smtClean="0">
              <a:solidFill>
                <a:schemeClr val="bg1">
                  <a:lumMod val="65000"/>
                </a:schemeClr>
              </a:solidFill>
            </a:rPr>
            <a:t>Quasi-experimental</a:t>
          </a:r>
        </a:p>
      </dgm:t>
    </dgm:pt>
    <dgm:pt modelId="{2C514515-A01B-4ED6-8B62-30D29977C364}" type="parTrans" cxnId="{D837BC61-F9B1-4715-A2F8-E6D6A9FC7E5E}">
      <dgm:prSet/>
      <dgm:spPr/>
      <dgm:t>
        <a:bodyPr/>
        <a:lstStyle/>
        <a:p>
          <a:endParaRPr lang="en-CA"/>
        </a:p>
      </dgm:t>
    </dgm:pt>
    <dgm:pt modelId="{DE05543A-7214-4493-8F70-F52AD46C67D5}" type="sibTrans" cxnId="{D837BC61-F9B1-4715-A2F8-E6D6A9FC7E5E}">
      <dgm:prSet/>
      <dgm:spPr/>
      <dgm:t>
        <a:bodyPr/>
        <a:lstStyle/>
        <a:p>
          <a:endParaRPr lang="en-CA"/>
        </a:p>
      </dgm:t>
    </dgm:pt>
    <dgm:pt modelId="{257BB027-44C1-4AB2-AFB9-4984BDCCFA14}">
      <dgm:prSet phldrT="[Text]" custT="1"/>
      <dgm:spPr/>
      <dgm:t>
        <a:bodyPr/>
        <a:lstStyle/>
        <a:p>
          <a:endParaRPr lang="en-CA" sz="2200" dirty="0" smtClean="0">
            <a:solidFill>
              <a:srgbClr val="FFFF00"/>
            </a:solidFill>
          </a:endParaRPr>
        </a:p>
        <a:p>
          <a:r>
            <a:rPr lang="en-CA" sz="2200" dirty="0" smtClean="0">
              <a:solidFill>
                <a:schemeClr val="bg1">
                  <a:lumMod val="65000"/>
                </a:schemeClr>
              </a:solidFill>
            </a:rPr>
            <a:t>Moderate control over variables;</a:t>
          </a:r>
        </a:p>
        <a:p>
          <a:r>
            <a:rPr lang="en-CA" sz="2200" dirty="0" smtClean="0">
              <a:solidFill>
                <a:schemeClr val="bg1">
                  <a:lumMod val="65000"/>
                </a:schemeClr>
              </a:solidFill>
            </a:rPr>
            <a:t>Confounds present;</a:t>
          </a:r>
        </a:p>
        <a:p>
          <a:r>
            <a:rPr lang="en-CA" sz="2200" dirty="0" smtClean="0">
              <a:solidFill>
                <a:schemeClr val="bg1">
                  <a:lumMod val="65000"/>
                </a:schemeClr>
              </a:solidFill>
            </a:rPr>
            <a:t>Can cautious interpret results.</a:t>
          </a:r>
        </a:p>
        <a:p>
          <a:endParaRPr lang="en-CA" sz="2200" dirty="0" smtClean="0"/>
        </a:p>
        <a:p>
          <a:endParaRPr lang="en-CA" sz="2200" dirty="0"/>
        </a:p>
      </dgm:t>
    </dgm:pt>
    <dgm:pt modelId="{3EF7B022-7635-47A4-82B5-379C1BF7A5C5}" type="parTrans" cxnId="{C57C34A0-D23F-4625-97C4-B6A06F7DA658}">
      <dgm:prSet/>
      <dgm:spPr/>
      <dgm:t>
        <a:bodyPr/>
        <a:lstStyle/>
        <a:p>
          <a:endParaRPr lang="en-CA"/>
        </a:p>
      </dgm:t>
    </dgm:pt>
    <dgm:pt modelId="{FD3464FC-B560-438E-BC3C-E9C589C7E19C}" type="sibTrans" cxnId="{C57C34A0-D23F-4625-97C4-B6A06F7DA658}">
      <dgm:prSet/>
      <dgm:spPr/>
      <dgm:t>
        <a:bodyPr/>
        <a:lstStyle/>
        <a:p>
          <a:endParaRPr lang="en-CA"/>
        </a:p>
      </dgm:t>
    </dgm:pt>
    <dgm:pt modelId="{33ECCE23-5A55-4DF6-91AB-E8A7C22BFC80}">
      <dgm:prSet phldrT="[Text]" custT="1"/>
      <dgm:spPr/>
      <dgm:t>
        <a:bodyPr/>
        <a:lstStyle/>
        <a:p>
          <a:r>
            <a:rPr lang="en-CA" sz="2200" b="1" dirty="0" smtClean="0">
              <a:solidFill>
                <a:schemeClr val="bg1">
                  <a:lumMod val="50000"/>
                </a:schemeClr>
              </a:solidFill>
            </a:rPr>
            <a:t>Non-experimental</a:t>
          </a:r>
          <a:endParaRPr lang="en-CA" sz="2200" b="1" dirty="0">
            <a:solidFill>
              <a:schemeClr val="bg1">
                <a:lumMod val="50000"/>
              </a:schemeClr>
            </a:solidFill>
          </a:endParaRPr>
        </a:p>
      </dgm:t>
    </dgm:pt>
    <dgm:pt modelId="{C2875DAE-FB98-4FE1-A20F-BE3725DF9886}" type="parTrans" cxnId="{FE50CCA6-6FC0-4977-A061-E28E9EEFACCC}">
      <dgm:prSet/>
      <dgm:spPr/>
      <dgm:t>
        <a:bodyPr/>
        <a:lstStyle/>
        <a:p>
          <a:endParaRPr lang="en-CA"/>
        </a:p>
      </dgm:t>
    </dgm:pt>
    <dgm:pt modelId="{A07B5412-4022-4A13-9939-4911298BF013}" type="sibTrans" cxnId="{FE50CCA6-6FC0-4977-A061-E28E9EEFACCC}">
      <dgm:prSet/>
      <dgm:spPr/>
      <dgm:t>
        <a:bodyPr/>
        <a:lstStyle/>
        <a:p>
          <a:endParaRPr lang="en-CA"/>
        </a:p>
      </dgm:t>
    </dgm:pt>
    <dgm:pt modelId="{0820271A-F864-4861-8E8D-307068C69ABE}">
      <dgm:prSet phldrT="[Text]" custT="1"/>
      <dgm:spPr/>
      <dgm:t>
        <a:bodyPr/>
        <a:lstStyle/>
        <a:p>
          <a:endParaRPr lang="en-CA" sz="2200" dirty="0" smtClean="0">
            <a:solidFill>
              <a:schemeClr val="bg1">
                <a:lumMod val="50000"/>
              </a:schemeClr>
            </a:solidFill>
          </a:endParaRPr>
        </a:p>
        <a:p>
          <a:r>
            <a:rPr lang="en-CA" sz="2200" dirty="0" smtClean="0">
              <a:solidFill>
                <a:schemeClr val="bg1">
                  <a:lumMod val="50000"/>
                </a:schemeClr>
              </a:solidFill>
            </a:rPr>
            <a:t>No control; </a:t>
          </a:r>
        </a:p>
        <a:p>
          <a:r>
            <a:rPr lang="en-CA" sz="2200" dirty="0" smtClean="0">
              <a:solidFill>
                <a:schemeClr val="bg1">
                  <a:lumMod val="50000"/>
                </a:schemeClr>
              </a:solidFill>
            </a:rPr>
            <a:t>Many potential confounds;</a:t>
          </a:r>
        </a:p>
        <a:p>
          <a:r>
            <a:rPr lang="en-CA" sz="2200" dirty="0" smtClean="0">
              <a:solidFill>
                <a:schemeClr val="bg1">
                  <a:lumMod val="50000"/>
                </a:schemeClr>
              </a:solidFill>
            </a:rPr>
            <a:t>Difficult to generalize results.</a:t>
          </a:r>
          <a:endParaRPr lang="en-CA" sz="2200" dirty="0">
            <a:solidFill>
              <a:schemeClr val="bg1">
                <a:lumMod val="50000"/>
              </a:schemeClr>
            </a:solidFill>
          </a:endParaRPr>
        </a:p>
      </dgm:t>
    </dgm:pt>
    <dgm:pt modelId="{350BE915-8FF0-4B22-B0C7-82E8A463E21F}" type="parTrans" cxnId="{5B9B2AE8-0AD8-4D52-805F-F5B4E44C23E5}">
      <dgm:prSet/>
      <dgm:spPr/>
      <dgm:t>
        <a:bodyPr/>
        <a:lstStyle/>
        <a:p>
          <a:endParaRPr lang="en-CA"/>
        </a:p>
      </dgm:t>
    </dgm:pt>
    <dgm:pt modelId="{10C957F9-E60F-473D-A187-2C29850A4772}" type="sibTrans" cxnId="{5B9B2AE8-0AD8-4D52-805F-F5B4E44C23E5}">
      <dgm:prSet/>
      <dgm:spPr/>
      <dgm:t>
        <a:bodyPr/>
        <a:lstStyle/>
        <a:p>
          <a:endParaRPr lang="en-CA"/>
        </a:p>
      </dgm:t>
    </dgm:pt>
    <dgm:pt modelId="{452BB5C6-2EF9-4BBE-B469-09C0EACB87B5}" type="pres">
      <dgm:prSet presAssocID="{F932260E-E1DD-48AE-B599-4812ED9110BA}" presName="Name0" presStyleCnt="0">
        <dgm:presLayoutVars>
          <dgm:dir/>
          <dgm:animLvl val="lvl"/>
          <dgm:resizeHandles val="exact"/>
        </dgm:presLayoutVars>
      </dgm:prSet>
      <dgm:spPr/>
      <dgm:t>
        <a:bodyPr/>
        <a:lstStyle/>
        <a:p>
          <a:endParaRPr lang="en-US"/>
        </a:p>
      </dgm:t>
    </dgm:pt>
    <dgm:pt modelId="{FAEA2091-F776-4811-ABFA-88F99D539694}" type="pres">
      <dgm:prSet presAssocID="{7F4F914F-A509-4A23-8AD5-738A5C96F4D8}" presName="compositeNode" presStyleCnt="0">
        <dgm:presLayoutVars>
          <dgm:bulletEnabled val="1"/>
        </dgm:presLayoutVars>
      </dgm:prSet>
      <dgm:spPr/>
    </dgm:pt>
    <dgm:pt modelId="{41D8BAD9-5242-4ABC-B5CB-FE467C7DD4C5}" type="pres">
      <dgm:prSet presAssocID="{7F4F914F-A509-4A23-8AD5-738A5C96F4D8}" presName="bgRect" presStyleLbl="node1" presStyleIdx="0" presStyleCnt="3"/>
      <dgm:spPr/>
      <dgm:t>
        <a:bodyPr/>
        <a:lstStyle/>
        <a:p>
          <a:endParaRPr lang="en-CA"/>
        </a:p>
      </dgm:t>
    </dgm:pt>
    <dgm:pt modelId="{9F2872C7-8274-48F2-B0A0-D0AFD9CA3AD7}" type="pres">
      <dgm:prSet presAssocID="{7F4F914F-A509-4A23-8AD5-738A5C96F4D8}" presName="parentNode" presStyleLbl="node1" presStyleIdx="0" presStyleCnt="3">
        <dgm:presLayoutVars>
          <dgm:chMax val="0"/>
          <dgm:bulletEnabled val="1"/>
        </dgm:presLayoutVars>
      </dgm:prSet>
      <dgm:spPr/>
      <dgm:t>
        <a:bodyPr/>
        <a:lstStyle/>
        <a:p>
          <a:endParaRPr lang="en-CA"/>
        </a:p>
      </dgm:t>
    </dgm:pt>
    <dgm:pt modelId="{E504925A-9B4C-417C-A96F-C57B63A077C3}" type="pres">
      <dgm:prSet presAssocID="{7F4F914F-A509-4A23-8AD5-738A5C96F4D8}" presName="childNode" presStyleLbl="node1" presStyleIdx="0" presStyleCnt="3">
        <dgm:presLayoutVars>
          <dgm:bulletEnabled val="1"/>
        </dgm:presLayoutVars>
      </dgm:prSet>
      <dgm:spPr/>
      <dgm:t>
        <a:bodyPr/>
        <a:lstStyle/>
        <a:p>
          <a:endParaRPr lang="en-CA"/>
        </a:p>
      </dgm:t>
    </dgm:pt>
    <dgm:pt modelId="{01E02954-335E-4274-83AE-DEE3D9F8F510}" type="pres">
      <dgm:prSet presAssocID="{A102628A-4B4E-4E31-8403-738EBAF48E3C}" presName="hSp" presStyleCnt="0"/>
      <dgm:spPr/>
    </dgm:pt>
    <dgm:pt modelId="{23BCF758-3851-48BE-96E6-ABFB28A15532}" type="pres">
      <dgm:prSet presAssocID="{A102628A-4B4E-4E31-8403-738EBAF48E3C}" presName="vProcSp" presStyleCnt="0"/>
      <dgm:spPr/>
    </dgm:pt>
    <dgm:pt modelId="{C04887DA-94E9-4F4F-9814-A333C2CE7A0B}" type="pres">
      <dgm:prSet presAssocID="{A102628A-4B4E-4E31-8403-738EBAF48E3C}" presName="vSp1" presStyleCnt="0"/>
      <dgm:spPr/>
    </dgm:pt>
    <dgm:pt modelId="{48C9EAFD-A869-4C79-9911-13F5CB5C06CE}" type="pres">
      <dgm:prSet presAssocID="{A102628A-4B4E-4E31-8403-738EBAF48E3C}" presName="simulatedConn" presStyleLbl="solidFgAcc1" presStyleIdx="0" presStyleCnt="2"/>
      <dgm:spPr/>
    </dgm:pt>
    <dgm:pt modelId="{1748F7E9-6AF2-4619-ACD0-0D09FE75766B}" type="pres">
      <dgm:prSet presAssocID="{A102628A-4B4E-4E31-8403-738EBAF48E3C}" presName="vSp2" presStyleCnt="0"/>
      <dgm:spPr/>
    </dgm:pt>
    <dgm:pt modelId="{4C31E717-F7D4-4EFD-8D71-CA043061A9A5}" type="pres">
      <dgm:prSet presAssocID="{A102628A-4B4E-4E31-8403-738EBAF48E3C}" presName="sibTrans" presStyleCnt="0"/>
      <dgm:spPr/>
    </dgm:pt>
    <dgm:pt modelId="{B7C0227E-DBB2-45EF-849F-60010B34F251}" type="pres">
      <dgm:prSet presAssocID="{47CFBA29-CAA3-4537-8F63-5E5D7E291965}" presName="compositeNode" presStyleCnt="0">
        <dgm:presLayoutVars>
          <dgm:bulletEnabled val="1"/>
        </dgm:presLayoutVars>
      </dgm:prSet>
      <dgm:spPr/>
    </dgm:pt>
    <dgm:pt modelId="{1C1A8061-526C-4590-A455-533AF3836B35}" type="pres">
      <dgm:prSet presAssocID="{47CFBA29-CAA3-4537-8F63-5E5D7E291965}" presName="bgRect" presStyleLbl="node1" presStyleIdx="1" presStyleCnt="3"/>
      <dgm:spPr/>
      <dgm:t>
        <a:bodyPr/>
        <a:lstStyle/>
        <a:p>
          <a:endParaRPr lang="en-CA"/>
        </a:p>
      </dgm:t>
    </dgm:pt>
    <dgm:pt modelId="{0F201E96-DEFE-4732-817A-5D32A8C74A6D}" type="pres">
      <dgm:prSet presAssocID="{47CFBA29-CAA3-4537-8F63-5E5D7E291965}" presName="parentNode" presStyleLbl="node1" presStyleIdx="1" presStyleCnt="3">
        <dgm:presLayoutVars>
          <dgm:chMax val="0"/>
          <dgm:bulletEnabled val="1"/>
        </dgm:presLayoutVars>
      </dgm:prSet>
      <dgm:spPr/>
      <dgm:t>
        <a:bodyPr/>
        <a:lstStyle/>
        <a:p>
          <a:endParaRPr lang="en-CA"/>
        </a:p>
      </dgm:t>
    </dgm:pt>
    <dgm:pt modelId="{8C2D5786-E43B-4AFA-94E8-5705D60FF284}" type="pres">
      <dgm:prSet presAssocID="{47CFBA29-CAA3-4537-8F63-5E5D7E291965}" presName="childNode" presStyleLbl="node1" presStyleIdx="1" presStyleCnt="3">
        <dgm:presLayoutVars>
          <dgm:bulletEnabled val="1"/>
        </dgm:presLayoutVars>
      </dgm:prSet>
      <dgm:spPr/>
      <dgm:t>
        <a:bodyPr/>
        <a:lstStyle/>
        <a:p>
          <a:endParaRPr lang="en-CA"/>
        </a:p>
      </dgm:t>
    </dgm:pt>
    <dgm:pt modelId="{6C4836E8-0843-4070-8672-E9F31398BBB6}" type="pres">
      <dgm:prSet presAssocID="{DE05543A-7214-4493-8F70-F52AD46C67D5}" presName="hSp" presStyleCnt="0"/>
      <dgm:spPr/>
    </dgm:pt>
    <dgm:pt modelId="{9238C89F-4F2F-490B-96C0-38C79D8F9690}" type="pres">
      <dgm:prSet presAssocID="{DE05543A-7214-4493-8F70-F52AD46C67D5}" presName="vProcSp" presStyleCnt="0"/>
      <dgm:spPr/>
    </dgm:pt>
    <dgm:pt modelId="{085C5A04-F11D-467A-B9D3-B628D5843EEE}" type="pres">
      <dgm:prSet presAssocID="{DE05543A-7214-4493-8F70-F52AD46C67D5}" presName="vSp1" presStyleCnt="0"/>
      <dgm:spPr/>
    </dgm:pt>
    <dgm:pt modelId="{167335E1-9967-4973-8059-19129E856B29}" type="pres">
      <dgm:prSet presAssocID="{DE05543A-7214-4493-8F70-F52AD46C67D5}" presName="simulatedConn" presStyleLbl="solidFgAcc1" presStyleIdx="1" presStyleCnt="2"/>
      <dgm:spPr/>
    </dgm:pt>
    <dgm:pt modelId="{5A160AB3-38AD-4E88-8119-28ADF3EDE3E2}" type="pres">
      <dgm:prSet presAssocID="{DE05543A-7214-4493-8F70-F52AD46C67D5}" presName="vSp2" presStyleCnt="0"/>
      <dgm:spPr/>
    </dgm:pt>
    <dgm:pt modelId="{7B71061A-A8FA-4BEF-BCD4-517B9762551D}" type="pres">
      <dgm:prSet presAssocID="{DE05543A-7214-4493-8F70-F52AD46C67D5}" presName="sibTrans" presStyleCnt="0"/>
      <dgm:spPr/>
    </dgm:pt>
    <dgm:pt modelId="{A08524A3-2E65-4933-A2E2-8E8AE51517EE}" type="pres">
      <dgm:prSet presAssocID="{33ECCE23-5A55-4DF6-91AB-E8A7C22BFC80}" presName="compositeNode" presStyleCnt="0">
        <dgm:presLayoutVars>
          <dgm:bulletEnabled val="1"/>
        </dgm:presLayoutVars>
      </dgm:prSet>
      <dgm:spPr/>
    </dgm:pt>
    <dgm:pt modelId="{417FDB56-6AF0-44DA-B4FD-E16D43108127}" type="pres">
      <dgm:prSet presAssocID="{33ECCE23-5A55-4DF6-91AB-E8A7C22BFC80}" presName="bgRect" presStyleLbl="node1" presStyleIdx="2" presStyleCnt="3"/>
      <dgm:spPr/>
      <dgm:t>
        <a:bodyPr/>
        <a:lstStyle/>
        <a:p>
          <a:endParaRPr lang="en-CA"/>
        </a:p>
      </dgm:t>
    </dgm:pt>
    <dgm:pt modelId="{F6160D9F-C56E-4B93-8A1D-7D8F0DE9150E}" type="pres">
      <dgm:prSet presAssocID="{33ECCE23-5A55-4DF6-91AB-E8A7C22BFC80}" presName="parentNode" presStyleLbl="node1" presStyleIdx="2" presStyleCnt="3">
        <dgm:presLayoutVars>
          <dgm:chMax val="0"/>
          <dgm:bulletEnabled val="1"/>
        </dgm:presLayoutVars>
      </dgm:prSet>
      <dgm:spPr/>
      <dgm:t>
        <a:bodyPr/>
        <a:lstStyle/>
        <a:p>
          <a:endParaRPr lang="en-CA"/>
        </a:p>
      </dgm:t>
    </dgm:pt>
    <dgm:pt modelId="{9452EB4D-5D29-4327-9601-F92FE7DB673B}" type="pres">
      <dgm:prSet presAssocID="{33ECCE23-5A55-4DF6-91AB-E8A7C22BFC80}" presName="childNode" presStyleLbl="node1" presStyleIdx="2" presStyleCnt="3">
        <dgm:presLayoutVars>
          <dgm:bulletEnabled val="1"/>
        </dgm:presLayoutVars>
      </dgm:prSet>
      <dgm:spPr/>
      <dgm:t>
        <a:bodyPr/>
        <a:lstStyle/>
        <a:p>
          <a:endParaRPr lang="en-CA"/>
        </a:p>
      </dgm:t>
    </dgm:pt>
  </dgm:ptLst>
  <dgm:cxnLst>
    <dgm:cxn modelId="{C57C34A0-D23F-4625-97C4-B6A06F7DA658}" srcId="{47CFBA29-CAA3-4537-8F63-5E5D7E291965}" destId="{257BB027-44C1-4AB2-AFB9-4984BDCCFA14}" srcOrd="0" destOrd="0" parTransId="{3EF7B022-7635-47A4-82B5-379C1BF7A5C5}" sibTransId="{FD3464FC-B560-438E-BC3C-E9C589C7E19C}"/>
    <dgm:cxn modelId="{FE50CCA6-6FC0-4977-A061-E28E9EEFACCC}" srcId="{F932260E-E1DD-48AE-B599-4812ED9110BA}" destId="{33ECCE23-5A55-4DF6-91AB-E8A7C22BFC80}" srcOrd="2" destOrd="0" parTransId="{C2875DAE-FB98-4FE1-A20F-BE3725DF9886}" sibTransId="{A07B5412-4022-4A13-9939-4911298BF013}"/>
    <dgm:cxn modelId="{B6707394-9F77-4F6B-89ED-5FA0F14E9460}" type="presOf" srcId="{33ECCE23-5A55-4DF6-91AB-E8A7C22BFC80}" destId="{F6160D9F-C56E-4B93-8A1D-7D8F0DE9150E}" srcOrd="1" destOrd="0" presId="urn:microsoft.com/office/officeart/2005/8/layout/hProcess7#1"/>
    <dgm:cxn modelId="{904A9B00-6CEB-40AE-9307-532BD9946706}" type="presOf" srcId="{7F4F914F-A509-4A23-8AD5-738A5C96F4D8}" destId="{9F2872C7-8274-48F2-B0A0-D0AFD9CA3AD7}" srcOrd="1" destOrd="0" presId="urn:microsoft.com/office/officeart/2005/8/layout/hProcess7#1"/>
    <dgm:cxn modelId="{F225C8E0-13DC-4967-A72E-CAA95D179E6B}" type="presOf" srcId="{257BB027-44C1-4AB2-AFB9-4984BDCCFA14}" destId="{8C2D5786-E43B-4AFA-94E8-5705D60FF284}" srcOrd="0" destOrd="0" presId="urn:microsoft.com/office/officeart/2005/8/layout/hProcess7#1"/>
    <dgm:cxn modelId="{5B9B2AE8-0AD8-4D52-805F-F5B4E44C23E5}" srcId="{33ECCE23-5A55-4DF6-91AB-E8A7C22BFC80}" destId="{0820271A-F864-4861-8E8D-307068C69ABE}" srcOrd="0" destOrd="0" parTransId="{350BE915-8FF0-4B22-B0C7-82E8A463E21F}" sibTransId="{10C957F9-E60F-473D-A187-2C29850A4772}"/>
    <dgm:cxn modelId="{73A6E93C-6772-4012-9041-C7C8FA1C7856}" type="presOf" srcId="{2CAD2515-7618-4EDC-9AE5-6070A134D188}" destId="{E504925A-9B4C-417C-A96F-C57B63A077C3}" srcOrd="0" destOrd="0" presId="urn:microsoft.com/office/officeart/2005/8/layout/hProcess7#1"/>
    <dgm:cxn modelId="{C013C383-E95E-4C2A-BC1B-7F4DCE0C6059}" type="presOf" srcId="{0820271A-F864-4861-8E8D-307068C69ABE}" destId="{9452EB4D-5D29-4327-9601-F92FE7DB673B}" srcOrd="0" destOrd="0" presId="urn:microsoft.com/office/officeart/2005/8/layout/hProcess7#1"/>
    <dgm:cxn modelId="{39D9C04E-7A10-494A-9B3E-E177639CC125}" type="presOf" srcId="{47CFBA29-CAA3-4537-8F63-5E5D7E291965}" destId="{0F201E96-DEFE-4732-817A-5D32A8C74A6D}" srcOrd="1" destOrd="0" presId="urn:microsoft.com/office/officeart/2005/8/layout/hProcess7#1"/>
    <dgm:cxn modelId="{11A98FED-9525-4399-BC7C-88C13BD4D433}" type="presOf" srcId="{33ECCE23-5A55-4DF6-91AB-E8A7C22BFC80}" destId="{417FDB56-6AF0-44DA-B4FD-E16D43108127}" srcOrd="0" destOrd="0" presId="urn:microsoft.com/office/officeart/2005/8/layout/hProcess7#1"/>
    <dgm:cxn modelId="{987B0ECA-726D-4403-BE18-9C4F90DBCC53}" srcId="{F932260E-E1DD-48AE-B599-4812ED9110BA}" destId="{7F4F914F-A509-4A23-8AD5-738A5C96F4D8}" srcOrd="0" destOrd="0" parTransId="{341B5FF4-5B6B-40FB-A110-A4C1CFB83817}" sibTransId="{A102628A-4B4E-4E31-8403-738EBAF48E3C}"/>
    <dgm:cxn modelId="{05EC6C78-1AE3-4403-A243-3047C019F3C8}" type="presOf" srcId="{F932260E-E1DD-48AE-B599-4812ED9110BA}" destId="{452BB5C6-2EF9-4BBE-B469-09C0EACB87B5}" srcOrd="0" destOrd="0" presId="urn:microsoft.com/office/officeart/2005/8/layout/hProcess7#1"/>
    <dgm:cxn modelId="{1017896E-337F-4ED1-81E2-98FADC14A0E5}" type="presOf" srcId="{47CFBA29-CAA3-4537-8F63-5E5D7E291965}" destId="{1C1A8061-526C-4590-A455-533AF3836B35}" srcOrd="0" destOrd="0" presId="urn:microsoft.com/office/officeart/2005/8/layout/hProcess7#1"/>
    <dgm:cxn modelId="{82EC21D1-6420-4314-AA78-82CA44905238}" srcId="{7F4F914F-A509-4A23-8AD5-738A5C96F4D8}" destId="{2CAD2515-7618-4EDC-9AE5-6070A134D188}" srcOrd="0" destOrd="0" parTransId="{B3440913-D136-4E61-87C5-E96210095DD1}" sibTransId="{34E3D104-5250-4766-A013-F7121239DD5C}"/>
    <dgm:cxn modelId="{5F2FFF3A-803F-4858-86FA-7BF060C6BC1B}" type="presOf" srcId="{7F4F914F-A509-4A23-8AD5-738A5C96F4D8}" destId="{41D8BAD9-5242-4ABC-B5CB-FE467C7DD4C5}" srcOrd="0" destOrd="0" presId="urn:microsoft.com/office/officeart/2005/8/layout/hProcess7#1"/>
    <dgm:cxn modelId="{D837BC61-F9B1-4715-A2F8-E6D6A9FC7E5E}" srcId="{F932260E-E1DD-48AE-B599-4812ED9110BA}" destId="{47CFBA29-CAA3-4537-8F63-5E5D7E291965}" srcOrd="1" destOrd="0" parTransId="{2C514515-A01B-4ED6-8B62-30D29977C364}" sibTransId="{DE05543A-7214-4493-8F70-F52AD46C67D5}"/>
    <dgm:cxn modelId="{02D97A15-8C4F-45A6-94EA-1813AB4313A1}" type="presParOf" srcId="{452BB5C6-2EF9-4BBE-B469-09C0EACB87B5}" destId="{FAEA2091-F776-4811-ABFA-88F99D539694}" srcOrd="0" destOrd="0" presId="urn:microsoft.com/office/officeart/2005/8/layout/hProcess7#1"/>
    <dgm:cxn modelId="{17025361-3831-42D1-9934-AFB662877B7B}" type="presParOf" srcId="{FAEA2091-F776-4811-ABFA-88F99D539694}" destId="{41D8BAD9-5242-4ABC-B5CB-FE467C7DD4C5}" srcOrd="0" destOrd="0" presId="urn:microsoft.com/office/officeart/2005/8/layout/hProcess7#1"/>
    <dgm:cxn modelId="{6B94D115-E450-4DDB-A311-1EAB26467124}" type="presParOf" srcId="{FAEA2091-F776-4811-ABFA-88F99D539694}" destId="{9F2872C7-8274-48F2-B0A0-D0AFD9CA3AD7}" srcOrd="1" destOrd="0" presId="urn:microsoft.com/office/officeart/2005/8/layout/hProcess7#1"/>
    <dgm:cxn modelId="{00EF4B14-5DF7-4BBB-AAA8-2A22685BF048}" type="presParOf" srcId="{FAEA2091-F776-4811-ABFA-88F99D539694}" destId="{E504925A-9B4C-417C-A96F-C57B63A077C3}" srcOrd="2" destOrd="0" presId="urn:microsoft.com/office/officeart/2005/8/layout/hProcess7#1"/>
    <dgm:cxn modelId="{D5D78338-AA6F-4E68-A654-EEFCEB4879FC}" type="presParOf" srcId="{452BB5C6-2EF9-4BBE-B469-09C0EACB87B5}" destId="{01E02954-335E-4274-83AE-DEE3D9F8F510}" srcOrd="1" destOrd="0" presId="urn:microsoft.com/office/officeart/2005/8/layout/hProcess7#1"/>
    <dgm:cxn modelId="{71D1032E-D273-416E-9B36-32AD292C6346}" type="presParOf" srcId="{452BB5C6-2EF9-4BBE-B469-09C0EACB87B5}" destId="{23BCF758-3851-48BE-96E6-ABFB28A15532}" srcOrd="2" destOrd="0" presId="urn:microsoft.com/office/officeart/2005/8/layout/hProcess7#1"/>
    <dgm:cxn modelId="{4E7144F8-8217-42B5-B75A-F19026F59A1E}" type="presParOf" srcId="{23BCF758-3851-48BE-96E6-ABFB28A15532}" destId="{C04887DA-94E9-4F4F-9814-A333C2CE7A0B}" srcOrd="0" destOrd="0" presId="urn:microsoft.com/office/officeart/2005/8/layout/hProcess7#1"/>
    <dgm:cxn modelId="{983C78B5-70EC-49D8-ABC0-6E241156C047}" type="presParOf" srcId="{23BCF758-3851-48BE-96E6-ABFB28A15532}" destId="{48C9EAFD-A869-4C79-9911-13F5CB5C06CE}" srcOrd="1" destOrd="0" presId="urn:microsoft.com/office/officeart/2005/8/layout/hProcess7#1"/>
    <dgm:cxn modelId="{ED4B9661-BDA3-4FFB-BA93-42A81EEB7892}" type="presParOf" srcId="{23BCF758-3851-48BE-96E6-ABFB28A15532}" destId="{1748F7E9-6AF2-4619-ACD0-0D09FE75766B}" srcOrd="2" destOrd="0" presId="urn:microsoft.com/office/officeart/2005/8/layout/hProcess7#1"/>
    <dgm:cxn modelId="{F0CBEFC7-1499-45E2-B227-87F06ECCEDB0}" type="presParOf" srcId="{452BB5C6-2EF9-4BBE-B469-09C0EACB87B5}" destId="{4C31E717-F7D4-4EFD-8D71-CA043061A9A5}" srcOrd="3" destOrd="0" presId="urn:microsoft.com/office/officeart/2005/8/layout/hProcess7#1"/>
    <dgm:cxn modelId="{E19DCB6D-6473-45A0-AB1E-F37E6E12673B}" type="presParOf" srcId="{452BB5C6-2EF9-4BBE-B469-09C0EACB87B5}" destId="{B7C0227E-DBB2-45EF-849F-60010B34F251}" srcOrd="4" destOrd="0" presId="urn:microsoft.com/office/officeart/2005/8/layout/hProcess7#1"/>
    <dgm:cxn modelId="{86770665-C38E-46D1-9DAA-E9D5F4C82533}" type="presParOf" srcId="{B7C0227E-DBB2-45EF-849F-60010B34F251}" destId="{1C1A8061-526C-4590-A455-533AF3836B35}" srcOrd="0" destOrd="0" presId="urn:microsoft.com/office/officeart/2005/8/layout/hProcess7#1"/>
    <dgm:cxn modelId="{75285D32-E12A-45F0-B834-5CCD135DF507}" type="presParOf" srcId="{B7C0227E-DBB2-45EF-849F-60010B34F251}" destId="{0F201E96-DEFE-4732-817A-5D32A8C74A6D}" srcOrd="1" destOrd="0" presId="urn:microsoft.com/office/officeart/2005/8/layout/hProcess7#1"/>
    <dgm:cxn modelId="{AA10D64E-DE56-4177-9105-2E72F8637F38}" type="presParOf" srcId="{B7C0227E-DBB2-45EF-849F-60010B34F251}" destId="{8C2D5786-E43B-4AFA-94E8-5705D60FF284}" srcOrd="2" destOrd="0" presId="urn:microsoft.com/office/officeart/2005/8/layout/hProcess7#1"/>
    <dgm:cxn modelId="{B153E04D-DF8C-4059-A14D-46CDDB7283AC}" type="presParOf" srcId="{452BB5C6-2EF9-4BBE-B469-09C0EACB87B5}" destId="{6C4836E8-0843-4070-8672-E9F31398BBB6}" srcOrd="5" destOrd="0" presId="urn:microsoft.com/office/officeart/2005/8/layout/hProcess7#1"/>
    <dgm:cxn modelId="{D5885DD5-5174-40EA-B5B4-5ADC2ED47846}" type="presParOf" srcId="{452BB5C6-2EF9-4BBE-B469-09C0EACB87B5}" destId="{9238C89F-4F2F-490B-96C0-38C79D8F9690}" srcOrd="6" destOrd="0" presId="urn:microsoft.com/office/officeart/2005/8/layout/hProcess7#1"/>
    <dgm:cxn modelId="{219DA09E-8FB7-4271-8208-E9F72435C59D}" type="presParOf" srcId="{9238C89F-4F2F-490B-96C0-38C79D8F9690}" destId="{085C5A04-F11D-467A-B9D3-B628D5843EEE}" srcOrd="0" destOrd="0" presId="urn:microsoft.com/office/officeart/2005/8/layout/hProcess7#1"/>
    <dgm:cxn modelId="{4A6394EB-FBCB-4D4E-8877-A08210F9A477}" type="presParOf" srcId="{9238C89F-4F2F-490B-96C0-38C79D8F9690}" destId="{167335E1-9967-4973-8059-19129E856B29}" srcOrd="1" destOrd="0" presId="urn:microsoft.com/office/officeart/2005/8/layout/hProcess7#1"/>
    <dgm:cxn modelId="{C9DC79C9-1C00-4564-AD7A-BE5BAC3686AC}" type="presParOf" srcId="{9238C89F-4F2F-490B-96C0-38C79D8F9690}" destId="{5A160AB3-38AD-4E88-8119-28ADF3EDE3E2}" srcOrd="2" destOrd="0" presId="urn:microsoft.com/office/officeart/2005/8/layout/hProcess7#1"/>
    <dgm:cxn modelId="{A71CC520-53D8-42E2-B49E-EBD72C85D354}" type="presParOf" srcId="{452BB5C6-2EF9-4BBE-B469-09C0EACB87B5}" destId="{7B71061A-A8FA-4BEF-BCD4-517B9762551D}" srcOrd="7" destOrd="0" presId="urn:microsoft.com/office/officeart/2005/8/layout/hProcess7#1"/>
    <dgm:cxn modelId="{1BBCC322-D89E-4A12-867F-68E2719FCDE0}" type="presParOf" srcId="{452BB5C6-2EF9-4BBE-B469-09C0EACB87B5}" destId="{A08524A3-2E65-4933-A2E2-8E8AE51517EE}" srcOrd="8" destOrd="0" presId="urn:microsoft.com/office/officeart/2005/8/layout/hProcess7#1"/>
    <dgm:cxn modelId="{282B2BFA-D406-48CD-880D-5543A45F60A7}" type="presParOf" srcId="{A08524A3-2E65-4933-A2E2-8E8AE51517EE}" destId="{417FDB56-6AF0-44DA-B4FD-E16D43108127}" srcOrd="0" destOrd="0" presId="urn:microsoft.com/office/officeart/2005/8/layout/hProcess7#1"/>
    <dgm:cxn modelId="{80A404A0-AB39-4DB9-A733-C7DD78C3A949}" type="presParOf" srcId="{A08524A3-2E65-4933-A2E2-8E8AE51517EE}" destId="{F6160D9F-C56E-4B93-8A1D-7D8F0DE9150E}" srcOrd="1" destOrd="0" presId="urn:microsoft.com/office/officeart/2005/8/layout/hProcess7#1"/>
    <dgm:cxn modelId="{21CCFDAA-9E88-472A-BB6D-5368EFCB8454}" type="presParOf" srcId="{A08524A3-2E65-4933-A2E2-8E8AE51517EE}" destId="{9452EB4D-5D29-4327-9601-F92FE7DB673B}" srcOrd="2" destOrd="0" presId="urn:microsoft.com/office/officeart/2005/8/layout/hProcess7#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D8BAD9-5242-4ABC-B5CB-FE467C7DD4C5}">
      <dsp:nvSpPr>
        <dsp:cNvPr id="0" name=""/>
        <dsp:cNvSpPr/>
      </dsp:nvSpPr>
      <dsp:spPr>
        <a:xfrm>
          <a:off x="651" y="184301"/>
          <a:ext cx="2804331" cy="3365197"/>
        </a:xfrm>
        <a:prstGeom prst="roundRect">
          <a:avLst>
            <a:gd name="adj" fmla="val 5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75438" rIns="97790" bIns="0" numCol="1" spcCol="1270" anchor="t" anchorCtr="0">
          <a:noAutofit/>
        </a:bodyPr>
        <a:lstStyle/>
        <a:p>
          <a:pPr lvl="0" algn="r" defTabSz="977900">
            <a:lnSpc>
              <a:spcPct val="90000"/>
            </a:lnSpc>
            <a:spcBef>
              <a:spcPct val="0"/>
            </a:spcBef>
            <a:spcAft>
              <a:spcPct val="35000"/>
            </a:spcAft>
          </a:pPr>
          <a:r>
            <a:rPr lang="en-CA" sz="2200" b="1" kern="1200" dirty="0" smtClean="0">
              <a:solidFill>
                <a:srgbClr val="FFFF00"/>
              </a:solidFill>
            </a:rPr>
            <a:t>Experimental</a:t>
          </a:r>
        </a:p>
      </dsp:txBody>
      <dsp:txXfrm rot="16200000">
        <a:off x="-1098646" y="1283599"/>
        <a:ext cx="2759461" cy="560866"/>
      </dsp:txXfrm>
    </dsp:sp>
    <dsp:sp modelId="{E504925A-9B4C-417C-A96F-C57B63A077C3}">
      <dsp:nvSpPr>
        <dsp:cNvPr id="0" name=""/>
        <dsp:cNvSpPr/>
      </dsp:nvSpPr>
      <dsp:spPr>
        <a:xfrm>
          <a:off x="561517" y="184301"/>
          <a:ext cx="2089226" cy="3365197"/>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75438" rIns="0" bIns="0" numCol="1" spcCol="1270" anchor="t" anchorCtr="0">
          <a:noAutofit/>
        </a:bodyPr>
        <a:lstStyle/>
        <a:p>
          <a:pPr lvl="0" algn="l" defTabSz="977900">
            <a:lnSpc>
              <a:spcPct val="90000"/>
            </a:lnSpc>
            <a:spcBef>
              <a:spcPct val="0"/>
            </a:spcBef>
            <a:spcAft>
              <a:spcPct val="35000"/>
            </a:spcAft>
          </a:pPr>
          <a:endParaRPr lang="en-CA" sz="2200" kern="1200" dirty="0" smtClean="0">
            <a:solidFill>
              <a:schemeClr val="bg1">
                <a:lumMod val="50000"/>
              </a:schemeClr>
            </a:solidFill>
          </a:endParaRPr>
        </a:p>
        <a:p>
          <a:pPr lvl="0" algn="l" defTabSz="977900">
            <a:lnSpc>
              <a:spcPct val="90000"/>
            </a:lnSpc>
            <a:spcBef>
              <a:spcPct val="0"/>
            </a:spcBef>
            <a:spcAft>
              <a:spcPct val="35000"/>
            </a:spcAft>
          </a:pPr>
          <a:r>
            <a:rPr lang="en-CA" sz="2200" kern="1200" dirty="0" smtClean="0">
              <a:solidFill>
                <a:srgbClr val="FFFF00"/>
              </a:solidFill>
            </a:rPr>
            <a:t>Highest degree of control;</a:t>
          </a:r>
        </a:p>
        <a:p>
          <a:pPr lvl="0" algn="l" defTabSz="977900">
            <a:lnSpc>
              <a:spcPct val="90000"/>
            </a:lnSpc>
            <a:spcBef>
              <a:spcPct val="0"/>
            </a:spcBef>
            <a:spcAft>
              <a:spcPct val="35000"/>
            </a:spcAft>
          </a:pPr>
          <a:r>
            <a:rPr lang="en-CA" sz="2200" kern="1200" dirty="0" smtClean="0">
              <a:solidFill>
                <a:srgbClr val="FFFF00"/>
              </a:solidFill>
            </a:rPr>
            <a:t>Confounds limited;</a:t>
          </a:r>
        </a:p>
        <a:p>
          <a:pPr lvl="0" algn="l" defTabSz="977900">
            <a:lnSpc>
              <a:spcPct val="90000"/>
            </a:lnSpc>
            <a:spcBef>
              <a:spcPct val="0"/>
            </a:spcBef>
            <a:spcAft>
              <a:spcPct val="35000"/>
            </a:spcAft>
          </a:pPr>
          <a:r>
            <a:rPr lang="en-CA" sz="2200" kern="1200" dirty="0" smtClean="0">
              <a:solidFill>
                <a:srgbClr val="FFFF00"/>
              </a:solidFill>
            </a:rPr>
            <a:t>Meaningful conclusions can be drawn.</a:t>
          </a:r>
        </a:p>
        <a:p>
          <a:pPr lvl="0" algn="l" defTabSz="977900">
            <a:lnSpc>
              <a:spcPct val="90000"/>
            </a:lnSpc>
            <a:spcBef>
              <a:spcPct val="0"/>
            </a:spcBef>
            <a:spcAft>
              <a:spcPct val="35000"/>
            </a:spcAft>
          </a:pPr>
          <a:endParaRPr lang="en-CA" sz="2200" kern="1200" dirty="0" smtClean="0"/>
        </a:p>
      </dsp:txBody>
      <dsp:txXfrm>
        <a:off x="561517" y="184301"/>
        <a:ext cx="2089226" cy="3365197"/>
      </dsp:txXfrm>
    </dsp:sp>
    <dsp:sp modelId="{1C1A8061-526C-4590-A455-533AF3836B35}">
      <dsp:nvSpPr>
        <dsp:cNvPr id="0" name=""/>
        <dsp:cNvSpPr/>
      </dsp:nvSpPr>
      <dsp:spPr>
        <a:xfrm>
          <a:off x="2903134" y="184301"/>
          <a:ext cx="2804331" cy="3365197"/>
        </a:xfrm>
        <a:prstGeom prst="roundRect">
          <a:avLst>
            <a:gd name="adj" fmla="val 5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75438" rIns="97790" bIns="0" numCol="1" spcCol="1270" anchor="t" anchorCtr="0">
          <a:noAutofit/>
        </a:bodyPr>
        <a:lstStyle/>
        <a:p>
          <a:pPr lvl="0" algn="r" defTabSz="977900">
            <a:lnSpc>
              <a:spcPct val="90000"/>
            </a:lnSpc>
            <a:spcBef>
              <a:spcPct val="0"/>
            </a:spcBef>
            <a:spcAft>
              <a:spcPct val="35000"/>
            </a:spcAft>
          </a:pPr>
          <a:r>
            <a:rPr lang="en-CA" sz="2200" b="1" kern="1200" dirty="0" smtClean="0">
              <a:solidFill>
                <a:schemeClr val="bg1">
                  <a:lumMod val="65000"/>
                </a:schemeClr>
              </a:solidFill>
            </a:rPr>
            <a:t>Quasi-experimental</a:t>
          </a:r>
        </a:p>
      </dsp:txBody>
      <dsp:txXfrm rot="16200000">
        <a:off x="1803836" y="1283599"/>
        <a:ext cx="2759461" cy="560866"/>
      </dsp:txXfrm>
    </dsp:sp>
    <dsp:sp modelId="{48C9EAFD-A869-4C79-9911-13F5CB5C06CE}">
      <dsp:nvSpPr>
        <dsp:cNvPr id="0" name=""/>
        <dsp:cNvSpPr/>
      </dsp:nvSpPr>
      <dsp:spPr>
        <a:xfrm rot="5400000">
          <a:off x="2669877" y="2858888"/>
          <a:ext cx="494556" cy="420649"/>
        </a:xfrm>
        <a:prstGeom prst="flowChartExtract">
          <a:avLst/>
        </a:prstGeom>
        <a:solidFill>
          <a:schemeClr val="lt1">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C2D5786-E43B-4AFA-94E8-5705D60FF284}">
      <dsp:nvSpPr>
        <dsp:cNvPr id="0" name=""/>
        <dsp:cNvSpPr/>
      </dsp:nvSpPr>
      <dsp:spPr>
        <a:xfrm>
          <a:off x="3464000" y="184301"/>
          <a:ext cx="2089226" cy="3365197"/>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75438" rIns="0" bIns="0" numCol="1" spcCol="1270" anchor="t" anchorCtr="0">
          <a:noAutofit/>
        </a:bodyPr>
        <a:lstStyle/>
        <a:p>
          <a:pPr lvl="0" algn="l" defTabSz="977900">
            <a:lnSpc>
              <a:spcPct val="90000"/>
            </a:lnSpc>
            <a:spcBef>
              <a:spcPct val="0"/>
            </a:spcBef>
            <a:spcAft>
              <a:spcPct val="35000"/>
            </a:spcAft>
          </a:pPr>
          <a:endParaRPr lang="en-CA" sz="2200" kern="1200" dirty="0" smtClean="0">
            <a:solidFill>
              <a:srgbClr val="FFFF00"/>
            </a:solidFill>
          </a:endParaRPr>
        </a:p>
        <a:p>
          <a:pPr lvl="0" algn="l" defTabSz="977900">
            <a:lnSpc>
              <a:spcPct val="90000"/>
            </a:lnSpc>
            <a:spcBef>
              <a:spcPct val="0"/>
            </a:spcBef>
            <a:spcAft>
              <a:spcPct val="35000"/>
            </a:spcAft>
          </a:pPr>
          <a:r>
            <a:rPr lang="en-CA" sz="2200" kern="1200" dirty="0" smtClean="0">
              <a:solidFill>
                <a:schemeClr val="bg1">
                  <a:lumMod val="65000"/>
                </a:schemeClr>
              </a:solidFill>
            </a:rPr>
            <a:t>Moderate control over variables;</a:t>
          </a:r>
        </a:p>
        <a:p>
          <a:pPr lvl="0" algn="l" defTabSz="977900">
            <a:lnSpc>
              <a:spcPct val="90000"/>
            </a:lnSpc>
            <a:spcBef>
              <a:spcPct val="0"/>
            </a:spcBef>
            <a:spcAft>
              <a:spcPct val="35000"/>
            </a:spcAft>
          </a:pPr>
          <a:r>
            <a:rPr lang="en-CA" sz="2200" kern="1200" dirty="0" smtClean="0">
              <a:solidFill>
                <a:schemeClr val="bg1">
                  <a:lumMod val="65000"/>
                </a:schemeClr>
              </a:solidFill>
            </a:rPr>
            <a:t>Confounds present;</a:t>
          </a:r>
        </a:p>
        <a:p>
          <a:pPr lvl="0" algn="l" defTabSz="977900">
            <a:lnSpc>
              <a:spcPct val="90000"/>
            </a:lnSpc>
            <a:spcBef>
              <a:spcPct val="0"/>
            </a:spcBef>
            <a:spcAft>
              <a:spcPct val="35000"/>
            </a:spcAft>
          </a:pPr>
          <a:r>
            <a:rPr lang="en-CA" sz="2200" kern="1200" dirty="0" smtClean="0">
              <a:solidFill>
                <a:schemeClr val="bg1">
                  <a:lumMod val="65000"/>
                </a:schemeClr>
              </a:solidFill>
            </a:rPr>
            <a:t>Can cautious interpret results.</a:t>
          </a:r>
        </a:p>
        <a:p>
          <a:pPr lvl="0" algn="l" defTabSz="977900">
            <a:lnSpc>
              <a:spcPct val="90000"/>
            </a:lnSpc>
            <a:spcBef>
              <a:spcPct val="0"/>
            </a:spcBef>
            <a:spcAft>
              <a:spcPct val="35000"/>
            </a:spcAft>
          </a:pPr>
          <a:endParaRPr lang="en-CA" sz="2200" kern="1200" dirty="0" smtClean="0"/>
        </a:p>
        <a:p>
          <a:pPr lvl="0" algn="l" defTabSz="977900">
            <a:lnSpc>
              <a:spcPct val="90000"/>
            </a:lnSpc>
            <a:spcBef>
              <a:spcPct val="0"/>
            </a:spcBef>
            <a:spcAft>
              <a:spcPct val="35000"/>
            </a:spcAft>
          </a:pPr>
          <a:endParaRPr lang="en-CA" sz="2200" kern="1200" dirty="0"/>
        </a:p>
      </dsp:txBody>
      <dsp:txXfrm>
        <a:off x="3464000" y="184301"/>
        <a:ext cx="2089226" cy="3365197"/>
      </dsp:txXfrm>
    </dsp:sp>
    <dsp:sp modelId="{417FDB56-6AF0-44DA-B4FD-E16D43108127}">
      <dsp:nvSpPr>
        <dsp:cNvPr id="0" name=""/>
        <dsp:cNvSpPr/>
      </dsp:nvSpPr>
      <dsp:spPr>
        <a:xfrm>
          <a:off x="5805617" y="184301"/>
          <a:ext cx="2804331" cy="3365197"/>
        </a:xfrm>
        <a:prstGeom prst="roundRect">
          <a:avLst>
            <a:gd name="adj" fmla="val 5000"/>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75438" rIns="97790" bIns="0" numCol="1" spcCol="1270" anchor="t" anchorCtr="0">
          <a:noAutofit/>
        </a:bodyPr>
        <a:lstStyle/>
        <a:p>
          <a:pPr lvl="0" algn="r" defTabSz="977900">
            <a:lnSpc>
              <a:spcPct val="90000"/>
            </a:lnSpc>
            <a:spcBef>
              <a:spcPct val="0"/>
            </a:spcBef>
            <a:spcAft>
              <a:spcPct val="35000"/>
            </a:spcAft>
          </a:pPr>
          <a:r>
            <a:rPr lang="en-CA" sz="2200" b="1" kern="1200" dirty="0" smtClean="0">
              <a:solidFill>
                <a:schemeClr val="bg1">
                  <a:lumMod val="50000"/>
                </a:schemeClr>
              </a:solidFill>
            </a:rPr>
            <a:t>Non-experimental</a:t>
          </a:r>
          <a:endParaRPr lang="en-CA" sz="2200" b="1" kern="1200" dirty="0">
            <a:solidFill>
              <a:schemeClr val="bg1">
                <a:lumMod val="50000"/>
              </a:schemeClr>
            </a:solidFill>
          </a:endParaRPr>
        </a:p>
      </dsp:txBody>
      <dsp:txXfrm rot="16200000">
        <a:off x="4706319" y="1283599"/>
        <a:ext cx="2759461" cy="560866"/>
      </dsp:txXfrm>
    </dsp:sp>
    <dsp:sp modelId="{167335E1-9967-4973-8059-19129E856B29}">
      <dsp:nvSpPr>
        <dsp:cNvPr id="0" name=""/>
        <dsp:cNvSpPr/>
      </dsp:nvSpPr>
      <dsp:spPr>
        <a:xfrm rot="5400000">
          <a:off x="5572360" y="2858888"/>
          <a:ext cx="494556" cy="420649"/>
        </a:xfrm>
        <a:prstGeom prst="flowChartExtract">
          <a:avLst/>
        </a:prstGeom>
        <a:solidFill>
          <a:schemeClr val="lt1">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452EB4D-5D29-4327-9601-F92FE7DB673B}">
      <dsp:nvSpPr>
        <dsp:cNvPr id="0" name=""/>
        <dsp:cNvSpPr/>
      </dsp:nvSpPr>
      <dsp:spPr>
        <a:xfrm>
          <a:off x="6366483" y="184301"/>
          <a:ext cx="2089226" cy="3365197"/>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75438" rIns="0" bIns="0" numCol="1" spcCol="1270" anchor="t" anchorCtr="0">
          <a:noAutofit/>
        </a:bodyPr>
        <a:lstStyle/>
        <a:p>
          <a:pPr lvl="0" algn="l" defTabSz="977900">
            <a:lnSpc>
              <a:spcPct val="90000"/>
            </a:lnSpc>
            <a:spcBef>
              <a:spcPct val="0"/>
            </a:spcBef>
            <a:spcAft>
              <a:spcPct val="35000"/>
            </a:spcAft>
          </a:pPr>
          <a:endParaRPr lang="en-CA" sz="2200" kern="1200" dirty="0" smtClean="0">
            <a:solidFill>
              <a:schemeClr val="bg1">
                <a:lumMod val="50000"/>
              </a:schemeClr>
            </a:solidFill>
          </a:endParaRPr>
        </a:p>
        <a:p>
          <a:pPr lvl="0" algn="l" defTabSz="977900">
            <a:lnSpc>
              <a:spcPct val="90000"/>
            </a:lnSpc>
            <a:spcBef>
              <a:spcPct val="0"/>
            </a:spcBef>
            <a:spcAft>
              <a:spcPct val="35000"/>
            </a:spcAft>
          </a:pPr>
          <a:r>
            <a:rPr lang="en-CA" sz="2200" kern="1200" dirty="0" smtClean="0">
              <a:solidFill>
                <a:schemeClr val="bg1">
                  <a:lumMod val="50000"/>
                </a:schemeClr>
              </a:solidFill>
            </a:rPr>
            <a:t>No control; </a:t>
          </a:r>
        </a:p>
        <a:p>
          <a:pPr lvl="0" algn="l" defTabSz="977900">
            <a:lnSpc>
              <a:spcPct val="90000"/>
            </a:lnSpc>
            <a:spcBef>
              <a:spcPct val="0"/>
            </a:spcBef>
            <a:spcAft>
              <a:spcPct val="35000"/>
            </a:spcAft>
          </a:pPr>
          <a:r>
            <a:rPr lang="en-CA" sz="2200" kern="1200" dirty="0" smtClean="0">
              <a:solidFill>
                <a:schemeClr val="bg1">
                  <a:lumMod val="50000"/>
                </a:schemeClr>
              </a:solidFill>
            </a:rPr>
            <a:t>Many potential confounds;</a:t>
          </a:r>
        </a:p>
        <a:p>
          <a:pPr lvl="0" algn="l" defTabSz="977900">
            <a:lnSpc>
              <a:spcPct val="90000"/>
            </a:lnSpc>
            <a:spcBef>
              <a:spcPct val="0"/>
            </a:spcBef>
            <a:spcAft>
              <a:spcPct val="35000"/>
            </a:spcAft>
          </a:pPr>
          <a:r>
            <a:rPr lang="en-CA" sz="2200" kern="1200" dirty="0" smtClean="0">
              <a:solidFill>
                <a:schemeClr val="bg1">
                  <a:lumMod val="50000"/>
                </a:schemeClr>
              </a:solidFill>
            </a:rPr>
            <a:t>Difficult to generalize results.</a:t>
          </a:r>
          <a:endParaRPr lang="en-CA" sz="2200" kern="1200" dirty="0">
            <a:solidFill>
              <a:schemeClr val="bg1">
                <a:lumMod val="50000"/>
              </a:schemeClr>
            </a:solidFill>
          </a:endParaRPr>
        </a:p>
      </dsp:txBody>
      <dsp:txXfrm>
        <a:off x="6366483" y="184301"/>
        <a:ext cx="2089226" cy="3365197"/>
      </dsp:txXfrm>
    </dsp:sp>
  </dsp:spTree>
</dsp:drawing>
</file>

<file path=ppt/diagrams/layout1.xml><?xml version="1.0" encoding="utf-8"?>
<dgm:layoutDef xmlns:dgm="http://schemas.openxmlformats.org/drawingml/2006/diagram" xmlns:a="http://schemas.openxmlformats.org/drawingml/2006/main" uniqueId="urn:microsoft.com/office/officeart/2005/8/layout/hProcess7#1">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presOf axis="self"/>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presOf axis="self"/>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F406DAC-3EED-4273-922F-5BB747EBAD31}" type="datetimeFigureOut">
              <a:rPr lang="en-US" smtClean="0"/>
              <a:pPr/>
              <a:t>6/5/2013</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39264C9-D128-489D-8AE1-AC8EED08CFE4}" type="slidenum">
              <a:rPr lang="en-US" smtClean="0"/>
              <a:pPr/>
              <a:t>‹#›</a:t>
            </a:fld>
            <a:endParaRPr lang="en-US" dirty="0"/>
          </a:p>
        </p:txBody>
      </p:sp>
    </p:spTree>
    <p:extLst>
      <p:ext uri="{BB962C8B-B14F-4D97-AF65-F5344CB8AC3E}">
        <p14:creationId xmlns:p14="http://schemas.microsoft.com/office/powerpoint/2010/main" val="42600634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F39264C9-D128-489D-8AE1-AC8EED08CFE4}" type="slidenum">
              <a:rPr lang="en-US" smtClean="0"/>
              <a:pPr/>
              <a:t>7</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2B69879-F780-4EEC-A49F-203752EEF045}" type="datetime1">
              <a:rPr lang="en-US" smtClean="0"/>
              <a:pPr/>
              <a:t>6/5/2013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EB5E35F-E947-4B02-BD01-8502613769F4}" type="datetime1">
              <a:rPr lang="en-US" smtClean="0"/>
              <a:pPr/>
              <a:t>6/5/2013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22B7EB4-2D15-48CE-863D-ACDA0D7CD8C5}" type="datetime1">
              <a:rPr lang="en-US" smtClean="0"/>
              <a:pPr/>
              <a:t>6/5/2013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A798950-5337-4DF6-82EF-76AC80B823BE}" type="datetime1">
              <a:rPr lang="en-US" smtClean="0"/>
              <a:pPr/>
              <a:t>6/5/2013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4C64B5C-2B94-415E-A0BE-CD01E1FD8C0D}" type="datetime1">
              <a:rPr lang="en-US" smtClean="0"/>
              <a:pPr/>
              <a:t>6/5/2013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5670D50-3FF5-43E7-B5A2-F8604FFA87E6}" type="datetime1">
              <a:rPr lang="en-US" smtClean="0"/>
              <a:pPr/>
              <a:t>6/5/2013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AA75E91-E01B-40B7-8FB9-CAE7A66D0299}" type="datetime1">
              <a:rPr lang="en-US" smtClean="0"/>
              <a:pPr/>
              <a:t>6/5/2013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D4B7B7E-4690-4341-9977-C41A8D4508EB}" type="datetime1">
              <a:rPr lang="en-US" smtClean="0"/>
              <a:pPr/>
              <a:t>6/5/2013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96056EB-1EF2-4DC3-A073-A4F71057EA6C}" type="datetime1">
              <a:rPr lang="en-US" smtClean="0"/>
              <a:pPr/>
              <a:t>6/5/2013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18C28A2-589B-41E4-B295-6ACBFEABF8D6}" type="datetime1">
              <a:rPr lang="en-US" smtClean="0"/>
              <a:pPr/>
              <a:t>6/5/2013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D7D9ECC-7320-4A98-9BB2-0D76C9E6EAC2}" type="datetime1">
              <a:rPr lang="en-US" smtClean="0"/>
              <a:pPr/>
              <a:t>6/5/2013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1CA5E9E-63E9-43F8-B0C8-614212CD573F}" type="datetime1">
              <a:rPr lang="en-US" smtClean="0"/>
              <a:pPr/>
              <a:t>6/5/2013</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4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4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ctrTitle"/>
          </p:nvPr>
        </p:nvSpPr>
        <p:spPr>
          <a:xfrm>
            <a:off x="971600" y="2346449"/>
            <a:ext cx="7776864" cy="1946647"/>
          </a:xfrm>
        </p:spPr>
        <p:txBody>
          <a:bodyPr>
            <a:noAutofit/>
          </a:bodyPr>
          <a:lstStyle/>
          <a:p>
            <a:pPr algn="r"/>
            <a:r>
              <a:rPr lang="en-US" sz="4600" b="1" dirty="0" smtClean="0"/>
              <a:t/>
            </a:r>
            <a:br>
              <a:rPr lang="en-US" sz="4600" b="1" dirty="0" smtClean="0"/>
            </a:br>
            <a:r>
              <a:rPr lang="en-US" sz="4600" b="1" dirty="0" smtClean="0"/>
              <a:t>Experimental Design:</a:t>
            </a:r>
            <a:br>
              <a:rPr lang="en-US" sz="4600" b="1" dirty="0" smtClean="0"/>
            </a:br>
            <a:r>
              <a:rPr lang="en-US" sz="4600" b="1" dirty="0" smtClean="0"/>
              <a:t>From Chaos to Control</a:t>
            </a:r>
            <a:br>
              <a:rPr lang="en-US" sz="4600" b="1" dirty="0" smtClean="0"/>
            </a:br>
            <a:endParaRPr lang="en-US" sz="4000" dirty="0"/>
          </a:p>
        </p:txBody>
      </p:sp>
      <p:sp>
        <p:nvSpPr>
          <p:cNvPr id="5" name="Subtitle 2"/>
          <p:cNvSpPr>
            <a:spLocks noGrp="1"/>
          </p:cNvSpPr>
          <p:nvPr>
            <p:ph type="subTitle" idx="1"/>
          </p:nvPr>
        </p:nvSpPr>
        <p:spPr>
          <a:xfrm>
            <a:off x="1371600" y="5013176"/>
            <a:ext cx="6400800" cy="1224136"/>
          </a:xfrm>
        </p:spPr>
        <p:txBody>
          <a:bodyPr/>
          <a:lstStyle/>
          <a:p>
            <a:r>
              <a:rPr lang="en-US" dirty="0" smtClean="0"/>
              <a:t>Jordan Schoenherr</a:t>
            </a:r>
          </a:p>
          <a:p>
            <a:r>
              <a:rPr lang="en-US" dirty="0" smtClean="0"/>
              <a:t>Carleton University</a:t>
            </a:r>
            <a:endParaRPr lang="en-US" dirty="0"/>
          </a:p>
        </p:txBody>
      </p:sp>
      <p:sp>
        <p:nvSpPr>
          <p:cNvPr id="6" name="Rectangle 2"/>
          <p:cNvSpPr>
            <a:spLocks noChangeArrowheads="1"/>
          </p:cNvSpPr>
          <p:nvPr/>
        </p:nvSpPr>
        <p:spPr bwMode="auto">
          <a:xfrm>
            <a:off x="3378200" y="177800"/>
            <a:ext cx="5499100" cy="1004888"/>
          </a:xfrm>
          <a:prstGeom prst="rect">
            <a:avLst/>
          </a:prstGeom>
          <a:solidFill>
            <a:srgbClr val="800000"/>
          </a:solidFill>
          <a:ln w="9525">
            <a:noFill/>
            <a:miter lim="800000"/>
            <a:headEnd/>
            <a:tailEnd/>
          </a:ln>
          <a:effectLst/>
        </p:spPr>
        <p:txBody>
          <a:bodyPr anchor="ctr"/>
          <a:lstStyle/>
          <a:p>
            <a:pPr algn="ctr" eaLnBrk="1" hangingPunct="1"/>
            <a:r>
              <a:rPr lang="en-US" sz="2800" b="1" dirty="0" smtClean="0">
                <a:solidFill>
                  <a:schemeClr val="bg1"/>
                </a:solidFill>
                <a:latin typeface="Lucida Sans" pitchFamily="34" charset="0"/>
              </a:rPr>
              <a:t>Research Methods</a:t>
            </a:r>
            <a:endParaRPr lang="en-US" sz="2800" b="1" dirty="0">
              <a:solidFill>
                <a:schemeClr val="bg1"/>
              </a:solidFill>
              <a:latin typeface="Lucida Sans" pitchFamily="34" charset="0"/>
            </a:endParaRPr>
          </a:p>
        </p:txBody>
      </p:sp>
      <p:pic>
        <p:nvPicPr>
          <p:cNvPr id="7" name="Picture 7"/>
          <p:cNvPicPr>
            <a:picLocks noChangeAspect="1" noChangeArrowheads="1"/>
          </p:cNvPicPr>
          <p:nvPr/>
        </p:nvPicPr>
        <p:blipFill>
          <a:blip r:embed="rId2" cstate="print"/>
          <a:srcRect/>
          <a:stretch>
            <a:fillRect/>
          </a:stretch>
        </p:blipFill>
        <p:spPr bwMode="auto">
          <a:xfrm>
            <a:off x="317500" y="190500"/>
            <a:ext cx="2908300" cy="973138"/>
          </a:xfrm>
          <a:prstGeom prst="rect">
            <a:avLst/>
          </a:prstGeom>
          <a:noFill/>
          <a:ln w="9525">
            <a:solidFill>
              <a:schemeClr val="tx1"/>
            </a:solidFill>
            <a:miter lim="800000"/>
            <a:headEnd/>
            <a:tailEnd/>
          </a:ln>
          <a:effectLst/>
        </p:spPr>
      </p:pic>
      <p:sp>
        <p:nvSpPr>
          <p:cNvPr id="8" name="Text Box 12"/>
          <p:cNvSpPr txBox="1">
            <a:spLocks noChangeArrowheads="1"/>
          </p:cNvSpPr>
          <p:nvPr/>
        </p:nvSpPr>
        <p:spPr bwMode="auto">
          <a:xfrm>
            <a:off x="304800" y="1330325"/>
            <a:ext cx="8585200" cy="608013"/>
          </a:xfrm>
          <a:prstGeom prst="rect">
            <a:avLst/>
          </a:prstGeom>
          <a:noFill/>
          <a:ln w="9525">
            <a:solidFill>
              <a:srgbClr val="800000"/>
            </a:solidFill>
            <a:miter lim="800000"/>
            <a:headEnd/>
            <a:tailEnd/>
          </a:ln>
          <a:effectLst/>
        </p:spPr>
        <p:txBody>
          <a:bodyPr wrap="none" anchor="ctr" anchorCtr="1"/>
          <a:lstStyle/>
          <a:p>
            <a:pPr>
              <a:spcBef>
                <a:spcPct val="50000"/>
              </a:spcBef>
            </a:pPr>
            <a:r>
              <a:rPr lang="en-US" sz="2800" b="1" smtClean="0">
                <a:solidFill>
                  <a:srgbClr val="800000"/>
                </a:solidFill>
                <a:latin typeface="Lucida Sans" pitchFamily="34" charset="0"/>
              </a:rPr>
              <a:t>PSYC/NEURO 2001 </a:t>
            </a:r>
            <a:r>
              <a:rPr lang="en-US" sz="2800" b="1" dirty="0" smtClean="0">
                <a:solidFill>
                  <a:srgbClr val="800000"/>
                </a:solidFill>
                <a:latin typeface="Lucida Sans" pitchFamily="34" charset="0"/>
              </a:rPr>
              <a:t>Mon and Weds 14:30-17:30</a:t>
            </a:r>
            <a:endParaRPr lang="en-US" sz="2800" b="1" dirty="0">
              <a:solidFill>
                <a:srgbClr val="800000"/>
              </a:solidFill>
              <a:latin typeface="Lucida Sans" pitchFamily="34" charset="0"/>
            </a:endParaRPr>
          </a:p>
        </p:txBody>
      </p:sp>
      <p:sp>
        <p:nvSpPr>
          <p:cNvPr id="9" name="Slide Number Placeholder 8"/>
          <p:cNvSpPr>
            <a:spLocks noGrp="1"/>
          </p:cNvSpPr>
          <p:nvPr>
            <p:ph type="sldNum" sz="quarter" idx="12"/>
          </p:nvPr>
        </p:nvSpPr>
        <p:spPr/>
        <p:txBody>
          <a:bodyPr/>
          <a:lstStyle/>
          <a:p>
            <a:fld id="{95587115-9895-4084-9D4B-E04959BE5F83}" type="slidenum">
              <a:rPr lang="en-US" smtClean="0"/>
              <a:pPr/>
              <a:t>1</a:t>
            </a:fld>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1"/>
            <a:ext cx="8229600" cy="4267200"/>
          </a:xfrm>
        </p:spPr>
        <p:txBody>
          <a:bodyPr/>
          <a:lstStyle/>
          <a:p>
            <a:endParaRPr lang="en-CA" dirty="0" smtClean="0"/>
          </a:p>
          <a:p>
            <a:r>
              <a:rPr lang="en-CA" dirty="0" smtClean="0"/>
              <a:t>PSYC/NEURO 2001 </a:t>
            </a:r>
          </a:p>
          <a:p>
            <a:pPr lvl="1"/>
            <a:r>
              <a:rPr lang="en-CA" dirty="0" smtClean="0"/>
              <a:t>Wednesday, June 26</a:t>
            </a:r>
            <a:r>
              <a:rPr lang="en-CA" baseline="30000" dirty="0" smtClean="0"/>
              <a:t>th</a:t>
            </a:r>
            <a:r>
              <a:rPr lang="en-CA" dirty="0" smtClean="0"/>
              <a:t> (14:00)</a:t>
            </a:r>
          </a:p>
          <a:p>
            <a:pPr lvl="1"/>
            <a:r>
              <a:rPr lang="en-CA" dirty="0" smtClean="0"/>
              <a:t>Location TBA</a:t>
            </a:r>
          </a:p>
          <a:p>
            <a:pPr lvl="1"/>
            <a:r>
              <a:rPr lang="en-CA" dirty="0" smtClean="0"/>
              <a:t>Considering eliminating </a:t>
            </a:r>
            <a:r>
              <a:rPr lang="en-CA" i="1" dirty="0" smtClean="0"/>
              <a:t>a Chapter</a:t>
            </a:r>
            <a:r>
              <a:rPr lang="en-CA" dirty="0" smtClean="0"/>
              <a:t> from the final exam</a:t>
            </a:r>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2</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Exam Schedule</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buSzPct val="90000"/>
            </a:pPr>
            <a:endParaRPr lang="en-US" sz="1200" dirty="0" smtClean="0"/>
          </a:p>
          <a:p>
            <a:r>
              <a:rPr lang="en-US" dirty="0" smtClean="0"/>
              <a:t>History of the modern experimental design.</a:t>
            </a:r>
          </a:p>
          <a:p>
            <a:endParaRPr lang="en-US" dirty="0" smtClean="0"/>
          </a:p>
          <a:p>
            <a:r>
              <a:rPr lang="en-US" dirty="0" smtClean="0"/>
              <a:t>Basics of experimental design.</a:t>
            </a:r>
          </a:p>
          <a:p>
            <a:endParaRPr lang="en-US" dirty="0" smtClean="0"/>
          </a:p>
          <a:p>
            <a:r>
              <a:rPr lang="en-US" dirty="0" smtClean="0"/>
              <a:t>Simple and complex experiments.</a:t>
            </a:r>
            <a:endParaRPr lang="en-US" dirty="0"/>
          </a:p>
        </p:txBody>
      </p:sp>
      <p:sp>
        <p:nvSpPr>
          <p:cNvPr id="4"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Overview of Lecture</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5" name="Slide Number Placeholder 4"/>
          <p:cNvSpPr>
            <a:spLocks noGrp="1"/>
          </p:cNvSpPr>
          <p:nvPr>
            <p:ph type="sldNum" sz="quarter" idx="12"/>
          </p:nvPr>
        </p:nvSpPr>
        <p:spPr/>
        <p:txBody>
          <a:bodyPr/>
          <a:lstStyle/>
          <a:p>
            <a:fld id="{95587115-9895-4084-9D4B-E04959BE5F83}" type="slidenum">
              <a:rPr lang="en-US" smtClean="0"/>
              <a:pPr/>
              <a:t>3</a:t>
            </a:fld>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371600"/>
            <a:ext cx="8458200" cy="1676400"/>
          </a:xfrm>
        </p:spPr>
        <p:txBody>
          <a:bodyPr>
            <a:normAutofit lnSpcReduction="10000"/>
          </a:bodyPr>
          <a:lstStyle/>
          <a:p>
            <a:r>
              <a:rPr lang="en-CA" sz="2800" dirty="0" smtClean="0"/>
              <a:t>Experimental, Quasi-experimental and Non-experimental designs are located on a continuum based on the degree of control that we have over variables.</a:t>
            </a:r>
          </a:p>
        </p:txBody>
      </p:sp>
      <p:sp>
        <p:nvSpPr>
          <p:cNvPr id="4" name="Slide Number Placeholder 3"/>
          <p:cNvSpPr>
            <a:spLocks noGrp="1"/>
          </p:cNvSpPr>
          <p:nvPr>
            <p:ph type="sldNum" sz="quarter" idx="12"/>
          </p:nvPr>
        </p:nvSpPr>
        <p:spPr/>
        <p:txBody>
          <a:bodyPr/>
          <a:lstStyle/>
          <a:p>
            <a:fld id="{B6F15528-21DE-4FAA-801E-634DDDAF4B2B}" type="slidenum">
              <a:rPr lang="en-US" smtClean="0"/>
              <a:pPr/>
              <a:t>4</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The Continuum of Internal Validity</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graphicFrame>
        <p:nvGraphicFramePr>
          <p:cNvPr id="8" name="Diagram 7"/>
          <p:cNvGraphicFramePr/>
          <p:nvPr/>
        </p:nvGraphicFramePr>
        <p:xfrm>
          <a:off x="304800" y="2895600"/>
          <a:ext cx="8610600" cy="3733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00034" y="3886200"/>
            <a:ext cx="8429684" cy="2351112"/>
          </a:xfrm>
        </p:spPr>
        <p:txBody>
          <a:bodyPr>
            <a:normAutofit/>
          </a:bodyPr>
          <a:lstStyle/>
          <a:p>
            <a:r>
              <a:rPr lang="en-CA" sz="2400" dirty="0" smtClean="0"/>
              <a:t>“</a:t>
            </a:r>
            <a:r>
              <a:rPr lang="en-US" sz="2400" dirty="0" smtClean="0"/>
              <a:t>It is the weight, not numbers of experiments that is to be regarded</a:t>
            </a:r>
            <a:r>
              <a:rPr lang="en-CA" sz="2400" dirty="0" smtClean="0"/>
              <a:t>.”</a:t>
            </a:r>
          </a:p>
          <a:p>
            <a:endParaRPr lang="en-CA" sz="2400" dirty="0" smtClean="0"/>
          </a:p>
          <a:p>
            <a:r>
              <a:rPr lang="en-CA" sz="2400" dirty="0" smtClean="0"/>
              <a:t>- </a:t>
            </a:r>
            <a:r>
              <a:rPr lang="en-US" sz="2400" dirty="0" smtClean="0"/>
              <a:t>Isaac Newton</a:t>
            </a:r>
            <a:endParaRPr lang="en-CA" sz="2400" dirty="0" smtClean="0"/>
          </a:p>
          <a:p>
            <a:endParaRPr lang="en-CA" sz="2400" dirty="0" smtClean="0"/>
          </a:p>
        </p:txBody>
      </p:sp>
      <p:sp>
        <p:nvSpPr>
          <p:cNvPr id="4" name="Rectangle 1029"/>
          <p:cNvSpPr txBox="1">
            <a:spLocks noChangeArrowheads="1"/>
          </p:cNvSpPr>
          <p:nvPr/>
        </p:nvSpPr>
        <p:spPr>
          <a:xfrm>
            <a:off x="395536" y="2451100"/>
            <a:ext cx="8534400" cy="977900"/>
          </a:xfrm>
          <a:prstGeom prst="rect">
            <a:avLst/>
          </a:prstGeom>
          <a:solidFill>
            <a:srgbClr val="920000"/>
          </a:solidFill>
          <a:ln/>
        </p:spPr>
        <p:txBody>
          <a:bodyPr vert="horz" lIns="91440" tIns="45720" rIns="91440" bIns="45720" rtlCol="0" anchor="ctr">
            <a:normAutofit lnSpcReduction="10000"/>
          </a:bodyPr>
          <a:lstStyle/>
          <a:p>
            <a:pPr lvl="0" algn="ctr">
              <a:spcBef>
                <a:spcPct val="0"/>
              </a:spcBef>
              <a:defRPr/>
            </a:pPr>
            <a:r>
              <a:rPr lang="en-US" sz="3000" b="1" dirty="0" smtClean="0">
                <a:solidFill>
                  <a:schemeClr val="bg1"/>
                </a:solidFill>
                <a:latin typeface="Lucida Sans" pitchFamily="34" charset="0"/>
              </a:rPr>
              <a:t>The Idea of a Controlled Experiment:</a:t>
            </a:r>
          </a:p>
          <a:p>
            <a:pPr lvl="0" algn="ctr">
              <a:spcBef>
                <a:spcPct val="0"/>
              </a:spcBef>
              <a:defRPr/>
            </a:pPr>
            <a:r>
              <a:rPr lang="en-US" sz="3000" b="1" dirty="0" smtClean="0">
                <a:solidFill>
                  <a:schemeClr val="bg1"/>
                </a:solidFill>
                <a:latin typeface="Lucida Sans" pitchFamily="34" charset="0"/>
              </a:rPr>
              <a:t>Scurvy to Crops</a:t>
            </a:r>
            <a:endParaRPr lang="en-US" sz="3000" b="1" dirty="0">
              <a:solidFill>
                <a:schemeClr val="bg1"/>
              </a:solidFill>
              <a:latin typeface="Lucida Sans" pitchFamily="34" charset="0"/>
            </a:endParaRPr>
          </a:p>
        </p:txBody>
      </p:sp>
      <p:sp>
        <p:nvSpPr>
          <p:cNvPr id="5" name="Slide Number Placeholder 4"/>
          <p:cNvSpPr>
            <a:spLocks noGrp="1"/>
          </p:cNvSpPr>
          <p:nvPr>
            <p:ph type="sldNum" sz="quarter" idx="12"/>
          </p:nvPr>
        </p:nvSpPr>
        <p:spPr/>
        <p:txBody>
          <a:bodyPr/>
          <a:lstStyle/>
          <a:p>
            <a:fld id="{95587115-9895-4084-9D4B-E04959BE5F83}" type="slidenum">
              <a:rPr lang="en-US" smtClean="0"/>
              <a:pPr/>
              <a:t>5</a:t>
            </a:fld>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4" name="Rectangle 3"/>
          <p:cNvSpPr>
            <a:spLocks noGrp="1" noChangeArrowheads="1"/>
          </p:cNvSpPr>
          <p:nvPr>
            <p:ph type="body" idx="1"/>
          </p:nvPr>
        </p:nvSpPr>
        <p:spPr>
          <a:xfrm>
            <a:off x="304800" y="1371600"/>
            <a:ext cx="8458200" cy="5181600"/>
          </a:xfrm>
        </p:spPr>
        <p:txBody>
          <a:bodyPr>
            <a:normAutofit/>
          </a:bodyPr>
          <a:lstStyle/>
          <a:p>
            <a:r>
              <a:rPr lang="en-US" sz="2800" dirty="0" smtClean="0"/>
              <a:t>As we noted in the last class, descriptive research has many factors that are varying simultaneously with those of interest.</a:t>
            </a:r>
          </a:p>
          <a:p>
            <a:endParaRPr lang="en-US" sz="1300" dirty="0" smtClean="0"/>
          </a:p>
          <a:p>
            <a:r>
              <a:rPr lang="en-US" sz="2800" dirty="0" smtClean="0"/>
              <a:t>In case studies, where a treatment or event occurs, there are many other events that could have also caused a change  in behaviour. </a:t>
            </a:r>
          </a:p>
          <a:p>
            <a:pPr lvl="1"/>
            <a:r>
              <a:rPr lang="en-US" dirty="0" smtClean="0"/>
              <a:t>Thus, arguments made from case studies have low internal and external validity.</a:t>
            </a:r>
          </a:p>
          <a:p>
            <a:pPr lvl="1"/>
            <a:r>
              <a:rPr lang="en-US" sz="2800" dirty="0" smtClean="0"/>
              <a:t>Observations may be biased.</a:t>
            </a:r>
            <a:endParaRPr lang="en-US" sz="1000" dirty="0" smtClean="0"/>
          </a:p>
        </p:txBody>
      </p:sp>
      <p:sp>
        <p:nvSpPr>
          <p:cNvPr id="5" name="TextBox 4"/>
          <p:cNvSpPr txBox="1"/>
          <p:nvPr/>
        </p:nvSpPr>
        <p:spPr>
          <a:xfrm>
            <a:off x="8579223" y="6548716"/>
            <a:ext cx="510988" cy="276999"/>
          </a:xfrm>
          <a:prstGeom prst="rect">
            <a:avLst/>
          </a:prstGeom>
          <a:noFill/>
        </p:spPr>
        <p:txBody>
          <a:bodyPr wrap="square" rtlCol="0">
            <a:spAutoFit/>
          </a:bodyPr>
          <a:lstStyle/>
          <a:p>
            <a:fld id="{7F7F4B4A-CC0F-4594-9105-B058F58A4B78}" type="slidenum">
              <a:rPr lang="en-CA" sz="1200" smtClean="0">
                <a:solidFill>
                  <a:schemeClr val="bg1"/>
                </a:solidFill>
              </a:rPr>
              <a:pPr/>
              <a:t>6</a:t>
            </a:fld>
            <a:endParaRPr lang="en-CA" sz="1200" dirty="0">
              <a:solidFill>
                <a:schemeClr val="bg1"/>
              </a:solidFill>
            </a:endParaRPr>
          </a:p>
        </p:txBody>
      </p:sp>
      <p:sp>
        <p:nvSpPr>
          <p:cNvPr id="7"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Why Isn’t Descriptive</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Research Enough?</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pPr/>
              <a:t>6</a:t>
            </a:fld>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371600"/>
            <a:ext cx="5562600" cy="4953000"/>
          </a:xfrm>
        </p:spPr>
        <p:txBody>
          <a:bodyPr>
            <a:normAutofit fontScale="92500" lnSpcReduction="10000"/>
          </a:bodyPr>
          <a:lstStyle/>
          <a:p>
            <a:r>
              <a:rPr lang="en-US" dirty="0" smtClean="0"/>
              <a:t>Science is a method of knowledge acquisition that:</a:t>
            </a:r>
          </a:p>
          <a:p>
            <a:endParaRPr lang="en-US" sz="800" dirty="0" smtClean="0"/>
          </a:p>
          <a:p>
            <a:pPr lvl="1"/>
            <a:r>
              <a:rPr lang="en-US" dirty="0" smtClean="0"/>
              <a:t>addresses empirically solvable problems;</a:t>
            </a:r>
          </a:p>
          <a:p>
            <a:pPr lvl="1"/>
            <a:r>
              <a:rPr lang="en-US" dirty="0" smtClean="0"/>
              <a:t>uses systematic empiricism;</a:t>
            </a:r>
          </a:p>
          <a:p>
            <a:pPr lvl="1"/>
            <a:r>
              <a:rPr lang="en-US" dirty="0" smtClean="0"/>
              <a:t>allows its findings to be publicly verified.</a:t>
            </a:r>
          </a:p>
          <a:p>
            <a:pPr lvl="1"/>
            <a:endParaRPr lang="en-CA" dirty="0" smtClean="0"/>
          </a:p>
          <a:p>
            <a:r>
              <a:rPr lang="en-CA" dirty="0" smtClean="0"/>
              <a:t>Experimental research designs are the pinnacle of systematic empiricism.</a:t>
            </a:r>
          </a:p>
        </p:txBody>
      </p:sp>
      <p:sp>
        <p:nvSpPr>
          <p:cNvPr id="4" name="Slide Number Placeholder 3"/>
          <p:cNvSpPr>
            <a:spLocks noGrp="1"/>
          </p:cNvSpPr>
          <p:nvPr>
            <p:ph type="sldNum" sz="quarter" idx="12"/>
          </p:nvPr>
        </p:nvSpPr>
        <p:spPr/>
        <p:txBody>
          <a:bodyPr/>
          <a:lstStyle/>
          <a:p>
            <a:fld id="{B6F15528-21DE-4FAA-801E-634DDDAF4B2B}" type="slidenum">
              <a:rPr lang="en-US" smtClean="0"/>
              <a:pPr/>
              <a:t>7</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Experimental Research Design</a:t>
            </a:r>
            <a:endParaRPr lang="en-US" sz="3000" b="1" dirty="0">
              <a:solidFill>
                <a:schemeClr val="bg1"/>
              </a:solidFill>
              <a:latin typeface="Lucida Sans" pitchFamily="34" charset="0"/>
            </a:endParaRPr>
          </a:p>
        </p:txBody>
      </p:sp>
      <p:pic>
        <p:nvPicPr>
          <p:cNvPr id="27650" name="Picture 2" descr="http://iheartwallstreet.com/wp-content/uploads/2010/05/wile_e_coyote_gravity.jpg"/>
          <p:cNvPicPr>
            <a:picLocks noChangeAspect="1" noChangeArrowheads="1"/>
          </p:cNvPicPr>
          <p:nvPr/>
        </p:nvPicPr>
        <p:blipFill>
          <a:blip r:embed="rId3" cstate="print"/>
          <a:srcRect/>
          <a:stretch>
            <a:fillRect/>
          </a:stretch>
        </p:blipFill>
        <p:spPr bwMode="auto">
          <a:xfrm>
            <a:off x="5791200" y="2438400"/>
            <a:ext cx="3047999" cy="2286000"/>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371600"/>
            <a:ext cx="8534400" cy="4953000"/>
          </a:xfrm>
        </p:spPr>
        <p:txBody>
          <a:bodyPr/>
          <a:lstStyle/>
          <a:p>
            <a:r>
              <a:rPr lang="en-CA" sz="3000" dirty="0" smtClean="0"/>
              <a:t>A research strategy that attempts to establish the existence of a cause-and-effect relationship between two variables by manipulating one variable while measuring the second variable and controlling all other variables.</a:t>
            </a:r>
          </a:p>
          <a:p>
            <a:endParaRPr lang="en-US" sz="1200" dirty="0" smtClean="0"/>
          </a:p>
          <a:p>
            <a:pPr marL="342900" lvl="1" indent="-342900">
              <a:buFont typeface="Arial" pitchFamily="34" charset="0"/>
              <a:buChar char="•"/>
            </a:pPr>
            <a:r>
              <a:rPr lang="en-US" sz="2600" dirty="0" smtClean="0"/>
              <a:t>Rubin (1970) – Relation between love and gazing</a:t>
            </a:r>
          </a:p>
          <a:p>
            <a:r>
              <a:rPr lang="en-US" sz="2600" dirty="0" smtClean="0"/>
              <a:t>Gaertner et al., (1999) – Individual self v. collective self</a:t>
            </a:r>
          </a:p>
          <a:p>
            <a:r>
              <a:rPr lang="en-US" sz="2600" dirty="0" smtClean="0"/>
              <a:t>Nairne et al., (2007) – Encoding schema</a:t>
            </a:r>
            <a:endParaRPr lang="en-US" sz="26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8</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Experimental Research Design</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371600"/>
            <a:ext cx="8534400" cy="4953000"/>
          </a:xfrm>
        </p:spPr>
        <p:txBody>
          <a:bodyPr>
            <a:normAutofit/>
          </a:bodyPr>
          <a:lstStyle/>
          <a:p>
            <a:r>
              <a:rPr lang="en-CA" dirty="0" smtClean="0"/>
              <a:t>One of the first records of a controlled experiment was that of Sir James Lind’s (1753) studies on scurvy (cf. Hughes, 1975).</a:t>
            </a:r>
          </a:p>
          <a:p>
            <a:pPr lvl="1"/>
            <a:r>
              <a:rPr lang="en-CA" sz="2200" dirty="0" smtClean="0"/>
              <a:t>Starts with lethargy, depression, spots and progresses to open wounds, neuropathy, and death.</a:t>
            </a:r>
          </a:p>
          <a:p>
            <a:endParaRPr lang="en-CA" sz="1200" dirty="0" smtClean="0"/>
          </a:p>
          <a:p>
            <a:r>
              <a:rPr lang="en-CA" sz="2600" dirty="0" smtClean="0"/>
              <a:t>“</a:t>
            </a:r>
            <a:r>
              <a:rPr lang="en-US" sz="2600" dirty="0" smtClean="0"/>
              <a:t>On the 20th of May, 1747, I took twelve patients in the scurvy, on board the </a:t>
            </a:r>
            <a:r>
              <a:rPr lang="en-US" sz="2600" i="1" dirty="0" smtClean="0"/>
              <a:t>Salisbury </a:t>
            </a:r>
            <a:r>
              <a:rPr lang="en-US" sz="2600" dirty="0" smtClean="0"/>
              <a:t>at sea. Their cases were as similar as I could have them. They all in general had putrid gums, the spots and lassitude, with weakness of the knees. They lay together in one place…,” (p. 342).</a:t>
            </a:r>
            <a:endParaRPr lang="en-CA" sz="2600" dirty="0" smtClean="0"/>
          </a:p>
        </p:txBody>
      </p:sp>
      <p:sp>
        <p:nvSpPr>
          <p:cNvPr id="4" name="Slide Number Placeholder 3"/>
          <p:cNvSpPr>
            <a:spLocks noGrp="1"/>
          </p:cNvSpPr>
          <p:nvPr>
            <p:ph type="sldNum" sz="quarter" idx="12"/>
          </p:nvPr>
        </p:nvSpPr>
        <p:spPr/>
        <p:txBody>
          <a:bodyPr/>
          <a:lstStyle/>
          <a:p>
            <a:fld id="{B6F15528-21DE-4FAA-801E-634DDDAF4B2B}" type="slidenum">
              <a:rPr lang="en-US" smtClean="0"/>
              <a:pPr/>
              <a:t>9</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The Case of Scurvy</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371600"/>
            <a:ext cx="8534400" cy="4953000"/>
          </a:xfrm>
        </p:spPr>
        <p:txBody>
          <a:bodyPr>
            <a:normAutofit/>
          </a:bodyPr>
          <a:lstStyle/>
          <a:p>
            <a:r>
              <a:rPr lang="en-CA" dirty="0" smtClean="0"/>
              <a:t>Importantly, Lind has participants with equivalent symptoms.</a:t>
            </a:r>
          </a:p>
          <a:p>
            <a:endParaRPr lang="en-CA" sz="1200" dirty="0" smtClean="0"/>
          </a:p>
          <a:p>
            <a:r>
              <a:rPr lang="en-CA" dirty="0" smtClean="0"/>
              <a:t>Lind then assigned two men to six different courses of treatment:</a:t>
            </a:r>
          </a:p>
          <a:p>
            <a:pPr lvl="1"/>
            <a:r>
              <a:rPr lang="en-CA" dirty="0" smtClean="0"/>
              <a:t>“</a:t>
            </a:r>
            <a:r>
              <a:rPr lang="en-US" dirty="0" smtClean="0"/>
              <a:t>Two of these were ordered each a quart of cyder a day… Two others took two spoonfuls of vinegar three times a day… Two others had each two oranges and one lemon given them every day.,”(p.342)</a:t>
            </a:r>
            <a:endParaRPr lang="en-CA" dirty="0" smtClean="0"/>
          </a:p>
        </p:txBody>
      </p:sp>
      <p:sp>
        <p:nvSpPr>
          <p:cNvPr id="4" name="Slide Number Placeholder 3"/>
          <p:cNvSpPr>
            <a:spLocks noGrp="1"/>
          </p:cNvSpPr>
          <p:nvPr>
            <p:ph type="sldNum" sz="quarter" idx="12"/>
          </p:nvPr>
        </p:nvSpPr>
        <p:spPr/>
        <p:txBody>
          <a:bodyPr/>
          <a:lstStyle/>
          <a:p>
            <a:fld id="{B6F15528-21DE-4FAA-801E-634DDDAF4B2B}" type="slidenum">
              <a:rPr lang="en-US" smtClean="0"/>
              <a:pPr/>
              <a:t>10</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lnSpcReduction="10000"/>
          </a:bodyPr>
          <a:lstStyle/>
          <a:p>
            <a:pPr lvl="0" algn="ctr">
              <a:spcBef>
                <a:spcPct val="0"/>
              </a:spcBef>
              <a:defRPr/>
            </a:pPr>
            <a:r>
              <a:rPr lang="en-US" sz="3000" b="1" dirty="0" smtClean="0">
                <a:solidFill>
                  <a:schemeClr val="bg1"/>
                </a:solidFill>
                <a:latin typeface="Lucida Sans" pitchFamily="34" charset="0"/>
              </a:rPr>
              <a:t>Experiments in Scurvy: </a:t>
            </a:r>
          </a:p>
          <a:p>
            <a:pPr lvl="0" algn="ctr">
              <a:spcBef>
                <a:spcPct val="0"/>
              </a:spcBef>
              <a:defRPr/>
            </a:pPr>
            <a:r>
              <a:rPr lang="en-US" sz="3000" b="1" dirty="0" smtClean="0">
                <a:solidFill>
                  <a:schemeClr val="bg1"/>
                </a:solidFill>
                <a:latin typeface="Lucida Sans" pitchFamily="34" charset="0"/>
              </a:rPr>
              <a:t>Shiver Your Timbers</a:t>
            </a:r>
            <a:endParaRPr lang="en-US" sz="3000" b="1" dirty="0">
              <a:solidFill>
                <a:schemeClr val="bg1"/>
              </a:solidFill>
              <a:latin typeface="Lucida Sans" pitchFamily="34"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371600"/>
            <a:ext cx="5410200" cy="4953000"/>
          </a:xfrm>
        </p:spPr>
        <p:txBody>
          <a:bodyPr>
            <a:normAutofit fontScale="92500"/>
          </a:bodyPr>
          <a:lstStyle/>
          <a:p>
            <a:r>
              <a:rPr lang="en-US" dirty="0" smtClean="0"/>
              <a:t>When Lind examines the outcome, he can draw a conclusion about which treatment has the greatest effect:</a:t>
            </a:r>
          </a:p>
          <a:p>
            <a:pPr lvl="1"/>
            <a:r>
              <a:rPr lang="en-US" dirty="0" smtClean="0"/>
              <a:t>“…the most sudden and visible good effects were perceived from the use of the oranges and lemons; one of those who had taken them, being at the end of six days fit for duty,” (p. 343)</a:t>
            </a:r>
            <a:endParaRPr lang="en-CA" dirty="0" smtClean="0"/>
          </a:p>
        </p:txBody>
      </p:sp>
      <p:sp>
        <p:nvSpPr>
          <p:cNvPr id="4" name="Slide Number Placeholder 3"/>
          <p:cNvSpPr>
            <a:spLocks noGrp="1"/>
          </p:cNvSpPr>
          <p:nvPr>
            <p:ph type="sldNum" sz="quarter" idx="12"/>
          </p:nvPr>
        </p:nvSpPr>
        <p:spPr/>
        <p:txBody>
          <a:bodyPr/>
          <a:lstStyle/>
          <a:p>
            <a:fld id="{B6F15528-21DE-4FAA-801E-634DDDAF4B2B}" type="slidenum">
              <a:rPr lang="en-US" smtClean="0"/>
              <a:pPr/>
              <a:t>11</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Scurvy Scuttled</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6" name="Picture 2" descr="http://cache.ohinternet.com/images/5/59/Limes_Guy.jpg"/>
          <p:cNvPicPr>
            <a:picLocks noChangeAspect="1" noChangeArrowheads="1"/>
          </p:cNvPicPr>
          <p:nvPr/>
        </p:nvPicPr>
        <p:blipFill>
          <a:blip r:embed="rId2" cstate="print"/>
          <a:srcRect/>
          <a:stretch>
            <a:fillRect/>
          </a:stretch>
        </p:blipFill>
        <p:spPr bwMode="auto">
          <a:xfrm>
            <a:off x="5810250" y="1752600"/>
            <a:ext cx="3028950" cy="4038600"/>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00034" y="3886200"/>
            <a:ext cx="8429684" cy="2351112"/>
          </a:xfrm>
        </p:spPr>
        <p:txBody>
          <a:bodyPr>
            <a:normAutofit/>
          </a:bodyPr>
          <a:lstStyle/>
          <a:p>
            <a:r>
              <a:rPr lang="en-CA" sz="2400" dirty="0" smtClean="0"/>
              <a:t>“He was a wise man who invented beer.”</a:t>
            </a:r>
          </a:p>
          <a:p>
            <a:endParaRPr lang="en-CA" sz="2400" dirty="0" smtClean="0"/>
          </a:p>
          <a:p>
            <a:r>
              <a:rPr lang="en-CA" sz="2400" dirty="0" smtClean="0"/>
              <a:t>- Plato (never said this)</a:t>
            </a:r>
          </a:p>
          <a:p>
            <a:endParaRPr lang="en-CA" sz="2400" dirty="0" smtClean="0"/>
          </a:p>
        </p:txBody>
      </p:sp>
      <p:sp>
        <p:nvSpPr>
          <p:cNvPr id="4" name="Rectangle 1029"/>
          <p:cNvSpPr txBox="1">
            <a:spLocks noChangeArrowheads="1"/>
          </p:cNvSpPr>
          <p:nvPr/>
        </p:nvSpPr>
        <p:spPr>
          <a:xfrm>
            <a:off x="395536" y="2451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Beer and Statistics: Use Responsibly</a:t>
            </a:r>
            <a:endParaRPr lang="en-US" sz="3000" b="1" dirty="0">
              <a:solidFill>
                <a:schemeClr val="bg1"/>
              </a:solidFill>
              <a:latin typeface="Lucida Sans" pitchFamily="34" charset="0"/>
            </a:endParaRPr>
          </a:p>
        </p:txBody>
      </p:sp>
      <p:sp>
        <p:nvSpPr>
          <p:cNvPr id="5" name="Slide Number Placeholder 4"/>
          <p:cNvSpPr>
            <a:spLocks noGrp="1"/>
          </p:cNvSpPr>
          <p:nvPr>
            <p:ph type="sldNum" sz="quarter" idx="12"/>
          </p:nvPr>
        </p:nvSpPr>
        <p:spPr/>
        <p:txBody>
          <a:bodyPr/>
          <a:lstStyle/>
          <a:p>
            <a:fld id="{95587115-9895-4084-9D4B-E04959BE5F83}" type="slidenum">
              <a:rPr lang="en-US" smtClean="0"/>
              <a:pPr/>
              <a:t>12</a:t>
            </a:fld>
            <a:endParaRPr lang="en-US"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71600"/>
            <a:ext cx="8229600" cy="4754563"/>
          </a:xfrm>
        </p:spPr>
        <p:txBody>
          <a:bodyPr/>
          <a:lstStyle/>
          <a:p>
            <a:endParaRPr lang="en-US" sz="1200" dirty="0" smtClean="0"/>
          </a:p>
          <a:p>
            <a:r>
              <a:rPr lang="en-US" sz="3000" dirty="0" smtClean="0"/>
              <a:t>Up to now, we have considered statistics as a de-natured technique, its principles would seem to be the product of a few abstract thinkers,</a:t>
            </a:r>
          </a:p>
          <a:p>
            <a:endParaRPr lang="en-US" sz="1200" dirty="0" smtClean="0"/>
          </a:p>
          <a:p>
            <a:r>
              <a:rPr lang="en-US" sz="3000" dirty="0" smtClean="0"/>
              <a:t>The development of statistical test has been repeatedly guided by real world problems,</a:t>
            </a:r>
          </a:p>
          <a:p>
            <a:endParaRPr lang="en-US" sz="1200" dirty="0" smtClean="0"/>
          </a:p>
          <a:p>
            <a:r>
              <a:rPr lang="en-US" sz="3000" dirty="0" smtClean="0"/>
              <a:t>Box (1987) noted that mathematics is generally guided by deductive logic, whereas statistics provides considerable inductive insight.</a:t>
            </a:r>
            <a:endParaRPr lang="en-US" sz="30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13</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Statistics:</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It’s Good for You!</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95400"/>
            <a:ext cx="5486400" cy="5181600"/>
          </a:xfrm>
        </p:spPr>
        <p:txBody>
          <a:bodyPr>
            <a:normAutofit lnSpcReduction="10000"/>
          </a:bodyPr>
          <a:lstStyle/>
          <a:p>
            <a:endParaRPr lang="en-US" sz="1200" dirty="0" smtClean="0"/>
          </a:p>
          <a:p>
            <a:r>
              <a:rPr lang="en-US" sz="2800" dirty="0" smtClean="0"/>
              <a:t>Has the prospect of doing statistics driven you to drink?</a:t>
            </a:r>
          </a:p>
          <a:p>
            <a:endParaRPr lang="en-US" sz="1200" dirty="0" smtClean="0"/>
          </a:p>
          <a:p>
            <a:r>
              <a:rPr lang="en-US" sz="2800" dirty="0" smtClean="0"/>
              <a:t>Historically, drinking drove William Sealy Gossett to statistics (for money),</a:t>
            </a:r>
          </a:p>
          <a:p>
            <a:endParaRPr lang="en-US" sz="1200" dirty="0" smtClean="0"/>
          </a:p>
          <a:p>
            <a:r>
              <a:rPr lang="en-US" sz="2800" dirty="0" smtClean="0"/>
              <a:t>Although initially small, within 40 years Guinness had expand product to 1.5 million barrels, shipping them to both Ireland and England.</a:t>
            </a:r>
          </a:p>
        </p:txBody>
      </p:sp>
      <p:sp>
        <p:nvSpPr>
          <p:cNvPr id="4" name="Slide Number Placeholder 3"/>
          <p:cNvSpPr>
            <a:spLocks noGrp="1"/>
          </p:cNvSpPr>
          <p:nvPr>
            <p:ph type="sldNum" sz="quarter" idx="12"/>
          </p:nvPr>
        </p:nvSpPr>
        <p:spPr/>
        <p:txBody>
          <a:bodyPr/>
          <a:lstStyle/>
          <a:p>
            <a:fld id="{B6F15528-21DE-4FAA-801E-634DDDAF4B2B}" type="slidenum">
              <a:rPr lang="en-US" smtClean="0"/>
              <a:pPr/>
              <a:t>14</a:t>
            </a:fld>
            <a:endParaRPr lang="en-US" dirty="0"/>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My Goodness, My Guinness</a:t>
            </a:r>
            <a:r>
              <a:rPr lang="en-US" sz="3000" b="1" dirty="0" smtClean="0">
                <a:solidFill>
                  <a:schemeClr val="bg1"/>
                </a:solidFill>
                <a:latin typeface="Lucida Sans" pitchFamily="34" charset="0"/>
                <a:ea typeface="+mj-ea"/>
                <a:cs typeface="+mj-cs"/>
              </a:rPr>
              <a:t>!</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41988" name="Picture 4" descr="http://blog.mlive.com/kalamabrew_impact/2009/03/medium_William_Sealy_Gosset.jpg"/>
          <p:cNvPicPr>
            <a:picLocks noChangeAspect="1" noChangeArrowheads="1"/>
          </p:cNvPicPr>
          <p:nvPr/>
        </p:nvPicPr>
        <p:blipFill>
          <a:blip r:embed="rId2" cstate="print"/>
          <a:srcRect/>
          <a:stretch>
            <a:fillRect/>
          </a:stretch>
        </p:blipFill>
        <p:spPr bwMode="auto">
          <a:xfrm>
            <a:off x="6705600" y="1447799"/>
            <a:ext cx="1676400" cy="2363795"/>
          </a:xfrm>
          <a:prstGeom prst="rect">
            <a:avLst/>
          </a:prstGeom>
          <a:noFill/>
        </p:spPr>
      </p:pic>
      <p:pic>
        <p:nvPicPr>
          <p:cNvPr id="7" name="Picture 2" descr="http://25.media.tumblr.com/tumblr_loruynmt3o1ql4e7go1_400.jpg"/>
          <p:cNvPicPr>
            <a:picLocks noChangeAspect="1" noChangeArrowheads="1"/>
          </p:cNvPicPr>
          <p:nvPr/>
        </p:nvPicPr>
        <p:blipFill>
          <a:blip r:embed="rId3" cstate="print"/>
          <a:srcRect/>
          <a:stretch>
            <a:fillRect/>
          </a:stretch>
        </p:blipFill>
        <p:spPr bwMode="auto">
          <a:xfrm>
            <a:off x="6705600" y="3810000"/>
            <a:ext cx="1676400" cy="2524698"/>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371600"/>
            <a:ext cx="6019800" cy="5257800"/>
          </a:xfrm>
        </p:spPr>
        <p:txBody>
          <a:bodyPr>
            <a:normAutofit fontScale="77500" lnSpcReduction="20000"/>
          </a:bodyPr>
          <a:lstStyle/>
          <a:p>
            <a:r>
              <a:rPr lang="en-US" sz="3400" dirty="0" smtClean="0"/>
              <a:t>Brewing was traditionally an apprenticeship, rigidly conforming to techniques,</a:t>
            </a:r>
          </a:p>
          <a:p>
            <a:endParaRPr lang="en-US" sz="1200" dirty="0" smtClean="0"/>
          </a:p>
          <a:p>
            <a:r>
              <a:rPr lang="en-US" sz="3400" dirty="0" smtClean="0"/>
              <a:t>With the needs of mass production, the </a:t>
            </a:r>
            <a:r>
              <a:rPr lang="en-US" sz="3400" dirty="0" err="1" smtClean="0"/>
              <a:t>Guinnesses</a:t>
            </a:r>
            <a:r>
              <a:rPr lang="en-US" sz="3400" dirty="0" smtClean="0"/>
              <a:t> decided to become scientific: hiring chemists</a:t>
            </a:r>
          </a:p>
          <a:p>
            <a:endParaRPr lang="en-US" sz="1200" dirty="0" smtClean="0"/>
          </a:p>
          <a:p>
            <a:r>
              <a:rPr lang="en-US" sz="3400" dirty="0" smtClean="0"/>
              <a:t>Qualities of the beer were used as guides:</a:t>
            </a:r>
          </a:p>
          <a:p>
            <a:pPr lvl="1"/>
            <a:r>
              <a:rPr lang="en-US" dirty="0" smtClean="0"/>
              <a:t>‘rub’ and ‘condition’ of the hops,</a:t>
            </a:r>
          </a:p>
          <a:p>
            <a:pPr lvl="1"/>
            <a:r>
              <a:rPr lang="en-US" dirty="0" smtClean="0"/>
              <a:t>‘texture’ of the barley</a:t>
            </a:r>
          </a:p>
          <a:p>
            <a:endParaRPr lang="en-US" sz="1300" dirty="0" smtClean="0"/>
          </a:p>
          <a:p>
            <a:r>
              <a:rPr lang="en-US" dirty="0" smtClean="0"/>
              <a:t>Certain quantitative properties of the barley (e.g., resin) where associated with the qualitative properties (e.g., condition).</a:t>
            </a:r>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15</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My Goodness, My Guinness</a:t>
            </a:r>
            <a:r>
              <a:rPr lang="en-US" sz="3000" b="1" dirty="0" smtClean="0">
                <a:solidFill>
                  <a:schemeClr val="bg1"/>
                </a:solidFill>
                <a:latin typeface="Lucida Sans" pitchFamily="34" charset="0"/>
                <a:ea typeface="+mj-ea"/>
                <a:cs typeface="+mj-cs"/>
              </a:rPr>
              <a:t>!</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2050" name="Picture 2" descr="http://media-cdn.tripadvisor.com/media/photo-s/01/18/1b/71/a-couple-brewing-vats.jpg"/>
          <p:cNvPicPr>
            <a:picLocks noChangeAspect="1" noChangeArrowheads="1"/>
          </p:cNvPicPr>
          <p:nvPr/>
        </p:nvPicPr>
        <p:blipFill>
          <a:blip r:embed="rId2" cstate="print"/>
          <a:srcRect/>
          <a:stretch>
            <a:fillRect/>
          </a:stretch>
        </p:blipFill>
        <p:spPr bwMode="auto">
          <a:xfrm>
            <a:off x="6350122" y="1752600"/>
            <a:ext cx="2543083" cy="1905000"/>
          </a:xfrm>
          <a:prstGeom prst="rect">
            <a:avLst/>
          </a:prstGeom>
          <a:noFill/>
        </p:spPr>
      </p:pic>
      <p:pic>
        <p:nvPicPr>
          <p:cNvPr id="2052" name="Picture 4" descr="http://static.quickmeme.com/media/social/qm.gif"/>
          <p:cNvPicPr>
            <a:picLocks noChangeAspect="1" noChangeArrowheads="1"/>
          </p:cNvPicPr>
          <p:nvPr/>
        </p:nvPicPr>
        <p:blipFill>
          <a:blip r:embed="rId3"/>
          <a:srcRect/>
          <a:stretch>
            <a:fillRect/>
          </a:stretch>
        </p:blipFill>
        <p:spPr bwMode="auto">
          <a:xfrm>
            <a:off x="155575" y="-136525"/>
            <a:ext cx="9525" cy="9525"/>
          </a:xfrm>
          <a:prstGeom prst="rect">
            <a:avLst/>
          </a:prstGeom>
          <a:noFill/>
        </p:spPr>
      </p:pic>
      <p:pic>
        <p:nvPicPr>
          <p:cNvPr id="2054" name="Picture 6" descr="http://static.quickmeme.com/media/social/qm.gif"/>
          <p:cNvPicPr>
            <a:picLocks noChangeAspect="1" noChangeArrowheads="1"/>
          </p:cNvPicPr>
          <p:nvPr/>
        </p:nvPicPr>
        <p:blipFill>
          <a:blip r:embed="rId3"/>
          <a:srcRect/>
          <a:stretch>
            <a:fillRect/>
          </a:stretch>
        </p:blipFill>
        <p:spPr bwMode="auto">
          <a:xfrm>
            <a:off x="155575" y="-136525"/>
            <a:ext cx="9525" cy="9525"/>
          </a:xfrm>
          <a:prstGeom prst="rect">
            <a:avLst/>
          </a:prstGeom>
          <a:noFill/>
        </p:spPr>
      </p:pic>
      <p:pic>
        <p:nvPicPr>
          <p:cNvPr id="2056" name="Picture 8" descr="http://static.quickmeme.com/media/social/qm.gif"/>
          <p:cNvPicPr>
            <a:picLocks noChangeAspect="1" noChangeArrowheads="1"/>
          </p:cNvPicPr>
          <p:nvPr/>
        </p:nvPicPr>
        <p:blipFill>
          <a:blip r:embed="rId3"/>
          <a:srcRect/>
          <a:stretch>
            <a:fillRect/>
          </a:stretch>
        </p:blipFill>
        <p:spPr bwMode="auto">
          <a:xfrm>
            <a:off x="155575" y="-136525"/>
            <a:ext cx="9525" cy="9525"/>
          </a:xfrm>
          <a:prstGeom prst="rect">
            <a:avLst/>
          </a:prstGeom>
          <a:noFill/>
        </p:spPr>
      </p:pic>
      <p:pic>
        <p:nvPicPr>
          <p:cNvPr id="2057" name="Picture 9"/>
          <p:cNvPicPr>
            <a:picLocks noChangeAspect="1" noChangeArrowheads="1"/>
          </p:cNvPicPr>
          <p:nvPr/>
        </p:nvPicPr>
        <p:blipFill>
          <a:blip r:embed="rId4" cstate="print"/>
          <a:srcRect/>
          <a:stretch>
            <a:fillRect/>
          </a:stretch>
        </p:blipFill>
        <p:spPr bwMode="auto">
          <a:xfrm>
            <a:off x="6553200" y="3962400"/>
            <a:ext cx="2152876" cy="2124075"/>
          </a:xfrm>
          <a:prstGeom prst="rect">
            <a:avLst/>
          </a:prstGeom>
          <a:noFill/>
          <a:ln w="9525">
            <a:noFill/>
            <a:miter lim="800000"/>
            <a:headEnd/>
            <a:tailEnd/>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153400" cy="4525963"/>
          </a:xfrm>
        </p:spPr>
        <p:txBody>
          <a:bodyPr>
            <a:normAutofit/>
          </a:bodyPr>
          <a:lstStyle/>
          <a:p>
            <a:r>
              <a:rPr lang="en-US" sz="2800" dirty="0" smtClean="0"/>
              <a:t>The volume of data that they accumulated presented a problem when they noticed variation,</a:t>
            </a:r>
          </a:p>
          <a:p>
            <a:pPr lvl="1"/>
            <a:endParaRPr lang="en-US" sz="1200" dirty="0" smtClean="0"/>
          </a:p>
          <a:p>
            <a:r>
              <a:rPr lang="en-US" sz="2800" dirty="0" smtClean="0"/>
              <a:t>Gossett was faced with the problem of quality control when he started work at Guinness:</a:t>
            </a:r>
          </a:p>
          <a:p>
            <a:pPr lvl="1"/>
            <a:r>
              <a:rPr lang="en-US" sz="2400" dirty="0" smtClean="0"/>
              <a:t>Is the variation between Batch 1 and Batch 2 significant?</a:t>
            </a:r>
          </a:p>
          <a:p>
            <a:endParaRPr lang="en-US" sz="1200" dirty="0" smtClean="0"/>
          </a:p>
          <a:p>
            <a:r>
              <a:rPr lang="en-US" dirty="0" smtClean="0"/>
              <a:t>Gossett studied error </a:t>
            </a:r>
          </a:p>
          <a:p>
            <a:pPr lvl="1"/>
            <a:r>
              <a:rPr lang="en-CA" dirty="0" smtClean="0"/>
              <a:t>How could Gossett apply error to testing?</a:t>
            </a:r>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16</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From Quality</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to Quantity</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5410200" cy="4525963"/>
          </a:xfrm>
        </p:spPr>
        <p:txBody>
          <a:bodyPr/>
          <a:lstStyle/>
          <a:p>
            <a:endParaRPr lang="en-US" sz="1200" dirty="0" smtClean="0"/>
          </a:p>
          <a:p>
            <a:r>
              <a:rPr lang="en-US" sz="2800" dirty="0" smtClean="0"/>
              <a:t>In order to protect their business, Guinness had a no publication policy,</a:t>
            </a:r>
          </a:p>
          <a:p>
            <a:endParaRPr lang="en-US" sz="1200" dirty="0" smtClean="0"/>
          </a:p>
          <a:p>
            <a:r>
              <a:rPr lang="en-US" sz="2800" dirty="0" smtClean="0"/>
              <a:t>To get around this Gossett published his work as Student, giving it its name –Student’s T-Test</a:t>
            </a:r>
          </a:p>
          <a:p>
            <a:endParaRPr lang="en-US" sz="1200" dirty="0" smtClean="0"/>
          </a:p>
          <a:p>
            <a:endParaRPr lang="en-US" sz="28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17</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My Goodness, My Guinness</a:t>
            </a:r>
            <a:r>
              <a:rPr lang="en-US" sz="3000" b="1" dirty="0" smtClean="0">
                <a:solidFill>
                  <a:schemeClr val="bg1"/>
                </a:solidFill>
                <a:latin typeface="Lucida Sans" pitchFamily="34" charset="0"/>
                <a:ea typeface="+mj-ea"/>
                <a:cs typeface="+mj-cs"/>
              </a:rPr>
              <a:t>!</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67586" name="Picture 2" descr="http://4.bp.blogspot.com/-c0dSXky3lto/UTDKsCdIIeI/AAAAAAAAANk/oLlRP4gAKbo/s1600/students.jpg"/>
          <p:cNvPicPr>
            <a:picLocks noChangeAspect="1" noChangeArrowheads="1"/>
          </p:cNvPicPr>
          <p:nvPr/>
        </p:nvPicPr>
        <p:blipFill>
          <a:blip r:embed="rId2" cstate="print"/>
          <a:srcRect/>
          <a:stretch>
            <a:fillRect/>
          </a:stretch>
        </p:blipFill>
        <p:spPr bwMode="auto">
          <a:xfrm>
            <a:off x="6248400" y="1905000"/>
            <a:ext cx="2571750" cy="2057401"/>
          </a:xfrm>
          <a:prstGeom prst="rect">
            <a:avLst/>
          </a:prstGeom>
          <a:noFill/>
        </p:spPr>
      </p:pic>
      <p:pic>
        <p:nvPicPr>
          <p:cNvPr id="67588" name="Picture 4" descr="http://rlv.zcache.ca/funny_road_sign_drunk_student_crossing_photosculpture-r4d8764733e034a04a1b2e1bc95b5df9e_x7saw_8byvr_512.jpg"/>
          <p:cNvPicPr>
            <a:picLocks noChangeAspect="1" noChangeArrowheads="1"/>
          </p:cNvPicPr>
          <p:nvPr/>
        </p:nvPicPr>
        <p:blipFill>
          <a:blip r:embed="rId3" cstate="print"/>
          <a:srcRect/>
          <a:stretch>
            <a:fillRect/>
          </a:stretch>
        </p:blipFill>
        <p:spPr bwMode="auto">
          <a:xfrm>
            <a:off x="6553200" y="4191000"/>
            <a:ext cx="2209800" cy="2209800"/>
          </a:xfrm>
          <a:prstGeom prst="rect">
            <a:avLst/>
          </a:prstGeom>
          <a:noFill/>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95400"/>
            <a:ext cx="5334000" cy="5181600"/>
          </a:xfrm>
        </p:spPr>
        <p:txBody>
          <a:bodyPr>
            <a:normAutofit/>
          </a:bodyPr>
          <a:lstStyle/>
          <a:p>
            <a:endParaRPr lang="en-US" sz="1200" dirty="0" smtClean="0"/>
          </a:p>
          <a:p>
            <a:r>
              <a:rPr lang="en-US" sz="2800" dirty="0" smtClean="0"/>
              <a:t>Speaking of crops…</a:t>
            </a:r>
          </a:p>
          <a:p>
            <a:endParaRPr lang="en-US" sz="1200" dirty="0" smtClean="0"/>
          </a:p>
          <a:p>
            <a:r>
              <a:rPr lang="en-US" sz="2800" dirty="0" smtClean="0"/>
              <a:t>Crop yield is another area of experimentation,</a:t>
            </a:r>
          </a:p>
          <a:p>
            <a:pPr lvl="1"/>
            <a:r>
              <a:rPr lang="en-US" sz="2400" dirty="0" smtClean="0"/>
              <a:t>e.g., The Experimental Farm</a:t>
            </a:r>
          </a:p>
          <a:p>
            <a:endParaRPr lang="en-US" sz="1200" dirty="0" smtClean="0"/>
          </a:p>
          <a:p>
            <a:r>
              <a:rPr lang="en-US" sz="2800" dirty="0" smtClean="0"/>
              <a:t>R. A. Fisher was initially employed as a statistician to determine the factors that provided the best crop yields with existing data.</a:t>
            </a:r>
          </a:p>
          <a:p>
            <a:endParaRPr lang="en-US" sz="1200" dirty="0" smtClean="0"/>
          </a:p>
        </p:txBody>
      </p:sp>
      <p:sp>
        <p:nvSpPr>
          <p:cNvPr id="4" name="Slide Number Placeholder 3"/>
          <p:cNvSpPr>
            <a:spLocks noGrp="1"/>
          </p:cNvSpPr>
          <p:nvPr>
            <p:ph type="sldNum" sz="quarter" idx="12"/>
          </p:nvPr>
        </p:nvSpPr>
        <p:spPr/>
        <p:txBody>
          <a:bodyPr/>
          <a:lstStyle/>
          <a:p>
            <a:fld id="{B6F15528-21DE-4FAA-801E-634DDDAF4B2B}" type="slidenum">
              <a:rPr lang="en-US" smtClean="0"/>
              <a:pPr/>
              <a:t>18</a:t>
            </a:fld>
            <a:endParaRPr lang="en-US" dirty="0"/>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Ronald A. Fisher and the </a:t>
            </a: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Modern Experimental Method</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7" name="Picture 2"/>
          <p:cNvPicPr>
            <a:picLocks noChangeAspect="1" noChangeArrowheads="1"/>
          </p:cNvPicPr>
          <p:nvPr/>
        </p:nvPicPr>
        <p:blipFill>
          <a:blip r:embed="rId2" cstate="print"/>
          <a:srcRect/>
          <a:stretch>
            <a:fillRect/>
          </a:stretch>
        </p:blipFill>
        <p:spPr>
          <a:xfrm>
            <a:off x="6400800" y="3886199"/>
            <a:ext cx="2209800" cy="2267181"/>
          </a:xfrm>
          <a:prstGeom prst="rect">
            <a:avLst/>
          </a:prstGeom>
        </p:spPr>
      </p:pic>
      <p:pic>
        <p:nvPicPr>
          <p:cNvPr id="1026" name="Picture 2" descr="http://farm4.staticflickr.com/3492/3974757602_f638370901_z.jpg?zz=1"/>
          <p:cNvPicPr>
            <a:picLocks noChangeAspect="1" noChangeArrowheads="1"/>
          </p:cNvPicPr>
          <p:nvPr/>
        </p:nvPicPr>
        <p:blipFill>
          <a:blip r:embed="rId3" cstate="print"/>
          <a:srcRect/>
          <a:stretch>
            <a:fillRect/>
          </a:stretch>
        </p:blipFill>
        <p:spPr bwMode="auto">
          <a:xfrm>
            <a:off x="6096000" y="1600200"/>
            <a:ext cx="2641600" cy="1981200"/>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95400"/>
            <a:ext cx="5486400" cy="5181600"/>
          </a:xfrm>
        </p:spPr>
        <p:txBody>
          <a:bodyPr>
            <a:normAutofit/>
          </a:bodyPr>
          <a:lstStyle/>
          <a:p>
            <a:endParaRPr lang="en-US" sz="1200" dirty="0" smtClean="0"/>
          </a:p>
          <a:p>
            <a:endParaRPr lang="en-US" sz="2800" dirty="0" smtClean="0"/>
          </a:p>
          <a:p>
            <a:r>
              <a:rPr lang="en-US" sz="2800" dirty="0" smtClean="0"/>
              <a:t>His task was to simply eliminate the variation in yields due to confounding variables.</a:t>
            </a:r>
          </a:p>
          <a:p>
            <a:pPr lvl="1"/>
            <a:r>
              <a:rPr lang="en-US" sz="2400" dirty="0" smtClean="0"/>
              <a:t>Rainfall,</a:t>
            </a:r>
          </a:p>
          <a:p>
            <a:pPr lvl="1"/>
            <a:r>
              <a:rPr lang="en-US" sz="2400" dirty="0" smtClean="0"/>
              <a:t>Weather and temperature,</a:t>
            </a:r>
          </a:p>
          <a:p>
            <a:pPr lvl="1"/>
            <a:r>
              <a:rPr lang="en-US" sz="2400" dirty="0" smtClean="0"/>
              <a:t>Fertility of the soil.</a:t>
            </a:r>
            <a:endParaRPr lang="en-US" sz="24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19</a:t>
            </a:fld>
            <a:endParaRPr lang="en-US" dirty="0"/>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Ronald A. Fisher and the </a:t>
            </a: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Modern Experimental Method</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7" name="Picture 2"/>
          <p:cNvPicPr>
            <a:picLocks noChangeAspect="1" noChangeArrowheads="1"/>
          </p:cNvPicPr>
          <p:nvPr/>
        </p:nvPicPr>
        <p:blipFill>
          <a:blip r:embed="rId2" cstate="print"/>
          <a:srcRect/>
          <a:stretch>
            <a:fillRect/>
          </a:stretch>
        </p:blipFill>
        <p:spPr>
          <a:xfrm>
            <a:off x="6248400" y="1295400"/>
            <a:ext cx="2614613" cy="2682507"/>
          </a:xfrm>
          <a:prstGeom prst="rect">
            <a:avLst/>
          </a:prstGeom>
        </p:spPr>
      </p:pic>
      <p:pic>
        <p:nvPicPr>
          <p:cNvPr id="8" name="Picture 6"/>
          <p:cNvPicPr>
            <a:picLocks noChangeAspect="1" noChangeArrowheads="1"/>
          </p:cNvPicPr>
          <p:nvPr/>
        </p:nvPicPr>
        <p:blipFill>
          <a:blip r:embed="rId3" cstate="print"/>
          <a:srcRect/>
          <a:stretch>
            <a:fillRect/>
          </a:stretch>
        </p:blipFill>
        <p:spPr bwMode="auto">
          <a:xfrm>
            <a:off x="6324600" y="4495800"/>
            <a:ext cx="2542471" cy="16573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295400"/>
            <a:ext cx="8534400" cy="5105400"/>
          </a:xfrm>
        </p:spPr>
        <p:txBody>
          <a:bodyPr>
            <a:normAutofit lnSpcReduction="10000"/>
          </a:bodyPr>
          <a:lstStyle/>
          <a:p>
            <a:endParaRPr lang="en-US" sz="1200" dirty="0" smtClean="0"/>
          </a:p>
          <a:p>
            <a:r>
              <a:rPr lang="en-US" sz="3000" dirty="0" smtClean="0"/>
              <a:t>Using existing techniques (e.g., regression) he soon came to realize that the variability resulting from confounds was larger relative to the variables he wished to study (Fisher, 1921).</a:t>
            </a:r>
          </a:p>
          <a:p>
            <a:endParaRPr lang="en-US" sz="1200" dirty="0" smtClean="0"/>
          </a:p>
          <a:p>
            <a:r>
              <a:rPr lang="en-US" sz="3000" dirty="0" smtClean="0"/>
              <a:t>In a  follow-up study, Fisher (1922) elaborated on the themes of </a:t>
            </a:r>
          </a:p>
          <a:p>
            <a:pPr lvl="1"/>
            <a:r>
              <a:rPr lang="en-US" sz="2600" dirty="0" smtClean="0"/>
              <a:t>Experimental control rather than observation,</a:t>
            </a:r>
          </a:p>
          <a:p>
            <a:pPr lvl="1"/>
            <a:r>
              <a:rPr lang="en-US" sz="2600" dirty="0" smtClean="0"/>
              <a:t>Control of variability by systematic random assignment, and </a:t>
            </a:r>
          </a:p>
          <a:p>
            <a:pPr lvl="1"/>
            <a:r>
              <a:rPr lang="en-US" sz="2600" dirty="0" smtClean="0"/>
              <a:t>Analysis of variance (ANOVA).</a:t>
            </a:r>
            <a:endParaRPr lang="en-US" sz="26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20</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Principles of Experimentation</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00034" y="3886200"/>
            <a:ext cx="8429684" cy="2351112"/>
          </a:xfrm>
        </p:spPr>
        <p:txBody>
          <a:bodyPr>
            <a:normAutofit/>
          </a:bodyPr>
          <a:lstStyle/>
          <a:p>
            <a:r>
              <a:rPr lang="en-CA" sz="2400" dirty="0" smtClean="0"/>
              <a:t>“</a:t>
            </a:r>
            <a:r>
              <a:rPr lang="en-US" sz="2400" dirty="0" smtClean="0"/>
              <a:t>Biologically the species is the accumulation of the experiments of all its successful individuals since the beginning</a:t>
            </a:r>
            <a:r>
              <a:rPr lang="en-CA" sz="2400" dirty="0" smtClean="0"/>
              <a:t>.”</a:t>
            </a:r>
          </a:p>
          <a:p>
            <a:endParaRPr lang="en-CA" sz="2400" dirty="0" smtClean="0"/>
          </a:p>
          <a:p>
            <a:r>
              <a:rPr lang="en-CA" sz="2400" dirty="0" smtClean="0"/>
              <a:t>- </a:t>
            </a:r>
            <a:r>
              <a:rPr lang="en-US" sz="2400" dirty="0" smtClean="0"/>
              <a:t>H. G. Wells</a:t>
            </a:r>
            <a:endParaRPr lang="en-CA" sz="2400" dirty="0" smtClean="0"/>
          </a:p>
          <a:p>
            <a:endParaRPr lang="en-CA" sz="2400" dirty="0" smtClean="0"/>
          </a:p>
        </p:txBody>
      </p:sp>
      <p:sp>
        <p:nvSpPr>
          <p:cNvPr id="4" name="Rectangle 1029"/>
          <p:cNvSpPr txBox="1">
            <a:spLocks noChangeArrowheads="1"/>
          </p:cNvSpPr>
          <p:nvPr/>
        </p:nvSpPr>
        <p:spPr>
          <a:xfrm>
            <a:off x="395536" y="2451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Basic Experimental Designs</a:t>
            </a:r>
            <a:endParaRPr lang="en-US" sz="3000" b="1" dirty="0">
              <a:solidFill>
                <a:schemeClr val="bg1"/>
              </a:solidFill>
              <a:latin typeface="Lucida Sans" pitchFamily="34" charset="0"/>
            </a:endParaRPr>
          </a:p>
        </p:txBody>
      </p:sp>
      <p:sp>
        <p:nvSpPr>
          <p:cNvPr id="5" name="Slide Number Placeholder 4"/>
          <p:cNvSpPr>
            <a:spLocks noGrp="1"/>
          </p:cNvSpPr>
          <p:nvPr>
            <p:ph type="sldNum" sz="quarter" idx="12"/>
          </p:nvPr>
        </p:nvSpPr>
        <p:spPr/>
        <p:txBody>
          <a:bodyPr/>
          <a:lstStyle/>
          <a:p>
            <a:fld id="{95587115-9895-4084-9D4B-E04959BE5F83}" type="slidenum">
              <a:rPr lang="en-US" smtClean="0"/>
              <a:pPr/>
              <a:t>21</a:t>
            </a:fld>
            <a:endParaRPr lang="en-US"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295400"/>
            <a:ext cx="5562600" cy="5257800"/>
          </a:xfrm>
        </p:spPr>
        <p:txBody>
          <a:bodyPr>
            <a:normAutofit fontScale="92500" lnSpcReduction="10000"/>
          </a:bodyPr>
          <a:lstStyle/>
          <a:p>
            <a:endParaRPr lang="en-US" sz="1200" dirty="0" smtClean="0"/>
          </a:p>
          <a:p>
            <a:r>
              <a:rPr lang="en-US" sz="2800" dirty="0" smtClean="0"/>
              <a:t>In an experiment, our goal is usually to control all but a small subset of factors that affect the phenomena we are examining.</a:t>
            </a:r>
          </a:p>
          <a:p>
            <a:endParaRPr lang="en-US" sz="1200" dirty="0" smtClean="0"/>
          </a:p>
          <a:p>
            <a:r>
              <a:rPr lang="en-US" sz="2800" dirty="0" smtClean="0"/>
              <a:t>Factors that we are not manipulating, but are controlling, are referred to as </a:t>
            </a:r>
            <a:r>
              <a:rPr lang="en-US" sz="2800" i="1" dirty="0" smtClean="0"/>
              <a:t>constants</a:t>
            </a:r>
            <a:r>
              <a:rPr lang="en-US" sz="2800" dirty="0" smtClean="0"/>
              <a:t> (e.g., room temperature, lighting, presentation rate, experimental software).</a:t>
            </a:r>
          </a:p>
          <a:p>
            <a:endParaRPr lang="en-US" sz="1200" dirty="0" smtClean="0"/>
          </a:p>
          <a:p>
            <a:r>
              <a:rPr lang="en-US" sz="2800" dirty="0" smtClean="0"/>
              <a:t>Factors that we have control over or want to study are referred to as variables.</a:t>
            </a:r>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22</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Constants and Variables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38914" name="Picture 2" descr="http://chzmemebase.files.wordpress.com/2011/08/memes-jimmy-mcmillan-just-one-tau.jpg"/>
          <p:cNvPicPr>
            <a:picLocks noChangeAspect="1" noChangeArrowheads="1"/>
          </p:cNvPicPr>
          <p:nvPr/>
        </p:nvPicPr>
        <p:blipFill>
          <a:blip r:embed="rId2" cstate="print"/>
          <a:srcRect/>
          <a:stretch>
            <a:fillRect/>
          </a:stretch>
        </p:blipFill>
        <p:spPr bwMode="auto">
          <a:xfrm>
            <a:off x="6096000" y="2133600"/>
            <a:ext cx="2726584" cy="3257551"/>
          </a:xfrm>
          <a:prstGeom prst="rect">
            <a:avLst/>
          </a:prstGeo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371600"/>
            <a:ext cx="8534400" cy="4953000"/>
          </a:xfrm>
        </p:spPr>
        <p:txBody>
          <a:bodyPr/>
          <a:lstStyle/>
          <a:p>
            <a:endParaRPr lang="en-US" sz="1200" dirty="0" smtClean="0"/>
          </a:p>
          <a:p>
            <a:r>
              <a:rPr lang="en-US" b="1" dirty="0" smtClean="0"/>
              <a:t>Independent Variable</a:t>
            </a:r>
            <a:r>
              <a:rPr lang="en-US" dirty="0" smtClean="0"/>
              <a:t>: The variable controlled (and manipulated) by the researcher in order to ascertain a cause-and-effect relationship.</a:t>
            </a:r>
          </a:p>
          <a:p>
            <a:endParaRPr lang="en-US" sz="1200" dirty="0" smtClean="0"/>
          </a:p>
          <a:p>
            <a:r>
              <a:rPr lang="en-US" dirty="0" smtClean="0"/>
              <a:t>There are three broad classes of independent variables that we can manipulate:</a:t>
            </a:r>
          </a:p>
          <a:p>
            <a:pPr lvl="1"/>
            <a:r>
              <a:rPr lang="en-US" b="1" dirty="0" smtClean="0"/>
              <a:t>Environmental</a:t>
            </a:r>
            <a:r>
              <a:rPr lang="en-US" dirty="0" smtClean="0"/>
              <a:t>,</a:t>
            </a:r>
          </a:p>
          <a:p>
            <a:pPr lvl="1"/>
            <a:r>
              <a:rPr lang="en-US" b="1" dirty="0" smtClean="0"/>
              <a:t>Instructional</a:t>
            </a:r>
            <a:r>
              <a:rPr lang="en-US" dirty="0" smtClean="0"/>
              <a:t>, and</a:t>
            </a:r>
          </a:p>
          <a:p>
            <a:pPr lvl="1"/>
            <a:r>
              <a:rPr lang="en-US" b="1" dirty="0" smtClean="0"/>
              <a:t>Invasive.</a:t>
            </a:r>
          </a:p>
        </p:txBody>
      </p:sp>
      <p:sp>
        <p:nvSpPr>
          <p:cNvPr id="4" name="Slide Number Placeholder 3"/>
          <p:cNvSpPr>
            <a:spLocks noGrp="1"/>
          </p:cNvSpPr>
          <p:nvPr>
            <p:ph type="sldNum" sz="quarter" idx="12"/>
          </p:nvPr>
        </p:nvSpPr>
        <p:spPr/>
        <p:txBody>
          <a:bodyPr/>
          <a:lstStyle/>
          <a:p>
            <a:fld id="{B6F15528-21DE-4FAA-801E-634DDDAF4B2B}" type="slidenum">
              <a:rPr lang="en-US" smtClean="0"/>
              <a:pPr/>
              <a:t>23</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Independent</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a:t>
            </a: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Variables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371600"/>
            <a:ext cx="8534400" cy="4953000"/>
          </a:xfrm>
        </p:spPr>
        <p:txBody>
          <a:bodyPr/>
          <a:lstStyle/>
          <a:p>
            <a:endParaRPr lang="en-US" sz="1200" dirty="0" smtClean="0"/>
          </a:p>
          <a:p>
            <a:endParaRPr lang="en-US" sz="1200" dirty="0" smtClean="0"/>
          </a:p>
        </p:txBody>
      </p:sp>
      <p:sp>
        <p:nvSpPr>
          <p:cNvPr id="4" name="Slide Number Placeholder 3"/>
          <p:cNvSpPr>
            <a:spLocks noGrp="1"/>
          </p:cNvSpPr>
          <p:nvPr>
            <p:ph type="sldNum" sz="quarter" idx="12"/>
          </p:nvPr>
        </p:nvSpPr>
        <p:spPr/>
        <p:txBody>
          <a:bodyPr/>
          <a:lstStyle/>
          <a:p>
            <a:fld id="{B6F15528-21DE-4FAA-801E-634DDDAF4B2B}" type="slidenum">
              <a:rPr lang="en-US" smtClean="0"/>
              <a:pPr/>
              <a:t>24</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Independent Variables (IVs)</a:t>
            </a:r>
            <a:endParaRPr lang="en-US" sz="3000" b="1" dirty="0">
              <a:solidFill>
                <a:schemeClr val="bg1"/>
              </a:solidFill>
              <a:latin typeface="Lucida Sans" pitchFamily="34" charset="0"/>
            </a:endParaRPr>
          </a:p>
        </p:txBody>
      </p:sp>
      <p:graphicFrame>
        <p:nvGraphicFramePr>
          <p:cNvPr id="6" name="Table 5"/>
          <p:cNvGraphicFramePr>
            <a:graphicFrameLocks noGrp="1"/>
          </p:cNvGraphicFramePr>
          <p:nvPr/>
        </p:nvGraphicFramePr>
        <p:xfrm>
          <a:off x="304800" y="1397000"/>
          <a:ext cx="8458200" cy="5156199"/>
        </p:xfrm>
        <a:graphic>
          <a:graphicData uri="http://schemas.openxmlformats.org/drawingml/2006/table">
            <a:tbl>
              <a:tblPr firstRow="1" bandRow="1">
                <a:tableStyleId>{5C22544A-7EE6-4342-B048-85BDC9FD1C3A}</a:tableStyleId>
              </a:tblPr>
              <a:tblGrid>
                <a:gridCol w="3733800"/>
                <a:gridCol w="4724400"/>
              </a:tblGrid>
              <a:tr h="929568">
                <a:tc>
                  <a:txBody>
                    <a:bodyPr/>
                    <a:lstStyle/>
                    <a:p>
                      <a:pPr algn="ctr"/>
                      <a:r>
                        <a:rPr lang="en-US" sz="2800" dirty="0" smtClean="0"/>
                        <a:t>IV</a:t>
                      </a:r>
                      <a:endParaRPr lang="en-US" sz="2800" dirty="0"/>
                    </a:p>
                  </a:txBody>
                  <a:tcPr anchor="ctr"/>
                </a:tc>
                <a:tc>
                  <a:txBody>
                    <a:bodyPr/>
                    <a:lstStyle/>
                    <a:p>
                      <a:pPr algn="ctr"/>
                      <a:r>
                        <a:rPr lang="en-US" sz="2800" dirty="0" smtClean="0"/>
                        <a:t>Properties</a:t>
                      </a:r>
                      <a:endParaRPr lang="en-US" sz="2800" dirty="0"/>
                    </a:p>
                  </a:txBody>
                  <a:tcPr anchor="ctr"/>
                </a:tc>
              </a:tr>
              <a:tr h="1408877">
                <a:tc>
                  <a:txBody>
                    <a:bodyPr/>
                    <a:lstStyle/>
                    <a:p>
                      <a:r>
                        <a:rPr lang="en-US" sz="3200" b="1" dirty="0" smtClean="0"/>
                        <a:t>Environmental</a:t>
                      </a:r>
                      <a:endParaRPr lang="en-US" sz="3200" b="1" dirty="0"/>
                    </a:p>
                  </a:txBody>
                  <a:tcPr anchor="ctr"/>
                </a:tc>
                <a:tc>
                  <a:txBody>
                    <a:bodyPr/>
                    <a:lstStyle/>
                    <a:p>
                      <a:endParaRPr lang="en-US" sz="2600" dirty="0"/>
                    </a:p>
                  </a:txBody>
                  <a:tcPr anchor="ctr"/>
                </a:tc>
              </a:tr>
              <a:tr h="1408877">
                <a:tc>
                  <a:txBody>
                    <a:bodyPr/>
                    <a:lstStyle/>
                    <a:p>
                      <a:r>
                        <a:rPr lang="en-US" sz="3200" b="1" dirty="0" smtClean="0"/>
                        <a:t>Instructional</a:t>
                      </a:r>
                      <a:endParaRPr lang="en-US" sz="3200" b="1" dirty="0"/>
                    </a:p>
                  </a:txBody>
                  <a:tcPr anchor="ctr"/>
                </a:tc>
                <a:tc>
                  <a:txBody>
                    <a:bodyPr/>
                    <a:lstStyle/>
                    <a:p>
                      <a:endParaRPr lang="en-US" sz="2600" dirty="0"/>
                    </a:p>
                  </a:txBody>
                  <a:tcPr anchor="ctr"/>
                </a:tc>
              </a:tr>
              <a:tr h="1408877">
                <a:tc>
                  <a:txBody>
                    <a:bodyPr/>
                    <a:lstStyle/>
                    <a:p>
                      <a:r>
                        <a:rPr lang="en-US" sz="3200" b="1" dirty="0" smtClean="0"/>
                        <a:t>Invasive</a:t>
                      </a:r>
                      <a:endParaRPr lang="en-US" sz="3200" b="1" dirty="0"/>
                    </a:p>
                  </a:txBody>
                  <a:tcPr anchor="ctr"/>
                </a:tc>
                <a:tc>
                  <a:txBody>
                    <a:bodyPr/>
                    <a:lstStyle/>
                    <a:p>
                      <a:endParaRPr lang="en-US" sz="2600" dirty="0"/>
                    </a:p>
                  </a:txBody>
                  <a:tcPr anchor="ctr"/>
                </a:tc>
              </a:tr>
            </a:tbl>
          </a:graphicData>
        </a:graphic>
      </p:graphicFrame>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371600"/>
            <a:ext cx="8534400" cy="4953000"/>
          </a:xfrm>
        </p:spPr>
        <p:txBody>
          <a:bodyPr/>
          <a:lstStyle/>
          <a:p>
            <a:endParaRPr lang="en-US" sz="1200" dirty="0" smtClean="0"/>
          </a:p>
          <a:p>
            <a:endParaRPr lang="en-US" sz="1200" dirty="0" smtClean="0"/>
          </a:p>
        </p:txBody>
      </p:sp>
      <p:sp>
        <p:nvSpPr>
          <p:cNvPr id="4" name="Slide Number Placeholder 3"/>
          <p:cNvSpPr>
            <a:spLocks noGrp="1"/>
          </p:cNvSpPr>
          <p:nvPr>
            <p:ph type="sldNum" sz="quarter" idx="12"/>
          </p:nvPr>
        </p:nvSpPr>
        <p:spPr/>
        <p:txBody>
          <a:bodyPr/>
          <a:lstStyle/>
          <a:p>
            <a:fld id="{B6F15528-21DE-4FAA-801E-634DDDAF4B2B}" type="slidenum">
              <a:rPr lang="en-US" smtClean="0"/>
              <a:pPr/>
              <a:t>25</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Independent Variables (IVs)</a:t>
            </a:r>
            <a:endParaRPr lang="en-US" sz="3000" b="1" dirty="0">
              <a:solidFill>
                <a:schemeClr val="bg1"/>
              </a:solidFill>
              <a:latin typeface="Lucida Sans" pitchFamily="34" charset="0"/>
            </a:endParaRPr>
          </a:p>
        </p:txBody>
      </p:sp>
      <p:graphicFrame>
        <p:nvGraphicFramePr>
          <p:cNvPr id="6" name="Table 5"/>
          <p:cNvGraphicFramePr>
            <a:graphicFrameLocks noGrp="1"/>
          </p:cNvGraphicFramePr>
          <p:nvPr/>
        </p:nvGraphicFramePr>
        <p:xfrm>
          <a:off x="304800" y="1397000"/>
          <a:ext cx="8458200" cy="5156199"/>
        </p:xfrm>
        <a:graphic>
          <a:graphicData uri="http://schemas.openxmlformats.org/drawingml/2006/table">
            <a:tbl>
              <a:tblPr firstRow="1" bandRow="1">
                <a:tableStyleId>{5C22544A-7EE6-4342-B048-85BDC9FD1C3A}</a:tableStyleId>
              </a:tblPr>
              <a:tblGrid>
                <a:gridCol w="3733800"/>
                <a:gridCol w="4724400"/>
              </a:tblGrid>
              <a:tr h="929568">
                <a:tc>
                  <a:txBody>
                    <a:bodyPr/>
                    <a:lstStyle/>
                    <a:p>
                      <a:pPr algn="ctr"/>
                      <a:r>
                        <a:rPr lang="en-US" sz="2800" dirty="0" smtClean="0"/>
                        <a:t>IV</a:t>
                      </a:r>
                      <a:endParaRPr lang="en-US" sz="2800" dirty="0"/>
                    </a:p>
                  </a:txBody>
                  <a:tcPr anchor="ctr"/>
                </a:tc>
                <a:tc>
                  <a:txBody>
                    <a:bodyPr/>
                    <a:lstStyle/>
                    <a:p>
                      <a:pPr algn="ctr"/>
                      <a:r>
                        <a:rPr lang="en-US" sz="2800" dirty="0" smtClean="0"/>
                        <a:t>Properties</a:t>
                      </a:r>
                      <a:endParaRPr lang="en-US" sz="2800" dirty="0"/>
                    </a:p>
                  </a:txBody>
                  <a:tcPr anchor="ctr"/>
                </a:tc>
              </a:tr>
              <a:tr h="1408877">
                <a:tc>
                  <a:txBody>
                    <a:bodyPr/>
                    <a:lstStyle/>
                    <a:p>
                      <a:r>
                        <a:rPr lang="en-US" sz="3200" b="1" dirty="0" smtClean="0"/>
                        <a:t>Environmental</a:t>
                      </a:r>
                      <a:endParaRPr lang="en-US" sz="3200" b="1" dirty="0"/>
                    </a:p>
                  </a:txBody>
                  <a:tcPr anchor="ctr"/>
                </a:tc>
                <a:tc>
                  <a:txBody>
                    <a:bodyPr/>
                    <a:lstStyle/>
                    <a:p>
                      <a:r>
                        <a:rPr lang="en-US" sz="2600" dirty="0" smtClean="0"/>
                        <a:t>Varying</a:t>
                      </a:r>
                      <a:r>
                        <a:rPr lang="en-US" sz="2600" baseline="0" dirty="0" smtClean="0"/>
                        <a:t> the physical or social environment, e.g., lighting levels, confederates.</a:t>
                      </a:r>
                      <a:endParaRPr lang="en-US" sz="2600" dirty="0"/>
                    </a:p>
                  </a:txBody>
                  <a:tcPr anchor="ctr"/>
                </a:tc>
              </a:tr>
              <a:tr h="1408877">
                <a:tc>
                  <a:txBody>
                    <a:bodyPr/>
                    <a:lstStyle/>
                    <a:p>
                      <a:r>
                        <a:rPr lang="en-US" sz="3200" b="1" dirty="0" smtClean="0"/>
                        <a:t>Instructional</a:t>
                      </a:r>
                      <a:endParaRPr lang="en-US" sz="3200" b="1" dirty="0"/>
                    </a:p>
                  </a:txBody>
                  <a:tcPr anchor="ctr"/>
                </a:tc>
                <a:tc>
                  <a:txBody>
                    <a:bodyPr/>
                    <a:lstStyle/>
                    <a:p>
                      <a:r>
                        <a:rPr lang="en-US" sz="2600" dirty="0" smtClean="0"/>
                        <a:t>Varying</a:t>
                      </a:r>
                      <a:r>
                        <a:rPr lang="en-US" sz="2600" baseline="0" dirty="0" smtClean="0"/>
                        <a:t> the instruction or information that is available, e.g., encoding instructions, stimuli.</a:t>
                      </a:r>
                      <a:endParaRPr lang="en-US" sz="2600" dirty="0"/>
                    </a:p>
                  </a:txBody>
                  <a:tcPr anchor="ctr"/>
                </a:tc>
              </a:tr>
              <a:tr h="1408877">
                <a:tc>
                  <a:txBody>
                    <a:bodyPr/>
                    <a:lstStyle/>
                    <a:p>
                      <a:r>
                        <a:rPr lang="en-US" sz="3200" b="1" dirty="0" smtClean="0"/>
                        <a:t>Invasive</a:t>
                      </a:r>
                      <a:endParaRPr lang="en-US" sz="3200" b="1" dirty="0"/>
                    </a:p>
                  </a:txBody>
                  <a:tcPr anchor="ctr"/>
                </a:tc>
                <a:tc>
                  <a:txBody>
                    <a:bodyPr/>
                    <a:lstStyle/>
                    <a:p>
                      <a:r>
                        <a:rPr lang="en-US" sz="2600" dirty="0" smtClean="0"/>
                        <a:t>Varying</a:t>
                      </a:r>
                      <a:r>
                        <a:rPr lang="en-US" sz="2600" baseline="0" dirty="0" smtClean="0"/>
                        <a:t> the physical state with an intervention, e.g., drugs, surgery, or stimulation.</a:t>
                      </a:r>
                      <a:endParaRPr lang="en-US" sz="2600" dirty="0"/>
                    </a:p>
                  </a:txBody>
                  <a:tcPr anchor="ctr"/>
                </a:tc>
              </a:tr>
            </a:tbl>
          </a:graphicData>
        </a:graphic>
      </p:graphicFrame>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371600"/>
            <a:ext cx="8534400" cy="4953000"/>
          </a:xfrm>
        </p:spPr>
        <p:txBody>
          <a:bodyPr>
            <a:normAutofit fontScale="92500"/>
          </a:bodyPr>
          <a:lstStyle/>
          <a:p>
            <a:r>
              <a:rPr lang="en-CA" sz="3000" dirty="0" smtClean="0"/>
              <a:t>Not all factors can be controlled to the same extent.</a:t>
            </a:r>
          </a:p>
          <a:p>
            <a:endParaRPr lang="en-CA" sz="1200" dirty="0" smtClean="0"/>
          </a:p>
          <a:p>
            <a:r>
              <a:rPr lang="en-CA" sz="3000" b="1" dirty="0" smtClean="0"/>
              <a:t>Treatments </a:t>
            </a:r>
            <a:r>
              <a:rPr lang="en-CA" sz="3000" dirty="0" smtClean="0"/>
              <a:t>or </a:t>
            </a:r>
            <a:r>
              <a:rPr lang="en-CA" sz="3000" b="1" dirty="0" smtClean="0"/>
              <a:t>Factors</a:t>
            </a:r>
            <a:r>
              <a:rPr lang="en-CA" sz="3000" dirty="0" smtClean="0"/>
              <a:t>: Can be manipulated on a trial-to-trial basis or in a condition with highest degree of control.</a:t>
            </a:r>
          </a:p>
          <a:p>
            <a:endParaRPr lang="en-CA" sz="1200" dirty="0" smtClean="0"/>
          </a:p>
          <a:p>
            <a:r>
              <a:rPr lang="en-CA" sz="3000" b="1" dirty="0" smtClean="0"/>
              <a:t>Blocks</a:t>
            </a:r>
            <a:r>
              <a:rPr lang="en-CA" sz="3000" dirty="0" smtClean="0"/>
              <a:t>: Cannot be manipulated to the same degree. We can randomize order in which a treatment is given.</a:t>
            </a:r>
          </a:p>
          <a:p>
            <a:endParaRPr lang="en-CA" sz="1200" dirty="0" smtClean="0"/>
          </a:p>
          <a:p>
            <a:r>
              <a:rPr lang="en-CA" sz="3000" b="1" dirty="0" smtClean="0"/>
              <a:t>Covariates</a:t>
            </a:r>
            <a:r>
              <a:rPr lang="en-CA" sz="3000" dirty="0" smtClean="0"/>
              <a:t>: Cannot be manipulated. Participants have a particular level (e.g., personality) that is fixed.</a:t>
            </a:r>
          </a:p>
        </p:txBody>
      </p:sp>
      <p:sp>
        <p:nvSpPr>
          <p:cNvPr id="4" name="Slide Number Placeholder 3"/>
          <p:cNvSpPr>
            <a:spLocks noGrp="1"/>
          </p:cNvSpPr>
          <p:nvPr>
            <p:ph type="sldNum" sz="quarter" idx="12"/>
          </p:nvPr>
        </p:nvSpPr>
        <p:spPr/>
        <p:txBody>
          <a:bodyPr/>
          <a:lstStyle/>
          <a:p>
            <a:fld id="{B6F15528-21DE-4FAA-801E-634DDDAF4B2B}" type="slidenum">
              <a:rPr lang="en-US" smtClean="0"/>
              <a:pPr/>
              <a:t>26</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Degree of</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Control</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371600"/>
            <a:ext cx="8534400" cy="4953000"/>
          </a:xfrm>
        </p:spPr>
        <p:txBody>
          <a:bodyPr/>
          <a:lstStyle/>
          <a:p>
            <a:endParaRPr lang="en-US" sz="1200" dirty="0" smtClean="0"/>
          </a:p>
          <a:p>
            <a:r>
              <a:rPr lang="en-US" b="1" dirty="0" smtClean="0"/>
              <a:t>Dependent Variable</a:t>
            </a:r>
            <a:r>
              <a:rPr lang="en-US" dirty="0" smtClean="0"/>
              <a:t>: </a:t>
            </a:r>
            <a:r>
              <a:rPr lang="en-CA" dirty="0" smtClean="0"/>
              <a:t>The variable that is observed for changes in order to assess the effects of manipulating the independent variable.</a:t>
            </a:r>
          </a:p>
          <a:p>
            <a:endParaRPr lang="en-CA" sz="1200" dirty="0" smtClean="0"/>
          </a:p>
          <a:p>
            <a:r>
              <a:rPr lang="en-CA" dirty="0" smtClean="0"/>
              <a:t>Dependents include: i.e., </a:t>
            </a:r>
          </a:p>
          <a:p>
            <a:pPr lvl="1"/>
            <a:r>
              <a:rPr lang="en-CA" dirty="0" smtClean="0"/>
              <a:t>Physiological measures,</a:t>
            </a:r>
          </a:p>
          <a:p>
            <a:pPr lvl="1"/>
            <a:r>
              <a:rPr lang="en-CA" dirty="0" smtClean="0"/>
              <a:t>Ratings scales and self-report,</a:t>
            </a:r>
          </a:p>
          <a:p>
            <a:pPr lvl="1"/>
            <a:r>
              <a:rPr lang="en-CA" dirty="0" err="1" smtClean="0"/>
              <a:t>Behavourial</a:t>
            </a:r>
            <a:r>
              <a:rPr lang="en-CA" dirty="0" smtClean="0"/>
              <a:t> measures.</a:t>
            </a:r>
          </a:p>
        </p:txBody>
      </p:sp>
      <p:sp>
        <p:nvSpPr>
          <p:cNvPr id="4" name="Slide Number Placeholder 3"/>
          <p:cNvSpPr>
            <a:spLocks noGrp="1"/>
          </p:cNvSpPr>
          <p:nvPr>
            <p:ph type="sldNum" sz="quarter" idx="12"/>
          </p:nvPr>
        </p:nvSpPr>
        <p:spPr/>
        <p:txBody>
          <a:bodyPr/>
          <a:lstStyle/>
          <a:p>
            <a:fld id="{B6F15528-21DE-4FAA-801E-634DDDAF4B2B}" type="slidenum">
              <a:rPr lang="en-US" smtClean="0"/>
              <a:pPr/>
              <a:t>27</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Dependent Variables (DVs)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371600"/>
            <a:ext cx="8534400" cy="4953000"/>
          </a:xfrm>
        </p:spPr>
        <p:txBody>
          <a:bodyPr>
            <a:normAutofit lnSpcReduction="10000"/>
          </a:bodyPr>
          <a:lstStyle/>
          <a:p>
            <a:r>
              <a:rPr lang="en-CA" sz="3000" dirty="0" smtClean="0"/>
              <a:t>If we consider a given independent variable, it is presented to participants at certain levels, e.g.</a:t>
            </a:r>
          </a:p>
          <a:p>
            <a:pPr lvl="1"/>
            <a:r>
              <a:rPr lang="en-CA" sz="2600" i="1" dirty="0" smtClean="0"/>
              <a:t>Subject matter</a:t>
            </a:r>
            <a:r>
              <a:rPr lang="en-CA" sz="2600" dirty="0" smtClean="0"/>
              <a:t>: Ancient history or psychology,</a:t>
            </a:r>
          </a:p>
          <a:p>
            <a:pPr lvl="1"/>
            <a:r>
              <a:rPr lang="en-CA" sz="2600" i="1" dirty="0" smtClean="0"/>
              <a:t>Difficulty of a question</a:t>
            </a:r>
            <a:r>
              <a:rPr lang="en-CA" sz="2600" dirty="0" smtClean="0"/>
              <a:t>: low, intermediate, or high.</a:t>
            </a:r>
          </a:p>
          <a:p>
            <a:endParaRPr lang="en-CA" sz="1200" dirty="0" smtClean="0"/>
          </a:p>
          <a:p>
            <a:r>
              <a:rPr lang="en-CA" sz="3000" dirty="0" smtClean="0"/>
              <a:t>In some instances, we are not interested in the levels of a given variable but might simply want to see whether the presence or absence of a treatment has an effect.</a:t>
            </a:r>
          </a:p>
          <a:p>
            <a:pPr lvl="1"/>
            <a:r>
              <a:rPr lang="en-CA" sz="2600" dirty="0" smtClean="0"/>
              <a:t>Presence = Treatment or Experimental Group.</a:t>
            </a:r>
          </a:p>
          <a:p>
            <a:pPr lvl="1"/>
            <a:r>
              <a:rPr lang="en-CA" sz="2600" dirty="0" smtClean="0"/>
              <a:t>Absence = Control Group.</a:t>
            </a:r>
          </a:p>
        </p:txBody>
      </p:sp>
      <p:sp>
        <p:nvSpPr>
          <p:cNvPr id="4" name="Slide Number Placeholder 3"/>
          <p:cNvSpPr>
            <a:spLocks noGrp="1"/>
          </p:cNvSpPr>
          <p:nvPr>
            <p:ph type="sldNum" sz="quarter" idx="12"/>
          </p:nvPr>
        </p:nvSpPr>
        <p:spPr/>
        <p:txBody>
          <a:bodyPr/>
          <a:lstStyle/>
          <a:p>
            <a:fld id="{B6F15528-21DE-4FAA-801E-634DDDAF4B2B}" type="slidenum">
              <a:rPr lang="en-US" smtClean="0"/>
              <a:pPr/>
              <a:t>28</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Control Groups and Placebos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295400"/>
            <a:ext cx="8458200" cy="5105400"/>
          </a:xfrm>
        </p:spPr>
        <p:txBody>
          <a:bodyPr/>
          <a:lstStyle/>
          <a:p>
            <a:r>
              <a:rPr lang="en-US" sz="2800" dirty="0" smtClean="0"/>
              <a:t>Control of extraneous variables requires:</a:t>
            </a:r>
          </a:p>
          <a:p>
            <a:pPr lvl="1"/>
            <a:r>
              <a:rPr lang="en-US" sz="2600" dirty="0" smtClean="0"/>
              <a:t>Experimental control and/or</a:t>
            </a:r>
          </a:p>
          <a:p>
            <a:pPr lvl="1"/>
            <a:r>
              <a:rPr lang="en-US" sz="2600" dirty="0" smtClean="0"/>
              <a:t>Randomization.</a:t>
            </a:r>
          </a:p>
          <a:p>
            <a:pPr lvl="1"/>
            <a:endParaRPr lang="en-US" sz="1200" dirty="0" smtClean="0"/>
          </a:p>
          <a:p>
            <a:r>
              <a:rPr lang="en-US" sz="2800" dirty="0" smtClean="0"/>
              <a:t>If both requirements are met, a researcher can conclude that the level of a dependent variable is due only to those independent variables that were manipulated.</a:t>
            </a:r>
          </a:p>
          <a:p>
            <a:endParaRPr lang="en-US" sz="1200" dirty="0" smtClean="0"/>
          </a:p>
          <a:p>
            <a:r>
              <a:rPr lang="en-US" sz="2800" i="1" dirty="0" smtClean="0"/>
              <a:t>Reduce</a:t>
            </a:r>
            <a:r>
              <a:rPr lang="en-US" sz="2800" dirty="0" smtClean="0"/>
              <a:t> or </a:t>
            </a:r>
            <a:r>
              <a:rPr lang="en-US" sz="2800" i="1" dirty="0" smtClean="0"/>
              <a:t>eliminate</a:t>
            </a:r>
            <a:r>
              <a:rPr lang="en-US" sz="2800" dirty="0" smtClean="0"/>
              <a:t> the third variable problem when we control the presence/absence of a variable through manipulation.</a:t>
            </a:r>
            <a:endParaRPr lang="en-US" sz="28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29</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The Basic Logic</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of Control</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00034" y="3886200"/>
            <a:ext cx="8429684" cy="2351112"/>
          </a:xfrm>
        </p:spPr>
        <p:txBody>
          <a:bodyPr>
            <a:normAutofit/>
          </a:bodyPr>
          <a:lstStyle/>
          <a:p>
            <a:r>
              <a:rPr lang="en-CA" sz="2400" dirty="0" smtClean="0"/>
              <a:t>“</a:t>
            </a:r>
            <a:r>
              <a:rPr lang="en-US" sz="2400" dirty="0" smtClean="0"/>
              <a:t>It is not length of life, but depth of life</a:t>
            </a:r>
            <a:r>
              <a:rPr lang="en-CA" sz="2400" dirty="0" smtClean="0"/>
              <a:t>.”</a:t>
            </a:r>
          </a:p>
          <a:p>
            <a:endParaRPr lang="en-CA" sz="2400" dirty="0" smtClean="0"/>
          </a:p>
          <a:p>
            <a:r>
              <a:rPr lang="en-CA" sz="2400" dirty="0" smtClean="0"/>
              <a:t>- </a:t>
            </a:r>
            <a:r>
              <a:rPr lang="en-US" sz="2400" dirty="0" smtClean="0"/>
              <a:t> Ralph Waldo Emerson</a:t>
            </a:r>
            <a:endParaRPr lang="en-CA" sz="2400" dirty="0" smtClean="0"/>
          </a:p>
          <a:p>
            <a:endParaRPr lang="en-CA" sz="2400" dirty="0" smtClean="0"/>
          </a:p>
        </p:txBody>
      </p:sp>
      <p:sp>
        <p:nvSpPr>
          <p:cNvPr id="4" name="Rectangle 1029"/>
          <p:cNvSpPr txBox="1">
            <a:spLocks noChangeArrowheads="1"/>
          </p:cNvSpPr>
          <p:nvPr/>
        </p:nvSpPr>
        <p:spPr>
          <a:xfrm>
            <a:off x="395536" y="2451100"/>
            <a:ext cx="8534400" cy="977900"/>
          </a:xfrm>
          <a:prstGeom prst="rect">
            <a:avLst/>
          </a:prstGeom>
          <a:solidFill>
            <a:srgbClr val="920000"/>
          </a:solidFill>
          <a:ln/>
        </p:spPr>
        <p:txBody>
          <a:bodyPr vert="horz" lIns="91440" tIns="45720" rIns="91440" bIns="45720" rtlCol="0" anchor="ctr">
            <a:normAutofit lnSpcReduction="10000"/>
          </a:bodyPr>
          <a:lstStyle/>
          <a:p>
            <a:pPr lvl="0" algn="ctr">
              <a:spcBef>
                <a:spcPct val="0"/>
              </a:spcBef>
              <a:defRPr/>
            </a:pPr>
            <a:r>
              <a:rPr lang="en-US" sz="3000" b="1" dirty="0" smtClean="0">
                <a:solidFill>
                  <a:schemeClr val="bg1"/>
                </a:solidFill>
                <a:latin typeface="Lucida Sans" pitchFamily="34" charset="0"/>
              </a:rPr>
              <a:t>Experimental Designs: </a:t>
            </a:r>
          </a:p>
          <a:p>
            <a:pPr lvl="0" algn="ctr">
              <a:spcBef>
                <a:spcPct val="0"/>
              </a:spcBef>
              <a:defRPr/>
            </a:pPr>
            <a:r>
              <a:rPr lang="en-US" sz="3000" b="1" dirty="0" smtClean="0">
                <a:solidFill>
                  <a:schemeClr val="bg1"/>
                </a:solidFill>
                <a:latin typeface="Lucida Sans" pitchFamily="34" charset="0"/>
              </a:rPr>
              <a:t>Depth of Processing</a:t>
            </a:r>
            <a:endParaRPr lang="en-US" sz="3000" b="1" dirty="0">
              <a:solidFill>
                <a:schemeClr val="bg1"/>
              </a:solidFill>
              <a:latin typeface="Lucida Sans" pitchFamily="34" charset="0"/>
            </a:endParaRPr>
          </a:p>
        </p:txBody>
      </p:sp>
      <p:sp>
        <p:nvSpPr>
          <p:cNvPr id="5" name="Slide Number Placeholder 4"/>
          <p:cNvSpPr>
            <a:spLocks noGrp="1"/>
          </p:cNvSpPr>
          <p:nvPr>
            <p:ph type="sldNum" sz="quarter" idx="12"/>
          </p:nvPr>
        </p:nvSpPr>
        <p:spPr/>
        <p:txBody>
          <a:bodyPr/>
          <a:lstStyle/>
          <a:p>
            <a:fld id="{95587115-9895-4084-9D4B-E04959BE5F83}" type="slidenum">
              <a:rPr lang="en-US" smtClean="0"/>
              <a:pPr/>
              <a:t>30</a:t>
            </a:fld>
            <a:endParaRPr lang="en-US"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371600"/>
            <a:ext cx="8534400" cy="4953000"/>
          </a:xfrm>
        </p:spPr>
        <p:txBody>
          <a:bodyPr>
            <a:normAutofit/>
          </a:bodyPr>
          <a:lstStyle/>
          <a:p>
            <a:r>
              <a:rPr lang="en-US" sz="2800" dirty="0" smtClean="0"/>
              <a:t>To illustrate the nature of independent and dependent variables, consider an encoding manipulation used in a memory study.</a:t>
            </a:r>
          </a:p>
          <a:p>
            <a:endParaRPr lang="en-US" sz="1200" dirty="0" smtClean="0"/>
          </a:p>
          <a:p>
            <a:r>
              <a:rPr lang="en-US" sz="2800" dirty="0" smtClean="0"/>
              <a:t>Consider Craik and Lockhart’s (1972) levels of processing account that we discussed previously.</a:t>
            </a:r>
          </a:p>
          <a:p>
            <a:endParaRPr lang="en-US" sz="1200" dirty="0" smtClean="0"/>
          </a:p>
          <a:p>
            <a:r>
              <a:rPr lang="en-US" sz="3000" dirty="0" smtClean="0"/>
              <a:t>If we want to conduct an experiment to determine whether we have two kinds of instructions we have to operationally define ‘shallow’ and ‘deep’ encoding.</a:t>
            </a:r>
            <a:endParaRPr lang="en-US" sz="30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31</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Independent and Dependent Variables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5105400"/>
            <a:ext cx="8534400" cy="1524000"/>
          </a:xfrm>
        </p:spPr>
        <p:txBody>
          <a:bodyPr>
            <a:normAutofit lnSpcReduction="10000"/>
          </a:bodyPr>
          <a:lstStyle/>
          <a:p>
            <a:r>
              <a:rPr lang="en-US" dirty="0" smtClean="0"/>
              <a:t>First, we determine two types of encoding instructions that we want to manipulate (i.e., present to participants).</a:t>
            </a:r>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32</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From Constructs to Variable</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6" name="Rectangle 5"/>
          <p:cNvSpPr/>
          <p:nvPr/>
        </p:nvSpPr>
        <p:spPr>
          <a:xfrm>
            <a:off x="2971800" y="1676400"/>
            <a:ext cx="3276600" cy="32004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a:t>
            </a:r>
            <a:endParaRPr lang="en-US" dirty="0"/>
          </a:p>
        </p:txBody>
      </p:sp>
      <p:sp>
        <p:nvSpPr>
          <p:cNvPr id="7" name="Text Box 1029"/>
          <p:cNvSpPr txBox="1">
            <a:spLocks noChangeArrowheads="1"/>
          </p:cNvSpPr>
          <p:nvPr/>
        </p:nvSpPr>
        <p:spPr bwMode="auto">
          <a:xfrm>
            <a:off x="2286000" y="1157288"/>
            <a:ext cx="4800600" cy="492443"/>
          </a:xfrm>
          <a:prstGeom prst="rect">
            <a:avLst/>
          </a:prstGeom>
          <a:noFill/>
          <a:ln w="9525">
            <a:noFill/>
            <a:miter lim="800000"/>
            <a:headEnd/>
            <a:tailEnd/>
          </a:ln>
          <a:effectLst/>
        </p:spPr>
        <p:txBody>
          <a:bodyPr wrap="square">
            <a:spAutoFit/>
          </a:bodyPr>
          <a:lstStyle/>
          <a:p>
            <a:pPr algn="ctr">
              <a:spcBef>
                <a:spcPct val="50000"/>
              </a:spcBef>
            </a:pPr>
            <a:r>
              <a:rPr lang="en-CA" sz="2600" dirty="0" smtClean="0"/>
              <a:t>Constructs to be Operationalized</a:t>
            </a:r>
            <a:endParaRPr lang="en-CA" sz="2600" dirty="0"/>
          </a:p>
        </p:txBody>
      </p:sp>
      <p:sp>
        <p:nvSpPr>
          <p:cNvPr id="8" name="Text Box 1030"/>
          <p:cNvSpPr txBox="1">
            <a:spLocks noChangeArrowheads="1"/>
          </p:cNvSpPr>
          <p:nvPr/>
        </p:nvSpPr>
        <p:spPr bwMode="auto">
          <a:xfrm>
            <a:off x="3121025" y="2486025"/>
            <a:ext cx="2974975" cy="498475"/>
          </a:xfrm>
          <a:prstGeom prst="rect">
            <a:avLst/>
          </a:prstGeom>
          <a:solidFill>
            <a:schemeClr val="bg1"/>
          </a:solidFill>
          <a:ln w="9525">
            <a:solidFill>
              <a:schemeClr val="tx1"/>
            </a:solidFill>
            <a:miter lim="800000"/>
            <a:headEnd/>
            <a:tailEnd/>
          </a:ln>
          <a:effectLst/>
        </p:spPr>
        <p:txBody>
          <a:bodyPr>
            <a:spAutoFit/>
          </a:bodyPr>
          <a:lstStyle/>
          <a:p>
            <a:pPr algn="ctr">
              <a:spcBef>
                <a:spcPct val="50000"/>
              </a:spcBef>
            </a:pPr>
            <a:r>
              <a:rPr lang="en-CA" sz="2600" dirty="0" smtClean="0"/>
              <a:t>[Shallow]</a:t>
            </a:r>
            <a:endParaRPr lang="en-CA" sz="2600" dirty="0"/>
          </a:p>
        </p:txBody>
      </p:sp>
      <p:sp>
        <p:nvSpPr>
          <p:cNvPr id="9" name="Text Box 1030"/>
          <p:cNvSpPr txBox="1">
            <a:spLocks noChangeArrowheads="1"/>
          </p:cNvSpPr>
          <p:nvPr/>
        </p:nvSpPr>
        <p:spPr bwMode="auto">
          <a:xfrm>
            <a:off x="3121025" y="3567112"/>
            <a:ext cx="2974975" cy="498475"/>
          </a:xfrm>
          <a:prstGeom prst="rect">
            <a:avLst/>
          </a:prstGeom>
          <a:solidFill>
            <a:schemeClr val="bg1"/>
          </a:solidFill>
          <a:ln w="9525">
            <a:solidFill>
              <a:schemeClr val="tx1"/>
            </a:solidFill>
            <a:miter lim="800000"/>
            <a:headEnd/>
            <a:tailEnd/>
          </a:ln>
          <a:effectLst/>
        </p:spPr>
        <p:txBody>
          <a:bodyPr>
            <a:spAutoFit/>
          </a:bodyPr>
          <a:lstStyle/>
          <a:p>
            <a:pPr algn="ctr">
              <a:spcBef>
                <a:spcPct val="50000"/>
              </a:spcBef>
            </a:pPr>
            <a:r>
              <a:rPr lang="en-CA" sz="2600" dirty="0" smtClean="0"/>
              <a:t>[Deep]</a:t>
            </a:r>
            <a:endParaRPr lang="en-CA" sz="2600"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5210175"/>
            <a:ext cx="8534400" cy="1190625"/>
          </a:xfrm>
        </p:spPr>
        <p:txBody>
          <a:bodyPr>
            <a:normAutofit/>
          </a:bodyPr>
          <a:lstStyle/>
          <a:p>
            <a:r>
              <a:rPr lang="en-US" dirty="0" smtClean="0"/>
              <a:t>Once we’ve identified our instructions, we then identify words that have certain properties.</a:t>
            </a:r>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33</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Independent Variable</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6" name="Rectangle 5"/>
          <p:cNvSpPr/>
          <p:nvPr/>
        </p:nvSpPr>
        <p:spPr>
          <a:xfrm>
            <a:off x="2971800" y="1662112"/>
            <a:ext cx="3276600" cy="32004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 Box 1029"/>
          <p:cNvSpPr txBox="1">
            <a:spLocks noChangeArrowheads="1"/>
          </p:cNvSpPr>
          <p:nvPr/>
        </p:nvSpPr>
        <p:spPr bwMode="auto">
          <a:xfrm>
            <a:off x="2887663" y="1143000"/>
            <a:ext cx="3355975" cy="488950"/>
          </a:xfrm>
          <a:prstGeom prst="rect">
            <a:avLst/>
          </a:prstGeom>
          <a:noFill/>
          <a:ln w="9525">
            <a:noFill/>
            <a:miter lim="800000"/>
            <a:headEnd/>
            <a:tailEnd/>
          </a:ln>
          <a:effectLst/>
        </p:spPr>
        <p:txBody>
          <a:bodyPr>
            <a:spAutoFit/>
          </a:bodyPr>
          <a:lstStyle/>
          <a:p>
            <a:pPr algn="ctr">
              <a:spcBef>
                <a:spcPct val="50000"/>
              </a:spcBef>
            </a:pPr>
            <a:r>
              <a:rPr lang="en-CA" sz="2600" dirty="0"/>
              <a:t>Independent Variable</a:t>
            </a:r>
          </a:p>
        </p:txBody>
      </p:sp>
      <p:sp>
        <p:nvSpPr>
          <p:cNvPr id="8" name="Text Box 1030"/>
          <p:cNvSpPr txBox="1">
            <a:spLocks noChangeArrowheads="1"/>
          </p:cNvSpPr>
          <p:nvPr/>
        </p:nvSpPr>
        <p:spPr bwMode="auto">
          <a:xfrm>
            <a:off x="3121025" y="2286000"/>
            <a:ext cx="2974975" cy="498475"/>
          </a:xfrm>
          <a:prstGeom prst="rect">
            <a:avLst/>
          </a:prstGeom>
          <a:solidFill>
            <a:schemeClr val="bg1"/>
          </a:solidFill>
          <a:ln w="9525">
            <a:solidFill>
              <a:schemeClr val="tx1"/>
            </a:solidFill>
            <a:miter lim="800000"/>
            <a:headEnd/>
            <a:tailEnd/>
          </a:ln>
          <a:effectLst/>
        </p:spPr>
        <p:txBody>
          <a:bodyPr>
            <a:spAutoFit/>
          </a:bodyPr>
          <a:lstStyle/>
          <a:p>
            <a:pPr algn="ctr">
              <a:spcBef>
                <a:spcPct val="50000"/>
              </a:spcBef>
            </a:pPr>
            <a:r>
              <a:rPr lang="en-CA" sz="2600" dirty="0" smtClean="0"/>
              <a:t>Words with ‘e’</a:t>
            </a:r>
            <a:endParaRPr lang="en-CA" sz="2600" dirty="0"/>
          </a:p>
        </p:txBody>
      </p:sp>
      <p:sp>
        <p:nvSpPr>
          <p:cNvPr id="9" name="Text Box 1030"/>
          <p:cNvSpPr txBox="1">
            <a:spLocks noChangeArrowheads="1"/>
          </p:cNvSpPr>
          <p:nvPr/>
        </p:nvSpPr>
        <p:spPr bwMode="auto">
          <a:xfrm>
            <a:off x="3121025" y="3367087"/>
            <a:ext cx="2974975" cy="892552"/>
          </a:xfrm>
          <a:prstGeom prst="rect">
            <a:avLst/>
          </a:prstGeom>
          <a:solidFill>
            <a:schemeClr val="bg1"/>
          </a:solidFill>
          <a:ln w="9525">
            <a:solidFill>
              <a:schemeClr val="tx1"/>
            </a:solidFill>
            <a:miter lim="800000"/>
            <a:headEnd/>
            <a:tailEnd/>
          </a:ln>
          <a:effectLst/>
        </p:spPr>
        <p:txBody>
          <a:bodyPr>
            <a:spAutoFit/>
          </a:bodyPr>
          <a:lstStyle/>
          <a:p>
            <a:pPr algn="ctr">
              <a:spcBef>
                <a:spcPct val="50000"/>
              </a:spcBef>
            </a:pPr>
            <a:r>
              <a:rPr lang="en-CA" sz="2600" dirty="0" smtClean="0"/>
              <a:t>Words with same meaning</a:t>
            </a:r>
            <a:endParaRPr lang="en-CA" sz="2600" dirty="0"/>
          </a:p>
        </p:txBody>
      </p:sp>
      <p:sp>
        <p:nvSpPr>
          <p:cNvPr id="10" name="Line Callout 2 (Border and Accent Bar) 9"/>
          <p:cNvSpPr/>
          <p:nvPr/>
        </p:nvSpPr>
        <p:spPr>
          <a:xfrm>
            <a:off x="6629400" y="1676400"/>
            <a:ext cx="2209800" cy="3276600"/>
          </a:xfrm>
          <a:prstGeom prst="accentBorderCallout2">
            <a:avLst>
              <a:gd name="adj1" fmla="val 47965"/>
              <a:gd name="adj2" fmla="val -8333"/>
              <a:gd name="adj3" fmla="val 47965"/>
              <a:gd name="adj4" fmla="val -16667"/>
              <a:gd name="adj5" fmla="val 28343"/>
              <a:gd name="adj6" fmla="val -3890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Line Callout 2 (Border and Accent Bar) 11"/>
          <p:cNvSpPr/>
          <p:nvPr/>
        </p:nvSpPr>
        <p:spPr>
          <a:xfrm>
            <a:off x="6629400" y="1676400"/>
            <a:ext cx="2209800" cy="3276600"/>
          </a:xfrm>
          <a:prstGeom prst="accentBorderCallout2">
            <a:avLst>
              <a:gd name="adj1" fmla="val 47965"/>
              <a:gd name="adj2" fmla="val -8333"/>
              <a:gd name="adj3" fmla="val 47965"/>
              <a:gd name="adj4" fmla="val -16667"/>
              <a:gd name="adj5" fmla="val 65407"/>
              <a:gd name="adj6" fmla="val -3955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We control for other word properties:</a:t>
            </a:r>
          </a:p>
          <a:p>
            <a:pPr algn="ctr"/>
            <a:endParaRPr lang="en-US" dirty="0" smtClean="0"/>
          </a:p>
          <a:p>
            <a:pPr algn="ctr"/>
            <a:r>
              <a:rPr lang="en-US" dirty="0" smtClean="0"/>
              <a:t>Word length;</a:t>
            </a:r>
          </a:p>
          <a:p>
            <a:pPr algn="ctr"/>
            <a:r>
              <a:rPr lang="en-US" dirty="0" smtClean="0"/>
              <a:t>Word frequency;</a:t>
            </a:r>
          </a:p>
          <a:p>
            <a:pPr algn="ctr"/>
            <a:r>
              <a:rPr lang="en-US" dirty="0" smtClean="0"/>
              <a:t>Positive / negative associations;</a:t>
            </a:r>
          </a:p>
          <a:p>
            <a:pPr algn="ctr"/>
            <a:r>
              <a:rPr lang="en-US" dirty="0" smtClean="0"/>
              <a:t>etc.</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bg/>
                                          </p:spTgt>
                                        </p:tgtEl>
                                        <p:attrNameLst>
                                          <p:attrName>style.visibility</p:attrName>
                                        </p:attrNameLst>
                                      </p:cBhvr>
                                      <p:to>
                                        <p:strVal val="visible"/>
                                      </p:to>
                                    </p:set>
                                    <p:anim calcmode="lin" valueType="num">
                                      <p:cBhvr additive="base">
                                        <p:cTn id="7" dur="500" fill="hold"/>
                                        <p:tgtEl>
                                          <p:spTgt spid="12">
                                            <p:bg/>
                                          </p:spTgt>
                                        </p:tgtEl>
                                        <p:attrNameLst>
                                          <p:attrName>ppt_x</p:attrName>
                                        </p:attrNameLst>
                                      </p:cBhvr>
                                      <p:tavLst>
                                        <p:tav tm="0">
                                          <p:val>
                                            <p:strVal val="#ppt_x"/>
                                          </p:val>
                                        </p:tav>
                                        <p:tav tm="100000">
                                          <p:val>
                                            <p:strVal val="#ppt_x"/>
                                          </p:val>
                                        </p:tav>
                                      </p:tavLst>
                                    </p:anim>
                                    <p:anim calcmode="lin" valueType="num">
                                      <p:cBhvr additive="base">
                                        <p:cTn id="8" dur="500" fill="hold"/>
                                        <p:tgtEl>
                                          <p:spTgt spid="12">
                                            <p:bg/>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2">
                                            <p:txEl>
                                              <p:pRg st="0" end="0"/>
                                            </p:txEl>
                                          </p:spTgt>
                                        </p:tgtEl>
                                        <p:attrNameLst>
                                          <p:attrName>style.visibility</p:attrName>
                                        </p:attrNameLst>
                                      </p:cBhvr>
                                      <p:to>
                                        <p:strVal val="visible"/>
                                      </p:to>
                                    </p:set>
                                    <p:anim calcmode="lin" valueType="num">
                                      <p:cBhvr additive="base">
                                        <p:cTn id="11"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2">
                                            <p:txEl>
                                              <p:pRg st="0" end="0"/>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2">
                                            <p:txEl>
                                              <p:pRg st="2" end="2"/>
                                            </p:txEl>
                                          </p:spTgt>
                                        </p:tgtEl>
                                        <p:attrNameLst>
                                          <p:attrName>style.visibility</p:attrName>
                                        </p:attrNameLst>
                                      </p:cBhvr>
                                      <p:to>
                                        <p:strVal val="visible"/>
                                      </p:to>
                                    </p:set>
                                    <p:anim calcmode="lin" valueType="num">
                                      <p:cBhvr additive="base">
                                        <p:cTn id="15" dur="500" fill="hold"/>
                                        <p:tgtEl>
                                          <p:spTgt spid="12">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12">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2">
                                            <p:txEl>
                                              <p:pRg st="3" end="3"/>
                                            </p:txEl>
                                          </p:spTgt>
                                        </p:tgtEl>
                                        <p:attrNameLst>
                                          <p:attrName>style.visibility</p:attrName>
                                        </p:attrNameLst>
                                      </p:cBhvr>
                                      <p:to>
                                        <p:strVal val="visible"/>
                                      </p:to>
                                    </p:set>
                                    <p:anim calcmode="lin" valueType="num">
                                      <p:cBhvr additive="base">
                                        <p:cTn id="19" dur="500" fill="hold"/>
                                        <p:tgtEl>
                                          <p:spTgt spid="1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2">
                                            <p:txEl>
                                              <p:pRg st="4" end="4"/>
                                            </p:txEl>
                                          </p:spTgt>
                                        </p:tgtEl>
                                        <p:attrNameLst>
                                          <p:attrName>style.visibility</p:attrName>
                                        </p:attrNameLst>
                                      </p:cBhvr>
                                      <p:to>
                                        <p:strVal val="visible"/>
                                      </p:to>
                                    </p:set>
                                    <p:anim calcmode="lin" valueType="num">
                                      <p:cBhvr additive="base">
                                        <p:cTn id="23" dur="500" fill="hold"/>
                                        <p:tgtEl>
                                          <p:spTgt spid="12">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12">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2">
                                            <p:txEl>
                                              <p:pRg st="5" end="5"/>
                                            </p:txEl>
                                          </p:spTgt>
                                        </p:tgtEl>
                                        <p:attrNameLst>
                                          <p:attrName>style.visibility</p:attrName>
                                        </p:attrNameLst>
                                      </p:cBhvr>
                                      <p:to>
                                        <p:strVal val="visible"/>
                                      </p:to>
                                    </p:set>
                                    <p:anim calcmode="lin" valueType="num">
                                      <p:cBhvr additive="base">
                                        <p:cTn id="27" dur="500" fill="hold"/>
                                        <p:tgtEl>
                                          <p:spTgt spid="12">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12">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allAtOnce"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5029200"/>
            <a:ext cx="8534400" cy="1600200"/>
          </a:xfrm>
        </p:spPr>
        <p:txBody>
          <a:bodyPr>
            <a:normAutofit fontScale="92500" lnSpcReduction="20000"/>
          </a:bodyPr>
          <a:lstStyle/>
          <a:p>
            <a:r>
              <a:rPr lang="en-US" dirty="0" smtClean="0"/>
              <a:t>What about individual participant characteristics?</a:t>
            </a:r>
          </a:p>
          <a:p>
            <a:pPr lvl="1"/>
            <a:r>
              <a:rPr lang="en-US" dirty="0" smtClean="0"/>
              <a:t>Random assign to ensure we reduce the possibility that one group has certain characteristics that account for our results</a:t>
            </a:r>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34</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Random Assignment</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12" name="Text Box 1029"/>
          <p:cNvSpPr txBox="1">
            <a:spLocks noChangeArrowheads="1"/>
          </p:cNvSpPr>
          <p:nvPr/>
        </p:nvSpPr>
        <p:spPr bwMode="auto">
          <a:xfrm>
            <a:off x="5330825" y="1143000"/>
            <a:ext cx="3355975" cy="488950"/>
          </a:xfrm>
          <a:prstGeom prst="rect">
            <a:avLst/>
          </a:prstGeom>
          <a:noFill/>
          <a:ln w="9525">
            <a:noFill/>
            <a:miter lim="800000"/>
            <a:headEnd/>
            <a:tailEnd/>
          </a:ln>
          <a:effectLst/>
        </p:spPr>
        <p:txBody>
          <a:bodyPr>
            <a:spAutoFit/>
          </a:bodyPr>
          <a:lstStyle/>
          <a:p>
            <a:pPr algn="ctr">
              <a:spcBef>
                <a:spcPct val="50000"/>
              </a:spcBef>
            </a:pPr>
            <a:r>
              <a:rPr lang="en-CA" sz="2600" dirty="0"/>
              <a:t>Independent Variable</a:t>
            </a:r>
          </a:p>
        </p:txBody>
      </p:sp>
      <p:sp>
        <p:nvSpPr>
          <p:cNvPr id="15" name="Rectangle 14"/>
          <p:cNvSpPr/>
          <p:nvPr/>
        </p:nvSpPr>
        <p:spPr>
          <a:xfrm>
            <a:off x="5338762" y="1662112"/>
            <a:ext cx="3276600" cy="32004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Text Box 1030"/>
          <p:cNvSpPr txBox="1">
            <a:spLocks noChangeArrowheads="1"/>
          </p:cNvSpPr>
          <p:nvPr/>
        </p:nvSpPr>
        <p:spPr bwMode="auto">
          <a:xfrm>
            <a:off x="5487987" y="2286000"/>
            <a:ext cx="2974975" cy="498475"/>
          </a:xfrm>
          <a:prstGeom prst="rect">
            <a:avLst/>
          </a:prstGeom>
          <a:solidFill>
            <a:schemeClr val="bg1"/>
          </a:solidFill>
          <a:ln w="9525">
            <a:solidFill>
              <a:schemeClr val="tx1"/>
            </a:solidFill>
            <a:miter lim="800000"/>
            <a:headEnd/>
            <a:tailEnd/>
          </a:ln>
          <a:effectLst/>
        </p:spPr>
        <p:txBody>
          <a:bodyPr>
            <a:spAutoFit/>
          </a:bodyPr>
          <a:lstStyle/>
          <a:p>
            <a:pPr algn="ctr">
              <a:spcBef>
                <a:spcPct val="50000"/>
              </a:spcBef>
            </a:pPr>
            <a:r>
              <a:rPr lang="en-CA" sz="2600" dirty="0" smtClean="0"/>
              <a:t>Words with ‘e’</a:t>
            </a:r>
            <a:endParaRPr lang="en-CA" sz="2600" dirty="0"/>
          </a:p>
        </p:txBody>
      </p:sp>
      <p:sp>
        <p:nvSpPr>
          <p:cNvPr id="18" name="Text Box 1030"/>
          <p:cNvSpPr txBox="1">
            <a:spLocks noChangeArrowheads="1"/>
          </p:cNvSpPr>
          <p:nvPr/>
        </p:nvSpPr>
        <p:spPr bwMode="auto">
          <a:xfrm>
            <a:off x="5487987" y="3367087"/>
            <a:ext cx="2974975" cy="892552"/>
          </a:xfrm>
          <a:prstGeom prst="rect">
            <a:avLst/>
          </a:prstGeom>
          <a:solidFill>
            <a:schemeClr val="bg1"/>
          </a:solidFill>
          <a:ln w="9525">
            <a:solidFill>
              <a:schemeClr val="tx1"/>
            </a:solidFill>
            <a:miter lim="800000"/>
            <a:headEnd/>
            <a:tailEnd/>
          </a:ln>
          <a:effectLst/>
        </p:spPr>
        <p:txBody>
          <a:bodyPr>
            <a:spAutoFit/>
          </a:bodyPr>
          <a:lstStyle/>
          <a:p>
            <a:pPr algn="ctr">
              <a:spcBef>
                <a:spcPct val="50000"/>
              </a:spcBef>
            </a:pPr>
            <a:r>
              <a:rPr lang="en-CA" sz="2600" dirty="0" smtClean="0"/>
              <a:t>Words with same meaning</a:t>
            </a:r>
            <a:endParaRPr lang="en-CA" sz="2600" dirty="0"/>
          </a:p>
        </p:txBody>
      </p:sp>
      <p:sp>
        <p:nvSpPr>
          <p:cNvPr id="19" name="Text Box 1034"/>
          <p:cNvSpPr txBox="1">
            <a:spLocks noChangeArrowheads="1"/>
          </p:cNvSpPr>
          <p:nvPr/>
        </p:nvSpPr>
        <p:spPr bwMode="auto">
          <a:xfrm>
            <a:off x="1195387" y="1774507"/>
            <a:ext cx="2974975" cy="492443"/>
          </a:xfrm>
          <a:prstGeom prst="rect">
            <a:avLst/>
          </a:prstGeom>
          <a:solidFill>
            <a:schemeClr val="tx2">
              <a:lumMod val="60000"/>
              <a:lumOff val="40000"/>
            </a:schemeClr>
          </a:solidFill>
          <a:ln w="9525">
            <a:noFill/>
            <a:miter lim="800000"/>
            <a:headEnd/>
            <a:tailEnd/>
          </a:ln>
          <a:effectLst/>
        </p:spPr>
        <p:txBody>
          <a:bodyPr wrap="square">
            <a:spAutoFit/>
          </a:bodyPr>
          <a:lstStyle/>
          <a:p>
            <a:pPr algn="ctr">
              <a:spcBef>
                <a:spcPct val="50000"/>
              </a:spcBef>
            </a:pPr>
            <a:r>
              <a:rPr lang="en-CA" sz="2600" dirty="0" smtClean="0">
                <a:solidFill>
                  <a:schemeClr val="bg1"/>
                </a:solidFill>
              </a:rPr>
              <a:t>Item Preference</a:t>
            </a:r>
            <a:endParaRPr lang="en-CA" sz="2600" dirty="0">
              <a:solidFill>
                <a:schemeClr val="bg1"/>
              </a:solidFill>
            </a:endParaRPr>
          </a:p>
        </p:txBody>
      </p:sp>
      <p:sp>
        <p:nvSpPr>
          <p:cNvPr id="20" name="Text Box 1035"/>
          <p:cNvSpPr txBox="1">
            <a:spLocks noChangeArrowheads="1"/>
          </p:cNvSpPr>
          <p:nvPr/>
        </p:nvSpPr>
        <p:spPr bwMode="auto">
          <a:xfrm>
            <a:off x="1204912" y="2536507"/>
            <a:ext cx="2974975" cy="492443"/>
          </a:xfrm>
          <a:prstGeom prst="rect">
            <a:avLst/>
          </a:prstGeom>
          <a:solidFill>
            <a:schemeClr val="tx2">
              <a:lumMod val="60000"/>
              <a:lumOff val="40000"/>
            </a:schemeClr>
          </a:solidFill>
          <a:ln w="9525">
            <a:noFill/>
            <a:miter lim="800000"/>
            <a:headEnd/>
            <a:tailEnd/>
          </a:ln>
          <a:effectLst/>
        </p:spPr>
        <p:txBody>
          <a:bodyPr wrap="square">
            <a:spAutoFit/>
          </a:bodyPr>
          <a:lstStyle/>
          <a:p>
            <a:pPr algn="ctr">
              <a:spcBef>
                <a:spcPct val="50000"/>
              </a:spcBef>
            </a:pPr>
            <a:r>
              <a:rPr lang="en-CA" sz="2600" dirty="0" smtClean="0">
                <a:solidFill>
                  <a:schemeClr val="bg1"/>
                </a:solidFill>
              </a:rPr>
              <a:t>Short-term memory</a:t>
            </a:r>
            <a:endParaRPr lang="en-CA" sz="2600" dirty="0">
              <a:solidFill>
                <a:schemeClr val="bg1"/>
              </a:solidFill>
            </a:endParaRPr>
          </a:p>
        </p:txBody>
      </p:sp>
      <p:sp>
        <p:nvSpPr>
          <p:cNvPr id="21" name="Text Box 1036"/>
          <p:cNvSpPr txBox="1">
            <a:spLocks noChangeArrowheads="1"/>
          </p:cNvSpPr>
          <p:nvPr/>
        </p:nvSpPr>
        <p:spPr bwMode="auto">
          <a:xfrm>
            <a:off x="1195387" y="3317557"/>
            <a:ext cx="2974975" cy="492443"/>
          </a:xfrm>
          <a:prstGeom prst="rect">
            <a:avLst/>
          </a:prstGeom>
          <a:solidFill>
            <a:schemeClr val="tx2">
              <a:lumMod val="60000"/>
              <a:lumOff val="40000"/>
            </a:schemeClr>
          </a:solidFill>
          <a:ln w="9525">
            <a:noFill/>
            <a:miter lim="800000"/>
            <a:headEnd/>
            <a:tailEnd/>
          </a:ln>
          <a:effectLst/>
        </p:spPr>
        <p:txBody>
          <a:bodyPr wrap="square">
            <a:spAutoFit/>
          </a:bodyPr>
          <a:lstStyle/>
          <a:p>
            <a:pPr algn="ctr">
              <a:spcBef>
                <a:spcPct val="50000"/>
              </a:spcBef>
            </a:pPr>
            <a:r>
              <a:rPr lang="en-CA" sz="2600" dirty="0">
                <a:solidFill>
                  <a:schemeClr val="bg1"/>
                </a:solidFill>
              </a:rPr>
              <a:t>Motivation</a:t>
            </a:r>
          </a:p>
        </p:txBody>
      </p:sp>
      <p:sp>
        <p:nvSpPr>
          <p:cNvPr id="22" name="Text Box 1037"/>
          <p:cNvSpPr txBox="1">
            <a:spLocks noChangeArrowheads="1"/>
          </p:cNvSpPr>
          <p:nvPr/>
        </p:nvSpPr>
        <p:spPr bwMode="auto">
          <a:xfrm>
            <a:off x="1204912" y="4079557"/>
            <a:ext cx="2974975" cy="492443"/>
          </a:xfrm>
          <a:prstGeom prst="rect">
            <a:avLst/>
          </a:prstGeom>
          <a:solidFill>
            <a:schemeClr val="tx2">
              <a:lumMod val="60000"/>
              <a:lumOff val="40000"/>
            </a:schemeClr>
          </a:solidFill>
          <a:ln w="9525">
            <a:noFill/>
            <a:miter lim="800000"/>
            <a:headEnd/>
            <a:tailEnd/>
          </a:ln>
          <a:effectLst/>
        </p:spPr>
        <p:txBody>
          <a:bodyPr wrap="square">
            <a:spAutoFit/>
          </a:bodyPr>
          <a:lstStyle/>
          <a:p>
            <a:pPr algn="ctr">
              <a:spcBef>
                <a:spcPct val="50000"/>
              </a:spcBef>
            </a:pPr>
            <a:r>
              <a:rPr lang="en-CA" sz="2600" dirty="0" smtClean="0">
                <a:solidFill>
                  <a:schemeClr val="bg1"/>
                </a:solidFill>
              </a:rPr>
              <a:t>IQ</a:t>
            </a:r>
            <a:endParaRPr lang="en-CA" sz="2600" dirty="0">
              <a:solidFill>
                <a:schemeClr val="bg1"/>
              </a:solidFill>
            </a:endParaRPr>
          </a:p>
        </p:txBody>
      </p:sp>
      <p:cxnSp>
        <p:nvCxnSpPr>
          <p:cNvPr id="23" name="AutoShape 1039"/>
          <p:cNvCxnSpPr>
            <a:cxnSpLocks noChangeShapeType="1"/>
            <a:stCxn id="19" idx="3"/>
            <a:endCxn id="17" idx="1"/>
          </p:cNvCxnSpPr>
          <p:nvPr/>
        </p:nvCxnSpPr>
        <p:spPr bwMode="auto">
          <a:xfrm>
            <a:off x="4170362" y="2020729"/>
            <a:ext cx="1317625" cy="514509"/>
          </a:xfrm>
          <a:prstGeom prst="straightConnector1">
            <a:avLst/>
          </a:prstGeom>
          <a:noFill/>
          <a:ln w="9525">
            <a:solidFill>
              <a:schemeClr val="tx1"/>
            </a:solidFill>
            <a:round/>
            <a:headEnd/>
            <a:tailEnd type="triangle" w="med" len="med"/>
          </a:ln>
          <a:effectLst/>
        </p:spPr>
      </p:cxnSp>
      <p:cxnSp>
        <p:nvCxnSpPr>
          <p:cNvPr id="24" name="AutoShape 1040"/>
          <p:cNvCxnSpPr>
            <a:cxnSpLocks noChangeShapeType="1"/>
            <a:stCxn id="20" idx="3"/>
            <a:endCxn id="17" idx="1"/>
          </p:cNvCxnSpPr>
          <p:nvPr/>
        </p:nvCxnSpPr>
        <p:spPr bwMode="auto">
          <a:xfrm flipV="1">
            <a:off x="4179887" y="2535238"/>
            <a:ext cx="1308100" cy="247491"/>
          </a:xfrm>
          <a:prstGeom prst="straightConnector1">
            <a:avLst/>
          </a:prstGeom>
          <a:noFill/>
          <a:ln w="9525">
            <a:solidFill>
              <a:schemeClr val="tx1"/>
            </a:solidFill>
            <a:round/>
            <a:headEnd/>
            <a:tailEnd type="triangle" w="med" len="med"/>
          </a:ln>
          <a:effectLst/>
        </p:spPr>
      </p:cxnSp>
      <p:cxnSp>
        <p:nvCxnSpPr>
          <p:cNvPr id="25" name="AutoShape 1042"/>
          <p:cNvCxnSpPr>
            <a:cxnSpLocks noChangeShapeType="1"/>
            <a:stCxn id="22" idx="3"/>
            <a:endCxn id="17" idx="1"/>
          </p:cNvCxnSpPr>
          <p:nvPr/>
        </p:nvCxnSpPr>
        <p:spPr bwMode="auto">
          <a:xfrm flipV="1">
            <a:off x="4179887" y="2535238"/>
            <a:ext cx="1308100" cy="1790541"/>
          </a:xfrm>
          <a:prstGeom prst="straightConnector1">
            <a:avLst/>
          </a:prstGeom>
          <a:noFill/>
          <a:ln w="9525">
            <a:solidFill>
              <a:schemeClr val="tx1"/>
            </a:solidFill>
            <a:round/>
            <a:headEnd/>
            <a:tailEnd type="triangle" w="med" len="med"/>
          </a:ln>
          <a:effectLst/>
        </p:spPr>
      </p:cxnSp>
      <p:cxnSp>
        <p:nvCxnSpPr>
          <p:cNvPr id="26" name="AutoShape 1043"/>
          <p:cNvCxnSpPr>
            <a:cxnSpLocks noChangeShapeType="1"/>
            <a:stCxn id="19" idx="3"/>
          </p:cNvCxnSpPr>
          <p:nvPr/>
        </p:nvCxnSpPr>
        <p:spPr bwMode="auto">
          <a:xfrm>
            <a:off x="4170362" y="2020729"/>
            <a:ext cx="1316038" cy="1789271"/>
          </a:xfrm>
          <a:prstGeom prst="straightConnector1">
            <a:avLst/>
          </a:prstGeom>
          <a:noFill/>
          <a:ln w="9525">
            <a:solidFill>
              <a:schemeClr val="tx1"/>
            </a:solidFill>
            <a:round/>
            <a:headEnd/>
            <a:tailEnd type="triangle" w="med" len="med"/>
          </a:ln>
          <a:effectLst/>
        </p:spPr>
      </p:cxnSp>
      <p:cxnSp>
        <p:nvCxnSpPr>
          <p:cNvPr id="27" name="AutoShape 1044"/>
          <p:cNvCxnSpPr>
            <a:cxnSpLocks noChangeShapeType="1"/>
            <a:stCxn id="20" idx="3"/>
          </p:cNvCxnSpPr>
          <p:nvPr/>
        </p:nvCxnSpPr>
        <p:spPr bwMode="auto">
          <a:xfrm>
            <a:off x="4179887" y="2782729"/>
            <a:ext cx="1306513" cy="1027271"/>
          </a:xfrm>
          <a:prstGeom prst="straightConnector1">
            <a:avLst/>
          </a:prstGeom>
          <a:noFill/>
          <a:ln w="9525">
            <a:solidFill>
              <a:schemeClr val="tx1"/>
            </a:solidFill>
            <a:round/>
            <a:headEnd/>
            <a:tailEnd type="triangle" w="med" len="med"/>
          </a:ln>
          <a:effectLst/>
        </p:spPr>
      </p:cxnSp>
      <p:cxnSp>
        <p:nvCxnSpPr>
          <p:cNvPr id="28" name="AutoShape 1046"/>
          <p:cNvCxnSpPr>
            <a:cxnSpLocks noChangeShapeType="1"/>
            <a:stCxn id="22" idx="3"/>
          </p:cNvCxnSpPr>
          <p:nvPr/>
        </p:nvCxnSpPr>
        <p:spPr bwMode="auto">
          <a:xfrm flipV="1">
            <a:off x="4179887" y="3733801"/>
            <a:ext cx="1306513" cy="591978"/>
          </a:xfrm>
          <a:prstGeom prst="straightConnector1">
            <a:avLst/>
          </a:prstGeom>
          <a:noFill/>
          <a:ln w="9525">
            <a:solidFill>
              <a:schemeClr val="tx1"/>
            </a:solidFill>
            <a:round/>
            <a:headEnd/>
            <a:tailEnd type="triangle" w="med" len="med"/>
          </a:ln>
          <a:effectLst/>
        </p:spPr>
      </p:cxn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5029200"/>
            <a:ext cx="8534400" cy="1600200"/>
          </a:xfrm>
        </p:spPr>
        <p:txBody>
          <a:bodyPr>
            <a:normAutofit fontScale="85000" lnSpcReduction="10000"/>
          </a:bodyPr>
          <a:lstStyle/>
          <a:p>
            <a:r>
              <a:rPr lang="en-US" dirty="0" smtClean="0"/>
              <a:t>Now that we have a set of stimuli that we have control over and have randomly assigned participants, we can then examine how many words you can remember once we’ve had you rate words with the encoding instruction.</a:t>
            </a:r>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35</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Dependent Variable</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7" name="Text Box 1029"/>
          <p:cNvSpPr txBox="1">
            <a:spLocks noChangeArrowheads="1"/>
          </p:cNvSpPr>
          <p:nvPr/>
        </p:nvSpPr>
        <p:spPr bwMode="auto">
          <a:xfrm>
            <a:off x="296863" y="1143000"/>
            <a:ext cx="3355975" cy="488950"/>
          </a:xfrm>
          <a:prstGeom prst="rect">
            <a:avLst/>
          </a:prstGeom>
          <a:noFill/>
          <a:ln w="9525">
            <a:noFill/>
            <a:miter lim="800000"/>
            <a:headEnd/>
            <a:tailEnd/>
          </a:ln>
          <a:effectLst/>
        </p:spPr>
        <p:txBody>
          <a:bodyPr>
            <a:spAutoFit/>
          </a:bodyPr>
          <a:lstStyle/>
          <a:p>
            <a:pPr algn="ctr">
              <a:spcBef>
                <a:spcPct val="50000"/>
              </a:spcBef>
            </a:pPr>
            <a:r>
              <a:rPr lang="en-CA" sz="2600" dirty="0"/>
              <a:t>Independent Variable</a:t>
            </a:r>
          </a:p>
        </p:txBody>
      </p:sp>
      <p:sp>
        <p:nvSpPr>
          <p:cNvPr id="13" name="Text Box 1029"/>
          <p:cNvSpPr txBox="1">
            <a:spLocks noChangeArrowheads="1"/>
          </p:cNvSpPr>
          <p:nvPr/>
        </p:nvSpPr>
        <p:spPr bwMode="auto">
          <a:xfrm>
            <a:off x="5478463" y="1143000"/>
            <a:ext cx="3355975" cy="488950"/>
          </a:xfrm>
          <a:prstGeom prst="rect">
            <a:avLst/>
          </a:prstGeom>
          <a:noFill/>
          <a:ln w="9525">
            <a:noFill/>
            <a:miter lim="800000"/>
            <a:headEnd/>
            <a:tailEnd/>
          </a:ln>
          <a:effectLst/>
        </p:spPr>
        <p:txBody>
          <a:bodyPr>
            <a:spAutoFit/>
          </a:bodyPr>
          <a:lstStyle/>
          <a:p>
            <a:pPr algn="ctr">
              <a:spcBef>
                <a:spcPct val="50000"/>
              </a:spcBef>
            </a:pPr>
            <a:r>
              <a:rPr lang="en-CA" sz="2600" dirty="0" smtClean="0"/>
              <a:t>Dependent </a:t>
            </a:r>
            <a:r>
              <a:rPr lang="en-CA" sz="2600" dirty="0"/>
              <a:t>Variable</a:t>
            </a:r>
          </a:p>
        </p:txBody>
      </p:sp>
      <p:sp>
        <p:nvSpPr>
          <p:cNvPr id="16" name="Right Arrow 15"/>
          <p:cNvSpPr/>
          <p:nvPr/>
        </p:nvSpPr>
        <p:spPr>
          <a:xfrm>
            <a:off x="3733800" y="2133600"/>
            <a:ext cx="1676400" cy="22860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Time</a:t>
            </a:r>
            <a:endParaRPr lang="en-US" dirty="0"/>
          </a:p>
        </p:txBody>
      </p:sp>
      <p:sp>
        <p:nvSpPr>
          <p:cNvPr id="20" name="Rectangle 19"/>
          <p:cNvSpPr/>
          <p:nvPr/>
        </p:nvSpPr>
        <p:spPr>
          <a:xfrm>
            <a:off x="304800" y="1662112"/>
            <a:ext cx="3276600" cy="32004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Text Box 1030"/>
          <p:cNvSpPr txBox="1">
            <a:spLocks noChangeArrowheads="1"/>
          </p:cNvSpPr>
          <p:nvPr/>
        </p:nvSpPr>
        <p:spPr bwMode="auto">
          <a:xfrm>
            <a:off x="454025" y="2286000"/>
            <a:ext cx="2974975" cy="498475"/>
          </a:xfrm>
          <a:prstGeom prst="rect">
            <a:avLst/>
          </a:prstGeom>
          <a:solidFill>
            <a:schemeClr val="bg1"/>
          </a:solidFill>
          <a:ln w="9525">
            <a:solidFill>
              <a:schemeClr val="tx1"/>
            </a:solidFill>
            <a:miter lim="800000"/>
            <a:headEnd/>
            <a:tailEnd/>
          </a:ln>
          <a:effectLst/>
        </p:spPr>
        <p:txBody>
          <a:bodyPr>
            <a:spAutoFit/>
          </a:bodyPr>
          <a:lstStyle/>
          <a:p>
            <a:pPr algn="ctr">
              <a:spcBef>
                <a:spcPct val="50000"/>
              </a:spcBef>
            </a:pPr>
            <a:r>
              <a:rPr lang="en-CA" sz="2600" dirty="0" smtClean="0"/>
              <a:t>Words with ‘e’</a:t>
            </a:r>
            <a:endParaRPr lang="en-CA" sz="2600" dirty="0"/>
          </a:p>
        </p:txBody>
      </p:sp>
      <p:sp>
        <p:nvSpPr>
          <p:cNvPr id="22" name="Text Box 1030"/>
          <p:cNvSpPr txBox="1">
            <a:spLocks noChangeArrowheads="1"/>
          </p:cNvSpPr>
          <p:nvPr/>
        </p:nvSpPr>
        <p:spPr bwMode="auto">
          <a:xfrm>
            <a:off x="454025" y="3367087"/>
            <a:ext cx="2974975" cy="892552"/>
          </a:xfrm>
          <a:prstGeom prst="rect">
            <a:avLst/>
          </a:prstGeom>
          <a:solidFill>
            <a:schemeClr val="bg1"/>
          </a:solidFill>
          <a:ln w="9525">
            <a:solidFill>
              <a:schemeClr val="tx1"/>
            </a:solidFill>
            <a:miter lim="800000"/>
            <a:headEnd/>
            <a:tailEnd/>
          </a:ln>
          <a:effectLst/>
        </p:spPr>
        <p:txBody>
          <a:bodyPr>
            <a:spAutoFit/>
          </a:bodyPr>
          <a:lstStyle/>
          <a:p>
            <a:pPr algn="ctr">
              <a:spcBef>
                <a:spcPct val="50000"/>
              </a:spcBef>
            </a:pPr>
            <a:r>
              <a:rPr lang="en-CA" sz="2600" dirty="0" smtClean="0"/>
              <a:t>Words with same meaning</a:t>
            </a:r>
            <a:endParaRPr lang="en-CA" sz="2600" dirty="0"/>
          </a:p>
        </p:txBody>
      </p:sp>
      <p:sp>
        <p:nvSpPr>
          <p:cNvPr id="23" name="Rectangle 22"/>
          <p:cNvSpPr/>
          <p:nvPr/>
        </p:nvSpPr>
        <p:spPr>
          <a:xfrm>
            <a:off x="5562600" y="1662112"/>
            <a:ext cx="3276600" cy="32004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t>Recall Total</a:t>
            </a:r>
          </a:p>
          <a:p>
            <a:pPr algn="ctr"/>
            <a:r>
              <a:rPr lang="en-US" sz="2400" strike="sngStrike" dirty="0" smtClean="0"/>
              <a:t>Trees,</a:t>
            </a:r>
          </a:p>
          <a:p>
            <a:pPr algn="ctr"/>
            <a:r>
              <a:rPr lang="en-US" sz="2400" dirty="0" smtClean="0"/>
              <a:t>Social,</a:t>
            </a:r>
          </a:p>
          <a:p>
            <a:pPr algn="ctr"/>
            <a:r>
              <a:rPr lang="en-US" sz="2400" dirty="0" smtClean="0"/>
              <a:t>_____,</a:t>
            </a:r>
          </a:p>
          <a:p>
            <a:pPr algn="ctr"/>
            <a:r>
              <a:rPr lang="en-US" sz="2400" dirty="0" smtClean="0"/>
              <a:t>Sister.</a:t>
            </a:r>
          </a:p>
          <a:p>
            <a:pPr algn="ctr"/>
            <a:endParaRPr lang="en-US" sz="2400" dirty="0" smtClean="0"/>
          </a:p>
          <a:p>
            <a:pPr algn="ctr"/>
            <a:r>
              <a:rPr lang="en-US" sz="2400" dirty="0" smtClean="0"/>
              <a:t>e.g., 2 correct</a:t>
            </a:r>
            <a:endParaRPr lang="en-US" sz="2400"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4800600"/>
            <a:ext cx="8534400" cy="1828800"/>
          </a:xfrm>
        </p:spPr>
        <p:txBody>
          <a:bodyPr>
            <a:normAutofit/>
          </a:bodyPr>
          <a:lstStyle/>
          <a:p>
            <a:r>
              <a:rPr lang="en-US" sz="2800" dirty="0" smtClean="0"/>
              <a:t>To ensure that our results aren’t a product of another variable (e.g., preference for items) we could use your number recall performance to remove the variance from that variable.</a:t>
            </a:r>
            <a:endParaRPr lang="en-US" sz="28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36</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Statistical Control</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5121" name="Picture 1"/>
          <p:cNvPicPr>
            <a:picLocks noChangeAspect="1" noChangeArrowheads="1"/>
          </p:cNvPicPr>
          <p:nvPr/>
        </p:nvPicPr>
        <p:blipFill>
          <a:blip r:embed="rId2" cstate="print"/>
          <a:srcRect/>
          <a:stretch>
            <a:fillRect/>
          </a:stretch>
        </p:blipFill>
        <p:spPr bwMode="auto">
          <a:xfrm>
            <a:off x="1943819" y="1219200"/>
            <a:ext cx="5218981" cy="2286000"/>
          </a:xfrm>
          <a:prstGeom prst="rect">
            <a:avLst/>
          </a:prstGeom>
          <a:noFill/>
          <a:ln w="9525">
            <a:noFill/>
            <a:miter lim="800000"/>
            <a:headEnd/>
            <a:tailEnd/>
          </a:ln>
        </p:spPr>
      </p:pic>
      <p:sp>
        <p:nvSpPr>
          <p:cNvPr id="13" name="AutoShape 1036"/>
          <p:cNvSpPr>
            <a:spLocks/>
          </p:cNvSpPr>
          <p:nvPr/>
        </p:nvSpPr>
        <p:spPr bwMode="auto">
          <a:xfrm rot="5400000">
            <a:off x="4392613" y="1455737"/>
            <a:ext cx="311150" cy="4543425"/>
          </a:xfrm>
          <a:prstGeom prst="rightBrace">
            <a:avLst>
              <a:gd name="adj1" fmla="val 121684"/>
              <a:gd name="adj2" fmla="val 50000"/>
            </a:avLst>
          </a:prstGeom>
          <a:noFill/>
          <a:ln w="25400">
            <a:solidFill>
              <a:schemeClr val="tx1"/>
            </a:solidFill>
            <a:round/>
            <a:headEnd/>
            <a:tailEnd/>
          </a:ln>
          <a:effectLst/>
        </p:spPr>
        <p:txBody>
          <a:bodyPr wrap="none" anchor="ctr"/>
          <a:lstStyle/>
          <a:p>
            <a:endParaRPr lang="en-CA" dirty="0"/>
          </a:p>
        </p:txBody>
      </p:sp>
      <p:sp>
        <p:nvSpPr>
          <p:cNvPr id="14" name="Text Box 1035"/>
          <p:cNvSpPr txBox="1">
            <a:spLocks noChangeArrowheads="1"/>
          </p:cNvSpPr>
          <p:nvPr/>
        </p:nvSpPr>
        <p:spPr bwMode="auto">
          <a:xfrm>
            <a:off x="3200400" y="3962400"/>
            <a:ext cx="2974975" cy="492443"/>
          </a:xfrm>
          <a:prstGeom prst="rect">
            <a:avLst/>
          </a:prstGeom>
          <a:solidFill>
            <a:schemeClr val="tx2">
              <a:lumMod val="60000"/>
              <a:lumOff val="40000"/>
            </a:schemeClr>
          </a:solidFill>
          <a:ln w="9525">
            <a:noFill/>
            <a:miter lim="800000"/>
            <a:headEnd/>
            <a:tailEnd/>
          </a:ln>
          <a:effectLst/>
        </p:spPr>
        <p:txBody>
          <a:bodyPr wrap="square">
            <a:spAutoFit/>
          </a:bodyPr>
          <a:lstStyle/>
          <a:p>
            <a:pPr algn="ctr">
              <a:spcBef>
                <a:spcPct val="50000"/>
              </a:spcBef>
            </a:pPr>
            <a:r>
              <a:rPr lang="en-CA" sz="2600" dirty="0" smtClean="0">
                <a:solidFill>
                  <a:schemeClr val="bg1"/>
                </a:solidFill>
              </a:rPr>
              <a:t>Preference Ratings</a:t>
            </a:r>
            <a:endParaRPr lang="en-CA" sz="2600" dirty="0">
              <a:solidFill>
                <a:schemeClr val="bg1"/>
              </a:solidFill>
            </a:endParaRPr>
          </a:p>
        </p:txBody>
      </p:sp>
      <p:sp>
        <p:nvSpPr>
          <p:cNvPr id="15" name="AutoShape 1038"/>
          <p:cNvSpPr>
            <a:spLocks noChangeArrowheads="1"/>
          </p:cNvSpPr>
          <p:nvPr/>
        </p:nvSpPr>
        <p:spPr bwMode="auto">
          <a:xfrm>
            <a:off x="3954463" y="3686175"/>
            <a:ext cx="1216025" cy="1116013"/>
          </a:xfrm>
          <a:custGeom>
            <a:avLst/>
            <a:gdLst>
              <a:gd name="G0" fmla="+- 1805 0 0"/>
              <a:gd name="G1" fmla="*/ G0 2 1"/>
              <a:gd name="G2" fmla="+- 21600 0 G1"/>
              <a:gd name="G3" fmla="*/ G2 G2 1"/>
              <a:gd name="G4" fmla="*/ G0 G0 1"/>
              <a:gd name="G5" fmla="+- G3 0 G4"/>
              <a:gd name="G6" fmla="*/ G5 1 8"/>
              <a:gd name="G7" fmla="sqrt G6"/>
              <a:gd name="G8" fmla="*/ G4 1 8"/>
              <a:gd name="G9" fmla="sqrt G8"/>
              <a:gd name="G10" fmla="+- G7 G9 0"/>
              <a:gd name="G11" fmla="+- G7 0 G9"/>
              <a:gd name="G12" fmla="+- G10 10800 0"/>
              <a:gd name="G13" fmla="+- 10800 0 G10"/>
              <a:gd name="G14" fmla="+- G11 10800 0"/>
              <a:gd name="G15" fmla="+- 10800 0 G11"/>
              <a:gd name="G16" fmla="+- 21600 0 G0"/>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7766" y="16490"/>
                </a:moveTo>
                <a:cubicBezTo>
                  <a:pt x="19078" y="14884"/>
                  <a:pt x="19795" y="12873"/>
                  <a:pt x="19795" y="10800"/>
                </a:cubicBezTo>
                <a:cubicBezTo>
                  <a:pt x="19795" y="5832"/>
                  <a:pt x="15767" y="1805"/>
                  <a:pt x="10800" y="1805"/>
                </a:cubicBezTo>
                <a:cubicBezTo>
                  <a:pt x="8726" y="1804"/>
                  <a:pt x="6715" y="2521"/>
                  <a:pt x="5109" y="3833"/>
                </a:cubicBezTo>
                <a:close/>
                <a:moveTo>
                  <a:pt x="3833" y="5109"/>
                </a:moveTo>
                <a:cubicBezTo>
                  <a:pt x="2521" y="6715"/>
                  <a:pt x="1805" y="8726"/>
                  <a:pt x="1805" y="10799"/>
                </a:cubicBezTo>
                <a:cubicBezTo>
                  <a:pt x="1805" y="15767"/>
                  <a:pt x="5832" y="19795"/>
                  <a:pt x="10800" y="19795"/>
                </a:cubicBezTo>
                <a:cubicBezTo>
                  <a:pt x="12873" y="19795"/>
                  <a:pt x="14884" y="19078"/>
                  <a:pt x="16490" y="17766"/>
                </a:cubicBezTo>
                <a:close/>
              </a:path>
            </a:pathLst>
          </a:custGeom>
          <a:solidFill>
            <a:srgbClr val="FF0000"/>
          </a:solidFill>
          <a:ln w="9525">
            <a:solidFill>
              <a:schemeClr val="tx1"/>
            </a:solidFill>
            <a:miter lim="800000"/>
            <a:headEnd/>
            <a:tailEnd/>
          </a:ln>
          <a:effectLst/>
        </p:spPr>
        <p:txBody>
          <a:bodyPr wrap="none" anchor="ctr"/>
          <a:lstStyle/>
          <a:p>
            <a:endParaRPr lang="en-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295400"/>
            <a:ext cx="5638800" cy="5334000"/>
          </a:xfrm>
        </p:spPr>
        <p:txBody>
          <a:bodyPr>
            <a:normAutofit lnSpcReduction="10000"/>
          </a:bodyPr>
          <a:lstStyle/>
          <a:p>
            <a:r>
              <a:rPr lang="en-US" sz="2800" dirty="0" smtClean="0"/>
              <a:t>Differences in the environment introduce variability.</a:t>
            </a:r>
          </a:p>
          <a:p>
            <a:pPr lvl="1"/>
            <a:r>
              <a:rPr lang="en-US" sz="2400" dirty="0" smtClean="0"/>
              <a:t>Time of day,</a:t>
            </a:r>
          </a:p>
          <a:p>
            <a:pPr lvl="1"/>
            <a:r>
              <a:rPr lang="en-US" sz="2400" dirty="0" smtClean="0"/>
              <a:t>Location,</a:t>
            </a:r>
          </a:p>
          <a:p>
            <a:pPr lvl="1"/>
            <a:r>
              <a:rPr lang="en-US" sz="2400" dirty="0" smtClean="0"/>
              <a:t>Conditions of testing room.</a:t>
            </a:r>
          </a:p>
          <a:p>
            <a:endParaRPr lang="en-US" sz="1200" dirty="0" smtClean="0"/>
          </a:p>
          <a:p>
            <a:r>
              <a:rPr lang="en-US" sz="2800" dirty="0" smtClean="0"/>
              <a:t>We cannot always control all factors but we can account for them (e.g., covariate).</a:t>
            </a:r>
          </a:p>
          <a:p>
            <a:endParaRPr lang="en-US" sz="1200" dirty="0" smtClean="0"/>
          </a:p>
          <a:p>
            <a:r>
              <a:rPr lang="en-US" sz="2800" dirty="0" smtClean="0"/>
              <a:t>We make the test conditions for each participant as similar as possible.</a:t>
            </a:r>
          </a:p>
          <a:p>
            <a:endParaRPr lang="en-US" sz="1200" dirty="0" smtClean="0"/>
          </a:p>
          <a:p>
            <a:endParaRPr lang="en-US" sz="2800" dirty="0" smtClean="0"/>
          </a:p>
          <a:p>
            <a:endParaRPr lang="en-US" sz="28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37</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Environmental Variables:</a:t>
            </a:r>
          </a:p>
          <a:p>
            <a:pPr marL="0" marR="0" lvl="0" indent="0" algn="ctr" defTabSz="914400" rtl="0" eaLnBrk="1" fontAlgn="auto" latinLnBrk="0" hangingPunct="1">
              <a:lnSpc>
                <a:spcPct val="100000"/>
              </a:lnSpc>
              <a:spcBef>
                <a:spcPct val="0"/>
              </a:spcBef>
              <a:spcAft>
                <a:spcPts val="0"/>
              </a:spcAft>
              <a:buClrTx/>
              <a:buSzTx/>
              <a:buFontTx/>
              <a:buNone/>
              <a:tabLst/>
              <a:defRPr/>
            </a:pPr>
            <a:r>
              <a:rPr lang="en-US" sz="3000" b="1" dirty="0" smtClean="0">
                <a:solidFill>
                  <a:schemeClr val="bg1"/>
                </a:solidFill>
                <a:latin typeface="Lucida Sans" pitchFamily="34" charset="0"/>
                <a:ea typeface="+mj-ea"/>
                <a:cs typeface="+mj-cs"/>
              </a:rPr>
              <a:t>The Limits of Control</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30722" name="Picture 2"/>
          <p:cNvPicPr>
            <a:picLocks noChangeAspect="1" noChangeArrowheads="1"/>
          </p:cNvPicPr>
          <p:nvPr/>
        </p:nvPicPr>
        <p:blipFill>
          <a:blip r:embed="rId2" cstate="print"/>
          <a:srcRect/>
          <a:stretch>
            <a:fillRect/>
          </a:stretch>
        </p:blipFill>
        <p:spPr bwMode="auto">
          <a:xfrm>
            <a:off x="5715000" y="1485900"/>
            <a:ext cx="3057525" cy="46101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00034" y="3886200"/>
            <a:ext cx="8429684" cy="2351112"/>
          </a:xfrm>
        </p:spPr>
        <p:txBody>
          <a:bodyPr>
            <a:normAutofit lnSpcReduction="10000"/>
          </a:bodyPr>
          <a:lstStyle/>
          <a:p>
            <a:r>
              <a:rPr lang="en-CA" sz="2400" dirty="0" smtClean="0"/>
              <a:t>“</a:t>
            </a:r>
            <a:r>
              <a:rPr lang="en-US" sz="2400" dirty="0" smtClean="0"/>
              <a:t>What I take from writers I like is their economy - the ability to use language to very effective ends. The ability to have somebody read something and see it, or for somebody to paint an entire landscape of visual imagery with just sheets of words</a:t>
            </a:r>
            <a:r>
              <a:rPr lang="en-CA" sz="2400" dirty="0" smtClean="0"/>
              <a:t>.”</a:t>
            </a:r>
          </a:p>
          <a:p>
            <a:endParaRPr lang="en-CA" sz="2400" dirty="0" smtClean="0"/>
          </a:p>
          <a:p>
            <a:r>
              <a:rPr lang="en-CA" sz="2400" dirty="0" smtClean="0"/>
              <a:t>- Mos Def</a:t>
            </a:r>
          </a:p>
          <a:p>
            <a:endParaRPr lang="en-CA" sz="2400" dirty="0" smtClean="0"/>
          </a:p>
        </p:txBody>
      </p:sp>
      <p:sp>
        <p:nvSpPr>
          <p:cNvPr id="4" name="Rectangle 1029"/>
          <p:cNvSpPr txBox="1">
            <a:spLocks noChangeArrowheads="1"/>
          </p:cNvSpPr>
          <p:nvPr/>
        </p:nvSpPr>
        <p:spPr>
          <a:xfrm>
            <a:off x="395536" y="2451100"/>
            <a:ext cx="8534400" cy="977900"/>
          </a:xfrm>
          <a:prstGeom prst="rect">
            <a:avLst/>
          </a:prstGeom>
          <a:solidFill>
            <a:srgbClr val="920000"/>
          </a:solidFill>
          <a:ln/>
        </p:spPr>
        <p:txBody>
          <a:bodyPr vert="horz" lIns="91440" tIns="45720" rIns="91440" bIns="45720" rtlCol="0" anchor="ctr">
            <a:normAutofit lnSpcReduction="10000"/>
          </a:bodyPr>
          <a:lstStyle/>
          <a:p>
            <a:pPr lvl="0" algn="ctr">
              <a:spcBef>
                <a:spcPct val="0"/>
              </a:spcBef>
              <a:defRPr/>
            </a:pPr>
            <a:r>
              <a:rPr lang="en-US" sz="3000" b="1" dirty="0" smtClean="0">
                <a:solidFill>
                  <a:schemeClr val="bg1"/>
                </a:solidFill>
                <a:latin typeface="Lucida Sans" pitchFamily="34" charset="0"/>
              </a:rPr>
              <a:t>Experimental Designs: </a:t>
            </a:r>
          </a:p>
          <a:p>
            <a:pPr lvl="0" algn="ctr">
              <a:spcBef>
                <a:spcPct val="0"/>
              </a:spcBef>
              <a:defRPr/>
            </a:pPr>
            <a:r>
              <a:rPr lang="en-US" sz="3000" b="1" dirty="0" smtClean="0">
                <a:solidFill>
                  <a:schemeClr val="bg1"/>
                </a:solidFill>
                <a:latin typeface="Lucida Sans" pitchFamily="34" charset="0"/>
              </a:rPr>
              <a:t>Mental Rotation</a:t>
            </a:r>
            <a:endParaRPr lang="en-US" sz="3000" b="1" dirty="0">
              <a:solidFill>
                <a:schemeClr val="bg1"/>
              </a:solidFill>
              <a:latin typeface="Lucida Sans" pitchFamily="34" charset="0"/>
            </a:endParaRPr>
          </a:p>
        </p:txBody>
      </p:sp>
      <p:sp>
        <p:nvSpPr>
          <p:cNvPr id="5" name="Slide Number Placeholder 4"/>
          <p:cNvSpPr>
            <a:spLocks noGrp="1"/>
          </p:cNvSpPr>
          <p:nvPr>
            <p:ph type="sldNum" sz="quarter" idx="12"/>
          </p:nvPr>
        </p:nvSpPr>
        <p:spPr/>
        <p:txBody>
          <a:bodyPr/>
          <a:lstStyle/>
          <a:p>
            <a:fld id="{95587115-9895-4084-9D4B-E04959BE5F83}" type="slidenum">
              <a:rPr lang="en-US" smtClean="0"/>
              <a:pPr/>
              <a:t>38</a:t>
            </a:fld>
            <a:endParaRPr lang="en-US"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371600"/>
            <a:ext cx="5715000" cy="4953000"/>
          </a:xfrm>
        </p:spPr>
        <p:txBody>
          <a:bodyPr>
            <a:normAutofit lnSpcReduction="10000"/>
          </a:bodyPr>
          <a:lstStyle/>
          <a:p>
            <a:r>
              <a:rPr lang="en-CA" sz="3000" dirty="0" smtClean="0"/>
              <a:t>A ‘classic’ experiment that illustrates systematic manipulation of an independent variable is provided by Shepard and Metzler (1971)</a:t>
            </a:r>
          </a:p>
          <a:p>
            <a:endParaRPr lang="en-CA" sz="1200" dirty="0" smtClean="0"/>
          </a:p>
          <a:p>
            <a:r>
              <a:rPr lang="en-CA" sz="3000" dirty="0" smtClean="0"/>
              <a:t>Shepard and Metzler were interested in mental imagery – a type of mental representation.</a:t>
            </a:r>
          </a:p>
          <a:p>
            <a:endParaRPr lang="en-CA" sz="1200" dirty="0" smtClean="0"/>
          </a:p>
          <a:p>
            <a:r>
              <a:rPr lang="en-CA" sz="3000" dirty="0" smtClean="0"/>
              <a:t>What is mental imagery and how can we operationalize it?</a:t>
            </a:r>
          </a:p>
        </p:txBody>
      </p:sp>
      <p:sp>
        <p:nvSpPr>
          <p:cNvPr id="4" name="Slide Number Placeholder 3"/>
          <p:cNvSpPr>
            <a:spLocks noGrp="1"/>
          </p:cNvSpPr>
          <p:nvPr>
            <p:ph type="sldNum" sz="quarter" idx="12"/>
          </p:nvPr>
        </p:nvSpPr>
        <p:spPr/>
        <p:txBody>
          <a:bodyPr/>
          <a:lstStyle/>
          <a:p>
            <a:fld id="{B6F15528-21DE-4FAA-801E-634DDDAF4B2B}" type="slidenum">
              <a:rPr lang="en-US" smtClean="0"/>
              <a:pPr/>
              <a:t>39</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Mental Imagery</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37891" name="Picture 3"/>
          <p:cNvPicPr>
            <a:picLocks noChangeAspect="1" noChangeArrowheads="1"/>
          </p:cNvPicPr>
          <p:nvPr/>
        </p:nvPicPr>
        <p:blipFill>
          <a:blip r:embed="rId2" cstate="print"/>
          <a:srcRect/>
          <a:stretch>
            <a:fillRect/>
          </a:stretch>
        </p:blipFill>
        <p:spPr bwMode="auto">
          <a:xfrm>
            <a:off x="6324600" y="1371600"/>
            <a:ext cx="2462753" cy="490537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2590800"/>
            <a:ext cx="8534400" cy="3733800"/>
          </a:xfrm>
        </p:spPr>
        <p:txBody>
          <a:bodyPr>
            <a:normAutofit lnSpcReduction="10000"/>
          </a:bodyPr>
          <a:lstStyle/>
          <a:p>
            <a:endParaRPr lang="en-CA" sz="1200" dirty="0" smtClean="0"/>
          </a:p>
          <a:p>
            <a:r>
              <a:rPr lang="en-CA" sz="3000" dirty="0" smtClean="0"/>
              <a:t>Shepard and Metzler assume that this mental image can be manipulated and that manipulation takes a certain amount of time.</a:t>
            </a:r>
          </a:p>
          <a:p>
            <a:endParaRPr lang="en-CA" sz="1200" dirty="0" smtClean="0"/>
          </a:p>
          <a:p>
            <a:r>
              <a:rPr lang="en-CA" sz="3000" dirty="0" smtClean="0"/>
              <a:t>If mental representations are similar to the physical object they are based upon, then rotating times should be similar: the more rotation that is required, the more time it takes to rotate.</a:t>
            </a:r>
          </a:p>
        </p:txBody>
      </p:sp>
      <p:sp>
        <p:nvSpPr>
          <p:cNvPr id="4" name="Slide Number Placeholder 3"/>
          <p:cNvSpPr>
            <a:spLocks noGrp="1"/>
          </p:cNvSpPr>
          <p:nvPr>
            <p:ph type="sldNum" sz="quarter" idx="12"/>
          </p:nvPr>
        </p:nvSpPr>
        <p:spPr/>
        <p:txBody>
          <a:bodyPr/>
          <a:lstStyle/>
          <a:p>
            <a:fld id="{B6F15528-21DE-4FAA-801E-634DDDAF4B2B}" type="slidenum">
              <a:rPr lang="en-US" smtClean="0"/>
              <a:pPr/>
              <a:t>40</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Mental Imagery</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46082" name="Picture 2"/>
          <p:cNvPicPr>
            <a:picLocks noChangeAspect="1" noChangeArrowheads="1"/>
          </p:cNvPicPr>
          <p:nvPr/>
        </p:nvPicPr>
        <p:blipFill>
          <a:blip r:embed="rId2" cstate="print"/>
          <a:srcRect/>
          <a:stretch>
            <a:fillRect/>
          </a:stretch>
        </p:blipFill>
        <p:spPr bwMode="auto">
          <a:xfrm>
            <a:off x="2590800" y="1295400"/>
            <a:ext cx="3981450" cy="1013533"/>
          </a:xfrm>
          <a:prstGeom prst="rect">
            <a:avLst/>
          </a:prstGeom>
          <a:noFill/>
          <a:ln w="9525">
            <a:noFill/>
            <a:miter lim="800000"/>
            <a:headEnd/>
            <a:tailEnd/>
          </a:ln>
        </p:spPr>
      </p:pic>
      <p:pic>
        <p:nvPicPr>
          <p:cNvPr id="46083" name="Picture 3"/>
          <p:cNvPicPr>
            <a:picLocks noChangeAspect="1" noChangeArrowheads="1"/>
          </p:cNvPicPr>
          <p:nvPr/>
        </p:nvPicPr>
        <p:blipFill>
          <a:blip r:embed="rId3" cstate="print"/>
          <a:srcRect/>
          <a:stretch>
            <a:fillRect/>
          </a:stretch>
        </p:blipFill>
        <p:spPr bwMode="auto">
          <a:xfrm>
            <a:off x="7767637" y="1371600"/>
            <a:ext cx="922052" cy="914400"/>
          </a:xfrm>
          <a:prstGeom prst="rect">
            <a:avLst/>
          </a:prstGeom>
          <a:noFill/>
          <a:ln w="9525">
            <a:noFill/>
            <a:miter lim="800000"/>
            <a:headEnd/>
            <a:tailEnd/>
          </a:ln>
        </p:spPr>
      </p:pic>
      <p:sp>
        <p:nvSpPr>
          <p:cNvPr id="7" name="Right Arrow 6"/>
          <p:cNvSpPr/>
          <p:nvPr/>
        </p:nvSpPr>
        <p:spPr>
          <a:xfrm>
            <a:off x="6781800" y="1447800"/>
            <a:ext cx="838200" cy="6858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6084" name="Picture 4"/>
          <p:cNvPicPr>
            <a:picLocks noChangeAspect="1" noChangeArrowheads="1"/>
          </p:cNvPicPr>
          <p:nvPr/>
        </p:nvPicPr>
        <p:blipFill>
          <a:blip r:embed="rId4" cstate="print"/>
          <a:srcRect/>
          <a:stretch>
            <a:fillRect/>
          </a:stretch>
        </p:blipFill>
        <p:spPr bwMode="auto">
          <a:xfrm>
            <a:off x="533400" y="1295400"/>
            <a:ext cx="968178" cy="927154"/>
          </a:xfrm>
          <a:prstGeom prst="rect">
            <a:avLst/>
          </a:prstGeom>
          <a:noFill/>
          <a:ln w="9525">
            <a:noFill/>
            <a:miter lim="800000"/>
            <a:headEnd/>
            <a:tailEnd/>
          </a:ln>
        </p:spPr>
      </p:pic>
      <p:sp>
        <p:nvSpPr>
          <p:cNvPr id="9" name="Right Arrow 8"/>
          <p:cNvSpPr/>
          <p:nvPr/>
        </p:nvSpPr>
        <p:spPr>
          <a:xfrm>
            <a:off x="1676400" y="1447800"/>
            <a:ext cx="838200" cy="6858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381000" y="2209800"/>
            <a:ext cx="1905000" cy="369332"/>
          </a:xfrm>
          <a:prstGeom prst="rect">
            <a:avLst/>
          </a:prstGeom>
          <a:noFill/>
        </p:spPr>
        <p:txBody>
          <a:bodyPr wrap="square" rtlCol="0">
            <a:spAutoFit/>
          </a:bodyPr>
          <a:lstStyle/>
          <a:p>
            <a:r>
              <a:rPr lang="en-US" dirty="0" smtClean="0"/>
              <a:t>Is this image..</a:t>
            </a:r>
            <a:endParaRPr lang="en-US" dirty="0"/>
          </a:p>
        </p:txBody>
      </p:sp>
      <p:sp>
        <p:nvSpPr>
          <p:cNvPr id="11" name="TextBox 10"/>
          <p:cNvSpPr txBox="1"/>
          <p:nvPr/>
        </p:nvSpPr>
        <p:spPr>
          <a:xfrm>
            <a:off x="6629400" y="2286000"/>
            <a:ext cx="2057400" cy="646331"/>
          </a:xfrm>
          <a:prstGeom prst="rect">
            <a:avLst/>
          </a:prstGeom>
          <a:noFill/>
        </p:spPr>
        <p:txBody>
          <a:bodyPr wrap="square" rtlCol="0">
            <a:spAutoFit/>
          </a:bodyPr>
          <a:lstStyle/>
          <a:p>
            <a:pPr algn="r"/>
            <a:r>
              <a:rPr lang="en-US" dirty="0" smtClean="0"/>
              <a:t>…the same as this?</a:t>
            </a:r>
          </a:p>
          <a:p>
            <a:pPr algn="r"/>
            <a:r>
              <a:rPr lang="en-US" dirty="0" smtClean="0"/>
              <a:t>YES!</a:t>
            </a:r>
            <a:endParaRPr lang="en-US" dirty="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2590800"/>
            <a:ext cx="8534400" cy="4038600"/>
          </a:xfrm>
        </p:spPr>
        <p:txBody>
          <a:bodyPr>
            <a:normAutofit/>
          </a:bodyPr>
          <a:lstStyle/>
          <a:p>
            <a:endParaRPr lang="en-CA" sz="1200" dirty="0" smtClean="0"/>
          </a:p>
          <a:p>
            <a:r>
              <a:rPr lang="en-CA" sz="2800" dirty="0" smtClean="0"/>
              <a:t>Shepard and Metzler systematically manipulate the orientation of the object (i.e., degree of rotation) necessary for the participant to ‘check’ to see if two objects are the same.</a:t>
            </a:r>
          </a:p>
          <a:p>
            <a:pPr lvl="1"/>
            <a:r>
              <a:rPr lang="en-CA" sz="2400" dirty="0" smtClean="0"/>
              <a:t>Same task used on each trial with same type of target.</a:t>
            </a:r>
          </a:p>
          <a:p>
            <a:pPr lvl="1"/>
            <a:r>
              <a:rPr lang="en-CA" sz="2400" dirty="0" smtClean="0"/>
              <a:t>Same procedure used to present the stimuli on each trial.</a:t>
            </a:r>
          </a:p>
          <a:p>
            <a:pPr lvl="1"/>
            <a:r>
              <a:rPr lang="en-CA" sz="2400" dirty="0" smtClean="0"/>
              <a:t>Same setting for the presentation of each trial.</a:t>
            </a:r>
          </a:p>
          <a:p>
            <a:pPr lvl="1"/>
            <a:r>
              <a:rPr lang="en-CA" sz="2400" dirty="0" smtClean="0"/>
              <a:t>Only degree of rotation was changed.</a:t>
            </a:r>
          </a:p>
        </p:txBody>
      </p:sp>
      <p:sp>
        <p:nvSpPr>
          <p:cNvPr id="4" name="Slide Number Placeholder 3"/>
          <p:cNvSpPr>
            <a:spLocks noGrp="1"/>
          </p:cNvSpPr>
          <p:nvPr>
            <p:ph type="sldNum" sz="quarter" idx="12"/>
          </p:nvPr>
        </p:nvSpPr>
        <p:spPr/>
        <p:txBody>
          <a:bodyPr/>
          <a:lstStyle/>
          <a:p>
            <a:fld id="{B6F15528-21DE-4FAA-801E-634DDDAF4B2B}" type="slidenum">
              <a:rPr lang="en-US" smtClean="0"/>
              <a:pPr/>
              <a:t>41</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Mental Imagery</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46082" name="Picture 2"/>
          <p:cNvPicPr>
            <a:picLocks noChangeAspect="1" noChangeArrowheads="1"/>
          </p:cNvPicPr>
          <p:nvPr/>
        </p:nvPicPr>
        <p:blipFill>
          <a:blip r:embed="rId2" cstate="print"/>
          <a:srcRect/>
          <a:stretch>
            <a:fillRect/>
          </a:stretch>
        </p:blipFill>
        <p:spPr bwMode="auto">
          <a:xfrm>
            <a:off x="2590800" y="1295400"/>
            <a:ext cx="3981450" cy="1013533"/>
          </a:xfrm>
          <a:prstGeom prst="rect">
            <a:avLst/>
          </a:prstGeom>
          <a:noFill/>
          <a:ln w="9525">
            <a:noFill/>
            <a:miter lim="800000"/>
            <a:headEnd/>
            <a:tailEnd/>
          </a:ln>
        </p:spPr>
      </p:pic>
      <p:pic>
        <p:nvPicPr>
          <p:cNvPr id="46083" name="Picture 3"/>
          <p:cNvPicPr>
            <a:picLocks noChangeAspect="1" noChangeArrowheads="1"/>
          </p:cNvPicPr>
          <p:nvPr/>
        </p:nvPicPr>
        <p:blipFill>
          <a:blip r:embed="rId3" cstate="print"/>
          <a:srcRect/>
          <a:stretch>
            <a:fillRect/>
          </a:stretch>
        </p:blipFill>
        <p:spPr bwMode="auto">
          <a:xfrm>
            <a:off x="7767637" y="1371600"/>
            <a:ext cx="922052" cy="914400"/>
          </a:xfrm>
          <a:prstGeom prst="rect">
            <a:avLst/>
          </a:prstGeom>
          <a:noFill/>
          <a:ln w="9525">
            <a:noFill/>
            <a:miter lim="800000"/>
            <a:headEnd/>
            <a:tailEnd/>
          </a:ln>
        </p:spPr>
      </p:pic>
      <p:sp>
        <p:nvSpPr>
          <p:cNvPr id="7" name="Right Arrow 6"/>
          <p:cNvSpPr/>
          <p:nvPr/>
        </p:nvSpPr>
        <p:spPr>
          <a:xfrm>
            <a:off x="6781800" y="1447800"/>
            <a:ext cx="838200" cy="6858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6084" name="Picture 4"/>
          <p:cNvPicPr>
            <a:picLocks noChangeAspect="1" noChangeArrowheads="1"/>
          </p:cNvPicPr>
          <p:nvPr/>
        </p:nvPicPr>
        <p:blipFill>
          <a:blip r:embed="rId4" cstate="print"/>
          <a:srcRect/>
          <a:stretch>
            <a:fillRect/>
          </a:stretch>
        </p:blipFill>
        <p:spPr bwMode="auto">
          <a:xfrm>
            <a:off x="533400" y="1295400"/>
            <a:ext cx="968178" cy="927154"/>
          </a:xfrm>
          <a:prstGeom prst="rect">
            <a:avLst/>
          </a:prstGeom>
          <a:noFill/>
          <a:ln w="9525">
            <a:noFill/>
            <a:miter lim="800000"/>
            <a:headEnd/>
            <a:tailEnd/>
          </a:ln>
        </p:spPr>
      </p:pic>
      <p:sp>
        <p:nvSpPr>
          <p:cNvPr id="9" name="Right Arrow 8"/>
          <p:cNvSpPr/>
          <p:nvPr/>
        </p:nvSpPr>
        <p:spPr>
          <a:xfrm>
            <a:off x="1676400" y="1447800"/>
            <a:ext cx="838200" cy="6858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381000" y="2209800"/>
            <a:ext cx="1905000" cy="369332"/>
          </a:xfrm>
          <a:prstGeom prst="rect">
            <a:avLst/>
          </a:prstGeom>
          <a:noFill/>
        </p:spPr>
        <p:txBody>
          <a:bodyPr wrap="square" rtlCol="0">
            <a:spAutoFit/>
          </a:bodyPr>
          <a:lstStyle/>
          <a:p>
            <a:r>
              <a:rPr lang="en-US" dirty="0" smtClean="0"/>
              <a:t>Is this image..</a:t>
            </a:r>
            <a:endParaRPr lang="en-US" dirty="0"/>
          </a:p>
        </p:txBody>
      </p:sp>
      <p:sp>
        <p:nvSpPr>
          <p:cNvPr id="11" name="TextBox 10"/>
          <p:cNvSpPr txBox="1"/>
          <p:nvPr/>
        </p:nvSpPr>
        <p:spPr>
          <a:xfrm>
            <a:off x="6629400" y="2286000"/>
            <a:ext cx="2057400" cy="646331"/>
          </a:xfrm>
          <a:prstGeom prst="rect">
            <a:avLst/>
          </a:prstGeom>
          <a:noFill/>
        </p:spPr>
        <p:txBody>
          <a:bodyPr wrap="square" rtlCol="0">
            <a:spAutoFit/>
          </a:bodyPr>
          <a:lstStyle/>
          <a:p>
            <a:pPr algn="r"/>
            <a:r>
              <a:rPr lang="en-US" dirty="0" smtClean="0"/>
              <a:t>…the same as this?</a:t>
            </a:r>
          </a:p>
          <a:p>
            <a:pPr algn="r"/>
            <a:r>
              <a:rPr lang="en-US" dirty="0" smtClean="0"/>
              <a:t>YES!</a:t>
            </a:r>
            <a:endParaRPr lang="en-US"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47800"/>
            <a:ext cx="4800600" cy="4953000"/>
          </a:xfrm>
        </p:spPr>
        <p:txBody>
          <a:bodyPr>
            <a:normAutofit lnSpcReduction="10000"/>
          </a:bodyPr>
          <a:lstStyle/>
          <a:p>
            <a:r>
              <a:rPr lang="en-US" sz="2800" dirty="0" smtClean="0"/>
              <a:t>Shepard and Metlzer obtained their expected result:</a:t>
            </a:r>
          </a:p>
          <a:p>
            <a:pPr lvl="1"/>
            <a:r>
              <a:rPr lang="en-US" sz="2400" dirty="0" smtClean="0"/>
              <a:t>As the degree of rotation between the two comparison objects increased, so did the amount of time required for comparison.</a:t>
            </a:r>
          </a:p>
          <a:p>
            <a:pPr lvl="1"/>
            <a:endParaRPr lang="en-US" sz="1200" dirty="0" smtClean="0"/>
          </a:p>
          <a:p>
            <a:r>
              <a:rPr lang="en-US" sz="2800" dirty="0" smtClean="0"/>
              <a:t>They were able to conclude that mental rotation appears to be similar to physical rotation.</a:t>
            </a:r>
            <a:endParaRPr lang="en-US" sz="28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42</a:t>
            </a:fld>
            <a:endParaRPr lang="en-US" dirty="0"/>
          </a:p>
        </p:txBody>
      </p:sp>
      <p:pic>
        <p:nvPicPr>
          <p:cNvPr id="47106" name="Picture 2"/>
          <p:cNvPicPr>
            <a:picLocks noChangeAspect="1" noChangeArrowheads="1"/>
          </p:cNvPicPr>
          <p:nvPr/>
        </p:nvPicPr>
        <p:blipFill>
          <a:blip r:embed="rId2" cstate="print"/>
          <a:srcRect/>
          <a:stretch>
            <a:fillRect/>
          </a:stretch>
        </p:blipFill>
        <p:spPr bwMode="auto">
          <a:xfrm>
            <a:off x="5334000" y="1752600"/>
            <a:ext cx="3581400" cy="3762375"/>
          </a:xfrm>
          <a:prstGeom prst="rect">
            <a:avLst/>
          </a:prstGeom>
          <a:noFill/>
          <a:ln w="9525">
            <a:noFill/>
            <a:miter lim="800000"/>
            <a:headEnd/>
            <a:tailEnd/>
          </a:ln>
        </p:spPr>
      </p:pic>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Mental Imagery</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47800"/>
            <a:ext cx="8305800" cy="4953000"/>
          </a:xfrm>
        </p:spPr>
        <p:txBody>
          <a:bodyPr>
            <a:normAutofit/>
          </a:bodyPr>
          <a:lstStyle/>
          <a:p>
            <a:endParaRPr lang="en-US" sz="2800" dirty="0" smtClean="0"/>
          </a:p>
          <a:p>
            <a:r>
              <a:rPr lang="en-US" sz="2800" dirty="0" smtClean="0"/>
              <a:t>Experimental methods adopt different approaches depending on task requirements and availability of participants.</a:t>
            </a:r>
          </a:p>
          <a:p>
            <a:endParaRPr lang="en-US" sz="2800" dirty="0" smtClean="0"/>
          </a:p>
          <a:p>
            <a:r>
              <a:rPr lang="en-US" sz="2800" dirty="0" smtClean="0"/>
              <a:t>Next class, we will examine why and when we adopt a within- or between-subjects design.</a:t>
            </a:r>
          </a:p>
        </p:txBody>
      </p:sp>
      <p:sp>
        <p:nvSpPr>
          <p:cNvPr id="4" name="Slide Number Placeholder 3"/>
          <p:cNvSpPr>
            <a:spLocks noGrp="1"/>
          </p:cNvSpPr>
          <p:nvPr>
            <p:ph type="sldNum" sz="quarter" idx="12"/>
          </p:nvPr>
        </p:nvSpPr>
        <p:spPr/>
        <p:txBody>
          <a:bodyPr/>
          <a:lstStyle/>
          <a:p>
            <a:fld id="{B6F15528-21DE-4FAA-801E-634DDDAF4B2B}" type="slidenum">
              <a:rPr lang="en-US" smtClean="0"/>
              <a:pPr/>
              <a:t>43</a:t>
            </a:fld>
            <a:endParaRPr lang="en-US" dirty="0"/>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Types of Experiments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00034" y="3886200"/>
            <a:ext cx="8429684" cy="2351112"/>
          </a:xfrm>
        </p:spPr>
        <p:txBody>
          <a:bodyPr>
            <a:normAutofit/>
          </a:bodyPr>
          <a:lstStyle/>
          <a:p>
            <a:r>
              <a:rPr lang="en-CA" sz="2400" dirty="0" smtClean="0"/>
              <a:t>“</a:t>
            </a:r>
            <a:r>
              <a:rPr lang="en-US" sz="2400" dirty="0" smtClean="0"/>
              <a:t>Any emotion, if it is sincere, is involuntary.</a:t>
            </a:r>
            <a:r>
              <a:rPr lang="en-CA" sz="2400" dirty="0" smtClean="0"/>
              <a:t>”</a:t>
            </a:r>
          </a:p>
          <a:p>
            <a:endParaRPr lang="en-CA" sz="2400" dirty="0" smtClean="0"/>
          </a:p>
          <a:p>
            <a:r>
              <a:rPr lang="en-CA" sz="2400" dirty="0" smtClean="0"/>
              <a:t>- Mark Twain</a:t>
            </a:r>
          </a:p>
        </p:txBody>
      </p:sp>
      <p:sp>
        <p:nvSpPr>
          <p:cNvPr id="4" name="Rectangle 1029"/>
          <p:cNvSpPr txBox="1">
            <a:spLocks noChangeArrowheads="1"/>
          </p:cNvSpPr>
          <p:nvPr/>
        </p:nvSpPr>
        <p:spPr>
          <a:xfrm>
            <a:off x="395536" y="2451100"/>
            <a:ext cx="8534400" cy="977900"/>
          </a:xfrm>
          <a:prstGeom prst="rect">
            <a:avLst/>
          </a:prstGeom>
          <a:solidFill>
            <a:srgbClr val="920000"/>
          </a:solidFill>
          <a:ln/>
        </p:spPr>
        <p:txBody>
          <a:bodyPr vert="horz" lIns="91440" tIns="45720" rIns="91440" bIns="45720" rtlCol="0" anchor="ctr">
            <a:normAutofit lnSpcReduction="10000"/>
          </a:bodyPr>
          <a:lstStyle/>
          <a:p>
            <a:pPr lvl="0" algn="ctr">
              <a:spcBef>
                <a:spcPct val="0"/>
              </a:spcBef>
              <a:defRPr/>
            </a:pPr>
            <a:r>
              <a:rPr lang="en-US" sz="3000" b="1" dirty="0" smtClean="0">
                <a:solidFill>
                  <a:schemeClr val="bg1"/>
                </a:solidFill>
                <a:latin typeface="Lucida Sans" pitchFamily="34" charset="0"/>
              </a:rPr>
              <a:t>Emotions: </a:t>
            </a:r>
          </a:p>
          <a:p>
            <a:pPr lvl="0" algn="ctr">
              <a:spcBef>
                <a:spcPct val="0"/>
              </a:spcBef>
              <a:defRPr/>
            </a:pPr>
            <a:r>
              <a:rPr lang="en-US" sz="3000" b="1" dirty="0" smtClean="0">
                <a:solidFill>
                  <a:schemeClr val="bg1"/>
                </a:solidFill>
                <a:latin typeface="Lucida Sans" pitchFamily="34" charset="0"/>
              </a:rPr>
              <a:t>Physiological Arousal or Intentional</a:t>
            </a:r>
          </a:p>
        </p:txBody>
      </p:sp>
      <p:sp>
        <p:nvSpPr>
          <p:cNvPr id="5" name="Slide Number Placeholder 4"/>
          <p:cNvSpPr>
            <a:spLocks noGrp="1"/>
          </p:cNvSpPr>
          <p:nvPr>
            <p:ph type="sldNum" sz="quarter" idx="12"/>
          </p:nvPr>
        </p:nvSpPr>
        <p:spPr/>
        <p:txBody>
          <a:bodyPr/>
          <a:lstStyle/>
          <a:p>
            <a:fld id="{95587115-9895-4084-9D4B-E04959BE5F83}" type="slidenum">
              <a:rPr lang="en-US" smtClean="0"/>
              <a:pPr/>
              <a:t>44</a:t>
            </a:fld>
            <a:endParaRPr lang="en-US" dirty="0"/>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95400"/>
            <a:ext cx="4495800" cy="5181600"/>
          </a:xfrm>
        </p:spPr>
        <p:txBody>
          <a:bodyPr>
            <a:normAutofit/>
          </a:bodyPr>
          <a:lstStyle/>
          <a:p>
            <a:endParaRPr lang="en-US" sz="1200" dirty="0" smtClean="0"/>
          </a:p>
          <a:p>
            <a:r>
              <a:rPr lang="en-US" sz="3000" dirty="0" smtClean="0"/>
              <a:t>Where do emotions come from?</a:t>
            </a:r>
          </a:p>
          <a:p>
            <a:pPr lvl="1"/>
            <a:r>
              <a:rPr lang="en-US" sz="2600" dirty="0" smtClean="0"/>
              <a:t>A physical state, and/or</a:t>
            </a:r>
          </a:p>
          <a:p>
            <a:pPr lvl="1"/>
            <a:r>
              <a:rPr lang="en-US" sz="2600" dirty="0" smtClean="0"/>
              <a:t>An intentional mental state (cognitive).</a:t>
            </a:r>
          </a:p>
          <a:p>
            <a:endParaRPr lang="en-US" sz="1200" dirty="0" smtClean="0"/>
          </a:p>
          <a:p>
            <a:r>
              <a:rPr lang="en-US" sz="3000" dirty="0" smtClean="0"/>
              <a:t>Schachter and Singer (1962) proposed a two-factor theory of emotion.</a:t>
            </a:r>
            <a:endParaRPr lang="en-US" sz="30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45</a:t>
            </a:fld>
            <a:endParaRPr lang="en-US" dirty="0"/>
          </a:p>
        </p:txBody>
      </p:sp>
      <p:pic>
        <p:nvPicPr>
          <p:cNvPr id="55299" name="Picture 3"/>
          <p:cNvPicPr>
            <a:picLocks noChangeAspect="1" noChangeArrowheads="1"/>
          </p:cNvPicPr>
          <p:nvPr/>
        </p:nvPicPr>
        <p:blipFill>
          <a:blip r:embed="rId2" cstate="print"/>
          <a:srcRect/>
          <a:stretch>
            <a:fillRect/>
          </a:stretch>
        </p:blipFill>
        <p:spPr bwMode="auto">
          <a:xfrm>
            <a:off x="5181600" y="1828800"/>
            <a:ext cx="3651886" cy="4114800"/>
          </a:xfrm>
          <a:prstGeom prst="rect">
            <a:avLst/>
          </a:prstGeom>
          <a:noFill/>
          <a:ln w="9525">
            <a:noFill/>
            <a:miter lim="800000"/>
            <a:headEnd/>
            <a:tailEnd/>
          </a:ln>
        </p:spPr>
      </p:pic>
      <p:sp>
        <p:nvSpPr>
          <p:cNvPr id="7"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Classes of Variables:</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a:t>
            </a: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An Emotional Example</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295400"/>
            <a:ext cx="4800600" cy="5181600"/>
          </a:xfrm>
        </p:spPr>
        <p:txBody>
          <a:bodyPr>
            <a:normAutofit lnSpcReduction="10000"/>
          </a:bodyPr>
          <a:lstStyle/>
          <a:p>
            <a:endParaRPr lang="en-US" sz="1200" dirty="0" smtClean="0"/>
          </a:p>
          <a:p>
            <a:r>
              <a:rPr lang="en-US" sz="3000" dirty="0" smtClean="0"/>
              <a:t>Evidence for physiological arousal as a source of emotional state was provided by Dutton and Aron (1974).</a:t>
            </a:r>
          </a:p>
          <a:p>
            <a:endParaRPr lang="en-US" sz="1200" dirty="0" smtClean="0"/>
          </a:p>
          <a:p>
            <a:r>
              <a:rPr lang="en-US" sz="3000" dirty="0" smtClean="0"/>
              <a:t>Male participants walked across Capilano Suspension Bridge or another nearby bridge that was more stable.</a:t>
            </a:r>
            <a:endParaRPr lang="en-US" sz="30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46</a:t>
            </a:fld>
            <a:endParaRPr lang="en-US" dirty="0"/>
          </a:p>
        </p:txBody>
      </p:sp>
      <p:sp>
        <p:nvSpPr>
          <p:cNvPr id="7"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Emotion as</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Physiological Arousal</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57346" name="Picture 2" descr="http://www.concierge.com/images/destinations/destinationguide/usa+canada/canada/vancouver/vancouver_022p.jpg"/>
          <p:cNvPicPr>
            <a:picLocks noChangeAspect="1" noChangeArrowheads="1"/>
          </p:cNvPicPr>
          <p:nvPr/>
        </p:nvPicPr>
        <p:blipFill>
          <a:blip r:embed="rId2" cstate="print"/>
          <a:srcRect/>
          <a:stretch>
            <a:fillRect/>
          </a:stretch>
        </p:blipFill>
        <p:spPr bwMode="auto">
          <a:xfrm>
            <a:off x="5257800" y="2362200"/>
            <a:ext cx="3619500" cy="2857500"/>
          </a:xfrm>
          <a:prstGeom prst="rect">
            <a:avLst/>
          </a:prstGeom>
          <a:noFill/>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295400"/>
            <a:ext cx="4800600" cy="5181600"/>
          </a:xfrm>
        </p:spPr>
        <p:txBody>
          <a:bodyPr>
            <a:normAutofit/>
          </a:bodyPr>
          <a:lstStyle/>
          <a:p>
            <a:endParaRPr lang="en-US" sz="1200" dirty="0" smtClean="0"/>
          </a:p>
          <a:p>
            <a:endParaRPr lang="en-US" sz="2900" dirty="0" smtClean="0"/>
          </a:p>
          <a:p>
            <a:r>
              <a:rPr lang="en-US" sz="2900" dirty="0" smtClean="0"/>
              <a:t>Male participants walked across the bridge and were met by either a male or female experimenter and had to perform a thematic apperception test and contact experimenter after filling out the questionnaire.</a:t>
            </a:r>
          </a:p>
          <a:p>
            <a:pPr>
              <a:buNone/>
            </a:pPr>
            <a:endParaRPr lang="en-US" sz="1200" dirty="0" smtClean="0"/>
          </a:p>
        </p:txBody>
      </p:sp>
      <p:sp>
        <p:nvSpPr>
          <p:cNvPr id="4" name="Slide Number Placeholder 3"/>
          <p:cNvSpPr>
            <a:spLocks noGrp="1"/>
          </p:cNvSpPr>
          <p:nvPr>
            <p:ph type="sldNum" sz="quarter" idx="12"/>
          </p:nvPr>
        </p:nvSpPr>
        <p:spPr/>
        <p:txBody>
          <a:bodyPr/>
          <a:lstStyle/>
          <a:p>
            <a:fld id="{B6F15528-21DE-4FAA-801E-634DDDAF4B2B}" type="slidenum">
              <a:rPr lang="en-US" smtClean="0"/>
              <a:pPr/>
              <a:t>47</a:t>
            </a:fld>
            <a:endParaRPr lang="en-US" dirty="0"/>
          </a:p>
        </p:txBody>
      </p:sp>
      <p:sp>
        <p:nvSpPr>
          <p:cNvPr id="7"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Method</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6" name="Picture 2" descr="http://www.concierge.com/images/destinations/destinationguide/usa+canada/canada/vancouver/vancouver_022p.jpg"/>
          <p:cNvPicPr>
            <a:picLocks noChangeAspect="1" noChangeArrowheads="1"/>
          </p:cNvPicPr>
          <p:nvPr/>
        </p:nvPicPr>
        <p:blipFill>
          <a:blip r:embed="rId2" cstate="print"/>
          <a:srcRect/>
          <a:stretch>
            <a:fillRect/>
          </a:stretch>
        </p:blipFill>
        <p:spPr bwMode="auto">
          <a:xfrm>
            <a:off x="5257800" y="2362200"/>
            <a:ext cx="3619500" cy="2857500"/>
          </a:xfrm>
          <a:prstGeom prst="rect">
            <a:avLst/>
          </a:prstGeom>
          <a:noFill/>
        </p:spPr>
      </p:pic>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295400"/>
            <a:ext cx="4800600" cy="5181600"/>
          </a:xfrm>
        </p:spPr>
        <p:txBody>
          <a:bodyPr>
            <a:normAutofit/>
          </a:bodyPr>
          <a:lstStyle/>
          <a:p>
            <a:endParaRPr lang="en-US" sz="1200" dirty="0" smtClean="0"/>
          </a:p>
          <a:p>
            <a:endParaRPr lang="en-US" sz="1200" dirty="0" smtClean="0"/>
          </a:p>
          <a:p>
            <a:endParaRPr lang="en-US" sz="1200" dirty="0" smtClean="0"/>
          </a:p>
          <a:p>
            <a:r>
              <a:rPr lang="en-US" sz="2800" dirty="0" smtClean="0"/>
              <a:t>Dependent measure was the content of the stories participants produced on the TAT and the extent to which those in the high arousal condition would contact the experimenter for a ‘follow-up’.</a:t>
            </a:r>
          </a:p>
        </p:txBody>
      </p:sp>
      <p:sp>
        <p:nvSpPr>
          <p:cNvPr id="4" name="Slide Number Placeholder 3"/>
          <p:cNvSpPr>
            <a:spLocks noGrp="1"/>
          </p:cNvSpPr>
          <p:nvPr>
            <p:ph type="sldNum" sz="quarter" idx="12"/>
          </p:nvPr>
        </p:nvSpPr>
        <p:spPr/>
        <p:txBody>
          <a:bodyPr/>
          <a:lstStyle/>
          <a:p>
            <a:fld id="{B6F15528-21DE-4FAA-801E-634DDDAF4B2B}" type="slidenum">
              <a:rPr lang="en-US" smtClean="0"/>
              <a:pPr/>
              <a:t>48</a:t>
            </a:fld>
            <a:endParaRPr lang="en-US" dirty="0"/>
          </a:p>
        </p:txBody>
      </p:sp>
      <p:sp>
        <p:nvSpPr>
          <p:cNvPr id="7"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Method</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6" name="Picture 2" descr="http://www.concierge.com/images/destinations/destinationguide/usa+canada/canada/vancouver/vancouver_022p.jpg"/>
          <p:cNvPicPr>
            <a:picLocks noChangeAspect="1" noChangeArrowheads="1"/>
          </p:cNvPicPr>
          <p:nvPr/>
        </p:nvPicPr>
        <p:blipFill>
          <a:blip r:embed="rId2" cstate="print"/>
          <a:srcRect/>
          <a:stretch>
            <a:fillRect/>
          </a:stretch>
        </p:blipFill>
        <p:spPr bwMode="auto">
          <a:xfrm>
            <a:off x="5257800" y="2362200"/>
            <a:ext cx="3619500" cy="2857500"/>
          </a:xfrm>
          <a:prstGeom prst="rect">
            <a:avLst/>
          </a:prstGeom>
          <a:noFill/>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95400"/>
            <a:ext cx="5257800" cy="5257800"/>
          </a:xfrm>
        </p:spPr>
        <p:txBody>
          <a:bodyPr>
            <a:normAutofit/>
          </a:bodyPr>
          <a:lstStyle/>
          <a:p>
            <a:endParaRPr lang="en-US" sz="2400" dirty="0" smtClean="0"/>
          </a:p>
          <a:p>
            <a:r>
              <a:rPr lang="en-US" sz="2400" dirty="0" smtClean="0"/>
              <a:t>“Sexual content of stories written by subjects on the fear-arousing bridge and tendency of these subjects to attempt postexperimental contact with the interviewer were both significantly greater. No significant differences between bridges were obtained on either measure for subjects contacted by a male interviewer,” (p. 510).</a:t>
            </a:r>
          </a:p>
          <a:p>
            <a:endParaRPr lang="en-US" sz="1200" dirty="0" smtClean="0"/>
          </a:p>
          <a:p>
            <a:endParaRPr lang="en-US" sz="24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49</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Results:</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a:t>
            </a: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A Bridge too Far?</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56322" name="Picture 2" descr="http://cdn2.mamapop.com/wp-content/uploads/2011/08/no-one-ever-asked-how-you-doin-joey-e1314841684734.jpg"/>
          <p:cNvPicPr>
            <a:picLocks noChangeAspect="1" noChangeArrowheads="1"/>
          </p:cNvPicPr>
          <p:nvPr/>
        </p:nvPicPr>
        <p:blipFill>
          <a:blip r:embed="rId2" cstate="print"/>
          <a:srcRect/>
          <a:stretch>
            <a:fillRect/>
          </a:stretch>
        </p:blipFill>
        <p:spPr bwMode="auto">
          <a:xfrm>
            <a:off x="5943600" y="1981200"/>
            <a:ext cx="2892865" cy="3895725"/>
          </a:xfrm>
          <a:prstGeom prst="rect">
            <a:avLst/>
          </a:prstGeom>
          <a:noFill/>
        </p:spPr>
      </p:pic>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371600"/>
            <a:ext cx="7924800" cy="4953000"/>
          </a:xfrm>
        </p:spPr>
        <p:txBody>
          <a:bodyPr>
            <a:normAutofit/>
          </a:bodyPr>
          <a:lstStyle/>
          <a:p>
            <a:endParaRPr lang="en-CA" sz="1200" dirty="0" smtClean="0"/>
          </a:p>
          <a:p>
            <a:r>
              <a:rPr lang="en-CA" sz="3000" dirty="0" smtClean="0"/>
              <a:t>In </a:t>
            </a:r>
            <a:r>
              <a:rPr lang="en-US" sz="3000" dirty="0" smtClean="0"/>
              <a:t>Schachter </a:t>
            </a:r>
            <a:r>
              <a:rPr lang="en-US" sz="3000" smtClean="0"/>
              <a:t>and Singer’s </a:t>
            </a:r>
            <a:r>
              <a:rPr lang="en-US" sz="3000" dirty="0" smtClean="0"/>
              <a:t>(1962) </a:t>
            </a:r>
            <a:r>
              <a:rPr lang="en-CA" sz="3000" dirty="0" smtClean="0"/>
              <a:t>experiment they wanted to examine the contributions of </a:t>
            </a:r>
          </a:p>
          <a:p>
            <a:pPr lvl="1"/>
            <a:r>
              <a:rPr lang="en-CA" sz="2600" dirty="0" smtClean="0"/>
              <a:t>Cognitive processes (</a:t>
            </a:r>
            <a:r>
              <a:rPr lang="en-CA" sz="2600" i="1" dirty="0" smtClean="0"/>
              <a:t>instructional</a:t>
            </a:r>
            <a:r>
              <a:rPr lang="en-CA" sz="2600" dirty="0" smtClean="0"/>
              <a:t>),</a:t>
            </a:r>
          </a:p>
          <a:p>
            <a:pPr lvl="1"/>
            <a:r>
              <a:rPr lang="en-CA" sz="2600" dirty="0" smtClean="0"/>
              <a:t>Social factors (</a:t>
            </a:r>
            <a:r>
              <a:rPr lang="en-CA" sz="2600" i="1" dirty="0" smtClean="0"/>
              <a:t>environmental</a:t>
            </a:r>
            <a:r>
              <a:rPr lang="en-CA" sz="2600" dirty="0" smtClean="0"/>
              <a:t>),</a:t>
            </a:r>
          </a:p>
          <a:p>
            <a:pPr lvl="1"/>
            <a:r>
              <a:rPr lang="en-CA" sz="2600" dirty="0" smtClean="0"/>
              <a:t>Physiological arousal (</a:t>
            </a:r>
            <a:r>
              <a:rPr lang="en-CA" sz="2600" i="1" dirty="0" smtClean="0"/>
              <a:t>invasive</a:t>
            </a:r>
            <a:r>
              <a:rPr lang="en-CA" sz="2600" dirty="0" smtClean="0"/>
              <a:t>).</a:t>
            </a:r>
          </a:p>
          <a:p>
            <a:pPr lvl="1"/>
            <a:endParaRPr lang="en-CA" sz="1200" dirty="0" smtClean="0"/>
          </a:p>
          <a:p>
            <a:r>
              <a:rPr lang="en-CA" sz="2800" dirty="0" smtClean="0"/>
              <a:t>Participants were told that they would be participating in a study of the effect of vitamin supplements on vision.</a:t>
            </a:r>
          </a:p>
        </p:txBody>
      </p:sp>
      <p:sp>
        <p:nvSpPr>
          <p:cNvPr id="4" name="Slide Number Placeholder 3"/>
          <p:cNvSpPr>
            <a:spLocks noGrp="1"/>
          </p:cNvSpPr>
          <p:nvPr>
            <p:ph type="sldNum" sz="quarter" idx="12"/>
          </p:nvPr>
        </p:nvSpPr>
        <p:spPr/>
        <p:txBody>
          <a:bodyPr/>
          <a:lstStyle/>
          <a:p>
            <a:fld id="{B6F15528-21DE-4FAA-801E-634DDDAF4B2B}" type="slidenum">
              <a:rPr lang="en-US" smtClean="0"/>
              <a:pPr/>
              <a:t>50</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Schachter and Singer (1962): </a:t>
            </a: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Purpose</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371600"/>
            <a:ext cx="8229600" cy="4953000"/>
          </a:xfrm>
        </p:spPr>
        <p:txBody>
          <a:bodyPr>
            <a:normAutofit fontScale="92500"/>
          </a:bodyPr>
          <a:lstStyle/>
          <a:p>
            <a:r>
              <a:rPr lang="en-CA" sz="2800" b="1" dirty="0" smtClean="0"/>
              <a:t>Invasive</a:t>
            </a:r>
            <a:r>
              <a:rPr lang="en-CA" sz="2800" dirty="0" smtClean="0"/>
              <a:t>: </a:t>
            </a:r>
            <a:r>
              <a:rPr lang="en-CA" sz="2800" smtClean="0"/>
              <a:t>Participants were </a:t>
            </a:r>
            <a:r>
              <a:rPr lang="en-CA" sz="2800" dirty="0" smtClean="0"/>
              <a:t>injected with epinephrine in order to cause a state of physiological arousal or a placebo.</a:t>
            </a:r>
          </a:p>
          <a:p>
            <a:endParaRPr lang="en-CA" sz="1200" dirty="0" smtClean="0"/>
          </a:p>
          <a:p>
            <a:r>
              <a:rPr lang="en-CA" sz="2800" b="1" dirty="0" smtClean="0"/>
              <a:t>Cognitive</a:t>
            </a:r>
            <a:r>
              <a:rPr lang="en-CA" sz="2800" dirty="0" smtClean="0"/>
              <a:t>: Participants were then told there would be:</a:t>
            </a:r>
          </a:p>
          <a:p>
            <a:pPr lvl="1"/>
            <a:r>
              <a:rPr lang="en-CA" sz="2400" dirty="0" smtClean="0"/>
              <a:t>a change in arousal (</a:t>
            </a:r>
            <a:r>
              <a:rPr lang="en-CA" sz="2400" i="1" dirty="0" smtClean="0"/>
              <a:t>accurate</a:t>
            </a:r>
            <a:r>
              <a:rPr lang="en-CA" sz="2400" dirty="0" smtClean="0"/>
              <a:t>),</a:t>
            </a:r>
          </a:p>
          <a:p>
            <a:pPr lvl="1"/>
            <a:r>
              <a:rPr lang="en-CA" sz="2400" dirty="0" smtClean="0"/>
              <a:t>numbness and itching,</a:t>
            </a:r>
          </a:p>
          <a:p>
            <a:pPr lvl="1"/>
            <a:r>
              <a:rPr lang="en-CA" sz="2400" dirty="0" smtClean="0"/>
              <a:t>no effect.</a:t>
            </a:r>
          </a:p>
          <a:p>
            <a:pPr lvl="1"/>
            <a:endParaRPr lang="en-CA" sz="1200" dirty="0" smtClean="0"/>
          </a:p>
          <a:p>
            <a:r>
              <a:rPr lang="en-CA" sz="2800" b="1" dirty="0" smtClean="0"/>
              <a:t>Social</a:t>
            </a:r>
            <a:r>
              <a:rPr lang="en-CA" sz="2800" dirty="0" smtClean="0"/>
              <a:t>: A confederate who would either act in:</a:t>
            </a:r>
          </a:p>
          <a:p>
            <a:pPr lvl="1"/>
            <a:r>
              <a:rPr lang="en-CA" sz="2400" dirty="0" smtClean="0"/>
              <a:t>a euphoric manner , or</a:t>
            </a:r>
          </a:p>
          <a:p>
            <a:pPr lvl="1"/>
            <a:r>
              <a:rPr lang="en-CA" sz="2400" dirty="0" smtClean="0"/>
              <a:t>an angry manner.</a:t>
            </a:r>
          </a:p>
        </p:txBody>
      </p:sp>
      <p:sp>
        <p:nvSpPr>
          <p:cNvPr id="4" name="Slide Number Placeholder 3"/>
          <p:cNvSpPr>
            <a:spLocks noGrp="1"/>
          </p:cNvSpPr>
          <p:nvPr>
            <p:ph type="sldNum" sz="quarter" idx="12"/>
          </p:nvPr>
        </p:nvSpPr>
        <p:spPr/>
        <p:txBody>
          <a:bodyPr/>
          <a:lstStyle/>
          <a:p>
            <a:fld id="{B6F15528-21DE-4FAA-801E-634DDDAF4B2B}" type="slidenum">
              <a:rPr lang="en-US" smtClean="0"/>
              <a:pPr/>
              <a:t>51</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Methods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371600"/>
            <a:ext cx="5181600" cy="5105400"/>
          </a:xfrm>
        </p:spPr>
        <p:txBody>
          <a:bodyPr>
            <a:normAutofit/>
          </a:bodyPr>
          <a:lstStyle/>
          <a:p>
            <a:r>
              <a:rPr lang="en-US" sz="2800" dirty="0" smtClean="0"/>
              <a:t>They measure participants’ emotional state through:</a:t>
            </a:r>
          </a:p>
          <a:p>
            <a:pPr lvl="1"/>
            <a:r>
              <a:rPr lang="en-US" sz="2400" dirty="0" smtClean="0"/>
              <a:t>a one-way mirror, and</a:t>
            </a:r>
          </a:p>
          <a:p>
            <a:pPr lvl="1"/>
            <a:r>
              <a:rPr lang="en-US" sz="2400" dirty="0" smtClean="0"/>
              <a:t>self-report.</a:t>
            </a:r>
          </a:p>
          <a:p>
            <a:pPr lvl="1"/>
            <a:endParaRPr lang="en-US" sz="1200" dirty="0" smtClean="0"/>
          </a:p>
          <a:p>
            <a:r>
              <a:rPr lang="en-US" sz="2800" dirty="0" smtClean="0"/>
              <a:t>Participants in the epinephrine condition adopted mood of confederate.</a:t>
            </a:r>
          </a:p>
          <a:p>
            <a:endParaRPr lang="en-US" sz="1200" dirty="0" smtClean="0"/>
          </a:p>
          <a:p>
            <a:r>
              <a:rPr lang="en-US" sz="2800" dirty="0" smtClean="0"/>
              <a:t>Those in the placebo group did not demonstrate an effect.</a:t>
            </a:r>
            <a:endParaRPr lang="en-US" sz="28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52</a:t>
            </a:fld>
            <a:endParaRPr lang="en-US" dirty="0"/>
          </a:p>
        </p:txBody>
      </p:sp>
      <p:pic>
        <p:nvPicPr>
          <p:cNvPr id="5" name="Picture 2" descr="http://funnyfilez.funnypart.com/pictures/FunnyPart-com-emotions_of_chuck_norris.jpg"/>
          <p:cNvPicPr>
            <a:picLocks noChangeAspect="1" noChangeArrowheads="1"/>
          </p:cNvPicPr>
          <p:nvPr/>
        </p:nvPicPr>
        <p:blipFill>
          <a:blip r:embed="rId2" cstate="print"/>
          <a:srcRect/>
          <a:stretch>
            <a:fillRect/>
          </a:stretch>
        </p:blipFill>
        <p:spPr bwMode="auto">
          <a:xfrm>
            <a:off x="5715000" y="2351532"/>
            <a:ext cx="3089661" cy="3305938"/>
          </a:xfrm>
          <a:prstGeom prst="rect">
            <a:avLst/>
          </a:prstGeom>
          <a:noFill/>
        </p:spPr>
      </p:pic>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Results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371600"/>
            <a:ext cx="5181600" cy="5105400"/>
          </a:xfrm>
        </p:spPr>
        <p:txBody>
          <a:bodyPr>
            <a:normAutofit fontScale="92500" lnSpcReduction="20000"/>
          </a:bodyPr>
          <a:lstStyle/>
          <a:p>
            <a:endParaRPr lang="en-US" sz="1300" dirty="0" smtClean="0"/>
          </a:p>
          <a:p>
            <a:r>
              <a:rPr lang="en-US" sz="2800" dirty="0" smtClean="0"/>
              <a:t>Those receiving the placebo felt no arousal.</a:t>
            </a:r>
          </a:p>
          <a:p>
            <a:endParaRPr lang="en-US" sz="1300" dirty="0" smtClean="0"/>
          </a:p>
          <a:p>
            <a:r>
              <a:rPr lang="en-US" sz="2800" dirty="0" smtClean="0"/>
              <a:t>Those misinformed about the injection effect adopted the mood of the confederate.</a:t>
            </a:r>
          </a:p>
          <a:p>
            <a:endParaRPr lang="en-US" sz="1200" dirty="0" smtClean="0"/>
          </a:p>
          <a:p>
            <a:r>
              <a:rPr lang="en-US" sz="2800" dirty="0" smtClean="0"/>
              <a:t>Those uninformed about the injection effect attributed it to the confederate.</a:t>
            </a:r>
          </a:p>
          <a:p>
            <a:endParaRPr lang="en-US" sz="1200" dirty="0" smtClean="0"/>
          </a:p>
          <a:p>
            <a:r>
              <a:rPr lang="en-US" sz="2800" dirty="0" smtClean="0"/>
              <a:t>Those informed about the injections effect attributed it to the injection and exhibited no ‘emotional contagion’.</a:t>
            </a:r>
          </a:p>
        </p:txBody>
      </p:sp>
      <p:sp>
        <p:nvSpPr>
          <p:cNvPr id="4" name="Slide Number Placeholder 3"/>
          <p:cNvSpPr>
            <a:spLocks noGrp="1"/>
          </p:cNvSpPr>
          <p:nvPr>
            <p:ph type="sldNum" sz="quarter" idx="12"/>
          </p:nvPr>
        </p:nvSpPr>
        <p:spPr/>
        <p:txBody>
          <a:bodyPr/>
          <a:lstStyle/>
          <a:p>
            <a:fld id="{B6F15528-21DE-4FAA-801E-634DDDAF4B2B}" type="slidenum">
              <a:rPr lang="en-US" smtClean="0"/>
              <a:pPr/>
              <a:t>53</a:t>
            </a:fld>
            <a:endParaRPr lang="en-US" dirty="0"/>
          </a:p>
        </p:txBody>
      </p:sp>
      <p:pic>
        <p:nvPicPr>
          <p:cNvPr id="5" name="Picture 2" descr="http://funnyfilez.funnypart.com/pictures/FunnyPart-com-emotions_of_chuck_norris.jpg"/>
          <p:cNvPicPr>
            <a:picLocks noChangeAspect="1" noChangeArrowheads="1"/>
          </p:cNvPicPr>
          <p:nvPr/>
        </p:nvPicPr>
        <p:blipFill>
          <a:blip r:embed="rId2" cstate="print"/>
          <a:srcRect/>
          <a:stretch>
            <a:fillRect/>
          </a:stretch>
        </p:blipFill>
        <p:spPr bwMode="auto">
          <a:xfrm>
            <a:off x="5715000" y="2351532"/>
            <a:ext cx="3089661" cy="3305938"/>
          </a:xfrm>
          <a:prstGeom prst="rect">
            <a:avLst/>
          </a:prstGeom>
          <a:noFill/>
        </p:spPr>
      </p:pic>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Results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7" name="Content Placeholder 2"/>
          <p:cNvSpPr>
            <a:spLocks noGrp="1"/>
          </p:cNvSpPr>
          <p:nvPr>
            <p:ph idx="1"/>
          </p:nvPr>
        </p:nvSpPr>
        <p:spPr>
          <a:xfrm>
            <a:off x="457200" y="1600200"/>
            <a:ext cx="8229600" cy="4997450"/>
          </a:xfrm>
        </p:spPr>
        <p:txBody>
          <a:bodyPr>
            <a:normAutofit/>
          </a:bodyPr>
          <a:lstStyle/>
          <a:p>
            <a:pPr eaLnBrk="1" hangingPunct="1"/>
            <a:endParaRPr lang="en-CA" sz="1200" dirty="0" smtClean="0"/>
          </a:p>
          <a:p>
            <a:pPr eaLnBrk="1" hangingPunct="1"/>
            <a:r>
              <a:rPr lang="en-CA" sz="3000" dirty="0" smtClean="0"/>
              <a:t>Experiments require:</a:t>
            </a:r>
          </a:p>
          <a:p>
            <a:pPr lvl="1"/>
            <a:r>
              <a:rPr lang="en-CA" sz="2600" dirty="0" smtClean="0"/>
              <a:t>Control and manipulation.</a:t>
            </a:r>
          </a:p>
          <a:p>
            <a:pPr lvl="1"/>
            <a:r>
              <a:rPr lang="en-CA" sz="2600" dirty="0" smtClean="0"/>
              <a:t>Removal of confounds.</a:t>
            </a:r>
          </a:p>
          <a:p>
            <a:pPr lvl="1"/>
            <a:endParaRPr lang="en-CA" sz="1200" dirty="0" smtClean="0"/>
          </a:p>
          <a:p>
            <a:r>
              <a:rPr lang="en-CA" sz="3000" dirty="0" smtClean="0"/>
              <a:t>Independent variables are manipulated whereas dependent variables are recorded.</a:t>
            </a:r>
          </a:p>
          <a:p>
            <a:endParaRPr lang="en-CA" sz="1200" dirty="0" smtClean="0"/>
          </a:p>
          <a:p>
            <a:r>
              <a:rPr lang="en-CA" sz="3000" dirty="0" smtClean="0"/>
              <a:t>Three classes of independent variables exist.</a:t>
            </a:r>
          </a:p>
          <a:p>
            <a:pPr eaLnBrk="1" hangingPunct="1"/>
            <a:endParaRPr lang="en-CA" sz="3000" dirty="0" smtClean="0"/>
          </a:p>
        </p:txBody>
      </p:sp>
      <p:sp>
        <p:nvSpPr>
          <p:cNvPr id="96258" name="Rectangle 1029"/>
          <p:cNvSpPr>
            <a:spLocks noGrp="1" noChangeArrowheads="1"/>
          </p:cNvSpPr>
          <p:nvPr>
            <p:ph type="title"/>
          </p:nvPr>
        </p:nvSpPr>
        <p:spPr>
          <a:solidFill>
            <a:srgbClr val="920000"/>
          </a:solidFill>
        </p:spPr>
        <p:txBody>
          <a:bodyPr/>
          <a:lstStyle/>
          <a:p>
            <a:pPr eaLnBrk="1" hangingPunct="1"/>
            <a:r>
              <a:rPr lang="en-US" sz="3000" b="1" dirty="0" smtClean="0">
                <a:solidFill>
                  <a:schemeClr val="bg1"/>
                </a:solidFill>
                <a:latin typeface="Lucida Sans" pitchFamily="34" charset="0"/>
              </a:rPr>
              <a:t>W5L2 Review</a:t>
            </a:r>
          </a:p>
        </p:txBody>
      </p:sp>
      <p:sp>
        <p:nvSpPr>
          <p:cNvPr id="5" name="Slide Number Placeholder 4"/>
          <p:cNvSpPr>
            <a:spLocks noGrp="1"/>
          </p:cNvSpPr>
          <p:nvPr>
            <p:ph type="sldNum" sz="quarter" idx="12"/>
          </p:nvPr>
        </p:nvSpPr>
        <p:spPr/>
        <p:txBody>
          <a:bodyPr/>
          <a:lstStyle/>
          <a:p>
            <a:pPr>
              <a:defRPr/>
            </a:pPr>
            <a:fld id="{9FE537F0-39A7-4064-95DD-A1A1BF71F71E}" type="slidenum">
              <a:rPr lang="en-US"/>
              <a:pPr>
                <a:defRPr/>
              </a:pPr>
              <a:t>54</a:t>
            </a:fld>
            <a:endParaRPr lang="en-US" dirty="0"/>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295400"/>
            <a:ext cx="8458200" cy="4830763"/>
          </a:xfrm>
        </p:spPr>
        <p:txBody>
          <a:bodyPr/>
          <a:lstStyle/>
          <a:p>
            <a:endParaRPr lang="en-US" sz="1200" dirty="0" smtClean="0"/>
          </a:p>
          <a:p>
            <a:endParaRPr lang="en-US" sz="1200" dirty="0" smtClean="0"/>
          </a:p>
          <a:p>
            <a:r>
              <a:rPr lang="en-US" sz="2800" dirty="0" smtClean="0"/>
              <a:t>Chapter 14 “</a:t>
            </a:r>
            <a:r>
              <a:rPr lang="en-US" sz="2800" i="1" dirty="0" smtClean="0"/>
              <a:t>Single-Subject Research Designs</a:t>
            </a:r>
            <a:r>
              <a:rPr lang="en-US" sz="2800" dirty="0" smtClean="0"/>
              <a:t>” removed from testable material.</a:t>
            </a:r>
          </a:p>
          <a:p>
            <a:endParaRPr lang="en-US" sz="2800" dirty="0" smtClean="0"/>
          </a:p>
          <a:p>
            <a:r>
              <a:rPr lang="en-US" sz="2800" dirty="0" smtClean="0"/>
              <a:t>The concept of single-subject design is still fair game, but it will only consist of that material covered in last week’s lecture on case studies. </a:t>
            </a:r>
          </a:p>
          <a:p>
            <a:endParaRPr lang="en-US" sz="2800" dirty="0" smtClean="0"/>
          </a:p>
        </p:txBody>
      </p:sp>
      <p:sp>
        <p:nvSpPr>
          <p:cNvPr id="4" name="Slide Number Placeholder 3"/>
          <p:cNvSpPr>
            <a:spLocks noGrp="1"/>
          </p:cNvSpPr>
          <p:nvPr>
            <p:ph type="sldNum" sz="quarter" idx="12"/>
          </p:nvPr>
        </p:nvSpPr>
        <p:spPr/>
        <p:txBody>
          <a:bodyPr/>
          <a:lstStyle/>
          <a:p>
            <a:fld id="{B6F15528-21DE-4FAA-801E-634DDDAF4B2B}" type="slidenum">
              <a:rPr lang="en-US" smtClean="0"/>
              <a:pPr/>
              <a:t>55</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Announcements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295400"/>
            <a:ext cx="8458200" cy="4830763"/>
          </a:xfrm>
        </p:spPr>
        <p:txBody>
          <a:bodyPr>
            <a:normAutofit lnSpcReduction="10000"/>
          </a:bodyPr>
          <a:lstStyle/>
          <a:p>
            <a:endParaRPr lang="en-US" sz="1200" dirty="0" smtClean="0"/>
          </a:p>
          <a:p>
            <a:r>
              <a:rPr lang="en-US" sz="2800" dirty="0" smtClean="0"/>
              <a:t>Exam location information will be released June 15</a:t>
            </a:r>
            <a:r>
              <a:rPr lang="en-US" sz="2800" baseline="30000" dirty="0" smtClean="0"/>
              <a:t>th</a:t>
            </a:r>
            <a:r>
              <a:rPr lang="en-US" sz="2800" dirty="0" smtClean="0"/>
              <a:t>. I will announce it on WebCT when I have the information.</a:t>
            </a:r>
          </a:p>
          <a:p>
            <a:endParaRPr lang="en-US" sz="1200" dirty="0" smtClean="0"/>
          </a:p>
          <a:p>
            <a:r>
              <a:rPr lang="en-US" sz="2800" dirty="0" smtClean="0"/>
              <a:t>The supplemental quiz will be released (at the latest) Thurs morning 10:00.  Remember: I will keep </a:t>
            </a:r>
            <a:r>
              <a:rPr lang="en-US" sz="2800" b="1" i="1" dirty="0" smtClean="0"/>
              <a:t>the </a:t>
            </a:r>
            <a:r>
              <a:rPr lang="en-US" sz="2800" b="1" i="1" smtClean="0"/>
              <a:t>last 5 </a:t>
            </a:r>
            <a:r>
              <a:rPr lang="en-US" sz="2800" b="1" i="1" dirty="0" smtClean="0"/>
              <a:t>quizzes</a:t>
            </a:r>
            <a:r>
              <a:rPr lang="en-US" sz="2800" dirty="0" smtClean="0"/>
              <a:t>.</a:t>
            </a:r>
          </a:p>
          <a:p>
            <a:endParaRPr lang="en-US" sz="1200" b="1" i="1" dirty="0" smtClean="0"/>
          </a:p>
          <a:p>
            <a:r>
              <a:rPr lang="en-US" sz="2800" b="1" i="1" dirty="0" smtClean="0"/>
              <a:t>I am still considering dropping your lowest quiz. </a:t>
            </a:r>
            <a:r>
              <a:rPr lang="en-US" sz="2800" dirty="0" smtClean="0"/>
              <a:t>At present, the class average (Q1-Q4) is 6.5/10. I will be waiting until the supplemental quiz is complete to decide.</a:t>
            </a:r>
          </a:p>
          <a:p>
            <a:endParaRPr lang="en-US" sz="1200" dirty="0" smtClean="0"/>
          </a:p>
          <a:p>
            <a:endParaRPr lang="en-US" sz="1200" dirty="0" smtClean="0"/>
          </a:p>
          <a:p>
            <a:endParaRPr lang="en-US" sz="2800" dirty="0" smtClean="0"/>
          </a:p>
        </p:txBody>
      </p:sp>
      <p:sp>
        <p:nvSpPr>
          <p:cNvPr id="4" name="Slide Number Placeholder 3"/>
          <p:cNvSpPr>
            <a:spLocks noGrp="1"/>
          </p:cNvSpPr>
          <p:nvPr>
            <p:ph type="sldNum" sz="quarter" idx="12"/>
          </p:nvPr>
        </p:nvSpPr>
        <p:spPr/>
        <p:txBody>
          <a:bodyPr/>
          <a:lstStyle/>
          <a:p>
            <a:fld id="{B6F15528-21DE-4FAA-801E-634DDDAF4B2B}" type="slidenum">
              <a:rPr lang="en-US" smtClean="0"/>
              <a:pPr/>
              <a:t>56</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Announcements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295400"/>
            <a:ext cx="8458200" cy="4830763"/>
          </a:xfrm>
        </p:spPr>
        <p:txBody>
          <a:bodyPr/>
          <a:lstStyle/>
          <a:p>
            <a:endParaRPr lang="en-US" sz="2400" dirty="0" smtClean="0"/>
          </a:p>
          <a:p>
            <a:r>
              <a:rPr lang="en-US" sz="2400" dirty="0" smtClean="0"/>
              <a:t>I will be releasing a survey tomorrow evening to exam what areas you feel you want to know more about. We will cover that material in the second half of the last lecture.</a:t>
            </a:r>
          </a:p>
          <a:p>
            <a:endParaRPr lang="en-US" sz="1200" dirty="0" smtClean="0"/>
          </a:p>
          <a:p>
            <a:r>
              <a:rPr lang="en-US" sz="2400" dirty="0" smtClean="0"/>
              <a:t>Next ABSTRACT DUE FRIDAY, JUNE 15th (23:59)</a:t>
            </a:r>
          </a:p>
          <a:p>
            <a:endParaRPr lang="en-US" sz="2400" b="1" dirty="0" smtClean="0"/>
          </a:p>
          <a:p>
            <a:r>
              <a:rPr lang="en-US" sz="2400" b="1" dirty="0" smtClean="0"/>
              <a:t>Abstract</a:t>
            </a:r>
            <a:r>
              <a:rPr lang="en-US" sz="2400" dirty="0" smtClean="0"/>
              <a:t>: Follows the same format as last time. I will post an example as before. Use the references presented in-class in my discussion of the results of the Excel assignment (i.e., don’t reference me). Only submit the one page template.</a:t>
            </a:r>
          </a:p>
        </p:txBody>
      </p:sp>
      <p:sp>
        <p:nvSpPr>
          <p:cNvPr id="4" name="Slide Number Placeholder 3"/>
          <p:cNvSpPr>
            <a:spLocks noGrp="1"/>
          </p:cNvSpPr>
          <p:nvPr>
            <p:ph type="sldNum" sz="quarter" idx="12"/>
          </p:nvPr>
        </p:nvSpPr>
        <p:spPr/>
        <p:txBody>
          <a:bodyPr/>
          <a:lstStyle/>
          <a:p>
            <a:fld id="{B6F15528-21DE-4FAA-801E-634DDDAF4B2B}" type="slidenum">
              <a:rPr lang="en-US" smtClean="0"/>
              <a:pPr/>
              <a:t>57</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Announcements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1158</TotalTime>
  <Words>3004</Words>
  <Application>Microsoft Office PowerPoint</Application>
  <PresentationFormat>On-screen Show (4:3)</PresentationFormat>
  <Paragraphs>466</Paragraphs>
  <Slides>57</Slides>
  <Notes>1</Notes>
  <HiddenSlides>0</HiddenSlides>
  <MMClips>0</MMClips>
  <ScaleCrop>false</ScaleCrop>
  <HeadingPairs>
    <vt:vector size="4" baseType="variant">
      <vt:variant>
        <vt:lpstr>Theme</vt:lpstr>
      </vt:variant>
      <vt:variant>
        <vt:i4>1</vt:i4>
      </vt:variant>
      <vt:variant>
        <vt:lpstr>Slide Titles</vt:lpstr>
      </vt:variant>
      <vt:variant>
        <vt:i4>57</vt:i4>
      </vt:variant>
    </vt:vector>
  </HeadingPairs>
  <TitlesOfParts>
    <vt:vector size="58" baseType="lpstr">
      <vt:lpstr>Office Theme</vt:lpstr>
      <vt:lpstr> Experimental Design: From Chaos to Control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W5L2 Review</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Single-Subjects and Small-N Design:  </dc:title>
  <dc:creator/>
  <cp:lastModifiedBy>Carleton University</cp:lastModifiedBy>
  <cp:revision>365</cp:revision>
  <dcterms:created xsi:type="dcterms:W3CDTF">2006-08-16T00:00:00Z</dcterms:created>
  <dcterms:modified xsi:type="dcterms:W3CDTF">2013-06-05T18:17:30Z</dcterms:modified>
</cp:coreProperties>
</file>