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3" r:id="rId1"/>
  </p:sldMasterIdLst>
  <p:notesMasterIdLst>
    <p:notesMasterId r:id="rId77"/>
  </p:notesMasterIdLst>
  <p:handoutMasterIdLst>
    <p:handoutMasterId r:id="rId78"/>
  </p:handoutMasterIdLst>
  <p:sldIdLst>
    <p:sldId id="256" r:id="rId2"/>
    <p:sldId id="1496" r:id="rId3"/>
    <p:sldId id="1516" r:id="rId4"/>
    <p:sldId id="1507" r:id="rId5"/>
    <p:sldId id="1518" r:id="rId6"/>
    <p:sldId id="1519" r:id="rId7"/>
    <p:sldId id="1520" r:id="rId8"/>
    <p:sldId id="1522" r:id="rId9"/>
    <p:sldId id="1523" r:id="rId10"/>
    <p:sldId id="1524" r:id="rId11"/>
    <p:sldId id="1525" r:id="rId12"/>
    <p:sldId id="1526" r:id="rId13"/>
    <p:sldId id="1527" r:id="rId14"/>
    <p:sldId id="1366" r:id="rId15"/>
    <p:sldId id="1528" r:id="rId16"/>
    <p:sldId id="1286" r:id="rId17"/>
    <p:sldId id="1287" r:id="rId18"/>
    <p:sldId id="1164" r:id="rId19"/>
    <p:sldId id="1165" r:id="rId20"/>
    <p:sldId id="795" r:id="rId21"/>
    <p:sldId id="814" r:id="rId22"/>
    <p:sldId id="816" r:id="rId23"/>
    <p:sldId id="817" r:id="rId24"/>
    <p:sldId id="818" r:id="rId25"/>
    <p:sldId id="819" r:id="rId26"/>
    <p:sldId id="820" r:id="rId27"/>
    <p:sldId id="821" r:id="rId28"/>
    <p:sldId id="822" r:id="rId29"/>
    <p:sldId id="1271" r:id="rId30"/>
    <p:sldId id="1155" r:id="rId31"/>
    <p:sldId id="826" r:id="rId32"/>
    <p:sldId id="827" r:id="rId33"/>
    <p:sldId id="1529" r:id="rId34"/>
    <p:sldId id="832" r:id="rId35"/>
    <p:sldId id="1048" r:id="rId36"/>
    <p:sldId id="1049" r:id="rId37"/>
    <p:sldId id="835" r:id="rId38"/>
    <p:sldId id="840" r:id="rId39"/>
    <p:sldId id="895" r:id="rId40"/>
    <p:sldId id="1166" r:id="rId41"/>
    <p:sldId id="1167" r:id="rId42"/>
    <p:sldId id="893" r:id="rId43"/>
    <p:sldId id="1169" r:id="rId44"/>
    <p:sldId id="1170" r:id="rId45"/>
    <p:sldId id="894" r:id="rId46"/>
    <p:sldId id="1168" r:id="rId47"/>
    <p:sldId id="1171" r:id="rId48"/>
    <p:sldId id="1358" r:id="rId49"/>
    <p:sldId id="842" r:id="rId50"/>
    <p:sldId id="993" r:id="rId51"/>
    <p:sldId id="994" r:id="rId52"/>
    <p:sldId id="995" r:id="rId53"/>
    <p:sldId id="996" r:id="rId54"/>
    <p:sldId id="997" r:id="rId55"/>
    <p:sldId id="998" r:id="rId56"/>
    <p:sldId id="999" r:id="rId57"/>
    <p:sldId id="1058" r:id="rId58"/>
    <p:sldId id="1000" r:id="rId59"/>
    <p:sldId id="1059" r:id="rId60"/>
    <p:sldId id="1001" r:id="rId61"/>
    <p:sldId id="1002" r:id="rId62"/>
    <p:sldId id="1003" r:id="rId63"/>
    <p:sldId id="1050" r:id="rId64"/>
    <p:sldId id="1273" r:id="rId65"/>
    <p:sldId id="1274" r:id="rId66"/>
    <p:sldId id="1053" r:id="rId67"/>
    <p:sldId id="1054" r:id="rId68"/>
    <p:sldId id="1172" r:id="rId69"/>
    <p:sldId id="1174" r:id="rId70"/>
    <p:sldId id="1175" r:id="rId71"/>
    <p:sldId id="1176" r:id="rId72"/>
    <p:sldId id="1530" r:id="rId73"/>
    <p:sldId id="1178" r:id="rId74"/>
    <p:sldId id="1039" r:id="rId75"/>
    <p:sldId id="1090" r:id="rId76"/>
  </p:sldIdLst>
  <p:sldSz cx="9144000" cy="6858000" type="screen4x3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ctr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ctr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ctr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ctr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FF"/>
    <a:srgbClr val="CCFF99"/>
    <a:srgbClr val="CCFF66"/>
    <a:srgbClr val="008000"/>
    <a:srgbClr val="FF00FF"/>
    <a:srgbClr val="99FFCC"/>
    <a:srgbClr val="0000FF"/>
    <a:srgbClr val="C9C9FF"/>
    <a:srgbClr val="FF66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55" autoAdjust="0"/>
    <p:restoredTop sz="94667" autoAdjust="0"/>
  </p:normalViewPr>
  <p:slideViewPr>
    <p:cSldViewPr>
      <p:cViewPr varScale="1">
        <p:scale>
          <a:sx n="81" d="100"/>
          <a:sy n="81" d="100"/>
        </p:scale>
        <p:origin x="1013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handoutMaster" Target="handoutMasters/handoutMaster1.xml"/><Relationship Id="rId8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22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622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622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622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18D3A285-8F92-449C-B24B-3B0D09D849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573001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643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523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643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4643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643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C3BC1878-97DC-476F-8161-F8FD639E813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89765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FD70CB7-E0B9-491B-B247-F90F64DD7EBB}" type="slidenum">
              <a:rPr lang="en-US" smtClean="0"/>
              <a:pPr/>
              <a:t>4</a:t>
            </a:fld>
            <a:endParaRPr lang="en-US" smtClean="0"/>
          </a:p>
        </p:txBody>
      </p:sp>
      <p:sp>
        <p:nvSpPr>
          <p:cNvPr id="172035" name="Rectangle 7"/>
          <p:cNvSpPr txBox="1">
            <a:spLocks noGrp="1" noChangeArrowheads="1"/>
          </p:cNvSpPr>
          <p:nvPr/>
        </p:nvSpPr>
        <p:spPr bwMode="auto">
          <a:xfrm>
            <a:off x="4008952" y="8893961"/>
            <a:ext cx="3066518" cy="467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928" tIns="46964" rIns="93928" bIns="46964" anchor="b"/>
          <a:lstStyle/>
          <a:p>
            <a:pPr algn="r"/>
            <a:fld id="{25449265-3C68-4DF9-9446-79FAE31EDC4A}" type="slidenum">
              <a:rPr lang="en-US" sz="1200"/>
              <a:pPr algn="r"/>
              <a:t>4</a:t>
            </a:fld>
            <a:endParaRPr lang="en-US" sz="1200"/>
          </a:p>
        </p:txBody>
      </p:sp>
      <p:sp>
        <p:nvSpPr>
          <p:cNvPr id="172036" name="Rectangle 7"/>
          <p:cNvSpPr txBox="1">
            <a:spLocks noGrp="1" noChangeArrowheads="1"/>
          </p:cNvSpPr>
          <p:nvPr/>
        </p:nvSpPr>
        <p:spPr bwMode="auto">
          <a:xfrm>
            <a:off x="4008952" y="8893961"/>
            <a:ext cx="3066518" cy="467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928" tIns="46964" rIns="93928" bIns="46964" anchor="b"/>
          <a:lstStyle/>
          <a:p>
            <a:pPr algn="r"/>
            <a:fld id="{933067A8-2B8B-44CB-934B-26AEAC6C22EB}" type="slidenum">
              <a:rPr lang="en-US" sz="1200"/>
              <a:pPr algn="r"/>
              <a:t>4</a:t>
            </a:fld>
            <a:endParaRPr lang="en-US" sz="1200"/>
          </a:p>
        </p:txBody>
      </p:sp>
      <p:sp>
        <p:nvSpPr>
          <p:cNvPr id="172037" name="Rectangle 7"/>
          <p:cNvSpPr txBox="1">
            <a:spLocks noGrp="1" noChangeArrowheads="1"/>
          </p:cNvSpPr>
          <p:nvPr/>
        </p:nvSpPr>
        <p:spPr bwMode="auto">
          <a:xfrm>
            <a:off x="4008952" y="8893961"/>
            <a:ext cx="3066518" cy="467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928" tIns="46964" rIns="93928" bIns="46964" anchor="b"/>
          <a:lstStyle/>
          <a:p>
            <a:pPr algn="r"/>
            <a:fld id="{8C2BEC7E-D021-40A6-BB92-610600AAFC00}" type="slidenum">
              <a:rPr lang="en-US" sz="1200"/>
              <a:pPr algn="r"/>
              <a:t>4</a:t>
            </a:fld>
            <a:endParaRPr lang="en-US" sz="1200"/>
          </a:p>
        </p:txBody>
      </p:sp>
      <p:sp>
        <p:nvSpPr>
          <p:cNvPr id="1720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20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4038" y="4447781"/>
            <a:ext cx="5188999" cy="4212424"/>
          </a:xfrm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5214834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FD70CB7-E0B9-491B-B247-F90F64DD7EBB}" type="slidenum">
              <a:rPr lang="en-US" smtClean="0"/>
              <a:pPr/>
              <a:t>5</a:t>
            </a:fld>
            <a:endParaRPr lang="en-US" smtClean="0"/>
          </a:p>
        </p:txBody>
      </p:sp>
      <p:sp>
        <p:nvSpPr>
          <p:cNvPr id="172035" name="Rectangle 7"/>
          <p:cNvSpPr txBox="1">
            <a:spLocks noGrp="1" noChangeArrowheads="1"/>
          </p:cNvSpPr>
          <p:nvPr/>
        </p:nvSpPr>
        <p:spPr bwMode="auto">
          <a:xfrm>
            <a:off x="4008952" y="8893961"/>
            <a:ext cx="3066518" cy="467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928" tIns="46964" rIns="93928" bIns="46964" anchor="b"/>
          <a:lstStyle/>
          <a:p>
            <a:pPr algn="r"/>
            <a:fld id="{25449265-3C68-4DF9-9446-79FAE31EDC4A}" type="slidenum">
              <a:rPr lang="en-US" sz="1200"/>
              <a:pPr algn="r"/>
              <a:t>5</a:t>
            </a:fld>
            <a:endParaRPr lang="en-US" sz="1200"/>
          </a:p>
        </p:txBody>
      </p:sp>
      <p:sp>
        <p:nvSpPr>
          <p:cNvPr id="172036" name="Rectangle 7"/>
          <p:cNvSpPr txBox="1">
            <a:spLocks noGrp="1" noChangeArrowheads="1"/>
          </p:cNvSpPr>
          <p:nvPr/>
        </p:nvSpPr>
        <p:spPr bwMode="auto">
          <a:xfrm>
            <a:off x="4008952" y="8893961"/>
            <a:ext cx="3066518" cy="467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928" tIns="46964" rIns="93928" bIns="46964" anchor="b"/>
          <a:lstStyle/>
          <a:p>
            <a:pPr algn="r"/>
            <a:fld id="{933067A8-2B8B-44CB-934B-26AEAC6C22EB}" type="slidenum">
              <a:rPr lang="en-US" sz="1200"/>
              <a:pPr algn="r"/>
              <a:t>5</a:t>
            </a:fld>
            <a:endParaRPr lang="en-US" sz="1200"/>
          </a:p>
        </p:txBody>
      </p:sp>
      <p:sp>
        <p:nvSpPr>
          <p:cNvPr id="172037" name="Rectangle 7"/>
          <p:cNvSpPr txBox="1">
            <a:spLocks noGrp="1" noChangeArrowheads="1"/>
          </p:cNvSpPr>
          <p:nvPr/>
        </p:nvSpPr>
        <p:spPr bwMode="auto">
          <a:xfrm>
            <a:off x="4008952" y="8893961"/>
            <a:ext cx="3066518" cy="467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928" tIns="46964" rIns="93928" bIns="46964" anchor="b"/>
          <a:lstStyle/>
          <a:p>
            <a:pPr algn="r"/>
            <a:fld id="{8C2BEC7E-D021-40A6-BB92-610600AAFC00}" type="slidenum">
              <a:rPr lang="en-US" sz="1200"/>
              <a:pPr algn="r"/>
              <a:t>5</a:t>
            </a:fld>
            <a:endParaRPr lang="en-US" sz="1200"/>
          </a:p>
        </p:txBody>
      </p:sp>
      <p:sp>
        <p:nvSpPr>
          <p:cNvPr id="1720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20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4038" y="4447781"/>
            <a:ext cx="5188999" cy="4212424"/>
          </a:xfrm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99773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FD70CB7-E0B9-491B-B247-F90F64DD7EBB}" type="slidenum">
              <a:rPr lang="en-US" smtClean="0"/>
              <a:pPr/>
              <a:t>6</a:t>
            </a:fld>
            <a:endParaRPr lang="en-US" smtClean="0"/>
          </a:p>
        </p:txBody>
      </p:sp>
      <p:sp>
        <p:nvSpPr>
          <p:cNvPr id="172035" name="Rectangle 7"/>
          <p:cNvSpPr txBox="1">
            <a:spLocks noGrp="1" noChangeArrowheads="1"/>
          </p:cNvSpPr>
          <p:nvPr/>
        </p:nvSpPr>
        <p:spPr bwMode="auto">
          <a:xfrm>
            <a:off x="4008952" y="8893961"/>
            <a:ext cx="3066518" cy="467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928" tIns="46964" rIns="93928" bIns="46964" anchor="b"/>
          <a:lstStyle/>
          <a:p>
            <a:pPr algn="r"/>
            <a:fld id="{25449265-3C68-4DF9-9446-79FAE31EDC4A}" type="slidenum">
              <a:rPr lang="en-US" sz="1200"/>
              <a:pPr algn="r"/>
              <a:t>6</a:t>
            </a:fld>
            <a:endParaRPr lang="en-US" sz="1200"/>
          </a:p>
        </p:txBody>
      </p:sp>
      <p:sp>
        <p:nvSpPr>
          <p:cNvPr id="172036" name="Rectangle 7"/>
          <p:cNvSpPr txBox="1">
            <a:spLocks noGrp="1" noChangeArrowheads="1"/>
          </p:cNvSpPr>
          <p:nvPr/>
        </p:nvSpPr>
        <p:spPr bwMode="auto">
          <a:xfrm>
            <a:off x="4008952" y="8893961"/>
            <a:ext cx="3066518" cy="467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928" tIns="46964" rIns="93928" bIns="46964" anchor="b"/>
          <a:lstStyle/>
          <a:p>
            <a:pPr algn="r"/>
            <a:fld id="{933067A8-2B8B-44CB-934B-26AEAC6C22EB}" type="slidenum">
              <a:rPr lang="en-US" sz="1200"/>
              <a:pPr algn="r"/>
              <a:t>6</a:t>
            </a:fld>
            <a:endParaRPr lang="en-US" sz="1200"/>
          </a:p>
        </p:txBody>
      </p:sp>
      <p:sp>
        <p:nvSpPr>
          <p:cNvPr id="172037" name="Rectangle 7"/>
          <p:cNvSpPr txBox="1">
            <a:spLocks noGrp="1" noChangeArrowheads="1"/>
          </p:cNvSpPr>
          <p:nvPr/>
        </p:nvSpPr>
        <p:spPr bwMode="auto">
          <a:xfrm>
            <a:off x="4008952" y="8893961"/>
            <a:ext cx="3066518" cy="467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928" tIns="46964" rIns="93928" bIns="46964" anchor="b"/>
          <a:lstStyle/>
          <a:p>
            <a:pPr algn="r"/>
            <a:fld id="{8C2BEC7E-D021-40A6-BB92-610600AAFC00}" type="slidenum">
              <a:rPr lang="en-US" sz="1200"/>
              <a:pPr algn="r"/>
              <a:t>6</a:t>
            </a:fld>
            <a:endParaRPr lang="en-US" sz="1200"/>
          </a:p>
        </p:txBody>
      </p:sp>
      <p:sp>
        <p:nvSpPr>
          <p:cNvPr id="1720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20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4038" y="4447781"/>
            <a:ext cx="5188999" cy="4212424"/>
          </a:xfrm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4495042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FD70CB7-E0B9-491B-B247-F90F64DD7EBB}" type="slidenum">
              <a:rPr lang="en-US" smtClean="0"/>
              <a:pPr/>
              <a:t>7</a:t>
            </a:fld>
            <a:endParaRPr lang="en-US" smtClean="0"/>
          </a:p>
        </p:txBody>
      </p:sp>
      <p:sp>
        <p:nvSpPr>
          <p:cNvPr id="172035" name="Rectangle 7"/>
          <p:cNvSpPr txBox="1">
            <a:spLocks noGrp="1" noChangeArrowheads="1"/>
          </p:cNvSpPr>
          <p:nvPr/>
        </p:nvSpPr>
        <p:spPr bwMode="auto">
          <a:xfrm>
            <a:off x="4008952" y="8893961"/>
            <a:ext cx="3066518" cy="467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928" tIns="46964" rIns="93928" bIns="46964" anchor="b"/>
          <a:lstStyle/>
          <a:p>
            <a:pPr algn="r"/>
            <a:fld id="{25449265-3C68-4DF9-9446-79FAE31EDC4A}" type="slidenum">
              <a:rPr lang="en-US" sz="1200"/>
              <a:pPr algn="r"/>
              <a:t>7</a:t>
            </a:fld>
            <a:endParaRPr lang="en-US" sz="1200"/>
          </a:p>
        </p:txBody>
      </p:sp>
      <p:sp>
        <p:nvSpPr>
          <p:cNvPr id="172036" name="Rectangle 7"/>
          <p:cNvSpPr txBox="1">
            <a:spLocks noGrp="1" noChangeArrowheads="1"/>
          </p:cNvSpPr>
          <p:nvPr/>
        </p:nvSpPr>
        <p:spPr bwMode="auto">
          <a:xfrm>
            <a:off x="4008952" y="8893961"/>
            <a:ext cx="3066518" cy="467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928" tIns="46964" rIns="93928" bIns="46964" anchor="b"/>
          <a:lstStyle/>
          <a:p>
            <a:pPr algn="r"/>
            <a:fld id="{933067A8-2B8B-44CB-934B-26AEAC6C22EB}" type="slidenum">
              <a:rPr lang="en-US" sz="1200"/>
              <a:pPr algn="r"/>
              <a:t>7</a:t>
            </a:fld>
            <a:endParaRPr lang="en-US" sz="1200"/>
          </a:p>
        </p:txBody>
      </p:sp>
      <p:sp>
        <p:nvSpPr>
          <p:cNvPr id="172037" name="Rectangle 7"/>
          <p:cNvSpPr txBox="1">
            <a:spLocks noGrp="1" noChangeArrowheads="1"/>
          </p:cNvSpPr>
          <p:nvPr/>
        </p:nvSpPr>
        <p:spPr bwMode="auto">
          <a:xfrm>
            <a:off x="4008952" y="8893961"/>
            <a:ext cx="3066518" cy="467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3928" tIns="46964" rIns="93928" bIns="46964" anchor="b"/>
          <a:lstStyle/>
          <a:p>
            <a:pPr algn="r"/>
            <a:fld id="{8C2BEC7E-D021-40A6-BB92-610600AAFC00}" type="slidenum">
              <a:rPr lang="en-US" sz="1200"/>
              <a:pPr algn="r"/>
              <a:t>7</a:t>
            </a:fld>
            <a:endParaRPr lang="en-US" sz="1200"/>
          </a:p>
        </p:txBody>
      </p:sp>
      <p:sp>
        <p:nvSpPr>
          <p:cNvPr id="1720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20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44038" y="4447781"/>
            <a:ext cx="5188999" cy="4212424"/>
          </a:xfrm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9204569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BC1878-97DC-476F-8161-F8FD639E8135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59901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4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 smtClean="0">
              <a:latin typeface="Arial" pitchFamily="34" charset="0"/>
            </a:endParaRPr>
          </a:p>
        </p:txBody>
      </p:sp>
      <p:sp>
        <p:nvSpPr>
          <p:cNvPr id="23555" name="Header Placeholder 3"/>
          <p:cNvSpPr>
            <a:spLocks noGrp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51122" indent="-288893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55573" indent="-231115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17802" indent="-231115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80031" indent="-231115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42261" indent="-23111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3004490" indent="-23111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66719" indent="-23111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928948" indent="-23111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en-US" dirty="0" smtClean="0">
                <a:latin typeface="Calibri" panose="020F0502020204030204" pitchFamily="34" charset="0"/>
              </a:rPr>
              <a:t>LO4.1</a:t>
            </a:r>
          </a:p>
        </p:txBody>
      </p:sp>
      <p:sp>
        <p:nvSpPr>
          <p:cNvPr id="23556" name="Slide Number Placeholder 4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51122" indent="-288893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55573" indent="-231115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17802" indent="-231115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80031" indent="-231115"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42261" indent="-23111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3004490" indent="-23111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66719" indent="-23111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928948" indent="-23111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fld id="{F8A7B158-C08D-4127-9C8C-9BA6E4FC2A24}" type="slidenum">
              <a:rPr lang="en-US" altLang="en-US">
                <a:latin typeface="Calibri" panose="020F0502020204030204" pitchFamily="34" charset="0"/>
              </a:rPr>
              <a:pPr/>
              <a:t>14</a:t>
            </a:fld>
            <a:endParaRPr lang="en-US" altLang="en-US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28626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03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100356" name="Header Placeholder 3"/>
          <p:cNvSpPr>
            <a:spLocks noGrp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  <a:cs typeface="Arial" charset="0"/>
              </a:rPr>
              <a:t>LO4.1</a:t>
            </a:r>
          </a:p>
        </p:txBody>
      </p:sp>
      <p:sp>
        <p:nvSpPr>
          <p:cNvPr id="100357" name="Slide Number Placeholder 4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B34CCF-77D1-4EAB-94A9-268468B2EA8F}" type="slidenum">
              <a:rPr lang="en-US" smtClean="0">
                <a:latin typeface="Arial" charset="0"/>
                <a:cs typeface="Arial" charset="0"/>
              </a:rPr>
              <a:pPr/>
              <a:t>15</a:t>
            </a:fld>
            <a:endParaRPr lang="en-US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02118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035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100356" name="Header Placeholder 3"/>
          <p:cNvSpPr>
            <a:spLocks noGrp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smtClean="0">
                <a:latin typeface="Arial" charset="0"/>
                <a:cs typeface="Arial" charset="0"/>
              </a:rPr>
              <a:t>LO4.1</a:t>
            </a:r>
          </a:p>
        </p:txBody>
      </p:sp>
      <p:sp>
        <p:nvSpPr>
          <p:cNvPr id="100357" name="Slide Number Placeholder 4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B34CCF-77D1-4EAB-94A9-268468B2EA8F}" type="slidenum">
              <a:rPr lang="en-US" smtClean="0">
                <a:latin typeface="Arial" charset="0"/>
                <a:cs typeface="Arial" charset="0"/>
              </a:rPr>
              <a:pPr/>
              <a:t>16</a:t>
            </a:fld>
            <a:endParaRPr lang="en-US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36984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3DEF1F8-B067-4E9D-95EC-F02B2AA48DF0}" type="slidenum">
              <a:rPr lang="en-US" smtClean="0">
                <a:latin typeface="Arial" charset="0"/>
                <a:cs typeface="Arial" charset="0"/>
              </a:rPr>
              <a:pPr/>
              <a:t>20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1013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4538" cy="3416300"/>
          </a:xfrm>
          <a:ln/>
        </p:spPr>
      </p:sp>
      <p:sp>
        <p:nvSpPr>
          <p:cNvPr id="1013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en-CA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97774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6177C61-EB68-4727-80E2-69AC6F999F32}" type="slidenum">
              <a:rPr lang="en-US" smtClean="0">
                <a:latin typeface="Arial" charset="0"/>
                <a:cs typeface="Arial" charset="0"/>
              </a:rPr>
              <a:pPr/>
              <a:t>21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1024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4538" cy="3416300"/>
          </a:xfrm>
          <a:ln/>
        </p:spPr>
      </p:sp>
      <p:sp>
        <p:nvSpPr>
          <p:cNvPr id="10240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en-CA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20084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9082626-341B-4CF8-B852-16C25B7A0574}" type="slidenum">
              <a:rPr lang="en-US" smtClean="0">
                <a:latin typeface="Arial" charset="0"/>
                <a:cs typeface="Arial" charset="0"/>
              </a:rPr>
              <a:pPr/>
              <a:t>22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1034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4538" cy="3416300"/>
          </a:xfrm>
          <a:ln/>
        </p:spPr>
      </p:sp>
      <p:sp>
        <p:nvSpPr>
          <p:cNvPr id="10342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en-CA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83526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B565598-FDC1-4681-96EC-75A5B84EDBA9}" type="slidenum">
              <a:rPr lang="en-US" smtClean="0">
                <a:latin typeface="Arial" charset="0"/>
                <a:cs typeface="Arial" charset="0"/>
              </a:rPr>
              <a:pPr/>
              <a:t>23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1044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4538" cy="3416300"/>
          </a:xfrm>
          <a:ln w="12700" cap="flat">
            <a:solidFill>
              <a:schemeClr val="tx1"/>
            </a:solidFill>
          </a:ln>
        </p:spPr>
      </p:sp>
      <p:sp>
        <p:nvSpPr>
          <p:cNvPr id="1044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2069" tIns="46036" rIns="92069" bIns="46036"/>
          <a:lstStyle/>
          <a:p>
            <a:pPr eaLnBrk="1" hangingPunct="1"/>
            <a:endParaRPr lang="en-CA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798335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E0C4412-6E76-4E64-BE0A-AAA176CFA41C}" type="slidenum">
              <a:rPr lang="en-US" smtClean="0">
                <a:latin typeface="Arial" charset="0"/>
                <a:cs typeface="Arial" charset="0"/>
              </a:rPr>
              <a:pPr/>
              <a:t>24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4538" cy="3416300"/>
          </a:xfrm>
          <a:ln w="12700" cap="flat">
            <a:solidFill>
              <a:schemeClr val="tx1"/>
            </a:solidFill>
          </a:ln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2069" tIns="46036" rIns="92069" bIns="46036"/>
          <a:lstStyle/>
          <a:p>
            <a:pPr eaLnBrk="1" hangingPunct="1"/>
            <a:endParaRPr lang="en-CA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03830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B0D8CA0-0267-49B5-B9EB-32A6A41B04A5}" type="slidenum">
              <a:rPr lang="en-US" smtClean="0">
                <a:latin typeface="Arial" charset="0"/>
                <a:cs typeface="Arial" charset="0"/>
              </a:rPr>
              <a:pPr/>
              <a:t>25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1064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4538" cy="3416300"/>
          </a:xfrm>
          <a:ln w="12700" cap="flat">
            <a:solidFill>
              <a:schemeClr val="tx1"/>
            </a:solidFill>
          </a:ln>
        </p:spPr>
      </p:sp>
      <p:sp>
        <p:nvSpPr>
          <p:cNvPr id="1065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2069" tIns="46036" rIns="92069" bIns="46036"/>
          <a:lstStyle/>
          <a:p>
            <a:pPr eaLnBrk="1" hangingPunct="1"/>
            <a:endParaRPr lang="en-CA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05320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BF410DA-9F29-45F4-8F1B-C234EA237883}" type="slidenum">
              <a:rPr lang="en-US" smtClean="0">
                <a:latin typeface="Arial" charset="0"/>
                <a:cs typeface="Arial" charset="0"/>
              </a:rPr>
              <a:pPr/>
              <a:t>26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1075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4538" cy="3416300"/>
          </a:xfrm>
          <a:ln w="12700" cap="flat">
            <a:solidFill>
              <a:schemeClr val="tx1"/>
            </a:solidFill>
          </a:ln>
        </p:spPr>
      </p:sp>
      <p:sp>
        <p:nvSpPr>
          <p:cNvPr id="1075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 lIns="92069" tIns="46036" rIns="92069" bIns="46036"/>
          <a:lstStyle/>
          <a:p>
            <a:pPr eaLnBrk="1" hangingPunct="1"/>
            <a:endParaRPr lang="en-CA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571218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9458A51-E670-4174-AD57-1F379CB13E9E}" type="slidenum">
              <a:rPr lang="en-US" smtClean="0">
                <a:latin typeface="Arial" charset="0"/>
                <a:cs typeface="Arial" charset="0"/>
              </a:rPr>
              <a:pPr/>
              <a:t>27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1085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4538" cy="3416300"/>
          </a:xfrm>
          <a:ln/>
        </p:spPr>
      </p:sp>
      <p:sp>
        <p:nvSpPr>
          <p:cNvPr id="1085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en-CA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49738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A5E4FA3-5F83-4DA3-82BF-754BFA9E41C9}" type="slidenum">
              <a:rPr lang="en-US" smtClean="0">
                <a:latin typeface="Arial" charset="0"/>
                <a:cs typeface="Arial" charset="0"/>
              </a:rPr>
              <a:pPr/>
              <a:t>28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1095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4538" cy="3416300"/>
          </a:xfrm>
          <a:ln/>
        </p:spPr>
      </p:sp>
      <p:sp>
        <p:nvSpPr>
          <p:cNvPr id="10957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en-CA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326020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8DE1F88-AD49-4FF1-88E8-E59769D568A4}" type="slidenum">
              <a:rPr lang="en-US" smtClean="0"/>
              <a:pPr/>
              <a:t>29</a:t>
            </a:fld>
            <a:endParaRPr lang="en-US" smtClean="0"/>
          </a:p>
        </p:txBody>
      </p:sp>
      <p:sp>
        <p:nvSpPr>
          <p:cNvPr id="1105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4538" cy="3416300"/>
          </a:xfrm>
          <a:ln/>
        </p:spPr>
      </p:sp>
      <p:sp>
        <p:nvSpPr>
          <p:cNvPr id="1105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en-CA" smtClean="0"/>
          </a:p>
        </p:txBody>
      </p:sp>
    </p:spTree>
    <p:extLst>
      <p:ext uri="{BB962C8B-B14F-4D97-AF65-F5344CB8AC3E}">
        <p14:creationId xmlns:p14="http://schemas.microsoft.com/office/powerpoint/2010/main" val="54334466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FFAD1F4-9EDA-487B-8D2A-32BEE2B8B440}" type="slidenum">
              <a:rPr lang="en-US" smtClean="0">
                <a:latin typeface="Arial" charset="0"/>
                <a:cs typeface="Arial" charset="0"/>
              </a:rPr>
              <a:pPr/>
              <a:t>34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1116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4538" cy="3416300"/>
          </a:xfrm>
          <a:ln/>
        </p:spPr>
      </p:sp>
      <p:sp>
        <p:nvSpPr>
          <p:cNvPr id="1116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en-CA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175890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444D870-2B4F-4115-ABB6-1F6B997AF7F6}" type="slidenum">
              <a:rPr lang="en-US" smtClean="0">
                <a:latin typeface="Arial" charset="0"/>
                <a:cs typeface="Arial" charset="0"/>
              </a:rPr>
              <a:pPr/>
              <a:t>35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112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4538" cy="3416300"/>
          </a:xfrm>
          <a:ln/>
        </p:spPr>
      </p:sp>
      <p:sp>
        <p:nvSpPr>
          <p:cNvPr id="1126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en-CA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256809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65BDBCB-1C1B-4470-8C3A-56F0BE60E2F1}" type="slidenum">
              <a:rPr lang="en-US" smtClean="0">
                <a:latin typeface="Arial" charset="0"/>
                <a:cs typeface="Arial" charset="0"/>
              </a:rPr>
              <a:pPr/>
              <a:t>36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1136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4538" cy="3416300"/>
          </a:xfrm>
          <a:ln/>
        </p:spPr>
      </p:sp>
      <p:sp>
        <p:nvSpPr>
          <p:cNvPr id="1136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en-CA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624821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037CFE7-4BE1-47F9-8146-FFBC38EDE2B9}" type="slidenum">
              <a:rPr lang="en-US" smtClean="0">
                <a:latin typeface="Arial" charset="0"/>
                <a:cs typeface="Arial" charset="0"/>
              </a:rPr>
              <a:pPr/>
              <a:t>37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1146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4538" cy="3416300"/>
          </a:xfrm>
          <a:ln/>
        </p:spPr>
      </p:sp>
      <p:sp>
        <p:nvSpPr>
          <p:cNvPr id="1146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en-CA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365065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8DDBEF5-709C-4533-96CB-5B4E3CC647F5}" type="slidenum">
              <a:rPr lang="en-US" smtClean="0">
                <a:latin typeface="Arial" charset="0"/>
                <a:cs typeface="Arial" charset="0"/>
              </a:rPr>
              <a:pPr/>
              <a:t>38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1167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4538" cy="3416300"/>
          </a:xfrm>
          <a:ln/>
        </p:spPr>
      </p:sp>
      <p:sp>
        <p:nvSpPr>
          <p:cNvPr id="1167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en-CA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626947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70BFDC5-CAA6-4CB7-9B7D-455A7FC5679C}" type="slidenum">
              <a:rPr lang="en-US" smtClean="0">
                <a:latin typeface="Arial" charset="0"/>
                <a:cs typeface="Arial" charset="0"/>
              </a:rPr>
              <a:pPr/>
              <a:t>67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119811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19812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119813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35" tIns="45718" rIns="91435" bIns="45718" anchor="b"/>
          <a:lstStyle/>
          <a:p>
            <a:pPr algn="r"/>
            <a:fld id="{02731E7A-0255-4BDB-A22F-55EF0FDD5E28}" type="slidenum">
              <a:rPr lang="en-US" sz="1200" b="0"/>
              <a:pPr algn="r"/>
              <a:t>67</a:t>
            </a:fld>
            <a:endParaRPr lang="en-US" sz="1200" b="0"/>
          </a:p>
        </p:txBody>
      </p:sp>
    </p:spTree>
    <p:extLst>
      <p:ext uri="{BB962C8B-B14F-4D97-AF65-F5344CB8AC3E}">
        <p14:creationId xmlns:p14="http://schemas.microsoft.com/office/powerpoint/2010/main" val="398321840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7011451-720A-40C1-BF1F-60F298AF62BF}" type="slidenum">
              <a:rPr lang="en-US" smtClean="0">
                <a:latin typeface="Arial" charset="0"/>
                <a:cs typeface="Arial" charset="0"/>
              </a:rPr>
              <a:pPr/>
              <a:t>72</a:t>
            </a:fld>
            <a:endParaRPr lang="en-US" smtClean="0">
              <a:latin typeface="Arial" charset="0"/>
              <a:cs typeface="Arial" charset="0"/>
            </a:endParaRPr>
          </a:p>
        </p:txBody>
      </p:sp>
      <p:sp>
        <p:nvSpPr>
          <p:cNvPr id="1208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2525" y="692150"/>
            <a:ext cx="4552950" cy="3416300"/>
          </a:xfrm>
          <a:ln/>
        </p:spPr>
      </p:sp>
      <p:sp>
        <p:nvSpPr>
          <p:cNvPr id="1208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en-CA" dirty="0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76828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 sz="2400" b="0">
                <a:latin typeface="Times New Roman" pitchFamily="18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>
                <a:defRPr/>
              </a:pPr>
              <a:endParaRPr lang="en-US" sz="2400" b="0">
                <a:latin typeface="Times New Roman" pitchFamily="18" charset="0"/>
              </a:endParaRPr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>
                  <a:defRPr/>
                </a:pPr>
                <a:endParaRPr lang="en-US" sz="2400" b="0">
                  <a:latin typeface="Times New Roman" pitchFamily="18" charset="0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>
                  <a:defRPr/>
                </a:pPr>
                <a:endParaRPr lang="en-US" sz="2400" b="0">
                  <a:latin typeface="Times New Roman" pitchFamily="18" charset="0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>
                  <a:defRPr/>
                </a:pPr>
                <a:endParaRPr lang="en-US" sz="2400" b="0">
                  <a:latin typeface="Times New Roman" pitchFamily="18" charset="0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>
                  <a:defRPr/>
                </a:pPr>
                <a:endParaRPr lang="en-US" sz="2400" b="0">
                  <a:latin typeface="Times New Roman" pitchFamily="18" charset="0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>
                  <a:defRPr/>
                </a:pPr>
                <a:endParaRPr lang="en-US" sz="2400" b="0">
                  <a:latin typeface="Times New Roman" pitchFamily="18" charset="0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>
                  <a:defRPr/>
                </a:pPr>
                <a:endParaRPr lang="en-US" sz="2400" b="0">
                  <a:latin typeface="Times New Roman" pitchFamily="18" charset="0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>
                  <a:defRPr/>
                </a:pPr>
                <a:endParaRPr lang="en-US" sz="2400" b="0">
                  <a:latin typeface="Times New Roman" pitchFamily="18" charset="0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>
                  <a:defRPr/>
                </a:pPr>
                <a:endParaRPr lang="en-US" sz="2400" b="0">
                  <a:latin typeface="Times New Roman" pitchFamily="18" charset="0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>
                  <a:defRPr/>
                </a:pPr>
                <a:endParaRPr lang="en-US" sz="2400" b="0">
                  <a:latin typeface="Times New Roman" pitchFamily="18" charset="0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algn="l">
                  <a:defRPr/>
                </a:pPr>
                <a:endParaRPr lang="en-US" sz="2400" b="0">
                  <a:latin typeface="Times New Roman" pitchFamily="18" charset="0"/>
                </a:endParaRPr>
              </a:p>
            </p:txBody>
          </p:sp>
        </p:grpSp>
      </p:grpSp>
      <p:sp>
        <p:nvSpPr>
          <p:cNvPr id="1220627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42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20628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8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A66EB3-46E0-4035-AD6A-135BD181D2A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981200"/>
            <a:ext cx="8229600" cy="3886200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9586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19587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 Black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1032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en-US" sz="2400" b="0">
                <a:latin typeface="Times New Roman" pitchFamily="18" charset="0"/>
              </a:endParaRPr>
            </a:p>
          </p:txBody>
        </p:sp>
        <p:sp>
          <p:nvSpPr>
            <p:cNvPr id="1033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>
                <a:defRPr/>
              </a:pPr>
              <a:endParaRPr lang="en-US" sz="2400" b="0">
                <a:latin typeface="Times New Roman" pitchFamily="18" charset="0"/>
              </a:endParaRPr>
            </a:p>
          </p:txBody>
        </p:sp>
        <p:sp>
          <p:nvSpPr>
            <p:cNvPr id="1034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>
                <a:defRPr/>
              </a:pPr>
              <a:endParaRPr lang="en-US" b="0">
                <a:solidFill>
                  <a:schemeClr val="hlink"/>
                </a:solidFill>
              </a:endParaRPr>
            </a:p>
          </p:txBody>
        </p:sp>
        <p:sp>
          <p:nvSpPr>
            <p:cNvPr id="1035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>
                <a:defRPr/>
              </a:pPr>
              <a:endParaRPr lang="en-US" b="0">
                <a:solidFill>
                  <a:schemeClr val="hlink"/>
                </a:solidFill>
              </a:endParaRPr>
            </a:p>
          </p:txBody>
        </p:sp>
        <p:sp>
          <p:nvSpPr>
            <p:cNvPr id="1036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>
                <a:defRPr/>
              </a:pPr>
              <a:endParaRPr lang="en-US" b="0">
                <a:solidFill>
                  <a:schemeClr val="accent2"/>
                </a:solidFill>
              </a:endParaRPr>
            </a:p>
          </p:txBody>
        </p:sp>
        <p:sp>
          <p:nvSpPr>
            <p:cNvPr id="1037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>
                <a:defRPr/>
              </a:pPr>
              <a:endParaRPr lang="en-US" b="0">
                <a:solidFill>
                  <a:schemeClr val="hlink"/>
                </a:solidFill>
              </a:endParaRPr>
            </a:p>
          </p:txBody>
        </p:sp>
        <p:sp>
          <p:nvSpPr>
            <p:cNvPr id="1038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>
                <a:defRPr/>
              </a:pPr>
              <a:endParaRPr lang="en-US" sz="2400" b="0">
                <a:latin typeface="Times New Roman" pitchFamily="18" charset="0"/>
              </a:endParaRPr>
            </a:p>
          </p:txBody>
        </p:sp>
        <p:sp>
          <p:nvSpPr>
            <p:cNvPr id="1039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>
                <a:defRPr/>
              </a:pPr>
              <a:endParaRPr lang="en-US" b="0">
                <a:solidFill>
                  <a:schemeClr val="accent2"/>
                </a:solidFill>
              </a:endParaRPr>
            </a:p>
          </p:txBody>
        </p:sp>
        <p:sp>
          <p:nvSpPr>
            <p:cNvPr id="1040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l">
                <a:defRPr/>
              </a:pPr>
              <a:endParaRPr lang="en-US" b="0">
                <a:solidFill>
                  <a:schemeClr val="accent2"/>
                </a:solidFill>
              </a:endParaRPr>
            </a:p>
          </p:txBody>
        </p:sp>
      </p:grpSp>
      <p:sp>
        <p:nvSpPr>
          <p:cNvPr id="1029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0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219600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82" r:id="rId1"/>
    <p:sldLayoutId id="2147484370" r:id="rId2"/>
    <p:sldLayoutId id="2147484371" r:id="rId3"/>
    <p:sldLayoutId id="2147484372" r:id="rId4"/>
    <p:sldLayoutId id="2147484373" r:id="rId5"/>
    <p:sldLayoutId id="2147484374" r:id="rId6"/>
    <p:sldLayoutId id="2147484375" r:id="rId7"/>
    <p:sldLayoutId id="2147484376" r:id="rId8"/>
    <p:sldLayoutId id="2147484377" r:id="rId9"/>
    <p:sldLayoutId id="2147484378" r:id="rId10"/>
    <p:sldLayoutId id="2147484379" r:id="rId11"/>
    <p:sldLayoutId id="2147484380" r:id="rId12"/>
    <p:sldLayoutId id="2147484381" r:id="rId1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itchFamily="34" charset="0"/>
          <a:cs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itchFamily="34" charset="0"/>
          <a:cs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itchFamily="34" charset="0"/>
          <a:cs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itchFamily="34" charset="0"/>
          <a:cs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itchFamily="34" charset="0"/>
          <a:cs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itchFamily="34" charset="0"/>
          <a:cs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itchFamily="34" charset="0"/>
          <a:cs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Introductory Macroeconomics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63713" y="4437063"/>
            <a:ext cx="7227887" cy="2160587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</a:pPr>
            <a:r>
              <a:rPr lang="en-US" sz="2600" u="sng" dirty="0" smtClean="0"/>
              <a:t>Week 12</a:t>
            </a:r>
          </a:p>
          <a:p>
            <a:pPr algn="ctr" eaLnBrk="1" hangingPunct="1">
              <a:lnSpc>
                <a:spcPct val="80000"/>
              </a:lnSpc>
            </a:pPr>
            <a:endParaRPr lang="en-US" sz="2600" u="sng" dirty="0" smtClean="0"/>
          </a:p>
          <a:p>
            <a:pPr algn="ctr" eaLnBrk="1" hangingPunct="1">
              <a:lnSpc>
                <a:spcPct val="80000"/>
              </a:lnSpc>
            </a:pPr>
            <a:r>
              <a:rPr lang="en-US" sz="2600" dirty="0"/>
              <a:t>Monetary Policy</a:t>
            </a:r>
          </a:p>
          <a:p>
            <a:pPr algn="ctr" eaLnBrk="1" hangingPunct="1">
              <a:lnSpc>
                <a:spcPct val="80000"/>
              </a:lnSpc>
            </a:pPr>
            <a:r>
              <a:rPr lang="en-US" sz="2800" dirty="0"/>
              <a:t>Policy Dilemmas</a:t>
            </a:r>
          </a:p>
          <a:p>
            <a:pPr algn="ctr" eaLnBrk="1" hangingPunct="1">
              <a:lnSpc>
                <a:spcPct val="80000"/>
              </a:lnSpc>
            </a:pPr>
            <a:r>
              <a:rPr lang="en-US" sz="2600" dirty="0"/>
              <a:t>Final Review</a:t>
            </a:r>
            <a:endParaRPr lang="en-CA" sz="2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78577" y="404664"/>
            <a:ext cx="8229600" cy="595313"/>
          </a:xfrm>
        </p:spPr>
        <p:txBody>
          <a:bodyPr/>
          <a:lstStyle/>
          <a:p>
            <a:r>
              <a:rPr lang="en-US" sz="3600" u="sng" dirty="0" smtClean="0"/>
              <a:t>Final Exam 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39552" y="1052736"/>
            <a:ext cx="8064896" cy="5472608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000" dirty="0" smtClean="0"/>
              <a:t>Date/time: </a:t>
            </a:r>
            <a:r>
              <a:rPr lang="en-US" sz="2000" b="1" u="sng" dirty="0" smtClean="0"/>
              <a:t>2017 April 26 (Wednesday), 12:00 p.m., MAC ARENA</a:t>
            </a:r>
            <a:endParaRPr lang="en-US" sz="2000" u="sng" dirty="0" smtClean="0">
              <a:solidFill>
                <a:srgbClr val="C00000"/>
              </a:solidFill>
            </a:endParaRPr>
          </a:p>
          <a:p>
            <a:pPr>
              <a:lnSpc>
                <a:spcPct val="90000"/>
              </a:lnSpc>
            </a:pPr>
            <a:r>
              <a:rPr lang="en-US" sz="2000" u="sng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Seat Numbers</a:t>
            </a:r>
            <a:r>
              <a:rPr lang="en-US" sz="2000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: posted on D2L and venue, check </a:t>
            </a:r>
            <a:r>
              <a:rPr lang="en-US" sz="2000" u="sng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before</a:t>
            </a:r>
            <a:r>
              <a:rPr lang="en-US" sz="2000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 exam date</a:t>
            </a:r>
          </a:p>
          <a:p>
            <a:pPr>
              <a:lnSpc>
                <a:spcPct val="90000"/>
              </a:lnSpc>
            </a:pPr>
            <a:r>
              <a:rPr lang="en-US" sz="2000" dirty="0" smtClean="0"/>
              <a:t>Time allowed: </a:t>
            </a:r>
            <a:r>
              <a:rPr lang="en-US" sz="2000" u="sng" dirty="0" smtClean="0"/>
              <a:t>120 minutes</a:t>
            </a:r>
          </a:p>
          <a:p>
            <a:pPr>
              <a:lnSpc>
                <a:spcPct val="90000"/>
              </a:lnSpc>
            </a:pPr>
            <a:r>
              <a:rPr lang="en-US" sz="2000" dirty="0" smtClean="0"/>
              <a:t>Format: </a:t>
            </a:r>
            <a:r>
              <a:rPr lang="en-US" sz="2000" u="sng" dirty="0" smtClean="0"/>
              <a:t>Multiple Choice</a:t>
            </a:r>
            <a:r>
              <a:rPr lang="en-US" sz="2000" dirty="0" smtClean="0"/>
              <a:t> questions (65)</a:t>
            </a:r>
          </a:p>
          <a:p>
            <a:pPr marL="0" indent="0">
              <a:lnSpc>
                <a:spcPct val="90000"/>
              </a:lnSpc>
              <a:buNone/>
            </a:pPr>
            <a:endParaRPr lang="en-US" sz="2000" dirty="0" smtClean="0"/>
          </a:p>
          <a:p>
            <a:pPr>
              <a:lnSpc>
                <a:spcPct val="90000"/>
              </a:lnSpc>
            </a:pPr>
            <a:r>
              <a:rPr lang="en-US" sz="2000" b="1" u="sng" dirty="0" smtClean="0"/>
              <a:t>Coverage: </a:t>
            </a:r>
            <a:r>
              <a:rPr lang="en-US" sz="2000" dirty="0" smtClean="0"/>
              <a:t>All lecture/ tutorial materials from </a:t>
            </a:r>
            <a:r>
              <a:rPr lang="en-US" sz="2000" u="sng" dirty="0" smtClean="0"/>
              <a:t>week 1 to 12</a:t>
            </a:r>
            <a:endParaRPr lang="en-US" sz="2000" dirty="0" smtClean="0"/>
          </a:p>
          <a:p>
            <a:pPr lvl="1">
              <a:lnSpc>
                <a:spcPct val="90000"/>
              </a:lnSpc>
            </a:pPr>
            <a:r>
              <a:rPr lang="en-US" sz="2000" dirty="0" smtClean="0"/>
              <a:t>Textbook </a:t>
            </a:r>
            <a:r>
              <a:rPr lang="en-US" sz="2000" u="sng" dirty="0" smtClean="0"/>
              <a:t>chapters 6 to 9</a:t>
            </a:r>
            <a:r>
              <a:rPr lang="en-US" sz="2000" b="1" u="sng" dirty="0" smtClean="0"/>
              <a:t>, 10 to 15</a:t>
            </a:r>
            <a:r>
              <a:rPr lang="en-US" sz="2000" u="sng" dirty="0" smtClean="0"/>
              <a:t>, and the following pages</a:t>
            </a:r>
          </a:p>
          <a:p>
            <a:pPr lvl="2">
              <a:lnSpc>
                <a:spcPct val="90000"/>
              </a:lnSpc>
            </a:pPr>
            <a:r>
              <a:rPr lang="en-CA" sz="2000" dirty="0"/>
              <a:t>the PPF in </a:t>
            </a:r>
            <a:r>
              <a:rPr lang="en-CA" sz="2000" u="sng" dirty="0"/>
              <a:t>chapter 1 </a:t>
            </a:r>
            <a:r>
              <a:rPr lang="en-CA" sz="2000" dirty="0" smtClean="0"/>
              <a:t>(pages </a:t>
            </a:r>
            <a:r>
              <a:rPr lang="en-CA" sz="2000" dirty="0"/>
              <a:t>14-15, 18-21), the circular flow diagram in </a:t>
            </a:r>
            <a:r>
              <a:rPr lang="en-CA" sz="2000" u="sng" dirty="0"/>
              <a:t>chapter 2 </a:t>
            </a:r>
            <a:r>
              <a:rPr lang="en-CA" sz="2000" dirty="0"/>
              <a:t>(page 50-51), specialization and trade in </a:t>
            </a:r>
            <a:r>
              <a:rPr lang="en-CA" sz="2000" u="sng" dirty="0"/>
              <a:t>chapter 17 </a:t>
            </a:r>
            <a:r>
              <a:rPr lang="en-CA" sz="2000" dirty="0"/>
              <a:t>(pages 458-466</a:t>
            </a:r>
            <a:r>
              <a:rPr lang="en-CA" sz="2000" dirty="0" smtClean="0"/>
              <a:t>), exchange </a:t>
            </a:r>
            <a:r>
              <a:rPr lang="en-CA" sz="2000" dirty="0"/>
              <a:t>rates in </a:t>
            </a:r>
            <a:r>
              <a:rPr lang="en-CA" sz="2000" u="sng" dirty="0"/>
              <a:t>chapter 18 </a:t>
            </a:r>
            <a:r>
              <a:rPr lang="en-CA" sz="2000" dirty="0"/>
              <a:t>(pages </a:t>
            </a:r>
            <a:r>
              <a:rPr lang="en-CA" sz="2000" dirty="0" smtClean="0"/>
              <a:t>495-499), and the</a:t>
            </a:r>
            <a:r>
              <a:rPr lang="en-CA" sz="20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CA" sz="2000" u="sng" dirty="0" smtClean="0">
                <a:solidFill>
                  <a:schemeClr val="accent1">
                    <a:lumMod val="75000"/>
                  </a:schemeClr>
                </a:solidFill>
              </a:rPr>
              <a:t>long-run AD-AS model in chapter 16 (</a:t>
            </a:r>
            <a:r>
              <a:rPr lang="en-US" sz="2000" u="sng" dirty="0" smtClean="0">
                <a:solidFill>
                  <a:schemeClr val="accent1">
                    <a:lumMod val="75000"/>
                  </a:schemeClr>
                </a:solidFill>
              </a:rPr>
              <a:t>pages 428-437)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pPr lvl="1">
              <a:lnSpc>
                <a:spcPct val="90000"/>
              </a:lnSpc>
            </a:pPr>
            <a:endParaRPr lang="en-CA" sz="2000" dirty="0" smtClean="0"/>
          </a:p>
          <a:p>
            <a:pPr lvl="1">
              <a:lnSpc>
                <a:spcPct val="90000"/>
              </a:lnSpc>
            </a:pPr>
            <a:r>
              <a:rPr lang="en-CA" sz="2000" dirty="0" smtClean="0"/>
              <a:t>Connect: </a:t>
            </a:r>
            <a:r>
              <a:rPr lang="en-CA" sz="2000" u="sng" dirty="0" smtClean="0"/>
              <a:t>all online graded assignments: 1 to 6</a:t>
            </a:r>
            <a:endParaRPr lang="en-US" sz="2000" u="sng" dirty="0" smtClean="0"/>
          </a:p>
          <a:p>
            <a:pPr lvl="1">
              <a:lnSpc>
                <a:spcPct val="90000"/>
              </a:lnSpc>
            </a:pPr>
            <a:endParaRPr lang="en-US" sz="2000" dirty="0" smtClean="0"/>
          </a:p>
          <a:p>
            <a:pPr>
              <a:lnSpc>
                <a:spcPct val="90000"/>
              </a:lnSpc>
            </a:pPr>
            <a:r>
              <a:rPr lang="en-US" sz="2000" dirty="0" smtClean="0">
                <a:solidFill>
                  <a:srgbClr val="FF0000"/>
                </a:solidFill>
              </a:rPr>
              <a:t>Please bring your </a:t>
            </a:r>
            <a:r>
              <a:rPr lang="en-US" sz="2000" u="sng" dirty="0" smtClean="0">
                <a:solidFill>
                  <a:srgbClr val="FF0000"/>
                </a:solidFill>
              </a:rPr>
              <a:t>photo I.D.</a:t>
            </a:r>
            <a:r>
              <a:rPr lang="en-US" sz="2000" dirty="0" smtClean="0">
                <a:solidFill>
                  <a:srgbClr val="FF0000"/>
                </a:solidFill>
              </a:rPr>
              <a:t>, </a:t>
            </a:r>
            <a:r>
              <a:rPr lang="en-US" sz="2000" u="sng" dirty="0" smtClean="0">
                <a:solidFill>
                  <a:srgbClr val="FF0000"/>
                </a:solidFill>
              </a:rPr>
              <a:t>calculator</a:t>
            </a:r>
            <a:r>
              <a:rPr lang="en-US" sz="2000" dirty="0" smtClean="0">
                <a:solidFill>
                  <a:srgbClr val="FF0000"/>
                </a:solidFill>
              </a:rPr>
              <a:t> and </a:t>
            </a:r>
            <a:r>
              <a:rPr lang="en-US" sz="2000" u="sng" dirty="0" smtClean="0">
                <a:solidFill>
                  <a:srgbClr val="FF0000"/>
                </a:solidFill>
              </a:rPr>
              <a:t>pencil / eraser</a:t>
            </a:r>
            <a:r>
              <a:rPr lang="en-US" sz="2000" dirty="0" smtClean="0">
                <a:solidFill>
                  <a:srgbClr val="FF0000"/>
                </a:solidFill>
              </a:rPr>
              <a:t>!</a:t>
            </a:r>
          </a:p>
          <a:p>
            <a:pPr>
              <a:lnSpc>
                <a:spcPct val="90000"/>
              </a:lnSpc>
            </a:pPr>
            <a:endParaRPr lang="en-US" sz="2000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5122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457200"/>
            <a:ext cx="8229600" cy="595313"/>
          </a:xfrm>
        </p:spPr>
        <p:txBody>
          <a:bodyPr/>
          <a:lstStyle/>
          <a:p>
            <a:r>
              <a:rPr lang="en-US" sz="2800" b="1" u="sng" dirty="0" smtClean="0"/>
              <a:t>In-Class Assessment and Graded Assignments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39552" y="1340768"/>
            <a:ext cx="8496175" cy="5141165"/>
          </a:xfrm>
        </p:spPr>
        <p:txBody>
          <a:bodyPr/>
          <a:lstStyle/>
          <a:p>
            <a:pPr marL="0" indent="0">
              <a:lnSpc>
                <a:spcPct val="90000"/>
              </a:lnSpc>
              <a:buNone/>
            </a:pPr>
            <a:r>
              <a:rPr lang="en-US" sz="2800" b="1" u="sng" dirty="0" smtClean="0"/>
              <a:t>In-Class Assessment</a:t>
            </a:r>
          </a:p>
          <a:p>
            <a:pPr>
              <a:lnSpc>
                <a:spcPct val="90000"/>
              </a:lnSpc>
            </a:pPr>
            <a:r>
              <a:rPr lang="en-US" sz="2400" u="sng" dirty="0" smtClean="0"/>
              <a:t>Each of the eight ICA (Quiz 1 to 8) </a:t>
            </a:r>
            <a:r>
              <a:rPr lang="en-US" sz="2400" dirty="0" smtClean="0"/>
              <a:t>will be of </a:t>
            </a:r>
            <a:r>
              <a:rPr lang="en-US" sz="2400" u="sng" dirty="0" smtClean="0"/>
              <a:t>equal weight</a:t>
            </a:r>
          </a:p>
          <a:p>
            <a:pPr>
              <a:lnSpc>
                <a:spcPct val="90000"/>
              </a:lnSpc>
            </a:pPr>
            <a:r>
              <a:rPr lang="en-US" sz="2400" u="sng" dirty="0" smtClean="0"/>
              <a:t>The “lowest” score will be dropped</a:t>
            </a:r>
          </a:p>
          <a:p>
            <a:pPr>
              <a:lnSpc>
                <a:spcPct val="90000"/>
              </a:lnSpc>
            </a:pPr>
            <a:r>
              <a:rPr lang="en-US" sz="2400" u="sng" dirty="0" smtClean="0"/>
              <a:t>The </a:t>
            </a:r>
            <a:r>
              <a:rPr lang="en-US" sz="2400" u="sng" dirty="0" smtClean="0">
                <a:solidFill>
                  <a:srgbClr val="FF0066"/>
                </a:solidFill>
              </a:rPr>
              <a:t>“best” seven ICQ scores </a:t>
            </a:r>
            <a:r>
              <a:rPr lang="en-US" sz="2400" dirty="0" smtClean="0"/>
              <a:t>will count towards </a:t>
            </a:r>
            <a:r>
              <a:rPr lang="en-US" sz="2400" u="sng" dirty="0" smtClean="0">
                <a:solidFill>
                  <a:srgbClr val="FF0066"/>
                </a:solidFill>
              </a:rPr>
              <a:t>10%</a:t>
            </a:r>
            <a:r>
              <a:rPr lang="en-US" sz="2400" u="sng" dirty="0" smtClean="0"/>
              <a:t> of total</a:t>
            </a:r>
          </a:p>
          <a:p>
            <a:pPr>
              <a:lnSpc>
                <a:spcPct val="90000"/>
              </a:lnSpc>
            </a:pPr>
            <a:endParaRPr lang="en-US" sz="2000" u="sng" dirty="0"/>
          </a:p>
          <a:p>
            <a:pPr marL="0" indent="0">
              <a:lnSpc>
                <a:spcPct val="90000"/>
              </a:lnSpc>
              <a:buNone/>
            </a:pPr>
            <a:r>
              <a:rPr lang="en-US" sz="2400" b="1" u="sng" dirty="0" smtClean="0"/>
              <a:t>Graded </a:t>
            </a:r>
            <a:r>
              <a:rPr lang="en-US" sz="2800" b="1" u="sng" dirty="0" smtClean="0"/>
              <a:t>Assignments</a:t>
            </a:r>
            <a:r>
              <a:rPr lang="en-US" sz="2400" b="1" u="sng" dirty="0" smtClean="0"/>
              <a:t> (CONNECT)</a:t>
            </a:r>
          </a:p>
          <a:p>
            <a:pPr>
              <a:lnSpc>
                <a:spcPct val="90000"/>
              </a:lnSpc>
            </a:pPr>
            <a:r>
              <a:rPr lang="en-US" sz="2400" u="sng" dirty="0" smtClean="0"/>
              <a:t>Six graded assignments </a:t>
            </a:r>
            <a:r>
              <a:rPr lang="en-US" sz="2400" dirty="0" smtClean="0"/>
              <a:t>will have </a:t>
            </a:r>
            <a:r>
              <a:rPr lang="en-US" sz="2400" u="sng" dirty="0" smtClean="0"/>
              <a:t>weighting based on the number of questions (points)</a:t>
            </a:r>
            <a:r>
              <a:rPr lang="en-US" sz="2400" dirty="0" smtClean="0"/>
              <a:t> in each assignment</a:t>
            </a:r>
          </a:p>
          <a:p>
            <a:pPr>
              <a:lnSpc>
                <a:spcPct val="90000"/>
              </a:lnSpc>
            </a:pPr>
            <a:r>
              <a:rPr lang="en-US" sz="2400" dirty="0" smtClean="0"/>
              <a:t>Each assignment score will be based on </a:t>
            </a:r>
            <a:r>
              <a:rPr lang="en-US" sz="2400" u="sng" dirty="0" smtClean="0"/>
              <a:t>“Best” attempt</a:t>
            </a:r>
          </a:p>
          <a:p>
            <a:pPr>
              <a:lnSpc>
                <a:spcPct val="90000"/>
              </a:lnSpc>
            </a:pPr>
            <a:r>
              <a:rPr lang="en-US" sz="2400" u="sng" dirty="0" smtClean="0">
                <a:solidFill>
                  <a:srgbClr val="FF0066"/>
                </a:solidFill>
              </a:rPr>
              <a:t>All of the six graded assignments </a:t>
            </a:r>
            <a:r>
              <a:rPr lang="en-US" sz="2400" dirty="0" smtClean="0"/>
              <a:t>will be counted towards </a:t>
            </a:r>
            <a:r>
              <a:rPr lang="en-US" sz="2400" u="sng" dirty="0" smtClean="0">
                <a:solidFill>
                  <a:srgbClr val="FF0066"/>
                </a:solidFill>
              </a:rPr>
              <a:t>20% </a:t>
            </a:r>
            <a:r>
              <a:rPr lang="en-US" sz="2400" dirty="0" smtClean="0"/>
              <a:t>of total</a:t>
            </a:r>
          </a:p>
          <a:p>
            <a:pPr>
              <a:lnSpc>
                <a:spcPct val="90000"/>
              </a:lnSpc>
            </a:pPr>
            <a:endParaRPr lang="en-US" sz="2000" u="sng" dirty="0" smtClean="0"/>
          </a:p>
          <a:p>
            <a:pPr>
              <a:lnSpc>
                <a:spcPct val="90000"/>
              </a:lnSpc>
            </a:pPr>
            <a:endParaRPr lang="en-US" sz="2000" u="sng" dirty="0"/>
          </a:p>
        </p:txBody>
      </p:sp>
    </p:spTree>
    <p:extLst>
      <p:ext uri="{BB962C8B-B14F-4D97-AF65-F5344CB8AC3E}">
        <p14:creationId xmlns:p14="http://schemas.microsoft.com/office/powerpoint/2010/main" val="3585295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39" name="Rectangle 15"/>
          <p:cNvSpPr>
            <a:spLocks noGrp="1" noChangeArrowheads="1"/>
          </p:cNvSpPr>
          <p:nvPr>
            <p:ph type="title" idx="4294967295"/>
          </p:nvPr>
        </p:nvSpPr>
        <p:spPr>
          <a:xfrm>
            <a:off x="388744" y="548680"/>
            <a:ext cx="8287712" cy="731838"/>
          </a:xfrm>
        </p:spPr>
        <p:txBody>
          <a:bodyPr/>
          <a:lstStyle/>
          <a:p>
            <a:pPr eaLnBrk="1" hangingPunct="1"/>
            <a:r>
              <a:rPr lang="en-US" altLang="zh-TW" sz="3600" u="sng" dirty="0" smtClean="0">
                <a:ea typeface="PMingLiU" pitchFamily="18" charset="-120"/>
              </a:rPr>
              <a:t>In-Class Question: Week 11 - Answers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20732" y="1556792"/>
            <a:ext cx="832773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CA" sz="2400" b="0" dirty="0" smtClean="0"/>
              <a:t>11.1	What is the </a:t>
            </a:r>
            <a:r>
              <a:rPr lang="en-CA" sz="2400" b="0" u="sng" dirty="0" smtClean="0"/>
              <a:t>fiscal stance </a:t>
            </a:r>
            <a:r>
              <a:rPr lang="en-CA" sz="2400" b="0" dirty="0" smtClean="0"/>
              <a:t>of the federal government’s 	</a:t>
            </a:r>
            <a:r>
              <a:rPr lang="en-CA" sz="2400" b="0" u="sng" dirty="0" smtClean="0"/>
              <a:t>recent budget</a:t>
            </a:r>
            <a:r>
              <a:rPr lang="en-CA" sz="2400" b="0" dirty="0" smtClean="0"/>
              <a:t>?												(5 points)</a:t>
            </a:r>
          </a:p>
          <a:p>
            <a:endParaRPr lang="en-CA" sz="2400" b="0" dirty="0"/>
          </a:p>
          <a:p>
            <a:pPr algn="l"/>
            <a:r>
              <a:rPr lang="en-CA" sz="2400" b="0" dirty="0" smtClean="0"/>
              <a:t>	A.  Neutral fiscal policy</a:t>
            </a:r>
          </a:p>
          <a:p>
            <a:pPr algn="l"/>
            <a:r>
              <a:rPr lang="en-CA" sz="2400" b="0" dirty="0" smtClean="0"/>
              <a:t>	B.  Expansionary fiscal policy</a:t>
            </a:r>
          </a:p>
          <a:p>
            <a:pPr algn="l"/>
            <a:r>
              <a:rPr lang="en-CA" sz="2400" b="0" dirty="0" smtClean="0"/>
              <a:t>	C.  Contractionary fiscal policy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1331640" y="3442831"/>
            <a:ext cx="5688632" cy="36004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5" name="TextBox 4"/>
          <p:cNvSpPr txBox="1"/>
          <p:nvPr/>
        </p:nvSpPr>
        <p:spPr>
          <a:xfrm>
            <a:off x="1259632" y="4721342"/>
            <a:ext cx="691276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CA" sz="2000" u="sng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Budget Deficit </a:t>
            </a:r>
          </a:p>
          <a:p>
            <a:pPr algn="l"/>
            <a:r>
              <a:rPr lang="en-CA" sz="2000" dirty="0" smtClean="0">
                <a:solidFill>
                  <a:schemeClr val="bg2">
                    <a:lumMod val="60000"/>
                    <a:lumOff val="40000"/>
                  </a:schemeClr>
                </a:solidFill>
                <a:sym typeface="Symbol" panose="05050102010706020507" pitchFamily="18" charset="2"/>
              </a:rPr>
              <a:t> Government spending &gt; Total taxes</a:t>
            </a:r>
            <a:endParaRPr lang="en-CA" sz="2000" dirty="0" smtClean="0">
              <a:solidFill>
                <a:schemeClr val="bg2">
                  <a:lumMod val="60000"/>
                  <a:lumOff val="40000"/>
                </a:schemeClr>
              </a:solidFill>
            </a:endParaRPr>
          </a:p>
          <a:p>
            <a:pPr algn="l"/>
            <a:r>
              <a:rPr lang="en-CA" sz="2000" dirty="0" smtClean="0">
                <a:solidFill>
                  <a:schemeClr val="bg2">
                    <a:lumMod val="60000"/>
                    <a:lumOff val="40000"/>
                  </a:schemeClr>
                </a:solidFill>
                <a:sym typeface="Symbol" panose="05050102010706020507" pitchFamily="18" charset="2"/>
              </a:rPr>
              <a:t> Government will inject more than it takes away from private sectors</a:t>
            </a:r>
            <a:endParaRPr lang="en-CA" sz="2000" dirty="0" smtClean="0">
              <a:solidFill>
                <a:schemeClr val="bg2">
                  <a:lumMod val="60000"/>
                  <a:lumOff val="40000"/>
                </a:schemeClr>
              </a:solidFill>
            </a:endParaRPr>
          </a:p>
          <a:p>
            <a:pPr algn="l"/>
            <a:r>
              <a:rPr lang="en-CA" sz="2000" dirty="0" smtClean="0">
                <a:solidFill>
                  <a:schemeClr val="bg2">
                    <a:lumMod val="60000"/>
                    <a:lumOff val="40000"/>
                  </a:schemeClr>
                </a:solidFill>
                <a:sym typeface="Symbol" panose="05050102010706020507" pitchFamily="18" charset="2"/>
              </a:rPr>
              <a:t>  Expansionary policy</a:t>
            </a:r>
            <a:endParaRPr lang="en-CA" sz="2000" dirty="0" smtClean="0">
              <a:solidFill>
                <a:schemeClr val="bg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5129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39" name="Rectangle 15"/>
          <p:cNvSpPr>
            <a:spLocks noGrp="1" noChangeArrowheads="1"/>
          </p:cNvSpPr>
          <p:nvPr>
            <p:ph type="title" idx="4294967295"/>
          </p:nvPr>
        </p:nvSpPr>
        <p:spPr>
          <a:xfrm>
            <a:off x="388744" y="404664"/>
            <a:ext cx="8287712" cy="731838"/>
          </a:xfrm>
        </p:spPr>
        <p:txBody>
          <a:bodyPr/>
          <a:lstStyle/>
          <a:p>
            <a:pPr eaLnBrk="1" hangingPunct="1"/>
            <a:r>
              <a:rPr lang="en-US" altLang="zh-TW" sz="3600" u="sng" dirty="0" smtClean="0">
                <a:ea typeface="PMingLiU" pitchFamily="18" charset="-120"/>
              </a:rPr>
              <a:t>In-Class Question</a:t>
            </a:r>
            <a:r>
              <a:rPr lang="en-US" altLang="zh-TW" u="sng" dirty="0">
                <a:ea typeface="PMingLiU" pitchFamily="18" charset="-120"/>
              </a:rPr>
              <a:t>: Week 11 - Answers</a:t>
            </a:r>
            <a:endParaRPr lang="en-US" altLang="zh-TW" sz="3600" u="sng" dirty="0" smtClean="0">
              <a:ea typeface="PMingLiU" pitchFamily="18" charset="-12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56766" y="1412776"/>
            <a:ext cx="775166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CA" sz="2400" b="0" dirty="0" smtClean="0"/>
              <a:t>11.2</a:t>
            </a:r>
            <a:r>
              <a:rPr lang="en-CA" sz="2400" b="0" dirty="0"/>
              <a:t>	If </a:t>
            </a:r>
            <a:r>
              <a:rPr lang="en-CA" sz="2400" b="0" dirty="0" smtClean="0"/>
              <a:t>the </a:t>
            </a:r>
            <a:r>
              <a:rPr lang="en-CA" sz="2400" b="0" u="sng" dirty="0" smtClean="0"/>
              <a:t>desired reserve ratio </a:t>
            </a:r>
            <a:r>
              <a:rPr lang="en-CA" sz="2400" b="0" dirty="0" smtClean="0"/>
              <a:t>of a banking system is 	</a:t>
            </a:r>
            <a:r>
              <a:rPr lang="en-CA" sz="2400" b="0" u="sng" dirty="0" smtClean="0"/>
              <a:t>5%</a:t>
            </a:r>
            <a:r>
              <a:rPr lang="en-CA" sz="2400" b="0" dirty="0" smtClean="0"/>
              <a:t>, what is the size of its </a:t>
            </a:r>
            <a:r>
              <a:rPr lang="en-CA" sz="2400" b="0" u="sng" dirty="0" smtClean="0"/>
              <a:t>money multiplier</a:t>
            </a:r>
            <a:r>
              <a:rPr lang="en-CA" sz="2400" b="0" dirty="0" smtClean="0"/>
              <a:t>?</a:t>
            </a:r>
            <a:r>
              <a:rPr lang="en-CA" sz="2400" b="0" dirty="0"/>
              <a:t>							</a:t>
            </a:r>
            <a:r>
              <a:rPr lang="en-CA" sz="2400" b="0" dirty="0" smtClean="0"/>
              <a:t>(</a:t>
            </a:r>
            <a:r>
              <a:rPr lang="en-CA" sz="2400" b="0" dirty="0"/>
              <a:t>5 points)</a:t>
            </a:r>
          </a:p>
          <a:p>
            <a:pPr algn="l"/>
            <a:endParaRPr lang="en-CA" sz="2400" b="0" dirty="0"/>
          </a:p>
          <a:p>
            <a:pPr algn="l"/>
            <a:r>
              <a:rPr lang="en-CA" sz="2400" b="0" dirty="0" smtClean="0"/>
              <a:t>	A</a:t>
            </a:r>
            <a:r>
              <a:rPr lang="en-CA" sz="2400" b="0" dirty="0"/>
              <a:t>.  </a:t>
            </a:r>
            <a:r>
              <a:rPr lang="en-CA" sz="2400" b="0" dirty="0" smtClean="0"/>
              <a:t>5</a:t>
            </a:r>
            <a:endParaRPr lang="en-CA" sz="2400" b="0" dirty="0"/>
          </a:p>
          <a:p>
            <a:pPr algn="l"/>
            <a:r>
              <a:rPr lang="en-CA" sz="2400" b="0" dirty="0" smtClean="0"/>
              <a:t>	B.  8</a:t>
            </a:r>
            <a:endParaRPr lang="en-CA" sz="2400" b="0" dirty="0"/>
          </a:p>
          <a:p>
            <a:pPr algn="l"/>
            <a:r>
              <a:rPr lang="en-CA" sz="2400" b="0" dirty="0" smtClean="0"/>
              <a:t>	C</a:t>
            </a:r>
            <a:r>
              <a:rPr lang="en-CA" sz="2400" b="0" dirty="0"/>
              <a:t>.  </a:t>
            </a:r>
            <a:r>
              <a:rPr lang="en-CA" sz="2400" b="0" dirty="0" smtClean="0"/>
              <a:t>10</a:t>
            </a:r>
          </a:p>
          <a:p>
            <a:pPr algn="l"/>
            <a:r>
              <a:rPr lang="en-CA" sz="2400" b="0" dirty="0" smtClean="0"/>
              <a:t>	D.  20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547664" y="4736038"/>
            <a:ext cx="51845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CA" sz="2000" u="sng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Money multiplier </a:t>
            </a:r>
          </a:p>
          <a:p>
            <a:pPr algn="l"/>
            <a:r>
              <a:rPr lang="en-CA" sz="2000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= 1 / desired reserve ratio</a:t>
            </a:r>
          </a:p>
          <a:p>
            <a:pPr algn="l"/>
            <a:r>
              <a:rPr lang="en-CA" sz="2000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= 1/ 0.05</a:t>
            </a:r>
          </a:p>
          <a:p>
            <a:pPr algn="l"/>
            <a:r>
              <a:rPr lang="en-CA" sz="2000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= 20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1403648" y="4005064"/>
            <a:ext cx="1788038" cy="36004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78603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39" name="Rectangle 15"/>
          <p:cNvSpPr>
            <a:spLocks noGrp="1" noChangeArrowheads="1"/>
          </p:cNvSpPr>
          <p:nvPr>
            <p:ph type="title" idx="4294967295"/>
          </p:nvPr>
        </p:nvSpPr>
        <p:spPr>
          <a:xfrm>
            <a:off x="395536" y="428323"/>
            <a:ext cx="8431728" cy="731838"/>
          </a:xfrm>
        </p:spPr>
        <p:txBody>
          <a:bodyPr/>
          <a:lstStyle/>
          <a:p>
            <a:pPr eaLnBrk="1" hangingPunct="1"/>
            <a:r>
              <a:rPr lang="en-US" altLang="zh-TW" sz="3600" u="sng" dirty="0" smtClean="0">
                <a:ea typeface="PMingLiU" pitchFamily="18" charset="-120"/>
              </a:rPr>
              <a:t>In-Class Question:</a:t>
            </a:r>
            <a:r>
              <a:rPr lang="en-US" altLang="zh-TW" u="sng" dirty="0">
                <a:ea typeface="PMingLiU" pitchFamily="18" charset="-120"/>
              </a:rPr>
              <a:t> Week 11 - Answers</a:t>
            </a:r>
            <a:endParaRPr lang="en-US" altLang="zh-TW" sz="3600" u="sng" dirty="0" smtClean="0">
              <a:ea typeface="PMingLiU" pitchFamily="18" charset="-12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39552" y="1236815"/>
            <a:ext cx="775166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CA" sz="2400" b="0" dirty="0" smtClean="0"/>
              <a:t>11.3</a:t>
            </a:r>
            <a:r>
              <a:rPr lang="en-CA" sz="2400" b="0" dirty="0"/>
              <a:t>	</a:t>
            </a:r>
            <a:r>
              <a:rPr lang="en-US" sz="2400" b="0" u="sng" dirty="0" smtClean="0"/>
              <a:t>A </a:t>
            </a:r>
            <a:r>
              <a:rPr lang="en-US" sz="2400" b="0" u="sng" dirty="0"/>
              <a:t>$1,000 bond pays </a:t>
            </a:r>
            <a:r>
              <a:rPr lang="en-US" sz="2400" b="0" u="sng" dirty="0" smtClean="0"/>
              <a:t>$50 </a:t>
            </a:r>
            <a:r>
              <a:rPr lang="en-US" sz="2400" b="0" u="sng" dirty="0"/>
              <a:t>annual </a:t>
            </a:r>
            <a:r>
              <a:rPr lang="en-US" sz="2400" b="0" u="sng" dirty="0" smtClean="0"/>
              <a:t>interest</a:t>
            </a:r>
            <a:r>
              <a:rPr lang="en-US" sz="2400" b="0" dirty="0" smtClean="0"/>
              <a:t>. </a:t>
            </a:r>
            <a:r>
              <a:rPr lang="en-CA" sz="2400" b="0" dirty="0" smtClean="0"/>
              <a:t>If the 	</a:t>
            </a:r>
            <a:r>
              <a:rPr lang="en-CA" sz="2400" b="0" u="sng" dirty="0" smtClean="0"/>
              <a:t>interest rate decreases to 4%, </a:t>
            </a:r>
            <a:r>
              <a:rPr lang="en-CA" sz="2400" b="0" dirty="0" smtClean="0"/>
              <a:t>the </a:t>
            </a:r>
            <a:r>
              <a:rPr lang="en-CA" sz="2400" b="0" u="sng" dirty="0" smtClean="0"/>
              <a:t>price of bonds</a:t>
            </a:r>
            <a:r>
              <a:rPr lang="en-CA" sz="2400" b="0" dirty="0" smtClean="0"/>
              <a:t> 	will…</a:t>
            </a:r>
            <a:r>
              <a:rPr lang="en-CA" sz="2400" b="0" dirty="0"/>
              <a:t>			</a:t>
            </a:r>
            <a:r>
              <a:rPr lang="en-CA" sz="2400" b="0" dirty="0" smtClean="0"/>
              <a:t>		(</a:t>
            </a:r>
            <a:r>
              <a:rPr lang="en-CA" sz="2400" b="0" dirty="0"/>
              <a:t>5 points)</a:t>
            </a:r>
          </a:p>
          <a:p>
            <a:pPr algn="l"/>
            <a:endParaRPr lang="en-CA" sz="2400" b="0" dirty="0"/>
          </a:p>
          <a:p>
            <a:pPr algn="l"/>
            <a:r>
              <a:rPr lang="en-CA" sz="2400" b="0" dirty="0" smtClean="0"/>
              <a:t>	A</a:t>
            </a:r>
            <a:r>
              <a:rPr lang="en-CA" sz="2400" b="0" dirty="0"/>
              <a:t>. </a:t>
            </a:r>
            <a:r>
              <a:rPr lang="en-CA" sz="2400" b="0" dirty="0" smtClean="0"/>
              <a:t> rise to $1,040</a:t>
            </a:r>
            <a:endParaRPr lang="en-CA" sz="2400" b="0" dirty="0"/>
          </a:p>
          <a:p>
            <a:pPr algn="l"/>
            <a:r>
              <a:rPr lang="en-CA" sz="2400" b="0" dirty="0" smtClean="0"/>
              <a:t>	B.  rise to $1,250</a:t>
            </a:r>
            <a:endParaRPr lang="en-CA" sz="2400" b="0" dirty="0"/>
          </a:p>
          <a:p>
            <a:pPr algn="l"/>
            <a:r>
              <a:rPr lang="en-CA" sz="2400" b="0" dirty="0" smtClean="0"/>
              <a:t>	C</a:t>
            </a:r>
            <a:r>
              <a:rPr lang="en-CA" sz="2400" b="0" dirty="0"/>
              <a:t>. </a:t>
            </a:r>
            <a:r>
              <a:rPr lang="en-CA" sz="2400" b="0" dirty="0" smtClean="0"/>
              <a:t> fall to $960</a:t>
            </a:r>
          </a:p>
          <a:p>
            <a:pPr algn="l"/>
            <a:r>
              <a:rPr lang="en-CA" sz="2400" b="0" dirty="0" smtClean="0"/>
              <a:t>	D.  fall to $400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331640" y="4437112"/>
            <a:ext cx="705678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CA" sz="2000" u="sng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Initial interest yield on bond = $50 / $1000 = 5%</a:t>
            </a:r>
          </a:p>
          <a:p>
            <a:pPr algn="l"/>
            <a:r>
              <a:rPr lang="en-CA" sz="2000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Interest rate </a:t>
            </a:r>
            <a:r>
              <a:rPr lang="en-CA" sz="2000" dirty="0" smtClean="0">
                <a:solidFill>
                  <a:schemeClr val="bg2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↓</a:t>
            </a:r>
            <a:r>
              <a:rPr lang="en-CA" sz="2000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  to </a:t>
            </a:r>
            <a:r>
              <a:rPr lang="en-CA" sz="2000" dirty="0">
                <a:solidFill>
                  <a:schemeClr val="bg2">
                    <a:lumMod val="60000"/>
                    <a:lumOff val="40000"/>
                  </a:schemeClr>
                </a:solidFill>
              </a:rPr>
              <a:t>4</a:t>
            </a:r>
            <a:r>
              <a:rPr lang="en-CA" sz="2000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%, </a:t>
            </a:r>
            <a:r>
              <a:rPr lang="en-CA" sz="2000" u="sng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bonds became more attractive</a:t>
            </a:r>
            <a:r>
              <a:rPr lang="en-CA" sz="2000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,</a:t>
            </a:r>
          </a:p>
          <a:p>
            <a:pPr algn="l"/>
            <a:r>
              <a:rPr lang="en-CA" sz="2000" u="sng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Buying of bonds </a:t>
            </a:r>
            <a:r>
              <a:rPr lang="en-CA" sz="2000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will </a:t>
            </a:r>
            <a:r>
              <a:rPr lang="en-CA" sz="2000" u="sng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push up bond price </a:t>
            </a:r>
            <a:r>
              <a:rPr lang="en-CA" sz="2000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until the yield </a:t>
            </a:r>
            <a:r>
              <a:rPr lang="en-CA" sz="2000" dirty="0">
                <a:solidFill>
                  <a:schemeClr val="bg2">
                    <a:lumMod val="60000"/>
                    <a:lumOff val="40000"/>
                  </a:schemeClr>
                </a:solidFill>
              </a:rPr>
              <a:t>f</a:t>
            </a:r>
            <a:r>
              <a:rPr lang="en-CA" sz="2000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alls to 4%</a:t>
            </a:r>
          </a:p>
          <a:p>
            <a:pPr algn="l"/>
            <a:endParaRPr lang="en-CA" sz="2000" u="sng" dirty="0" smtClean="0">
              <a:solidFill>
                <a:schemeClr val="bg2">
                  <a:lumMod val="60000"/>
                  <a:lumOff val="40000"/>
                </a:schemeClr>
              </a:solidFill>
            </a:endParaRPr>
          </a:p>
          <a:p>
            <a:pPr algn="l"/>
            <a:r>
              <a:rPr lang="en-CA" sz="2000" u="sng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Price of bonds </a:t>
            </a:r>
            <a:r>
              <a:rPr lang="en-CA" sz="2000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= $50 / </a:t>
            </a:r>
            <a:r>
              <a:rPr lang="en-CA" sz="2000" dirty="0">
                <a:solidFill>
                  <a:schemeClr val="bg2">
                    <a:lumMod val="60000"/>
                    <a:lumOff val="40000"/>
                  </a:schemeClr>
                </a:solidFill>
              </a:rPr>
              <a:t>4</a:t>
            </a:r>
            <a:r>
              <a:rPr lang="en-CA" sz="2000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% = $50 / 0.04 = $1,250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1403648" y="3140968"/>
            <a:ext cx="3456384" cy="28803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49351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39" name="Rectangle 15"/>
          <p:cNvSpPr>
            <a:spLocks noGrp="1" noChangeArrowheads="1"/>
          </p:cNvSpPr>
          <p:nvPr>
            <p:ph type="title" idx="4294967295"/>
          </p:nvPr>
        </p:nvSpPr>
        <p:spPr>
          <a:xfrm>
            <a:off x="388707" y="476672"/>
            <a:ext cx="8215704" cy="731838"/>
          </a:xfrm>
        </p:spPr>
        <p:txBody>
          <a:bodyPr/>
          <a:lstStyle/>
          <a:p>
            <a:pPr eaLnBrk="1" hangingPunct="1"/>
            <a:r>
              <a:rPr lang="en-US" altLang="zh-TW" sz="3600" u="sng" dirty="0" smtClean="0">
                <a:ea typeface="PMingLiU" pitchFamily="18" charset="-120"/>
              </a:rPr>
              <a:t>In-Class Question:</a:t>
            </a:r>
            <a:r>
              <a:rPr lang="en-US" altLang="zh-TW" u="sng" dirty="0">
                <a:ea typeface="PMingLiU" pitchFamily="18" charset="-120"/>
              </a:rPr>
              <a:t> Week 11 - Answers</a:t>
            </a:r>
            <a:endParaRPr lang="en-US" altLang="zh-TW" sz="3600" u="sng" dirty="0" smtClean="0">
              <a:ea typeface="PMingLiU" pitchFamily="18" charset="-12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11560" y="1239864"/>
            <a:ext cx="7625982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CA" sz="2200" b="0" dirty="0" smtClean="0"/>
              <a:t>11.4</a:t>
            </a:r>
            <a:r>
              <a:rPr lang="en-CA" sz="2200" b="0" dirty="0"/>
              <a:t>	</a:t>
            </a:r>
            <a:r>
              <a:rPr lang="en-CA" sz="2200" b="0" dirty="0" smtClean="0"/>
              <a:t>Given the </a:t>
            </a:r>
            <a:r>
              <a:rPr lang="en-CA" sz="2200" b="0" u="sng" dirty="0" smtClean="0"/>
              <a:t>money multiplier is 3</a:t>
            </a:r>
            <a:r>
              <a:rPr lang="en-CA" sz="2200" b="0" dirty="0" smtClean="0"/>
              <a:t>, if Bank of Canada 	wants to </a:t>
            </a:r>
            <a:r>
              <a:rPr lang="en-CA" sz="2200" b="0" u="sng" dirty="0" smtClean="0"/>
              <a:t>decrease the money supply by $240 million </a:t>
            </a:r>
            <a:r>
              <a:rPr lang="en-CA" sz="2200" b="0" dirty="0" smtClean="0"/>
              <a:t>	via </a:t>
            </a:r>
            <a:r>
              <a:rPr lang="en-CA" sz="2200" b="0" u="sng" dirty="0" smtClean="0"/>
              <a:t>open market operation</a:t>
            </a:r>
            <a:r>
              <a:rPr lang="en-CA" sz="2200" b="0" dirty="0" smtClean="0"/>
              <a:t>, it should …. </a:t>
            </a:r>
            <a:r>
              <a:rPr lang="en-CA" sz="2200" b="0" dirty="0"/>
              <a:t>			</a:t>
            </a:r>
            <a:r>
              <a:rPr lang="en-CA" sz="2200" b="0" dirty="0" smtClean="0"/>
              <a:t>					(</a:t>
            </a:r>
            <a:r>
              <a:rPr lang="en-CA" sz="2200" b="0" dirty="0"/>
              <a:t>5 points)</a:t>
            </a:r>
          </a:p>
          <a:p>
            <a:pPr algn="l"/>
            <a:r>
              <a:rPr lang="en-CA" sz="2200" b="0" dirty="0" smtClean="0"/>
              <a:t>	A</a:t>
            </a:r>
            <a:r>
              <a:rPr lang="en-CA" sz="2200" b="0" dirty="0"/>
              <a:t>. </a:t>
            </a:r>
            <a:r>
              <a:rPr lang="en-CA" sz="2200" b="0" dirty="0" smtClean="0"/>
              <a:t> Buy $240 million worth of bonds</a:t>
            </a:r>
            <a:endParaRPr lang="en-CA" sz="2200" b="0" dirty="0"/>
          </a:p>
          <a:p>
            <a:pPr algn="l"/>
            <a:r>
              <a:rPr lang="en-CA" sz="2200" b="0" dirty="0" smtClean="0"/>
              <a:t>	B.  Sell $240 </a:t>
            </a:r>
            <a:r>
              <a:rPr lang="en-CA" sz="2200" b="0" dirty="0"/>
              <a:t>million worth of </a:t>
            </a:r>
            <a:r>
              <a:rPr lang="en-CA" sz="2200" b="0" dirty="0" smtClean="0"/>
              <a:t>bonds</a:t>
            </a:r>
            <a:endParaRPr lang="en-CA" sz="2200" b="0" dirty="0"/>
          </a:p>
          <a:p>
            <a:pPr algn="l"/>
            <a:r>
              <a:rPr lang="en-CA" sz="2200" b="0" dirty="0" smtClean="0"/>
              <a:t>	C</a:t>
            </a:r>
            <a:r>
              <a:rPr lang="en-CA" sz="2200" b="0" dirty="0"/>
              <a:t>. </a:t>
            </a:r>
            <a:r>
              <a:rPr lang="en-CA" sz="2200" b="0" dirty="0" smtClean="0"/>
              <a:t> Sell $80 </a:t>
            </a:r>
            <a:r>
              <a:rPr lang="en-CA" sz="2200" b="0" dirty="0"/>
              <a:t>million worth of bonds </a:t>
            </a:r>
            <a:endParaRPr lang="en-CA" sz="2200" b="0" dirty="0" smtClean="0"/>
          </a:p>
          <a:p>
            <a:pPr algn="l"/>
            <a:r>
              <a:rPr lang="en-CA" sz="2200" b="0" dirty="0" smtClean="0"/>
              <a:t>	D.  Buy $80 </a:t>
            </a:r>
            <a:r>
              <a:rPr lang="en-CA" sz="2200" b="0" dirty="0"/>
              <a:t>million worth of </a:t>
            </a:r>
            <a:r>
              <a:rPr lang="en-CA" sz="2200" b="0" dirty="0" smtClean="0"/>
              <a:t>bonds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403648" y="4437112"/>
            <a:ext cx="705678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CA" sz="2000" u="sng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Open market operations: </a:t>
            </a:r>
          </a:p>
          <a:p>
            <a:pPr algn="l"/>
            <a:r>
              <a:rPr lang="en-CA" sz="2000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Bank of Canada wants to </a:t>
            </a:r>
            <a:r>
              <a:rPr lang="en-CA" sz="2000" u="sng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decrease </a:t>
            </a:r>
            <a:r>
              <a:rPr lang="en-CA" sz="2000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money supply </a:t>
            </a:r>
          </a:p>
          <a:p>
            <a:pPr algn="l"/>
            <a:r>
              <a:rPr lang="en-CA" sz="2000" dirty="0" smtClean="0">
                <a:solidFill>
                  <a:schemeClr val="bg2">
                    <a:lumMod val="60000"/>
                    <a:lumOff val="40000"/>
                  </a:schemeClr>
                </a:solidFill>
                <a:sym typeface="Symbol" panose="05050102010706020507" pitchFamily="18" charset="2"/>
              </a:rPr>
              <a:t> </a:t>
            </a:r>
            <a:r>
              <a:rPr lang="en-CA" sz="2000" u="sng" dirty="0" smtClean="0">
                <a:solidFill>
                  <a:schemeClr val="bg2">
                    <a:lumMod val="60000"/>
                    <a:lumOff val="40000"/>
                  </a:schemeClr>
                </a:solidFill>
                <a:sym typeface="Symbol" panose="05050102010706020507" pitchFamily="18" charset="2"/>
              </a:rPr>
              <a:t>Sell</a:t>
            </a:r>
            <a:r>
              <a:rPr lang="en-CA" sz="2000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 bonds</a:t>
            </a:r>
          </a:p>
          <a:p>
            <a:pPr algn="l"/>
            <a:endParaRPr lang="en-CA" sz="2000" u="sng" dirty="0" smtClean="0">
              <a:solidFill>
                <a:schemeClr val="bg2">
                  <a:lumMod val="60000"/>
                  <a:lumOff val="40000"/>
                </a:schemeClr>
              </a:solidFill>
            </a:endParaRPr>
          </a:p>
          <a:p>
            <a:pPr algn="l"/>
            <a:r>
              <a:rPr lang="en-CA" sz="2000" u="sng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Money multiplier </a:t>
            </a:r>
            <a:r>
              <a:rPr lang="en-CA" sz="2000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= 3</a:t>
            </a:r>
          </a:p>
          <a:p>
            <a:pPr algn="l"/>
            <a:r>
              <a:rPr lang="en-CA" sz="2000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Amount of bonds to sell = $240 million / 3 = $80 million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1403648" y="3284984"/>
            <a:ext cx="5760640" cy="36004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27272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67544" y="260648"/>
            <a:ext cx="7942337" cy="935955"/>
          </a:xfrm>
        </p:spPr>
        <p:txBody>
          <a:bodyPr/>
          <a:lstStyle/>
          <a:p>
            <a:pPr eaLnBrk="1" hangingPunct="1"/>
            <a:r>
              <a:rPr lang="en-US" u="sng" dirty="0" smtClean="0"/>
              <a:t>Recap</a:t>
            </a:r>
          </a:p>
        </p:txBody>
      </p:sp>
      <p:sp>
        <p:nvSpPr>
          <p:cNvPr id="178790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67544" y="1268760"/>
            <a:ext cx="8424862" cy="511175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400" u="sng" dirty="0" smtClean="0"/>
              <a:t>Money</a:t>
            </a:r>
            <a:r>
              <a:rPr lang="en-US" sz="2400" dirty="0" smtClean="0"/>
              <a:t>: a medium of exchange, an unit of account and an asset (most liquid store of value)</a:t>
            </a:r>
          </a:p>
          <a:p>
            <a:pPr eaLnBrk="1" hangingPunct="1">
              <a:lnSpc>
                <a:spcPct val="80000"/>
              </a:lnSpc>
            </a:pPr>
            <a:endParaRPr lang="en-US" sz="2400" dirty="0" smtClean="0"/>
          </a:p>
          <a:p>
            <a:pPr eaLnBrk="1" hangingPunct="1">
              <a:lnSpc>
                <a:spcPct val="80000"/>
              </a:lnSpc>
            </a:pPr>
            <a:r>
              <a:rPr lang="en-US" sz="2400" u="sng" dirty="0" smtClean="0"/>
              <a:t>Money supply</a:t>
            </a:r>
            <a:r>
              <a:rPr lang="en-US" sz="2400" dirty="0" smtClean="0"/>
              <a:t> = currency + deposits</a:t>
            </a:r>
          </a:p>
          <a:p>
            <a:pPr eaLnBrk="1" hangingPunct="1">
              <a:lnSpc>
                <a:spcPct val="80000"/>
              </a:lnSpc>
            </a:pPr>
            <a:endParaRPr lang="en-CA" sz="2400" dirty="0" smtClean="0"/>
          </a:p>
          <a:p>
            <a:pPr lvl="1" eaLnBrk="1" hangingPunct="1">
              <a:lnSpc>
                <a:spcPct val="80000"/>
              </a:lnSpc>
            </a:pPr>
            <a:r>
              <a:rPr lang="en-CA" sz="2400" dirty="0" smtClean="0"/>
              <a:t>Narrow definition (M1): Money as a medium of exchange</a:t>
            </a:r>
          </a:p>
          <a:p>
            <a:pPr lvl="1" eaLnBrk="1" hangingPunct="1">
              <a:lnSpc>
                <a:spcPct val="80000"/>
              </a:lnSpc>
            </a:pPr>
            <a:endParaRPr lang="en-CA" sz="2400" dirty="0" smtClean="0"/>
          </a:p>
          <a:p>
            <a:pPr lvl="1" eaLnBrk="1" hangingPunct="1">
              <a:lnSpc>
                <a:spcPct val="80000"/>
              </a:lnSpc>
            </a:pPr>
            <a:r>
              <a:rPr lang="en-CA" sz="2400" dirty="0" smtClean="0"/>
              <a:t>Broad definition (M2): Money as both a medium of exchange and as an asset</a:t>
            </a:r>
            <a:endParaRPr lang="en-US" sz="2400" dirty="0" smtClean="0"/>
          </a:p>
          <a:p>
            <a:pPr eaLnBrk="1" hangingPunct="1">
              <a:lnSpc>
                <a:spcPct val="80000"/>
              </a:lnSpc>
            </a:pPr>
            <a:endParaRPr lang="en-US" sz="2400" dirty="0" smtClean="0"/>
          </a:p>
          <a:p>
            <a:pPr eaLnBrk="1" hangingPunct="1">
              <a:lnSpc>
                <a:spcPct val="80000"/>
              </a:lnSpc>
            </a:pPr>
            <a:r>
              <a:rPr lang="en-US" sz="2400" u="sng" dirty="0" smtClean="0"/>
              <a:t>Money Demand</a:t>
            </a:r>
            <a:r>
              <a:rPr lang="en-US" sz="2400" dirty="0" smtClean="0"/>
              <a:t> = transaction demand + asset demand</a:t>
            </a:r>
          </a:p>
          <a:p>
            <a:pPr eaLnBrk="1" hangingPunct="1">
              <a:lnSpc>
                <a:spcPct val="80000"/>
              </a:lnSpc>
            </a:pPr>
            <a:endParaRPr lang="en-US" sz="2400" dirty="0" smtClean="0"/>
          </a:p>
          <a:p>
            <a:pPr eaLnBrk="1" hangingPunct="1">
              <a:lnSpc>
                <a:spcPct val="80000"/>
              </a:lnSpc>
            </a:pPr>
            <a:r>
              <a:rPr lang="en-US" sz="2400" u="sng" dirty="0" smtClean="0"/>
              <a:t>Money market equilibrium</a:t>
            </a:r>
            <a:r>
              <a:rPr lang="en-US" sz="2400" dirty="0" smtClean="0"/>
              <a:t>: MS = MD  </a:t>
            </a:r>
            <a:r>
              <a:rPr lang="en-US" sz="2400" dirty="0" smtClean="0">
                <a:sym typeface="Symbol" pitchFamily="18" charset="2"/>
              </a:rPr>
              <a:t>  </a:t>
            </a:r>
            <a:r>
              <a:rPr lang="en-US" sz="2400" dirty="0" err="1" smtClean="0">
                <a:sym typeface="Symbol" pitchFamily="18" charset="2"/>
              </a:rPr>
              <a:t>i</a:t>
            </a:r>
            <a:r>
              <a:rPr lang="en-US" sz="2400" dirty="0" smtClean="0">
                <a:sym typeface="Symbol" pitchFamily="18" charset="2"/>
              </a:rPr>
              <a:t>*</a:t>
            </a:r>
          </a:p>
        </p:txBody>
      </p:sp>
    </p:spTree>
    <p:extLst>
      <p:ext uri="{BB962C8B-B14F-4D97-AF65-F5344CB8AC3E}">
        <p14:creationId xmlns:p14="http://schemas.microsoft.com/office/powerpoint/2010/main" val="595872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79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879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79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879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79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879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79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879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79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8790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790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8790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7907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95536" y="260648"/>
            <a:ext cx="8229600" cy="936104"/>
          </a:xfrm>
        </p:spPr>
        <p:txBody>
          <a:bodyPr/>
          <a:lstStyle/>
          <a:p>
            <a:pPr eaLnBrk="1" hangingPunct="1"/>
            <a:r>
              <a:rPr lang="en-US" u="sng" dirty="0" smtClean="0"/>
              <a:t>Recap</a:t>
            </a:r>
          </a:p>
        </p:txBody>
      </p:sp>
      <p:sp>
        <p:nvSpPr>
          <p:cNvPr id="178790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95536" y="1232420"/>
            <a:ext cx="8107671" cy="5328592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800" u="sng" dirty="0" smtClean="0">
                <a:sym typeface="Symbol" pitchFamily="18" charset="2"/>
              </a:rPr>
              <a:t>Monetary Policy (Bank of Canada)</a:t>
            </a:r>
            <a:r>
              <a:rPr lang="en-US" sz="2800" dirty="0" smtClean="0">
                <a:sym typeface="Symbol" pitchFamily="18" charset="2"/>
              </a:rPr>
              <a:t>: 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u="sng" dirty="0" smtClean="0">
                <a:sym typeface="Symbol" pitchFamily="18" charset="2"/>
              </a:rPr>
              <a:t>Goal</a:t>
            </a:r>
            <a:r>
              <a:rPr lang="en-US" sz="2400" dirty="0" smtClean="0">
                <a:sym typeface="Symbol" pitchFamily="18" charset="2"/>
              </a:rPr>
              <a:t>: keep inflation low, stable and predictable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2400" dirty="0" smtClean="0">
                <a:sym typeface="Symbol" pitchFamily="18" charset="2"/>
              </a:rPr>
              <a:t>		     full employment and growth</a:t>
            </a:r>
          </a:p>
          <a:p>
            <a:pPr eaLnBrk="1" hangingPunct="1">
              <a:lnSpc>
                <a:spcPct val="80000"/>
              </a:lnSpc>
            </a:pPr>
            <a:endParaRPr lang="en-US" sz="2800" dirty="0" smtClean="0">
              <a:sym typeface="Symbol" pitchFamily="18" charset="2"/>
            </a:endParaRPr>
          </a:p>
          <a:p>
            <a:pPr eaLnBrk="1" hangingPunct="1">
              <a:lnSpc>
                <a:spcPct val="80000"/>
              </a:lnSpc>
            </a:pPr>
            <a:r>
              <a:rPr lang="en-US" sz="2400" u="sng" dirty="0" smtClean="0">
                <a:sym typeface="Symbol" pitchFamily="18" charset="2"/>
              </a:rPr>
              <a:t>Instruments</a:t>
            </a:r>
            <a:r>
              <a:rPr lang="en-US" sz="2400" dirty="0" smtClean="0">
                <a:sym typeface="Symbol" pitchFamily="18" charset="2"/>
              </a:rPr>
              <a:t>: 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400" u="sng" dirty="0" smtClean="0">
                <a:sym typeface="Symbol" pitchFamily="18" charset="2"/>
              </a:rPr>
              <a:t>Open market operations</a:t>
            </a:r>
            <a:r>
              <a:rPr lang="en-US" sz="2400" dirty="0" smtClean="0">
                <a:sym typeface="Symbol" pitchFamily="18" charset="2"/>
              </a:rPr>
              <a:t>: buying and selling of government securities  ∆ money supply</a:t>
            </a:r>
          </a:p>
          <a:p>
            <a:pPr lvl="2" algn="ctr" eaLnBrk="1" hangingPunct="1">
              <a:lnSpc>
                <a:spcPct val="80000"/>
              </a:lnSpc>
              <a:buNone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  <a:sym typeface="Symbol" pitchFamily="18" charset="2"/>
              </a:rPr>
              <a:t>Buy securities: MS </a:t>
            </a:r>
          </a:p>
          <a:p>
            <a:pPr lvl="2" algn="ctr" eaLnBrk="1" hangingPunct="1">
              <a:lnSpc>
                <a:spcPct val="80000"/>
              </a:lnSpc>
              <a:buNone/>
            </a:pPr>
            <a:r>
              <a:rPr lang="en-US" dirty="0">
                <a:solidFill>
                  <a:schemeClr val="accent1">
                    <a:lumMod val="75000"/>
                  </a:schemeClr>
                </a:solidFill>
                <a:sym typeface="Symbol" pitchFamily="18" charset="2"/>
              </a:rPr>
              <a:t>Sell securities: MS </a:t>
            </a:r>
          </a:p>
          <a:p>
            <a:pPr lvl="1" algn="ctr" eaLnBrk="1" hangingPunct="1">
              <a:lnSpc>
                <a:spcPct val="80000"/>
              </a:lnSpc>
              <a:buFont typeface="Wingdings" pitchFamily="2" charset="2"/>
              <a:buNone/>
            </a:pPr>
            <a:endParaRPr lang="en-US" dirty="0">
              <a:sym typeface="Symbol" pitchFamily="18" charset="2"/>
            </a:endParaRPr>
          </a:p>
          <a:p>
            <a:pPr lvl="1" eaLnBrk="1" hangingPunct="1">
              <a:lnSpc>
                <a:spcPct val="80000"/>
              </a:lnSpc>
            </a:pPr>
            <a:r>
              <a:rPr lang="en-US" sz="2400" u="sng" dirty="0" smtClean="0">
                <a:sym typeface="Symbol" pitchFamily="18" charset="2"/>
              </a:rPr>
              <a:t>Key interest rate: target for the overnight rate</a:t>
            </a:r>
          </a:p>
          <a:p>
            <a:pPr marL="857250" lvl="2" indent="0" algn="ctr" eaLnBrk="1" hangingPunct="1">
              <a:lnSpc>
                <a:spcPct val="80000"/>
              </a:lnSpc>
              <a:buNone/>
            </a:pP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sym typeface="Symbol" pitchFamily="18" charset="2"/>
              </a:rPr>
              <a:t>Easing monetary policy: 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Symbol" pitchFamily="18" charset="2"/>
              </a:rPr>
              <a:t>↓ key 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sym typeface="Symbol" pitchFamily="18" charset="2"/>
              </a:rPr>
              <a:t>interest rate </a:t>
            </a:r>
          </a:p>
          <a:p>
            <a:pPr marL="857250" lvl="2" indent="0" algn="ctr" eaLnBrk="1" hangingPunct="1">
              <a:lnSpc>
                <a:spcPct val="80000"/>
              </a:lnSpc>
              <a:buNone/>
            </a:pPr>
            <a:r>
              <a:rPr lang="en-US" dirty="0" smtClean="0">
                <a:solidFill>
                  <a:schemeClr val="accent1">
                    <a:lumMod val="75000"/>
                  </a:schemeClr>
                </a:solidFill>
                <a:sym typeface="Symbol" pitchFamily="18" charset="2"/>
              </a:rPr>
              <a:t>Tightening monetary policy:  ↑ key interest rate</a:t>
            </a:r>
          </a:p>
        </p:txBody>
      </p:sp>
    </p:spTree>
    <p:extLst>
      <p:ext uri="{BB962C8B-B14F-4D97-AF65-F5344CB8AC3E}">
        <p14:creationId xmlns:p14="http://schemas.microsoft.com/office/powerpoint/2010/main" val="864463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79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879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79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879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79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879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79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879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79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879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79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7879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79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7879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790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78790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790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178790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790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78790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7907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884238"/>
          </a:xfrm>
        </p:spPr>
        <p:txBody>
          <a:bodyPr/>
          <a:lstStyle/>
          <a:p>
            <a:pPr eaLnBrk="1" hangingPunct="1"/>
            <a:r>
              <a:rPr lang="en-US" sz="3200" u="sng" smtClean="0"/>
              <a:t>Targeting the Overnight Lending Rate (Interbank Money Market)</a:t>
            </a:r>
          </a:p>
        </p:txBody>
      </p:sp>
      <p:sp>
        <p:nvSpPr>
          <p:cNvPr id="137219" name="Line 3"/>
          <p:cNvSpPr>
            <a:spLocks noChangeShapeType="1"/>
          </p:cNvSpPr>
          <p:nvPr/>
        </p:nvSpPr>
        <p:spPr bwMode="auto">
          <a:xfrm>
            <a:off x="1476375" y="1484313"/>
            <a:ext cx="0" cy="418147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37220" name="Line 4"/>
          <p:cNvSpPr>
            <a:spLocks noChangeShapeType="1"/>
          </p:cNvSpPr>
          <p:nvPr/>
        </p:nvSpPr>
        <p:spPr bwMode="auto">
          <a:xfrm flipV="1">
            <a:off x="1476375" y="5661025"/>
            <a:ext cx="475138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37221" name="Line 5"/>
          <p:cNvSpPr>
            <a:spLocks noChangeShapeType="1"/>
          </p:cNvSpPr>
          <p:nvPr/>
        </p:nvSpPr>
        <p:spPr bwMode="auto">
          <a:xfrm>
            <a:off x="1979613" y="2276475"/>
            <a:ext cx="2735262" cy="273685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37222" name="Line 6"/>
          <p:cNvSpPr>
            <a:spLocks noChangeShapeType="1"/>
          </p:cNvSpPr>
          <p:nvPr/>
        </p:nvSpPr>
        <p:spPr bwMode="auto">
          <a:xfrm>
            <a:off x="3429000" y="3749675"/>
            <a:ext cx="11113" cy="1916113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37223" name="Text Box 7"/>
          <p:cNvSpPr txBox="1">
            <a:spLocks noChangeArrowheads="1"/>
          </p:cNvSpPr>
          <p:nvPr/>
        </p:nvSpPr>
        <p:spPr bwMode="auto">
          <a:xfrm>
            <a:off x="2915816" y="5661025"/>
            <a:ext cx="1008112" cy="36933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0" dirty="0" smtClean="0">
                <a:latin typeface="Tahoma" pitchFamily="34" charset="0"/>
              </a:rPr>
              <a:t>Q</a:t>
            </a:r>
            <a:r>
              <a:rPr lang="en-US" b="0" baseline="-25000" dirty="0" smtClean="0">
                <a:latin typeface="Tahoma" pitchFamily="34" charset="0"/>
              </a:rPr>
              <a:t>f1</a:t>
            </a:r>
            <a:endParaRPr lang="en-US" b="0" dirty="0">
              <a:latin typeface="Tahoma" pitchFamily="34" charset="0"/>
            </a:endParaRPr>
          </a:p>
        </p:txBody>
      </p:sp>
      <p:sp>
        <p:nvSpPr>
          <p:cNvPr id="137224" name="Text Box 8"/>
          <p:cNvSpPr txBox="1">
            <a:spLocks noChangeArrowheads="1"/>
          </p:cNvSpPr>
          <p:nvPr/>
        </p:nvSpPr>
        <p:spPr bwMode="auto">
          <a:xfrm rot="10800000">
            <a:off x="322263" y="1557338"/>
            <a:ext cx="458787" cy="30480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>
                <a:latin typeface="Tahoma" pitchFamily="34" charset="0"/>
              </a:rPr>
              <a:t>Overnight Lending Rate</a:t>
            </a:r>
          </a:p>
        </p:txBody>
      </p:sp>
      <p:sp>
        <p:nvSpPr>
          <p:cNvPr id="137225" name="Text Box 9"/>
          <p:cNvSpPr txBox="1">
            <a:spLocks noChangeArrowheads="1"/>
          </p:cNvSpPr>
          <p:nvPr/>
        </p:nvSpPr>
        <p:spPr bwMode="auto">
          <a:xfrm>
            <a:off x="900113" y="3500438"/>
            <a:ext cx="657225" cy="36671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b="0">
                <a:latin typeface="Tahoma" pitchFamily="34" charset="0"/>
              </a:rPr>
              <a:t>4.0</a:t>
            </a:r>
          </a:p>
        </p:txBody>
      </p:sp>
      <p:sp>
        <p:nvSpPr>
          <p:cNvPr id="137226" name="Oval 10"/>
          <p:cNvSpPr>
            <a:spLocks noChangeArrowheads="1"/>
          </p:cNvSpPr>
          <p:nvPr/>
        </p:nvSpPr>
        <p:spPr bwMode="auto">
          <a:xfrm>
            <a:off x="3382963" y="3679825"/>
            <a:ext cx="131762" cy="131763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37227" name="Text Box 11"/>
          <p:cNvSpPr txBox="1">
            <a:spLocks noChangeArrowheads="1"/>
          </p:cNvSpPr>
          <p:nvPr/>
        </p:nvSpPr>
        <p:spPr bwMode="auto">
          <a:xfrm>
            <a:off x="3419475" y="2276475"/>
            <a:ext cx="3600797" cy="646331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0" dirty="0">
                <a:latin typeface="Tahoma" pitchFamily="34" charset="0"/>
              </a:rPr>
              <a:t>Demand </a:t>
            </a:r>
            <a:r>
              <a:rPr lang="en-US" b="0" dirty="0" smtClean="0">
                <a:latin typeface="Tahoma" pitchFamily="34" charset="0"/>
              </a:rPr>
              <a:t>curve for reserves </a:t>
            </a:r>
            <a:r>
              <a:rPr lang="en-US" b="0" dirty="0">
                <a:latin typeface="Tahoma" pitchFamily="34" charset="0"/>
              </a:rPr>
              <a:t>is downward sloping</a:t>
            </a:r>
          </a:p>
        </p:txBody>
      </p:sp>
      <p:sp>
        <p:nvSpPr>
          <p:cNvPr id="137228" name="Text Box 12"/>
          <p:cNvSpPr txBox="1">
            <a:spLocks noChangeArrowheads="1"/>
          </p:cNvSpPr>
          <p:nvPr/>
        </p:nvSpPr>
        <p:spPr bwMode="auto">
          <a:xfrm>
            <a:off x="4676775" y="4676775"/>
            <a:ext cx="738188" cy="3667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0">
                <a:latin typeface="Tahoma" pitchFamily="34" charset="0"/>
              </a:rPr>
              <a:t>D</a:t>
            </a:r>
            <a:r>
              <a:rPr lang="en-US" b="0" baseline="-25000">
                <a:latin typeface="Tahoma" pitchFamily="34" charset="0"/>
              </a:rPr>
              <a:t>f</a:t>
            </a:r>
          </a:p>
        </p:txBody>
      </p:sp>
      <p:sp>
        <p:nvSpPr>
          <p:cNvPr id="137229" name="Line 13"/>
          <p:cNvSpPr>
            <a:spLocks noChangeShapeType="1"/>
          </p:cNvSpPr>
          <p:nvPr/>
        </p:nvSpPr>
        <p:spPr bwMode="auto">
          <a:xfrm flipH="1">
            <a:off x="2700338" y="2492375"/>
            <a:ext cx="715962" cy="5397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37230" name="Line 14"/>
          <p:cNvSpPr>
            <a:spLocks noChangeShapeType="1"/>
          </p:cNvSpPr>
          <p:nvPr/>
        </p:nvSpPr>
        <p:spPr bwMode="auto">
          <a:xfrm>
            <a:off x="1476375" y="2276475"/>
            <a:ext cx="6335713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Dot"/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137231" name="Line 15"/>
          <p:cNvSpPr>
            <a:spLocks noChangeShapeType="1"/>
          </p:cNvSpPr>
          <p:nvPr/>
        </p:nvSpPr>
        <p:spPr bwMode="auto">
          <a:xfrm>
            <a:off x="1476375" y="5013325"/>
            <a:ext cx="6335713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Dot"/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137232" name="Line 16"/>
          <p:cNvSpPr>
            <a:spLocks noChangeShapeType="1"/>
          </p:cNvSpPr>
          <p:nvPr/>
        </p:nvSpPr>
        <p:spPr bwMode="auto">
          <a:xfrm flipH="1">
            <a:off x="1331913" y="5516563"/>
            <a:ext cx="287337" cy="21748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137233" name="Line 17"/>
          <p:cNvSpPr>
            <a:spLocks noChangeShapeType="1"/>
          </p:cNvSpPr>
          <p:nvPr/>
        </p:nvSpPr>
        <p:spPr bwMode="auto">
          <a:xfrm flipH="1">
            <a:off x="1403350" y="5589588"/>
            <a:ext cx="287338" cy="21748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137234" name="Text Box 18"/>
          <p:cNvSpPr txBox="1">
            <a:spLocks noChangeArrowheads="1"/>
          </p:cNvSpPr>
          <p:nvPr/>
        </p:nvSpPr>
        <p:spPr bwMode="auto">
          <a:xfrm>
            <a:off x="827088" y="2060575"/>
            <a:ext cx="657225" cy="3667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b="0">
                <a:latin typeface="Tahoma" pitchFamily="34" charset="0"/>
              </a:rPr>
              <a:t>4.25</a:t>
            </a:r>
          </a:p>
        </p:txBody>
      </p:sp>
      <p:sp>
        <p:nvSpPr>
          <p:cNvPr id="137235" name="Text Box 19"/>
          <p:cNvSpPr txBox="1">
            <a:spLocks noChangeArrowheads="1"/>
          </p:cNvSpPr>
          <p:nvPr/>
        </p:nvSpPr>
        <p:spPr bwMode="auto">
          <a:xfrm>
            <a:off x="827088" y="4797425"/>
            <a:ext cx="657225" cy="3667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b="0">
                <a:latin typeface="Tahoma" pitchFamily="34" charset="0"/>
              </a:rPr>
              <a:t>3.75</a:t>
            </a:r>
          </a:p>
        </p:txBody>
      </p:sp>
      <p:sp>
        <p:nvSpPr>
          <p:cNvPr id="137236" name="AutoShape 20"/>
          <p:cNvSpPr>
            <a:spLocks/>
          </p:cNvSpPr>
          <p:nvPr/>
        </p:nvSpPr>
        <p:spPr bwMode="auto">
          <a:xfrm>
            <a:off x="7812088" y="2276475"/>
            <a:ext cx="287337" cy="2736850"/>
          </a:xfrm>
          <a:prstGeom prst="rightBrace">
            <a:avLst>
              <a:gd name="adj1" fmla="val 79374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37237" name="Text Box 21"/>
          <p:cNvSpPr txBox="1">
            <a:spLocks noChangeArrowheads="1"/>
          </p:cNvSpPr>
          <p:nvPr/>
        </p:nvSpPr>
        <p:spPr bwMode="auto">
          <a:xfrm>
            <a:off x="8172450" y="2924175"/>
            <a:ext cx="458788" cy="238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Operating band</a:t>
            </a:r>
          </a:p>
        </p:txBody>
      </p:sp>
      <p:sp>
        <p:nvSpPr>
          <p:cNvPr id="137238" name="Line 22"/>
          <p:cNvSpPr>
            <a:spLocks noChangeShapeType="1"/>
          </p:cNvSpPr>
          <p:nvPr/>
        </p:nvSpPr>
        <p:spPr bwMode="auto">
          <a:xfrm>
            <a:off x="1476375" y="3716338"/>
            <a:ext cx="19431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23" name="Text Box 7"/>
          <p:cNvSpPr txBox="1">
            <a:spLocks noChangeArrowheads="1"/>
          </p:cNvSpPr>
          <p:nvPr/>
        </p:nvSpPr>
        <p:spPr bwMode="auto">
          <a:xfrm>
            <a:off x="5293657" y="5611395"/>
            <a:ext cx="2879042" cy="36933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dirty="0" smtClean="0">
                <a:latin typeface="Tahoma" pitchFamily="34" charset="0"/>
              </a:rPr>
              <a:t>Quantity </a:t>
            </a:r>
            <a:r>
              <a:rPr lang="en-US" dirty="0">
                <a:latin typeface="Tahoma" pitchFamily="34" charset="0"/>
              </a:rPr>
              <a:t>of Reserves</a:t>
            </a:r>
          </a:p>
        </p:txBody>
      </p:sp>
    </p:spTree>
    <p:extLst>
      <p:ext uri="{BB962C8B-B14F-4D97-AF65-F5344CB8AC3E}">
        <p14:creationId xmlns:p14="http://schemas.microsoft.com/office/powerpoint/2010/main" val="418329850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884238"/>
          </a:xfrm>
        </p:spPr>
        <p:txBody>
          <a:bodyPr/>
          <a:lstStyle/>
          <a:p>
            <a:pPr eaLnBrk="1" hangingPunct="1"/>
            <a:r>
              <a:rPr lang="en-US" sz="3200" u="sng" smtClean="0"/>
              <a:t>Targeting the Overnight Lending Rate (Interbank Money Market)</a:t>
            </a:r>
          </a:p>
        </p:txBody>
      </p:sp>
      <p:sp>
        <p:nvSpPr>
          <p:cNvPr id="138243" name="Line 3"/>
          <p:cNvSpPr>
            <a:spLocks noChangeShapeType="1"/>
          </p:cNvSpPr>
          <p:nvPr/>
        </p:nvSpPr>
        <p:spPr bwMode="auto">
          <a:xfrm>
            <a:off x="1476375" y="1484313"/>
            <a:ext cx="0" cy="418147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38244" name="Line 4"/>
          <p:cNvSpPr>
            <a:spLocks noChangeShapeType="1"/>
          </p:cNvSpPr>
          <p:nvPr/>
        </p:nvSpPr>
        <p:spPr bwMode="auto">
          <a:xfrm flipV="1">
            <a:off x="1476375" y="5661025"/>
            <a:ext cx="475138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38245" name="Line 5"/>
          <p:cNvSpPr>
            <a:spLocks noChangeShapeType="1"/>
          </p:cNvSpPr>
          <p:nvPr/>
        </p:nvSpPr>
        <p:spPr bwMode="auto">
          <a:xfrm>
            <a:off x="1979613" y="2276475"/>
            <a:ext cx="2735262" cy="273685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793030" name="Line 6"/>
          <p:cNvSpPr>
            <a:spLocks noChangeShapeType="1"/>
          </p:cNvSpPr>
          <p:nvPr/>
        </p:nvSpPr>
        <p:spPr bwMode="auto">
          <a:xfrm>
            <a:off x="1403350" y="3716338"/>
            <a:ext cx="3313113" cy="0"/>
          </a:xfrm>
          <a:prstGeom prst="line">
            <a:avLst/>
          </a:prstGeom>
          <a:noFill/>
          <a:ln w="28575">
            <a:solidFill>
              <a:srgbClr val="FF3300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38247" name="Line 7"/>
          <p:cNvSpPr>
            <a:spLocks noChangeShapeType="1"/>
          </p:cNvSpPr>
          <p:nvPr/>
        </p:nvSpPr>
        <p:spPr bwMode="auto">
          <a:xfrm>
            <a:off x="3429000" y="3749675"/>
            <a:ext cx="11113" cy="1916113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38249" name="Text Box 9"/>
          <p:cNvSpPr txBox="1">
            <a:spLocks noChangeArrowheads="1"/>
          </p:cNvSpPr>
          <p:nvPr/>
        </p:nvSpPr>
        <p:spPr bwMode="auto">
          <a:xfrm rot="10800000">
            <a:off x="322263" y="1557338"/>
            <a:ext cx="458787" cy="30480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>
                <a:latin typeface="Tahoma" pitchFamily="34" charset="0"/>
              </a:rPr>
              <a:t>Overnight Lending Rate</a:t>
            </a:r>
          </a:p>
        </p:txBody>
      </p:sp>
      <p:sp>
        <p:nvSpPr>
          <p:cNvPr id="138250" name="Text Box 10"/>
          <p:cNvSpPr txBox="1">
            <a:spLocks noChangeArrowheads="1"/>
          </p:cNvSpPr>
          <p:nvPr/>
        </p:nvSpPr>
        <p:spPr bwMode="auto">
          <a:xfrm>
            <a:off x="900113" y="3500438"/>
            <a:ext cx="657225" cy="36671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b="0">
                <a:latin typeface="Tahoma" pitchFamily="34" charset="0"/>
              </a:rPr>
              <a:t>4.0</a:t>
            </a:r>
          </a:p>
        </p:txBody>
      </p:sp>
      <p:sp>
        <p:nvSpPr>
          <p:cNvPr id="1793035" name="Text Box 11"/>
          <p:cNvSpPr txBox="1">
            <a:spLocks noChangeArrowheads="1"/>
          </p:cNvSpPr>
          <p:nvPr/>
        </p:nvSpPr>
        <p:spPr bwMode="auto">
          <a:xfrm>
            <a:off x="4787900" y="3500438"/>
            <a:ext cx="738188" cy="36671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0">
                <a:solidFill>
                  <a:srgbClr val="FF3300"/>
                </a:solidFill>
                <a:latin typeface="Tahoma" pitchFamily="34" charset="0"/>
              </a:rPr>
              <a:t>S</a:t>
            </a:r>
            <a:r>
              <a:rPr lang="en-US" b="0" baseline="-25000">
                <a:solidFill>
                  <a:srgbClr val="FF3300"/>
                </a:solidFill>
                <a:latin typeface="Tahoma" pitchFamily="34" charset="0"/>
              </a:rPr>
              <a:t>f1</a:t>
            </a:r>
          </a:p>
        </p:txBody>
      </p:sp>
      <p:sp>
        <p:nvSpPr>
          <p:cNvPr id="138252" name="Oval 12"/>
          <p:cNvSpPr>
            <a:spLocks noChangeArrowheads="1"/>
          </p:cNvSpPr>
          <p:nvPr/>
        </p:nvSpPr>
        <p:spPr bwMode="auto">
          <a:xfrm>
            <a:off x="3382963" y="3679825"/>
            <a:ext cx="131762" cy="131763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38253" name="Text Box 13"/>
          <p:cNvSpPr txBox="1">
            <a:spLocks noChangeArrowheads="1"/>
          </p:cNvSpPr>
          <p:nvPr/>
        </p:nvSpPr>
        <p:spPr bwMode="auto">
          <a:xfrm>
            <a:off x="3419475" y="2276475"/>
            <a:ext cx="3384773" cy="646331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0" dirty="0">
                <a:latin typeface="Tahoma" pitchFamily="34" charset="0"/>
              </a:rPr>
              <a:t>Demand </a:t>
            </a:r>
            <a:r>
              <a:rPr lang="en-US" b="0" dirty="0" smtClean="0">
                <a:latin typeface="Tahoma" pitchFamily="34" charset="0"/>
              </a:rPr>
              <a:t>curve for reserves </a:t>
            </a:r>
            <a:r>
              <a:rPr lang="en-US" b="0" dirty="0">
                <a:latin typeface="Tahoma" pitchFamily="34" charset="0"/>
              </a:rPr>
              <a:t>is downward sloping</a:t>
            </a:r>
          </a:p>
        </p:txBody>
      </p:sp>
      <p:sp>
        <p:nvSpPr>
          <p:cNvPr id="138254" name="Text Box 14"/>
          <p:cNvSpPr txBox="1">
            <a:spLocks noChangeArrowheads="1"/>
          </p:cNvSpPr>
          <p:nvPr/>
        </p:nvSpPr>
        <p:spPr bwMode="auto">
          <a:xfrm>
            <a:off x="4676775" y="4676775"/>
            <a:ext cx="738188" cy="3667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0">
                <a:latin typeface="Tahoma" pitchFamily="34" charset="0"/>
              </a:rPr>
              <a:t>D</a:t>
            </a:r>
            <a:r>
              <a:rPr lang="en-US" b="0" baseline="-25000">
                <a:latin typeface="Tahoma" pitchFamily="34" charset="0"/>
              </a:rPr>
              <a:t>f</a:t>
            </a:r>
          </a:p>
        </p:txBody>
      </p:sp>
      <p:sp>
        <p:nvSpPr>
          <p:cNvPr id="1793039" name="Text Box 15"/>
          <p:cNvSpPr txBox="1">
            <a:spLocks noChangeArrowheads="1"/>
          </p:cNvSpPr>
          <p:nvPr/>
        </p:nvSpPr>
        <p:spPr bwMode="auto">
          <a:xfrm>
            <a:off x="5456238" y="4222750"/>
            <a:ext cx="2524125" cy="64135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0">
                <a:latin typeface="Tahoma" pitchFamily="34" charset="0"/>
              </a:rPr>
              <a:t>Supply is horizontal at the target rate</a:t>
            </a:r>
          </a:p>
        </p:txBody>
      </p:sp>
      <p:sp>
        <p:nvSpPr>
          <p:cNvPr id="1793040" name="Text Box 16"/>
          <p:cNvSpPr txBox="1">
            <a:spLocks noChangeArrowheads="1"/>
          </p:cNvSpPr>
          <p:nvPr/>
        </p:nvSpPr>
        <p:spPr bwMode="auto">
          <a:xfrm>
            <a:off x="3657600" y="3028950"/>
            <a:ext cx="2457450" cy="646331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0" dirty="0">
                <a:solidFill>
                  <a:schemeClr val="bg2">
                    <a:lumMod val="60000"/>
                    <a:lumOff val="40000"/>
                  </a:schemeClr>
                </a:solidFill>
                <a:latin typeface="Tahoma" pitchFamily="34" charset="0"/>
              </a:rPr>
              <a:t>Bank </a:t>
            </a:r>
            <a:r>
              <a:rPr lang="en-US" b="0" dirty="0" smtClean="0">
                <a:solidFill>
                  <a:schemeClr val="bg2">
                    <a:lumMod val="60000"/>
                    <a:lumOff val="40000"/>
                  </a:schemeClr>
                </a:solidFill>
                <a:latin typeface="Tahoma" pitchFamily="34" charset="0"/>
              </a:rPr>
              <a:t>of Canada targets </a:t>
            </a:r>
            <a:r>
              <a:rPr lang="en-US" b="0" dirty="0">
                <a:solidFill>
                  <a:schemeClr val="bg2">
                    <a:lumMod val="60000"/>
                    <a:lumOff val="40000"/>
                  </a:schemeClr>
                </a:solidFill>
                <a:latin typeface="Tahoma" pitchFamily="34" charset="0"/>
              </a:rPr>
              <a:t>4% rate</a:t>
            </a:r>
          </a:p>
        </p:txBody>
      </p:sp>
      <p:sp>
        <p:nvSpPr>
          <p:cNvPr id="1793041" name="Line 17"/>
          <p:cNvSpPr>
            <a:spLocks noChangeShapeType="1"/>
          </p:cNvSpPr>
          <p:nvPr/>
        </p:nvSpPr>
        <p:spPr bwMode="auto">
          <a:xfrm flipH="1">
            <a:off x="3590925" y="3349625"/>
            <a:ext cx="309563" cy="285750"/>
          </a:xfrm>
          <a:prstGeom prst="line">
            <a:avLst/>
          </a:prstGeom>
          <a:noFill/>
          <a:ln w="38100">
            <a:solidFill>
              <a:schemeClr val="bg2">
                <a:lumMod val="60000"/>
                <a:lumOff val="40000"/>
              </a:schemeClr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38258" name="Line 18"/>
          <p:cNvSpPr>
            <a:spLocks noChangeShapeType="1"/>
          </p:cNvSpPr>
          <p:nvPr/>
        </p:nvSpPr>
        <p:spPr bwMode="auto">
          <a:xfrm flipH="1">
            <a:off x="2700338" y="2492375"/>
            <a:ext cx="715962" cy="5397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793043" name="Line 19"/>
          <p:cNvSpPr>
            <a:spLocks noChangeShapeType="1"/>
          </p:cNvSpPr>
          <p:nvPr/>
        </p:nvSpPr>
        <p:spPr bwMode="auto">
          <a:xfrm flipH="1" flipV="1">
            <a:off x="4913313" y="3856038"/>
            <a:ext cx="561975" cy="55086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38260" name="Line 20"/>
          <p:cNvSpPr>
            <a:spLocks noChangeShapeType="1"/>
          </p:cNvSpPr>
          <p:nvPr/>
        </p:nvSpPr>
        <p:spPr bwMode="auto">
          <a:xfrm>
            <a:off x="1476375" y="2276475"/>
            <a:ext cx="6335713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Dot"/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138261" name="Line 21"/>
          <p:cNvSpPr>
            <a:spLocks noChangeShapeType="1"/>
          </p:cNvSpPr>
          <p:nvPr/>
        </p:nvSpPr>
        <p:spPr bwMode="auto">
          <a:xfrm>
            <a:off x="1476375" y="5013325"/>
            <a:ext cx="6335713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Dot"/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138262" name="Line 22"/>
          <p:cNvSpPr>
            <a:spLocks noChangeShapeType="1"/>
          </p:cNvSpPr>
          <p:nvPr/>
        </p:nvSpPr>
        <p:spPr bwMode="auto">
          <a:xfrm flipH="1">
            <a:off x="1331913" y="5516563"/>
            <a:ext cx="287337" cy="21748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138263" name="Line 23"/>
          <p:cNvSpPr>
            <a:spLocks noChangeShapeType="1"/>
          </p:cNvSpPr>
          <p:nvPr/>
        </p:nvSpPr>
        <p:spPr bwMode="auto">
          <a:xfrm flipH="1">
            <a:off x="1403350" y="5589588"/>
            <a:ext cx="287338" cy="21748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138264" name="Text Box 24"/>
          <p:cNvSpPr txBox="1">
            <a:spLocks noChangeArrowheads="1"/>
          </p:cNvSpPr>
          <p:nvPr/>
        </p:nvSpPr>
        <p:spPr bwMode="auto">
          <a:xfrm>
            <a:off x="827088" y="2060575"/>
            <a:ext cx="657225" cy="3667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b="0">
                <a:latin typeface="Tahoma" pitchFamily="34" charset="0"/>
              </a:rPr>
              <a:t>4.25</a:t>
            </a:r>
          </a:p>
        </p:txBody>
      </p:sp>
      <p:sp>
        <p:nvSpPr>
          <p:cNvPr id="138265" name="Text Box 25"/>
          <p:cNvSpPr txBox="1">
            <a:spLocks noChangeArrowheads="1"/>
          </p:cNvSpPr>
          <p:nvPr/>
        </p:nvSpPr>
        <p:spPr bwMode="auto">
          <a:xfrm>
            <a:off x="827088" y="4797425"/>
            <a:ext cx="657225" cy="3667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b="0">
                <a:latin typeface="Tahoma" pitchFamily="34" charset="0"/>
              </a:rPr>
              <a:t>3.75</a:t>
            </a:r>
          </a:p>
        </p:txBody>
      </p:sp>
      <p:sp>
        <p:nvSpPr>
          <p:cNvPr id="138266" name="AutoShape 26"/>
          <p:cNvSpPr>
            <a:spLocks/>
          </p:cNvSpPr>
          <p:nvPr/>
        </p:nvSpPr>
        <p:spPr bwMode="auto">
          <a:xfrm>
            <a:off x="7812088" y="2276475"/>
            <a:ext cx="287337" cy="2736850"/>
          </a:xfrm>
          <a:prstGeom prst="rightBrace">
            <a:avLst>
              <a:gd name="adj1" fmla="val 79374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38267" name="Text Box 27"/>
          <p:cNvSpPr txBox="1">
            <a:spLocks noChangeArrowheads="1"/>
          </p:cNvSpPr>
          <p:nvPr/>
        </p:nvSpPr>
        <p:spPr bwMode="auto">
          <a:xfrm>
            <a:off x="8172450" y="2924175"/>
            <a:ext cx="458788" cy="238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Operating band</a:t>
            </a:r>
          </a:p>
        </p:txBody>
      </p:sp>
      <p:sp>
        <p:nvSpPr>
          <p:cNvPr id="138268" name="Line 28"/>
          <p:cNvSpPr>
            <a:spLocks noChangeShapeType="1"/>
          </p:cNvSpPr>
          <p:nvPr/>
        </p:nvSpPr>
        <p:spPr bwMode="auto">
          <a:xfrm>
            <a:off x="1476375" y="3716338"/>
            <a:ext cx="19431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30" name="Text Box 7"/>
          <p:cNvSpPr txBox="1">
            <a:spLocks noChangeArrowheads="1"/>
          </p:cNvSpPr>
          <p:nvPr/>
        </p:nvSpPr>
        <p:spPr bwMode="auto">
          <a:xfrm>
            <a:off x="5293657" y="5611395"/>
            <a:ext cx="2879042" cy="36933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dirty="0" smtClean="0">
                <a:latin typeface="Tahoma" pitchFamily="34" charset="0"/>
              </a:rPr>
              <a:t>Quantity </a:t>
            </a:r>
            <a:r>
              <a:rPr lang="en-US" dirty="0">
                <a:latin typeface="Tahoma" pitchFamily="34" charset="0"/>
              </a:rPr>
              <a:t>of Reserves</a:t>
            </a:r>
          </a:p>
        </p:txBody>
      </p:sp>
      <p:sp>
        <p:nvSpPr>
          <p:cNvPr id="31" name="Text Box 7"/>
          <p:cNvSpPr txBox="1">
            <a:spLocks noChangeArrowheads="1"/>
          </p:cNvSpPr>
          <p:nvPr/>
        </p:nvSpPr>
        <p:spPr bwMode="auto">
          <a:xfrm>
            <a:off x="2915816" y="5661025"/>
            <a:ext cx="1008112" cy="36933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0" dirty="0" smtClean="0">
                <a:latin typeface="Tahoma" pitchFamily="34" charset="0"/>
              </a:rPr>
              <a:t>Q</a:t>
            </a:r>
            <a:r>
              <a:rPr lang="en-US" b="0" baseline="-25000" dirty="0" smtClean="0">
                <a:latin typeface="Tahoma" pitchFamily="34" charset="0"/>
              </a:rPr>
              <a:t>f1</a:t>
            </a:r>
            <a:endParaRPr lang="en-US" b="0" dirty="0"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609215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3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3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3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3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3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3030" grpId="0" animBg="1"/>
      <p:bldP spid="1793035" grpId="0"/>
      <p:bldP spid="1793039" grpId="0"/>
      <p:bldP spid="1793041" grpId="0" animBg="1"/>
      <p:bldP spid="179304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884238"/>
          </a:xfrm>
        </p:spPr>
        <p:txBody>
          <a:bodyPr/>
          <a:lstStyle/>
          <a:p>
            <a:pPr eaLnBrk="1" hangingPunct="1"/>
            <a:r>
              <a:rPr lang="en-US" u="sng" smtClean="0"/>
              <a:t>Expansionary Monetary Policy</a:t>
            </a:r>
          </a:p>
        </p:txBody>
      </p:sp>
      <p:sp>
        <p:nvSpPr>
          <p:cNvPr id="139267" name="Line 3"/>
          <p:cNvSpPr>
            <a:spLocks noChangeShapeType="1"/>
          </p:cNvSpPr>
          <p:nvPr/>
        </p:nvSpPr>
        <p:spPr bwMode="auto">
          <a:xfrm>
            <a:off x="1101725" y="1708150"/>
            <a:ext cx="0" cy="396557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39268" name="Line 4"/>
          <p:cNvSpPr>
            <a:spLocks noChangeShapeType="1"/>
          </p:cNvSpPr>
          <p:nvPr/>
        </p:nvSpPr>
        <p:spPr bwMode="auto">
          <a:xfrm>
            <a:off x="1101725" y="5673725"/>
            <a:ext cx="380047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39269" name="Line 5"/>
          <p:cNvSpPr>
            <a:spLocks noChangeShapeType="1"/>
          </p:cNvSpPr>
          <p:nvPr/>
        </p:nvSpPr>
        <p:spPr bwMode="auto">
          <a:xfrm>
            <a:off x="1674813" y="1960563"/>
            <a:ext cx="2874962" cy="287655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794054" name="Line 6"/>
          <p:cNvSpPr>
            <a:spLocks noChangeShapeType="1"/>
          </p:cNvSpPr>
          <p:nvPr/>
        </p:nvSpPr>
        <p:spPr bwMode="auto">
          <a:xfrm>
            <a:off x="1123950" y="4462463"/>
            <a:ext cx="3051175" cy="0"/>
          </a:xfrm>
          <a:prstGeom prst="line">
            <a:avLst/>
          </a:prstGeom>
          <a:noFill/>
          <a:ln w="12700">
            <a:solidFill>
              <a:srgbClr val="FF0000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794055" name="Line 7"/>
          <p:cNvSpPr>
            <a:spLocks noChangeShapeType="1"/>
          </p:cNvSpPr>
          <p:nvPr/>
        </p:nvSpPr>
        <p:spPr bwMode="auto">
          <a:xfrm>
            <a:off x="4175125" y="4462463"/>
            <a:ext cx="0" cy="1222375"/>
          </a:xfrm>
          <a:prstGeom prst="line">
            <a:avLst/>
          </a:prstGeom>
          <a:noFill/>
          <a:ln w="9525">
            <a:solidFill>
              <a:srgbClr val="FF0000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39272" name="Line 8"/>
          <p:cNvSpPr>
            <a:spLocks noChangeShapeType="1"/>
          </p:cNvSpPr>
          <p:nvPr/>
        </p:nvSpPr>
        <p:spPr bwMode="auto">
          <a:xfrm>
            <a:off x="1082675" y="3736975"/>
            <a:ext cx="2335213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39273" name="Line 9"/>
          <p:cNvSpPr>
            <a:spLocks noChangeShapeType="1"/>
          </p:cNvSpPr>
          <p:nvPr/>
        </p:nvSpPr>
        <p:spPr bwMode="auto">
          <a:xfrm>
            <a:off x="3429000" y="3749675"/>
            <a:ext cx="11113" cy="1916113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39274" name="Line 10"/>
          <p:cNvSpPr>
            <a:spLocks noChangeShapeType="1"/>
          </p:cNvSpPr>
          <p:nvPr/>
        </p:nvSpPr>
        <p:spPr bwMode="auto">
          <a:xfrm>
            <a:off x="3440113" y="3725863"/>
            <a:ext cx="1430337" cy="11112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794059" name="Line 11"/>
          <p:cNvSpPr>
            <a:spLocks noChangeShapeType="1"/>
          </p:cNvSpPr>
          <p:nvPr/>
        </p:nvSpPr>
        <p:spPr bwMode="auto">
          <a:xfrm flipV="1">
            <a:off x="4178300" y="4464050"/>
            <a:ext cx="681038" cy="11113"/>
          </a:xfrm>
          <a:prstGeom prst="line">
            <a:avLst/>
          </a:prstGeom>
          <a:noFill/>
          <a:ln w="9525">
            <a:solidFill>
              <a:srgbClr val="FF0000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39277" name="Text Box 13"/>
          <p:cNvSpPr txBox="1">
            <a:spLocks noChangeArrowheads="1"/>
          </p:cNvSpPr>
          <p:nvPr/>
        </p:nvSpPr>
        <p:spPr bwMode="auto">
          <a:xfrm rot="10800000">
            <a:off x="0" y="1844675"/>
            <a:ext cx="458788" cy="268763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0">
                <a:latin typeface="Tahoma" pitchFamily="34" charset="0"/>
              </a:rPr>
              <a:t>Overnight Lending Rate</a:t>
            </a:r>
          </a:p>
        </p:txBody>
      </p:sp>
      <p:sp>
        <p:nvSpPr>
          <p:cNvPr id="139278" name="Text Box 14"/>
          <p:cNvSpPr txBox="1">
            <a:spLocks noChangeArrowheads="1"/>
          </p:cNvSpPr>
          <p:nvPr/>
        </p:nvSpPr>
        <p:spPr bwMode="auto">
          <a:xfrm>
            <a:off x="493713" y="3529013"/>
            <a:ext cx="657225" cy="36671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b="0">
                <a:latin typeface="Tahoma" pitchFamily="34" charset="0"/>
              </a:rPr>
              <a:t>4.0</a:t>
            </a:r>
          </a:p>
        </p:txBody>
      </p:sp>
      <p:sp>
        <p:nvSpPr>
          <p:cNvPr id="1794063" name="Text Box 15"/>
          <p:cNvSpPr txBox="1">
            <a:spLocks noChangeArrowheads="1"/>
          </p:cNvSpPr>
          <p:nvPr/>
        </p:nvSpPr>
        <p:spPr bwMode="auto">
          <a:xfrm>
            <a:off x="538163" y="4213225"/>
            <a:ext cx="657225" cy="3667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b="0">
                <a:latin typeface="Tahoma" pitchFamily="34" charset="0"/>
              </a:rPr>
              <a:t>3.5</a:t>
            </a:r>
          </a:p>
        </p:txBody>
      </p:sp>
      <p:sp>
        <p:nvSpPr>
          <p:cNvPr id="139280" name="Text Box 16"/>
          <p:cNvSpPr txBox="1">
            <a:spLocks noChangeArrowheads="1"/>
          </p:cNvSpPr>
          <p:nvPr/>
        </p:nvSpPr>
        <p:spPr bwMode="auto">
          <a:xfrm>
            <a:off x="4905375" y="3473450"/>
            <a:ext cx="738188" cy="3667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0">
                <a:latin typeface="Tahoma" pitchFamily="34" charset="0"/>
              </a:rPr>
              <a:t>S</a:t>
            </a:r>
            <a:r>
              <a:rPr lang="en-US" b="0" baseline="-25000">
                <a:latin typeface="Tahoma" pitchFamily="34" charset="0"/>
              </a:rPr>
              <a:t>f1</a:t>
            </a:r>
          </a:p>
        </p:txBody>
      </p:sp>
      <p:sp>
        <p:nvSpPr>
          <p:cNvPr id="1794065" name="Text Box 17"/>
          <p:cNvSpPr txBox="1">
            <a:spLocks noChangeArrowheads="1"/>
          </p:cNvSpPr>
          <p:nvPr/>
        </p:nvSpPr>
        <p:spPr bwMode="auto">
          <a:xfrm>
            <a:off x="4894263" y="4233863"/>
            <a:ext cx="738187" cy="36671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0" dirty="0">
                <a:solidFill>
                  <a:srgbClr val="FF0000"/>
                </a:solidFill>
                <a:latin typeface="Tahoma" pitchFamily="34" charset="0"/>
              </a:rPr>
              <a:t>S</a:t>
            </a:r>
            <a:r>
              <a:rPr lang="en-US" b="0" baseline="-25000" dirty="0">
                <a:solidFill>
                  <a:srgbClr val="FF0000"/>
                </a:solidFill>
                <a:latin typeface="Tahoma" pitchFamily="34" charset="0"/>
              </a:rPr>
              <a:t>f2</a:t>
            </a:r>
          </a:p>
        </p:txBody>
      </p:sp>
      <p:sp>
        <p:nvSpPr>
          <p:cNvPr id="1794066" name="Rectangle 18"/>
          <p:cNvSpPr>
            <a:spLocks noChangeArrowheads="1"/>
          </p:cNvSpPr>
          <p:nvPr/>
        </p:nvSpPr>
        <p:spPr bwMode="auto">
          <a:xfrm>
            <a:off x="5724525" y="2636838"/>
            <a:ext cx="3238500" cy="2308324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hlink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CA" sz="2400" b="0" i="1" dirty="0" smtClean="0">
                <a:latin typeface="Tahoma" pitchFamily="34" charset="0"/>
              </a:rPr>
              <a:t>Bank of Canada </a:t>
            </a:r>
            <a:r>
              <a:rPr lang="en-CA" sz="2400" b="0" i="1" dirty="0">
                <a:latin typeface="Tahoma" pitchFamily="34" charset="0"/>
              </a:rPr>
              <a:t>will</a:t>
            </a:r>
          </a:p>
          <a:p>
            <a:pPr eaLnBrk="0" hangingPunct="0">
              <a:buFontTx/>
              <a:buChar char="-"/>
            </a:pPr>
            <a:endParaRPr lang="en-CA" sz="2400" b="0" dirty="0" smtClean="0">
              <a:latin typeface="Tahoma" pitchFamily="34" charset="0"/>
            </a:endParaRPr>
          </a:p>
          <a:p>
            <a:pPr eaLnBrk="0" hangingPunct="0">
              <a:buFontTx/>
              <a:buChar char="-"/>
            </a:pPr>
            <a:r>
              <a:rPr lang="en-CA" sz="2400" b="0" dirty="0" smtClean="0">
                <a:latin typeface="Tahoma" pitchFamily="34" charset="0"/>
              </a:rPr>
              <a:t>buy </a:t>
            </a:r>
            <a:r>
              <a:rPr lang="en-CA" sz="2400" b="0" dirty="0">
                <a:latin typeface="Tahoma" pitchFamily="34" charset="0"/>
              </a:rPr>
              <a:t>securities</a:t>
            </a:r>
          </a:p>
          <a:p>
            <a:pPr eaLnBrk="0" hangingPunct="0">
              <a:buFontTx/>
              <a:buChar char="-"/>
            </a:pPr>
            <a:endParaRPr lang="en-CA" sz="2400" b="0" dirty="0">
              <a:latin typeface="Tahoma" pitchFamily="34" charset="0"/>
            </a:endParaRPr>
          </a:p>
          <a:p>
            <a:pPr eaLnBrk="0" hangingPunct="0">
              <a:buFontTx/>
              <a:buChar char="-"/>
            </a:pPr>
            <a:r>
              <a:rPr lang="en-CA" sz="2400" b="0" dirty="0">
                <a:latin typeface="Tahoma" pitchFamily="34" charset="0"/>
              </a:rPr>
              <a:t>reduce the key rate</a:t>
            </a:r>
          </a:p>
          <a:p>
            <a:pPr eaLnBrk="0" hangingPunct="0"/>
            <a:endParaRPr lang="en-US" sz="2400" b="0" dirty="0"/>
          </a:p>
        </p:txBody>
      </p:sp>
      <p:sp>
        <p:nvSpPr>
          <p:cNvPr id="1794067" name="Text Box 19"/>
          <p:cNvSpPr txBox="1">
            <a:spLocks noChangeArrowheads="1"/>
          </p:cNvSpPr>
          <p:nvPr/>
        </p:nvSpPr>
        <p:spPr bwMode="auto">
          <a:xfrm>
            <a:off x="2743200" y="1751013"/>
            <a:ext cx="6024563" cy="83099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 b="0" i="1" dirty="0">
                <a:solidFill>
                  <a:srgbClr val="FF3300"/>
                </a:solidFill>
                <a:latin typeface="Tahoma" pitchFamily="34" charset="0"/>
              </a:rPr>
              <a:t>Suppose that the economy faces </a:t>
            </a:r>
            <a:r>
              <a:rPr lang="en-US" sz="2400" b="0" i="1" u="sng" dirty="0">
                <a:solidFill>
                  <a:srgbClr val="FF3300"/>
                </a:solidFill>
                <a:latin typeface="Tahoma" pitchFamily="34" charset="0"/>
              </a:rPr>
              <a:t>recession </a:t>
            </a:r>
            <a:r>
              <a:rPr lang="en-US" sz="2400" b="0" i="1" dirty="0">
                <a:solidFill>
                  <a:srgbClr val="FF3300"/>
                </a:solidFill>
                <a:latin typeface="Tahoma" pitchFamily="34" charset="0"/>
              </a:rPr>
              <a:t>and unemployment</a:t>
            </a:r>
          </a:p>
        </p:txBody>
      </p:sp>
      <p:sp>
        <p:nvSpPr>
          <p:cNvPr id="1794068" name="AutoShape 20"/>
          <p:cNvSpPr>
            <a:spLocks noChangeArrowheads="1"/>
          </p:cNvSpPr>
          <p:nvPr/>
        </p:nvSpPr>
        <p:spPr bwMode="auto">
          <a:xfrm rot="10800000">
            <a:off x="2413000" y="3811588"/>
            <a:ext cx="285750" cy="495300"/>
          </a:xfrm>
          <a:prstGeom prst="upArrow">
            <a:avLst>
              <a:gd name="adj1" fmla="val 50000"/>
              <a:gd name="adj2" fmla="val 43333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94069" name="AutoShape 21"/>
          <p:cNvSpPr>
            <a:spLocks noChangeArrowheads="1"/>
          </p:cNvSpPr>
          <p:nvPr/>
        </p:nvSpPr>
        <p:spPr bwMode="auto">
          <a:xfrm rot="5400000">
            <a:off x="3605213" y="4641850"/>
            <a:ext cx="285750" cy="495300"/>
          </a:xfrm>
          <a:prstGeom prst="upArrow">
            <a:avLst>
              <a:gd name="adj1" fmla="val 50000"/>
              <a:gd name="adj2" fmla="val 43333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2" name="Text Box 7"/>
          <p:cNvSpPr txBox="1">
            <a:spLocks noChangeArrowheads="1"/>
          </p:cNvSpPr>
          <p:nvPr/>
        </p:nvSpPr>
        <p:spPr bwMode="auto">
          <a:xfrm>
            <a:off x="3671069" y="5666343"/>
            <a:ext cx="1008112" cy="36933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0" dirty="0" smtClean="0">
                <a:solidFill>
                  <a:srgbClr val="FF0000"/>
                </a:solidFill>
                <a:latin typeface="Tahoma" pitchFamily="34" charset="0"/>
              </a:rPr>
              <a:t>Q</a:t>
            </a:r>
            <a:r>
              <a:rPr lang="en-US" b="0" baseline="-25000" dirty="0" smtClean="0">
                <a:solidFill>
                  <a:srgbClr val="FF0000"/>
                </a:solidFill>
                <a:latin typeface="Tahoma" pitchFamily="34" charset="0"/>
              </a:rPr>
              <a:t>f2</a:t>
            </a:r>
            <a:endParaRPr lang="en-US" b="0" dirty="0">
              <a:solidFill>
                <a:srgbClr val="FF0000"/>
              </a:solidFill>
              <a:latin typeface="Tahoma" pitchFamily="34" charset="0"/>
            </a:endParaRPr>
          </a:p>
        </p:txBody>
      </p:sp>
      <p:sp>
        <p:nvSpPr>
          <p:cNvPr id="23" name="Text Box 7"/>
          <p:cNvSpPr txBox="1">
            <a:spLocks noChangeArrowheads="1"/>
          </p:cNvSpPr>
          <p:nvPr/>
        </p:nvSpPr>
        <p:spPr bwMode="auto">
          <a:xfrm>
            <a:off x="2915816" y="5661025"/>
            <a:ext cx="1008112" cy="36933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0" dirty="0" smtClean="0">
                <a:latin typeface="Tahoma" pitchFamily="34" charset="0"/>
              </a:rPr>
              <a:t>Q</a:t>
            </a:r>
            <a:r>
              <a:rPr lang="en-US" b="0" baseline="-25000" dirty="0" smtClean="0">
                <a:latin typeface="Tahoma" pitchFamily="34" charset="0"/>
              </a:rPr>
              <a:t>f1</a:t>
            </a:r>
            <a:endParaRPr lang="en-US" b="0" dirty="0">
              <a:latin typeface="Tahoma" pitchFamily="34" charset="0"/>
            </a:endParaRPr>
          </a:p>
        </p:txBody>
      </p:sp>
      <p:sp>
        <p:nvSpPr>
          <p:cNvPr id="24" name="Text Box 7"/>
          <p:cNvSpPr txBox="1">
            <a:spLocks noChangeArrowheads="1"/>
          </p:cNvSpPr>
          <p:nvPr/>
        </p:nvSpPr>
        <p:spPr bwMode="auto">
          <a:xfrm>
            <a:off x="2571238" y="6139418"/>
            <a:ext cx="2879042" cy="36933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dirty="0" smtClean="0">
                <a:latin typeface="Tahoma" pitchFamily="34" charset="0"/>
              </a:rPr>
              <a:t>Quantity </a:t>
            </a:r>
            <a:r>
              <a:rPr lang="en-US" dirty="0">
                <a:latin typeface="Tahoma" pitchFamily="34" charset="0"/>
              </a:rPr>
              <a:t>of Reserves</a:t>
            </a:r>
          </a:p>
        </p:txBody>
      </p:sp>
    </p:spTree>
    <p:extLst>
      <p:ext uri="{BB962C8B-B14F-4D97-AF65-F5344CB8AC3E}">
        <p14:creationId xmlns:p14="http://schemas.microsoft.com/office/powerpoint/2010/main" val="75627611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4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4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4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4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4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4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4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4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4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4054" grpId="0" animBg="1"/>
      <p:bldP spid="1794055" grpId="0" animBg="1"/>
      <p:bldP spid="1794059" grpId="0" animBg="1"/>
      <p:bldP spid="1794063" grpId="0"/>
      <p:bldP spid="1794065" grpId="0"/>
      <p:bldP spid="1794066" grpId="0" animBg="1"/>
      <p:bldP spid="1794067" grpId="0"/>
      <p:bldP spid="1794068" grpId="0" animBg="1"/>
      <p:bldP spid="1794069" grpId="0" animBg="1"/>
      <p:bldP spid="2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884238"/>
          </a:xfrm>
        </p:spPr>
        <p:txBody>
          <a:bodyPr/>
          <a:lstStyle/>
          <a:p>
            <a:pPr eaLnBrk="1" hangingPunct="1"/>
            <a:r>
              <a:rPr lang="en-US" u="sng" smtClean="0"/>
              <a:t>Restrictive (Contractionary) Monetary Policy</a:t>
            </a:r>
          </a:p>
        </p:txBody>
      </p:sp>
      <p:sp>
        <p:nvSpPr>
          <p:cNvPr id="140291" name="Line 3"/>
          <p:cNvSpPr>
            <a:spLocks noChangeShapeType="1"/>
          </p:cNvSpPr>
          <p:nvPr/>
        </p:nvSpPr>
        <p:spPr bwMode="auto">
          <a:xfrm>
            <a:off x="1101725" y="1708150"/>
            <a:ext cx="0" cy="396557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40292" name="Line 4"/>
          <p:cNvSpPr>
            <a:spLocks noChangeShapeType="1"/>
          </p:cNvSpPr>
          <p:nvPr/>
        </p:nvSpPr>
        <p:spPr bwMode="auto">
          <a:xfrm>
            <a:off x="1101725" y="5673725"/>
            <a:ext cx="380047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40293" name="Line 5"/>
          <p:cNvSpPr>
            <a:spLocks noChangeShapeType="1"/>
          </p:cNvSpPr>
          <p:nvPr/>
        </p:nvSpPr>
        <p:spPr bwMode="auto">
          <a:xfrm>
            <a:off x="1674813" y="1960563"/>
            <a:ext cx="2874962" cy="287655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40294" name="Line 6"/>
          <p:cNvSpPr>
            <a:spLocks noChangeShapeType="1"/>
          </p:cNvSpPr>
          <p:nvPr/>
        </p:nvSpPr>
        <p:spPr bwMode="auto">
          <a:xfrm>
            <a:off x="1082675" y="3736975"/>
            <a:ext cx="2335213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795079" name="Line 7"/>
          <p:cNvSpPr>
            <a:spLocks noChangeShapeType="1"/>
          </p:cNvSpPr>
          <p:nvPr/>
        </p:nvSpPr>
        <p:spPr bwMode="auto">
          <a:xfrm>
            <a:off x="1084263" y="3032125"/>
            <a:ext cx="1652587" cy="0"/>
          </a:xfrm>
          <a:prstGeom prst="line">
            <a:avLst/>
          </a:prstGeom>
          <a:noFill/>
          <a:ln w="25400">
            <a:solidFill>
              <a:srgbClr val="FF0000"/>
            </a:solidFill>
            <a:prstDash val="sysDot"/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795080" name="Line 8"/>
          <p:cNvSpPr>
            <a:spLocks noChangeShapeType="1"/>
          </p:cNvSpPr>
          <p:nvPr/>
        </p:nvSpPr>
        <p:spPr bwMode="auto">
          <a:xfrm flipH="1">
            <a:off x="2701925" y="3067050"/>
            <a:ext cx="11113" cy="2609850"/>
          </a:xfrm>
          <a:prstGeom prst="line">
            <a:avLst/>
          </a:prstGeom>
          <a:noFill/>
          <a:ln w="25400">
            <a:solidFill>
              <a:srgbClr val="FF0000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40297" name="Line 9"/>
          <p:cNvSpPr>
            <a:spLocks noChangeShapeType="1"/>
          </p:cNvSpPr>
          <p:nvPr/>
        </p:nvSpPr>
        <p:spPr bwMode="auto">
          <a:xfrm>
            <a:off x="3429000" y="3749675"/>
            <a:ext cx="11113" cy="1916113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795082" name="Line 10"/>
          <p:cNvSpPr>
            <a:spLocks noChangeShapeType="1"/>
          </p:cNvSpPr>
          <p:nvPr/>
        </p:nvSpPr>
        <p:spPr bwMode="auto">
          <a:xfrm>
            <a:off x="2732088" y="3028950"/>
            <a:ext cx="2147887" cy="0"/>
          </a:xfrm>
          <a:prstGeom prst="line">
            <a:avLst/>
          </a:prstGeom>
          <a:noFill/>
          <a:ln w="25400">
            <a:solidFill>
              <a:srgbClr val="FF0000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40299" name="Line 11"/>
          <p:cNvSpPr>
            <a:spLocks noChangeShapeType="1"/>
          </p:cNvSpPr>
          <p:nvPr/>
        </p:nvSpPr>
        <p:spPr bwMode="auto">
          <a:xfrm>
            <a:off x="3440113" y="3725863"/>
            <a:ext cx="1430337" cy="11112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40301" name="Text Box 13"/>
          <p:cNvSpPr txBox="1">
            <a:spLocks noChangeArrowheads="1"/>
          </p:cNvSpPr>
          <p:nvPr/>
        </p:nvSpPr>
        <p:spPr bwMode="auto">
          <a:xfrm rot="10800000">
            <a:off x="0" y="1700213"/>
            <a:ext cx="458788" cy="268763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0">
                <a:latin typeface="Tahoma" pitchFamily="34" charset="0"/>
              </a:rPr>
              <a:t>Overnight Lending Rate</a:t>
            </a:r>
          </a:p>
        </p:txBody>
      </p:sp>
      <p:sp>
        <p:nvSpPr>
          <p:cNvPr id="140302" name="Text Box 14"/>
          <p:cNvSpPr txBox="1">
            <a:spLocks noChangeArrowheads="1"/>
          </p:cNvSpPr>
          <p:nvPr/>
        </p:nvSpPr>
        <p:spPr bwMode="auto">
          <a:xfrm>
            <a:off x="523875" y="2854325"/>
            <a:ext cx="657225" cy="3667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b="0">
                <a:latin typeface="Tahoma" pitchFamily="34" charset="0"/>
              </a:rPr>
              <a:t>4.5</a:t>
            </a:r>
          </a:p>
        </p:txBody>
      </p:sp>
      <p:sp>
        <p:nvSpPr>
          <p:cNvPr id="140303" name="Text Box 15"/>
          <p:cNvSpPr txBox="1">
            <a:spLocks noChangeArrowheads="1"/>
          </p:cNvSpPr>
          <p:nvPr/>
        </p:nvSpPr>
        <p:spPr bwMode="auto">
          <a:xfrm>
            <a:off x="493713" y="3529013"/>
            <a:ext cx="657225" cy="36671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b="0">
                <a:latin typeface="Tahoma" pitchFamily="34" charset="0"/>
              </a:rPr>
              <a:t>4.0</a:t>
            </a:r>
          </a:p>
        </p:txBody>
      </p:sp>
      <p:sp>
        <p:nvSpPr>
          <p:cNvPr id="140304" name="Text Box 16"/>
          <p:cNvSpPr txBox="1">
            <a:spLocks noChangeArrowheads="1"/>
          </p:cNvSpPr>
          <p:nvPr/>
        </p:nvSpPr>
        <p:spPr bwMode="auto">
          <a:xfrm>
            <a:off x="538163" y="4213225"/>
            <a:ext cx="657225" cy="3667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b="0">
                <a:latin typeface="Tahoma" pitchFamily="34" charset="0"/>
              </a:rPr>
              <a:t>3.5</a:t>
            </a:r>
          </a:p>
        </p:txBody>
      </p:sp>
      <p:sp>
        <p:nvSpPr>
          <p:cNvPr id="1795089" name="Text Box 17"/>
          <p:cNvSpPr txBox="1">
            <a:spLocks noChangeArrowheads="1"/>
          </p:cNvSpPr>
          <p:nvPr/>
        </p:nvSpPr>
        <p:spPr bwMode="auto">
          <a:xfrm>
            <a:off x="4957763" y="2743200"/>
            <a:ext cx="738187" cy="3667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0" dirty="0">
                <a:solidFill>
                  <a:srgbClr val="FF0000"/>
                </a:solidFill>
                <a:latin typeface="Tahoma" pitchFamily="34" charset="0"/>
              </a:rPr>
              <a:t>S</a:t>
            </a:r>
            <a:r>
              <a:rPr lang="en-US" b="0" baseline="-25000" dirty="0">
                <a:solidFill>
                  <a:srgbClr val="FF0000"/>
                </a:solidFill>
                <a:latin typeface="Tahoma" pitchFamily="34" charset="0"/>
              </a:rPr>
              <a:t>f3</a:t>
            </a:r>
          </a:p>
        </p:txBody>
      </p:sp>
      <p:sp>
        <p:nvSpPr>
          <p:cNvPr id="140306" name="Text Box 18"/>
          <p:cNvSpPr txBox="1">
            <a:spLocks noChangeArrowheads="1"/>
          </p:cNvSpPr>
          <p:nvPr/>
        </p:nvSpPr>
        <p:spPr bwMode="auto">
          <a:xfrm>
            <a:off x="4905375" y="3473450"/>
            <a:ext cx="738188" cy="3667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0">
                <a:latin typeface="Tahoma" pitchFamily="34" charset="0"/>
              </a:rPr>
              <a:t>S</a:t>
            </a:r>
            <a:r>
              <a:rPr lang="en-US" b="0" baseline="-25000">
                <a:latin typeface="Tahoma" pitchFamily="34" charset="0"/>
              </a:rPr>
              <a:t>f1</a:t>
            </a:r>
          </a:p>
        </p:txBody>
      </p:sp>
      <p:sp>
        <p:nvSpPr>
          <p:cNvPr id="1795091" name="Rectangle 19"/>
          <p:cNvSpPr>
            <a:spLocks noChangeArrowheads="1"/>
          </p:cNvSpPr>
          <p:nvPr/>
        </p:nvSpPr>
        <p:spPr bwMode="auto">
          <a:xfrm>
            <a:off x="5867400" y="2636838"/>
            <a:ext cx="3100388" cy="2308324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hlink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CA" sz="2400" b="0" i="1" dirty="0">
                <a:latin typeface="Tahoma" pitchFamily="34" charset="0"/>
              </a:rPr>
              <a:t>Bank </a:t>
            </a:r>
            <a:r>
              <a:rPr lang="en-CA" sz="2400" b="0" i="1" dirty="0" smtClean="0">
                <a:latin typeface="Tahoma" pitchFamily="34" charset="0"/>
              </a:rPr>
              <a:t>of Canada will</a:t>
            </a:r>
            <a:endParaRPr lang="en-CA" sz="2400" b="0" i="1" dirty="0">
              <a:latin typeface="Tahoma" pitchFamily="34" charset="0"/>
            </a:endParaRPr>
          </a:p>
          <a:p>
            <a:pPr eaLnBrk="0" hangingPunct="0"/>
            <a:endParaRPr lang="en-CA" sz="2400" b="0" dirty="0" smtClean="0">
              <a:latin typeface="Tahoma" pitchFamily="34" charset="0"/>
            </a:endParaRPr>
          </a:p>
          <a:p>
            <a:pPr eaLnBrk="0" hangingPunct="0">
              <a:buFontTx/>
              <a:buChar char="-"/>
            </a:pPr>
            <a:r>
              <a:rPr lang="en-CA" sz="2400" b="0" dirty="0" smtClean="0">
                <a:latin typeface="Tahoma" pitchFamily="34" charset="0"/>
              </a:rPr>
              <a:t> sell </a:t>
            </a:r>
            <a:r>
              <a:rPr lang="en-CA" sz="2400" b="0" dirty="0">
                <a:latin typeface="Tahoma" pitchFamily="34" charset="0"/>
              </a:rPr>
              <a:t>securities</a:t>
            </a:r>
          </a:p>
          <a:p>
            <a:pPr eaLnBrk="0" hangingPunct="0">
              <a:buFontTx/>
              <a:buChar char="-"/>
            </a:pPr>
            <a:endParaRPr lang="en-CA" sz="2400" b="0" dirty="0">
              <a:latin typeface="Tahoma" pitchFamily="34" charset="0"/>
            </a:endParaRPr>
          </a:p>
          <a:p>
            <a:pPr eaLnBrk="0" hangingPunct="0">
              <a:buFontTx/>
              <a:buChar char="-"/>
            </a:pPr>
            <a:r>
              <a:rPr lang="en-CA" sz="2400" b="0" dirty="0">
                <a:latin typeface="Tahoma" pitchFamily="34" charset="0"/>
              </a:rPr>
              <a:t>  increase the </a:t>
            </a:r>
          </a:p>
          <a:p>
            <a:pPr eaLnBrk="0" hangingPunct="0"/>
            <a:r>
              <a:rPr lang="en-CA" sz="2400" b="0" dirty="0">
                <a:latin typeface="Tahoma" pitchFamily="34" charset="0"/>
              </a:rPr>
              <a:t>   key rate</a:t>
            </a:r>
            <a:endParaRPr lang="en-US" sz="2400" b="0" dirty="0">
              <a:latin typeface="Tahoma" pitchFamily="34" charset="0"/>
            </a:endParaRPr>
          </a:p>
        </p:txBody>
      </p:sp>
      <p:sp>
        <p:nvSpPr>
          <p:cNvPr id="1795092" name="Text Box 20"/>
          <p:cNvSpPr txBox="1">
            <a:spLocks noChangeArrowheads="1"/>
          </p:cNvSpPr>
          <p:nvPr/>
        </p:nvSpPr>
        <p:spPr bwMode="auto">
          <a:xfrm>
            <a:off x="2292350" y="1773238"/>
            <a:ext cx="6675438" cy="4572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400" b="0" i="1" dirty="0">
                <a:solidFill>
                  <a:srgbClr val="FF3300"/>
                </a:solidFill>
                <a:latin typeface="Tahoma" pitchFamily="34" charset="0"/>
              </a:rPr>
              <a:t>Suppose that the economy faces </a:t>
            </a:r>
            <a:r>
              <a:rPr lang="en-US" sz="2400" b="0" i="1" u="sng" dirty="0">
                <a:solidFill>
                  <a:srgbClr val="FF3300"/>
                </a:solidFill>
                <a:latin typeface="Tahoma" pitchFamily="34" charset="0"/>
              </a:rPr>
              <a:t>rising inflation</a:t>
            </a:r>
          </a:p>
        </p:txBody>
      </p:sp>
      <p:sp>
        <p:nvSpPr>
          <p:cNvPr id="1795093" name="AutoShape 21"/>
          <p:cNvSpPr>
            <a:spLocks noChangeArrowheads="1"/>
          </p:cNvSpPr>
          <p:nvPr/>
        </p:nvSpPr>
        <p:spPr bwMode="auto">
          <a:xfrm>
            <a:off x="1862138" y="3151188"/>
            <a:ext cx="274637" cy="473075"/>
          </a:xfrm>
          <a:prstGeom prst="upArrow">
            <a:avLst>
              <a:gd name="adj1" fmla="val 50000"/>
              <a:gd name="adj2" fmla="val 43064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95094" name="AutoShape 22"/>
          <p:cNvSpPr>
            <a:spLocks noChangeArrowheads="1"/>
          </p:cNvSpPr>
          <p:nvPr/>
        </p:nvSpPr>
        <p:spPr bwMode="auto">
          <a:xfrm rot="-5400000">
            <a:off x="2913857" y="4266406"/>
            <a:ext cx="274638" cy="473075"/>
          </a:xfrm>
          <a:prstGeom prst="upArrow">
            <a:avLst>
              <a:gd name="adj1" fmla="val 50000"/>
              <a:gd name="adj2" fmla="val 43064"/>
            </a:avLst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3" name="Text Box 7"/>
          <p:cNvSpPr txBox="1">
            <a:spLocks noChangeArrowheads="1"/>
          </p:cNvSpPr>
          <p:nvPr/>
        </p:nvSpPr>
        <p:spPr bwMode="auto">
          <a:xfrm>
            <a:off x="2915816" y="5661025"/>
            <a:ext cx="1008112" cy="36933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0" dirty="0" smtClean="0">
                <a:latin typeface="Tahoma" pitchFamily="34" charset="0"/>
              </a:rPr>
              <a:t>Q</a:t>
            </a:r>
            <a:r>
              <a:rPr lang="en-US" b="0" baseline="-25000" dirty="0" smtClean="0">
                <a:latin typeface="Tahoma" pitchFamily="34" charset="0"/>
              </a:rPr>
              <a:t>f1</a:t>
            </a:r>
            <a:endParaRPr lang="en-US" b="0" dirty="0">
              <a:latin typeface="Tahoma" pitchFamily="34" charset="0"/>
            </a:endParaRPr>
          </a:p>
        </p:txBody>
      </p:sp>
      <p:sp>
        <p:nvSpPr>
          <p:cNvPr id="24" name="Text Box 7"/>
          <p:cNvSpPr txBox="1">
            <a:spLocks noChangeArrowheads="1"/>
          </p:cNvSpPr>
          <p:nvPr/>
        </p:nvSpPr>
        <p:spPr bwMode="auto">
          <a:xfrm>
            <a:off x="2169853" y="5661025"/>
            <a:ext cx="1008112" cy="36933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b="0" dirty="0" smtClean="0">
                <a:solidFill>
                  <a:srgbClr val="FF0000"/>
                </a:solidFill>
                <a:latin typeface="Tahoma" pitchFamily="34" charset="0"/>
              </a:rPr>
              <a:t>Q</a:t>
            </a:r>
            <a:r>
              <a:rPr lang="en-US" b="0" baseline="-25000" dirty="0" smtClean="0">
                <a:solidFill>
                  <a:srgbClr val="FF0000"/>
                </a:solidFill>
                <a:latin typeface="Tahoma" pitchFamily="34" charset="0"/>
              </a:rPr>
              <a:t>f3</a:t>
            </a:r>
            <a:endParaRPr lang="en-US" b="0" dirty="0">
              <a:solidFill>
                <a:srgbClr val="FF0000"/>
              </a:solidFill>
              <a:latin typeface="Tahoma" pitchFamily="34" charset="0"/>
            </a:endParaRPr>
          </a:p>
        </p:txBody>
      </p:sp>
      <p:sp>
        <p:nvSpPr>
          <p:cNvPr id="25" name="Text Box 7"/>
          <p:cNvSpPr txBox="1">
            <a:spLocks noChangeArrowheads="1"/>
          </p:cNvSpPr>
          <p:nvPr/>
        </p:nvSpPr>
        <p:spPr bwMode="auto">
          <a:xfrm>
            <a:off x="2571238" y="6139418"/>
            <a:ext cx="2879042" cy="36933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dirty="0" smtClean="0">
                <a:latin typeface="Tahoma" pitchFamily="34" charset="0"/>
              </a:rPr>
              <a:t>Quantity </a:t>
            </a:r>
            <a:r>
              <a:rPr lang="en-US" dirty="0">
                <a:latin typeface="Tahoma" pitchFamily="34" charset="0"/>
              </a:rPr>
              <a:t>of Reserves</a:t>
            </a:r>
          </a:p>
        </p:txBody>
      </p:sp>
    </p:spTree>
    <p:extLst>
      <p:ext uri="{BB962C8B-B14F-4D97-AF65-F5344CB8AC3E}">
        <p14:creationId xmlns:p14="http://schemas.microsoft.com/office/powerpoint/2010/main" val="99397528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5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5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5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5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5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5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5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5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5079" grpId="0" animBg="1"/>
      <p:bldP spid="1795080" grpId="0" animBg="1"/>
      <p:bldP spid="1795082" grpId="0" animBg="1"/>
      <p:bldP spid="1795089" grpId="0"/>
      <p:bldP spid="1795091" grpId="0" animBg="1"/>
      <p:bldP spid="1795092" grpId="0"/>
      <p:bldP spid="1795093" grpId="0" animBg="1"/>
      <p:bldP spid="1795094" grpId="0" animBg="1"/>
      <p:bldP spid="2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611560" y="260648"/>
            <a:ext cx="8064896" cy="576064"/>
          </a:xfrm>
          <a:prstGeom prst="rect">
            <a:avLst/>
          </a:prstGeom>
          <a:solidFill>
            <a:schemeClr val="accent2">
              <a:lumMod val="50000"/>
            </a:schemeClr>
          </a:solidFill>
          <a:scene3d>
            <a:camera prst="orthographicFront"/>
            <a:lightRig rig="threePt" dir="t"/>
          </a:scene3d>
          <a:sp3d>
            <a:bevelB/>
            <a:extrusionClr>
              <a:schemeClr val="accent2">
                <a:lumMod val="75000"/>
              </a:schemeClr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5" name="Parallelogram 24"/>
          <p:cNvSpPr/>
          <p:nvPr/>
        </p:nvSpPr>
        <p:spPr>
          <a:xfrm rot="10800000">
            <a:off x="2367085" y="46334"/>
            <a:ext cx="6525393" cy="752351"/>
          </a:xfrm>
          <a:prstGeom prst="parallelogram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6" name="TextBox 25"/>
          <p:cNvSpPr txBox="1"/>
          <p:nvPr/>
        </p:nvSpPr>
        <p:spPr>
          <a:xfrm>
            <a:off x="642515" y="323364"/>
            <a:ext cx="17692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FIGURE 15-4</a:t>
            </a:r>
            <a:endParaRPr lang="en-CA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699792" y="44624"/>
            <a:ext cx="58326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600" b="1" dirty="0" smtClean="0"/>
              <a:t>The </a:t>
            </a:r>
            <a:r>
              <a:rPr lang="en-CA" sz="1600" b="1" dirty="0"/>
              <a:t>Prime Interest Rate, the Bank Rate, the Overnight Target Rate, and the Overnight Lending Rate in Canada, </a:t>
            </a:r>
            <a:r>
              <a:rPr lang="en-CA" sz="1600" b="1" dirty="0" smtClean="0"/>
              <a:t>1998–2014</a:t>
            </a:r>
            <a:endParaRPr lang="en-CA" sz="1600" b="1" dirty="0"/>
          </a:p>
        </p:txBody>
      </p:sp>
      <p:cxnSp>
        <p:nvCxnSpPr>
          <p:cNvPr id="3" name="Straight Connector 2"/>
          <p:cNvCxnSpPr/>
          <p:nvPr/>
        </p:nvCxnSpPr>
        <p:spPr>
          <a:xfrm>
            <a:off x="609600" y="5525858"/>
            <a:ext cx="8097838" cy="0"/>
          </a:xfrm>
          <a:prstGeom prst="line">
            <a:avLst/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908720"/>
            <a:ext cx="7848600" cy="478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609600" y="5949280"/>
            <a:ext cx="76348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0000FF"/>
                </a:solidFill>
              </a:rPr>
              <a:t>The various interest rates </a:t>
            </a:r>
            <a:r>
              <a:rPr lang="en-US" u="sng" dirty="0" smtClean="0">
                <a:solidFill>
                  <a:srgbClr val="0000FF"/>
                </a:solidFill>
              </a:rPr>
              <a:t>move in line </a:t>
            </a:r>
            <a:r>
              <a:rPr lang="en-US" dirty="0" smtClean="0">
                <a:solidFill>
                  <a:srgbClr val="0000FF"/>
                </a:solidFill>
              </a:rPr>
              <a:t>with the overnight target rate.</a:t>
            </a:r>
            <a:endParaRPr lang="en-US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7357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341438"/>
            <a:ext cx="8435975" cy="4968453"/>
          </a:xfrm>
        </p:spPr>
        <p:txBody>
          <a:bodyPr rtlCol="0">
            <a:normAutofit/>
          </a:bodyPr>
          <a:lstStyle/>
          <a:p>
            <a:pPr marL="438912" indent="-320040" fontAlgn="auto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2400" dirty="0" smtClean="0"/>
              <a:t>Bank of Canada sets the </a:t>
            </a:r>
            <a:r>
              <a:rPr lang="en-US" sz="2400" u="sng" dirty="0" smtClean="0"/>
              <a:t>nominal</a:t>
            </a:r>
            <a:r>
              <a:rPr lang="en-US" sz="2400" dirty="0" smtClean="0"/>
              <a:t> interest rate. It can also set the </a:t>
            </a:r>
            <a:r>
              <a:rPr lang="en-US" sz="2400" b="1" u="sng" dirty="0" smtClean="0"/>
              <a:t>real</a:t>
            </a:r>
            <a:r>
              <a:rPr lang="en-US" sz="2400" dirty="0" smtClean="0"/>
              <a:t> interest rate if it can </a:t>
            </a:r>
            <a:r>
              <a:rPr lang="en-US" sz="2400" u="sng" dirty="0" smtClean="0"/>
              <a:t>assess the inflation rate </a:t>
            </a:r>
            <a:r>
              <a:rPr lang="en-US" sz="2400" dirty="0" smtClean="0"/>
              <a:t>correctly</a:t>
            </a:r>
          </a:p>
          <a:p>
            <a:pPr marL="438912" indent="-320040"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endParaRPr lang="en-US" sz="2400" dirty="0" smtClean="0"/>
          </a:p>
          <a:p>
            <a:pPr marL="438912" indent="-320040" algn="ctr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en-US" sz="2400" dirty="0" smtClean="0">
                <a:solidFill>
                  <a:srgbClr val="0000FF"/>
                </a:solidFill>
              </a:rPr>
              <a:t>Real interest rate = Nominal interest rate – inflation rate</a:t>
            </a:r>
          </a:p>
          <a:p>
            <a:pPr marL="438912" indent="-320040" fontAlgn="auto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endParaRPr lang="en-US" sz="2600" dirty="0" smtClean="0"/>
          </a:p>
          <a:p>
            <a:pPr marL="438912" lvl="1" indent="-320040" fontAlgn="auto">
              <a:spcBef>
                <a:spcPts val="0"/>
              </a:spcBef>
              <a:spcAft>
                <a:spcPts val="0"/>
              </a:spcAft>
              <a:buClr>
                <a:schemeClr val="bg2"/>
              </a:buClr>
              <a:buSzPct val="75000"/>
              <a:buFont typeface="Wingdings 2"/>
              <a:buChar char=""/>
              <a:defRPr/>
            </a:pPr>
            <a:r>
              <a:rPr lang="en-US" sz="2400" dirty="0" smtClean="0"/>
              <a:t>Example: </a:t>
            </a:r>
          </a:p>
          <a:p>
            <a:pPr marL="438912" lvl="1" indent="-320040" fontAlgn="auto">
              <a:spcBef>
                <a:spcPts val="0"/>
              </a:spcBef>
              <a:spcAft>
                <a:spcPts val="0"/>
              </a:spcAft>
              <a:buClr>
                <a:schemeClr val="bg2"/>
              </a:buClr>
              <a:buSzPct val="75000"/>
              <a:buFont typeface="Wingdings 2"/>
              <a:buChar char=""/>
              <a:defRPr/>
            </a:pPr>
            <a:endParaRPr lang="en-US" sz="2600" dirty="0" smtClean="0"/>
          </a:p>
          <a:p>
            <a:pPr marL="438912" lvl="1" indent="-320040" fontAlgn="auto">
              <a:spcBef>
                <a:spcPts val="0"/>
              </a:spcBef>
              <a:spcAft>
                <a:spcPts val="0"/>
              </a:spcAft>
              <a:buClr>
                <a:schemeClr val="bg2"/>
              </a:buClr>
              <a:buSzPct val="75000"/>
              <a:buFont typeface="Wingdings 2"/>
              <a:buChar char=""/>
              <a:defRPr/>
            </a:pPr>
            <a:endParaRPr lang="en-US" sz="2400" dirty="0" smtClean="0"/>
          </a:p>
          <a:p>
            <a:pPr marL="438912" indent="-320040" fontAlgn="auto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endParaRPr lang="en-US" sz="2400" dirty="0" smtClean="0"/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457200" y="457200"/>
            <a:ext cx="8229600" cy="884238"/>
          </a:xfrm>
          <a:prstGeom prst="rect">
            <a:avLst/>
          </a:prstGeom>
        </p:spPr>
        <p:txBody>
          <a:bodyPr/>
          <a:lstStyle/>
          <a:p>
            <a:pPr algn="l">
              <a:defRPr/>
            </a:pPr>
            <a:r>
              <a:rPr lang="en-US" sz="3600" b="0" u="sng" kern="0" dirty="0" smtClean="0">
                <a:latin typeface="+mj-lt"/>
                <a:ea typeface="+mj-ea"/>
                <a:cs typeface="+mj-cs"/>
              </a:rPr>
              <a:t>Target the Real Interest Rate</a:t>
            </a:r>
            <a:endParaRPr lang="en-US" sz="3600" b="0" u="sng" kern="0" dirty="0">
              <a:latin typeface="+mj-lt"/>
              <a:ea typeface="+mj-ea"/>
              <a:cs typeface="+mj-cs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/>
          </p:nvPr>
        </p:nvGraphicFramePr>
        <p:xfrm>
          <a:off x="1331640" y="4221088"/>
          <a:ext cx="6984774" cy="1584175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736303"/>
                <a:gridCol w="1872208"/>
                <a:gridCol w="2376263"/>
              </a:tblGrid>
              <a:tr h="406282"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bg2"/>
                          </a:solidFill>
                        </a:rPr>
                        <a:t>Nominal interest rate</a:t>
                      </a:r>
                      <a:endParaRPr lang="en-CA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C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bg2"/>
                          </a:solidFill>
                        </a:rPr>
                        <a:t>Inflation</a:t>
                      </a:r>
                      <a:r>
                        <a:rPr lang="en-CA" baseline="0" dirty="0" smtClean="0">
                          <a:solidFill>
                            <a:schemeClr val="bg2"/>
                          </a:solidFill>
                        </a:rPr>
                        <a:t> rate</a:t>
                      </a:r>
                      <a:endParaRPr lang="en-CA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chemeClr val="bg2"/>
                          </a:solidFill>
                        </a:rPr>
                        <a:t>Real interest rate</a:t>
                      </a:r>
                      <a:endParaRPr lang="en-CA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C9FF"/>
                    </a:solidFill>
                  </a:tcPr>
                </a:tc>
              </a:tr>
              <a:tr h="392631"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4</a:t>
                      </a:r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2</a:t>
                      </a:r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2</a:t>
                      </a:r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2631"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rgbClr val="008000"/>
                          </a:solidFill>
                        </a:rPr>
                        <a:t>3</a:t>
                      </a:r>
                      <a:endParaRPr lang="en-CA" dirty="0">
                        <a:solidFill>
                          <a:srgbClr val="008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92631"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3</a:t>
                      </a:r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267744" y="5060678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>
                <a:solidFill>
                  <a:srgbClr val="008000"/>
                </a:solidFill>
              </a:rPr>
              <a:t>5</a:t>
            </a:r>
            <a:endParaRPr lang="en-CA" dirty="0">
              <a:solidFill>
                <a:srgbClr val="008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705945" y="5030881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/>
              <a:t>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733582" y="5435931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>
                <a:solidFill>
                  <a:srgbClr val="FF0000"/>
                </a:solidFill>
              </a:rPr>
              <a:t>3</a:t>
            </a:r>
            <a:endParaRPr lang="en-CA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277736" y="5435931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>
                <a:solidFill>
                  <a:srgbClr val="FF0000"/>
                </a:solidFill>
              </a:rPr>
              <a:t>6</a:t>
            </a:r>
            <a:endParaRPr lang="en-CA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57632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3" grpId="0" build="p"/>
      <p:bldP spid="3" grpId="0"/>
      <p:bldP spid="6" grpId="0"/>
      <p:bldP spid="8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3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1412875"/>
            <a:ext cx="8435975" cy="4968453"/>
          </a:xfrm>
        </p:spPr>
        <p:txBody>
          <a:bodyPr rtlCol="0">
            <a:normAutofit/>
          </a:bodyPr>
          <a:lstStyle/>
          <a:p>
            <a:pPr marL="438912" indent="-320040" fontAlgn="auto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2600" dirty="0" smtClean="0"/>
              <a:t>The Taylor Rule assumes that the central bank is willing to tolerate a </a:t>
            </a:r>
            <a:r>
              <a:rPr lang="en-US" sz="2600" u="sng" dirty="0" smtClean="0"/>
              <a:t>2% target rate of inflation</a:t>
            </a:r>
          </a:p>
          <a:p>
            <a:pPr marL="438912" indent="-320040" fontAlgn="auto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endParaRPr lang="en-US" sz="2600" dirty="0" smtClean="0"/>
          </a:p>
          <a:p>
            <a:pPr marL="438912" indent="-320040" fontAlgn="auto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r>
              <a:rPr lang="en-US" sz="2600" dirty="0" smtClean="0"/>
              <a:t>When real GDP is equal to potential GDP (</a:t>
            </a:r>
            <a:r>
              <a:rPr lang="en-US" sz="2600" u="sng" dirty="0" smtClean="0"/>
              <a:t>full employment</a:t>
            </a:r>
            <a:r>
              <a:rPr lang="en-US" sz="2600" dirty="0" smtClean="0"/>
              <a:t>) and </a:t>
            </a:r>
            <a:r>
              <a:rPr lang="en-US" sz="2600" u="sng" dirty="0" smtClean="0"/>
              <a:t>inflation is equal to its target</a:t>
            </a:r>
            <a:r>
              <a:rPr lang="en-US" sz="2600" dirty="0" smtClean="0"/>
              <a:t>, the </a:t>
            </a:r>
            <a:r>
              <a:rPr lang="en-US" sz="2600" u="sng" dirty="0" smtClean="0"/>
              <a:t>overnight rate should remain about 4%</a:t>
            </a:r>
            <a:r>
              <a:rPr lang="en-US" sz="2600" dirty="0" smtClean="0"/>
              <a:t>, implying a </a:t>
            </a:r>
            <a:r>
              <a:rPr lang="en-US" sz="2600" u="sng" dirty="0" smtClean="0"/>
              <a:t>real interest rate of 2%.  </a:t>
            </a:r>
          </a:p>
          <a:p>
            <a:pPr marL="438912" lvl="1" indent="-320040" fontAlgn="auto">
              <a:spcBef>
                <a:spcPts val="0"/>
              </a:spcBef>
              <a:spcAft>
                <a:spcPts val="0"/>
              </a:spcAft>
              <a:buClr>
                <a:schemeClr val="bg2"/>
              </a:buClr>
              <a:buSzPct val="75000"/>
              <a:buFont typeface="Wingdings 2"/>
              <a:buChar char=""/>
              <a:defRPr/>
            </a:pPr>
            <a:endParaRPr lang="en-US" sz="2600" dirty="0" smtClean="0"/>
          </a:p>
          <a:p>
            <a:pPr marL="438912" lvl="1" indent="-320040" fontAlgn="auto">
              <a:spcBef>
                <a:spcPts val="0"/>
              </a:spcBef>
              <a:spcAft>
                <a:spcPts val="0"/>
              </a:spcAft>
              <a:buClr>
                <a:schemeClr val="bg2"/>
              </a:buClr>
              <a:buSzPct val="75000"/>
              <a:buFont typeface="Wingdings 2"/>
              <a:buChar char=""/>
              <a:defRPr/>
            </a:pPr>
            <a:r>
              <a:rPr lang="en-CA" sz="2600" dirty="0"/>
              <a:t>Under such a rule, the central bank will set a </a:t>
            </a:r>
            <a:r>
              <a:rPr lang="en-CA" sz="2600" u="sng" dirty="0"/>
              <a:t>higher </a:t>
            </a:r>
            <a:r>
              <a:rPr lang="en-CA" sz="2600" u="sng" dirty="0">
                <a:solidFill>
                  <a:srgbClr val="FF0000"/>
                </a:solidFill>
              </a:rPr>
              <a:t>real</a:t>
            </a:r>
            <a:r>
              <a:rPr lang="en-CA" sz="2600" u="sng" dirty="0"/>
              <a:t> interest rates </a:t>
            </a:r>
            <a:r>
              <a:rPr lang="en-CA" sz="2600" dirty="0"/>
              <a:t>whenever the </a:t>
            </a:r>
            <a:r>
              <a:rPr lang="en-CA" sz="2600" u="sng" dirty="0"/>
              <a:t>inflation rates are higher</a:t>
            </a:r>
            <a:endParaRPr lang="en-US" sz="2600" u="sng" dirty="0"/>
          </a:p>
          <a:p>
            <a:pPr marL="438912" lvl="1" indent="-320040" fontAlgn="auto">
              <a:spcBef>
                <a:spcPts val="0"/>
              </a:spcBef>
              <a:spcAft>
                <a:spcPts val="0"/>
              </a:spcAft>
              <a:buClr>
                <a:schemeClr val="bg2"/>
              </a:buClr>
              <a:buSzPct val="75000"/>
              <a:buFont typeface="Wingdings 2"/>
              <a:buChar char=""/>
              <a:defRPr/>
            </a:pPr>
            <a:endParaRPr lang="en-US" sz="2600" dirty="0" smtClean="0"/>
          </a:p>
          <a:p>
            <a:pPr marL="438912" lvl="1" indent="-320040" fontAlgn="auto">
              <a:spcBef>
                <a:spcPts val="0"/>
              </a:spcBef>
              <a:spcAft>
                <a:spcPts val="0"/>
              </a:spcAft>
              <a:buClr>
                <a:schemeClr val="bg2"/>
              </a:buClr>
              <a:buSzPct val="75000"/>
              <a:buFont typeface="Wingdings 2"/>
              <a:buChar char=""/>
              <a:defRPr/>
            </a:pPr>
            <a:endParaRPr lang="en-US" sz="2400" dirty="0" smtClean="0"/>
          </a:p>
          <a:p>
            <a:pPr marL="438912" indent="-320040" fontAlgn="auto">
              <a:spcBef>
                <a:spcPts val="0"/>
              </a:spcBef>
              <a:spcAft>
                <a:spcPts val="0"/>
              </a:spcAft>
              <a:buFont typeface="Wingdings 2"/>
              <a:buChar char=""/>
              <a:defRPr/>
            </a:pPr>
            <a:endParaRPr lang="en-US" sz="2400" dirty="0" smtClean="0"/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457200" y="457200"/>
            <a:ext cx="8229600" cy="884238"/>
          </a:xfrm>
          <a:prstGeom prst="rect">
            <a:avLst/>
          </a:prstGeom>
        </p:spPr>
        <p:txBody>
          <a:bodyPr/>
          <a:lstStyle/>
          <a:p>
            <a:pPr algn="l">
              <a:defRPr/>
            </a:pPr>
            <a:r>
              <a:rPr lang="en-US" sz="3600" b="0" u="sng" kern="0" dirty="0">
                <a:latin typeface="+mj-lt"/>
                <a:ea typeface="+mj-ea"/>
                <a:cs typeface="+mj-cs"/>
              </a:rPr>
              <a:t>The Taylor Rule</a:t>
            </a:r>
          </a:p>
        </p:txBody>
      </p:sp>
    </p:spTree>
    <p:extLst>
      <p:ext uri="{BB962C8B-B14F-4D97-AF65-F5344CB8AC3E}">
        <p14:creationId xmlns:p14="http://schemas.microsoft.com/office/powerpoint/2010/main" val="415575796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1"/>
            <a:ext cx="8507413" cy="667544"/>
          </a:xfrm>
        </p:spPr>
        <p:txBody>
          <a:bodyPr/>
          <a:lstStyle/>
          <a:p>
            <a:r>
              <a:rPr lang="en-US" sz="4000" u="sng" dirty="0" smtClean="0"/>
              <a:t>The Taylor Rule</a:t>
            </a:r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340768"/>
            <a:ext cx="8312150" cy="5255865"/>
          </a:xfrm>
        </p:spPr>
        <p:txBody>
          <a:bodyPr/>
          <a:lstStyle/>
          <a:p>
            <a:pPr marL="438912" lvl="1" indent="-320040" fontAlgn="auto">
              <a:spcBef>
                <a:spcPts val="0"/>
              </a:spcBef>
              <a:spcAft>
                <a:spcPts val="0"/>
              </a:spcAft>
              <a:buClr>
                <a:schemeClr val="bg2"/>
              </a:buClr>
              <a:buSzPct val="75000"/>
              <a:buFont typeface="Wingdings 2"/>
              <a:buChar char=""/>
              <a:defRPr/>
            </a:pPr>
            <a:r>
              <a:rPr lang="en-US" sz="2400" dirty="0"/>
              <a:t>The </a:t>
            </a:r>
            <a:r>
              <a:rPr lang="en-US" sz="2400" b="1" u="sng" dirty="0"/>
              <a:t>output gap</a:t>
            </a:r>
            <a:r>
              <a:rPr lang="en-US" sz="2400" u="sng" dirty="0"/>
              <a:t> </a:t>
            </a:r>
            <a:r>
              <a:rPr lang="en-US" sz="2400" dirty="0"/>
              <a:t>is </a:t>
            </a:r>
            <a:r>
              <a:rPr lang="en-US" sz="2400" dirty="0" smtClean="0"/>
              <a:t>also a </a:t>
            </a:r>
            <a:r>
              <a:rPr lang="en-CA" sz="2400" dirty="0"/>
              <a:t>measure of the </a:t>
            </a:r>
            <a:r>
              <a:rPr lang="en-CA" sz="2400" u="sng" dirty="0"/>
              <a:t>inflationary </a:t>
            </a:r>
            <a:r>
              <a:rPr lang="en-US" sz="2400" u="sng" dirty="0"/>
              <a:t>tensions </a:t>
            </a:r>
            <a:r>
              <a:rPr lang="en-US" sz="2400" dirty="0"/>
              <a:t>that exist in the economy.</a:t>
            </a:r>
          </a:p>
          <a:p>
            <a:pPr marL="438912" lvl="1" indent="-320040" fontAlgn="auto">
              <a:spcBef>
                <a:spcPts val="0"/>
              </a:spcBef>
              <a:spcAft>
                <a:spcPts val="0"/>
              </a:spcAft>
              <a:buClr>
                <a:schemeClr val="bg2"/>
              </a:buClr>
              <a:buSzPct val="75000"/>
              <a:buFont typeface="Wingdings 2"/>
              <a:buChar char=""/>
              <a:defRPr/>
            </a:pPr>
            <a:endParaRPr lang="en-US" sz="2400" dirty="0"/>
          </a:p>
          <a:p>
            <a:pPr marL="342900" lvl="1" indent="-342900">
              <a:buClr>
                <a:schemeClr val="bg2"/>
              </a:buClr>
              <a:buSzPct val="75000"/>
              <a:buFont typeface="Wingdings" pitchFamily="2" charset="2"/>
              <a:buChar char="n"/>
            </a:pPr>
            <a:r>
              <a:rPr lang="en-US" sz="2400" u="sng" dirty="0" smtClean="0">
                <a:solidFill>
                  <a:srgbClr val="0000FF"/>
                </a:solidFill>
              </a:rPr>
              <a:t>Question</a:t>
            </a:r>
            <a:r>
              <a:rPr lang="en-US" sz="2400" dirty="0">
                <a:solidFill>
                  <a:srgbClr val="0000FF"/>
                </a:solidFill>
              </a:rPr>
              <a:t>: If there is an </a:t>
            </a:r>
            <a:r>
              <a:rPr lang="en-US" sz="2400" u="sng" dirty="0">
                <a:solidFill>
                  <a:srgbClr val="0000FF"/>
                </a:solidFill>
              </a:rPr>
              <a:t>inflationary </a:t>
            </a:r>
            <a:r>
              <a:rPr lang="en-US" sz="2400" u="sng" dirty="0" smtClean="0">
                <a:solidFill>
                  <a:srgbClr val="0000FF"/>
                </a:solidFill>
              </a:rPr>
              <a:t>output gap </a:t>
            </a:r>
            <a:r>
              <a:rPr lang="en-US" sz="2400" dirty="0">
                <a:solidFill>
                  <a:srgbClr val="0000FF"/>
                </a:solidFill>
              </a:rPr>
              <a:t>(real GDP &gt; potential GDP) and </a:t>
            </a:r>
            <a:r>
              <a:rPr lang="en-US" sz="2400" u="sng" dirty="0">
                <a:solidFill>
                  <a:srgbClr val="0000FF"/>
                </a:solidFill>
              </a:rPr>
              <a:t>actual inflation rate &gt; target</a:t>
            </a:r>
            <a:r>
              <a:rPr lang="en-US" sz="2400" dirty="0">
                <a:solidFill>
                  <a:srgbClr val="0000FF"/>
                </a:solidFill>
              </a:rPr>
              <a:t>, how much should the nominal interest rate be raised?</a:t>
            </a:r>
          </a:p>
          <a:p>
            <a:endParaRPr lang="en-US" sz="2400" u="sng" dirty="0" smtClean="0"/>
          </a:p>
          <a:p>
            <a:r>
              <a:rPr lang="en-US" sz="2400" b="1" u="sng" dirty="0" smtClean="0"/>
              <a:t>Target overnight rate </a:t>
            </a:r>
          </a:p>
          <a:p>
            <a:pPr>
              <a:buFont typeface="Wingdings" pitchFamily="2" charset="2"/>
              <a:buNone/>
            </a:pPr>
            <a:r>
              <a:rPr lang="en-US" sz="2400" b="1" dirty="0" smtClean="0"/>
              <a:t>	= 2 percent + inflation rate </a:t>
            </a:r>
            <a:br>
              <a:rPr lang="en-US" sz="2400" b="1" dirty="0" smtClean="0"/>
            </a:br>
            <a:r>
              <a:rPr lang="en-US" sz="2400" b="1" dirty="0" smtClean="0"/>
              <a:t>+ 0.5 </a:t>
            </a:r>
            <a:r>
              <a:rPr lang="en-US" sz="2400" b="1" dirty="0" smtClean="0">
                <a:sym typeface="Symbol" pitchFamily="18" charset="2"/>
              </a:rPr>
              <a:t> </a:t>
            </a:r>
            <a:r>
              <a:rPr lang="en-US" sz="2400" b="1" dirty="0" smtClean="0"/>
              <a:t>(inflation rate - inflation rate target) </a:t>
            </a:r>
            <a:br>
              <a:rPr lang="en-US" sz="2400" b="1" dirty="0" smtClean="0"/>
            </a:br>
            <a:r>
              <a:rPr lang="en-US" sz="2400" b="1" dirty="0" smtClean="0"/>
              <a:t>+ 0.5 </a:t>
            </a:r>
            <a:r>
              <a:rPr lang="en-US" sz="2400" b="1" dirty="0" smtClean="0">
                <a:sym typeface="Symbol" pitchFamily="18" charset="2"/>
              </a:rPr>
              <a:t> </a:t>
            </a:r>
            <a:r>
              <a:rPr lang="en-US" sz="2400" b="1" dirty="0" smtClean="0"/>
              <a:t>(% output gap)</a:t>
            </a:r>
          </a:p>
          <a:p>
            <a:endParaRPr lang="en-CA" sz="2800" dirty="0" smtClean="0"/>
          </a:p>
        </p:txBody>
      </p:sp>
    </p:spTree>
    <p:extLst>
      <p:ext uri="{BB962C8B-B14F-4D97-AF65-F5344CB8AC3E}">
        <p14:creationId xmlns:p14="http://schemas.microsoft.com/office/powerpoint/2010/main" val="804711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9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96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96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5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76250"/>
            <a:ext cx="8507412" cy="668338"/>
          </a:xfrm>
        </p:spPr>
        <p:txBody>
          <a:bodyPr/>
          <a:lstStyle/>
          <a:p>
            <a:r>
              <a:rPr lang="en-US" u="sng" smtClean="0"/>
              <a:t>The Taylor Rule: Example</a:t>
            </a:r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39750" y="1268413"/>
            <a:ext cx="8312150" cy="4968875"/>
          </a:xfrm>
        </p:spPr>
        <p:txBody>
          <a:bodyPr/>
          <a:lstStyle/>
          <a:p>
            <a:r>
              <a:rPr lang="en-US" sz="2400" dirty="0" smtClean="0"/>
              <a:t>Target inflation rate = 2%</a:t>
            </a:r>
          </a:p>
          <a:p>
            <a:r>
              <a:rPr lang="en-CA" sz="2400" dirty="0" smtClean="0"/>
              <a:t>Inflation rate = 2%</a:t>
            </a:r>
          </a:p>
          <a:p>
            <a:r>
              <a:rPr lang="en-CA" sz="2400" dirty="0" smtClean="0"/>
              <a:t>Output gap = 0%</a:t>
            </a:r>
          </a:p>
          <a:p>
            <a:endParaRPr lang="en-CA" sz="2400" dirty="0" smtClean="0"/>
          </a:p>
          <a:p>
            <a:pPr marL="0" indent="0">
              <a:buNone/>
            </a:pPr>
            <a:r>
              <a:rPr lang="en-CA" sz="2400" u="sng" dirty="0" smtClean="0">
                <a:solidFill>
                  <a:srgbClr val="0000FF"/>
                </a:solidFill>
              </a:rPr>
              <a:t>Question: What should be the target overnight rate?</a:t>
            </a:r>
          </a:p>
          <a:p>
            <a:endParaRPr lang="en-CA" sz="2400" dirty="0" smtClean="0"/>
          </a:p>
          <a:p>
            <a:r>
              <a:rPr lang="en-CA" sz="2400" dirty="0" smtClean="0"/>
              <a:t>The target</a:t>
            </a:r>
            <a:r>
              <a:rPr lang="en-CA" sz="2400" u="sng" dirty="0" smtClean="0"/>
              <a:t> nominal </a:t>
            </a:r>
            <a:r>
              <a:rPr lang="en-CA" sz="2400" dirty="0" smtClean="0"/>
              <a:t>rate </a:t>
            </a:r>
          </a:p>
          <a:p>
            <a:pPr>
              <a:buFont typeface="Wingdings" pitchFamily="2" charset="2"/>
              <a:buNone/>
            </a:pPr>
            <a:r>
              <a:rPr lang="en-CA" sz="2400" dirty="0" smtClean="0"/>
              <a:t>	= 2% + 2% + [(0.5 </a:t>
            </a:r>
            <a:r>
              <a:rPr lang="en-CA" sz="2400" dirty="0" smtClean="0">
                <a:sym typeface="Symbol" pitchFamily="18" charset="2"/>
              </a:rPr>
              <a:t> 0%) + (0.5  0%)]</a:t>
            </a:r>
          </a:p>
          <a:p>
            <a:pPr>
              <a:buFont typeface="Wingdings" pitchFamily="2" charset="2"/>
              <a:buNone/>
            </a:pPr>
            <a:r>
              <a:rPr lang="en-CA" sz="2400" dirty="0" smtClean="0">
                <a:sym typeface="Symbol" pitchFamily="18" charset="2"/>
              </a:rPr>
              <a:t>	= 4%</a:t>
            </a:r>
          </a:p>
          <a:p>
            <a:r>
              <a:rPr lang="en-CA" sz="2400" dirty="0" smtClean="0">
                <a:sym typeface="Symbol" pitchFamily="18" charset="2"/>
              </a:rPr>
              <a:t>Target</a:t>
            </a:r>
            <a:r>
              <a:rPr lang="en-CA" sz="2400" u="sng" dirty="0" smtClean="0">
                <a:sym typeface="Symbol" pitchFamily="18" charset="2"/>
              </a:rPr>
              <a:t> real </a:t>
            </a:r>
            <a:r>
              <a:rPr lang="en-CA" sz="2400" dirty="0" smtClean="0">
                <a:sym typeface="Symbol" pitchFamily="18" charset="2"/>
              </a:rPr>
              <a:t>interest rate = 4% - 2% = 2%</a:t>
            </a:r>
            <a:endParaRPr lang="en-CA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9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9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96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96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96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696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6963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507413" cy="595313"/>
          </a:xfrm>
        </p:spPr>
        <p:txBody>
          <a:bodyPr/>
          <a:lstStyle/>
          <a:p>
            <a:r>
              <a:rPr lang="en-US" u="sng" smtClean="0"/>
              <a:t>The Taylor Rule: Example</a:t>
            </a:r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87350" y="1196975"/>
            <a:ext cx="8312150" cy="5661025"/>
          </a:xfrm>
        </p:spPr>
        <p:txBody>
          <a:bodyPr/>
          <a:lstStyle/>
          <a:p>
            <a:r>
              <a:rPr lang="en-US" sz="2200" dirty="0" smtClean="0"/>
              <a:t>Target inflation rate = 2%</a:t>
            </a:r>
          </a:p>
          <a:p>
            <a:r>
              <a:rPr lang="en-CA" sz="2200" dirty="0" smtClean="0">
                <a:solidFill>
                  <a:srgbClr val="FF6600"/>
                </a:solidFill>
              </a:rPr>
              <a:t>Inflation rate = 3%</a:t>
            </a:r>
          </a:p>
          <a:p>
            <a:r>
              <a:rPr lang="en-CA" sz="2200" dirty="0" smtClean="0">
                <a:solidFill>
                  <a:srgbClr val="FF6600"/>
                </a:solidFill>
              </a:rPr>
              <a:t>Output gap = 2%</a:t>
            </a:r>
          </a:p>
          <a:p>
            <a:endParaRPr lang="en-CA" sz="2200" dirty="0" smtClean="0"/>
          </a:p>
          <a:p>
            <a:pPr marL="0" indent="0">
              <a:buNone/>
            </a:pPr>
            <a:r>
              <a:rPr lang="en-CA" sz="2200" u="sng" dirty="0" smtClean="0">
                <a:solidFill>
                  <a:srgbClr val="0000FF"/>
                </a:solidFill>
              </a:rPr>
              <a:t>Question: What should be the target overnight rate?</a:t>
            </a:r>
          </a:p>
          <a:p>
            <a:r>
              <a:rPr lang="en-CA" sz="2200" dirty="0" smtClean="0"/>
              <a:t>The target </a:t>
            </a:r>
            <a:r>
              <a:rPr lang="en-CA" sz="2200" u="sng" dirty="0" smtClean="0"/>
              <a:t>nominal</a:t>
            </a:r>
            <a:r>
              <a:rPr lang="en-CA" sz="2200" dirty="0" smtClean="0"/>
              <a:t> rate </a:t>
            </a:r>
          </a:p>
          <a:p>
            <a:pPr>
              <a:buFont typeface="Wingdings" pitchFamily="2" charset="2"/>
              <a:buNone/>
            </a:pPr>
            <a:r>
              <a:rPr lang="en-CA" sz="2200" dirty="0" smtClean="0"/>
              <a:t>	= 2% + 3% +[(0.5 </a:t>
            </a:r>
            <a:r>
              <a:rPr lang="en-CA" sz="2200" dirty="0" smtClean="0">
                <a:sym typeface="Symbol" pitchFamily="18" charset="2"/>
              </a:rPr>
              <a:t> 1%) + (0.5  2%)]</a:t>
            </a:r>
          </a:p>
          <a:p>
            <a:pPr>
              <a:buFont typeface="Wingdings" pitchFamily="2" charset="2"/>
              <a:buNone/>
            </a:pPr>
            <a:r>
              <a:rPr lang="en-CA" sz="2200" dirty="0" smtClean="0">
                <a:sym typeface="Symbol" pitchFamily="18" charset="2"/>
              </a:rPr>
              <a:t>	= 6.5%</a:t>
            </a:r>
          </a:p>
          <a:p>
            <a:r>
              <a:rPr lang="en-CA" sz="2200" dirty="0" smtClean="0">
                <a:sym typeface="Symbol" pitchFamily="18" charset="2"/>
              </a:rPr>
              <a:t>Target </a:t>
            </a:r>
            <a:r>
              <a:rPr lang="en-CA" sz="2200" u="sng" dirty="0" smtClean="0">
                <a:sym typeface="Symbol" pitchFamily="18" charset="2"/>
              </a:rPr>
              <a:t>real</a:t>
            </a:r>
            <a:r>
              <a:rPr lang="en-CA" sz="2200" dirty="0" smtClean="0">
                <a:sym typeface="Symbol" pitchFamily="18" charset="2"/>
              </a:rPr>
              <a:t> interest rate = 6.5% - 3% = 3.5%</a:t>
            </a:r>
          </a:p>
          <a:p>
            <a:endParaRPr lang="en-CA" sz="2200" dirty="0" smtClean="0">
              <a:sym typeface="Symbol" pitchFamily="18" charset="2"/>
            </a:endParaRPr>
          </a:p>
          <a:p>
            <a:r>
              <a:rPr lang="en-CA" sz="2200" dirty="0" smtClean="0">
                <a:sym typeface="Symbol" pitchFamily="18" charset="2"/>
              </a:rPr>
              <a:t>To raise the real interest rate to fight inflation, the target nominal rate has to be increased by a greater amount than the change in real interest rate</a:t>
            </a:r>
            <a:endParaRPr lang="en-CA" sz="2200" dirty="0" smtClean="0"/>
          </a:p>
          <a:p>
            <a:pPr>
              <a:buFont typeface="Wingdings" pitchFamily="2" charset="2"/>
              <a:buNone/>
            </a:pPr>
            <a:endParaRPr lang="en-CA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9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9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9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96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96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96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696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6963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6963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955675"/>
          </a:xfrm>
        </p:spPr>
        <p:txBody>
          <a:bodyPr/>
          <a:lstStyle/>
          <a:p>
            <a:pPr eaLnBrk="1" hangingPunct="1"/>
            <a:r>
              <a:rPr lang="en-US" u="sng" dirty="0" smtClean="0"/>
              <a:t>Tools of Monetary Policy: relative importance</a:t>
            </a:r>
            <a:endParaRPr lang="en-CA" u="sng" dirty="0" smtClean="0"/>
          </a:p>
        </p:txBody>
      </p:sp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00213"/>
            <a:ext cx="8507412" cy="4967287"/>
          </a:xfrm>
        </p:spPr>
        <p:txBody>
          <a:bodyPr/>
          <a:lstStyle/>
          <a:p>
            <a:pPr eaLnBrk="1" hangingPunct="1"/>
            <a:r>
              <a:rPr lang="en-US" sz="2400" smtClean="0">
                <a:solidFill>
                  <a:srgbClr val="FF0000"/>
                </a:solidFill>
              </a:rPr>
              <a:t>Open-Market Operations</a:t>
            </a:r>
            <a:r>
              <a:rPr lang="en-US" sz="2400" smtClean="0"/>
              <a:t>: </a:t>
            </a:r>
          </a:p>
          <a:p>
            <a:pPr lvl="1" eaLnBrk="1" hangingPunct="1"/>
            <a:r>
              <a:rPr lang="en-US" sz="2400" smtClean="0"/>
              <a:t>buying/selling of government securities</a:t>
            </a:r>
          </a:p>
          <a:p>
            <a:pPr eaLnBrk="1" hangingPunct="1"/>
            <a:endParaRPr lang="en-US" sz="2400" smtClean="0"/>
          </a:p>
          <a:p>
            <a:pPr eaLnBrk="1" hangingPunct="1"/>
            <a:r>
              <a:rPr lang="en-US" sz="2400" smtClean="0">
                <a:solidFill>
                  <a:srgbClr val="0000FF"/>
                </a:solidFill>
              </a:rPr>
              <a:t>(Key) Interest Rate:</a:t>
            </a:r>
            <a:endParaRPr lang="en-US" sz="2400" smtClean="0"/>
          </a:p>
          <a:p>
            <a:pPr lvl="1" eaLnBrk="1" hangingPunct="1"/>
            <a:r>
              <a:rPr lang="en-US" sz="2400" smtClean="0"/>
              <a:t>the interest rate on loans to chartered banks</a:t>
            </a:r>
          </a:p>
          <a:p>
            <a:pPr lvl="1" eaLnBrk="1" hangingPunct="1"/>
            <a:endParaRPr lang="en-US" sz="2400" smtClean="0"/>
          </a:p>
          <a:p>
            <a:pPr eaLnBrk="1" hangingPunct="1"/>
            <a:r>
              <a:rPr lang="en-CA" sz="2400" smtClean="0"/>
              <a:t>Of the two policy instruments, buying &amp; selling securities in the </a:t>
            </a:r>
            <a:r>
              <a:rPr lang="en-CA" sz="2400" u="sng" smtClean="0"/>
              <a:t>open market</a:t>
            </a:r>
            <a:r>
              <a:rPr lang="en-CA" sz="2400" smtClean="0"/>
              <a:t> is by far the </a:t>
            </a:r>
            <a:r>
              <a:rPr lang="en-CA" sz="2400" u="sng" smtClean="0"/>
              <a:t>most important</a:t>
            </a:r>
            <a:endParaRPr lang="en-CA" sz="2400" smtClean="0"/>
          </a:p>
          <a:p>
            <a:pPr eaLnBrk="1" hangingPunct="1"/>
            <a:endParaRPr lang="en-CA" sz="2400" smtClean="0"/>
          </a:p>
          <a:p>
            <a:pPr eaLnBrk="1" hangingPunct="1"/>
            <a:r>
              <a:rPr lang="en-CA" sz="2400" smtClean="0"/>
              <a:t>Key rate is a </a:t>
            </a:r>
            <a:r>
              <a:rPr lang="en-CA" sz="2400" u="sng" smtClean="0"/>
              <a:t>signalling device</a:t>
            </a:r>
          </a:p>
          <a:p>
            <a:pPr lvl="1" eaLnBrk="1" hangingPunct="1"/>
            <a:endParaRPr lang="en-CA" sz="2400" smtClean="0">
              <a:solidFill>
                <a:srgbClr val="008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57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157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157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157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157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157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715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620713"/>
            <a:ext cx="8229600" cy="647700"/>
          </a:xfrm>
          <a:noFill/>
        </p:spPr>
        <p:txBody>
          <a:bodyPr/>
          <a:lstStyle/>
          <a:p>
            <a:pPr eaLnBrk="1" hangingPunct="1"/>
            <a:r>
              <a:rPr lang="en-CA" b="1" u="sng" dirty="0" smtClean="0"/>
              <a:t>Easy Money &amp; Tight Money Policy</a:t>
            </a:r>
          </a:p>
        </p:txBody>
      </p:sp>
      <p:sp>
        <p:nvSpPr>
          <p:cNvPr id="1724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628775"/>
            <a:ext cx="8229600" cy="471487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CA" sz="2800" b="1" u="sng" dirty="0" smtClean="0"/>
              <a:t>Recession &amp; unemployment</a:t>
            </a:r>
          </a:p>
          <a:p>
            <a:pPr eaLnBrk="1" hangingPunct="1">
              <a:lnSpc>
                <a:spcPct val="80000"/>
              </a:lnSpc>
              <a:buFont typeface="Monotype Sorts" pitchFamily="2" charset="2"/>
              <a:buChar char="ð"/>
            </a:pPr>
            <a:r>
              <a:rPr lang="en-CA" sz="2800" b="1" u="sng" dirty="0" smtClean="0"/>
              <a:t>easy</a:t>
            </a:r>
            <a:r>
              <a:rPr lang="en-CA" sz="2800" dirty="0" smtClean="0"/>
              <a:t> money policy</a:t>
            </a:r>
          </a:p>
          <a:p>
            <a:pPr lvl="1"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en-CA" dirty="0" smtClean="0"/>
              <a:t>buy securities</a:t>
            </a:r>
          </a:p>
          <a:p>
            <a:pPr lvl="1"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en-CA" dirty="0" smtClean="0"/>
              <a:t>reduce the key rate</a:t>
            </a:r>
          </a:p>
          <a:p>
            <a:pPr lvl="1" eaLnBrk="1" hangingPunct="1">
              <a:lnSpc>
                <a:spcPct val="80000"/>
              </a:lnSpc>
              <a:buFont typeface="Wingdings" pitchFamily="2" charset="2"/>
              <a:buChar char="§"/>
            </a:pPr>
            <a:endParaRPr lang="en-CA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CA" sz="2800" b="1" u="sng" dirty="0" smtClean="0"/>
              <a:t>Inflation &amp; overheated economy</a:t>
            </a:r>
          </a:p>
          <a:p>
            <a:pPr eaLnBrk="1" hangingPunct="1">
              <a:lnSpc>
                <a:spcPct val="80000"/>
              </a:lnSpc>
              <a:buFont typeface="Monotype Sorts" pitchFamily="2" charset="2"/>
              <a:buChar char="ð"/>
            </a:pPr>
            <a:r>
              <a:rPr lang="en-CA" sz="2800" b="1" u="sng" dirty="0" smtClean="0"/>
              <a:t>tight</a:t>
            </a:r>
            <a:r>
              <a:rPr lang="en-CA" sz="2800" dirty="0" smtClean="0"/>
              <a:t> money policy</a:t>
            </a:r>
          </a:p>
          <a:p>
            <a:pPr lvl="1"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en-CA" dirty="0" smtClean="0"/>
              <a:t>sell securities</a:t>
            </a:r>
          </a:p>
          <a:p>
            <a:pPr lvl="1" eaLnBrk="1" hangingPunct="1">
              <a:lnSpc>
                <a:spcPct val="80000"/>
              </a:lnSpc>
              <a:buFont typeface="Wingdings" pitchFamily="2" charset="2"/>
              <a:buChar char="§"/>
            </a:pPr>
            <a:r>
              <a:rPr lang="en-CA" dirty="0" smtClean="0"/>
              <a:t>increase the key rate</a:t>
            </a:r>
          </a:p>
          <a:p>
            <a:pPr lvl="1" eaLnBrk="1" hangingPunct="1">
              <a:lnSpc>
                <a:spcPct val="80000"/>
              </a:lnSpc>
              <a:buFont typeface="Wingdings" pitchFamily="2" charset="2"/>
              <a:buChar char="§"/>
            </a:pPr>
            <a:endParaRPr lang="en-CA" sz="26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4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4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44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4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44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44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44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44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24419" grpId="0" build="p" bldLvl="5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362950" cy="884238"/>
          </a:xfrm>
          <a:noFill/>
          <a:ln>
            <a:solidFill>
              <a:schemeClr val="tx1"/>
            </a:solidFill>
          </a:ln>
        </p:spPr>
        <p:txBody>
          <a:bodyPr/>
          <a:lstStyle/>
          <a:p>
            <a:pPr eaLnBrk="1" hangingPunct="1"/>
            <a:r>
              <a:rPr lang="en-US" sz="3200" smtClean="0"/>
              <a:t>Monetary Policy, Real GDP &amp; the Price Level</a:t>
            </a:r>
            <a:endParaRPr lang="en-CA" sz="3200" smtClean="0"/>
          </a:p>
        </p:txBody>
      </p:sp>
      <p:sp>
        <p:nvSpPr>
          <p:cNvPr id="17285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0376" y="1484784"/>
            <a:ext cx="8208962" cy="4967287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sz="2400" b="1" u="sng" dirty="0" smtClean="0"/>
              <a:t>The Transmission Mechanism</a:t>
            </a:r>
            <a:r>
              <a:rPr lang="en-US" sz="2400" u="sng" dirty="0" smtClean="0"/>
              <a:t>:</a:t>
            </a:r>
          </a:p>
          <a:p>
            <a:pPr eaLnBrk="1" hangingPunct="1"/>
            <a:r>
              <a:rPr lang="en-US" sz="2400" dirty="0" smtClean="0"/>
              <a:t>Money supply impacts interest rates</a:t>
            </a:r>
          </a:p>
          <a:p>
            <a:pPr eaLnBrk="1" hangingPunct="1"/>
            <a:endParaRPr lang="en-US" sz="2400" dirty="0" smtClean="0"/>
          </a:p>
          <a:p>
            <a:pPr eaLnBrk="1" hangingPunct="1"/>
            <a:r>
              <a:rPr lang="en-US" sz="2400" dirty="0" smtClean="0"/>
              <a:t>Interest rates affect interest-sensitive spending, such as investment and consumption of durables</a:t>
            </a:r>
          </a:p>
          <a:p>
            <a:pPr eaLnBrk="1" hangingPunct="1"/>
            <a:endParaRPr lang="en-US" sz="2400" dirty="0" smtClean="0"/>
          </a:p>
          <a:p>
            <a:pPr eaLnBrk="1" hangingPunct="1"/>
            <a:r>
              <a:rPr lang="en-US" sz="2400" dirty="0" smtClean="0"/>
              <a:t>Investment and consumption are components of AD / AE</a:t>
            </a:r>
          </a:p>
          <a:p>
            <a:pPr eaLnBrk="1" hangingPunct="1"/>
            <a:endParaRPr lang="en-US" sz="2400" dirty="0" smtClean="0"/>
          </a:p>
          <a:p>
            <a:pPr eaLnBrk="1" hangingPunct="1"/>
            <a:r>
              <a:rPr lang="en-US" sz="2400" dirty="0" smtClean="0"/>
              <a:t>Equilibrium GDP and Price Level are changed</a:t>
            </a:r>
            <a:endParaRPr lang="en-US" sz="2400" dirty="0" smtClean="0">
              <a:sym typeface="Symbol" pitchFamily="18" charset="2"/>
            </a:endParaRPr>
          </a:p>
          <a:p>
            <a:pPr algn="ctr" eaLnBrk="1" hangingPunct="1">
              <a:buFont typeface="Wingdings" pitchFamily="2" charset="2"/>
              <a:buNone/>
            </a:pPr>
            <a:endParaRPr lang="en-CA" sz="2400" dirty="0" smtClean="0">
              <a:solidFill>
                <a:srgbClr val="FF3300"/>
              </a:solidFill>
              <a:sym typeface="Symbol" pitchFamily="18" charset="2"/>
            </a:endParaRPr>
          </a:p>
          <a:p>
            <a:pPr algn="ctr" eaLnBrk="1" hangingPunct="1">
              <a:buNone/>
            </a:pPr>
            <a:r>
              <a:rPr lang="en-CA" sz="2400" dirty="0" smtClean="0">
                <a:solidFill>
                  <a:srgbClr val="FF3300"/>
                </a:solidFill>
                <a:sym typeface="Symbol" pitchFamily="18" charset="2"/>
              </a:rPr>
              <a:t>MS </a:t>
            </a:r>
            <a:r>
              <a:rPr lang="en-US" sz="2400" dirty="0" smtClean="0">
                <a:solidFill>
                  <a:srgbClr val="FF3300"/>
                </a:solidFill>
                <a:sym typeface="Symbol" pitchFamily="18" charset="2"/>
              </a:rPr>
              <a:t> </a:t>
            </a:r>
            <a:r>
              <a:rPr lang="en-CA" sz="2400" dirty="0">
                <a:solidFill>
                  <a:srgbClr val="FF3300"/>
                </a:solidFill>
                <a:sym typeface="Symbol" pitchFamily="18" charset="2"/>
              </a:rPr>
              <a:t> </a:t>
            </a:r>
            <a:r>
              <a:rPr lang="en-US" sz="2400" dirty="0" err="1" smtClean="0">
                <a:solidFill>
                  <a:srgbClr val="FF3300"/>
                </a:solidFill>
                <a:sym typeface="Symbol" pitchFamily="18" charset="2"/>
              </a:rPr>
              <a:t>i</a:t>
            </a:r>
            <a:r>
              <a:rPr lang="en-US" sz="2400" dirty="0" smtClean="0">
                <a:solidFill>
                  <a:srgbClr val="FF3300"/>
                </a:solidFill>
                <a:sym typeface="Symbol" pitchFamily="18" charset="2"/>
              </a:rPr>
              <a:t>*  </a:t>
            </a:r>
            <a:r>
              <a:rPr lang="en-CA" sz="2400" dirty="0">
                <a:solidFill>
                  <a:srgbClr val="FF3300"/>
                </a:solidFill>
                <a:sym typeface="Symbol" pitchFamily="18" charset="2"/>
              </a:rPr>
              <a:t></a:t>
            </a:r>
            <a:r>
              <a:rPr lang="en-US" sz="2400" dirty="0" smtClean="0">
                <a:solidFill>
                  <a:srgbClr val="FF3300"/>
                </a:solidFill>
                <a:sym typeface="Symbol" pitchFamily="18" charset="2"/>
              </a:rPr>
              <a:t> I  </a:t>
            </a:r>
            <a:r>
              <a:rPr lang="en-CA" sz="2400" dirty="0">
                <a:solidFill>
                  <a:srgbClr val="FF3300"/>
                </a:solidFill>
                <a:sym typeface="Symbol" pitchFamily="18" charset="2"/>
              </a:rPr>
              <a:t></a:t>
            </a:r>
            <a:r>
              <a:rPr lang="en-US" sz="2400" dirty="0" smtClean="0">
                <a:solidFill>
                  <a:srgbClr val="FF3300"/>
                </a:solidFill>
                <a:sym typeface="Symbol" pitchFamily="18" charset="2"/>
              </a:rPr>
              <a:t> AD / AE  </a:t>
            </a:r>
            <a:r>
              <a:rPr lang="en-CA" sz="2400" dirty="0" smtClean="0">
                <a:solidFill>
                  <a:srgbClr val="FF3300"/>
                </a:solidFill>
                <a:sym typeface="Symbol" pitchFamily="18" charset="2"/>
              </a:rPr>
              <a:t></a:t>
            </a:r>
            <a:r>
              <a:rPr lang="en-US" sz="2400" dirty="0" smtClean="0">
                <a:solidFill>
                  <a:srgbClr val="FF3300"/>
                </a:solidFill>
                <a:sym typeface="Symbol" pitchFamily="18" charset="2"/>
              </a:rPr>
              <a:t>Y* / </a:t>
            </a:r>
            <a:r>
              <a:rPr lang="en-CA" sz="2400" dirty="0">
                <a:solidFill>
                  <a:srgbClr val="FF3300"/>
                </a:solidFill>
                <a:sym typeface="Symbol" pitchFamily="18" charset="2"/>
              </a:rPr>
              <a:t> </a:t>
            </a:r>
            <a:r>
              <a:rPr lang="en-US" sz="2400" dirty="0" smtClean="0">
                <a:solidFill>
                  <a:srgbClr val="FF3300"/>
                </a:solidFill>
                <a:sym typeface="Symbol" pitchFamily="18" charset="2"/>
              </a:rPr>
              <a:t>P*</a:t>
            </a:r>
            <a:endParaRPr lang="en-CA" sz="2400" dirty="0" smtClean="0">
              <a:solidFill>
                <a:srgbClr val="FF3300"/>
              </a:solidFill>
              <a:sym typeface="Symbol" pitchFamily="18" charset="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285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285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285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285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285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2851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28515" grpId="0" build="p" bldLvl="3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8" name="Group 2"/>
          <p:cNvGrpSpPr>
            <a:grpSpLocks/>
          </p:cNvGrpSpPr>
          <p:nvPr/>
        </p:nvGrpSpPr>
        <p:grpSpPr bwMode="auto">
          <a:xfrm>
            <a:off x="1050925" y="3756025"/>
            <a:ext cx="2355850" cy="2017713"/>
            <a:chOff x="662" y="2366"/>
            <a:chExt cx="1484" cy="1271"/>
          </a:xfrm>
        </p:grpSpPr>
        <p:sp>
          <p:nvSpPr>
            <p:cNvPr id="24634" name="Arc 3"/>
            <p:cNvSpPr>
              <a:spLocks/>
            </p:cNvSpPr>
            <p:nvPr/>
          </p:nvSpPr>
          <p:spPr bwMode="auto">
            <a:xfrm rot="-53330">
              <a:off x="1527" y="3091"/>
              <a:ext cx="619" cy="542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</a:path>
                <a:path w="21600" h="21600" stroke="0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  <a:lnTo>
                    <a:pt x="0" y="0"/>
                  </a:lnTo>
                  <a:lnTo>
                    <a:pt x="21600" y="0"/>
                  </a:lnTo>
                  <a:close/>
                </a:path>
              </a:pathLst>
            </a:custGeom>
            <a:noFill/>
            <a:ln w="76200" cap="rnd">
              <a:solidFill>
                <a:srgbClr val="063DE8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4635" name="Line 4"/>
            <p:cNvSpPr>
              <a:spLocks noChangeShapeType="1"/>
            </p:cNvSpPr>
            <p:nvPr/>
          </p:nvSpPr>
          <p:spPr bwMode="auto">
            <a:xfrm>
              <a:off x="662" y="3637"/>
              <a:ext cx="873" cy="0"/>
            </a:xfrm>
            <a:prstGeom prst="line">
              <a:avLst/>
            </a:prstGeom>
            <a:noFill/>
            <a:ln w="76200">
              <a:solidFill>
                <a:srgbClr val="063DE8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4636" name="Line 5"/>
            <p:cNvSpPr>
              <a:spLocks noChangeShapeType="1"/>
            </p:cNvSpPr>
            <p:nvPr/>
          </p:nvSpPr>
          <p:spPr bwMode="auto">
            <a:xfrm>
              <a:off x="2144" y="2366"/>
              <a:ext cx="0" cy="765"/>
            </a:xfrm>
            <a:prstGeom prst="line">
              <a:avLst/>
            </a:prstGeom>
            <a:noFill/>
            <a:ln w="76200">
              <a:solidFill>
                <a:srgbClr val="063DE8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1730566" name="Line 6"/>
          <p:cNvSpPr>
            <a:spLocks noChangeShapeType="1"/>
          </p:cNvSpPr>
          <p:nvPr/>
        </p:nvSpPr>
        <p:spPr bwMode="auto">
          <a:xfrm>
            <a:off x="1004888" y="2038350"/>
            <a:ext cx="1731962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 type="none" w="med" len="lg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grpSp>
        <p:nvGrpSpPr>
          <p:cNvPr id="24580" name="Group 7"/>
          <p:cNvGrpSpPr>
            <a:grpSpLocks/>
          </p:cNvGrpSpPr>
          <p:nvPr/>
        </p:nvGrpSpPr>
        <p:grpSpPr bwMode="auto">
          <a:xfrm>
            <a:off x="971550" y="473075"/>
            <a:ext cx="3297238" cy="2836863"/>
            <a:chOff x="612" y="298"/>
            <a:chExt cx="2077" cy="1787"/>
          </a:xfrm>
        </p:grpSpPr>
        <p:sp>
          <p:nvSpPr>
            <p:cNvPr id="24632" name="Line 8"/>
            <p:cNvSpPr>
              <a:spLocks noChangeShapeType="1"/>
            </p:cNvSpPr>
            <p:nvPr/>
          </p:nvSpPr>
          <p:spPr bwMode="auto">
            <a:xfrm>
              <a:off x="626" y="298"/>
              <a:ext cx="0" cy="1784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4633" name="Line 9"/>
            <p:cNvSpPr>
              <a:spLocks noChangeShapeType="1"/>
            </p:cNvSpPr>
            <p:nvPr/>
          </p:nvSpPr>
          <p:spPr bwMode="auto">
            <a:xfrm>
              <a:off x="612" y="2085"/>
              <a:ext cx="2077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CA"/>
            </a:p>
          </p:txBody>
        </p:sp>
      </p:grpSp>
      <p:grpSp>
        <p:nvGrpSpPr>
          <p:cNvPr id="24581" name="Group 10"/>
          <p:cNvGrpSpPr>
            <a:grpSpLocks/>
          </p:cNvGrpSpPr>
          <p:nvPr/>
        </p:nvGrpSpPr>
        <p:grpSpPr bwMode="auto">
          <a:xfrm>
            <a:off x="981075" y="3625850"/>
            <a:ext cx="3297238" cy="2836863"/>
            <a:chOff x="618" y="2284"/>
            <a:chExt cx="2077" cy="1787"/>
          </a:xfrm>
        </p:grpSpPr>
        <p:sp>
          <p:nvSpPr>
            <p:cNvPr id="24630" name="Line 11"/>
            <p:cNvSpPr>
              <a:spLocks noChangeShapeType="1"/>
            </p:cNvSpPr>
            <p:nvPr/>
          </p:nvSpPr>
          <p:spPr bwMode="auto">
            <a:xfrm>
              <a:off x="632" y="2284"/>
              <a:ext cx="0" cy="1784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4631" name="Line 12"/>
            <p:cNvSpPr>
              <a:spLocks noChangeShapeType="1"/>
            </p:cNvSpPr>
            <p:nvPr/>
          </p:nvSpPr>
          <p:spPr bwMode="auto">
            <a:xfrm>
              <a:off x="618" y="4071"/>
              <a:ext cx="2077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CA"/>
            </a:p>
          </p:txBody>
        </p:sp>
      </p:grpSp>
      <p:grpSp>
        <p:nvGrpSpPr>
          <p:cNvPr id="24582" name="Group 13"/>
          <p:cNvGrpSpPr>
            <a:grpSpLocks/>
          </p:cNvGrpSpPr>
          <p:nvPr/>
        </p:nvGrpSpPr>
        <p:grpSpPr bwMode="auto">
          <a:xfrm>
            <a:off x="5372100" y="468313"/>
            <a:ext cx="3297238" cy="2836862"/>
            <a:chOff x="3384" y="295"/>
            <a:chExt cx="2077" cy="1787"/>
          </a:xfrm>
        </p:grpSpPr>
        <p:sp>
          <p:nvSpPr>
            <p:cNvPr id="24628" name="Line 14"/>
            <p:cNvSpPr>
              <a:spLocks noChangeShapeType="1"/>
            </p:cNvSpPr>
            <p:nvPr/>
          </p:nvSpPr>
          <p:spPr bwMode="auto">
            <a:xfrm>
              <a:off x="3398" y="295"/>
              <a:ext cx="0" cy="1784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4629" name="Line 15"/>
            <p:cNvSpPr>
              <a:spLocks noChangeShapeType="1"/>
            </p:cNvSpPr>
            <p:nvPr/>
          </p:nvSpPr>
          <p:spPr bwMode="auto">
            <a:xfrm>
              <a:off x="3384" y="2082"/>
              <a:ext cx="2077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24583" name="Line 16"/>
          <p:cNvSpPr>
            <a:spLocks noChangeShapeType="1"/>
          </p:cNvSpPr>
          <p:nvPr/>
        </p:nvSpPr>
        <p:spPr bwMode="auto">
          <a:xfrm>
            <a:off x="1344613" y="625475"/>
            <a:ext cx="2368550" cy="2368550"/>
          </a:xfrm>
          <a:prstGeom prst="line">
            <a:avLst/>
          </a:prstGeom>
          <a:noFill/>
          <a:ln w="50800">
            <a:solidFill>
              <a:srgbClr val="063DE8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4584" name="Line 17"/>
          <p:cNvSpPr>
            <a:spLocks noChangeShapeType="1"/>
          </p:cNvSpPr>
          <p:nvPr/>
        </p:nvSpPr>
        <p:spPr bwMode="auto">
          <a:xfrm>
            <a:off x="5854700" y="625475"/>
            <a:ext cx="2368550" cy="2368550"/>
          </a:xfrm>
          <a:prstGeom prst="line">
            <a:avLst/>
          </a:prstGeom>
          <a:noFill/>
          <a:ln w="50800">
            <a:solidFill>
              <a:srgbClr val="063DE8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4585" name="Rectangle 18"/>
          <p:cNvSpPr>
            <a:spLocks noChangeArrowheads="1"/>
          </p:cNvSpPr>
          <p:nvPr/>
        </p:nvSpPr>
        <p:spPr bwMode="auto">
          <a:xfrm>
            <a:off x="3806825" y="2736850"/>
            <a:ext cx="5746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 sz="2400"/>
              <a:t>D</a:t>
            </a:r>
            <a:r>
              <a:rPr lang="en-US" sz="2400" baseline="-25000"/>
              <a:t>m</a:t>
            </a:r>
          </a:p>
        </p:txBody>
      </p:sp>
      <p:sp>
        <p:nvSpPr>
          <p:cNvPr id="24586" name="Rectangle 19"/>
          <p:cNvSpPr>
            <a:spLocks noChangeArrowheads="1"/>
          </p:cNvSpPr>
          <p:nvPr/>
        </p:nvSpPr>
        <p:spPr bwMode="auto">
          <a:xfrm>
            <a:off x="7272338" y="1217613"/>
            <a:ext cx="1639887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US" sz="2400"/>
              <a:t>Investment</a:t>
            </a:r>
          </a:p>
          <a:p>
            <a:pPr eaLnBrk="0" hangingPunct="0"/>
            <a:r>
              <a:rPr lang="en-US" sz="2400"/>
              <a:t>Demand</a:t>
            </a:r>
          </a:p>
        </p:txBody>
      </p:sp>
      <p:sp>
        <p:nvSpPr>
          <p:cNvPr id="24587" name="Rectangle 20"/>
          <p:cNvSpPr>
            <a:spLocks noChangeArrowheads="1"/>
          </p:cNvSpPr>
          <p:nvPr/>
        </p:nvSpPr>
        <p:spPr bwMode="auto">
          <a:xfrm>
            <a:off x="460375" y="1225550"/>
            <a:ext cx="438150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 sz="2000"/>
              <a:t>10</a:t>
            </a:r>
          </a:p>
          <a:p>
            <a:pPr algn="l" eaLnBrk="0" hangingPunct="0"/>
            <a:endParaRPr lang="en-US" sz="2000"/>
          </a:p>
          <a:p>
            <a:pPr algn="l" eaLnBrk="0" hangingPunct="0"/>
            <a:r>
              <a:rPr lang="en-US" sz="2000"/>
              <a:t>  8</a:t>
            </a:r>
          </a:p>
          <a:p>
            <a:pPr algn="l" eaLnBrk="0" hangingPunct="0"/>
            <a:endParaRPr lang="en-US" sz="2000"/>
          </a:p>
          <a:p>
            <a:pPr algn="l" eaLnBrk="0" hangingPunct="0"/>
            <a:r>
              <a:rPr lang="en-US" sz="2000"/>
              <a:t>  6</a:t>
            </a:r>
          </a:p>
          <a:p>
            <a:pPr algn="l" eaLnBrk="0" hangingPunct="0"/>
            <a:endParaRPr lang="en-US" sz="2000"/>
          </a:p>
          <a:p>
            <a:pPr algn="l" eaLnBrk="0" hangingPunct="0"/>
            <a:r>
              <a:rPr lang="en-US" sz="2000"/>
              <a:t>  0</a:t>
            </a:r>
          </a:p>
        </p:txBody>
      </p:sp>
      <p:sp>
        <p:nvSpPr>
          <p:cNvPr id="24588" name="Rectangle 21"/>
          <p:cNvSpPr>
            <a:spLocks noChangeArrowheads="1"/>
          </p:cNvSpPr>
          <p:nvPr/>
        </p:nvSpPr>
        <p:spPr bwMode="auto">
          <a:xfrm>
            <a:off x="4922838" y="1235075"/>
            <a:ext cx="438150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 sz="2000"/>
              <a:t>10</a:t>
            </a:r>
          </a:p>
          <a:p>
            <a:pPr algn="l" eaLnBrk="0" hangingPunct="0"/>
            <a:endParaRPr lang="en-US" sz="2000"/>
          </a:p>
          <a:p>
            <a:pPr algn="l" eaLnBrk="0" hangingPunct="0"/>
            <a:r>
              <a:rPr lang="en-US" sz="2000"/>
              <a:t>  8</a:t>
            </a:r>
          </a:p>
          <a:p>
            <a:pPr algn="l" eaLnBrk="0" hangingPunct="0"/>
            <a:endParaRPr lang="en-US" sz="2000"/>
          </a:p>
          <a:p>
            <a:pPr algn="l" eaLnBrk="0" hangingPunct="0"/>
            <a:r>
              <a:rPr lang="en-US" sz="2000"/>
              <a:t>  6</a:t>
            </a:r>
          </a:p>
          <a:p>
            <a:pPr algn="l" eaLnBrk="0" hangingPunct="0"/>
            <a:endParaRPr lang="en-US" sz="2000"/>
          </a:p>
          <a:p>
            <a:pPr algn="l" eaLnBrk="0" hangingPunct="0"/>
            <a:r>
              <a:rPr lang="en-US" sz="2000"/>
              <a:t>  0</a:t>
            </a:r>
          </a:p>
        </p:txBody>
      </p:sp>
      <p:sp>
        <p:nvSpPr>
          <p:cNvPr id="24589" name="Freeform 22"/>
          <p:cNvSpPr>
            <a:spLocks/>
          </p:cNvSpPr>
          <p:nvPr/>
        </p:nvSpPr>
        <p:spPr bwMode="auto">
          <a:xfrm>
            <a:off x="1249363" y="3894138"/>
            <a:ext cx="1300162" cy="2322512"/>
          </a:xfrm>
          <a:custGeom>
            <a:avLst/>
            <a:gdLst>
              <a:gd name="T0" fmla="*/ 0 w 819"/>
              <a:gd name="T1" fmla="*/ 0 h 1463"/>
              <a:gd name="T2" fmla="*/ 2147483647 w 819"/>
              <a:gd name="T3" fmla="*/ 2147483647 h 1463"/>
              <a:gd name="T4" fmla="*/ 2147483647 w 819"/>
              <a:gd name="T5" fmla="*/ 2147483647 h 1463"/>
              <a:gd name="T6" fmla="*/ 2147483647 w 819"/>
              <a:gd name="T7" fmla="*/ 2147483647 h 1463"/>
              <a:gd name="T8" fmla="*/ 2147483647 w 819"/>
              <a:gd name="T9" fmla="*/ 2147483647 h 1463"/>
              <a:gd name="T10" fmla="*/ 2147483647 w 819"/>
              <a:gd name="T11" fmla="*/ 2147483647 h 1463"/>
              <a:gd name="T12" fmla="*/ 2147483647 w 819"/>
              <a:gd name="T13" fmla="*/ 2147483647 h 1463"/>
              <a:gd name="T14" fmla="*/ 2147483647 w 819"/>
              <a:gd name="T15" fmla="*/ 2147483647 h 1463"/>
              <a:gd name="T16" fmla="*/ 2147483647 w 819"/>
              <a:gd name="T17" fmla="*/ 2147483647 h 146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819"/>
              <a:gd name="T28" fmla="*/ 0 h 1463"/>
              <a:gd name="T29" fmla="*/ 819 w 819"/>
              <a:gd name="T30" fmla="*/ 1463 h 1463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819" h="1463">
                <a:moveTo>
                  <a:pt x="0" y="0"/>
                </a:moveTo>
                <a:lnTo>
                  <a:pt x="67" y="235"/>
                </a:lnTo>
                <a:lnTo>
                  <a:pt x="146" y="459"/>
                </a:lnTo>
                <a:lnTo>
                  <a:pt x="236" y="667"/>
                </a:lnTo>
                <a:lnTo>
                  <a:pt x="335" y="862"/>
                </a:lnTo>
                <a:lnTo>
                  <a:pt x="443" y="1040"/>
                </a:lnTo>
                <a:lnTo>
                  <a:pt x="560" y="1199"/>
                </a:lnTo>
                <a:lnTo>
                  <a:pt x="686" y="1341"/>
                </a:lnTo>
                <a:lnTo>
                  <a:pt x="818" y="1462"/>
                </a:lnTo>
              </a:path>
            </a:pathLst>
          </a:custGeom>
          <a:noFill/>
          <a:ln w="76200" cap="rnd" cmpd="sng">
            <a:solidFill>
              <a:srgbClr val="063DE8"/>
            </a:solidFill>
            <a:prstDash val="solid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24590" name="Line 23"/>
          <p:cNvSpPr>
            <a:spLocks noChangeShapeType="1"/>
          </p:cNvSpPr>
          <p:nvPr/>
        </p:nvSpPr>
        <p:spPr bwMode="auto">
          <a:xfrm>
            <a:off x="2084388" y="639763"/>
            <a:ext cx="0" cy="2646362"/>
          </a:xfrm>
          <a:prstGeom prst="line">
            <a:avLst/>
          </a:prstGeom>
          <a:noFill/>
          <a:ln w="50800">
            <a:solidFill>
              <a:srgbClr val="063DE8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4591" name="Rectangle 24"/>
          <p:cNvSpPr>
            <a:spLocks noChangeArrowheads="1"/>
          </p:cNvSpPr>
          <p:nvPr/>
        </p:nvSpPr>
        <p:spPr bwMode="auto">
          <a:xfrm>
            <a:off x="3454400" y="3830638"/>
            <a:ext cx="5095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 sz="2000"/>
              <a:t>AS</a:t>
            </a:r>
          </a:p>
        </p:txBody>
      </p:sp>
      <p:sp>
        <p:nvSpPr>
          <p:cNvPr id="24592" name="Rectangle 25"/>
          <p:cNvSpPr>
            <a:spLocks noChangeArrowheads="1"/>
          </p:cNvSpPr>
          <p:nvPr/>
        </p:nvSpPr>
        <p:spPr bwMode="auto">
          <a:xfrm>
            <a:off x="468313" y="5583238"/>
            <a:ext cx="4222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 sz="2000"/>
              <a:t>P</a:t>
            </a:r>
            <a:r>
              <a:rPr lang="en-US" sz="2000" baseline="-25000"/>
              <a:t>1</a:t>
            </a:r>
          </a:p>
        </p:txBody>
      </p:sp>
      <p:sp>
        <p:nvSpPr>
          <p:cNvPr id="24593" name="Oval 26"/>
          <p:cNvSpPr>
            <a:spLocks noChangeArrowheads="1"/>
          </p:cNvSpPr>
          <p:nvPr/>
        </p:nvSpPr>
        <p:spPr bwMode="auto">
          <a:xfrm>
            <a:off x="2036763" y="5699125"/>
            <a:ext cx="136525" cy="136525"/>
          </a:xfrm>
          <a:prstGeom prst="ellipse">
            <a:avLst/>
          </a:prstGeom>
          <a:solidFill>
            <a:srgbClr val="FAFD00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4594" name="Rectangle 27"/>
          <p:cNvSpPr>
            <a:spLocks noChangeArrowheads="1"/>
          </p:cNvSpPr>
          <p:nvPr/>
        </p:nvSpPr>
        <p:spPr bwMode="auto">
          <a:xfrm>
            <a:off x="2389188" y="5815013"/>
            <a:ext cx="5984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/>
              <a:t>AD</a:t>
            </a:r>
            <a:r>
              <a:rPr lang="en-US" baseline="-25000"/>
              <a:t>0</a:t>
            </a:r>
          </a:p>
        </p:txBody>
      </p:sp>
      <p:sp>
        <p:nvSpPr>
          <p:cNvPr id="1730588" name="AutoShape 28"/>
          <p:cNvSpPr>
            <a:spLocks noChangeArrowheads="1"/>
          </p:cNvSpPr>
          <p:nvPr/>
        </p:nvSpPr>
        <p:spPr bwMode="auto">
          <a:xfrm>
            <a:off x="2187575" y="2276475"/>
            <a:ext cx="428625" cy="217488"/>
          </a:xfrm>
          <a:prstGeom prst="rightArrow">
            <a:avLst>
              <a:gd name="adj1" fmla="val 50000"/>
              <a:gd name="adj2" fmla="val 98567"/>
            </a:avLst>
          </a:prstGeom>
          <a:solidFill>
            <a:schemeClr val="accent2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4596" name="Rectangle 29"/>
          <p:cNvSpPr>
            <a:spLocks noChangeArrowheads="1"/>
          </p:cNvSpPr>
          <p:nvPr/>
        </p:nvSpPr>
        <p:spPr bwMode="auto">
          <a:xfrm>
            <a:off x="6305550" y="3308350"/>
            <a:ext cx="6080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 sz="2000"/>
              <a:t>$15</a:t>
            </a:r>
          </a:p>
        </p:txBody>
      </p:sp>
      <p:sp>
        <p:nvSpPr>
          <p:cNvPr id="24597" name="Line 30"/>
          <p:cNvSpPr>
            <a:spLocks noChangeShapeType="1"/>
          </p:cNvSpPr>
          <p:nvPr/>
        </p:nvSpPr>
        <p:spPr bwMode="auto">
          <a:xfrm>
            <a:off x="5386388" y="1371600"/>
            <a:ext cx="1233487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 type="none" w="med" len="lg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4598" name="Line 31"/>
          <p:cNvSpPr>
            <a:spLocks noChangeShapeType="1"/>
          </p:cNvSpPr>
          <p:nvPr/>
        </p:nvSpPr>
        <p:spPr bwMode="auto">
          <a:xfrm>
            <a:off x="6619875" y="1419225"/>
            <a:ext cx="0" cy="1900238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 type="none" w="sm" len="sm"/>
            <a:tailEnd type="none" w="med" len="lg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4599" name="Line 32"/>
          <p:cNvSpPr>
            <a:spLocks noChangeShapeType="1"/>
          </p:cNvSpPr>
          <p:nvPr/>
        </p:nvSpPr>
        <p:spPr bwMode="auto">
          <a:xfrm>
            <a:off x="2085975" y="5800725"/>
            <a:ext cx="0" cy="64770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 type="none" w="sm" len="sm"/>
            <a:tailEnd type="none" w="med" len="lg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4600" name="Line 33"/>
          <p:cNvSpPr>
            <a:spLocks noChangeShapeType="1"/>
          </p:cNvSpPr>
          <p:nvPr/>
        </p:nvSpPr>
        <p:spPr bwMode="auto">
          <a:xfrm>
            <a:off x="995363" y="1381125"/>
            <a:ext cx="1114425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 type="none" w="med" len="lg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4601" name="Line 34"/>
          <p:cNvSpPr>
            <a:spLocks noChangeShapeType="1"/>
          </p:cNvSpPr>
          <p:nvPr/>
        </p:nvSpPr>
        <p:spPr bwMode="auto">
          <a:xfrm>
            <a:off x="2057400" y="1371600"/>
            <a:ext cx="3352800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1730595" name="AutoShape 35"/>
          <p:cNvSpPr>
            <a:spLocks noChangeArrowheads="1"/>
          </p:cNvSpPr>
          <p:nvPr/>
        </p:nvSpPr>
        <p:spPr bwMode="auto">
          <a:xfrm rot="5359620">
            <a:off x="990600" y="1524000"/>
            <a:ext cx="609600" cy="3048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2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4603" name="Oval 36"/>
          <p:cNvSpPr>
            <a:spLocks noChangeArrowheads="1"/>
          </p:cNvSpPr>
          <p:nvPr/>
        </p:nvSpPr>
        <p:spPr bwMode="auto">
          <a:xfrm>
            <a:off x="2009775" y="1320800"/>
            <a:ext cx="136525" cy="136525"/>
          </a:xfrm>
          <a:prstGeom prst="ellipse">
            <a:avLst/>
          </a:prstGeom>
          <a:solidFill>
            <a:srgbClr val="FAFD00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4604" name="Oval 37"/>
          <p:cNvSpPr>
            <a:spLocks noChangeArrowheads="1"/>
          </p:cNvSpPr>
          <p:nvPr/>
        </p:nvSpPr>
        <p:spPr bwMode="auto">
          <a:xfrm>
            <a:off x="6524625" y="1311275"/>
            <a:ext cx="136525" cy="136525"/>
          </a:xfrm>
          <a:prstGeom prst="ellipse">
            <a:avLst/>
          </a:prstGeom>
          <a:solidFill>
            <a:srgbClr val="FAFD00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4605" name="Oval 38"/>
          <p:cNvSpPr>
            <a:spLocks noChangeArrowheads="1"/>
          </p:cNvSpPr>
          <p:nvPr/>
        </p:nvSpPr>
        <p:spPr bwMode="auto">
          <a:xfrm>
            <a:off x="2625725" y="1952625"/>
            <a:ext cx="136525" cy="136525"/>
          </a:xfrm>
          <a:prstGeom prst="ellipse">
            <a:avLst/>
          </a:prstGeom>
          <a:solidFill>
            <a:srgbClr val="FAFD00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30599" name="Rectangle 39"/>
          <p:cNvSpPr>
            <a:spLocks noChangeArrowheads="1"/>
          </p:cNvSpPr>
          <p:nvPr/>
        </p:nvSpPr>
        <p:spPr bwMode="blackWhite">
          <a:xfrm>
            <a:off x="4583113" y="4351338"/>
            <a:ext cx="3810000" cy="1838325"/>
          </a:xfrm>
          <a:prstGeom prst="rect">
            <a:avLst/>
          </a:prstGeom>
          <a:solidFill>
            <a:schemeClr val="accent1"/>
          </a:solidFill>
          <a:ln w="38100">
            <a:solidFill>
              <a:schemeClr val="tx1"/>
            </a:solidFill>
            <a:miter lim="800000"/>
            <a:headEnd type="none" w="sm" len="sm"/>
            <a:tailEnd type="none" w="sm" len="sm"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/>
          <a:lstStyle/>
          <a:p>
            <a:pPr eaLnBrk="0" hangingPunct="0">
              <a:defRPr/>
            </a:pPr>
            <a:r>
              <a:rPr lang="en-US" sz="2800" i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Interest rates fall as people work off excess money by buying bonds</a:t>
            </a:r>
          </a:p>
        </p:txBody>
      </p:sp>
      <p:sp>
        <p:nvSpPr>
          <p:cNvPr id="24607" name="Rectangle 40"/>
          <p:cNvSpPr>
            <a:spLocks noChangeArrowheads="1"/>
          </p:cNvSpPr>
          <p:nvPr/>
        </p:nvSpPr>
        <p:spPr bwMode="auto">
          <a:xfrm rot="-5400000">
            <a:off x="-314325" y="4779963"/>
            <a:ext cx="14382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 sz="2000"/>
              <a:t>Price level</a:t>
            </a:r>
          </a:p>
        </p:txBody>
      </p:sp>
      <p:sp>
        <p:nvSpPr>
          <p:cNvPr id="24608" name="Rectangle 41"/>
          <p:cNvSpPr>
            <a:spLocks noChangeArrowheads="1"/>
          </p:cNvSpPr>
          <p:nvPr/>
        </p:nvSpPr>
        <p:spPr bwMode="auto">
          <a:xfrm rot="-5400000">
            <a:off x="-1053305" y="1627981"/>
            <a:ext cx="27606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 sz="2000"/>
              <a:t>Real rate of interest, i</a:t>
            </a:r>
          </a:p>
        </p:txBody>
      </p:sp>
      <p:sp>
        <p:nvSpPr>
          <p:cNvPr id="24609" name="Rectangle 42"/>
          <p:cNvSpPr>
            <a:spLocks noChangeArrowheads="1"/>
          </p:cNvSpPr>
          <p:nvPr/>
        </p:nvSpPr>
        <p:spPr bwMode="auto">
          <a:xfrm>
            <a:off x="4886325" y="327025"/>
            <a:ext cx="5984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 sz="2800"/>
              <a:t>i%</a:t>
            </a:r>
          </a:p>
        </p:txBody>
      </p:sp>
      <p:sp>
        <p:nvSpPr>
          <p:cNvPr id="24610" name="Rectangle 43"/>
          <p:cNvSpPr>
            <a:spLocks noChangeArrowheads="1"/>
          </p:cNvSpPr>
          <p:nvPr/>
        </p:nvSpPr>
        <p:spPr bwMode="auto">
          <a:xfrm>
            <a:off x="4167188" y="6399213"/>
            <a:ext cx="19716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algn="l" eaLnBrk="0" hangingPunct="0"/>
            <a:r>
              <a:rPr lang="en-US" sz="2000"/>
              <a:t>Real GDP</a:t>
            </a:r>
          </a:p>
        </p:txBody>
      </p:sp>
      <p:sp>
        <p:nvSpPr>
          <p:cNvPr id="24611" name="Rectangle 44"/>
          <p:cNvSpPr>
            <a:spLocks noChangeArrowheads="1"/>
          </p:cNvSpPr>
          <p:nvPr/>
        </p:nvSpPr>
        <p:spPr bwMode="auto">
          <a:xfrm>
            <a:off x="3595688" y="3255963"/>
            <a:ext cx="12128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US" sz="2000"/>
              <a:t>$billions</a:t>
            </a:r>
          </a:p>
        </p:txBody>
      </p:sp>
      <p:sp>
        <p:nvSpPr>
          <p:cNvPr id="24612" name="Rectangle 45"/>
          <p:cNvSpPr>
            <a:spLocks noChangeArrowheads="1"/>
          </p:cNvSpPr>
          <p:nvPr/>
        </p:nvSpPr>
        <p:spPr bwMode="auto">
          <a:xfrm>
            <a:off x="7931150" y="3252788"/>
            <a:ext cx="12128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US" sz="2000"/>
              <a:t>$billions</a:t>
            </a:r>
          </a:p>
        </p:txBody>
      </p:sp>
      <p:sp>
        <p:nvSpPr>
          <p:cNvPr id="24613" name="Rectangle 46"/>
          <p:cNvSpPr>
            <a:spLocks noChangeArrowheads="1"/>
          </p:cNvSpPr>
          <p:nvPr/>
        </p:nvSpPr>
        <p:spPr bwMode="auto">
          <a:xfrm>
            <a:off x="487363" y="327025"/>
            <a:ext cx="5984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 sz="2800"/>
              <a:t>i%</a:t>
            </a:r>
          </a:p>
        </p:txBody>
      </p:sp>
      <p:sp>
        <p:nvSpPr>
          <p:cNvPr id="24614" name="Rectangle 47"/>
          <p:cNvSpPr>
            <a:spLocks noChangeArrowheads="1"/>
          </p:cNvSpPr>
          <p:nvPr/>
        </p:nvSpPr>
        <p:spPr bwMode="auto">
          <a:xfrm>
            <a:off x="2087563" y="469900"/>
            <a:ext cx="6810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 sz="2400"/>
              <a:t>S</a:t>
            </a:r>
            <a:r>
              <a:rPr lang="en-US" sz="2400" baseline="-25000"/>
              <a:t>m0</a:t>
            </a:r>
          </a:p>
        </p:txBody>
      </p:sp>
      <p:sp>
        <p:nvSpPr>
          <p:cNvPr id="24615" name="Rectangle 48"/>
          <p:cNvSpPr>
            <a:spLocks noChangeArrowheads="1"/>
          </p:cNvSpPr>
          <p:nvPr/>
        </p:nvSpPr>
        <p:spPr bwMode="auto">
          <a:xfrm>
            <a:off x="1708150" y="3308350"/>
            <a:ext cx="7493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 sz="2000"/>
              <a:t>$125</a:t>
            </a:r>
          </a:p>
        </p:txBody>
      </p:sp>
      <p:grpSp>
        <p:nvGrpSpPr>
          <p:cNvPr id="6" name="Group 49"/>
          <p:cNvGrpSpPr>
            <a:grpSpLocks/>
          </p:cNvGrpSpPr>
          <p:nvPr/>
        </p:nvGrpSpPr>
        <p:grpSpPr bwMode="auto">
          <a:xfrm>
            <a:off x="2325688" y="455613"/>
            <a:ext cx="1033462" cy="3259137"/>
            <a:chOff x="1465" y="287"/>
            <a:chExt cx="651" cy="2053"/>
          </a:xfrm>
        </p:grpSpPr>
        <p:sp>
          <p:nvSpPr>
            <p:cNvPr id="24622" name="Rectangle 50"/>
            <p:cNvSpPr>
              <a:spLocks noChangeArrowheads="1"/>
            </p:cNvSpPr>
            <p:nvPr/>
          </p:nvSpPr>
          <p:spPr bwMode="auto">
            <a:xfrm>
              <a:off x="1465" y="2084"/>
              <a:ext cx="478" cy="256"/>
            </a:xfrm>
            <a:prstGeom prst="rect">
              <a:avLst/>
            </a:prstGeom>
            <a:noFill/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algn="l" eaLnBrk="0" hangingPunct="0"/>
              <a:r>
                <a:rPr lang="en-US" sz="2000"/>
                <a:t>$150</a:t>
              </a:r>
            </a:p>
          </p:txBody>
        </p:sp>
        <p:grpSp>
          <p:nvGrpSpPr>
            <p:cNvPr id="24623" name="Group 51"/>
            <p:cNvGrpSpPr>
              <a:grpSpLocks/>
            </p:cNvGrpSpPr>
            <p:nvPr/>
          </p:nvGrpSpPr>
          <p:grpSpPr bwMode="auto">
            <a:xfrm>
              <a:off x="1654" y="287"/>
              <a:ext cx="462" cy="1804"/>
              <a:chOff x="1654" y="287"/>
              <a:chExt cx="462" cy="1804"/>
            </a:xfrm>
          </p:grpSpPr>
          <p:grpSp>
            <p:nvGrpSpPr>
              <p:cNvPr id="24624" name="Group 52"/>
              <p:cNvGrpSpPr>
                <a:grpSpLocks/>
              </p:cNvGrpSpPr>
              <p:nvPr/>
            </p:nvGrpSpPr>
            <p:grpSpPr bwMode="auto">
              <a:xfrm>
                <a:off x="1681" y="287"/>
                <a:ext cx="435" cy="1804"/>
                <a:chOff x="1681" y="287"/>
                <a:chExt cx="435" cy="1804"/>
              </a:xfrm>
            </p:grpSpPr>
            <p:sp>
              <p:nvSpPr>
                <p:cNvPr id="24626" name="Rectangle 53"/>
                <p:cNvSpPr>
                  <a:spLocks noChangeArrowheads="1"/>
                </p:cNvSpPr>
                <p:nvPr/>
              </p:nvSpPr>
              <p:spPr bwMode="auto">
                <a:xfrm>
                  <a:off x="1681" y="287"/>
                  <a:ext cx="435" cy="294"/>
                </a:xfrm>
                <a:prstGeom prst="rect">
                  <a:avLst/>
                </a:prstGeom>
                <a:noFill/>
                <a:ln w="9525">
                  <a:solidFill>
                    <a:srgbClr val="FF0000"/>
                  </a:solidFill>
                  <a:miter lim="800000"/>
                  <a:headEnd/>
                  <a:tailEnd/>
                </a:ln>
              </p:spPr>
              <p:txBody>
                <a:bodyPr wrap="none" lIns="92075" tIns="46038" rIns="92075" bIns="46038">
                  <a:spAutoFit/>
                </a:bodyPr>
                <a:lstStyle/>
                <a:p>
                  <a:pPr algn="l" eaLnBrk="0" hangingPunct="0"/>
                  <a:r>
                    <a:rPr lang="en-US" sz="2400"/>
                    <a:t>S</a:t>
                  </a:r>
                  <a:r>
                    <a:rPr lang="en-US" sz="2400" baseline="-25000"/>
                    <a:t>m1</a:t>
                  </a:r>
                </a:p>
              </p:txBody>
            </p:sp>
            <p:sp>
              <p:nvSpPr>
                <p:cNvPr id="24627" name="Line 54"/>
                <p:cNvSpPr>
                  <a:spLocks noChangeShapeType="1"/>
                </p:cNvSpPr>
                <p:nvPr/>
              </p:nvSpPr>
              <p:spPr bwMode="auto">
                <a:xfrm>
                  <a:off x="1694" y="424"/>
                  <a:ext cx="0" cy="1667"/>
                </a:xfrm>
                <a:prstGeom prst="line">
                  <a:avLst/>
                </a:prstGeom>
                <a:noFill/>
                <a:ln w="50800">
                  <a:solidFill>
                    <a:srgbClr val="FF0000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</p:grpSp>
          <p:sp>
            <p:nvSpPr>
              <p:cNvPr id="24625" name="Oval 55"/>
              <p:cNvSpPr>
                <a:spLocks noChangeArrowheads="1"/>
              </p:cNvSpPr>
              <p:nvPr/>
            </p:nvSpPr>
            <p:spPr bwMode="auto">
              <a:xfrm>
                <a:off x="1654" y="1230"/>
                <a:ext cx="86" cy="86"/>
              </a:xfrm>
              <a:prstGeom prst="ellipse">
                <a:avLst/>
              </a:prstGeom>
              <a:solidFill>
                <a:srgbClr val="FAFD00"/>
              </a:solidFill>
              <a:ln w="2540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24617" name="Rectangle 56"/>
          <p:cNvSpPr>
            <a:spLocks noChangeArrowheads="1"/>
          </p:cNvSpPr>
          <p:nvPr/>
        </p:nvSpPr>
        <p:spPr bwMode="auto">
          <a:xfrm>
            <a:off x="1495425" y="6434138"/>
            <a:ext cx="8270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 sz="2000"/>
              <a:t>GDP</a:t>
            </a:r>
            <a:r>
              <a:rPr lang="en-US" sz="2000" baseline="-25000"/>
              <a:t>0</a:t>
            </a:r>
          </a:p>
        </p:txBody>
      </p:sp>
      <p:sp>
        <p:nvSpPr>
          <p:cNvPr id="24618" name="Line 57"/>
          <p:cNvSpPr>
            <a:spLocks noChangeShapeType="1"/>
          </p:cNvSpPr>
          <p:nvPr/>
        </p:nvSpPr>
        <p:spPr bwMode="auto">
          <a:xfrm>
            <a:off x="2957513" y="4248150"/>
            <a:ext cx="0" cy="220662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4619" name="Rectangle 58"/>
          <p:cNvSpPr>
            <a:spLocks noChangeArrowheads="1"/>
          </p:cNvSpPr>
          <p:nvPr/>
        </p:nvSpPr>
        <p:spPr bwMode="auto">
          <a:xfrm>
            <a:off x="2328863" y="3633788"/>
            <a:ext cx="11366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US"/>
              <a:t>potential</a:t>
            </a:r>
          </a:p>
          <a:p>
            <a:pPr eaLnBrk="0" hangingPunct="0"/>
            <a:r>
              <a:rPr lang="en-US"/>
              <a:t> GDP</a:t>
            </a:r>
          </a:p>
        </p:txBody>
      </p:sp>
      <p:sp>
        <p:nvSpPr>
          <p:cNvPr id="1730619" name="Rectangle 59"/>
          <p:cNvSpPr>
            <a:spLocks noChangeArrowheads="1"/>
          </p:cNvSpPr>
          <p:nvPr/>
        </p:nvSpPr>
        <p:spPr bwMode="auto">
          <a:xfrm>
            <a:off x="179388" y="0"/>
            <a:ext cx="8785225" cy="444500"/>
          </a:xfrm>
          <a:prstGeom prst="rect">
            <a:avLst/>
          </a:prstGeom>
          <a:gradFill rotWithShape="1">
            <a:gsLst>
              <a:gs pos="0">
                <a:srgbClr val="1C1C1C">
                  <a:alpha val="64999"/>
                </a:srgbClr>
              </a:gs>
              <a:gs pos="100000">
                <a:schemeClr val="bg1"/>
              </a:gs>
            </a:gsLst>
            <a:lin ang="5400000" scaled="1"/>
          </a:gradFill>
          <a:ln w="57150" cmpd="thinThick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eaLnBrk="0" hangingPunct="0">
              <a:defRPr/>
            </a:pPr>
            <a:r>
              <a:rPr lang="en-US" sz="2800" dirty="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Arial" pitchFamily="34" charset="0"/>
              </a:rPr>
              <a:t>Monetary Policy and Equilibrium GDP</a:t>
            </a:r>
            <a:endParaRPr lang="en-US" sz="2800" b="0" dirty="0">
              <a:solidFill>
                <a:schemeClr val="tx2"/>
              </a:solidFill>
              <a:latin typeface="Tahoma" pitchFamily="34" charset="0"/>
              <a:cs typeface="Arial" pitchFamily="34" charset="0"/>
            </a:endParaRPr>
          </a:p>
        </p:txBody>
      </p:sp>
      <p:sp>
        <p:nvSpPr>
          <p:cNvPr id="1730620" name="Rectangle 60"/>
          <p:cNvSpPr>
            <a:spLocks noChangeArrowheads="1"/>
          </p:cNvSpPr>
          <p:nvPr/>
        </p:nvSpPr>
        <p:spPr bwMode="blackWhite">
          <a:xfrm>
            <a:off x="4560888" y="4071938"/>
            <a:ext cx="3810000" cy="2133600"/>
          </a:xfrm>
          <a:prstGeom prst="rect">
            <a:avLst/>
          </a:prstGeom>
          <a:solidFill>
            <a:srgbClr val="C9C9FF"/>
          </a:solidFill>
          <a:ln w="38100">
            <a:solidFill>
              <a:schemeClr val="tx1"/>
            </a:solidFill>
            <a:miter lim="800000"/>
            <a:headEnd type="none" w="sm" len="sm"/>
            <a:tailEnd type="none" w="sm" len="sm"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eaLnBrk="0" hangingPunct="0">
              <a:defRPr/>
            </a:pPr>
            <a:r>
              <a:rPr lang="en-US" sz="2800" i="1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If</a:t>
            </a:r>
            <a:r>
              <a:rPr lang="en-US" sz="2800" i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sz="2800" i="1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the money supply</a:t>
            </a:r>
          </a:p>
          <a:p>
            <a:pPr eaLnBrk="0" hangingPunct="0">
              <a:defRPr/>
            </a:pPr>
            <a:r>
              <a:rPr lang="en-US" sz="2800" i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increases</a:t>
            </a:r>
            <a:r>
              <a:rPr lang="en-US" sz="2800" i="1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 to</a:t>
            </a:r>
          </a:p>
          <a:p>
            <a:pPr eaLnBrk="0" hangingPunct="0">
              <a:defRPr/>
            </a:pPr>
            <a:r>
              <a:rPr lang="en-US" sz="2800" i="1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stimulate the</a:t>
            </a:r>
          </a:p>
          <a:p>
            <a:pPr eaLnBrk="0" hangingPunct="0">
              <a:defRPr/>
            </a:pPr>
            <a:r>
              <a:rPr lang="en-US" sz="2800" i="1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economy....</a:t>
            </a:r>
            <a:endParaRPr lang="en-US" sz="3200" i="1">
              <a:effectLst>
                <a:outerShdw blurRad="38100" dist="38100" dir="2700000" algn="tl">
                  <a:srgbClr val="FFFFFF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30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17306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30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730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30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30566" grpId="0" animBg="1"/>
      <p:bldP spid="1730588" grpId="0" animBg="1"/>
      <p:bldP spid="1730595" grpId="0" animBg="1"/>
      <p:bldP spid="1730599" grpId="0" animBg="1"/>
      <p:bldP spid="1730620" grpId="0" animBg="1" autoUpdateAnimBg="0"/>
      <p:bldP spid="1730620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602" name="Group 2"/>
          <p:cNvGrpSpPr>
            <a:grpSpLocks/>
          </p:cNvGrpSpPr>
          <p:nvPr/>
        </p:nvGrpSpPr>
        <p:grpSpPr bwMode="auto">
          <a:xfrm>
            <a:off x="1050925" y="3756025"/>
            <a:ext cx="2355850" cy="2017713"/>
            <a:chOff x="662" y="2366"/>
            <a:chExt cx="1484" cy="1271"/>
          </a:xfrm>
        </p:grpSpPr>
        <p:sp>
          <p:nvSpPr>
            <p:cNvPr id="25665" name="Arc 3"/>
            <p:cNvSpPr>
              <a:spLocks/>
            </p:cNvSpPr>
            <p:nvPr/>
          </p:nvSpPr>
          <p:spPr bwMode="auto">
            <a:xfrm rot="-53330">
              <a:off x="1527" y="3091"/>
              <a:ext cx="619" cy="542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</a:path>
                <a:path w="21600" h="21600" stroke="0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  <a:lnTo>
                    <a:pt x="0" y="0"/>
                  </a:lnTo>
                  <a:lnTo>
                    <a:pt x="21600" y="0"/>
                  </a:lnTo>
                  <a:close/>
                </a:path>
              </a:pathLst>
            </a:custGeom>
            <a:noFill/>
            <a:ln w="76200" cap="rnd">
              <a:solidFill>
                <a:srgbClr val="063DE8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5666" name="Line 4"/>
            <p:cNvSpPr>
              <a:spLocks noChangeShapeType="1"/>
            </p:cNvSpPr>
            <p:nvPr/>
          </p:nvSpPr>
          <p:spPr bwMode="auto">
            <a:xfrm>
              <a:off x="662" y="3637"/>
              <a:ext cx="873" cy="0"/>
            </a:xfrm>
            <a:prstGeom prst="line">
              <a:avLst/>
            </a:prstGeom>
            <a:noFill/>
            <a:ln w="76200">
              <a:solidFill>
                <a:srgbClr val="063DE8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5667" name="Line 5"/>
            <p:cNvSpPr>
              <a:spLocks noChangeShapeType="1"/>
            </p:cNvSpPr>
            <p:nvPr/>
          </p:nvSpPr>
          <p:spPr bwMode="auto">
            <a:xfrm>
              <a:off x="2144" y="2366"/>
              <a:ext cx="0" cy="765"/>
            </a:xfrm>
            <a:prstGeom prst="line">
              <a:avLst/>
            </a:prstGeom>
            <a:noFill/>
            <a:ln w="76200">
              <a:solidFill>
                <a:srgbClr val="063DE8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25603" name="Line 6"/>
          <p:cNvSpPr>
            <a:spLocks noChangeShapeType="1"/>
          </p:cNvSpPr>
          <p:nvPr/>
        </p:nvSpPr>
        <p:spPr bwMode="auto">
          <a:xfrm>
            <a:off x="1004888" y="2038350"/>
            <a:ext cx="1731962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 type="none" w="med" len="lg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grpSp>
        <p:nvGrpSpPr>
          <p:cNvPr id="25604" name="Group 7"/>
          <p:cNvGrpSpPr>
            <a:grpSpLocks/>
          </p:cNvGrpSpPr>
          <p:nvPr/>
        </p:nvGrpSpPr>
        <p:grpSpPr bwMode="auto">
          <a:xfrm>
            <a:off x="971550" y="473075"/>
            <a:ext cx="3297238" cy="2836863"/>
            <a:chOff x="612" y="298"/>
            <a:chExt cx="2077" cy="1787"/>
          </a:xfrm>
        </p:grpSpPr>
        <p:sp>
          <p:nvSpPr>
            <p:cNvPr id="25663" name="Line 8"/>
            <p:cNvSpPr>
              <a:spLocks noChangeShapeType="1"/>
            </p:cNvSpPr>
            <p:nvPr/>
          </p:nvSpPr>
          <p:spPr bwMode="auto">
            <a:xfrm>
              <a:off x="626" y="298"/>
              <a:ext cx="0" cy="1784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5664" name="Line 9"/>
            <p:cNvSpPr>
              <a:spLocks noChangeShapeType="1"/>
            </p:cNvSpPr>
            <p:nvPr/>
          </p:nvSpPr>
          <p:spPr bwMode="auto">
            <a:xfrm>
              <a:off x="612" y="2085"/>
              <a:ext cx="2077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CA"/>
            </a:p>
          </p:txBody>
        </p:sp>
      </p:grpSp>
      <p:grpSp>
        <p:nvGrpSpPr>
          <p:cNvPr id="25605" name="Group 10"/>
          <p:cNvGrpSpPr>
            <a:grpSpLocks/>
          </p:cNvGrpSpPr>
          <p:nvPr/>
        </p:nvGrpSpPr>
        <p:grpSpPr bwMode="auto">
          <a:xfrm>
            <a:off x="981075" y="3625850"/>
            <a:ext cx="3297238" cy="2836863"/>
            <a:chOff x="618" y="2284"/>
            <a:chExt cx="2077" cy="1787"/>
          </a:xfrm>
        </p:grpSpPr>
        <p:sp>
          <p:nvSpPr>
            <p:cNvPr id="25661" name="Line 11"/>
            <p:cNvSpPr>
              <a:spLocks noChangeShapeType="1"/>
            </p:cNvSpPr>
            <p:nvPr/>
          </p:nvSpPr>
          <p:spPr bwMode="auto">
            <a:xfrm>
              <a:off x="632" y="2284"/>
              <a:ext cx="0" cy="1784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5662" name="Line 12"/>
            <p:cNvSpPr>
              <a:spLocks noChangeShapeType="1"/>
            </p:cNvSpPr>
            <p:nvPr/>
          </p:nvSpPr>
          <p:spPr bwMode="auto">
            <a:xfrm>
              <a:off x="618" y="4071"/>
              <a:ext cx="2077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CA"/>
            </a:p>
          </p:txBody>
        </p:sp>
      </p:grpSp>
      <p:grpSp>
        <p:nvGrpSpPr>
          <p:cNvPr id="25606" name="Group 13"/>
          <p:cNvGrpSpPr>
            <a:grpSpLocks/>
          </p:cNvGrpSpPr>
          <p:nvPr/>
        </p:nvGrpSpPr>
        <p:grpSpPr bwMode="auto">
          <a:xfrm>
            <a:off x="5372100" y="468313"/>
            <a:ext cx="3297238" cy="2836862"/>
            <a:chOff x="3384" y="295"/>
            <a:chExt cx="2077" cy="1787"/>
          </a:xfrm>
        </p:grpSpPr>
        <p:sp>
          <p:nvSpPr>
            <p:cNvPr id="25659" name="Line 14"/>
            <p:cNvSpPr>
              <a:spLocks noChangeShapeType="1"/>
            </p:cNvSpPr>
            <p:nvPr/>
          </p:nvSpPr>
          <p:spPr bwMode="auto">
            <a:xfrm>
              <a:off x="3398" y="295"/>
              <a:ext cx="0" cy="1784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5660" name="Line 15"/>
            <p:cNvSpPr>
              <a:spLocks noChangeShapeType="1"/>
            </p:cNvSpPr>
            <p:nvPr/>
          </p:nvSpPr>
          <p:spPr bwMode="auto">
            <a:xfrm>
              <a:off x="3384" y="2082"/>
              <a:ext cx="2077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25607" name="Line 16"/>
          <p:cNvSpPr>
            <a:spLocks noChangeShapeType="1"/>
          </p:cNvSpPr>
          <p:nvPr/>
        </p:nvSpPr>
        <p:spPr bwMode="auto">
          <a:xfrm>
            <a:off x="1344613" y="625475"/>
            <a:ext cx="2368550" cy="2368550"/>
          </a:xfrm>
          <a:prstGeom prst="line">
            <a:avLst/>
          </a:prstGeom>
          <a:noFill/>
          <a:ln w="50800">
            <a:solidFill>
              <a:srgbClr val="063DE8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5608" name="Line 17"/>
          <p:cNvSpPr>
            <a:spLocks noChangeShapeType="1"/>
          </p:cNvSpPr>
          <p:nvPr/>
        </p:nvSpPr>
        <p:spPr bwMode="auto">
          <a:xfrm>
            <a:off x="5854700" y="625475"/>
            <a:ext cx="2368550" cy="2368550"/>
          </a:xfrm>
          <a:prstGeom prst="line">
            <a:avLst/>
          </a:prstGeom>
          <a:noFill/>
          <a:ln w="50800">
            <a:solidFill>
              <a:srgbClr val="063DE8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5609" name="Rectangle 18"/>
          <p:cNvSpPr>
            <a:spLocks noChangeArrowheads="1"/>
          </p:cNvSpPr>
          <p:nvPr/>
        </p:nvSpPr>
        <p:spPr bwMode="auto">
          <a:xfrm>
            <a:off x="3806825" y="2736850"/>
            <a:ext cx="5746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 sz="2400"/>
              <a:t>D</a:t>
            </a:r>
            <a:r>
              <a:rPr lang="en-US" sz="2400" baseline="-25000"/>
              <a:t>m</a:t>
            </a:r>
          </a:p>
        </p:txBody>
      </p:sp>
      <p:sp>
        <p:nvSpPr>
          <p:cNvPr id="25610" name="Rectangle 19"/>
          <p:cNvSpPr>
            <a:spLocks noChangeArrowheads="1"/>
          </p:cNvSpPr>
          <p:nvPr/>
        </p:nvSpPr>
        <p:spPr bwMode="auto">
          <a:xfrm>
            <a:off x="7272338" y="1217613"/>
            <a:ext cx="1639887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US" sz="2400"/>
              <a:t>Investment</a:t>
            </a:r>
          </a:p>
          <a:p>
            <a:pPr eaLnBrk="0" hangingPunct="0"/>
            <a:r>
              <a:rPr lang="en-US" sz="2400"/>
              <a:t>Demand</a:t>
            </a:r>
          </a:p>
        </p:txBody>
      </p:sp>
      <p:sp>
        <p:nvSpPr>
          <p:cNvPr id="25611" name="Rectangle 20"/>
          <p:cNvSpPr>
            <a:spLocks noChangeArrowheads="1"/>
          </p:cNvSpPr>
          <p:nvPr/>
        </p:nvSpPr>
        <p:spPr bwMode="auto">
          <a:xfrm>
            <a:off x="460375" y="1225550"/>
            <a:ext cx="438150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 sz="2000"/>
              <a:t>10</a:t>
            </a:r>
          </a:p>
          <a:p>
            <a:pPr algn="l" eaLnBrk="0" hangingPunct="0"/>
            <a:endParaRPr lang="en-US" sz="2000"/>
          </a:p>
          <a:p>
            <a:pPr algn="l" eaLnBrk="0" hangingPunct="0"/>
            <a:r>
              <a:rPr lang="en-US" sz="2000"/>
              <a:t>  8</a:t>
            </a:r>
          </a:p>
          <a:p>
            <a:pPr algn="l" eaLnBrk="0" hangingPunct="0"/>
            <a:endParaRPr lang="en-US" sz="2000"/>
          </a:p>
          <a:p>
            <a:pPr algn="l" eaLnBrk="0" hangingPunct="0"/>
            <a:r>
              <a:rPr lang="en-US" sz="2000"/>
              <a:t>  6</a:t>
            </a:r>
          </a:p>
          <a:p>
            <a:pPr algn="l" eaLnBrk="0" hangingPunct="0"/>
            <a:endParaRPr lang="en-US" sz="2000"/>
          </a:p>
          <a:p>
            <a:pPr algn="l" eaLnBrk="0" hangingPunct="0"/>
            <a:r>
              <a:rPr lang="en-US" sz="2000"/>
              <a:t>  0</a:t>
            </a:r>
          </a:p>
        </p:txBody>
      </p:sp>
      <p:sp>
        <p:nvSpPr>
          <p:cNvPr id="25612" name="Rectangle 21"/>
          <p:cNvSpPr>
            <a:spLocks noChangeArrowheads="1"/>
          </p:cNvSpPr>
          <p:nvPr/>
        </p:nvSpPr>
        <p:spPr bwMode="auto">
          <a:xfrm>
            <a:off x="4922838" y="1235075"/>
            <a:ext cx="438150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 sz="2000"/>
              <a:t>10</a:t>
            </a:r>
          </a:p>
          <a:p>
            <a:pPr algn="l" eaLnBrk="0" hangingPunct="0"/>
            <a:endParaRPr lang="en-US" sz="2000"/>
          </a:p>
          <a:p>
            <a:pPr algn="l" eaLnBrk="0" hangingPunct="0"/>
            <a:r>
              <a:rPr lang="en-US" sz="2000"/>
              <a:t>  8</a:t>
            </a:r>
          </a:p>
          <a:p>
            <a:pPr algn="l" eaLnBrk="0" hangingPunct="0"/>
            <a:endParaRPr lang="en-US" sz="2000"/>
          </a:p>
          <a:p>
            <a:pPr algn="l" eaLnBrk="0" hangingPunct="0"/>
            <a:r>
              <a:rPr lang="en-US" sz="2000"/>
              <a:t>  6</a:t>
            </a:r>
          </a:p>
          <a:p>
            <a:pPr algn="l" eaLnBrk="0" hangingPunct="0"/>
            <a:endParaRPr lang="en-US" sz="2000"/>
          </a:p>
          <a:p>
            <a:pPr algn="l" eaLnBrk="0" hangingPunct="0"/>
            <a:r>
              <a:rPr lang="en-US" sz="2000"/>
              <a:t>  0</a:t>
            </a:r>
          </a:p>
        </p:txBody>
      </p:sp>
      <p:sp>
        <p:nvSpPr>
          <p:cNvPr id="25613" name="Freeform 22"/>
          <p:cNvSpPr>
            <a:spLocks/>
          </p:cNvSpPr>
          <p:nvPr/>
        </p:nvSpPr>
        <p:spPr bwMode="auto">
          <a:xfrm>
            <a:off x="1249363" y="3894138"/>
            <a:ext cx="1300162" cy="2322512"/>
          </a:xfrm>
          <a:custGeom>
            <a:avLst/>
            <a:gdLst>
              <a:gd name="T0" fmla="*/ 0 w 819"/>
              <a:gd name="T1" fmla="*/ 0 h 1463"/>
              <a:gd name="T2" fmla="*/ 2147483647 w 819"/>
              <a:gd name="T3" fmla="*/ 2147483647 h 1463"/>
              <a:gd name="T4" fmla="*/ 2147483647 w 819"/>
              <a:gd name="T5" fmla="*/ 2147483647 h 1463"/>
              <a:gd name="T6" fmla="*/ 2147483647 w 819"/>
              <a:gd name="T7" fmla="*/ 2147483647 h 1463"/>
              <a:gd name="T8" fmla="*/ 2147483647 w 819"/>
              <a:gd name="T9" fmla="*/ 2147483647 h 1463"/>
              <a:gd name="T10" fmla="*/ 2147483647 w 819"/>
              <a:gd name="T11" fmla="*/ 2147483647 h 1463"/>
              <a:gd name="T12" fmla="*/ 2147483647 w 819"/>
              <a:gd name="T13" fmla="*/ 2147483647 h 1463"/>
              <a:gd name="T14" fmla="*/ 2147483647 w 819"/>
              <a:gd name="T15" fmla="*/ 2147483647 h 1463"/>
              <a:gd name="T16" fmla="*/ 2147483647 w 819"/>
              <a:gd name="T17" fmla="*/ 2147483647 h 146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819"/>
              <a:gd name="T28" fmla="*/ 0 h 1463"/>
              <a:gd name="T29" fmla="*/ 819 w 819"/>
              <a:gd name="T30" fmla="*/ 1463 h 1463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819" h="1463">
                <a:moveTo>
                  <a:pt x="0" y="0"/>
                </a:moveTo>
                <a:lnTo>
                  <a:pt x="67" y="235"/>
                </a:lnTo>
                <a:lnTo>
                  <a:pt x="146" y="459"/>
                </a:lnTo>
                <a:lnTo>
                  <a:pt x="236" y="667"/>
                </a:lnTo>
                <a:lnTo>
                  <a:pt x="335" y="862"/>
                </a:lnTo>
                <a:lnTo>
                  <a:pt x="443" y="1040"/>
                </a:lnTo>
                <a:lnTo>
                  <a:pt x="560" y="1199"/>
                </a:lnTo>
                <a:lnTo>
                  <a:pt x="686" y="1341"/>
                </a:lnTo>
                <a:lnTo>
                  <a:pt x="818" y="1462"/>
                </a:lnTo>
              </a:path>
            </a:pathLst>
          </a:custGeom>
          <a:noFill/>
          <a:ln w="76200" cap="rnd" cmpd="sng">
            <a:solidFill>
              <a:srgbClr val="063DE8"/>
            </a:solidFill>
            <a:prstDash val="solid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25614" name="Line 23"/>
          <p:cNvSpPr>
            <a:spLocks noChangeShapeType="1"/>
          </p:cNvSpPr>
          <p:nvPr/>
        </p:nvSpPr>
        <p:spPr bwMode="auto">
          <a:xfrm>
            <a:off x="2084388" y="639763"/>
            <a:ext cx="0" cy="2646362"/>
          </a:xfrm>
          <a:prstGeom prst="line">
            <a:avLst/>
          </a:prstGeom>
          <a:noFill/>
          <a:ln w="50800">
            <a:solidFill>
              <a:srgbClr val="063DE8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5615" name="Rectangle 24"/>
          <p:cNvSpPr>
            <a:spLocks noChangeArrowheads="1"/>
          </p:cNvSpPr>
          <p:nvPr/>
        </p:nvSpPr>
        <p:spPr bwMode="auto">
          <a:xfrm>
            <a:off x="3454400" y="3830638"/>
            <a:ext cx="5095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 sz="2000"/>
              <a:t>AS</a:t>
            </a:r>
          </a:p>
        </p:txBody>
      </p:sp>
      <p:sp>
        <p:nvSpPr>
          <p:cNvPr id="25616" name="Rectangle 25"/>
          <p:cNvSpPr>
            <a:spLocks noChangeArrowheads="1"/>
          </p:cNvSpPr>
          <p:nvPr/>
        </p:nvSpPr>
        <p:spPr bwMode="auto">
          <a:xfrm>
            <a:off x="468313" y="5583238"/>
            <a:ext cx="4222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 sz="2000"/>
              <a:t>P</a:t>
            </a:r>
            <a:r>
              <a:rPr lang="en-US" sz="2000" baseline="-25000"/>
              <a:t>1</a:t>
            </a:r>
          </a:p>
        </p:txBody>
      </p:sp>
      <p:sp>
        <p:nvSpPr>
          <p:cNvPr id="25617" name="Oval 26"/>
          <p:cNvSpPr>
            <a:spLocks noChangeArrowheads="1"/>
          </p:cNvSpPr>
          <p:nvPr/>
        </p:nvSpPr>
        <p:spPr bwMode="auto">
          <a:xfrm>
            <a:off x="2036763" y="5699125"/>
            <a:ext cx="136525" cy="136525"/>
          </a:xfrm>
          <a:prstGeom prst="ellipse">
            <a:avLst/>
          </a:prstGeom>
          <a:solidFill>
            <a:srgbClr val="FAFD00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5618" name="Rectangle 27"/>
          <p:cNvSpPr>
            <a:spLocks noChangeArrowheads="1"/>
          </p:cNvSpPr>
          <p:nvPr/>
        </p:nvSpPr>
        <p:spPr bwMode="auto">
          <a:xfrm>
            <a:off x="2389188" y="5815013"/>
            <a:ext cx="5984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/>
              <a:t>AD</a:t>
            </a:r>
            <a:r>
              <a:rPr lang="en-US" baseline="-25000"/>
              <a:t>0</a:t>
            </a:r>
          </a:p>
        </p:txBody>
      </p:sp>
      <p:sp>
        <p:nvSpPr>
          <p:cNvPr id="25619" name="AutoShape 28"/>
          <p:cNvSpPr>
            <a:spLocks noChangeArrowheads="1"/>
          </p:cNvSpPr>
          <p:nvPr/>
        </p:nvSpPr>
        <p:spPr bwMode="auto">
          <a:xfrm>
            <a:off x="2187575" y="2276475"/>
            <a:ext cx="428625" cy="217488"/>
          </a:xfrm>
          <a:prstGeom prst="rightArrow">
            <a:avLst>
              <a:gd name="adj1" fmla="val 50000"/>
              <a:gd name="adj2" fmla="val 98567"/>
            </a:avLst>
          </a:prstGeom>
          <a:solidFill>
            <a:schemeClr val="accent2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5620" name="Rectangle 29"/>
          <p:cNvSpPr>
            <a:spLocks noChangeArrowheads="1"/>
          </p:cNvSpPr>
          <p:nvPr/>
        </p:nvSpPr>
        <p:spPr bwMode="auto">
          <a:xfrm>
            <a:off x="6305550" y="3308350"/>
            <a:ext cx="6080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 sz="2000"/>
              <a:t>$15</a:t>
            </a:r>
          </a:p>
        </p:txBody>
      </p:sp>
      <p:sp>
        <p:nvSpPr>
          <p:cNvPr id="25621" name="Line 30"/>
          <p:cNvSpPr>
            <a:spLocks noChangeShapeType="1"/>
          </p:cNvSpPr>
          <p:nvPr/>
        </p:nvSpPr>
        <p:spPr bwMode="auto">
          <a:xfrm>
            <a:off x="5386388" y="1371600"/>
            <a:ext cx="1233487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 type="none" w="med" len="lg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5622" name="Line 31"/>
          <p:cNvSpPr>
            <a:spLocks noChangeShapeType="1"/>
          </p:cNvSpPr>
          <p:nvPr/>
        </p:nvSpPr>
        <p:spPr bwMode="auto">
          <a:xfrm>
            <a:off x="6619875" y="1419225"/>
            <a:ext cx="0" cy="1900238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 type="none" w="sm" len="sm"/>
            <a:tailEnd type="none" w="med" len="lg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5623" name="Line 32"/>
          <p:cNvSpPr>
            <a:spLocks noChangeShapeType="1"/>
          </p:cNvSpPr>
          <p:nvPr/>
        </p:nvSpPr>
        <p:spPr bwMode="auto">
          <a:xfrm>
            <a:off x="2085975" y="5800725"/>
            <a:ext cx="0" cy="64770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 type="none" w="sm" len="sm"/>
            <a:tailEnd type="none" w="med" len="lg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5624" name="Line 33"/>
          <p:cNvSpPr>
            <a:spLocks noChangeShapeType="1"/>
          </p:cNvSpPr>
          <p:nvPr/>
        </p:nvSpPr>
        <p:spPr bwMode="auto">
          <a:xfrm>
            <a:off x="995363" y="1381125"/>
            <a:ext cx="1114425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 type="none" w="med" len="lg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5625" name="Line 34"/>
          <p:cNvSpPr>
            <a:spLocks noChangeShapeType="1"/>
          </p:cNvSpPr>
          <p:nvPr/>
        </p:nvSpPr>
        <p:spPr bwMode="auto">
          <a:xfrm>
            <a:off x="2057400" y="1371600"/>
            <a:ext cx="3352800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5626" name="AutoShape 35"/>
          <p:cNvSpPr>
            <a:spLocks noChangeArrowheads="1"/>
          </p:cNvSpPr>
          <p:nvPr/>
        </p:nvSpPr>
        <p:spPr bwMode="auto">
          <a:xfrm rot="5359620">
            <a:off x="990600" y="1524000"/>
            <a:ext cx="609600" cy="3048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2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32644" name="AutoShape 36"/>
          <p:cNvSpPr>
            <a:spLocks noChangeArrowheads="1"/>
          </p:cNvSpPr>
          <p:nvPr/>
        </p:nvSpPr>
        <p:spPr bwMode="auto">
          <a:xfrm>
            <a:off x="6692900" y="2366963"/>
            <a:ext cx="544513" cy="265112"/>
          </a:xfrm>
          <a:prstGeom prst="rightArrow">
            <a:avLst>
              <a:gd name="adj1" fmla="val 50000"/>
              <a:gd name="adj2" fmla="val 102723"/>
            </a:avLst>
          </a:prstGeom>
          <a:solidFill>
            <a:schemeClr val="accent2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6" name="Group 37"/>
          <p:cNvGrpSpPr>
            <a:grpSpLocks/>
          </p:cNvGrpSpPr>
          <p:nvPr/>
        </p:nvGrpSpPr>
        <p:grpSpPr bwMode="auto">
          <a:xfrm>
            <a:off x="6986588" y="2070100"/>
            <a:ext cx="608012" cy="1635125"/>
            <a:chOff x="4401" y="1304"/>
            <a:chExt cx="383" cy="1030"/>
          </a:xfrm>
        </p:grpSpPr>
        <p:sp>
          <p:nvSpPr>
            <p:cNvPr id="25657" name="Rectangle 38"/>
            <p:cNvSpPr>
              <a:spLocks noChangeArrowheads="1"/>
            </p:cNvSpPr>
            <p:nvPr/>
          </p:nvSpPr>
          <p:spPr bwMode="auto">
            <a:xfrm>
              <a:off x="4401" y="2084"/>
              <a:ext cx="383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algn="l" eaLnBrk="0" hangingPunct="0"/>
              <a:r>
                <a:rPr lang="en-US" sz="2000"/>
                <a:t>$20</a:t>
              </a:r>
            </a:p>
          </p:txBody>
        </p:sp>
        <p:sp>
          <p:nvSpPr>
            <p:cNvPr id="25658" name="Line 39"/>
            <p:cNvSpPr>
              <a:spLocks noChangeShapeType="1"/>
            </p:cNvSpPr>
            <p:nvPr/>
          </p:nvSpPr>
          <p:spPr bwMode="auto">
            <a:xfrm>
              <a:off x="4566" y="1304"/>
              <a:ext cx="0" cy="793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sysDot"/>
              <a:round/>
              <a:headEnd type="none" w="sm" len="sm"/>
              <a:tailEnd type="none" w="med" len="lg"/>
            </a:ln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1732648" name="Oval 40"/>
          <p:cNvSpPr>
            <a:spLocks noChangeArrowheads="1"/>
          </p:cNvSpPr>
          <p:nvPr/>
        </p:nvSpPr>
        <p:spPr bwMode="auto">
          <a:xfrm>
            <a:off x="7212013" y="1990725"/>
            <a:ext cx="136525" cy="136525"/>
          </a:xfrm>
          <a:prstGeom prst="ellipse">
            <a:avLst/>
          </a:prstGeom>
          <a:solidFill>
            <a:srgbClr val="FAFD00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7" name="Group 41"/>
          <p:cNvGrpSpPr>
            <a:grpSpLocks/>
          </p:cNvGrpSpPr>
          <p:nvPr/>
        </p:nvGrpSpPr>
        <p:grpSpPr bwMode="auto">
          <a:xfrm>
            <a:off x="2667000" y="2038350"/>
            <a:ext cx="4579938" cy="3175"/>
            <a:chOff x="1680" y="1284"/>
            <a:chExt cx="2885" cy="2"/>
          </a:xfrm>
        </p:grpSpPr>
        <p:sp>
          <p:nvSpPr>
            <p:cNvPr id="25655" name="Line 42"/>
            <p:cNvSpPr>
              <a:spLocks noChangeShapeType="1"/>
            </p:cNvSpPr>
            <p:nvPr/>
          </p:nvSpPr>
          <p:spPr bwMode="auto">
            <a:xfrm>
              <a:off x="3393" y="1284"/>
              <a:ext cx="117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sysDot"/>
              <a:round/>
              <a:headEnd type="none" w="med" len="lg"/>
              <a:tailEnd type="none" w="sm" len="sm"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5656" name="Line 43"/>
            <p:cNvSpPr>
              <a:spLocks noChangeShapeType="1"/>
            </p:cNvSpPr>
            <p:nvPr/>
          </p:nvSpPr>
          <p:spPr bwMode="auto">
            <a:xfrm>
              <a:off x="1680" y="1286"/>
              <a:ext cx="177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25631" name="Oval 44"/>
          <p:cNvSpPr>
            <a:spLocks noChangeArrowheads="1"/>
          </p:cNvSpPr>
          <p:nvPr/>
        </p:nvSpPr>
        <p:spPr bwMode="auto">
          <a:xfrm>
            <a:off x="2009775" y="1320800"/>
            <a:ext cx="136525" cy="136525"/>
          </a:xfrm>
          <a:prstGeom prst="ellipse">
            <a:avLst/>
          </a:prstGeom>
          <a:solidFill>
            <a:srgbClr val="FAFD00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5632" name="Oval 45"/>
          <p:cNvSpPr>
            <a:spLocks noChangeArrowheads="1"/>
          </p:cNvSpPr>
          <p:nvPr/>
        </p:nvSpPr>
        <p:spPr bwMode="auto">
          <a:xfrm>
            <a:off x="2625725" y="1952625"/>
            <a:ext cx="136525" cy="136525"/>
          </a:xfrm>
          <a:prstGeom prst="ellipse">
            <a:avLst/>
          </a:prstGeom>
          <a:solidFill>
            <a:srgbClr val="FAFD00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5633" name="Oval 46"/>
          <p:cNvSpPr>
            <a:spLocks noChangeArrowheads="1"/>
          </p:cNvSpPr>
          <p:nvPr/>
        </p:nvSpPr>
        <p:spPr bwMode="auto">
          <a:xfrm>
            <a:off x="6524625" y="1311275"/>
            <a:ext cx="136525" cy="136525"/>
          </a:xfrm>
          <a:prstGeom prst="ellipse">
            <a:avLst/>
          </a:prstGeom>
          <a:solidFill>
            <a:srgbClr val="FAFD00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32655" name="Rectangle 47"/>
          <p:cNvSpPr>
            <a:spLocks noChangeArrowheads="1"/>
          </p:cNvSpPr>
          <p:nvPr/>
        </p:nvSpPr>
        <p:spPr bwMode="blackWhite">
          <a:xfrm>
            <a:off x="4572000" y="4187825"/>
            <a:ext cx="3810000" cy="1838325"/>
          </a:xfrm>
          <a:prstGeom prst="rect">
            <a:avLst/>
          </a:prstGeom>
          <a:solidFill>
            <a:srgbClr val="C9C9FF"/>
          </a:solidFill>
          <a:ln w="38100">
            <a:solidFill>
              <a:schemeClr val="tx1"/>
            </a:solidFill>
            <a:miter lim="800000"/>
            <a:headEnd type="none" w="sm" len="sm"/>
            <a:tailEnd type="none" w="sm" len="sm"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>
            <a:spAutoFit/>
          </a:bodyPr>
          <a:lstStyle/>
          <a:p>
            <a:pPr eaLnBrk="0" hangingPunct="0">
              <a:defRPr/>
            </a:pPr>
            <a:r>
              <a:rPr lang="en-US" sz="2800" i="1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Investment increases in response to lower interest costs</a:t>
            </a:r>
          </a:p>
        </p:txBody>
      </p:sp>
      <p:sp>
        <p:nvSpPr>
          <p:cNvPr id="25635" name="Rectangle 48"/>
          <p:cNvSpPr>
            <a:spLocks noChangeArrowheads="1"/>
          </p:cNvSpPr>
          <p:nvPr/>
        </p:nvSpPr>
        <p:spPr bwMode="auto">
          <a:xfrm rot="-5400000">
            <a:off x="-314325" y="4779963"/>
            <a:ext cx="14382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 sz="2000"/>
              <a:t>Price level</a:t>
            </a:r>
          </a:p>
        </p:txBody>
      </p:sp>
      <p:sp>
        <p:nvSpPr>
          <p:cNvPr id="25636" name="Rectangle 49"/>
          <p:cNvSpPr>
            <a:spLocks noChangeArrowheads="1"/>
          </p:cNvSpPr>
          <p:nvPr/>
        </p:nvSpPr>
        <p:spPr bwMode="auto">
          <a:xfrm rot="-5400000">
            <a:off x="-1053305" y="1627981"/>
            <a:ext cx="27606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 sz="2000"/>
              <a:t>Real rate of interest, i</a:t>
            </a:r>
          </a:p>
        </p:txBody>
      </p:sp>
      <p:sp>
        <p:nvSpPr>
          <p:cNvPr id="25637" name="Rectangle 50"/>
          <p:cNvSpPr>
            <a:spLocks noChangeArrowheads="1"/>
          </p:cNvSpPr>
          <p:nvPr/>
        </p:nvSpPr>
        <p:spPr bwMode="auto">
          <a:xfrm>
            <a:off x="4886325" y="327025"/>
            <a:ext cx="5984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 sz="2800"/>
              <a:t>i%</a:t>
            </a:r>
          </a:p>
        </p:txBody>
      </p:sp>
      <p:sp>
        <p:nvSpPr>
          <p:cNvPr id="25638" name="Rectangle 51"/>
          <p:cNvSpPr>
            <a:spLocks noChangeArrowheads="1"/>
          </p:cNvSpPr>
          <p:nvPr/>
        </p:nvSpPr>
        <p:spPr bwMode="auto">
          <a:xfrm>
            <a:off x="4167188" y="6399213"/>
            <a:ext cx="19716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algn="l" eaLnBrk="0" hangingPunct="0"/>
            <a:r>
              <a:rPr lang="en-US" sz="2000"/>
              <a:t>Real GDP</a:t>
            </a:r>
          </a:p>
        </p:txBody>
      </p:sp>
      <p:sp>
        <p:nvSpPr>
          <p:cNvPr id="25639" name="Rectangle 52"/>
          <p:cNvSpPr>
            <a:spLocks noChangeArrowheads="1"/>
          </p:cNvSpPr>
          <p:nvPr/>
        </p:nvSpPr>
        <p:spPr bwMode="auto">
          <a:xfrm>
            <a:off x="3595688" y="3255963"/>
            <a:ext cx="12128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US" sz="2000"/>
              <a:t>$billions</a:t>
            </a:r>
          </a:p>
        </p:txBody>
      </p:sp>
      <p:sp>
        <p:nvSpPr>
          <p:cNvPr id="25640" name="Rectangle 53"/>
          <p:cNvSpPr>
            <a:spLocks noChangeArrowheads="1"/>
          </p:cNvSpPr>
          <p:nvPr/>
        </p:nvSpPr>
        <p:spPr bwMode="auto">
          <a:xfrm>
            <a:off x="7931150" y="3252788"/>
            <a:ext cx="12128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US" sz="2000"/>
              <a:t>$billions</a:t>
            </a:r>
          </a:p>
        </p:txBody>
      </p:sp>
      <p:sp>
        <p:nvSpPr>
          <p:cNvPr id="25641" name="Rectangle 54"/>
          <p:cNvSpPr>
            <a:spLocks noChangeArrowheads="1"/>
          </p:cNvSpPr>
          <p:nvPr/>
        </p:nvSpPr>
        <p:spPr bwMode="auto">
          <a:xfrm>
            <a:off x="487363" y="327025"/>
            <a:ext cx="5984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 sz="2800"/>
              <a:t>i%</a:t>
            </a:r>
          </a:p>
        </p:txBody>
      </p:sp>
      <p:sp>
        <p:nvSpPr>
          <p:cNvPr id="25642" name="Rectangle 55"/>
          <p:cNvSpPr>
            <a:spLocks noChangeArrowheads="1"/>
          </p:cNvSpPr>
          <p:nvPr/>
        </p:nvSpPr>
        <p:spPr bwMode="auto">
          <a:xfrm>
            <a:off x="2087563" y="469900"/>
            <a:ext cx="6810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 sz="2400"/>
              <a:t>S</a:t>
            </a:r>
            <a:r>
              <a:rPr lang="en-US" sz="2400" baseline="-25000"/>
              <a:t>m0</a:t>
            </a:r>
          </a:p>
        </p:txBody>
      </p:sp>
      <p:sp>
        <p:nvSpPr>
          <p:cNvPr id="25643" name="Rectangle 56"/>
          <p:cNvSpPr>
            <a:spLocks noChangeArrowheads="1"/>
          </p:cNvSpPr>
          <p:nvPr/>
        </p:nvSpPr>
        <p:spPr bwMode="auto">
          <a:xfrm>
            <a:off x="1708150" y="3308350"/>
            <a:ext cx="7493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 sz="2000"/>
              <a:t>$125</a:t>
            </a:r>
          </a:p>
        </p:txBody>
      </p:sp>
      <p:grpSp>
        <p:nvGrpSpPr>
          <p:cNvPr id="25644" name="Group 57"/>
          <p:cNvGrpSpPr>
            <a:grpSpLocks/>
          </p:cNvGrpSpPr>
          <p:nvPr/>
        </p:nvGrpSpPr>
        <p:grpSpPr bwMode="auto">
          <a:xfrm>
            <a:off x="2325688" y="455613"/>
            <a:ext cx="1023937" cy="3249612"/>
            <a:chOff x="1465" y="287"/>
            <a:chExt cx="645" cy="2047"/>
          </a:xfrm>
        </p:grpSpPr>
        <p:sp>
          <p:nvSpPr>
            <p:cNvPr id="25649" name="Rectangle 58"/>
            <p:cNvSpPr>
              <a:spLocks noChangeArrowheads="1"/>
            </p:cNvSpPr>
            <p:nvPr/>
          </p:nvSpPr>
          <p:spPr bwMode="auto">
            <a:xfrm>
              <a:off x="1465" y="2084"/>
              <a:ext cx="472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algn="l" eaLnBrk="0" hangingPunct="0"/>
              <a:r>
                <a:rPr lang="en-US" sz="2000"/>
                <a:t>$150</a:t>
              </a:r>
            </a:p>
          </p:txBody>
        </p:sp>
        <p:grpSp>
          <p:nvGrpSpPr>
            <p:cNvPr id="25650" name="Group 59"/>
            <p:cNvGrpSpPr>
              <a:grpSpLocks/>
            </p:cNvGrpSpPr>
            <p:nvPr/>
          </p:nvGrpSpPr>
          <p:grpSpPr bwMode="auto">
            <a:xfrm>
              <a:off x="1654" y="287"/>
              <a:ext cx="456" cy="1804"/>
              <a:chOff x="1654" y="287"/>
              <a:chExt cx="456" cy="1804"/>
            </a:xfrm>
          </p:grpSpPr>
          <p:grpSp>
            <p:nvGrpSpPr>
              <p:cNvPr id="25651" name="Group 60"/>
              <p:cNvGrpSpPr>
                <a:grpSpLocks/>
              </p:cNvGrpSpPr>
              <p:nvPr/>
            </p:nvGrpSpPr>
            <p:grpSpPr bwMode="auto">
              <a:xfrm>
                <a:off x="1681" y="287"/>
                <a:ext cx="429" cy="1804"/>
                <a:chOff x="1681" y="287"/>
                <a:chExt cx="429" cy="1804"/>
              </a:xfrm>
            </p:grpSpPr>
            <p:sp>
              <p:nvSpPr>
                <p:cNvPr id="25653" name="Rectangle 61"/>
                <p:cNvSpPr>
                  <a:spLocks noChangeArrowheads="1"/>
                </p:cNvSpPr>
                <p:nvPr/>
              </p:nvSpPr>
              <p:spPr bwMode="auto">
                <a:xfrm>
                  <a:off x="1681" y="287"/>
                  <a:ext cx="429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92075" tIns="46038" rIns="92075" bIns="46038">
                  <a:spAutoFit/>
                </a:bodyPr>
                <a:lstStyle/>
                <a:p>
                  <a:pPr algn="l" eaLnBrk="0" hangingPunct="0"/>
                  <a:r>
                    <a:rPr lang="en-US" sz="2400"/>
                    <a:t>S</a:t>
                  </a:r>
                  <a:r>
                    <a:rPr lang="en-US" sz="2400" baseline="-25000"/>
                    <a:t>m1</a:t>
                  </a:r>
                </a:p>
              </p:txBody>
            </p:sp>
            <p:sp>
              <p:nvSpPr>
                <p:cNvPr id="25654" name="Line 62"/>
                <p:cNvSpPr>
                  <a:spLocks noChangeShapeType="1"/>
                </p:cNvSpPr>
                <p:nvPr/>
              </p:nvSpPr>
              <p:spPr bwMode="auto">
                <a:xfrm>
                  <a:off x="1694" y="424"/>
                  <a:ext cx="0" cy="1667"/>
                </a:xfrm>
                <a:prstGeom prst="line">
                  <a:avLst/>
                </a:prstGeom>
                <a:noFill/>
                <a:ln w="50800">
                  <a:solidFill>
                    <a:schemeClr val="accent2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</p:grpSp>
          <p:sp>
            <p:nvSpPr>
              <p:cNvPr id="25652" name="Oval 63"/>
              <p:cNvSpPr>
                <a:spLocks noChangeArrowheads="1"/>
              </p:cNvSpPr>
              <p:nvPr/>
            </p:nvSpPr>
            <p:spPr bwMode="auto">
              <a:xfrm>
                <a:off x="1654" y="1230"/>
                <a:ext cx="86" cy="86"/>
              </a:xfrm>
              <a:prstGeom prst="ellipse">
                <a:avLst/>
              </a:prstGeom>
              <a:solidFill>
                <a:srgbClr val="FAFD00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25645" name="Rectangle 64"/>
          <p:cNvSpPr>
            <a:spLocks noChangeArrowheads="1"/>
          </p:cNvSpPr>
          <p:nvPr/>
        </p:nvSpPr>
        <p:spPr bwMode="auto">
          <a:xfrm>
            <a:off x="1495425" y="6434138"/>
            <a:ext cx="8270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 sz="2000"/>
              <a:t>GDP</a:t>
            </a:r>
            <a:r>
              <a:rPr lang="en-US" sz="2000" baseline="-25000"/>
              <a:t>0</a:t>
            </a:r>
          </a:p>
        </p:txBody>
      </p:sp>
      <p:sp>
        <p:nvSpPr>
          <p:cNvPr id="25646" name="Line 65"/>
          <p:cNvSpPr>
            <a:spLocks noChangeShapeType="1"/>
          </p:cNvSpPr>
          <p:nvPr/>
        </p:nvSpPr>
        <p:spPr bwMode="auto">
          <a:xfrm>
            <a:off x="2957513" y="4248150"/>
            <a:ext cx="0" cy="220662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5647" name="Rectangle 66"/>
          <p:cNvSpPr>
            <a:spLocks noChangeArrowheads="1"/>
          </p:cNvSpPr>
          <p:nvPr/>
        </p:nvSpPr>
        <p:spPr bwMode="auto">
          <a:xfrm>
            <a:off x="2328863" y="3633788"/>
            <a:ext cx="11366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US"/>
              <a:t>potential</a:t>
            </a:r>
          </a:p>
          <a:p>
            <a:pPr eaLnBrk="0" hangingPunct="0"/>
            <a:r>
              <a:rPr lang="en-US"/>
              <a:t> GDP</a:t>
            </a:r>
          </a:p>
        </p:txBody>
      </p:sp>
      <p:sp>
        <p:nvSpPr>
          <p:cNvPr id="1732675" name="Rectangle 67"/>
          <p:cNvSpPr>
            <a:spLocks noChangeArrowheads="1"/>
          </p:cNvSpPr>
          <p:nvPr/>
        </p:nvSpPr>
        <p:spPr bwMode="auto">
          <a:xfrm>
            <a:off x="190500" y="0"/>
            <a:ext cx="8785225" cy="444500"/>
          </a:xfrm>
          <a:prstGeom prst="rect">
            <a:avLst/>
          </a:prstGeom>
          <a:gradFill rotWithShape="1">
            <a:gsLst>
              <a:gs pos="0">
                <a:srgbClr val="1C1C1C">
                  <a:alpha val="64999"/>
                </a:srgbClr>
              </a:gs>
              <a:gs pos="100000">
                <a:schemeClr val="bg1"/>
              </a:gs>
            </a:gsLst>
            <a:lin ang="5400000" scaled="1"/>
          </a:gradFill>
          <a:ln w="57150" cmpd="thinThick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eaLnBrk="0" hangingPunct="0">
              <a:defRPr/>
            </a:pPr>
            <a:r>
              <a:rPr lang="en-US" sz="2800" dirty="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Arial" pitchFamily="34" charset="0"/>
              </a:rPr>
              <a:t>Monetary Policy and Equilibrium GDP</a:t>
            </a:r>
            <a:endParaRPr lang="en-US" sz="2800" b="0" dirty="0">
              <a:solidFill>
                <a:schemeClr val="tx2"/>
              </a:solidFill>
              <a:latin typeface="Tahoma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32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2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732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32644" grpId="0" animBg="1"/>
      <p:bldP spid="1732648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626" name="Group 2"/>
          <p:cNvGrpSpPr>
            <a:grpSpLocks/>
          </p:cNvGrpSpPr>
          <p:nvPr/>
        </p:nvGrpSpPr>
        <p:grpSpPr bwMode="auto">
          <a:xfrm>
            <a:off x="1050925" y="3756025"/>
            <a:ext cx="2355850" cy="2017713"/>
            <a:chOff x="662" y="2366"/>
            <a:chExt cx="1484" cy="1271"/>
          </a:xfrm>
        </p:grpSpPr>
        <p:sp>
          <p:nvSpPr>
            <p:cNvPr id="26698" name="Arc 3"/>
            <p:cNvSpPr>
              <a:spLocks/>
            </p:cNvSpPr>
            <p:nvPr/>
          </p:nvSpPr>
          <p:spPr bwMode="auto">
            <a:xfrm rot="-53330">
              <a:off x="1527" y="3091"/>
              <a:ext cx="619" cy="542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</a:path>
                <a:path w="21600" h="21600" stroke="0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  <a:lnTo>
                    <a:pt x="0" y="0"/>
                  </a:lnTo>
                  <a:lnTo>
                    <a:pt x="21600" y="0"/>
                  </a:lnTo>
                  <a:close/>
                </a:path>
              </a:pathLst>
            </a:custGeom>
            <a:noFill/>
            <a:ln w="76200" cap="rnd">
              <a:solidFill>
                <a:srgbClr val="063DE8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6699" name="Line 4"/>
            <p:cNvSpPr>
              <a:spLocks noChangeShapeType="1"/>
            </p:cNvSpPr>
            <p:nvPr/>
          </p:nvSpPr>
          <p:spPr bwMode="auto">
            <a:xfrm>
              <a:off x="662" y="3637"/>
              <a:ext cx="873" cy="0"/>
            </a:xfrm>
            <a:prstGeom prst="line">
              <a:avLst/>
            </a:prstGeom>
            <a:noFill/>
            <a:ln w="76200">
              <a:solidFill>
                <a:srgbClr val="063DE8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6700" name="Line 5"/>
            <p:cNvSpPr>
              <a:spLocks noChangeShapeType="1"/>
            </p:cNvSpPr>
            <p:nvPr/>
          </p:nvSpPr>
          <p:spPr bwMode="auto">
            <a:xfrm>
              <a:off x="2144" y="2366"/>
              <a:ext cx="0" cy="765"/>
            </a:xfrm>
            <a:prstGeom prst="line">
              <a:avLst/>
            </a:prstGeom>
            <a:noFill/>
            <a:ln w="76200">
              <a:solidFill>
                <a:srgbClr val="063DE8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26627" name="Line 6"/>
          <p:cNvSpPr>
            <a:spLocks noChangeShapeType="1"/>
          </p:cNvSpPr>
          <p:nvPr/>
        </p:nvSpPr>
        <p:spPr bwMode="auto">
          <a:xfrm>
            <a:off x="2957513" y="4248150"/>
            <a:ext cx="0" cy="220662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6628" name="Line 7"/>
          <p:cNvSpPr>
            <a:spLocks noChangeShapeType="1"/>
          </p:cNvSpPr>
          <p:nvPr/>
        </p:nvSpPr>
        <p:spPr bwMode="auto">
          <a:xfrm>
            <a:off x="7248525" y="2070100"/>
            <a:ext cx="0" cy="1258888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 type="none" w="sm" len="sm"/>
            <a:tailEnd type="none" w="med" len="lg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6629" name="Line 8"/>
          <p:cNvSpPr>
            <a:spLocks noChangeShapeType="1"/>
          </p:cNvSpPr>
          <p:nvPr/>
        </p:nvSpPr>
        <p:spPr bwMode="auto">
          <a:xfrm>
            <a:off x="5386388" y="2047875"/>
            <a:ext cx="1860550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 type="none" w="med" len="lg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6630" name="Line 9"/>
          <p:cNvSpPr>
            <a:spLocks noChangeShapeType="1"/>
          </p:cNvSpPr>
          <p:nvPr/>
        </p:nvSpPr>
        <p:spPr bwMode="auto">
          <a:xfrm>
            <a:off x="1004888" y="2038350"/>
            <a:ext cx="1731962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 type="none" w="med" len="lg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grpSp>
        <p:nvGrpSpPr>
          <p:cNvPr id="26631" name="Group 10"/>
          <p:cNvGrpSpPr>
            <a:grpSpLocks/>
          </p:cNvGrpSpPr>
          <p:nvPr/>
        </p:nvGrpSpPr>
        <p:grpSpPr bwMode="auto">
          <a:xfrm>
            <a:off x="971550" y="473075"/>
            <a:ext cx="3297238" cy="2836863"/>
            <a:chOff x="612" y="298"/>
            <a:chExt cx="2077" cy="1787"/>
          </a:xfrm>
        </p:grpSpPr>
        <p:sp>
          <p:nvSpPr>
            <p:cNvPr id="26696" name="Line 11"/>
            <p:cNvSpPr>
              <a:spLocks noChangeShapeType="1"/>
            </p:cNvSpPr>
            <p:nvPr/>
          </p:nvSpPr>
          <p:spPr bwMode="auto">
            <a:xfrm>
              <a:off x="626" y="298"/>
              <a:ext cx="0" cy="1784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6697" name="Line 12"/>
            <p:cNvSpPr>
              <a:spLocks noChangeShapeType="1"/>
            </p:cNvSpPr>
            <p:nvPr/>
          </p:nvSpPr>
          <p:spPr bwMode="auto">
            <a:xfrm>
              <a:off x="612" y="2085"/>
              <a:ext cx="2077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CA"/>
            </a:p>
          </p:txBody>
        </p:sp>
      </p:grpSp>
      <p:grpSp>
        <p:nvGrpSpPr>
          <p:cNvPr id="26632" name="Group 13"/>
          <p:cNvGrpSpPr>
            <a:grpSpLocks/>
          </p:cNvGrpSpPr>
          <p:nvPr/>
        </p:nvGrpSpPr>
        <p:grpSpPr bwMode="auto">
          <a:xfrm>
            <a:off x="981075" y="3625850"/>
            <a:ext cx="3297238" cy="2836863"/>
            <a:chOff x="618" y="2284"/>
            <a:chExt cx="2077" cy="1787"/>
          </a:xfrm>
        </p:grpSpPr>
        <p:sp>
          <p:nvSpPr>
            <p:cNvPr id="26694" name="Line 14"/>
            <p:cNvSpPr>
              <a:spLocks noChangeShapeType="1"/>
            </p:cNvSpPr>
            <p:nvPr/>
          </p:nvSpPr>
          <p:spPr bwMode="auto">
            <a:xfrm>
              <a:off x="632" y="2284"/>
              <a:ext cx="0" cy="1784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6695" name="Line 15"/>
            <p:cNvSpPr>
              <a:spLocks noChangeShapeType="1"/>
            </p:cNvSpPr>
            <p:nvPr/>
          </p:nvSpPr>
          <p:spPr bwMode="auto">
            <a:xfrm>
              <a:off x="618" y="4071"/>
              <a:ext cx="2077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CA"/>
            </a:p>
          </p:txBody>
        </p:sp>
      </p:grpSp>
      <p:grpSp>
        <p:nvGrpSpPr>
          <p:cNvPr id="26633" name="Group 16"/>
          <p:cNvGrpSpPr>
            <a:grpSpLocks/>
          </p:cNvGrpSpPr>
          <p:nvPr/>
        </p:nvGrpSpPr>
        <p:grpSpPr bwMode="auto">
          <a:xfrm>
            <a:off x="5372100" y="468313"/>
            <a:ext cx="3297238" cy="2836862"/>
            <a:chOff x="3384" y="295"/>
            <a:chExt cx="2077" cy="1787"/>
          </a:xfrm>
        </p:grpSpPr>
        <p:sp>
          <p:nvSpPr>
            <p:cNvPr id="26692" name="Line 17"/>
            <p:cNvSpPr>
              <a:spLocks noChangeShapeType="1"/>
            </p:cNvSpPr>
            <p:nvPr/>
          </p:nvSpPr>
          <p:spPr bwMode="auto">
            <a:xfrm>
              <a:off x="3398" y="295"/>
              <a:ext cx="0" cy="1784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6693" name="Line 18"/>
            <p:cNvSpPr>
              <a:spLocks noChangeShapeType="1"/>
            </p:cNvSpPr>
            <p:nvPr/>
          </p:nvSpPr>
          <p:spPr bwMode="auto">
            <a:xfrm>
              <a:off x="3384" y="2082"/>
              <a:ext cx="2077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26634" name="Line 19"/>
          <p:cNvSpPr>
            <a:spLocks noChangeShapeType="1"/>
          </p:cNvSpPr>
          <p:nvPr/>
        </p:nvSpPr>
        <p:spPr bwMode="auto">
          <a:xfrm>
            <a:off x="1344613" y="625475"/>
            <a:ext cx="2368550" cy="2368550"/>
          </a:xfrm>
          <a:prstGeom prst="line">
            <a:avLst/>
          </a:prstGeom>
          <a:noFill/>
          <a:ln w="50800">
            <a:solidFill>
              <a:srgbClr val="063DE8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6635" name="Line 20"/>
          <p:cNvSpPr>
            <a:spLocks noChangeShapeType="1"/>
          </p:cNvSpPr>
          <p:nvPr/>
        </p:nvSpPr>
        <p:spPr bwMode="auto">
          <a:xfrm>
            <a:off x="5854700" y="625475"/>
            <a:ext cx="2368550" cy="2368550"/>
          </a:xfrm>
          <a:prstGeom prst="line">
            <a:avLst/>
          </a:prstGeom>
          <a:noFill/>
          <a:ln w="50800">
            <a:solidFill>
              <a:srgbClr val="063DE8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6636" name="Rectangle 21"/>
          <p:cNvSpPr>
            <a:spLocks noChangeArrowheads="1"/>
          </p:cNvSpPr>
          <p:nvPr/>
        </p:nvSpPr>
        <p:spPr bwMode="auto">
          <a:xfrm>
            <a:off x="3806825" y="2736850"/>
            <a:ext cx="5746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 sz="2400"/>
              <a:t>D</a:t>
            </a:r>
            <a:r>
              <a:rPr lang="en-US" sz="2400" baseline="-25000"/>
              <a:t>m</a:t>
            </a:r>
          </a:p>
        </p:txBody>
      </p:sp>
      <p:sp>
        <p:nvSpPr>
          <p:cNvPr id="26637" name="Rectangle 22"/>
          <p:cNvSpPr>
            <a:spLocks noChangeArrowheads="1"/>
          </p:cNvSpPr>
          <p:nvPr/>
        </p:nvSpPr>
        <p:spPr bwMode="auto">
          <a:xfrm>
            <a:off x="7272338" y="1217613"/>
            <a:ext cx="1639887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US" sz="2400"/>
              <a:t>Investment</a:t>
            </a:r>
          </a:p>
          <a:p>
            <a:pPr eaLnBrk="0" hangingPunct="0"/>
            <a:r>
              <a:rPr lang="en-US" sz="2400"/>
              <a:t>Demand</a:t>
            </a:r>
          </a:p>
        </p:txBody>
      </p:sp>
      <p:sp>
        <p:nvSpPr>
          <p:cNvPr id="26638" name="Rectangle 23"/>
          <p:cNvSpPr>
            <a:spLocks noChangeArrowheads="1"/>
          </p:cNvSpPr>
          <p:nvPr/>
        </p:nvSpPr>
        <p:spPr bwMode="auto">
          <a:xfrm>
            <a:off x="460375" y="1225550"/>
            <a:ext cx="438150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 sz="2000"/>
              <a:t>10</a:t>
            </a:r>
          </a:p>
          <a:p>
            <a:pPr algn="l" eaLnBrk="0" hangingPunct="0"/>
            <a:endParaRPr lang="en-US" sz="2000"/>
          </a:p>
          <a:p>
            <a:pPr algn="l" eaLnBrk="0" hangingPunct="0"/>
            <a:r>
              <a:rPr lang="en-US" sz="2000"/>
              <a:t>  8</a:t>
            </a:r>
          </a:p>
          <a:p>
            <a:pPr algn="l" eaLnBrk="0" hangingPunct="0"/>
            <a:endParaRPr lang="en-US" sz="2000"/>
          </a:p>
          <a:p>
            <a:pPr algn="l" eaLnBrk="0" hangingPunct="0"/>
            <a:r>
              <a:rPr lang="en-US" sz="2000"/>
              <a:t>  6</a:t>
            </a:r>
          </a:p>
          <a:p>
            <a:pPr algn="l" eaLnBrk="0" hangingPunct="0"/>
            <a:endParaRPr lang="en-US" sz="2000"/>
          </a:p>
          <a:p>
            <a:pPr algn="l" eaLnBrk="0" hangingPunct="0"/>
            <a:r>
              <a:rPr lang="en-US" sz="2000"/>
              <a:t>  0</a:t>
            </a:r>
          </a:p>
        </p:txBody>
      </p:sp>
      <p:sp>
        <p:nvSpPr>
          <p:cNvPr id="26639" name="Rectangle 24"/>
          <p:cNvSpPr>
            <a:spLocks noChangeArrowheads="1"/>
          </p:cNvSpPr>
          <p:nvPr/>
        </p:nvSpPr>
        <p:spPr bwMode="auto">
          <a:xfrm>
            <a:off x="4922838" y="1235075"/>
            <a:ext cx="438150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 sz="2000"/>
              <a:t>10</a:t>
            </a:r>
          </a:p>
          <a:p>
            <a:pPr algn="l" eaLnBrk="0" hangingPunct="0"/>
            <a:endParaRPr lang="en-US" sz="2000"/>
          </a:p>
          <a:p>
            <a:pPr algn="l" eaLnBrk="0" hangingPunct="0"/>
            <a:r>
              <a:rPr lang="en-US" sz="2000"/>
              <a:t>  8</a:t>
            </a:r>
          </a:p>
          <a:p>
            <a:pPr algn="l" eaLnBrk="0" hangingPunct="0"/>
            <a:endParaRPr lang="en-US" sz="2000"/>
          </a:p>
          <a:p>
            <a:pPr algn="l" eaLnBrk="0" hangingPunct="0"/>
            <a:r>
              <a:rPr lang="en-US" sz="2000"/>
              <a:t>  6</a:t>
            </a:r>
          </a:p>
          <a:p>
            <a:pPr algn="l" eaLnBrk="0" hangingPunct="0"/>
            <a:endParaRPr lang="en-US" sz="2000"/>
          </a:p>
          <a:p>
            <a:pPr algn="l" eaLnBrk="0" hangingPunct="0"/>
            <a:r>
              <a:rPr lang="en-US" sz="2000"/>
              <a:t>  0</a:t>
            </a:r>
          </a:p>
        </p:txBody>
      </p:sp>
      <p:sp>
        <p:nvSpPr>
          <p:cNvPr id="26640" name="Freeform 25"/>
          <p:cNvSpPr>
            <a:spLocks/>
          </p:cNvSpPr>
          <p:nvPr/>
        </p:nvSpPr>
        <p:spPr bwMode="auto">
          <a:xfrm>
            <a:off x="1249363" y="3894138"/>
            <a:ext cx="1300162" cy="2322512"/>
          </a:xfrm>
          <a:custGeom>
            <a:avLst/>
            <a:gdLst>
              <a:gd name="T0" fmla="*/ 0 w 819"/>
              <a:gd name="T1" fmla="*/ 0 h 1463"/>
              <a:gd name="T2" fmla="*/ 2147483647 w 819"/>
              <a:gd name="T3" fmla="*/ 2147483647 h 1463"/>
              <a:gd name="T4" fmla="*/ 2147483647 w 819"/>
              <a:gd name="T5" fmla="*/ 2147483647 h 1463"/>
              <a:gd name="T6" fmla="*/ 2147483647 w 819"/>
              <a:gd name="T7" fmla="*/ 2147483647 h 1463"/>
              <a:gd name="T8" fmla="*/ 2147483647 w 819"/>
              <a:gd name="T9" fmla="*/ 2147483647 h 1463"/>
              <a:gd name="T10" fmla="*/ 2147483647 w 819"/>
              <a:gd name="T11" fmla="*/ 2147483647 h 1463"/>
              <a:gd name="T12" fmla="*/ 2147483647 w 819"/>
              <a:gd name="T13" fmla="*/ 2147483647 h 1463"/>
              <a:gd name="T14" fmla="*/ 2147483647 w 819"/>
              <a:gd name="T15" fmla="*/ 2147483647 h 1463"/>
              <a:gd name="T16" fmla="*/ 2147483647 w 819"/>
              <a:gd name="T17" fmla="*/ 2147483647 h 146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819"/>
              <a:gd name="T28" fmla="*/ 0 h 1463"/>
              <a:gd name="T29" fmla="*/ 819 w 819"/>
              <a:gd name="T30" fmla="*/ 1463 h 1463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819" h="1463">
                <a:moveTo>
                  <a:pt x="0" y="0"/>
                </a:moveTo>
                <a:lnTo>
                  <a:pt x="67" y="235"/>
                </a:lnTo>
                <a:lnTo>
                  <a:pt x="146" y="459"/>
                </a:lnTo>
                <a:lnTo>
                  <a:pt x="236" y="667"/>
                </a:lnTo>
                <a:lnTo>
                  <a:pt x="335" y="862"/>
                </a:lnTo>
                <a:lnTo>
                  <a:pt x="443" y="1040"/>
                </a:lnTo>
                <a:lnTo>
                  <a:pt x="560" y="1199"/>
                </a:lnTo>
                <a:lnTo>
                  <a:pt x="686" y="1341"/>
                </a:lnTo>
                <a:lnTo>
                  <a:pt x="818" y="1462"/>
                </a:lnTo>
              </a:path>
            </a:pathLst>
          </a:custGeom>
          <a:noFill/>
          <a:ln w="76200" cap="rnd" cmpd="sng">
            <a:solidFill>
              <a:srgbClr val="063DE8"/>
            </a:solidFill>
            <a:prstDash val="solid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26641" name="Line 26"/>
          <p:cNvSpPr>
            <a:spLocks noChangeShapeType="1"/>
          </p:cNvSpPr>
          <p:nvPr/>
        </p:nvSpPr>
        <p:spPr bwMode="auto">
          <a:xfrm>
            <a:off x="2084388" y="639763"/>
            <a:ext cx="0" cy="2646362"/>
          </a:xfrm>
          <a:prstGeom prst="line">
            <a:avLst/>
          </a:prstGeom>
          <a:noFill/>
          <a:ln w="50800">
            <a:solidFill>
              <a:srgbClr val="063DE8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6642" name="Rectangle 27"/>
          <p:cNvSpPr>
            <a:spLocks noChangeArrowheads="1"/>
          </p:cNvSpPr>
          <p:nvPr/>
        </p:nvSpPr>
        <p:spPr bwMode="auto">
          <a:xfrm>
            <a:off x="3454400" y="3830638"/>
            <a:ext cx="5095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 sz="2000"/>
              <a:t>AS</a:t>
            </a:r>
          </a:p>
        </p:txBody>
      </p:sp>
      <p:sp>
        <p:nvSpPr>
          <p:cNvPr id="26643" name="Rectangle 28"/>
          <p:cNvSpPr>
            <a:spLocks noChangeArrowheads="1"/>
          </p:cNvSpPr>
          <p:nvPr/>
        </p:nvSpPr>
        <p:spPr bwMode="auto">
          <a:xfrm>
            <a:off x="468313" y="5583238"/>
            <a:ext cx="4222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 sz="2000"/>
              <a:t>P</a:t>
            </a:r>
            <a:r>
              <a:rPr lang="en-US" sz="2000" baseline="-25000"/>
              <a:t>1</a:t>
            </a:r>
          </a:p>
        </p:txBody>
      </p:sp>
      <p:sp>
        <p:nvSpPr>
          <p:cNvPr id="26644" name="Oval 29"/>
          <p:cNvSpPr>
            <a:spLocks noChangeArrowheads="1"/>
          </p:cNvSpPr>
          <p:nvPr/>
        </p:nvSpPr>
        <p:spPr bwMode="auto">
          <a:xfrm>
            <a:off x="2036763" y="5699125"/>
            <a:ext cx="136525" cy="136525"/>
          </a:xfrm>
          <a:prstGeom prst="ellipse">
            <a:avLst/>
          </a:prstGeom>
          <a:solidFill>
            <a:srgbClr val="FAFD00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6645" name="Oval 30"/>
          <p:cNvSpPr>
            <a:spLocks noChangeArrowheads="1"/>
          </p:cNvSpPr>
          <p:nvPr/>
        </p:nvSpPr>
        <p:spPr bwMode="auto">
          <a:xfrm>
            <a:off x="7212013" y="1990725"/>
            <a:ext cx="136525" cy="136525"/>
          </a:xfrm>
          <a:prstGeom prst="ellipse">
            <a:avLst/>
          </a:prstGeom>
          <a:solidFill>
            <a:srgbClr val="FAFD00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6646" name="Rectangle 31"/>
          <p:cNvSpPr>
            <a:spLocks noChangeArrowheads="1"/>
          </p:cNvSpPr>
          <p:nvPr/>
        </p:nvSpPr>
        <p:spPr bwMode="auto">
          <a:xfrm>
            <a:off x="2389188" y="5815013"/>
            <a:ext cx="5984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/>
              <a:t>AD</a:t>
            </a:r>
            <a:r>
              <a:rPr lang="en-US" baseline="-25000"/>
              <a:t>0</a:t>
            </a:r>
          </a:p>
        </p:txBody>
      </p:sp>
      <p:grpSp>
        <p:nvGrpSpPr>
          <p:cNvPr id="6" name="Group 32"/>
          <p:cNvGrpSpPr>
            <a:grpSpLocks/>
          </p:cNvGrpSpPr>
          <p:nvPr/>
        </p:nvGrpSpPr>
        <p:grpSpPr bwMode="auto">
          <a:xfrm>
            <a:off x="2235200" y="3927475"/>
            <a:ext cx="1792288" cy="2322513"/>
            <a:chOff x="1408" y="2474"/>
            <a:chExt cx="1129" cy="1463"/>
          </a:xfrm>
        </p:grpSpPr>
        <p:sp>
          <p:nvSpPr>
            <p:cNvPr id="26690" name="Freeform 33"/>
            <p:cNvSpPr>
              <a:spLocks/>
            </p:cNvSpPr>
            <p:nvPr/>
          </p:nvSpPr>
          <p:spPr bwMode="auto">
            <a:xfrm>
              <a:off x="1408" y="2474"/>
              <a:ext cx="819" cy="1463"/>
            </a:xfrm>
            <a:custGeom>
              <a:avLst/>
              <a:gdLst>
                <a:gd name="T0" fmla="*/ 0 w 819"/>
                <a:gd name="T1" fmla="*/ 0 h 1463"/>
                <a:gd name="T2" fmla="*/ 67 w 819"/>
                <a:gd name="T3" fmla="*/ 235 h 1463"/>
                <a:gd name="T4" fmla="*/ 146 w 819"/>
                <a:gd name="T5" fmla="*/ 459 h 1463"/>
                <a:gd name="T6" fmla="*/ 236 w 819"/>
                <a:gd name="T7" fmla="*/ 667 h 1463"/>
                <a:gd name="T8" fmla="*/ 335 w 819"/>
                <a:gd name="T9" fmla="*/ 862 h 1463"/>
                <a:gd name="T10" fmla="*/ 443 w 819"/>
                <a:gd name="T11" fmla="*/ 1040 h 1463"/>
                <a:gd name="T12" fmla="*/ 560 w 819"/>
                <a:gd name="T13" fmla="*/ 1199 h 1463"/>
                <a:gd name="T14" fmla="*/ 686 w 819"/>
                <a:gd name="T15" fmla="*/ 1341 h 1463"/>
                <a:gd name="T16" fmla="*/ 818 w 819"/>
                <a:gd name="T17" fmla="*/ 1462 h 146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19"/>
                <a:gd name="T28" fmla="*/ 0 h 1463"/>
                <a:gd name="T29" fmla="*/ 819 w 819"/>
                <a:gd name="T30" fmla="*/ 1463 h 1463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19" h="1463">
                  <a:moveTo>
                    <a:pt x="0" y="0"/>
                  </a:moveTo>
                  <a:lnTo>
                    <a:pt x="67" y="235"/>
                  </a:lnTo>
                  <a:lnTo>
                    <a:pt x="146" y="459"/>
                  </a:lnTo>
                  <a:lnTo>
                    <a:pt x="236" y="667"/>
                  </a:lnTo>
                  <a:lnTo>
                    <a:pt x="335" y="862"/>
                  </a:lnTo>
                  <a:lnTo>
                    <a:pt x="443" y="1040"/>
                  </a:lnTo>
                  <a:lnTo>
                    <a:pt x="560" y="1199"/>
                  </a:lnTo>
                  <a:lnTo>
                    <a:pt x="686" y="1341"/>
                  </a:lnTo>
                  <a:lnTo>
                    <a:pt x="818" y="1462"/>
                  </a:lnTo>
                </a:path>
              </a:pathLst>
            </a:custGeom>
            <a:noFill/>
            <a:ln w="76200" cap="rnd" cmpd="sng">
              <a:solidFill>
                <a:srgbClr val="FF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6691" name="Rectangle 34"/>
            <p:cNvSpPr>
              <a:spLocks noChangeArrowheads="1"/>
            </p:cNvSpPr>
            <p:nvPr/>
          </p:nvSpPr>
          <p:spPr bwMode="auto">
            <a:xfrm>
              <a:off x="2154" y="3663"/>
              <a:ext cx="383" cy="237"/>
            </a:xfrm>
            <a:prstGeom prst="rect">
              <a:avLst/>
            </a:prstGeom>
            <a:noFill/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algn="l" eaLnBrk="0" hangingPunct="0"/>
              <a:r>
                <a:rPr lang="en-US"/>
                <a:t>AD</a:t>
              </a:r>
              <a:r>
                <a:rPr lang="en-US" baseline="-25000"/>
                <a:t>1</a:t>
              </a:r>
            </a:p>
          </p:txBody>
        </p:sp>
      </p:grpSp>
      <p:sp>
        <p:nvSpPr>
          <p:cNvPr id="26648" name="AutoShape 35"/>
          <p:cNvSpPr>
            <a:spLocks noChangeArrowheads="1"/>
          </p:cNvSpPr>
          <p:nvPr/>
        </p:nvSpPr>
        <p:spPr bwMode="auto">
          <a:xfrm>
            <a:off x="6692900" y="2366963"/>
            <a:ext cx="544513" cy="265112"/>
          </a:xfrm>
          <a:prstGeom prst="rightArrow">
            <a:avLst>
              <a:gd name="adj1" fmla="val 50000"/>
              <a:gd name="adj2" fmla="val 102723"/>
            </a:avLst>
          </a:prstGeom>
          <a:solidFill>
            <a:schemeClr val="accent2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34692" name="AutoShape 36"/>
          <p:cNvSpPr>
            <a:spLocks noChangeArrowheads="1"/>
          </p:cNvSpPr>
          <p:nvPr/>
        </p:nvSpPr>
        <p:spPr bwMode="auto">
          <a:xfrm>
            <a:off x="1708150" y="4540250"/>
            <a:ext cx="544513" cy="265113"/>
          </a:xfrm>
          <a:prstGeom prst="rightArrow">
            <a:avLst>
              <a:gd name="adj1" fmla="val 50000"/>
              <a:gd name="adj2" fmla="val 102723"/>
            </a:avLst>
          </a:prstGeom>
          <a:solidFill>
            <a:schemeClr val="accent2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6650" name="AutoShape 37"/>
          <p:cNvSpPr>
            <a:spLocks noChangeArrowheads="1"/>
          </p:cNvSpPr>
          <p:nvPr/>
        </p:nvSpPr>
        <p:spPr bwMode="auto">
          <a:xfrm>
            <a:off x="2187575" y="2276475"/>
            <a:ext cx="428625" cy="217488"/>
          </a:xfrm>
          <a:prstGeom prst="rightArrow">
            <a:avLst>
              <a:gd name="adj1" fmla="val 50000"/>
              <a:gd name="adj2" fmla="val 98567"/>
            </a:avLst>
          </a:prstGeom>
          <a:solidFill>
            <a:schemeClr val="accent2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6651" name="Rectangle 38"/>
          <p:cNvSpPr>
            <a:spLocks noChangeArrowheads="1"/>
          </p:cNvSpPr>
          <p:nvPr/>
        </p:nvSpPr>
        <p:spPr bwMode="auto">
          <a:xfrm>
            <a:off x="6305550" y="3308350"/>
            <a:ext cx="6080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 sz="2000"/>
              <a:t>$15</a:t>
            </a:r>
          </a:p>
        </p:txBody>
      </p:sp>
      <p:sp>
        <p:nvSpPr>
          <p:cNvPr id="26652" name="Rectangle 39"/>
          <p:cNvSpPr>
            <a:spLocks noChangeArrowheads="1"/>
          </p:cNvSpPr>
          <p:nvPr/>
        </p:nvSpPr>
        <p:spPr bwMode="auto">
          <a:xfrm>
            <a:off x="6986588" y="3308350"/>
            <a:ext cx="6080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 sz="2000"/>
              <a:t>$20</a:t>
            </a:r>
          </a:p>
        </p:txBody>
      </p:sp>
      <p:sp>
        <p:nvSpPr>
          <p:cNvPr id="26653" name="Line 40"/>
          <p:cNvSpPr>
            <a:spLocks noChangeShapeType="1"/>
          </p:cNvSpPr>
          <p:nvPr/>
        </p:nvSpPr>
        <p:spPr bwMode="auto">
          <a:xfrm>
            <a:off x="5386388" y="1371600"/>
            <a:ext cx="1233487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 type="none" w="med" len="lg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6654" name="Line 41"/>
          <p:cNvSpPr>
            <a:spLocks noChangeShapeType="1"/>
          </p:cNvSpPr>
          <p:nvPr/>
        </p:nvSpPr>
        <p:spPr bwMode="auto">
          <a:xfrm>
            <a:off x="6619875" y="1419225"/>
            <a:ext cx="0" cy="1900238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 type="none" w="sm" len="sm"/>
            <a:tailEnd type="none" w="med" len="lg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6655" name="Line 42"/>
          <p:cNvSpPr>
            <a:spLocks noChangeShapeType="1"/>
          </p:cNvSpPr>
          <p:nvPr/>
        </p:nvSpPr>
        <p:spPr bwMode="auto">
          <a:xfrm>
            <a:off x="2085975" y="5800725"/>
            <a:ext cx="0" cy="64770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 type="none" w="sm" len="sm"/>
            <a:tailEnd type="none" w="med" len="lg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6656" name="Line 43"/>
          <p:cNvSpPr>
            <a:spLocks noChangeShapeType="1"/>
          </p:cNvSpPr>
          <p:nvPr/>
        </p:nvSpPr>
        <p:spPr bwMode="auto">
          <a:xfrm>
            <a:off x="995363" y="1381125"/>
            <a:ext cx="1114425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 type="none" w="med" len="lg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6657" name="Line 44"/>
          <p:cNvSpPr>
            <a:spLocks noChangeShapeType="1"/>
          </p:cNvSpPr>
          <p:nvPr/>
        </p:nvSpPr>
        <p:spPr bwMode="auto">
          <a:xfrm>
            <a:off x="2057400" y="1371600"/>
            <a:ext cx="3352800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6658" name="Line 45"/>
          <p:cNvSpPr>
            <a:spLocks noChangeShapeType="1"/>
          </p:cNvSpPr>
          <p:nvPr/>
        </p:nvSpPr>
        <p:spPr bwMode="auto">
          <a:xfrm>
            <a:off x="2667000" y="2041525"/>
            <a:ext cx="2819400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6659" name="Oval 46"/>
          <p:cNvSpPr>
            <a:spLocks noChangeArrowheads="1"/>
          </p:cNvSpPr>
          <p:nvPr/>
        </p:nvSpPr>
        <p:spPr bwMode="auto">
          <a:xfrm>
            <a:off x="2009775" y="1320800"/>
            <a:ext cx="136525" cy="136525"/>
          </a:xfrm>
          <a:prstGeom prst="ellipse">
            <a:avLst/>
          </a:prstGeom>
          <a:solidFill>
            <a:srgbClr val="FAFD00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6660" name="Oval 47"/>
          <p:cNvSpPr>
            <a:spLocks noChangeArrowheads="1"/>
          </p:cNvSpPr>
          <p:nvPr/>
        </p:nvSpPr>
        <p:spPr bwMode="auto">
          <a:xfrm>
            <a:off x="6524625" y="1311275"/>
            <a:ext cx="136525" cy="136525"/>
          </a:xfrm>
          <a:prstGeom prst="ellipse">
            <a:avLst/>
          </a:prstGeom>
          <a:solidFill>
            <a:srgbClr val="FAFD00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6661" name="Oval 48"/>
          <p:cNvSpPr>
            <a:spLocks noChangeArrowheads="1"/>
          </p:cNvSpPr>
          <p:nvPr/>
        </p:nvSpPr>
        <p:spPr bwMode="auto">
          <a:xfrm>
            <a:off x="2625725" y="1952625"/>
            <a:ext cx="136525" cy="136525"/>
          </a:xfrm>
          <a:prstGeom prst="ellipse">
            <a:avLst/>
          </a:prstGeom>
          <a:solidFill>
            <a:srgbClr val="FAFD00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6662" name="AutoShape 49"/>
          <p:cNvSpPr>
            <a:spLocks noChangeArrowheads="1"/>
          </p:cNvSpPr>
          <p:nvPr/>
        </p:nvSpPr>
        <p:spPr bwMode="auto">
          <a:xfrm rot="5359620">
            <a:off x="990600" y="1524000"/>
            <a:ext cx="609600" cy="3048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2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34706" name="Rectangle 50"/>
          <p:cNvSpPr>
            <a:spLocks noChangeArrowheads="1"/>
          </p:cNvSpPr>
          <p:nvPr/>
        </p:nvSpPr>
        <p:spPr bwMode="blackWhite">
          <a:xfrm>
            <a:off x="4560888" y="5175250"/>
            <a:ext cx="3810000" cy="860425"/>
          </a:xfrm>
          <a:prstGeom prst="rect">
            <a:avLst/>
          </a:prstGeom>
          <a:solidFill>
            <a:srgbClr val="C9C9FF"/>
          </a:solidFill>
          <a:ln w="38100">
            <a:solidFill>
              <a:schemeClr val="tx1"/>
            </a:solidFill>
            <a:miter lim="800000"/>
            <a:headEnd type="none" w="sm" len="sm"/>
            <a:tailEnd type="none" w="sm" len="sm"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>
            <a:spAutoFit/>
          </a:bodyPr>
          <a:lstStyle/>
          <a:p>
            <a:pPr eaLnBrk="0" hangingPunct="0">
              <a:defRPr/>
            </a:pPr>
            <a:r>
              <a:rPr lang="en-US" sz="2400" i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  <a:cs typeface="Arial" pitchFamily="34" charset="0"/>
              </a:rPr>
              <a:t>Increase in GDP and price level</a:t>
            </a:r>
          </a:p>
        </p:txBody>
      </p:sp>
      <p:grpSp>
        <p:nvGrpSpPr>
          <p:cNvPr id="7" name="Group 51"/>
          <p:cNvGrpSpPr>
            <a:grpSpLocks/>
          </p:cNvGrpSpPr>
          <p:nvPr/>
        </p:nvGrpSpPr>
        <p:grpSpPr bwMode="auto">
          <a:xfrm>
            <a:off x="477838" y="5330825"/>
            <a:ext cx="2538412" cy="396875"/>
            <a:chOff x="301" y="3358"/>
            <a:chExt cx="1599" cy="250"/>
          </a:xfrm>
        </p:grpSpPr>
        <p:grpSp>
          <p:nvGrpSpPr>
            <p:cNvPr id="26686" name="Group 52"/>
            <p:cNvGrpSpPr>
              <a:grpSpLocks/>
            </p:cNvGrpSpPr>
            <p:nvPr/>
          </p:nvGrpSpPr>
          <p:grpSpPr bwMode="auto">
            <a:xfrm>
              <a:off x="301" y="3358"/>
              <a:ext cx="1555" cy="250"/>
              <a:chOff x="301" y="3358"/>
              <a:chExt cx="1555" cy="250"/>
            </a:xfrm>
          </p:grpSpPr>
          <p:sp>
            <p:nvSpPr>
              <p:cNvPr id="26688" name="Line 53"/>
              <p:cNvSpPr>
                <a:spLocks noChangeShapeType="1"/>
              </p:cNvSpPr>
              <p:nvPr/>
            </p:nvSpPr>
            <p:spPr bwMode="auto">
              <a:xfrm>
                <a:off x="624" y="3525"/>
                <a:ext cx="1232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prstDash val="sysDot"/>
                <a:round/>
                <a:headEnd type="none" w="med" len="lg"/>
                <a:tailEnd type="none" w="sm" len="sm"/>
              </a:ln>
            </p:spPr>
            <p:txBody>
              <a:bodyPr wrap="none" anchor="ctr"/>
              <a:lstStyle/>
              <a:p>
                <a:endParaRPr lang="en-CA"/>
              </a:p>
            </p:txBody>
          </p:sp>
          <p:sp>
            <p:nvSpPr>
              <p:cNvPr id="26689" name="Rectangle 54"/>
              <p:cNvSpPr>
                <a:spLocks noChangeArrowheads="1"/>
              </p:cNvSpPr>
              <p:nvPr/>
            </p:nvSpPr>
            <p:spPr bwMode="auto">
              <a:xfrm>
                <a:off x="301" y="3358"/>
                <a:ext cx="266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92075" tIns="46038" rIns="92075" bIns="46038">
                <a:spAutoFit/>
              </a:bodyPr>
              <a:lstStyle/>
              <a:p>
                <a:pPr algn="l" eaLnBrk="0" hangingPunct="0"/>
                <a:r>
                  <a:rPr lang="en-US" sz="2000"/>
                  <a:t>P</a:t>
                </a:r>
                <a:r>
                  <a:rPr lang="en-US" sz="2000" baseline="-25000"/>
                  <a:t>2</a:t>
                </a:r>
              </a:p>
            </p:txBody>
          </p:sp>
        </p:grpSp>
        <p:sp>
          <p:nvSpPr>
            <p:cNvPr id="26687" name="Oval 55"/>
            <p:cNvSpPr>
              <a:spLocks noChangeArrowheads="1"/>
            </p:cNvSpPr>
            <p:nvPr/>
          </p:nvSpPr>
          <p:spPr bwMode="auto">
            <a:xfrm>
              <a:off x="1814" y="3491"/>
              <a:ext cx="86" cy="86"/>
            </a:xfrm>
            <a:prstGeom prst="ellipse">
              <a:avLst/>
            </a:prstGeom>
            <a:solidFill>
              <a:srgbClr val="FAFD00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6665" name="Rectangle 56"/>
          <p:cNvSpPr>
            <a:spLocks noChangeArrowheads="1"/>
          </p:cNvSpPr>
          <p:nvPr/>
        </p:nvSpPr>
        <p:spPr bwMode="auto">
          <a:xfrm rot="-5400000">
            <a:off x="-314325" y="4779963"/>
            <a:ext cx="14382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 sz="2000"/>
              <a:t>Price level</a:t>
            </a:r>
          </a:p>
        </p:txBody>
      </p:sp>
      <p:sp>
        <p:nvSpPr>
          <p:cNvPr id="26666" name="Rectangle 57"/>
          <p:cNvSpPr>
            <a:spLocks noChangeArrowheads="1"/>
          </p:cNvSpPr>
          <p:nvPr/>
        </p:nvSpPr>
        <p:spPr bwMode="auto">
          <a:xfrm rot="-5400000">
            <a:off x="-1053305" y="1627981"/>
            <a:ext cx="27606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 sz="2000"/>
              <a:t>Real rate of interest, i</a:t>
            </a:r>
          </a:p>
        </p:txBody>
      </p:sp>
      <p:sp>
        <p:nvSpPr>
          <p:cNvPr id="26667" name="Rectangle 58"/>
          <p:cNvSpPr>
            <a:spLocks noChangeArrowheads="1"/>
          </p:cNvSpPr>
          <p:nvPr/>
        </p:nvSpPr>
        <p:spPr bwMode="auto">
          <a:xfrm>
            <a:off x="4886325" y="327025"/>
            <a:ext cx="59848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 sz="2800"/>
              <a:t>i%</a:t>
            </a:r>
          </a:p>
        </p:txBody>
      </p:sp>
      <p:sp>
        <p:nvSpPr>
          <p:cNvPr id="26668" name="Rectangle 59"/>
          <p:cNvSpPr>
            <a:spLocks noChangeArrowheads="1"/>
          </p:cNvSpPr>
          <p:nvPr/>
        </p:nvSpPr>
        <p:spPr bwMode="auto">
          <a:xfrm>
            <a:off x="4167188" y="6399213"/>
            <a:ext cx="19716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algn="l" eaLnBrk="0" hangingPunct="0"/>
            <a:r>
              <a:rPr lang="en-US" sz="2000"/>
              <a:t>Real GDP</a:t>
            </a:r>
          </a:p>
        </p:txBody>
      </p:sp>
      <p:sp>
        <p:nvSpPr>
          <p:cNvPr id="26669" name="Rectangle 60"/>
          <p:cNvSpPr>
            <a:spLocks noChangeArrowheads="1"/>
          </p:cNvSpPr>
          <p:nvPr/>
        </p:nvSpPr>
        <p:spPr bwMode="auto">
          <a:xfrm>
            <a:off x="3595688" y="3255963"/>
            <a:ext cx="12128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US" sz="2000"/>
              <a:t>$billions</a:t>
            </a:r>
          </a:p>
        </p:txBody>
      </p:sp>
      <p:sp>
        <p:nvSpPr>
          <p:cNvPr id="26670" name="Rectangle 61"/>
          <p:cNvSpPr>
            <a:spLocks noChangeArrowheads="1"/>
          </p:cNvSpPr>
          <p:nvPr/>
        </p:nvSpPr>
        <p:spPr bwMode="auto">
          <a:xfrm>
            <a:off x="7931150" y="3252788"/>
            <a:ext cx="12128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US" sz="2000"/>
              <a:t>$billions</a:t>
            </a:r>
          </a:p>
        </p:txBody>
      </p:sp>
      <p:sp>
        <p:nvSpPr>
          <p:cNvPr id="26671" name="Rectangle 62"/>
          <p:cNvSpPr>
            <a:spLocks noChangeArrowheads="1"/>
          </p:cNvSpPr>
          <p:nvPr/>
        </p:nvSpPr>
        <p:spPr bwMode="auto">
          <a:xfrm>
            <a:off x="487363" y="327025"/>
            <a:ext cx="5984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 sz="2800"/>
              <a:t>i%</a:t>
            </a:r>
          </a:p>
        </p:txBody>
      </p:sp>
      <p:sp>
        <p:nvSpPr>
          <p:cNvPr id="26672" name="Rectangle 63"/>
          <p:cNvSpPr>
            <a:spLocks noChangeArrowheads="1"/>
          </p:cNvSpPr>
          <p:nvPr/>
        </p:nvSpPr>
        <p:spPr bwMode="auto">
          <a:xfrm>
            <a:off x="2087563" y="469900"/>
            <a:ext cx="6810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 sz="2400"/>
              <a:t>S</a:t>
            </a:r>
            <a:r>
              <a:rPr lang="en-US" sz="2400" baseline="-25000"/>
              <a:t>m0</a:t>
            </a:r>
          </a:p>
        </p:txBody>
      </p:sp>
      <p:sp>
        <p:nvSpPr>
          <p:cNvPr id="26673" name="Rectangle 64"/>
          <p:cNvSpPr>
            <a:spLocks noChangeArrowheads="1"/>
          </p:cNvSpPr>
          <p:nvPr/>
        </p:nvSpPr>
        <p:spPr bwMode="auto">
          <a:xfrm>
            <a:off x="1708150" y="3308350"/>
            <a:ext cx="7493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 sz="2000"/>
              <a:t>$125</a:t>
            </a:r>
          </a:p>
        </p:txBody>
      </p:sp>
      <p:grpSp>
        <p:nvGrpSpPr>
          <p:cNvPr id="26674" name="Group 65"/>
          <p:cNvGrpSpPr>
            <a:grpSpLocks/>
          </p:cNvGrpSpPr>
          <p:nvPr/>
        </p:nvGrpSpPr>
        <p:grpSpPr bwMode="auto">
          <a:xfrm>
            <a:off x="2325688" y="455613"/>
            <a:ext cx="1023937" cy="3249612"/>
            <a:chOff x="1465" y="287"/>
            <a:chExt cx="645" cy="2047"/>
          </a:xfrm>
        </p:grpSpPr>
        <p:sp>
          <p:nvSpPr>
            <p:cNvPr id="26680" name="Rectangle 66"/>
            <p:cNvSpPr>
              <a:spLocks noChangeArrowheads="1"/>
            </p:cNvSpPr>
            <p:nvPr/>
          </p:nvSpPr>
          <p:spPr bwMode="auto">
            <a:xfrm>
              <a:off x="1465" y="2084"/>
              <a:ext cx="472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algn="l" eaLnBrk="0" hangingPunct="0"/>
              <a:r>
                <a:rPr lang="en-US" sz="2000"/>
                <a:t>$150</a:t>
              </a:r>
            </a:p>
          </p:txBody>
        </p:sp>
        <p:grpSp>
          <p:nvGrpSpPr>
            <p:cNvPr id="26681" name="Group 67"/>
            <p:cNvGrpSpPr>
              <a:grpSpLocks/>
            </p:cNvGrpSpPr>
            <p:nvPr/>
          </p:nvGrpSpPr>
          <p:grpSpPr bwMode="auto">
            <a:xfrm>
              <a:off x="1654" y="287"/>
              <a:ext cx="456" cy="1804"/>
              <a:chOff x="1654" y="287"/>
              <a:chExt cx="456" cy="1804"/>
            </a:xfrm>
          </p:grpSpPr>
          <p:grpSp>
            <p:nvGrpSpPr>
              <p:cNvPr id="26682" name="Group 68"/>
              <p:cNvGrpSpPr>
                <a:grpSpLocks/>
              </p:cNvGrpSpPr>
              <p:nvPr/>
            </p:nvGrpSpPr>
            <p:grpSpPr bwMode="auto">
              <a:xfrm>
                <a:off x="1681" y="287"/>
                <a:ext cx="429" cy="1804"/>
                <a:chOff x="1681" y="287"/>
                <a:chExt cx="429" cy="1804"/>
              </a:xfrm>
            </p:grpSpPr>
            <p:sp>
              <p:nvSpPr>
                <p:cNvPr id="26684" name="Rectangle 69"/>
                <p:cNvSpPr>
                  <a:spLocks noChangeArrowheads="1"/>
                </p:cNvSpPr>
                <p:nvPr/>
              </p:nvSpPr>
              <p:spPr bwMode="auto">
                <a:xfrm>
                  <a:off x="1681" y="287"/>
                  <a:ext cx="429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92075" tIns="46038" rIns="92075" bIns="46038">
                  <a:spAutoFit/>
                </a:bodyPr>
                <a:lstStyle/>
                <a:p>
                  <a:pPr algn="l" eaLnBrk="0" hangingPunct="0"/>
                  <a:r>
                    <a:rPr lang="en-US" sz="2400"/>
                    <a:t>S</a:t>
                  </a:r>
                  <a:r>
                    <a:rPr lang="en-US" sz="2400" baseline="-25000"/>
                    <a:t>m1</a:t>
                  </a:r>
                </a:p>
              </p:txBody>
            </p:sp>
            <p:sp>
              <p:nvSpPr>
                <p:cNvPr id="26685" name="Line 70"/>
                <p:cNvSpPr>
                  <a:spLocks noChangeShapeType="1"/>
                </p:cNvSpPr>
                <p:nvPr/>
              </p:nvSpPr>
              <p:spPr bwMode="auto">
                <a:xfrm>
                  <a:off x="1694" y="424"/>
                  <a:ext cx="0" cy="1667"/>
                </a:xfrm>
                <a:prstGeom prst="line">
                  <a:avLst/>
                </a:prstGeom>
                <a:noFill/>
                <a:ln w="50800">
                  <a:solidFill>
                    <a:schemeClr val="accent2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</p:grpSp>
          <p:sp>
            <p:nvSpPr>
              <p:cNvPr id="26683" name="Oval 71"/>
              <p:cNvSpPr>
                <a:spLocks noChangeArrowheads="1"/>
              </p:cNvSpPr>
              <p:nvPr/>
            </p:nvSpPr>
            <p:spPr bwMode="auto">
              <a:xfrm>
                <a:off x="1654" y="1230"/>
                <a:ext cx="86" cy="86"/>
              </a:xfrm>
              <a:prstGeom prst="ellipse">
                <a:avLst/>
              </a:prstGeom>
              <a:solidFill>
                <a:srgbClr val="FAFD00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26675" name="Rectangle 72"/>
          <p:cNvSpPr>
            <a:spLocks noChangeArrowheads="1"/>
          </p:cNvSpPr>
          <p:nvPr/>
        </p:nvSpPr>
        <p:spPr bwMode="auto">
          <a:xfrm>
            <a:off x="1495425" y="6434138"/>
            <a:ext cx="8270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 sz="2000"/>
              <a:t>GDP</a:t>
            </a:r>
            <a:r>
              <a:rPr lang="en-US" sz="2000" baseline="-25000"/>
              <a:t>0</a:t>
            </a:r>
          </a:p>
        </p:txBody>
      </p:sp>
      <p:sp>
        <p:nvSpPr>
          <p:cNvPr id="1734729" name="Rectangle 73"/>
          <p:cNvSpPr>
            <a:spLocks noChangeArrowheads="1"/>
          </p:cNvSpPr>
          <p:nvPr/>
        </p:nvSpPr>
        <p:spPr bwMode="auto">
          <a:xfrm>
            <a:off x="2511425" y="6443663"/>
            <a:ext cx="7905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 sz="2000"/>
              <a:t>GDP</a:t>
            </a:r>
            <a:r>
              <a:rPr lang="en-US" sz="2000" baseline="-25000"/>
              <a:t>f</a:t>
            </a:r>
          </a:p>
        </p:txBody>
      </p:sp>
      <p:sp>
        <p:nvSpPr>
          <p:cNvPr id="26677" name="Rectangle 74"/>
          <p:cNvSpPr>
            <a:spLocks noChangeArrowheads="1"/>
          </p:cNvSpPr>
          <p:nvPr/>
        </p:nvSpPr>
        <p:spPr bwMode="auto">
          <a:xfrm>
            <a:off x="2328863" y="3633788"/>
            <a:ext cx="11366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US"/>
              <a:t>potential</a:t>
            </a:r>
          </a:p>
          <a:p>
            <a:pPr eaLnBrk="0" hangingPunct="0"/>
            <a:r>
              <a:rPr lang="en-US"/>
              <a:t> GDP</a:t>
            </a:r>
          </a:p>
        </p:txBody>
      </p:sp>
      <p:sp>
        <p:nvSpPr>
          <p:cNvPr id="1734731" name="Rectangle 75"/>
          <p:cNvSpPr>
            <a:spLocks noChangeArrowheads="1"/>
          </p:cNvSpPr>
          <p:nvPr/>
        </p:nvSpPr>
        <p:spPr bwMode="auto">
          <a:xfrm>
            <a:off x="179388" y="0"/>
            <a:ext cx="8785225" cy="444500"/>
          </a:xfrm>
          <a:prstGeom prst="rect">
            <a:avLst/>
          </a:prstGeom>
          <a:gradFill rotWithShape="1">
            <a:gsLst>
              <a:gs pos="0">
                <a:srgbClr val="1C1C1C">
                  <a:alpha val="64999"/>
                </a:srgbClr>
              </a:gs>
              <a:gs pos="100000">
                <a:schemeClr val="bg1"/>
              </a:gs>
            </a:gsLst>
            <a:lin ang="5400000" scaled="1"/>
          </a:gradFill>
          <a:ln w="57150" cmpd="thinThick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eaLnBrk="0" hangingPunct="0">
              <a:defRPr/>
            </a:pPr>
            <a:r>
              <a:rPr lang="en-US" sz="2800" dirty="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Arial" pitchFamily="34" charset="0"/>
              </a:rPr>
              <a:t>Monetary Policy and Equilibrium GDP</a:t>
            </a:r>
            <a:endParaRPr lang="en-US" sz="2800" b="0" dirty="0">
              <a:solidFill>
                <a:schemeClr val="tx2"/>
              </a:solidFill>
              <a:latin typeface="Tahoma" pitchFamily="34" charset="0"/>
              <a:cs typeface="Arial" pitchFamily="34" charset="0"/>
            </a:endParaRPr>
          </a:p>
        </p:txBody>
      </p:sp>
      <p:sp>
        <p:nvSpPr>
          <p:cNvPr id="1734732" name="Rectangle 76"/>
          <p:cNvSpPr>
            <a:spLocks noChangeArrowheads="1"/>
          </p:cNvSpPr>
          <p:nvPr/>
        </p:nvSpPr>
        <p:spPr bwMode="blackWhite">
          <a:xfrm>
            <a:off x="4560888" y="3722688"/>
            <a:ext cx="3810000" cy="1225550"/>
          </a:xfrm>
          <a:prstGeom prst="rect">
            <a:avLst/>
          </a:prstGeom>
          <a:solidFill>
            <a:srgbClr val="C9C9FF"/>
          </a:solidFill>
          <a:ln w="38100">
            <a:solidFill>
              <a:schemeClr val="tx1"/>
            </a:solidFill>
            <a:miter lim="800000"/>
            <a:headEnd type="none" w="sm" len="sm"/>
            <a:tailEnd type="none" w="sm" len="sm"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>
            <a:spAutoFit/>
          </a:bodyPr>
          <a:lstStyle/>
          <a:p>
            <a:pPr eaLnBrk="0" hangingPunct="0">
              <a:defRPr/>
            </a:pPr>
            <a:r>
              <a:rPr lang="en-US" sz="2400" i="1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Investment increase</a:t>
            </a:r>
          </a:p>
          <a:p>
            <a:pPr eaLnBrk="0" hangingPunct="0">
              <a:defRPr/>
            </a:pPr>
            <a:r>
              <a:rPr lang="en-US" sz="2400" i="1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  <a:sym typeface="Wingdings" pitchFamily="2" charset="2"/>
              </a:rPr>
              <a:t></a:t>
            </a:r>
            <a:r>
              <a:rPr lang="en-US" sz="2400" i="1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  <a:sym typeface="Monotype Sorts" pitchFamily="2" charset="2"/>
              </a:rPr>
              <a:t> increase in AD</a:t>
            </a:r>
          </a:p>
          <a:p>
            <a:pPr eaLnBrk="0" hangingPunct="0">
              <a:defRPr/>
            </a:pPr>
            <a:r>
              <a:rPr lang="en-US" sz="2400" i="1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  <a:sym typeface="Monotype Sorts" pitchFamily="2" charset="2"/>
              </a:rPr>
              <a:t>(multiplier effect)</a:t>
            </a:r>
            <a:endParaRPr lang="en-US" sz="2400" i="1">
              <a:effectLst>
                <a:outerShdw blurRad="38100" dist="38100" dir="2700000" algn="tl">
                  <a:srgbClr val="FFFFFF"/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34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4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17347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34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4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34692" grpId="0" animBg="1"/>
      <p:bldP spid="1734706" grpId="0" animBg="1"/>
      <p:bldP spid="1734729" grpId="0" autoUpdateAnimBg="0"/>
      <p:bldP spid="173473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Line 2"/>
          <p:cNvSpPr>
            <a:spLocks noChangeShapeType="1"/>
          </p:cNvSpPr>
          <p:nvPr/>
        </p:nvSpPr>
        <p:spPr bwMode="auto">
          <a:xfrm>
            <a:off x="2957513" y="4248150"/>
            <a:ext cx="0" cy="220662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3189288" y="4824413"/>
            <a:ext cx="827087" cy="2020887"/>
            <a:chOff x="2009" y="3039"/>
            <a:chExt cx="521" cy="1273"/>
          </a:xfrm>
        </p:grpSpPr>
        <p:sp>
          <p:nvSpPr>
            <p:cNvPr id="27744" name="Line 4"/>
            <p:cNvSpPr>
              <a:spLocks noChangeShapeType="1"/>
            </p:cNvSpPr>
            <p:nvPr/>
          </p:nvSpPr>
          <p:spPr bwMode="auto">
            <a:xfrm>
              <a:off x="2151" y="3039"/>
              <a:ext cx="0" cy="102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sysDot"/>
              <a:round/>
              <a:headEnd type="none" w="sm" len="sm"/>
              <a:tailEnd type="none" w="med" len="lg"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7745" name="Rectangle 5"/>
            <p:cNvSpPr>
              <a:spLocks noChangeArrowheads="1"/>
            </p:cNvSpPr>
            <p:nvPr/>
          </p:nvSpPr>
          <p:spPr bwMode="auto">
            <a:xfrm>
              <a:off x="2009" y="4062"/>
              <a:ext cx="521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algn="l" eaLnBrk="0" hangingPunct="0"/>
              <a:r>
                <a:rPr lang="en-US" sz="2000"/>
                <a:t>GDP</a:t>
              </a:r>
              <a:r>
                <a:rPr lang="en-US" sz="2000" baseline="-25000"/>
                <a:t>1</a:t>
              </a:r>
            </a:p>
          </p:txBody>
        </p:sp>
      </p:grpSp>
      <p:sp>
        <p:nvSpPr>
          <p:cNvPr id="27652" name="Line 6"/>
          <p:cNvSpPr>
            <a:spLocks noChangeShapeType="1"/>
          </p:cNvSpPr>
          <p:nvPr/>
        </p:nvSpPr>
        <p:spPr bwMode="auto">
          <a:xfrm>
            <a:off x="2667000" y="2041525"/>
            <a:ext cx="2819400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grpSp>
        <p:nvGrpSpPr>
          <p:cNvPr id="27653" name="Group 7"/>
          <p:cNvGrpSpPr>
            <a:grpSpLocks/>
          </p:cNvGrpSpPr>
          <p:nvPr/>
        </p:nvGrpSpPr>
        <p:grpSpPr bwMode="auto">
          <a:xfrm>
            <a:off x="1050925" y="3756025"/>
            <a:ext cx="2355850" cy="2017713"/>
            <a:chOff x="662" y="2366"/>
            <a:chExt cx="1484" cy="1271"/>
          </a:xfrm>
        </p:grpSpPr>
        <p:sp>
          <p:nvSpPr>
            <p:cNvPr id="27741" name="Arc 8"/>
            <p:cNvSpPr>
              <a:spLocks/>
            </p:cNvSpPr>
            <p:nvPr/>
          </p:nvSpPr>
          <p:spPr bwMode="auto">
            <a:xfrm rot="-53330">
              <a:off x="1527" y="3091"/>
              <a:ext cx="619" cy="542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60000 65536"/>
                <a:gd name="T7" fmla="*/ 0 60000 65536"/>
                <a:gd name="T8" fmla="*/ 0 60000 65536"/>
                <a:gd name="T9" fmla="*/ 0 w 21600"/>
                <a:gd name="T10" fmla="*/ 0 h 21600"/>
                <a:gd name="T11" fmla="*/ 21600 w 21600"/>
                <a:gd name="T12" fmla="*/ 21600 h 2160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1600" h="21600" fill="none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</a:path>
                <a:path w="21600" h="21600" stroke="0" extrusionOk="0">
                  <a:moveTo>
                    <a:pt x="21600" y="0"/>
                  </a:moveTo>
                  <a:cubicBezTo>
                    <a:pt x="21600" y="11929"/>
                    <a:pt x="11929" y="21599"/>
                    <a:pt x="0" y="21600"/>
                  </a:cubicBezTo>
                  <a:lnTo>
                    <a:pt x="0" y="0"/>
                  </a:lnTo>
                  <a:lnTo>
                    <a:pt x="21600" y="0"/>
                  </a:lnTo>
                  <a:close/>
                </a:path>
              </a:pathLst>
            </a:custGeom>
            <a:noFill/>
            <a:ln w="76200" cap="rnd">
              <a:solidFill>
                <a:srgbClr val="063DE8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7742" name="Line 9"/>
            <p:cNvSpPr>
              <a:spLocks noChangeShapeType="1"/>
            </p:cNvSpPr>
            <p:nvPr/>
          </p:nvSpPr>
          <p:spPr bwMode="auto">
            <a:xfrm>
              <a:off x="662" y="3637"/>
              <a:ext cx="873" cy="0"/>
            </a:xfrm>
            <a:prstGeom prst="line">
              <a:avLst/>
            </a:prstGeom>
            <a:noFill/>
            <a:ln w="76200">
              <a:solidFill>
                <a:srgbClr val="063DE8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7743" name="Line 10"/>
            <p:cNvSpPr>
              <a:spLocks noChangeShapeType="1"/>
            </p:cNvSpPr>
            <p:nvPr/>
          </p:nvSpPr>
          <p:spPr bwMode="auto">
            <a:xfrm>
              <a:off x="2144" y="2366"/>
              <a:ext cx="0" cy="765"/>
            </a:xfrm>
            <a:prstGeom prst="line">
              <a:avLst/>
            </a:prstGeom>
            <a:noFill/>
            <a:ln w="76200">
              <a:solidFill>
                <a:srgbClr val="063DE8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27654" name="Line 11"/>
          <p:cNvSpPr>
            <a:spLocks noChangeShapeType="1"/>
          </p:cNvSpPr>
          <p:nvPr/>
        </p:nvSpPr>
        <p:spPr bwMode="auto">
          <a:xfrm>
            <a:off x="7248525" y="2070100"/>
            <a:ext cx="0" cy="1258888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 type="none" w="sm" len="sm"/>
            <a:tailEnd type="none" w="med" len="lg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7655" name="Line 12"/>
          <p:cNvSpPr>
            <a:spLocks noChangeShapeType="1"/>
          </p:cNvSpPr>
          <p:nvPr/>
        </p:nvSpPr>
        <p:spPr bwMode="auto">
          <a:xfrm>
            <a:off x="5386388" y="2047875"/>
            <a:ext cx="1860550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 type="none" w="med" len="lg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7656" name="Line 13"/>
          <p:cNvSpPr>
            <a:spLocks noChangeShapeType="1"/>
          </p:cNvSpPr>
          <p:nvPr/>
        </p:nvSpPr>
        <p:spPr bwMode="auto">
          <a:xfrm>
            <a:off x="1004888" y="2038350"/>
            <a:ext cx="1731962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 type="none" w="med" len="lg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grpSp>
        <p:nvGrpSpPr>
          <p:cNvPr id="27657" name="Group 14"/>
          <p:cNvGrpSpPr>
            <a:grpSpLocks/>
          </p:cNvGrpSpPr>
          <p:nvPr/>
        </p:nvGrpSpPr>
        <p:grpSpPr bwMode="auto">
          <a:xfrm>
            <a:off x="971550" y="473075"/>
            <a:ext cx="3297238" cy="2836863"/>
            <a:chOff x="612" y="298"/>
            <a:chExt cx="2077" cy="1787"/>
          </a:xfrm>
        </p:grpSpPr>
        <p:sp>
          <p:nvSpPr>
            <p:cNvPr id="27739" name="Line 15"/>
            <p:cNvSpPr>
              <a:spLocks noChangeShapeType="1"/>
            </p:cNvSpPr>
            <p:nvPr/>
          </p:nvSpPr>
          <p:spPr bwMode="auto">
            <a:xfrm>
              <a:off x="626" y="298"/>
              <a:ext cx="0" cy="1784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7740" name="Line 16"/>
            <p:cNvSpPr>
              <a:spLocks noChangeShapeType="1"/>
            </p:cNvSpPr>
            <p:nvPr/>
          </p:nvSpPr>
          <p:spPr bwMode="auto">
            <a:xfrm>
              <a:off x="612" y="2085"/>
              <a:ext cx="2077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CA"/>
            </a:p>
          </p:txBody>
        </p:sp>
      </p:grpSp>
      <p:grpSp>
        <p:nvGrpSpPr>
          <p:cNvPr id="27658" name="Group 17"/>
          <p:cNvGrpSpPr>
            <a:grpSpLocks/>
          </p:cNvGrpSpPr>
          <p:nvPr/>
        </p:nvGrpSpPr>
        <p:grpSpPr bwMode="auto">
          <a:xfrm>
            <a:off x="5372100" y="468313"/>
            <a:ext cx="3297238" cy="2836862"/>
            <a:chOff x="3384" y="295"/>
            <a:chExt cx="2077" cy="1787"/>
          </a:xfrm>
        </p:grpSpPr>
        <p:sp>
          <p:nvSpPr>
            <p:cNvPr id="27737" name="Line 18"/>
            <p:cNvSpPr>
              <a:spLocks noChangeShapeType="1"/>
            </p:cNvSpPr>
            <p:nvPr/>
          </p:nvSpPr>
          <p:spPr bwMode="auto">
            <a:xfrm>
              <a:off x="3398" y="295"/>
              <a:ext cx="0" cy="1784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7738" name="Line 19"/>
            <p:cNvSpPr>
              <a:spLocks noChangeShapeType="1"/>
            </p:cNvSpPr>
            <p:nvPr/>
          </p:nvSpPr>
          <p:spPr bwMode="auto">
            <a:xfrm>
              <a:off x="3384" y="2082"/>
              <a:ext cx="2077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27659" name="Line 20"/>
          <p:cNvSpPr>
            <a:spLocks noChangeShapeType="1"/>
          </p:cNvSpPr>
          <p:nvPr/>
        </p:nvSpPr>
        <p:spPr bwMode="auto">
          <a:xfrm>
            <a:off x="1344613" y="625475"/>
            <a:ext cx="2368550" cy="2368550"/>
          </a:xfrm>
          <a:prstGeom prst="line">
            <a:avLst/>
          </a:prstGeom>
          <a:noFill/>
          <a:ln w="50800">
            <a:solidFill>
              <a:srgbClr val="063DE8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7660" name="Line 21"/>
          <p:cNvSpPr>
            <a:spLocks noChangeShapeType="1"/>
          </p:cNvSpPr>
          <p:nvPr/>
        </p:nvSpPr>
        <p:spPr bwMode="auto">
          <a:xfrm>
            <a:off x="5854700" y="625475"/>
            <a:ext cx="2368550" cy="2368550"/>
          </a:xfrm>
          <a:prstGeom prst="line">
            <a:avLst/>
          </a:prstGeom>
          <a:noFill/>
          <a:ln w="50800">
            <a:solidFill>
              <a:srgbClr val="063DE8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7661" name="Rectangle 22"/>
          <p:cNvSpPr>
            <a:spLocks noChangeArrowheads="1"/>
          </p:cNvSpPr>
          <p:nvPr/>
        </p:nvSpPr>
        <p:spPr bwMode="auto">
          <a:xfrm>
            <a:off x="3806825" y="2736850"/>
            <a:ext cx="5857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 sz="2400"/>
              <a:t>D</a:t>
            </a:r>
            <a:r>
              <a:rPr lang="en-US" sz="2400" baseline="-25000"/>
              <a:t>m</a:t>
            </a:r>
          </a:p>
        </p:txBody>
      </p:sp>
      <p:sp>
        <p:nvSpPr>
          <p:cNvPr id="27662" name="Rectangle 23"/>
          <p:cNvSpPr>
            <a:spLocks noChangeArrowheads="1"/>
          </p:cNvSpPr>
          <p:nvPr/>
        </p:nvSpPr>
        <p:spPr bwMode="auto">
          <a:xfrm>
            <a:off x="7272338" y="1217613"/>
            <a:ext cx="1639887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US" sz="2400"/>
              <a:t>Investment</a:t>
            </a:r>
          </a:p>
          <a:p>
            <a:pPr eaLnBrk="0" hangingPunct="0"/>
            <a:r>
              <a:rPr lang="en-US" sz="2400"/>
              <a:t>Demand</a:t>
            </a:r>
          </a:p>
        </p:txBody>
      </p:sp>
      <p:sp>
        <p:nvSpPr>
          <p:cNvPr id="27663" name="Rectangle 24"/>
          <p:cNvSpPr>
            <a:spLocks noChangeArrowheads="1"/>
          </p:cNvSpPr>
          <p:nvPr/>
        </p:nvSpPr>
        <p:spPr bwMode="auto">
          <a:xfrm>
            <a:off x="460375" y="1225550"/>
            <a:ext cx="438150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 sz="2000"/>
              <a:t>10</a:t>
            </a:r>
          </a:p>
          <a:p>
            <a:pPr algn="l" eaLnBrk="0" hangingPunct="0"/>
            <a:endParaRPr lang="en-US" sz="2000"/>
          </a:p>
          <a:p>
            <a:pPr algn="l" eaLnBrk="0" hangingPunct="0"/>
            <a:r>
              <a:rPr lang="en-US" sz="2000"/>
              <a:t>  8</a:t>
            </a:r>
          </a:p>
          <a:p>
            <a:pPr algn="l" eaLnBrk="0" hangingPunct="0"/>
            <a:endParaRPr lang="en-US" sz="2000"/>
          </a:p>
          <a:p>
            <a:pPr algn="l" eaLnBrk="0" hangingPunct="0"/>
            <a:r>
              <a:rPr lang="en-US" sz="2000"/>
              <a:t>  6</a:t>
            </a:r>
          </a:p>
          <a:p>
            <a:pPr algn="l" eaLnBrk="0" hangingPunct="0"/>
            <a:endParaRPr lang="en-US" sz="2000"/>
          </a:p>
          <a:p>
            <a:pPr algn="l" eaLnBrk="0" hangingPunct="0"/>
            <a:r>
              <a:rPr lang="en-US" sz="2000"/>
              <a:t>  0</a:t>
            </a:r>
          </a:p>
        </p:txBody>
      </p:sp>
      <p:sp>
        <p:nvSpPr>
          <p:cNvPr id="27664" name="Rectangle 25"/>
          <p:cNvSpPr>
            <a:spLocks noChangeArrowheads="1"/>
          </p:cNvSpPr>
          <p:nvPr/>
        </p:nvSpPr>
        <p:spPr bwMode="auto">
          <a:xfrm>
            <a:off x="4922838" y="1235075"/>
            <a:ext cx="438150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 sz="2000"/>
              <a:t>10</a:t>
            </a:r>
          </a:p>
          <a:p>
            <a:pPr algn="l" eaLnBrk="0" hangingPunct="0"/>
            <a:endParaRPr lang="en-US" sz="2000"/>
          </a:p>
          <a:p>
            <a:pPr algn="l" eaLnBrk="0" hangingPunct="0"/>
            <a:r>
              <a:rPr lang="en-US" sz="2000"/>
              <a:t>  8</a:t>
            </a:r>
          </a:p>
          <a:p>
            <a:pPr algn="l" eaLnBrk="0" hangingPunct="0"/>
            <a:endParaRPr lang="en-US" sz="2000"/>
          </a:p>
          <a:p>
            <a:pPr algn="l" eaLnBrk="0" hangingPunct="0"/>
            <a:r>
              <a:rPr lang="en-US" sz="2000"/>
              <a:t>  6</a:t>
            </a:r>
          </a:p>
          <a:p>
            <a:pPr algn="l" eaLnBrk="0" hangingPunct="0"/>
            <a:endParaRPr lang="en-US" sz="2000"/>
          </a:p>
          <a:p>
            <a:pPr algn="l" eaLnBrk="0" hangingPunct="0"/>
            <a:r>
              <a:rPr lang="en-US" sz="2000"/>
              <a:t>  0</a:t>
            </a:r>
          </a:p>
        </p:txBody>
      </p:sp>
      <p:sp>
        <p:nvSpPr>
          <p:cNvPr id="27665" name="Line 26"/>
          <p:cNvSpPr>
            <a:spLocks noChangeShapeType="1"/>
          </p:cNvSpPr>
          <p:nvPr/>
        </p:nvSpPr>
        <p:spPr bwMode="auto">
          <a:xfrm>
            <a:off x="2084388" y="639763"/>
            <a:ext cx="0" cy="2646362"/>
          </a:xfrm>
          <a:prstGeom prst="line">
            <a:avLst/>
          </a:prstGeom>
          <a:noFill/>
          <a:ln w="50800">
            <a:solidFill>
              <a:srgbClr val="063DE8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7666" name="Oval 27"/>
          <p:cNvSpPr>
            <a:spLocks noChangeArrowheads="1"/>
          </p:cNvSpPr>
          <p:nvPr/>
        </p:nvSpPr>
        <p:spPr bwMode="auto">
          <a:xfrm>
            <a:off x="7212013" y="1990725"/>
            <a:ext cx="136525" cy="136525"/>
          </a:xfrm>
          <a:prstGeom prst="ellipse">
            <a:avLst/>
          </a:prstGeom>
          <a:solidFill>
            <a:srgbClr val="FAFD00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7667" name="Oval 28"/>
          <p:cNvSpPr>
            <a:spLocks noChangeArrowheads="1"/>
          </p:cNvSpPr>
          <p:nvPr/>
        </p:nvSpPr>
        <p:spPr bwMode="auto">
          <a:xfrm>
            <a:off x="2625725" y="1952625"/>
            <a:ext cx="136525" cy="136525"/>
          </a:xfrm>
          <a:prstGeom prst="ellipse">
            <a:avLst/>
          </a:prstGeom>
          <a:solidFill>
            <a:srgbClr val="FAFD00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36733" name="AutoShape 29"/>
          <p:cNvSpPr>
            <a:spLocks noChangeArrowheads="1"/>
          </p:cNvSpPr>
          <p:nvPr/>
        </p:nvSpPr>
        <p:spPr bwMode="auto">
          <a:xfrm>
            <a:off x="7308850" y="2808288"/>
            <a:ext cx="544513" cy="265112"/>
          </a:xfrm>
          <a:prstGeom prst="rightArrow">
            <a:avLst>
              <a:gd name="adj1" fmla="val 50000"/>
              <a:gd name="adj2" fmla="val 102723"/>
            </a:avLst>
          </a:prstGeom>
          <a:solidFill>
            <a:schemeClr val="accent2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36734" name="AutoShape 30"/>
          <p:cNvSpPr>
            <a:spLocks noChangeArrowheads="1"/>
          </p:cNvSpPr>
          <p:nvPr/>
        </p:nvSpPr>
        <p:spPr bwMode="auto">
          <a:xfrm>
            <a:off x="2781300" y="1393825"/>
            <a:ext cx="428625" cy="217488"/>
          </a:xfrm>
          <a:prstGeom prst="rightArrow">
            <a:avLst>
              <a:gd name="adj1" fmla="val 50000"/>
              <a:gd name="adj2" fmla="val 98567"/>
            </a:avLst>
          </a:prstGeom>
          <a:solidFill>
            <a:schemeClr val="accent2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7670" name="Rectangle 31"/>
          <p:cNvSpPr>
            <a:spLocks noChangeArrowheads="1"/>
          </p:cNvSpPr>
          <p:nvPr/>
        </p:nvSpPr>
        <p:spPr bwMode="auto">
          <a:xfrm>
            <a:off x="6305550" y="3308350"/>
            <a:ext cx="565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/>
              <a:t>$15</a:t>
            </a:r>
          </a:p>
        </p:txBody>
      </p:sp>
      <p:sp>
        <p:nvSpPr>
          <p:cNvPr id="27671" name="Rectangle 32"/>
          <p:cNvSpPr>
            <a:spLocks noChangeArrowheads="1"/>
          </p:cNvSpPr>
          <p:nvPr/>
        </p:nvSpPr>
        <p:spPr bwMode="auto">
          <a:xfrm>
            <a:off x="6986588" y="3308350"/>
            <a:ext cx="565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/>
              <a:t>$20</a:t>
            </a:r>
          </a:p>
        </p:txBody>
      </p:sp>
      <p:sp>
        <p:nvSpPr>
          <p:cNvPr id="27672" name="Line 33"/>
          <p:cNvSpPr>
            <a:spLocks noChangeShapeType="1"/>
          </p:cNvSpPr>
          <p:nvPr/>
        </p:nvSpPr>
        <p:spPr bwMode="auto">
          <a:xfrm>
            <a:off x="2952750" y="5810250"/>
            <a:ext cx="0" cy="64770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 type="none" w="sm" len="sm"/>
            <a:tailEnd type="none" w="med" len="lg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7673" name="Line 34"/>
          <p:cNvSpPr>
            <a:spLocks noChangeShapeType="1"/>
          </p:cNvSpPr>
          <p:nvPr/>
        </p:nvSpPr>
        <p:spPr bwMode="auto">
          <a:xfrm>
            <a:off x="990600" y="5595938"/>
            <a:ext cx="1955800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 type="none" w="med" len="lg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grpSp>
        <p:nvGrpSpPr>
          <p:cNvPr id="27674" name="Group 35"/>
          <p:cNvGrpSpPr>
            <a:grpSpLocks/>
          </p:cNvGrpSpPr>
          <p:nvPr/>
        </p:nvGrpSpPr>
        <p:grpSpPr bwMode="auto">
          <a:xfrm>
            <a:off x="981075" y="3625850"/>
            <a:ext cx="3297238" cy="2836863"/>
            <a:chOff x="618" y="2284"/>
            <a:chExt cx="2077" cy="1787"/>
          </a:xfrm>
        </p:grpSpPr>
        <p:sp>
          <p:nvSpPr>
            <p:cNvPr id="27735" name="Line 36"/>
            <p:cNvSpPr>
              <a:spLocks noChangeShapeType="1"/>
            </p:cNvSpPr>
            <p:nvPr/>
          </p:nvSpPr>
          <p:spPr bwMode="auto">
            <a:xfrm>
              <a:off x="632" y="2284"/>
              <a:ext cx="0" cy="1784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7736" name="Line 37"/>
            <p:cNvSpPr>
              <a:spLocks noChangeShapeType="1"/>
            </p:cNvSpPr>
            <p:nvPr/>
          </p:nvSpPr>
          <p:spPr bwMode="auto">
            <a:xfrm>
              <a:off x="618" y="4071"/>
              <a:ext cx="2077" cy="0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27675" name="Freeform 38"/>
          <p:cNvSpPr>
            <a:spLocks/>
          </p:cNvSpPr>
          <p:nvPr/>
        </p:nvSpPr>
        <p:spPr bwMode="auto">
          <a:xfrm>
            <a:off x="1249363" y="3894138"/>
            <a:ext cx="1300162" cy="2322512"/>
          </a:xfrm>
          <a:custGeom>
            <a:avLst/>
            <a:gdLst>
              <a:gd name="T0" fmla="*/ 0 w 819"/>
              <a:gd name="T1" fmla="*/ 0 h 1463"/>
              <a:gd name="T2" fmla="*/ 2147483647 w 819"/>
              <a:gd name="T3" fmla="*/ 2147483647 h 1463"/>
              <a:gd name="T4" fmla="*/ 2147483647 w 819"/>
              <a:gd name="T5" fmla="*/ 2147483647 h 1463"/>
              <a:gd name="T6" fmla="*/ 2147483647 w 819"/>
              <a:gd name="T7" fmla="*/ 2147483647 h 1463"/>
              <a:gd name="T8" fmla="*/ 2147483647 w 819"/>
              <a:gd name="T9" fmla="*/ 2147483647 h 1463"/>
              <a:gd name="T10" fmla="*/ 2147483647 w 819"/>
              <a:gd name="T11" fmla="*/ 2147483647 h 1463"/>
              <a:gd name="T12" fmla="*/ 2147483647 w 819"/>
              <a:gd name="T13" fmla="*/ 2147483647 h 1463"/>
              <a:gd name="T14" fmla="*/ 2147483647 w 819"/>
              <a:gd name="T15" fmla="*/ 2147483647 h 1463"/>
              <a:gd name="T16" fmla="*/ 2147483647 w 819"/>
              <a:gd name="T17" fmla="*/ 2147483647 h 146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819"/>
              <a:gd name="T28" fmla="*/ 0 h 1463"/>
              <a:gd name="T29" fmla="*/ 819 w 819"/>
              <a:gd name="T30" fmla="*/ 1463 h 1463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819" h="1463">
                <a:moveTo>
                  <a:pt x="0" y="0"/>
                </a:moveTo>
                <a:lnTo>
                  <a:pt x="67" y="235"/>
                </a:lnTo>
                <a:lnTo>
                  <a:pt x="146" y="459"/>
                </a:lnTo>
                <a:lnTo>
                  <a:pt x="236" y="667"/>
                </a:lnTo>
                <a:lnTo>
                  <a:pt x="335" y="862"/>
                </a:lnTo>
                <a:lnTo>
                  <a:pt x="443" y="1040"/>
                </a:lnTo>
                <a:lnTo>
                  <a:pt x="560" y="1199"/>
                </a:lnTo>
                <a:lnTo>
                  <a:pt x="686" y="1341"/>
                </a:lnTo>
                <a:lnTo>
                  <a:pt x="818" y="1462"/>
                </a:lnTo>
              </a:path>
            </a:pathLst>
          </a:custGeom>
          <a:noFill/>
          <a:ln w="76200" cap="rnd" cmpd="sng">
            <a:solidFill>
              <a:srgbClr val="063DE8"/>
            </a:solidFill>
            <a:prstDash val="solid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27676" name="Oval 39"/>
          <p:cNvSpPr>
            <a:spLocks noChangeArrowheads="1"/>
          </p:cNvSpPr>
          <p:nvPr/>
        </p:nvSpPr>
        <p:spPr bwMode="auto">
          <a:xfrm>
            <a:off x="2036763" y="5699125"/>
            <a:ext cx="136525" cy="136525"/>
          </a:xfrm>
          <a:prstGeom prst="ellipse">
            <a:avLst/>
          </a:prstGeom>
          <a:solidFill>
            <a:srgbClr val="FAFD00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7677" name="Freeform 40"/>
          <p:cNvSpPr>
            <a:spLocks/>
          </p:cNvSpPr>
          <p:nvPr/>
        </p:nvSpPr>
        <p:spPr bwMode="auto">
          <a:xfrm>
            <a:off x="2235200" y="3927475"/>
            <a:ext cx="1300163" cy="2322513"/>
          </a:xfrm>
          <a:custGeom>
            <a:avLst/>
            <a:gdLst>
              <a:gd name="T0" fmla="*/ 0 w 819"/>
              <a:gd name="T1" fmla="*/ 0 h 1463"/>
              <a:gd name="T2" fmla="*/ 2147483647 w 819"/>
              <a:gd name="T3" fmla="*/ 2147483647 h 1463"/>
              <a:gd name="T4" fmla="*/ 2147483647 w 819"/>
              <a:gd name="T5" fmla="*/ 2147483647 h 1463"/>
              <a:gd name="T6" fmla="*/ 2147483647 w 819"/>
              <a:gd name="T7" fmla="*/ 2147483647 h 1463"/>
              <a:gd name="T8" fmla="*/ 2147483647 w 819"/>
              <a:gd name="T9" fmla="*/ 2147483647 h 1463"/>
              <a:gd name="T10" fmla="*/ 2147483647 w 819"/>
              <a:gd name="T11" fmla="*/ 2147483647 h 1463"/>
              <a:gd name="T12" fmla="*/ 2147483647 w 819"/>
              <a:gd name="T13" fmla="*/ 2147483647 h 1463"/>
              <a:gd name="T14" fmla="*/ 2147483647 w 819"/>
              <a:gd name="T15" fmla="*/ 2147483647 h 1463"/>
              <a:gd name="T16" fmla="*/ 2147483647 w 819"/>
              <a:gd name="T17" fmla="*/ 2147483647 h 146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819"/>
              <a:gd name="T28" fmla="*/ 0 h 1463"/>
              <a:gd name="T29" fmla="*/ 819 w 819"/>
              <a:gd name="T30" fmla="*/ 1463 h 1463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819" h="1463">
                <a:moveTo>
                  <a:pt x="0" y="0"/>
                </a:moveTo>
                <a:lnTo>
                  <a:pt x="67" y="235"/>
                </a:lnTo>
                <a:lnTo>
                  <a:pt x="146" y="459"/>
                </a:lnTo>
                <a:lnTo>
                  <a:pt x="236" y="667"/>
                </a:lnTo>
                <a:lnTo>
                  <a:pt x="335" y="862"/>
                </a:lnTo>
                <a:lnTo>
                  <a:pt x="443" y="1040"/>
                </a:lnTo>
                <a:lnTo>
                  <a:pt x="560" y="1199"/>
                </a:lnTo>
                <a:lnTo>
                  <a:pt x="686" y="1341"/>
                </a:lnTo>
                <a:lnTo>
                  <a:pt x="818" y="1462"/>
                </a:lnTo>
              </a:path>
            </a:pathLst>
          </a:custGeom>
          <a:noFill/>
          <a:ln w="76200" cap="rnd" cmpd="sng">
            <a:solidFill>
              <a:srgbClr val="063DE8"/>
            </a:solidFill>
            <a:prstDash val="solid"/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CA"/>
          </a:p>
        </p:txBody>
      </p:sp>
      <p:sp>
        <p:nvSpPr>
          <p:cNvPr id="27678" name="Oval 41"/>
          <p:cNvSpPr>
            <a:spLocks noChangeArrowheads="1"/>
          </p:cNvSpPr>
          <p:nvPr/>
        </p:nvSpPr>
        <p:spPr bwMode="auto">
          <a:xfrm>
            <a:off x="2879725" y="5541963"/>
            <a:ext cx="136525" cy="136525"/>
          </a:xfrm>
          <a:prstGeom prst="ellipse">
            <a:avLst/>
          </a:prstGeom>
          <a:solidFill>
            <a:srgbClr val="FAFD00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7679" name="Rectangle 42"/>
          <p:cNvSpPr>
            <a:spLocks noChangeArrowheads="1"/>
          </p:cNvSpPr>
          <p:nvPr/>
        </p:nvSpPr>
        <p:spPr bwMode="auto">
          <a:xfrm>
            <a:off x="2389188" y="5815013"/>
            <a:ext cx="5984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/>
              <a:t>AD</a:t>
            </a:r>
            <a:r>
              <a:rPr lang="en-US" baseline="-25000"/>
              <a:t>0</a:t>
            </a:r>
          </a:p>
        </p:txBody>
      </p:sp>
      <p:sp>
        <p:nvSpPr>
          <p:cNvPr id="27680" name="Rectangle 43"/>
          <p:cNvSpPr>
            <a:spLocks noChangeArrowheads="1"/>
          </p:cNvSpPr>
          <p:nvPr/>
        </p:nvSpPr>
        <p:spPr bwMode="auto">
          <a:xfrm>
            <a:off x="3419475" y="5815013"/>
            <a:ext cx="5984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/>
              <a:t>AD</a:t>
            </a:r>
            <a:r>
              <a:rPr lang="en-US" baseline="-25000"/>
              <a:t>1</a:t>
            </a:r>
          </a:p>
        </p:txBody>
      </p:sp>
      <p:grpSp>
        <p:nvGrpSpPr>
          <p:cNvPr id="7" name="Group 44"/>
          <p:cNvGrpSpPr>
            <a:grpSpLocks/>
          </p:cNvGrpSpPr>
          <p:nvPr/>
        </p:nvGrpSpPr>
        <p:grpSpPr bwMode="auto">
          <a:xfrm>
            <a:off x="3030538" y="3746500"/>
            <a:ext cx="1982787" cy="2444750"/>
            <a:chOff x="1909" y="2360"/>
            <a:chExt cx="1249" cy="1540"/>
          </a:xfrm>
        </p:grpSpPr>
        <p:sp>
          <p:nvSpPr>
            <p:cNvPr id="27733" name="Freeform 45"/>
            <p:cNvSpPr>
              <a:spLocks/>
            </p:cNvSpPr>
            <p:nvPr/>
          </p:nvSpPr>
          <p:spPr bwMode="auto">
            <a:xfrm>
              <a:off x="1909" y="2360"/>
              <a:ext cx="819" cy="1463"/>
            </a:xfrm>
            <a:custGeom>
              <a:avLst/>
              <a:gdLst>
                <a:gd name="T0" fmla="*/ 0 w 819"/>
                <a:gd name="T1" fmla="*/ 0 h 1463"/>
                <a:gd name="T2" fmla="*/ 67 w 819"/>
                <a:gd name="T3" fmla="*/ 235 h 1463"/>
                <a:gd name="T4" fmla="*/ 146 w 819"/>
                <a:gd name="T5" fmla="*/ 459 h 1463"/>
                <a:gd name="T6" fmla="*/ 236 w 819"/>
                <a:gd name="T7" fmla="*/ 667 h 1463"/>
                <a:gd name="T8" fmla="*/ 335 w 819"/>
                <a:gd name="T9" fmla="*/ 862 h 1463"/>
                <a:gd name="T10" fmla="*/ 443 w 819"/>
                <a:gd name="T11" fmla="*/ 1040 h 1463"/>
                <a:gd name="T12" fmla="*/ 560 w 819"/>
                <a:gd name="T13" fmla="*/ 1199 h 1463"/>
                <a:gd name="T14" fmla="*/ 686 w 819"/>
                <a:gd name="T15" fmla="*/ 1341 h 1463"/>
                <a:gd name="T16" fmla="*/ 818 w 819"/>
                <a:gd name="T17" fmla="*/ 1462 h 146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819"/>
                <a:gd name="T28" fmla="*/ 0 h 1463"/>
                <a:gd name="T29" fmla="*/ 819 w 819"/>
                <a:gd name="T30" fmla="*/ 1463 h 1463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819" h="1463">
                  <a:moveTo>
                    <a:pt x="0" y="0"/>
                  </a:moveTo>
                  <a:lnTo>
                    <a:pt x="67" y="235"/>
                  </a:lnTo>
                  <a:lnTo>
                    <a:pt x="146" y="459"/>
                  </a:lnTo>
                  <a:lnTo>
                    <a:pt x="236" y="667"/>
                  </a:lnTo>
                  <a:lnTo>
                    <a:pt x="335" y="862"/>
                  </a:lnTo>
                  <a:lnTo>
                    <a:pt x="443" y="1040"/>
                  </a:lnTo>
                  <a:lnTo>
                    <a:pt x="560" y="1199"/>
                  </a:lnTo>
                  <a:lnTo>
                    <a:pt x="686" y="1341"/>
                  </a:lnTo>
                  <a:lnTo>
                    <a:pt x="818" y="1462"/>
                  </a:lnTo>
                </a:path>
              </a:pathLst>
            </a:custGeom>
            <a:noFill/>
            <a:ln w="76200" cap="rnd" cmpd="sng">
              <a:solidFill>
                <a:srgbClr val="FF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en-CA"/>
            </a:p>
          </p:txBody>
        </p:sp>
        <p:sp>
          <p:nvSpPr>
            <p:cNvPr id="27734" name="Rectangle 46"/>
            <p:cNvSpPr>
              <a:spLocks noChangeArrowheads="1"/>
            </p:cNvSpPr>
            <p:nvPr/>
          </p:nvSpPr>
          <p:spPr bwMode="auto">
            <a:xfrm>
              <a:off x="2775" y="3663"/>
              <a:ext cx="383" cy="237"/>
            </a:xfrm>
            <a:prstGeom prst="rect">
              <a:avLst/>
            </a:prstGeom>
            <a:noFill/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algn="l" eaLnBrk="0" hangingPunct="0"/>
              <a:r>
                <a:rPr lang="en-US"/>
                <a:t>AD</a:t>
              </a:r>
              <a:r>
                <a:rPr lang="en-US" baseline="-25000"/>
                <a:t>2</a:t>
              </a:r>
            </a:p>
          </p:txBody>
        </p:sp>
      </p:grpSp>
      <p:sp>
        <p:nvSpPr>
          <p:cNvPr id="27682" name="Rectangle 47"/>
          <p:cNvSpPr>
            <a:spLocks noChangeArrowheads="1"/>
          </p:cNvSpPr>
          <p:nvPr/>
        </p:nvSpPr>
        <p:spPr bwMode="auto">
          <a:xfrm>
            <a:off x="3454400" y="3830638"/>
            <a:ext cx="5381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 sz="2000"/>
              <a:t>AS</a:t>
            </a:r>
          </a:p>
        </p:txBody>
      </p:sp>
      <p:sp>
        <p:nvSpPr>
          <p:cNvPr id="27683" name="Rectangle 48"/>
          <p:cNvSpPr>
            <a:spLocks noChangeArrowheads="1"/>
          </p:cNvSpPr>
          <p:nvPr/>
        </p:nvSpPr>
        <p:spPr bwMode="auto">
          <a:xfrm>
            <a:off x="468313" y="5583238"/>
            <a:ext cx="4222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 sz="2000"/>
              <a:t>P</a:t>
            </a:r>
            <a:r>
              <a:rPr lang="en-US" sz="2000" baseline="-25000"/>
              <a:t>1</a:t>
            </a:r>
          </a:p>
        </p:txBody>
      </p:sp>
      <p:sp>
        <p:nvSpPr>
          <p:cNvPr id="27684" name="Rectangle 49"/>
          <p:cNvSpPr>
            <a:spLocks noChangeArrowheads="1"/>
          </p:cNvSpPr>
          <p:nvPr/>
        </p:nvSpPr>
        <p:spPr bwMode="auto">
          <a:xfrm>
            <a:off x="477838" y="5330825"/>
            <a:ext cx="4222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 sz="2000"/>
              <a:t>P</a:t>
            </a:r>
            <a:r>
              <a:rPr lang="en-US" sz="2000" baseline="-25000"/>
              <a:t>2</a:t>
            </a:r>
          </a:p>
        </p:txBody>
      </p:sp>
      <p:sp>
        <p:nvSpPr>
          <p:cNvPr id="1736754" name="AutoShape 50"/>
          <p:cNvSpPr>
            <a:spLocks noChangeArrowheads="1"/>
          </p:cNvSpPr>
          <p:nvPr/>
        </p:nvSpPr>
        <p:spPr bwMode="auto">
          <a:xfrm>
            <a:off x="2557463" y="4376738"/>
            <a:ext cx="544512" cy="265112"/>
          </a:xfrm>
          <a:prstGeom prst="rightArrow">
            <a:avLst>
              <a:gd name="adj1" fmla="val 50000"/>
              <a:gd name="adj2" fmla="val 102723"/>
            </a:avLst>
          </a:prstGeom>
          <a:solidFill>
            <a:schemeClr val="accent2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7686" name="Line 51"/>
          <p:cNvSpPr>
            <a:spLocks noChangeShapeType="1"/>
          </p:cNvSpPr>
          <p:nvPr/>
        </p:nvSpPr>
        <p:spPr bwMode="auto">
          <a:xfrm>
            <a:off x="5386388" y="1371600"/>
            <a:ext cx="1233487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 type="none" w="med" len="lg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7687" name="Line 52"/>
          <p:cNvSpPr>
            <a:spLocks noChangeShapeType="1"/>
          </p:cNvSpPr>
          <p:nvPr/>
        </p:nvSpPr>
        <p:spPr bwMode="auto">
          <a:xfrm>
            <a:off x="6619875" y="1419225"/>
            <a:ext cx="0" cy="1900238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 type="none" w="sm" len="sm"/>
            <a:tailEnd type="none" w="med" len="lg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7688" name="Line 53"/>
          <p:cNvSpPr>
            <a:spLocks noChangeShapeType="1"/>
          </p:cNvSpPr>
          <p:nvPr/>
        </p:nvSpPr>
        <p:spPr bwMode="auto">
          <a:xfrm>
            <a:off x="2085975" y="5800725"/>
            <a:ext cx="0" cy="64770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 type="none" w="sm" len="sm"/>
            <a:tailEnd type="none" w="med" len="lg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7689" name="Line 54"/>
          <p:cNvSpPr>
            <a:spLocks noChangeShapeType="1"/>
          </p:cNvSpPr>
          <p:nvPr/>
        </p:nvSpPr>
        <p:spPr bwMode="auto">
          <a:xfrm>
            <a:off x="995363" y="1381125"/>
            <a:ext cx="1114425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 type="none" w="med" len="lg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7690" name="Line 55"/>
          <p:cNvSpPr>
            <a:spLocks noChangeShapeType="1"/>
          </p:cNvSpPr>
          <p:nvPr/>
        </p:nvSpPr>
        <p:spPr bwMode="auto">
          <a:xfrm>
            <a:off x="2057400" y="1371600"/>
            <a:ext cx="3352800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ot"/>
            <a:round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CA"/>
          </a:p>
        </p:txBody>
      </p:sp>
      <p:sp>
        <p:nvSpPr>
          <p:cNvPr id="27691" name="Oval 56"/>
          <p:cNvSpPr>
            <a:spLocks noChangeArrowheads="1"/>
          </p:cNvSpPr>
          <p:nvPr/>
        </p:nvSpPr>
        <p:spPr bwMode="auto">
          <a:xfrm>
            <a:off x="2009775" y="1320800"/>
            <a:ext cx="136525" cy="136525"/>
          </a:xfrm>
          <a:prstGeom prst="ellipse">
            <a:avLst/>
          </a:prstGeom>
          <a:solidFill>
            <a:srgbClr val="FAFD00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7692" name="Oval 57"/>
          <p:cNvSpPr>
            <a:spLocks noChangeArrowheads="1"/>
          </p:cNvSpPr>
          <p:nvPr/>
        </p:nvSpPr>
        <p:spPr bwMode="auto">
          <a:xfrm>
            <a:off x="6524625" y="1311275"/>
            <a:ext cx="136525" cy="136525"/>
          </a:xfrm>
          <a:prstGeom prst="ellipse">
            <a:avLst/>
          </a:prstGeom>
          <a:solidFill>
            <a:srgbClr val="FAFD00"/>
          </a:solidFill>
          <a:ln w="254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8" name="Group 58"/>
          <p:cNvGrpSpPr>
            <a:grpSpLocks/>
          </p:cNvGrpSpPr>
          <p:nvPr/>
        </p:nvGrpSpPr>
        <p:grpSpPr bwMode="auto">
          <a:xfrm>
            <a:off x="990600" y="2643188"/>
            <a:ext cx="6859588" cy="9525"/>
            <a:chOff x="624" y="1665"/>
            <a:chExt cx="4321" cy="6"/>
          </a:xfrm>
        </p:grpSpPr>
        <p:sp>
          <p:nvSpPr>
            <p:cNvPr id="27730" name="Line 59"/>
            <p:cNvSpPr>
              <a:spLocks noChangeShapeType="1"/>
            </p:cNvSpPr>
            <p:nvPr/>
          </p:nvSpPr>
          <p:spPr bwMode="auto">
            <a:xfrm>
              <a:off x="3393" y="1671"/>
              <a:ext cx="155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sysDot"/>
              <a:round/>
              <a:headEnd type="none" w="med" len="lg"/>
              <a:tailEnd type="none" w="sm" len="sm"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7731" name="Line 60"/>
            <p:cNvSpPr>
              <a:spLocks noChangeShapeType="1"/>
            </p:cNvSpPr>
            <p:nvPr/>
          </p:nvSpPr>
          <p:spPr bwMode="auto">
            <a:xfrm>
              <a:off x="624" y="1665"/>
              <a:ext cx="148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sysDot"/>
              <a:round/>
              <a:headEnd type="none" w="med" len="lg"/>
              <a:tailEnd type="none" w="sm" len="sm"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7732" name="Line 61"/>
            <p:cNvSpPr>
              <a:spLocks noChangeShapeType="1"/>
            </p:cNvSpPr>
            <p:nvPr/>
          </p:nvSpPr>
          <p:spPr bwMode="auto">
            <a:xfrm>
              <a:off x="2112" y="1669"/>
              <a:ext cx="129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1736766" name="AutoShape 62"/>
          <p:cNvSpPr>
            <a:spLocks noChangeArrowheads="1"/>
          </p:cNvSpPr>
          <p:nvPr/>
        </p:nvSpPr>
        <p:spPr bwMode="auto">
          <a:xfrm rot="5359620">
            <a:off x="990600" y="2209800"/>
            <a:ext cx="609600" cy="3048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2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9" name="Group 63"/>
          <p:cNvGrpSpPr>
            <a:grpSpLocks/>
          </p:cNvGrpSpPr>
          <p:nvPr/>
        </p:nvGrpSpPr>
        <p:grpSpPr bwMode="auto">
          <a:xfrm>
            <a:off x="3006725" y="465138"/>
            <a:ext cx="933450" cy="3219450"/>
            <a:chOff x="1894" y="293"/>
            <a:chExt cx="588" cy="2028"/>
          </a:xfrm>
        </p:grpSpPr>
        <p:sp>
          <p:nvSpPr>
            <p:cNvPr id="27726" name="Line 64"/>
            <p:cNvSpPr>
              <a:spLocks noChangeShapeType="1"/>
            </p:cNvSpPr>
            <p:nvPr/>
          </p:nvSpPr>
          <p:spPr bwMode="auto">
            <a:xfrm>
              <a:off x="2075" y="430"/>
              <a:ext cx="0" cy="1667"/>
            </a:xfrm>
            <a:prstGeom prst="line">
              <a:avLst/>
            </a:prstGeom>
            <a:noFill/>
            <a:ln w="50800">
              <a:solidFill>
                <a:srgbClr val="FF0000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7727" name="Rectangle 65"/>
            <p:cNvSpPr>
              <a:spLocks noChangeArrowheads="1"/>
            </p:cNvSpPr>
            <p:nvPr/>
          </p:nvSpPr>
          <p:spPr bwMode="auto">
            <a:xfrm>
              <a:off x="2047" y="293"/>
              <a:ext cx="435" cy="294"/>
            </a:xfrm>
            <a:prstGeom prst="rect">
              <a:avLst/>
            </a:prstGeom>
            <a:noFill/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algn="l" eaLnBrk="0" hangingPunct="0"/>
              <a:r>
                <a:rPr lang="en-US" sz="2400"/>
                <a:t>S</a:t>
              </a:r>
              <a:r>
                <a:rPr lang="en-US" sz="2400" baseline="-25000"/>
                <a:t>m3</a:t>
              </a:r>
            </a:p>
          </p:txBody>
        </p:sp>
        <p:sp>
          <p:nvSpPr>
            <p:cNvPr id="27728" name="Rectangle 66"/>
            <p:cNvSpPr>
              <a:spLocks noChangeArrowheads="1"/>
            </p:cNvSpPr>
            <p:nvPr/>
          </p:nvSpPr>
          <p:spPr bwMode="auto">
            <a:xfrm>
              <a:off x="1894" y="2084"/>
              <a:ext cx="442" cy="237"/>
            </a:xfrm>
            <a:prstGeom prst="rect">
              <a:avLst/>
            </a:prstGeom>
            <a:noFill/>
            <a:ln w="9525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algn="l" eaLnBrk="0" hangingPunct="0"/>
              <a:r>
                <a:rPr lang="en-US"/>
                <a:t>$175</a:t>
              </a:r>
            </a:p>
          </p:txBody>
        </p:sp>
        <p:sp>
          <p:nvSpPr>
            <p:cNvPr id="27729" name="Oval 67"/>
            <p:cNvSpPr>
              <a:spLocks noChangeArrowheads="1"/>
            </p:cNvSpPr>
            <p:nvPr/>
          </p:nvSpPr>
          <p:spPr bwMode="auto">
            <a:xfrm>
              <a:off x="2023" y="1593"/>
              <a:ext cx="86" cy="86"/>
            </a:xfrm>
            <a:prstGeom prst="ellipse">
              <a:avLst/>
            </a:prstGeom>
            <a:solidFill>
              <a:srgbClr val="FAFD00"/>
            </a:solidFill>
            <a:ln w="254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0" name="Group 68"/>
          <p:cNvGrpSpPr>
            <a:grpSpLocks/>
          </p:cNvGrpSpPr>
          <p:nvPr/>
        </p:nvGrpSpPr>
        <p:grpSpPr bwMode="auto">
          <a:xfrm>
            <a:off x="463550" y="4625975"/>
            <a:ext cx="3014663" cy="396875"/>
            <a:chOff x="292" y="2914"/>
            <a:chExt cx="1899" cy="250"/>
          </a:xfrm>
        </p:grpSpPr>
        <p:sp>
          <p:nvSpPr>
            <p:cNvPr id="27723" name="Line 69"/>
            <p:cNvSpPr>
              <a:spLocks noChangeShapeType="1"/>
            </p:cNvSpPr>
            <p:nvPr/>
          </p:nvSpPr>
          <p:spPr bwMode="auto">
            <a:xfrm>
              <a:off x="630" y="3036"/>
              <a:ext cx="150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sysDot"/>
              <a:round/>
              <a:headEnd type="none" w="med" len="lg"/>
              <a:tailEnd type="none" w="sm" len="sm"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7724" name="Rectangle 70"/>
            <p:cNvSpPr>
              <a:spLocks noChangeArrowheads="1"/>
            </p:cNvSpPr>
            <p:nvPr/>
          </p:nvSpPr>
          <p:spPr bwMode="auto">
            <a:xfrm>
              <a:off x="292" y="2914"/>
              <a:ext cx="266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algn="l" eaLnBrk="0" hangingPunct="0"/>
              <a:r>
                <a:rPr lang="en-US" sz="2000"/>
                <a:t>P</a:t>
              </a:r>
              <a:r>
                <a:rPr lang="en-US" sz="2000" baseline="-25000"/>
                <a:t>3</a:t>
              </a:r>
            </a:p>
          </p:txBody>
        </p:sp>
        <p:sp>
          <p:nvSpPr>
            <p:cNvPr id="27725" name="Oval 71"/>
            <p:cNvSpPr>
              <a:spLocks noChangeArrowheads="1"/>
            </p:cNvSpPr>
            <p:nvPr/>
          </p:nvSpPr>
          <p:spPr bwMode="auto">
            <a:xfrm>
              <a:off x="2105" y="2987"/>
              <a:ext cx="86" cy="86"/>
            </a:xfrm>
            <a:prstGeom prst="ellipse">
              <a:avLst/>
            </a:prstGeom>
            <a:solidFill>
              <a:srgbClr val="FAFD00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736776" name="Rectangle 72"/>
          <p:cNvSpPr>
            <a:spLocks noChangeArrowheads="1"/>
          </p:cNvSpPr>
          <p:nvPr/>
        </p:nvSpPr>
        <p:spPr bwMode="blackWhite">
          <a:xfrm>
            <a:off x="4876800" y="4086225"/>
            <a:ext cx="3810000" cy="1590675"/>
          </a:xfrm>
          <a:prstGeom prst="rect">
            <a:avLst/>
          </a:prstGeom>
          <a:solidFill>
            <a:srgbClr val="C9C9FF"/>
          </a:solidFill>
          <a:ln w="38100">
            <a:solidFill>
              <a:schemeClr val="tx1"/>
            </a:solidFill>
            <a:miter lim="800000"/>
            <a:headEnd type="none" w="sm" len="sm"/>
            <a:tailEnd type="none" w="sm" len="sm"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>
            <a:spAutoFit/>
          </a:bodyPr>
          <a:lstStyle/>
          <a:p>
            <a:pPr eaLnBrk="0" hangingPunct="0">
              <a:defRPr/>
            </a:pPr>
            <a:r>
              <a:rPr lang="en-US" sz="2400" i="1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GDP doesn’t increase as much--multiplier effect weaker because of shape of AS</a:t>
            </a:r>
          </a:p>
        </p:txBody>
      </p:sp>
      <p:sp>
        <p:nvSpPr>
          <p:cNvPr id="27698" name="Rectangle 73"/>
          <p:cNvSpPr>
            <a:spLocks noChangeArrowheads="1"/>
          </p:cNvSpPr>
          <p:nvPr/>
        </p:nvSpPr>
        <p:spPr bwMode="auto">
          <a:xfrm rot="-5400000">
            <a:off x="-520700" y="4670425"/>
            <a:ext cx="14382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 sz="2000"/>
              <a:t>Price level</a:t>
            </a:r>
          </a:p>
        </p:txBody>
      </p:sp>
      <p:sp>
        <p:nvSpPr>
          <p:cNvPr id="27699" name="Rectangle 74"/>
          <p:cNvSpPr>
            <a:spLocks noChangeArrowheads="1"/>
          </p:cNvSpPr>
          <p:nvPr/>
        </p:nvSpPr>
        <p:spPr bwMode="auto">
          <a:xfrm rot="-5400000">
            <a:off x="-1053305" y="1627981"/>
            <a:ext cx="27606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 sz="2000"/>
              <a:t>Real rate of interest, i</a:t>
            </a:r>
          </a:p>
        </p:txBody>
      </p:sp>
      <p:sp>
        <p:nvSpPr>
          <p:cNvPr id="27700" name="Rectangle 75"/>
          <p:cNvSpPr>
            <a:spLocks noChangeArrowheads="1"/>
          </p:cNvSpPr>
          <p:nvPr/>
        </p:nvSpPr>
        <p:spPr bwMode="auto">
          <a:xfrm>
            <a:off x="4787900" y="549275"/>
            <a:ext cx="539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 sz="2400"/>
              <a:t>i%</a:t>
            </a:r>
          </a:p>
        </p:txBody>
      </p:sp>
      <p:sp>
        <p:nvSpPr>
          <p:cNvPr id="27701" name="Rectangle 76"/>
          <p:cNvSpPr>
            <a:spLocks noChangeArrowheads="1"/>
          </p:cNvSpPr>
          <p:nvPr/>
        </p:nvSpPr>
        <p:spPr bwMode="auto">
          <a:xfrm>
            <a:off x="4167188" y="6399213"/>
            <a:ext cx="19716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075" tIns="46038" rIns="92075" bIns="46038">
            <a:spAutoFit/>
          </a:bodyPr>
          <a:lstStyle/>
          <a:p>
            <a:pPr algn="l" eaLnBrk="0" hangingPunct="0"/>
            <a:r>
              <a:rPr lang="en-US" sz="2000"/>
              <a:t>Real GDP</a:t>
            </a:r>
          </a:p>
        </p:txBody>
      </p:sp>
      <p:sp>
        <p:nvSpPr>
          <p:cNvPr id="27702" name="Rectangle 77"/>
          <p:cNvSpPr>
            <a:spLocks noChangeArrowheads="1"/>
          </p:cNvSpPr>
          <p:nvPr/>
        </p:nvSpPr>
        <p:spPr bwMode="auto">
          <a:xfrm>
            <a:off x="3646488" y="3255963"/>
            <a:ext cx="1111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US"/>
              <a:t>$billions</a:t>
            </a:r>
          </a:p>
        </p:txBody>
      </p:sp>
      <p:sp>
        <p:nvSpPr>
          <p:cNvPr id="27703" name="Rectangle 78"/>
          <p:cNvSpPr>
            <a:spLocks noChangeArrowheads="1"/>
          </p:cNvSpPr>
          <p:nvPr/>
        </p:nvSpPr>
        <p:spPr bwMode="auto">
          <a:xfrm>
            <a:off x="7981950" y="3284538"/>
            <a:ext cx="1111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US"/>
              <a:t>$billions</a:t>
            </a:r>
          </a:p>
        </p:txBody>
      </p:sp>
      <p:grpSp>
        <p:nvGrpSpPr>
          <p:cNvPr id="11" name="Group 79"/>
          <p:cNvGrpSpPr>
            <a:grpSpLocks/>
          </p:cNvGrpSpPr>
          <p:nvPr/>
        </p:nvGrpSpPr>
        <p:grpSpPr bwMode="auto">
          <a:xfrm>
            <a:off x="7470775" y="2582863"/>
            <a:ext cx="565150" cy="1092200"/>
            <a:chOff x="4706" y="1627"/>
            <a:chExt cx="356" cy="688"/>
          </a:xfrm>
        </p:grpSpPr>
        <p:sp>
          <p:nvSpPr>
            <p:cNvPr id="27720" name="Line 80"/>
            <p:cNvSpPr>
              <a:spLocks noChangeShapeType="1"/>
            </p:cNvSpPr>
            <p:nvPr/>
          </p:nvSpPr>
          <p:spPr bwMode="auto">
            <a:xfrm>
              <a:off x="4957" y="1660"/>
              <a:ext cx="0" cy="41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27721" name="Rectangle 81"/>
            <p:cNvSpPr>
              <a:spLocks noChangeArrowheads="1"/>
            </p:cNvSpPr>
            <p:nvPr/>
          </p:nvSpPr>
          <p:spPr bwMode="auto">
            <a:xfrm>
              <a:off x="4706" y="2084"/>
              <a:ext cx="35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algn="l" eaLnBrk="0" hangingPunct="0"/>
              <a:r>
                <a:rPr lang="en-US"/>
                <a:t>$25</a:t>
              </a:r>
            </a:p>
          </p:txBody>
        </p:sp>
        <p:sp>
          <p:nvSpPr>
            <p:cNvPr id="27722" name="Oval 82"/>
            <p:cNvSpPr>
              <a:spLocks noChangeArrowheads="1"/>
            </p:cNvSpPr>
            <p:nvPr/>
          </p:nvSpPr>
          <p:spPr bwMode="auto">
            <a:xfrm>
              <a:off x="4905" y="1627"/>
              <a:ext cx="86" cy="86"/>
            </a:xfrm>
            <a:prstGeom prst="ellipse">
              <a:avLst/>
            </a:prstGeom>
            <a:solidFill>
              <a:srgbClr val="FAFD00"/>
            </a:solidFill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7705" name="Rectangle 83"/>
          <p:cNvSpPr>
            <a:spLocks noChangeArrowheads="1"/>
          </p:cNvSpPr>
          <p:nvPr/>
        </p:nvSpPr>
        <p:spPr bwMode="auto">
          <a:xfrm>
            <a:off x="468313" y="549275"/>
            <a:ext cx="539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 sz="2400"/>
              <a:t>i%</a:t>
            </a:r>
          </a:p>
        </p:txBody>
      </p:sp>
      <p:sp>
        <p:nvSpPr>
          <p:cNvPr id="27706" name="Rectangle 84"/>
          <p:cNvSpPr>
            <a:spLocks noChangeArrowheads="1"/>
          </p:cNvSpPr>
          <p:nvPr/>
        </p:nvSpPr>
        <p:spPr bwMode="auto">
          <a:xfrm>
            <a:off x="2051050" y="620713"/>
            <a:ext cx="6810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 sz="2400"/>
              <a:t>S</a:t>
            </a:r>
            <a:r>
              <a:rPr lang="en-US" sz="2400" baseline="-25000"/>
              <a:t>m0</a:t>
            </a:r>
          </a:p>
        </p:txBody>
      </p:sp>
      <p:sp>
        <p:nvSpPr>
          <p:cNvPr id="27707" name="Rectangle 85"/>
          <p:cNvSpPr>
            <a:spLocks noChangeArrowheads="1"/>
          </p:cNvSpPr>
          <p:nvPr/>
        </p:nvSpPr>
        <p:spPr bwMode="auto">
          <a:xfrm>
            <a:off x="1708150" y="3308350"/>
            <a:ext cx="692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/>
              <a:t>$125</a:t>
            </a:r>
          </a:p>
        </p:txBody>
      </p:sp>
      <p:grpSp>
        <p:nvGrpSpPr>
          <p:cNvPr id="27708" name="Group 86"/>
          <p:cNvGrpSpPr>
            <a:grpSpLocks/>
          </p:cNvGrpSpPr>
          <p:nvPr/>
        </p:nvGrpSpPr>
        <p:grpSpPr bwMode="auto">
          <a:xfrm>
            <a:off x="2325688" y="455613"/>
            <a:ext cx="1023937" cy="3219450"/>
            <a:chOff x="1465" y="287"/>
            <a:chExt cx="645" cy="2028"/>
          </a:xfrm>
        </p:grpSpPr>
        <p:sp>
          <p:nvSpPr>
            <p:cNvPr id="27714" name="Rectangle 87"/>
            <p:cNvSpPr>
              <a:spLocks noChangeArrowheads="1"/>
            </p:cNvSpPr>
            <p:nvPr/>
          </p:nvSpPr>
          <p:spPr bwMode="auto">
            <a:xfrm>
              <a:off x="1465" y="2084"/>
              <a:ext cx="43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2075" tIns="46038" rIns="92075" bIns="46038">
              <a:spAutoFit/>
            </a:bodyPr>
            <a:lstStyle/>
            <a:p>
              <a:pPr algn="l" eaLnBrk="0" hangingPunct="0"/>
              <a:r>
                <a:rPr lang="en-US"/>
                <a:t>$150</a:t>
              </a:r>
            </a:p>
          </p:txBody>
        </p:sp>
        <p:grpSp>
          <p:nvGrpSpPr>
            <p:cNvPr id="27715" name="Group 88"/>
            <p:cNvGrpSpPr>
              <a:grpSpLocks/>
            </p:cNvGrpSpPr>
            <p:nvPr/>
          </p:nvGrpSpPr>
          <p:grpSpPr bwMode="auto">
            <a:xfrm>
              <a:off x="1654" y="287"/>
              <a:ext cx="456" cy="1804"/>
              <a:chOff x="1654" y="287"/>
              <a:chExt cx="456" cy="1804"/>
            </a:xfrm>
          </p:grpSpPr>
          <p:grpSp>
            <p:nvGrpSpPr>
              <p:cNvPr id="27716" name="Group 89"/>
              <p:cNvGrpSpPr>
                <a:grpSpLocks/>
              </p:cNvGrpSpPr>
              <p:nvPr/>
            </p:nvGrpSpPr>
            <p:grpSpPr bwMode="auto">
              <a:xfrm>
                <a:off x="1681" y="287"/>
                <a:ext cx="429" cy="1804"/>
                <a:chOff x="1681" y="287"/>
                <a:chExt cx="429" cy="1804"/>
              </a:xfrm>
            </p:grpSpPr>
            <p:sp>
              <p:nvSpPr>
                <p:cNvPr id="27718" name="Rectangle 90"/>
                <p:cNvSpPr>
                  <a:spLocks noChangeArrowheads="1"/>
                </p:cNvSpPr>
                <p:nvPr/>
              </p:nvSpPr>
              <p:spPr bwMode="auto">
                <a:xfrm>
                  <a:off x="1681" y="287"/>
                  <a:ext cx="429" cy="28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92075" tIns="46038" rIns="92075" bIns="46038">
                  <a:spAutoFit/>
                </a:bodyPr>
                <a:lstStyle/>
                <a:p>
                  <a:pPr algn="l" eaLnBrk="0" hangingPunct="0"/>
                  <a:r>
                    <a:rPr lang="en-US" sz="2400"/>
                    <a:t>S</a:t>
                  </a:r>
                  <a:r>
                    <a:rPr lang="en-US" sz="2400" baseline="-25000"/>
                    <a:t>m1</a:t>
                  </a:r>
                </a:p>
              </p:txBody>
            </p:sp>
            <p:sp>
              <p:nvSpPr>
                <p:cNvPr id="27719" name="Line 91"/>
                <p:cNvSpPr>
                  <a:spLocks noChangeShapeType="1"/>
                </p:cNvSpPr>
                <p:nvPr/>
              </p:nvSpPr>
              <p:spPr bwMode="auto">
                <a:xfrm>
                  <a:off x="1694" y="424"/>
                  <a:ext cx="0" cy="1667"/>
                </a:xfrm>
                <a:prstGeom prst="line">
                  <a:avLst/>
                </a:prstGeom>
                <a:noFill/>
                <a:ln w="50800">
                  <a:solidFill>
                    <a:schemeClr val="accent2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 wrap="none" anchor="ctr"/>
                <a:lstStyle/>
                <a:p>
                  <a:endParaRPr lang="en-CA"/>
                </a:p>
              </p:txBody>
            </p:sp>
          </p:grpSp>
          <p:sp>
            <p:nvSpPr>
              <p:cNvPr id="27717" name="Oval 92"/>
              <p:cNvSpPr>
                <a:spLocks noChangeArrowheads="1"/>
              </p:cNvSpPr>
              <p:nvPr/>
            </p:nvSpPr>
            <p:spPr bwMode="auto">
              <a:xfrm>
                <a:off x="1654" y="1230"/>
                <a:ext cx="86" cy="86"/>
              </a:xfrm>
              <a:prstGeom prst="ellipse">
                <a:avLst/>
              </a:prstGeom>
              <a:solidFill>
                <a:srgbClr val="FAFD00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n-US"/>
              </a:p>
            </p:txBody>
          </p:sp>
        </p:grpSp>
      </p:grpSp>
      <p:sp>
        <p:nvSpPr>
          <p:cNvPr id="27709" name="Rectangle 93"/>
          <p:cNvSpPr>
            <a:spLocks noChangeArrowheads="1"/>
          </p:cNvSpPr>
          <p:nvPr/>
        </p:nvSpPr>
        <p:spPr bwMode="auto">
          <a:xfrm>
            <a:off x="2511425" y="6443663"/>
            <a:ext cx="7905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 sz="2000"/>
              <a:t>GDP</a:t>
            </a:r>
            <a:r>
              <a:rPr lang="en-US" sz="2000" baseline="-25000"/>
              <a:t>f</a:t>
            </a:r>
          </a:p>
        </p:txBody>
      </p:sp>
      <p:sp>
        <p:nvSpPr>
          <p:cNvPr id="27710" name="Rectangle 94"/>
          <p:cNvSpPr>
            <a:spLocks noChangeArrowheads="1"/>
          </p:cNvSpPr>
          <p:nvPr/>
        </p:nvSpPr>
        <p:spPr bwMode="auto">
          <a:xfrm>
            <a:off x="1495425" y="6434138"/>
            <a:ext cx="8270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algn="l" eaLnBrk="0" hangingPunct="0"/>
            <a:r>
              <a:rPr lang="en-US" sz="2000"/>
              <a:t>GDP</a:t>
            </a:r>
            <a:r>
              <a:rPr lang="en-US" sz="2000" baseline="-25000"/>
              <a:t>0</a:t>
            </a:r>
          </a:p>
        </p:txBody>
      </p:sp>
      <p:sp>
        <p:nvSpPr>
          <p:cNvPr id="27711" name="Rectangle 95"/>
          <p:cNvSpPr>
            <a:spLocks noChangeArrowheads="1"/>
          </p:cNvSpPr>
          <p:nvPr/>
        </p:nvSpPr>
        <p:spPr bwMode="auto">
          <a:xfrm>
            <a:off x="2328863" y="3633788"/>
            <a:ext cx="11366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2075" tIns="46038" rIns="92075" bIns="46038">
            <a:spAutoFit/>
          </a:bodyPr>
          <a:lstStyle/>
          <a:p>
            <a:pPr eaLnBrk="0" hangingPunct="0"/>
            <a:r>
              <a:rPr lang="en-US"/>
              <a:t>potential</a:t>
            </a:r>
          </a:p>
          <a:p>
            <a:pPr eaLnBrk="0" hangingPunct="0"/>
            <a:r>
              <a:rPr lang="en-US"/>
              <a:t> GDP</a:t>
            </a:r>
          </a:p>
        </p:txBody>
      </p:sp>
      <p:sp>
        <p:nvSpPr>
          <p:cNvPr id="1736800" name="Rectangle 96"/>
          <p:cNvSpPr>
            <a:spLocks noChangeArrowheads="1"/>
          </p:cNvSpPr>
          <p:nvPr/>
        </p:nvSpPr>
        <p:spPr bwMode="auto">
          <a:xfrm>
            <a:off x="179388" y="131763"/>
            <a:ext cx="8785225" cy="444500"/>
          </a:xfrm>
          <a:prstGeom prst="rect">
            <a:avLst/>
          </a:prstGeom>
          <a:gradFill rotWithShape="1">
            <a:gsLst>
              <a:gs pos="0">
                <a:srgbClr val="1C1C1C">
                  <a:alpha val="64999"/>
                </a:srgbClr>
              </a:gs>
              <a:gs pos="100000">
                <a:schemeClr val="bg1"/>
              </a:gs>
            </a:gsLst>
            <a:lin ang="5400000" scaled="1"/>
          </a:gradFill>
          <a:ln w="57150" cmpd="thinThick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eaLnBrk="0" hangingPunct="0">
              <a:defRPr/>
            </a:pPr>
            <a:r>
              <a:rPr lang="en-US" sz="2800" dirty="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cs typeface="Arial" pitchFamily="34" charset="0"/>
              </a:rPr>
              <a:t>Monetary Policy and Equilibrium GDP</a:t>
            </a:r>
            <a:endParaRPr lang="en-US" sz="2800" dirty="0">
              <a:solidFill>
                <a:schemeClr val="tx2"/>
              </a:solidFill>
              <a:latin typeface="Tahoma" pitchFamily="34" charset="0"/>
              <a:cs typeface="Arial" pitchFamily="34" charset="0"/>
            </a:endParaRPr>
          </a:p>
        </p:txBody>
      </p:sp>
      <p:sp>
        <p:nvSpPr>
          <p:cNvPr id="1736801" name="Rectangle 97"/>
          <p:cNvSpPr>
            <a:spLocks noChangeArrowheads="1"/>
          </p:cNvSpPr>
          <p:nvPr/>
        </p:nvSpPr>
        <p:spPr bwMode="blackWhite">
          <a:xfrm>
            <a:off x="4913313" y="4656138"/>
            <a:ext cx="3810000" cy="860425"/>
          </a:xfrm>
          <a:prstGeom prst="rect">
            <a:avLst/>
          </a:prstGeom>
          <a:solidFill>
            <a:srgbClr val="C9C9FF"/>
          </a:solidFill>
          <a:ln w="38100">
            <a:solidFill>
              <a:schemeClr val="tx1"/>
            </a:solidFill>
            <a:miter lim="800000"/>
            <a:headEnd type="none" w="sm" len="sm"/>
            <a:tailEnd type="none" w="sm" len="sm"/>
          </a:ln>
          <a:effectLst>
            <a:outerShdw dist="35921" dir="2700000" algn="ctr" rotWithShape="0">
              <a:schemeClr val="bg2"/>
            </a:outerShdw>
          </a:effectLst>
        </p:spPr>
        <p:txBody>
          <a:bodyPr anchor="ctr">
            <a:spAutoFit/>
          </a:bodyPr>
          <a:lstStyle/>
          <a:p>
            <a:pPr eaLnBrk="0" hangingPunct="0">
              <a:defRPr/>
            </a:pPr>
            <a:r>
              <a:rPr lang="en-US" sz="2400" i="1">
                <a:effectLst>
                  <a:outerShdw blurRad="38100" dist="38100" dir="2700000" algn="tl">
                    <a:srgbClr val="FFFFFF"/>
                  </a:outerShdw>
                </a:effectLst>
                <a:latin typeface="Arial" pitchFamily="34" charset="0"/>
                <a:cs typeface="Arial" pitchFamily="34" charset="0"/>
              </a:rPr>
              <a:t>If the money supply increases again...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6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6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36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6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7367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6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736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6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736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2000"/>
                                        <p:tgtEl>
                                          <p:spTgt spid="17368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36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36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36733" grpId="0" animBg="1"/>
      <p:bldP spid="1736734" grpId="0" animBg="1"/>
      <p:bldP spid="1736754" grpId="0" animBg="1"/>
      <p:bldP spid="1736766" grpId="0" animBg="1"/>
      <p:bldP spid="1736776" grpId="0" animBg="1" autoUpdateAnimBg="0"/>
      <p:bldP spid="1736801" grpId="0" animBg="1"/>
      <p:bldP spid="1736801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8754" name="Text Box 2"/>
          <p:cNvSpPr txBox="1">
            <a:spLocks noChangeArrowheads="1"/>
          </p:cNvSpPr>
          <p:nvPr/>
        </p:nvSpPr>
        <p:spPr bwMode="auto">
          <a:xfrm>
            <a:off x="2489200" y="320675"/>
            <a:ext cx="4149725" cy="5191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800" i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pitchFamily="34" charset="0"/>
              </a:rPr>
              <a:t>Problem</a:t>
            </a:r>
            <a:r>
              <a:rPr lang="en-US" sz="2800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pitchFamily="34" charset="0"/>
              </a:rPr>
              <a:t>:  Recessionary Gap</a:t>
            </a:r>
            <a:endParaRPr lang="en-CA" sz="2800">
              <a:effectLst>
                <a:outerShdw blurRad="38100" dist="38100" dir="2700000" algn="tl">
                  <a:srgbClr val="C0C0C0"/>
                </a:outerShdw>
              </a:effectLst>
              <a:latin typeface="Arial Narrow" pitchFamily="34" charset="0"/>
              <a:cs typeface="Arial" pitchFamily="34" charset="0"/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323850" y="908050"/>
            <a:ext cx="8543925" cy="955675"/>
            <a:chOff x="184" y="429"/>
            <a:chExt cx="5382" cy="602"/>
          </a:xfrm>
        </p:grpSpPr>
        <p:sp>
          <p:nvSpPr>
            <p:cNvPr id="1738756" name="Text Box 4"/>
            <p:cNvSpPr txBox="1">
              <a:spLocks noChangeArrowheads="1"/>
            </p:cNvSpPr>
            <p:nvPr/>
          </p:nvSpPr>
          <p:spPr bwMode="auto">
            <a:xfrm>
              <a:off x="184" y="701"/>
              <a:ext cx="5382" cy="330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28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Narrow" pitchFamily="34" charset="0"/>
                  <a:cs typeface="Arial" pitchFamily="34" charset="0"/>
                </a:rPr>
                <a:t>Bank of Canada buys bonds, or lowers the key rate</a:t>
              </a:r>
              <a:endParaRPr lang="en-CA" sz="28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pitchFamily="34" charset="0"/>
              </a:endParaRPr>
            </a:p>
          </p:txBody>
        </p:sp>
        <p:sp>
          <p:nvSpPr>
            <p:cNvPr id="28695" name="AutoShape 5"/>
            <p:cNvSpPr>
              <a:spLocks noChangeArrowheads="1"/>
            </p:cNvSpPr>
            <p:nvPr/>
          </p:nvSpPr>
          <p:spPr bwMode="auto">
            <a:xfrm>
              <a:off x="2736" y="429"/>
              <a:ext cx="271" cy="237"/>
            </a:xfrm>
            <a:prstGeom prst="downArrow">
              <a:avLst>
                <a:gd name="adj1" fmla="val 50000"/>
                <a:gd name="adj2" fmla="val 25000"/>
              </a:avLst>
            </a:prstGeom>
            <a:solidFill>
              <a:schemeClr val="hlink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292100" y="2690813"/>
            <a:ext cx="8543925" cy="744537"/>
            <a:chOff x="184" y="1186"/>
            <a:chExt cx="5382" cy="469"/>
          </a:xfrm>
        </p:grpSpPr>
        <p:sp>
          <p:nvSpPr>
            <p:cNvPr id="1738759" name="Text Box 7"/>
            <p:cNvSpPr txBox="1">
              <a:spLocks noChangeArrowheads="1"/>
            </p:cNvSpPr>
            <p:nvPr/>
          </p:nvSpPr>
          <p:spPr bwMode="auto">
            <a:xfrm>
              <a:off x="184" y="1328"/>
              <a:ext cx="5382" cy="327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2800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Narrow" pitchFamily="34" charset="0"/>
                  <a:cs typeface="Arial" pitchFamily="34" charset="0"/>
                </a:rPr>
                <a:t>Money supply rises</a:t>
              </a:r>
              <a:endParaRPr lang="en-CA" sz="2800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pitchFamily="34" charset="0"/>
              </a:endParaRPr>
            </a:p>
          </p:txBody>
        </p:sp>
        <p:sp>
          <p:nvSpPr>
            <p:cNvPr id="28693" name="AutoShape 8"/>
            <p:cNvSpPr>
              <a:spLocks noChangeArrowheads="1"/>
            </p:cNvSpPr>
            <p:nvPr/>
          </p:nvSpPr>
          <p:spPr bwMode="auto">
            <a:xfrm>
              <a:off x="2736" y="1186"/>
              <a:ext cx="271" cy="237"/>
            </a:xfrm>
            <a:prstGeom prst="downArrow">
              <a:avLst>
                <a:gd name="adj1" fmla="val 50000"/>
                <a:gd name="adj2" fmla="val 25000"/>
              </a:avLst>
            </a:prstGeom>
            <a:solidFill>
              <a:schemeClr val="hlink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4" name="Group 9"/>
          <p:cNvGrpSpPr>
            <a:grpSpLocks/>
          </p:cNvGrpSpPr>
          <p:nvPr/>
        </p:nvGrpSpPr>
        <p:grpSpPr bwMode="auto">
          <a:xfrm>
            <a:off x="292100" y="1978025"/>
            <a:ext cx="8543925" cy="750888"/>
            <a:chOff x="184" y="1649"/>
            <a:chExt cx="5382" cy="473"/>
          </a:xfrm>
        </p:grpSpPr>
        <p:sp>
          <p:nvSpPr>
            <p:cNvPr id="1738762" name="Text Box 10"/>
            <p:cNvSpPr txBox="1">
              <a:spLocks noChangeArrowheads="1"/>
            </p:cNvSpPr>
            <p:nvPr/>
          </p:nvSpPr>
          <p:spPr bwMode="auto">
            <a:xfrm>
              <a:off x="184" y="1795"/>
              <a:ext cx="5382" cy="327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2800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Narrow" pitchFamily="34" charset="0"/>
                  <a:cs typeface="Arial" pitchFamily="34" charset="0"/>
                </a:rPr>
                <a:t>Reserves increase</a:t>
              </a:r>
              <a:endParaRPr lang="en-CA" sz="2800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pitchFamily="34" charset="0"/>
              </a:endParaRPr>
            </a:p>
          </p:txBody>
        </p:sp>
        <p:sp>
          <p:nvSpPr>
            <p:cNvPr id="28691" name="AutoShape 11"/>
            <p:cNvSpPr>
              <a:spLocks noChangeArrowheads="1"/>
            </p:cNvSpPr>
            <p:nvPr/>
          </p:nvSpPr>
          <p:spPr bwMode="auto">
            <a:xfrm>
              <a:off x="2736" y="1649"/>
              <a:ext cx="271" cy="237"/>
            </a:xfrm>
            <a:prstGeom prst="downArrow">
              <a:avLst>
                <a:gd name="adj1" fmla="val 50000"/>
                <a:gd name="adj2" fmla="val 25000"/>
              </a:avLst>
            </a:prstGeom>
            <a:solidFill>
              <a:schemeClr val="hlink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5" name="Group 12"/>
          <p:cNvGrpSpPr>
            <a:grpSpLocks/>
          </p:cNvGrpSpPr>
          <p:nvPr/>
        </p:nvGrpSpPr>
        <p:grpSpPr bwMode="auto">
          <a:xfrm>
            <a:off x="292100" y="3475038"/>
            <a:ext cx="8543925" cy="757237"/>
            <a:chOff x="184" y="2112"/>
            <a:chExt cx="5382" cy="477"/>
          </a:xfrm>
        </p:grpSpPr>
        <p:sp>
          <p:nvSpPr>
            <p:cNvPr id="1738765" name="Text Box 13"/>
            <p:cNvSpPr txBox="1">
              <a:spLocks noChangeArrowheads="1"/>
            </p:cNvSpPr>
            <p:nvPr/>
          </p:nvSpPr>
          <p:spPr bwMode="auto">
            <a:xfrm>
              <a:off x="184" y="2262"/>
              <a:ext cx="5382" cy="327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2800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Narrow" pitchFamily="34" charset="0"/>
                  <a:cs typeface="Arial" pitchFamily="34" charset="0"/>
                </a:rPr>
                <a:t>Interest rate falls</a:t>
              </a:r>
              <a:endParaRPr lang="en-CA" sz="2800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pitchFamily="34" charset="0"/>
              </a:endParaRPr>
            </a:p>
          </p:txBody>
        </p:sp>
        <p:sp>
          <p:nvSpPr>
            <p:cNvPr id="28689" name="AutoShape 14"/>
            <p:cNvSpPr>
              <a:spLocks noChangeArrowheads="1"/>
            </p:cNvSpPr>
            <p:nvPr/>
          </p:nvSpPr>
          <p:spPr bwMode="auto">
            <a:xfrm>
              <a:off x="2736" y="2112"/>
              <a:ext cx="271" cy="237"/>
            </a:xfrm>
            <a:prstGeom prst="downArrow">
              <a:avLst>
                <a:gd name="adj1" fmla="val 50000"/>
                <a:gd name="adj2" fmla="val 25000"/>
              </a:avLst>
            </a:prstGeom>
            <a:solidFill>
              <a:schemeClr val="hlink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6" name="Group 15"/>
          <p:cNvGrpSpPr>
            <a:grpSpLocks/>
          </p:cNvGrpSpPr>
          <p:nvPr/>
        </p:nvGrpSpPr>
        <p:grpSpPr bwMode="auto">
          <a:xfrm>
            <a:off x="292100" y="4210050"/>
            <a:ext cx="8543925" cy="763588"/>
            <a:chOff x="184" y="2575"/>
            <a:chExt cx="5382" cy="481"/>
          </a:xfrm>
        </p:grpSpPr>
        <p:sp>
          <p:nvSpPr>
            <p:cNvPr id="1738768" name="Text Box 16"/>
            <p:cNvSpPr txBox="1">
              <a:spLocks noChangeArrowheads="1"/>
            </p:cNvSpPr>
            <p:nvPr/>
          </p:nvSpPr>
          <p:spPr bwMode="auto">
            <a:xfrm>
              <a:off x="184" y="2729"/>
              <a:ext cx="5382" cy="327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2800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Narrow" pitchFamily="34" charset="0"/>
                  <a:cs typeface="Arial" pitchFamily="34" charset="0"/>
                </a:rPr>
                <a:t>Investment spending increases</a:t>
              </a:r>
              <a:endParaRPr lang="en-CA" sz="2800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pitchFamily="34" charset="0"/>
              </a:endParaRPr>
            </a:p>
          </p:txBody>
        </p:sp>
        <p:sp>
          <p:nvSpPr>
            <p:cNvPr id="28687" name="AutoShape 17"/>
            <p:cNvSpPr>
              <a:spLocks noChangeArrowheads="1"/>
            </p:cNvSpPr>
            <p:nvPr/>
          </p:nvSpPr>
          <p:spPr bwMode="auto">
            <a:xfrm>
              <a:off x="2736" y="2575"/>
              <a:ext cx="271" cy="237"/>
            </a:xfrm>
            <a:prstGeom prst="downArrow">
              <a:avLst>
                <a:gd name="adj1" fmla="val 50000"/>
                <a:gd name="adj2" fmla="val 25000"/>
              </a:avLst>
            </a:prstGeom>
            <a:solidFill>
              <a:schemeClr val="hlink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7" name="Group 18"/>
          <p:cNvGrpSpPr>
            <a:grpSpLocks/>
          </p:cNvGrpSpPr>
          <p:nvPr/>
        </p:nvGrpSpPr>
        <p:grpSpPr bwMode="auto">
          <a:xfrm>
            <a:off x="292100" y="4945063"/>
            <a:ext cx="8543925" cy="769937"/>
            <a:chOff x="184" y="3038"/>
            <a:chExt cx="5382" cy="485"/>
          </a:xfrm>
        </p:grpSpPr>
        <p:sp>
          <p:nvSpPr>
            <p:cNvPr id="1738771" name="Text Box 19"/>
            <p:cNvSpPr txBox="1">
              <a:spLocks noChangeArrowheads="1"/>
            </p:cNvSpPr>
            <p:nvPr/>
          </p:nvSpPr>
          <p:spPr bwMode="auto">
            <a:xfrm>
              <a:off x="184" y="3196"/>
              <a:ext cx="5382" cy="327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2800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Narrow" pitchFamily="34" charset="0"/>
                  <a:cs typeface="Arial" pitchFamily="34" charset="0"/>
                </a:rPr>
                <a:t>Aggregate demand increases</a:t>
              </a:r>
              <a:endParaRPr lang="en-CA" sz="2800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pitchFamily="34" charset="0"/>
              </a:endParaRPr>
            </a:p>
          </p:txBody>
        </p:sp>
        <p:sp>
          <p:nvSpPr>
            <p:cNvPr id="28685" name="AutoShape 20"/>
            <p:cNvSpPr>
              <a:spLocks noChangeArrowheads="1"/>
            </p:cNvSpPr>
            <p:nvPr/>
          </p:nvSpPr>
          <p:spPr bwMode="auto">
            <a:xfrm>
              <a:off x="2736" y="3038"/>
              <a:ext cx="271" cy="237"/>
            </a:xfrm>
            <a:prstGeom prst="downArrow">
              <a:avLst>
                <a:gd name="adj1" fmla="val 50000"/>
                <a:gd name="adj2" fmla="val 25000"/>
              </a:avLst>
            </a:prstGeom>
            <a:solidFill>
              <a:schemeClr val="hlink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8" name="Group 21"/>
          <p:cNvGrpSpPr>
            <a:grpSpLocks/>
          </p:cNvGrpSpPr>
          <p:nvPr/>
        </p:nvGrpSpPr>
        <p:grpSpPr bwMode="auto">
          <a:xfrm>
            <a:off x="292100" y="5680075"/>
            <a:ext cx="8543925" cy="776288"/>
            <a:chOff x="184" y="3501"/>
            <a:chExt cx="5382" cy="489"/>
          </a:xfrm>
        </p:grpSpPr>
        <p:sp>
          <p:nvSpPr>
            <p:cNvPr id="1738774" name="Text Box 22"/>
            <p:cNvSpPr txBox="1">
              <a:spLocks noChangeArrowheads="1"/>
            </p:cNvSpPr>
            <p:nvPr/>
          </p:nvSpPr>
          <p:spPr bwMode="auto">
            <a:xfrm>
              <a:off x="184" y="3663"/>
              <a:ext cx="5382" cy="327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2800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Narrow" pitchFamily="34" charset="0"/>
                  <a:cs typeface="Arial" pitchFamily="34" charset="0"/>
                </a:rPr>
                <a:t>Real GDP rises by a multiple of the increase in investment</a:t>
              </a:r>
              <a:endParaRPr lang="en-CA" sz="2800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pitchFamily="34" charset="0"/>
              </a:endParaRPr>
            </a:p>
          </p:txBody>
        </p:sp>
        <p:sp>
          <p:nvSpPr>
            <p:cNvPr id="28683" name="AutoShape 23"/>
            <p:cNvSpPr>
              <a:spLocks noChangeArrowheads="1"/>
            </p:cNvSpPr>
            <p:nvPr/>
          </p:nvSpPr>
          <p:spPr bwMode="auto">
            <a:xfrm>
              <a:off x="2736" y="3501"/>
              <a:ext cx="271" cy="237"/>
            </a:xfrm>
            <a:prstGeom prst="downArrow">
              <a:avLst>
                <a:gd name="adj1" fmla="val 50000"/>
                <a:gd name="adj2" fmla="val 25000"/>
              </a:avLst>
            </a:prstGeom>
            <a:solidFill>
              <a:schemeClr val="hlink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02" name="Text Box 2"/>
          <p:cNvSpPr txBox="1">
            <a:spLocks noChangeArrowheads="1"/>
          </p:cNvSpPr>
          <p:nvPr/>
        </p:nvSpPr>
        <p:spPr bwMode="auto">
          <a:xfrm>
            <a:off x="2654300" y="355600"/>
            <a:ext cx="3824288" cy="5191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800" i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pitchFamily="34" charset="0"/>
              </a:rPr>
              <a:t>Problem</a:t>
            </a:r>
            <a:r>
              <a:rPr lang="en-US" sz="2800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pitchFamily="34" charset="0"/>
              </a:rPr>
              <a:t>:  Inflationary Gap</a:t>
            </a:r>
            <a:endParaRPr lang="en-CA" sz="2800">
              <a:effectLst>
                <a:outerShdw blurRad="38100" dist="38100" dir="2700000" algn="tl">
                  <a:srgbClr val="C0C0C0"/>
                </a:outerShdw>
              </a:effectLst>
              <a:latin typeface="Arial Narrow" pitchFamily="34" charset="0"/>
              <a:cs typeface="Arial" pitchFamily="34" charset="0"/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323850" y="908050"/>
            <a:ext cx="8543925" cy="957263"/>
            <a:chOff x="204" y="429"/>
            <a:chExt cx="5382" cy="647"/>
          </a:xfrm>
        </p:grpSpPr>
        <p:sp>
          <p:nvSpPr>
            <p:cNvPr id="1740804" name="Text Box 4"/>
            <p:cNvSpPr txBox="1">
              <a:spLocks noChangeArrowheads="1"/>
            </p:cNvSpPr>
            <p:nvPr/>
          </p:nvSpPr>
          <p:spPr bwMode="auto">
            <a:xfrm>
              <a:off x="204" y="746"/>
              <a:ext cx="5382" cy="330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2800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Narrow" pitchFamily="34" charset="0"/>
                  <a:cs typeface="Arial" pitchFamily="34" charset="0"/>
                </a:rPr>
                <a:t>Bank of Canada sells bonds, raises the key rate </a:t>
              </a:r>
              <a:endParaRPr lang="en-CA" sz="28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pitchFamily="34" charset="0"/>
              </a:endParaRPr>
            </a:p>
          </p:txBody>
        </p:sp>
        <p:sp>
          <p:nvSpPr>
            <p:cNvPr id="29719" name="AutoShape 5"/>
            <p:cNvSpPr>
              <a:spLocks noChangeArrowheads="1"/>
            </p:cNvSpPr>
            <p:nvPr/>
          </p:nvSpPr>
          <p:spPr bwMode="auto">
            <a:xfrm>
              <a:off x="2736" y="429"/>
              <a:ext cx="271" cy="237"/>
            </a:xfrm>
            <a:prstGeom prst="downArrow">
              <a:avLst>
                <a:gd name="adj1" fmla="val 50000"/>
                <a:gd name="adj2" fmla="val 25000"/>
              </a:avLst>
            </a:prstGeom>
            <a:solidFill>
              <a:schemeClr val="hlink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292100" y="2763838"/>
            <a:ext cx="8543925" cy="744537"/>
            <a:chOff x="184" y="1186"/>
            <a:chExt cx="5382" cy="469"/>
          </a:xfrm>
        </p:grpSpPr>
        <p:sp>
          <p:nvSpPr>
            <p:cNvPr id="1740807" name="Text Box 7"/>
            <p:cNvSpPr txBox="1">
              <a:spLocks noChangeArrowheads="1"/>
            </p:cNvSpPr>
            <p:nvPr/>
          </p:nvSpPr>
          <p:spPr bwMode="auto">
            <a:xfrm>
              <a:off x="184" y="1328"/>
              <a:ext cx="5382" cy="327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2800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Narrow" pitchFamily="34" charset="0"/>
                  <a:cs typeface="Arial" pitchFamily="34" charset="0"/>
                </a:rPr>
                <a:t>Money supply falls</a:t>
              </a:r>
              <a:endParaRPr lang="en-CA" sz="2800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pitchFamily="34" charset="0"/>
              </a:endParaRPr>
            </a:p>
          </p:txBody>
        </p:sp>
        <p:sp>
          <p:nvSpPr>
            <p:cNvPr id="29717" name="AutoShape 8"/>
            <p:cNvSpPr>
              <a:spLocks noChangeArrowheads="1"/>
            </p:cNvSpPr>
            <p:nvPr/>
          </p:nvSpPr>
          <p:spPr bwMode="auto">
            <a:xfrm>
              <a:off x="2736" y="1186"/>
              <a:ext cx="271" cy="237"/>
            </a:xfrm>
            <a:prstGeom prst="downArrow">
              <a:avLst>
                <a:gd name="adj1" fmla="val 50000"/>
                <a:gd name="adj2" fmla="val 25000"/>
              </a:avLst>
            </a:prstGeom>
            <a:solidFill>
              <a:schemeClr val="hlink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4" name="Group 9"/>
          <p:cNvGrpSpPr>
            <a:grpSpLocks/>
          </p:cNvGrpSpPr>
          <p:nvPr/>
        </p:nvGrpSpPr>
        <p:grpSpPr bwMode="auto">
          <a:xfrm>
            <a:off x="292100" y="2032000"/>
            <a:ext cx="8543925" cy="750888"/>
            <a:chOff x="184" y="1649"/>
            <a:chExt cx="5382" cy="473"/>
          </a:xfrm>
        </p:grpSpPr>
        <p:sp>
          <p:nvSpPr>
            <p:cNvPr id="1740810" name="Text Box 10"/>
            <p:cNvSpPr txBox="1">
              <a:spLocks noChangeArrowheads="1"/>
            </p:cNvSpPr>
            <p:nvPr/>
          </p:nvSpPr>
          <p:spPr bwMode="auto">
            <a:xfrm>
              <a:off x="184" y="1795"/>
              <a:ext cx="5382" cy="327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2800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Narrow" pitchFamily="34" charset="0"/>
                  <a:cs typeface="Arial" pitchFamily="34" charset="0"/>
                </a:rPr>
                <a:t>Reserves decrease</a:t>
              </a:r>
              <a:endParaRPr lang="en-CA" sz="2800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pitchFamily="34" charset="0"/>
              </a:endParaRPr>
            </a:p>
          </p:txBody>
        </p:sp>
        <p:sp>
          <p:nvSpPr>
            <p:cNvPr id="29715" name="AutoShape 11"/>
            <p:cNvSpPr>
              <a:spLocks noChangeArrowheads="1"/>
            </p:cNvSpPr>
            <p:nvPr/>
          </p:nvSpPr>
          <p:spPr bwMode="auto">
            <a:xfrm>
              <a:off x="2736" y="1649"/>
              <a:ext cx="271" cy="237"/>
            </a:xfrm>
            <a:prstGeom prst="downArrow">
              <a:avLst>
                <a:gd name="adj1" fmla="val 50000"/>
                <a:gd name="adj2" fmla="val 25000"/>
              </a:avLst>
            </a:prstGeom>
            <a:solidFill>
              <a:schemeClr val="hlink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5" name="Group 12"/>
          <p:cNvGrpSpPr>
            <a:grpSpLocks/>
          </p:cNvGrpSpPr>
          <p:nvPr/>
        </p:nvGrpSpPr>
        <p:grpSpPr bwMode="auto">
          <a:xfrm>
            <a:off x="292100" y="3509963"/>
            <a:ext cx="8543925" cy="757237"/>
            <a:chOff x="184" y="2112"/>
            <a:chExt cx="5382" cy="477"/>
          </a:xfrm>
        </p:grpSpPr>
        <p:sp>
          <p:nvSpPr>
            <p:cNvPr id="1740813" name="Text Box 13"/>
            <p:cNvSpPr txBox="1">
              <a:spLocks noChangeArrowheads="1"/>
            </p:cNvSpPr>
            <p:nvPr/>
          </p:nvSpPr>
          <p:spPr bwMode="auto">
            <a:xfrm>
              <a:off x="184" y="2262"/>
              <a:ext cx="5382" cy="327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2800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Narrow" pitchFamily="34" charset="0"/>
                  <a:cs typeface="Arial" pitchFamily="34" charset="0"/>
                </a:rPr>
                <a:t>Interest rate rises</a:t>
              </a:r>
              <a:endParaRPr lang="en-CA" sz="2800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pitchFamily="34" charset="0"/>
              </a:endParaRPr>
            </a:p>
          </p:txBody>
        </p:sp>
        <p:sp>
          <p:nvSpPr>
            <p:cNvPr id="29713" name="AutoShape 14"/>
            <p:cNvSpPr>
              <a:spLocks noChangeArrowheads="1"/>
            </p:cNvSpPr>
            <p:nvPr/>
          </p:nvSpPr>
          <p:spPr bwMode="auto">
            <a:xfrm>
              <a:off x="2736" y="2112"/>
              <a:ext cx="271" cy="237"/>
            </a:xfrm>
            <a:prstGeom prst="downArrow">
              <a:avLst>
                <a:gd name="adj1" fmla="val 50000"/>
                <a:gd name="adj2" fmla="val 25000"/>
              </a:avLst>
            </a:prstGeom>
            <a:solidFill>
              <a:schemeClr val="hlink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6" name="Group 15"/>
          <p:cNvGrpSpPr>
            <a:grpSpLocks/>
          </p:cNvGrpSpPr>
          <p:nvPr/>
        </p:nvGrpSpPr>
        <p:grpSpPr bwMode="auto">
          <a:xfrm>
            <a:off x="292100" y="4244975"/>
            <a:ext cx="8543925" cy="763588"/>
            <a:chOff x="184" y="2575"/>
            <a:chExt cx="5382" cy="481"/>
          </a:xfrm>
        </p:grpSpPr>
        <p:sp>
          <p:nvSpPr>
            <p:cNvPr id="1740816" name="Text Box 16"/>
            <p:cNvSpPr txBox="1">
              <a:spLocks noChangeArrowheads="1"/>
            </p:cNvSpPr>
            <p:nvPr/>
          </p:nvSpPr>
          <p:spPr bwMode="auto">
            <a:xfrm>
              <a:off x="184" y="2729"/>
              <a:ext cx="5382" cy="327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2800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Narrow" pitchFamily="34" charset="0"/>
                  <a:cs typeface="Arial" pitchFamily="34" charset="0"/>
                </a:rPr>
                <a:t>Investment spending decreases</a:t>
              </a:r>
              <a:endParaRPr lang="en-CA" sz="2800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pitchFamily="34" charset="0"/>
              </a:endParaRPr>
            </a:p>
          </p:txBody>
        </p:sp>
        <p:sp>
          <p:nvSpPr>
            <p:cNvPr id="29711" name="AutoShape 17"/>
            <p:cNvSpPr>
              <a:spLocks noChangeArrowheads="1"/>
            </p:cNvSpPr>
            <p:nvPr/>
          </p:nvSpPr>
          <p:spPr bwMode="auto">
            <a:xfrm>
              <a:off x="2736" y="2575"/>
              <a:ext cx="271" cy="237"/>
            </a:xfrm>
            <a:prstGeom prst="downArrow">
              <a:avLst>
                <a:gd name="adj1" fmla="val 50000"/>
                <a:gd name="adj2" fmla="val 25000"/>
              </a:avLst>
            </a:prstGeom>
            <a:solidFill>
              <a:schemeClr val="hlink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7" name="Group 18"/>
          <p:cNvGrpSpPr>
            <a:grpSpLocks/>
          </p:cNvGrpSpPr>
          <p:nvPr/>
        </p:nvGrpSpPr>
        <p:grpSpPr bwMode="auto">
          <a:xfrm>
            <a:off x="292100" y="4979988"/>
            <a:ext cx="8543925" cy="769937"/>
            <a:chOff x="184" y="3038"/>
            <a:chExt cx="5382" cy="485"/>
          </a:xfrm>
        </p:grpSpPr>
        <p:sp>
          <p:nvSpPr>
            <p:cNvPr id="1740819" name="Text Box 19"/>
            <p:cNvSpPr txBox="1">
              <a:spLocks noChangeArrowheads="1"/>
            </p:cNvSpPr>
            <p:nvPr/>
          </p:nvSpPr>
          <p:spPr bwMode="auto">
            <a:xfrm>
              <a:off x="184" y="3196"/>
              <a:ext cx="5382" cy="327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2800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Narrow" pitchFamily="34" charset="0"/>
                  <a:cs typeface="Arial" pitchFamily="34" charset="0"/>
                </a:rPr>
                <a:t>Aggregate demand decreases</a:t>
              </a:r>
              <a:endParaRPr lang="en-CA" sz="2800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pitchFamily="34" charset="0"/>
              </a:endParaRPr>
            </a:p>
          </p:txBody>
        </p:sp>
        <p:sp>
          <p:nvSpPr>
            <p:cNvPr id="29709" name="AutoShape 20"/>
            <p:cNvSpPr>
              <a:spLocks noChangeArrowheads="1"/>
            </p:cNvSpPr>
            <p:nvPr/>
          </p:nvSpPr>
          <p:spPr bwMode="auto">
            <a:xfrm>
              <a:off x="2736" y="3038"/>
              <a:ext cx="271" cy="237"/>
            </a:xfrm>
            <a:prstGeom prst="downArrow">
              <a:avLst>
                <a:gd name="adj1" fmla="val 50000"/>
                <a:gd name="adj2" fmla="val 25000"/>
              </a:avLst>
            </a:prstGeom>
            <a:solidFill>
              <a:schemeClr val="hlink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8" name="Group 21"/>
          <p:cNvGrpSpPr>
            <a:grpSpLocks/>
          </p:cNvGrpSpPr>
          <p:nvPr/>
        </p:nvGrpSpPr>
        <p:grpSpPr bwMode="auto">
          <a:xfrm>
            <a:off x="292100" y="5715000"/>
            <a:ext cx="8543925" cy="776288"/>
            <a:chOff x="184" y="3501"/>
            <a:chExt cx="5382" cy="489"/>
          </a:xfrm>
        </p:grpSpPr>
        <p:sp>
          <p:nvSpPr>
            <p:cNvPr id="1740822" name="Text Box 22"/>
            <p:cNvSpPr txBox="1">
              <a:spLocks noChangeArrowheads="1"/>
            </p:cNvSpPr>
            <p:nvPr/>
          </p:nvSpPr>
          <p:spPr bwMode="auto">
            <a:xfrm>
              <a:off x="184" y="3663"/>
              <a:ext cx="5382" cy="327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2800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Narrow" pitchFamily="34" charset="0"/>
                  <a:cs typeface="Arial" pitchFamily="34" charset="0"/>
                </a:rPr>
                <a:t>Inflation declines</a:t>
              </a:r>
              <a:endParaRPr lang="en-CA" sz="2800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pitchFamily="34" charset="0"/>
              </a:endParaRPr>
            </a:p>
          </p:txBody>
        </p:sp>
        <p:sp>
          <p:nvSpPr>
            <p:cNvPr id="29707" name="AutoShape 23"/>
            <p:cNvSpPr>
              <a:spLocks noChangeArrowheads="1"/>
            </p:cNvSpPr>
            <p:nvPr/>
          </p:nvSpPr>
          <p:spPr bwMode="auto">
            <a:xfrm>
              <a:off x="2736" y="3501"/>
              <a:ext cx="271" cy="237"/>
            </a:xfrm>
            <a:prstGeom prst="downArrow">
              <a:avLst>
                <a:gd name="adj1" fmla="val 50000"/>
                <a:gd name="adj2" fmla="val 25000"/>
              </a:avLst>
            </a:prstGeom>
            <a:solidFill>
              <a:schemeClr val="hlink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549275"/>
            <a:ext cx="8229600" cy="514350"/>
          </a:xfrm>
          <a:noFill/>
        </p:spPr>
        <p:txBody>
          <a:bodyPr/>
          <a:lstStyle/>
          <a:p>
            <a:pPr eaLnBrk="1" hangingPunct="1"/>
            <a:r>
              <a:rPr lang="en-CA" b="1" u="sng" dirty="0" smtClean="0"/>
              <a:t>Problems &amp; Complications</a:t>
            </a:r>
          </a:p>
        </p:txBody>
      </p:sp>
      <p:sp>
        <p:nvSpPr>
          <p:cNvPr id="17438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188" y="1485900"/>
            <a:ext cx="8229600" cy="53721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CA" sz="2800" dirty="0" smtClean="0"/>
              <a:t>monetary policy has certain limitations</a:t>
            </a:r>
          </a:p>
          <a:p>
            <a:pPr eaLnBrk="1" hangingPunct="1">
              <a:lnSpc>
                <a:spcPct val="80000"/>
              </a:lnSpc>
            </a:pPr>
            <a:endParaRPr lang="en-CA" sz="2800" dirty="0" smtClean="0"/>
          </a:p>
          <a:p>
            <a:pPr lvl="1" eaLnBrk="1" hangingPunct="1">
              <a:lnSpc>
                <a:spcPct val="80000"/>
              </a:lnSpc>
            </a:pPr>
            <a:r>
              <a:rPr lang="en-CA" sz="2400" dirty="0" smtClean="0">
                <a:solidFill>
                  <a:srgbClr val="FF0000"/>
                </a:solidFill>
              </a:rPr>
              <a:t>Lags (recognition, operational, not administrative)</a:t>
            </a:r>
          </a:p>
          <a:p>
            <a:pPr lvl="2" eaLnBrk="1" hangingPunct="1">
              <a:lnSpc>
                <a:spcPct val="80000"/>
              </a:lnSpc>
            </a:pPr>
            <a:r>
              <a:rPr lang="en-CA" sz="2000" dirty="0" smtClean="0"/>
              <a:t>It might take </a:t>
            </a:r>
            <a:r>
              <a:rPr lang="en-CA" sz="2000" u="sng" dirty="0" smtClean="0"/>
              <a:t>up to two years </a:t>
            </a:r>
            <a:r>
              <a:rPr lang="en-CA" sz="2000" dirty="0" smtClean="0"/>
              <a:t>for the money supply/interest rate effects to have full impacts on real GDP and employment</a:t>
            </a:r>
          </a:p>
          <a:p>
            <a:pPr lvl="2" eaLnBrk="1" hangingPunct="1">
              <a:lnSpc>
                <a:spcPct val="80000"/>
              </a:lnSpc>
            </a:pPr>
            <a:endParaRPr lang="en-CA" sz="2000" dirty="0" smtClean="0"/>
          </a:p>
          <a:p>
            <a:pPr lvl="1" eaLnBrk="1" hangingPunct="1">
              <a:lnSpc>
                <a:spcPct val="80000"/>
              </a:lnSpc>
            </a:pPr>
            <a:r>
              <a:rPr lang="en-CA" sz="2400" dirty="0" smtClean="0">
                <a:solidFill>
                  <a:srgbClr val="FF0000"/>
                </a:solidFill>
              </a:rPr>
              <a:t>changes in the spending habit</a:t>
            </a:r>
          </a:p>
          <a:p>
            <a:pPr lvl="2" eaLnBrk="1" hangingPunct="1">
              <a:lnSpc>
                <a:spcPct val="80000"/>
              </a:lnSpc>
            </a:pPr>
            <a:r>
              <a:rPr lang="en-CA" sz="2000" u="sng" dirty="0" smtClean="0"/>
              <a:t>Recession</a:t>
            </a:r>
            <a:r>
              <a:rPr lang="en-CA" sz="2000" dirty="0" smtClean="0"/>
              <a:t>: people restrain from spending, any increase in money supply will have less effects on spending</a:t>
            </a:r>
          </a:p>
          <a:p>
            <a:pPr lvl="2" eaLnBrk="1" hangingPunct="1">
              <a:lnSpc>
                <a:spcPct val="80000"/>
              </a:lnSpc>
            </a:pPr>
            <a:endParaRPr lang="en-CA" sz="2000" dirty="0" smtClean="0"/>
          </a:p>
          <a:p>
            <a:pPr lvl="1" eaLnBrk="1" hangingPunct="1">
              <a:lnSpc>
                <a:spcPct val="80000"/>
              </a:lnSpc>
            </a:pPr>
            <a:r>
              <a:rPr lang="en-CA" sz="2400" dirty="0" smtClean="0">
                <a:solidFill>
                  <a:srgbClr val="FF0000"/>
                </a:solidFill>
              </a:rPr>
              <a:t>cyclical asymmetry</a:t>
            </a:r>
          </a:p>
          <a:p>
            <a:pPr lvl="2" eaLnBrk="1" hangingPunct="1">
              <a:lnSpc>
                <a:spcPct val="80000"/>
              </a:lnSpc>
            </a:pPr>
            <a:r>
              <a:rPr lang="en-CA" sz="2000" dirty="0" smtClean="0"/>
              <a:t>Monetary policy is </a:t>
            </a:r>
            <a:r>
              <a:rPr lang="en-CA" sz="2000" u="sng" dirty="0" smtClean="0"/>
              <a:t>effective in slowing expansion and controlling inflation</a:t>
            </a:r>
            <a:r>
              <a:rPr lang="en-CA" sz="2000" dirty="0" smtClean="0"/>
              <a:t> but </a:t>
            </a:r>
            <a:r>
              <a:rPr lang="en-CA" sz="2000" u="sng" dirty="0" smtClean="0"/>
              <a:t>less reliable </a:t>
            </a:r>
            <a:r>
              <a:rPr lang="en-CA" sz="2000" dirty="0" smtClean="0"/>
              <a:t>in pushing the economy out of a </a:t>
            </a:r>
            <a:r>
              <a:rPr lang="en-CA" sz="2000" u="sng" dirty="0" smtClean="0"/>
              <a:t>severe recession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8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8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8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8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8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8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3875" grpId="0" build="p" bldLvl="2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2800" b="1" u="sng" smtClean="0"/>
              <a:t>Sensitivity of money demand and investment demand to interest rate</a:t>
            </a:r>
          </a:p>
        </p:txBody>
      </p:sp>
      <p:sp>
        <p:nvSpPr>
          <p:cNvPr id="17459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81200"/>
            <a:ext cx="8229600" cy="45434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en-US" sz="2600" dirty="0" smtClean="0">
                <a:solidFill>
                  <a:srgbClr val="FF0000"/>
                </a:solidFill>
              </a:rPr>
              <a:t>Interest Elasticity of Money Demand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2400" dirty="0" smtClean="0"/>
              <a:t>The less elastic (less sensitivity) the demand for money to interest rate, the more elastic the investment demand to interest rate, the more effective the monetary policy</a:t>
            </a:r>
          </a:p>
          <a:p>
            <a:pPr eaLnBrk="1" hangingPunct="1">
              <a:lnSpc>
                <a:spcPct val="80000"/>
              </a:lnSpc>
              <a:defRPr/>
            </a:pPr>
            <a:endParaRPr lang="en-US" sz="24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en-US" sz="2600" dirty="0" smtClean="0">
                <a:solidFill>
                  <a:srgbClr val="FF0000"/>
                </a:solidFill>
              </a:rPr>
              <a:t>Interest Elasticity of Investment Demand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en-US" sz="2400" dirty="0" smtClean="0"/>
              <a:t>The more elastic (less sensitivity) the demand for money to interest rate, the less elastic the investment demand to interest rate, the less effective the monetary policy</a:t>
            </a:r>
          </a:p>
          <a:p>
            <a:pPr lvl="1" eaLnBrk="1" hangingPunct="1">
              <a:lnSpc>
                <a:spcPct val="80000"/>
              </a:lnSpc>
              <a:defRPr/>
            </a:pPr>
            <a:endParaRPr lang="en-US" sz="2400" dirty="0"/>
          </a:p>
          <a:p>
            <a:pPr marL="457200" lvl="1" indent="0" algn="ctr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sym typeface="Symbol"/>
              </a:rPr>
              <a:t> 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MS 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sym typeface="Symbol"/>
              </a:rPr>
              <a:t> 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  </a:t>
            </a:r>
            <a:r>
              <a:rPr lang="en-US" sz="2400" dirty="0" err="1" smtClean="0">
                <a:solidFill>
                  <a:schemeClr val="accent1">
                    <a:lumMod val="75000"/>
                  </a:schemeClr>
                </a:solidFill>
              </a:rPr>
              <a:t>i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* 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sym typeface="Symbol"/>
              </a:rPr>
              <a:t>   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  I  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sym typeface="Symbol"/>
              </a:rPr>
              <a:t></a:t>
            </a:r>
            <a:endParaRPr lang="en-US" sz="24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eaLnBrk="1" hangingPunct="1">
              <a:defRPr/>
            </a:pPr>
            <a:endParaRPr lang="en-US" sz="2400" dirty="0" smtClean="0"/>
          </a:p>
        </p:txBody>
      </p:sp>
      <p:sp>
        <p:nvSpPr>
          <p:cNvPr id="2" name="Rounded Rectangle 1"/>
          <p:cNvSpPr>
            <a:spLocks noChangeArrowheads="1"/>
          </p:cNvSpPr>
          <p:nvPr/>
        </p:nvSpPr>
        <p:spPr bwMode="auto">
          <a:xfrm>
            <a:off x="4572000" y="5732463"/>
            <a:ext cx="1944688" cy="649287"/>
          </a:xfrm>
          <a:prstGeom prst="roundRect">
            <a:avLst>
              <a:gd name="adj" fmla="val 16667"/>
            </a:avLst>
          </a:prstGeom>
          <a:noFill/>
          <a:ln w="25400" algn="ctr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5" name="Rounded Rectangle 4"/>
          <p:cNvSpPr>
            <a:spLocks noChangeArrowheads="1"/>
          </p:cNvSpPr>
          <p:nvPr/>
        </p:nvSpPr>
        <p:spPr bwMode="auto">
          <a:xfrm>
            <a:off x="3203575" y="5732463"/>
            <a:ext cx="1944688" cy="649287"/>
          </a:xfrm>
          <a:prstGeom prst="roundRect">
            <a:avLst>
              <a:gd name="adj" fmla="val 16667"/>
            </a:avLst>
          </a:prstGeom>
          <a:noFill/>
          <a:ln w="25400" algn="ctr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9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9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9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9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9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5923" grpId="0" build="p"/>
      <p:bldP spid="2" grpId="0" animBg="1"/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Line 2"/>
          <p:cNvSpPr>
            <a:spLocks noChangeShapeType="1"/>
          </p:cNvSpPr>
          <p:nvPr/>
        </p:nvSpPr>
        <p:spPr bwMode="auto">
          <a:xfrm flipV="1">
            <a:off x="1422400" y="1543050"/>
            <a:ext cx="0" cy="19431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32771" name="Line 3"/>
          <p:cNvSpPr>
            <a:spLocks noChangeShapeType="1"/>
          </p:cNvSpPr>
          <p:nvPr/>
        </p:nvSpPr>
        <p:spPr bwMode="auto">
          <a:xfrm>
            <a:off x="1422400" y="3486150"/>
            <a:ext cx="3048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32772" name="Line 4"/>
          <p:cNvSpPr>
            <a:spLocks noChangeShapeType="1"/>
          </p:cNvSpPr>
          <p:nvPr/>
        </p:nvSpPr>
        <p:spPr bwMode="auto">
          <a:xfrm flipV="1">
            <a:off x="5283200" y="1600200"/>
            <a:ext cx="0" cy="18859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32773" name="Line 5"/>
          <p:cNvSpPr>
            <a:spLocks noChangeShapeType="1"/>
          </p:cNvSpPr>
          <p:nvPr/>
        </p:nvSpPr>
        <p:spPr bwMode="auto">
          <a:xfrm>
            <a:off x="5283200" y="3486150"/>
            <a:ext cx="3352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32774" name="Line 6"/>
          <p:cNvSpPr>
            <a:spLocks noChangeShapeType="1"/>
          </p:cNvSpPr>
          <p:nvPr/>
        </p:nvSpPr>
        <p:spPr bwMode="auto">
          <a:xfrm flipV="1">
            <a:off x="1320800" y="4229100"/>
            <a:ext cx="0" cy="17716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32775" name="Line 7"/>
          <p:cNvSpPr>
            <a:spLocks noChangeShapeType="1"/>
          </p:cNvSpPr>
          <p:nvPr/>
        </p:nvSpPr>
        <p:spPr bwMode="auto">
          <a:xfrm>
            <a:off x="1320800" y="6000750"/>
            <a:ext cx="31496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32776" name="Line 8"/>
          <p:cNvSpPr>
            <a:spLocks noChangeShapeType="1"/>
          </p:cNvSpPr>
          <p:nvPr/>
        </p:nvSpPr>
        <p:spPr bwMode="auto">
          <a:xfrm flipV="1">
            <a:off x="5283200" y="4286250"/>
            <a:ext cx="0" cy="17145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32777" name="Line 9"/>
          <p:cNvSpPr>
            <a:spLocks noChangeShapeType="1"/>
          </p:cNvSpPr>
          <p:nvPr/>
        </p:nvSpPr>
        <p:spPr bwMode="auto">
          <a:xfrm>
            <a:off x="5283200" y="6000750"/>
            <a:ext cx="3352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32778" name="Line 10"/>
          <p:cNvSpPr>
            <a:spLocks noChangeShapeType="1"/>
          </p:cNvSpPr>
          <p:nvPr/>
        </p:nvSpPr>
        <p:spPr bwMode="auto">
          <a:xfrm>
            <a:off x="2438400" y="1714500"/>
            <a:ext cx="0" cy="17716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32779" name="Line 11"/>
          <p:cNvSpPr>
            <a:spLocks noChangeShapeType="1"/>
          </p:cNvSpPr>
          <p:nvPr/>
        </p:nvSpPr>
        <p:spPr bwMode="auto">
          <a:xfrm>
            <a:off x="3149600" y="1714500"/>
            <a:ext cx="0" cy="17716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32780" name="Line 12"/>
          <p:cNvSpPr>
            <a:spLocks noChangeShapeType="1"/>
          </p:cNvSpPr>
          <p:nvPr/>
        </p:nvSpPr>
        <p:spPr bwMode="auto">
          <a:xfrm>
            <a:off x="2438400" y="4400550"/>
            <a:ext cx="0" cy="1600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32781" name="Line 13"/>
          <p:cNvSpPr>
            <a:spLocks noChangeShapeType="1"/>
          </p:cNvSpPr>
          <p:nvPr/>
        </p:nvSpPr>
        <p:spPr bwMode="auto">
          <a:xfrm>
            <a:off x="3149600" y="4400550"/>
            <a:ext cx="0" cy="1600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32782" name="Text Box 14"/>
          <p:cNvSpPr txBox="1">
            <a:spLocks noChangeArrowheads="1"/>
          </p:cNvSpPr>
          <p:nvPr/>
        </p:nvSpPr>
        <p:spPr bwMode="auto">
          <a:xfrm>
            <a:off x="1016000" y="1543050"/>
            <a:ext cx="4064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0"/>
              <a:t>i</a:t>
            </a:r>
          </a:p>
        </p:txBody>
      </p:sp>
      <p:sp>
        <p:nvSpPr>
          <p:cNvPr id="32783" name="Text Box 15"/>
          <p:cNvSpPr txBox="1">
            <a:spLocks noChangeArrowheads="1"/>
          </p:cNvSpPr>
          <p:nvPr/>
        </p:nvSpPr>
        <p:spPr bwMode="auto">
          <a:xfrm>
            <a:off x="914400" y="3886200"/>
            <a:ext cx="4064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0"/>
              <a:t>i</a:t>
            </a:r>
          </a:p>
        </p:txBody>
      </p:sp>
      <p:sp>
        <p:nvSpPr>
          <p:cNvPr id="32784" name="Text Box 16"/>
          <p:cNvSpPr txBox="1">
            <a:spLocks noChangeArrowheads="1"/>
          </p:cNvSpPr>
          <p:nvPr/>
        </p:nvSpPr>
        <p:spPr bwMode="auto">
          <a:xfrm>
            <a:off x="4876800" y="1600200"/>
            <a:ext cx="4064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0"/>
              <a:t>i</a:t>
            </a:r>
          </a:p>
        </p:txBody>
      </p:sp>
      <p:sp>
        <p:nvSpPr>
          <p:cNvPr id="32785" name="Text Box 17"/>
          <p:cNvSpPr txBox="1">
            <a:spLocks noChangeArrowheads="1"/>
          </p:cNvSpPr>
          <p:nvPr/>
        </p:nvSpPr>
        <p:spPr bwMode="auto">
          <a:xfrm>
            <a:off x="4876800" y="3943350"/>
            <a:ext cx="4064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0"/>
              <a:t>i</a:t>
            </a:r>
          </a:p>
        </p:txBody>
      </p:sp>
      <p:sp>
        <p:nvSpPr>
          <p:cNvPr id="32786" name="Line 18"/>
          <p:cNvSpPr>
            <a:spLocks noChangeShapeType="1"/>
          </p:cNvSpPr>
          <p:nvPr/>
        </p:nvSpPr>
        <p:spPr bwMode="auto">
          <a:xfrm>
            <a:off x="1625600" y="1943100"/>
            <a:ext cx="2133600" cy="125730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32787" name="Line 19"/>
          <p:cNvSpPr>
            <a:spLocks noChangeShapeType="1"/>
          </p:cNvSpPr>
          <p:nvPr/>
        </p:nvSpPr>
        <p:spPr bwMode="auto">
          <a:xfrm>
            <a:off x="5791200" y="2228850"/>
            <a:ext cx="2336800" cy="685800"/>
          </a:xfrm>
          <a:prstGeom prst="line">
            <a:avLst/>
          </a:prstGeom>
          <a:noFill/>
          <a:ln w="28575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32788" name="Line 20"/>
          <p:cNvSpPr>
            <a:spLocks noChangeShapeType="1"/>
          </p:cNvSpPr>
          <p:nvPr/>
        </p:nvSpPr>
        <p:spPr bwMode="auto">
          <a:xfrm>
            <a:off x="1625600" y="5029200"/>
            <a:ext cx="2540000" cy="342900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32789" name="Line 21"/>
          <p:cNvSpPr>
            <a:spLocks noChangeShapeType="1"/>
          </p:cNvSpPr>
          <p:nvPr/>
        </p:nvSpPr>
        <p:spPr bwMode="auto">
          <a:xfrm>
            <a:off x="5791200" y="4514850"/>
            <a:ext cx="2133600" cy="1200150"/>
          </a:xfrm>
          <a:prstGeom prst="line">
            <a:avLst/>
          </a:prstGeom>
          <a:noFill/>
          <a:ln w="28575">
            <a:solidFill>
              <a:srgbClr val="008000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32790" name="Text Box 22"/>
          <p:cNvSpPr txBox="1">
            <a:spLocks noChangeArrowheads="1"/>
          </p:cNvSpPr>
          <p:nvPr/>
        </p:nvSpPr>
        <p:spPr bwMode="auto">
          <a:xfrm>
            <a:off x="1524000" y="3657600"/>
            <a:ext cx="3048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Quantity of money ($)</a:t>
            </a:r>
          </a:p>
        </p:txBody>
      </p:sp>
      <p:sp>
        <p:nvSpPr>
          <p:cNvPr id="32791" name="Text Box 23"/>
          <p:cNvSpPr txBox="1">
            <a:spLocks noChangeArrowheads="1"/>
          </p:cNvSpPr>
          <p:nvPr/>
        </p:nvSpPr>
        <p:spPr bwMode="auto">
          <a:xfrm>
            <a:off x="6197600" y="3771900"/>
            <a:ext cx="2032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Investment ($)</a:t>
            </a:r>
          </a:p>
        </p:txBody>
      </p:sp>
      <p:sp>
        <p:nvSpPr>
          <p:cNvPr id="32792" name="Text Box 24"/>
          <p:cNvSpPr txBox="1">
            <a:spLocks noChangeArrowheads="1"/>
          </p:cNvSpPr>
          <p:nvPr/>
        </p:nvSpPr>
        <p:spPr bwMode="auto">
          <a:xfrm>
            <a:off x="1625600" y="6343650"/>
            <a:ext cx="3048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Quantity of money ($)</a:t>
            </a:r>
          </a:p>
        </p:txBody>
      </p:sp>
      <p:sp>
        <p:nvSpPr>
          <p:cNvPr id="32793" name="Text Box 25"/>
          <p:cNvSpPr txBox="1">
            <a:spLocks noChangeArrowheads="1"/>
          </p:cNvSpPr>
          <p:nvPr/>
        </p:nvSpPr>
        <p:spPr bwMode="auto">
          <a:xfrm>
            <a:off x="6400800" y="6343650"/>
            <a:ext cx="2032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Investment ($)</a:t>
            </a:r>
          </a:p>
        </p:txBody>
      </p:sp>
      <p:sp>
        <p:nvSpPr>
          <p:cNvPr id="32794" name="Line 26"/>
          <p:cNvSpPr>
            <a:spLocks noChangeShapeType="1"/>
          </p:cNvSpPr>
          <p:nvPr/>
        </p:nvSpPr>
        <p:spPr bwMode="auto">
          <a:xfrm flipH="1">
            <a:off x="1422400" y="2857500"/>
            <a:ext cx="17272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32795" name="Line 27"/>
          <p:cNvSpPr>
            <a:spLocks noChangeShapeType="1"/>
          </p:cNvSpPr>
          <p:nvPr/>
        </p:nvSpPr>
        <p:spPr bwMode="auto">
          <a:xfrm flipH="1">
            <a:off x="1422400" y="2400300"/>
            <a:ext cx="10160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32796" name="Line 28"/>
          <p:cNvSpPr>
            <a:spLocks noChangeShapeType="1"/>
          </p:cNvSpPr>
          <p:nvPr/>
        </p:nvSpPr>
        <p:spPr bwMode="auto">
          <a:xfrm>
            <a:off x="5283200" y="2400300"/>
            <a:ext cx="10160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32797" name="Line 29"/>
          <p:cNvSpPr>
            <a:spLocks noChangeShapeType="1"/>
          </p:cNvSpPr>
          <p:nvPr/>
        </p:nvSpPr>
        <p:spPr bwMode="auto">
          <a:xfrm>
            <a:off x="5283200" y="2857500"/>
            <a:ext cx="26416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32798" name="Line 30"/>
          <p:cNvSpPr>
            <a:spLocks noChangeShapeType="1"/>
          </p:cNvSpPr>
          <p:nvPr/>
        </p:nvSpPr>
        <p:spPr bwMode="auto">
          <a:xfrm>
            <a:off x="6299200" y="2400300"/>
            <a:ext cx="0" cy="108585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32799" name="Line 31"/>
          <p:cNvSpPr>
            <a:spLocks noChangeShapeType="1"/>
          </p:cNvSpPr>
          <p:nvPr/>
        </p:nvSpPr>
        <p:spPr bwMode="auto">
          <a:xfrm>
            <a:off x="7823200" y="2857500"/>
            <a:ext cx="0" cy="62865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32800" name="Text Box 32"/>
          <p:cNvSpPr txBox="1">
            <a:spLocks noChangeArrowheads="1"/>
          </p:cNvSpPr>
          <p:nvPr/>
        </p:nvSpPr>
        <p:spPr bwMode="auto">
          <a:xfrm>
            <a:off x="6096000" y="3486150"/>
            <a:ext cx="508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I</a:t>
            </a:r>
            <a:r>
              <a:rPr lang="en-US" sz="1400" baseline="-25000"/>
              <a:t>o</a:t>
            </a:r>
          </a:p>
        </p:txBody>
      </p:sp>
      <p:sp>
        <p:nvSpPr>
          <p:cNvPr id="32801" name="Text Box 33"/>
          <p:cNvSpPr txBox="1">
            <a:spLocks noChangeArrowheads="1"/>
          </p:cNvSpPr>
          <p:nvPr/>
        </p:nvSpPr>
        <p:spPr bwMode="auto">
          <a:xfrm>
            <a:off x="7620000" y="3486150"/>
            <a:ext cx="508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I</a:t>
            </a:r>
            <a:r>
              <a:rPr lang="en-US" sz="1400" baseline="-25000"/>
              <a:t>1</a:t>
            </a:r>
          </a:p>
        </p:txBody>
      </p:sp>
      <p:sp>
        <p:nvSpPr>
          <p:cNvPr id="32802" name="Text Box 34"/>
          <p:cNvSpPr txBox="1">
            <a:spLocks noChangeArrowheads="1"/>
          </p:cNvSpPr>
          <p:nvPr/>
        </p:nvSpPr>
        <p:spPr bwMode="auto">
          <a:xfrm>
            <a:off x="6705600" y="6000750"/>
            <a:ext cx="4064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I</a:t>
            </a:r>
            <a:r>
              <a:rPr lang="en-US" sz="1400" baseline="-25000"/>
              <a:t>o</a:t>
            </a:r>
          </a:p>
        </p:txBody>
      </p:sp>
      <p:sp>
        <p:nvSpPr>
          <p:cNvPr id="32803" name="Line 35"/>
          <p:cNvSpPr>
            <a:spLocks noChangeShapeType="1"/>
          </p:cNvSpPr>
          <p:nvPr/>
        </p:nvSpPr>
        <p:spPr bwMode="auto">
          <a:xfrm flipH="1">
            <a:off x="1320800" y="5143500"/>
            <a:ext cx="11176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32804" name="Line 36"/>
          <p:cNvSpPr>
            <a:spLocks noChangeShapeType="1"/>
          </p:cNvSpPr>
          <p:nvPr/>
        </p:nvSpPr>
        <p:spPr bwMode="auto">
          <a:xfrm flipH="1">
            <a:off x="1320800" y="5257800"/>
            <a:ext cx="18288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32805" name="Line 37"/>
          <p:cNvSpPr>
            <a:spLocks noChangeShapeType="1"/>
          </p:cNvSpPr>
          <p:nvPr/>
        </p:nvSpPr>
        <p:spPr bwMode="auto">
          <a:xfrm>
            <a:off x="5283200" y="5143500"/>
            <a:ext cx="16256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32806" name="Line 38"/>
          <p:cNvSpPr>
            <a:spLocks noChangeShapeType="1"/>
          </p:cNvSpPr>
          <p:nvPr/>
        </p:nvSpPr>
        <p:spPr bwMode="auto">
          <a:xfrm>
            <a:off x="5283200" y="5257800"/>
            <a:ext cx="18288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32807" name="Line 39"/>
          <p:cNvSpPr>
            <a:spLocks noChangeShapeType="1"/>
          </p:cNvSpPr>
          <p:nvPr/>
        </p:nvSpPr>
        <p:spPr bwMode="auto">
          <a:xfrm>
            <a:off x="6908800" y="5143500"/>
            <a:ext cx="0" cy="85725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32808" name="Line 40"/>
          <p:cNvSpPr>
            <a:spLocks noChangeShapeType="1"/>
          </p:cNvSpPr>
          <p:nvPr/>
        </p:nvSpPr>
        <p:spPr bwMode="auto">
          <a:xfrm>
            <a:off x="7112000" y="5257800"/>
            <a:ext cx="0" cy="8001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32809" name="Text Box 41"/>
          <p:cNvSpPr txBox="1">
            <a:spLocks noChangeArrowheads="1"/>
          </p:cNvSpPr>
          <p:nvPr/>
        </p:nvSpPr>
        <p:spPr bwMode="auto">
          <a:xfrm>
            <a:off x="6908800" y="6000750"/>
            <a:ext cx="508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I</a:t>
            </a:r>
            <a:r>
              <a:rPr lang="en-US" sz="1400" baseline="-25000"/>
              <a:t>1</a:t>
            </a:r>
          </a:p>
        </p:txBody>
      </p:sp>
      <p:sp>
        <p:nvSpPr>
          <p:cNvPr id="32810" name="Text Box 42"/>
          <p:cNvSpPr txBox="1">
            <a:spLocks noChangeArrowheads="1"/>
          </p:cNvSpPr>
          <p:nvPr/>
        </p:nvSpPr>
        <p:spPr bwMode="auto">
          <a:xfrm>
            <a:off x="2235200" y="3486150"/>
            <a:ext cx="609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M</a:t>
            </a:r>
            <a:r>
              <a:rPr lang="en-US" sz="1400" baseline="-25000"/>
              <a:t>o</a:t>
            </a:r>
          </a:p>
        </p:txBody>
      </p:sp>
      <p:sp>
        <p:nvSpPr>
          <p:cNvPr id="32811" name="Text Box 43"/>
          <p:cNvSpPr txBox="1">
            <a:spLocks noChangeArrowheads="1"/>
          </p:cNvSpPr>
          <p:nvPr/>
        </p:nvSpPr>
        <p:spPr bwMode="auto">
          <a:xfrm>
            <a:off x="2946400" y="3486150"/>
            <a:ext cx="609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M</a:t>
            </a:r>
            <a:r>
              <a:rPr lang="en-US" sz="1400" baseline="-25000"/>
              <a:t>1</a:t>
            </a:r>
          </a:p>
        </p:txBody>
      </p:sp>
      <p:sp>
        <p:nvSpPr>
          <p:cNvPr id="32812" name="Text Box 44"/>
          <p:cNvSpPr txBox="1">
            <a:spLocks noChangeArrowheads="1"/>
          </p:cNvSpPr>
          <p:nvPr/>
        </p:nvSpPr>
        <p:spPr bwMode="auto">
          <a:xfrm>
            <a:off x="2133600" y="6000750"/>
            <a:ext cx="609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M</a:t>
            </a:r>
            <a:r>
              <a:rPr lang="en-US" sz="1400" baseline="-25000"/>
              <a:t>o</a:t>
            </a:r>
          </a:p>
        </p:txBody>
      </p:sp>
      <p:sp>
        <p:nvSpPr>
          <p:cNvPr id="32813" name="Text Box 45"/>
          <p:cNvSpPr txBox="1">
            <a:spLocks noChangeArrowheads="1"/>
          </p:cNvSpPr>
          <p:nvPr/>
        </p:nvSpPr>
        <p:spPr bwMode="auto">
          <a:xfrm>
            <a:off x="2946400" y="6000750"/>
            <a:ext cx="609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M</a:t>
            </a:r>
            <a:r>
              <a:rPr lang="en-US" sz="1400" baseline="-25000"/>
              <a:t>1</a:t>
            </a:r>
          </a:p>
        </p:txBody>
      </p:sp>
      <p:sp>
        <p:nvSpPr>
          <p:cNvPr id="32814" name="Text Box 46"/>
          <p:cNvSpPr txBox="1">
            <a:spLocks noChangeArrowheads="1"/>
          </p:cNvSpPr>
          <p:nvPr/>
        </p:nvSpPr>
        <p:spPr bwMode="auto">
          <a:xfrm>
            <a:off x="914400" y="5886450"/>
            <a:ext cx="508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0</a:t>
            </a:r>
          </a:p>
        </p:txBody>
      </p:sp>
      <p:sp>
        <p:nvSpPr>
          <p:cNvPr id="32815" name="Text Box 47"/>
          <p:cNvSpPr txBox="1">
            <a:spLocks noChangeArrowheads="1"/>
          </p:cNvSpPr>
          <p:nvPr/>
        </p:nvSpPr>
        <p:spPr bwMode="auto">
          <a:xfrm>
            <a:off x="1016000" y="3371850"/>
            <a:ext cx="508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0</a:t>
            </a:r>
          </a:p>
        </p:txBody>
      </p:sp>
      <p:sp>
        <p:nvSpPr>
          <p:cNvPr id="32816" name="Text Box 48"/>
          <p:cNvSpPr txBox="1">
            <a:spLocks noChangeArrowheads="1"/>
          </p:cNvSpPr>
          <p:nvPr/>
        </p:nvSpPr>
        <p:spPr bwMode="auto">
          <a:xfrm>
            <a:off x="4876800" y="5886450"/>
            <a:ext cx="508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0</a:t>
            </a:r>
          </a:p>
        </p:txBody>
      </p:sp>
      <p:sp>
        <p:nvSpPr>
          <p:cNvPr id="32817" name="Text Box 49"/>
          <p:cNvSpPr txBox="1">
            <a:spLocks noChangeArrowheads="1"/>
          </p:cNvSpPr>
          <p:nvPr/>
        </p:nvSpPr>
        <p:spPr bwMode="auto">
          <a:xfrm>
            <a:off x="4978400" y="3429000"/>
            <a:ext cx="508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0</a:t>
            </a:r>
          </a:p>
        </p:txBody>
      </p:sp>
      <p:sp>
        <p:nvSpPr>
          <p:cNvPr id="32818" name="Rectangle 50"/>
          <p:cNvSpPr>
            <a:spLocks noChangeArrowheads="1"/>
          </p:cNvSpPr>
          <p:nvPr/>
        </p:nvSpPr>
        <p:spPr bwMode="auto">
          <a:xfrm>
            <a:off x="395288" y="476250"/>
            <a:ext cx="8569325" cy="7921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l"/>
            <a:r>
              <a:rPr lang="en-US" sz="2400" b="0"/>
              <a:t>Sensitivity of money demand and investment demand to interest rate</a:t>
            </a:r>
          </a:p>
        </p:txBody>
      </p:sp>
      <p:sp>
        <p:nvSpPr>
          <p:cNvPr id="32819" name="Text Box 51"/>
          <p:cNvSpPr txBox="1">
            <a:spLocks noChangeArrowheads="1"/>
          </p:cNvSpPr>
          <p:nvPr/>
        </p:nvSpPr>
        <p:spPr bwMode="auto">
          <a:xfrm>
            <a:off x="914400" y="2286000"/>
            <a:ext cx="508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i</a:t>
            </a:r>
            <a:r>
              <a:rPr lang="en-US" sz="1400" baseline="-25000"/>
              <a:t>o</a:t>
            </a:r>
          </a:p>
        </p:txBody>
      </p:sp>
      <p:sp>
        <p:nvSpPr>
          <p:cNvPr id="32820" name="Text Box 52"/>
          <p:cNvSpPr txBox="1">
            <a:spLocks noChangeArrowheads="1"/>
          </p:cNvSpPr>
          <p:nvPr/>
        </p:nvSpPr>
        <p:spPr bwMode="auto">
          <a:xfrm>
            <a:off x="914400" y="2743200"/>
            <a:ext cx="508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i</a:t>
            </a:r>
            <a:r>
              <a:rPr lang="en-US" sz="1400" baseline="-25000"/>
              <a:t>1</a:t>
            </a:r>
          </a:p>
        </p:txBody>
      </p:sp>
      <p:sp>
        <p:nvSpPr>
          <p:cNvPr id="32821" name="Text Box 53"/>
          <p:cNvSpPr txBox="1">
            <a:spLocks noChangeArrowheads="1"/>
          </p:cNvSpPr>
          <p:nvPr/>
        </p:nvSpPr>
        <p:spPr bwMode="auto">
          <a:xfrm>
            <a:off x="914400" y="4972050"/>
            <a:ext cx="508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i</a:t>
            </a:r>
            <a:r>
              <a:rPr lang="en-US" sz="1400" baseline="-25000"/>
              <a:t>o</a:t>
            </a:r>
          </a:p>
        </p:txBody>
      </p:sp>
      <p:sp>
        <p:nvSpPr>
          <p:cNvPr id="32822" name="Text Box 54"/>
          <p:cNvSpPr txBox="1">
            <a:spLocks noChangeArrowheads="1"/>
          </p:cNvSpPr>
          <p:nvPr/>
        </p:nvSpPr>
        <p:spPr bwMode="auto">
          <a:xfrm>
            <a:off x="4775200" y="2286000"/>
            <a:ext cx="508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i</a:t>
            </a:r>
            <a:r>
              <a:rPr lang="en-US" sz="1400" baseline="-25000"/>
              <a:t>o</a:t>
            </a:r>
          </a:p>
        </p:txBody>
      </p:sp>
      <p:sp>
        <p:nvSpPr>
          <p:cNvPr id="32823" name="Text Box 55"/>
          <p:cNvSpPr txBox="1">
            <a:spLocks noChangeArrowheads="1"/>
          </p:cNvSpPr>
          <p:nvPr/>
        </p:nvSpPr>
        <p:spPr bwMode="auto">
          <a:xfrm>
            <a:off x="4876800" y="4972050"/>
            <a:ext cx="508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i</a:t>
            </a:r>
            <a:r>
              <a:rPr lang="en-US" sz="1400" baseline="-25000"/>
              <a:t>o</a:t>
            </a:r>
          </a:p>
        </p:txBody>
      </p:sp>
      <p:sp>
        <p:nvSpPr>
          <p:cNvPr id="32824" name="Text Box 56"/>
          <p:cNvSpPr txBox="1">
            <a:spLocks noChangeArrowheads="1"/>
          </p:cNvSpPr>
          <p:nvPr/>
        </p:nvSpPr>
        <p:spPr bwMode="auto">
          <a:xfrm>
            <a:off x="4775200" y="2743200"/>
            <a:ext cx="508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i</a:t>
            </a:r>
            <a:r>
              <a:rPr lang="en-US" sz="1400" baseline="-25000"/>
              <a:t>1</a:t>
            </a:r>
          </a:p>
        </p:txBody>
      </p:sp>
      <p:sp>
        <p:nvSpPr>
          <p:cNvPr id="32825" name="Text Box 57"/>
          <p:cNvSpPr txBox="1">
            <a:spLocks noChangeArrowheads="1"/>
          </p:cNvSpPr>
          <p:nvPr/>
        </p:nvSpPr>
        <p:spPr bwMode="auto">
          <a:xfrm>
            <a:off x="914400" y="5200650"/>
            <a:ext cx="508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i</a:t>
            </a:r>
            <a:r>
              <a:rPr lang="en-US" sz="1400" baseline="-25000"/>
              <a:t>1</a:t>
            </a:r>
          </a:p>
        </p:txBody>
      </p:sp>
      <p:sp>
        <p:nvSpPr>
          <p:cNvPr id="32826" name="Text Box 58"/>
          <p:cNvSpPr txBox="1">
            <a:spLocks noChangeArrowheads="1"/>
          </p:cNvSpPr>
          <p:nvPr/>
        </p:nvSpPr>
        <p:spPr bwMode="auto">
          <a:xfrm>
            <a:off x="4876800" y="5143500"/>
            <a:ext cx="508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i</a:t>
            </a:r>
            <a:r>
              <a:rPr lang="en-US" sz="1400" baseline="-25000"/>
              <a:t>1</a:t>
            </a:r>
          </a:p>
        </p:txBody>
      </p:sp>
      <p:sp>
        <p:nvSpPr>
          <p:cNvPr id="32827" name="Line 59"/>
          <p:cNvSpPr>
            <a:spLocks noChangeShapeType="1"/>
          </p:cNvSpPr>
          <p:nvPr/>
        </p:nvSpPr>
        <p:spPr bwMode="auto">
          <a:xfrm>
            <a:off x="812800" y="24003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32828" name="Line 60"/>
          <p:cNvSpPr>
            <a:spLocks noChangeShapeType="1"/>
          </p:cNvSpPr>
          <p:nvPr/>
        </p:nvSpPr>
        <p:spPr bwMode="auto">
          <a:xfrm>
            <a:off x="2540000" y="1885950"/>
            <a:ext cx="406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32829" name="Line 61"/>
          <p:cNvSpPr>
            <a:spLocks noChangeShapeType="1"/>
          </p:cNvSpPr>
          <p:nvPr/>
        </p:nvSpPr>
        <p:spPr bwMode="auto">
          <a:xfrm>
            <a:off x="6400800" y="3371850"/>
            <a:ext cx="1422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32830" name="Line 62"/>
          <p:cNvSpPr>
            <a:spLocks noChangeShapeType="1"/>
          </p:cNvSpPr>
          <p:nvPr/>
        </p:nvSpPr>
        <p:spPr bwMode="auto">
          <a:xfrm>
            <a:off x="5486400" y="2457450"/>
            <a:ext cx="0" cy="4000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32831" name="Line 63"/>
          <p:cNvSpPr>
            <a:spLocks noChangeShapeType="1"/>
          </p:cNvSpPr>
          <p:nvPr/>
        </p:nvSpPr>
        <p:spPr bwMode="auto">
          <a:xfrm>
            <a:off x="2540000" y="4572000"/>
            <a:ext cx="406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32832" name="Line 64"/>
          <p:cNvSpPr>
            <a:spLocks noChangeShapeType="1"/>
          </p:cNvSpPr>
          <p:nvPr/>
        </p:nvSpPr>
        <p:spPr bwMode="auto">
          <a:xfrm>
            <a:off x="1016000" y="5143500"/>
            <a:ext cx="0" cy="1143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32833" name="Line 65"/>
          <p:cNvSpPr>
            <a:spLocks noChangeShapeType="1"/>
          </p:cNvSpPr>
          <p:nvPr/>
        </p:nvSpPr>
        <p:spPr bwMode="auto">
          <a:xfrm>
            <a:off x="5486400" y="5143500"/>
            <a:ext cx="0" cy="1143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32834" name="Line 66"/>
          <p:cNvSpPr>
            <a:spLocks noChangeShapeType="1"/>
          </p:cNvSpPr>
          <p:nvPr/>
        </p:nvSpPr>
        <p:spPr bwMode="auto">
          <a:xfrm>
            <a:off x="6908800" y="5886450"/>
            <a:ext cx="203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32835" name="Text Box 67"/>
          <p:cNvSpPr txBox="1">
            <a:spLocks noChangeArrowheads="1"/>
          </p:cNvSpPr>
          <p:nvPr/>
        </p:nvSpPr>
        <p:spPr bwMode="auto">
          <a:xfrm>
            <a:off x="3657600" y="3028950"/>
            <a:ext cx="609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Md</a:t>
            </a:r>
            <a:endParaRPr lang="en-US" sz="1400" baseline="-25000"/>
          </a:p>
        </p:txBody>
      </p:sp>
      <p:sp>
        <p:nvSpPr>
          <p:cNvPr id="32836" name="Text Box 68"/>
          <p:cNvSpPr txBox="1">
            <a:spLocks noChangeArrowheads="1"/>
          </p:cNvSpPr>
          <p:nvPr/>
        </p:nvSpPr>
        <p:spPr bwMode="auto">
          <a:xfrm>
            <a:off x="3759200" y="5143500"/>
            <a:ext cx="609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Md</a:t>
            </a:r>
            <a:endParaRPr lang="en-US" sz="1400" baseline="-25000"/>
          </a:p>
        </p:txBody>
      </p:sp>
      <p:sp>
        <p:nvSpPr>
          <p:cNvPr id="32837" name="Text Box 69"/>
          <p:cNvSpPr txBox="1">
            <a:spLocks noChangeArrowheads="1"/>
          </p:cNvSpPr>
          <p:nvPr/>
        </p:nvSpPr>
        <p:spPr bwMode="auto">
          <a:xfrm>
            <a:off x="2133600" y="1543050"/>
            <a:ext cx="7112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MS</a:t>
            </a:r>
            <a:r>
              <a:rPr lang="en-US" sz="1400" baseline="-25000"/>
              <a:t>0</a:t>
            </a:r>
          </a:p>
        </p:txBody>
      </p:sp>
      <p:sp>
        <p:nvSpPr>
          <p:cNvPr id="32838" name="Text Box 70"/>
          <p:cNvSpPr txBox="1">
            <a:spLocks noChangeArrowheads="1"/>
          </p:cNvSpPr>
          <p:nvPr/>
        </p:nvSpPr>
        <p:spPr bwMode="auto">
          <a:xfrm>
            <a:off x="2133600" y="4229100"/>
            <a:ext cx="7112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MS</a:t>
            </a:r>
            <a:r>
              <a:rPr lang="en-US" sz="1400" baseline="-25000"/>
              <a:t>0</a:t>
            </a:r>
          </a:p>
        </p:txBody>
      </p:sp>
      <p:sp>
        <p:nvSpPr>
          <p:cNvPr id="32839" name="Text Box 71"/>
          <p:cNvSpPr txBox="1">
            <a:spLocks noChangeArrowheads="1"/>
          </p:cNvSpPr>
          <p:nvPr/>
        </p:nvSpPr>
        <p:spPr bwMode="auto">
          <a:xfrm>
            <a:off x="2844800" y="1543050"/>
            <a:ext cx="7112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MS</a:t>
            </a:r>
            <a:r>
              <a:rPr lang="en-US" sz="1400" baseline="-25000"/>
              <a:t>1</a:t>
            </a:r>
          </a:p>
        </p:txBody>
      </p:sp>
      <p:sp>
        <p:nvSpPr>
          <p:cNvPr id="32840" name="Text Box 72"/>
          <p:cNvSpPr txBox="1">
            <a:spLocks noChangeArrowheads="1"/>
          </p:cNvSpPr>
          <p:nvPr/>
        </p:nvSpPr>
        <p:spPr bwMode="auto">
          <a:xfrm>
            <a:off x="2844800" y="4229100"/>
            <a:ext cx="7112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MS</a:t>
            </a:r>
            <a:r>
              <a:rPr lang="en-US" sz="1400" baseline="-25000"/>
              <a:t>1</a:t>
            </a:r>
          </a:p>
        </p:txBody>
      </p:sp>
      <p:sp>
        <p:nvSpPr>
          <p:cNvPr id="32841" name="Text Box 73"/>
          <p:cNvSpPr txBox="1">
            <a:spLocks noChangeArrowheads="1"/>
          </p:cNvSpPr>
          <p:nvPr/>
        </p:nvSpPr>
        <p:spPr bwMode="auto">
          <a:xfrm>
            <a:off x="7823200" y="2686050"/>
            <a:ext cx="7112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I</a:t>
            </a:r>
            <a:r>
              <a:rPr lang="en-US" sz="1400" baseline="-25000"/>
              <a:t>d</a:t>
            </a:r>
          </a:p>
        </p:txBody>
      </p:sp>
      <p:sp>
        <p:nvSpPr>
          <p:cNvPr id="32842" name="Text Box 74"/>
          <p:cNvSpPr txBox="1">
            <a:spLocks noChangeArrowheads="1"/>
          </p:cNvSpPr>
          <p:nvPr/>
        </p:nvSpPr>
        <p:spPr bwMode="auto">
          <a:xfrm>
            <a:off x="7721600" y="5486400"/>
            <a:ext cx="7112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I</a:t>
            </a:r>
            <a:r>
              <a:rPr lang="en-US" sz="1400" baseline="-25000"/>
              <a:t>d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7619999" y="4214319"/>
            <a:ext cx="1355329" cy="116955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CA" sz="1400" u="sng" dirty="0" smtClean="0">
                <a:solidFill>
                  <a:srgbClr val="FF0000"/>
                </a:solidFill>
              </a:rPr>
              <a:t>Keynesian View</a:t>
            </a:r>
            <a:r>
              <a:rPr lang="en-CA" sz="1400" dirty="0" smtClean="0">
                <a:solidFill>
                  <a:srgbClr val="FF0000"/>
                </a:solidFill>
              </a:rPr>
              <a:t>:</a:t>
            </a:r>
          </a:p>
          <a:p>
            <a:r>
              <a:rPr lang="en-CA" sz="1400" dirty="0" smtClean="0">
                <a:solidFill>
                  <a:srgbClr val="FF0000"/>
                </a:solidFill>
              </a:rPr>
              <a:t>Monetary policy is less effective</a:t>
            </a:r>
            <a:endParaRPr lang="en-CA" sz="1400" dirty="0">
              <a:solidFill>
                <a:srgbClr val="FF0000"/>
              </a:solidFill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7315199" y="1412776"/>
            <a:ext cx="1505273" cy="95410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CA" sz="1400" u="sng" dirty="0" smtClean="0">
                <a:solidFill>
                  <a:srgbClr val="FF0000"/>
                </a:solidFill>
              </a:rPr>
              <a:t>Monetarist View</a:t>
            </a:r>
            <a:r>
              <a:rPr lang="en-CA" sz="1400" dirty="0" smtClean="0">
                <a:solidFill>
                  <a:srgbClr val="FF0000"/>
                </a:solidFill>
              </a:rPr>
              <a:t>: Monetary policy is very effective</a:t>
            </a:r>
            <a:endParaRPr lang="en-CA" sz="1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 animBg="1"/>
      <p:bldP spid="7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76250"/>
            <a:ext cx="8229600" cy="733425"/>
          </a:xfrm>
          <a:noFill/>
          <a:ln>
            <a:solidFill>
              <a:schemeClr val="tx1"/>
            </a:solidFill>
          </a:ln>
        </p:spPr>
        <p:txBody>
          <a:bodyPr/>
          <a:lstStyle/>
          <a:p>
            <a:pPr eaLnBrk="1" hangingPunct="1"/>
            <a:r>
              <a:rPr lang="en-US" sz="3200" smtClean="0"/>
              <a:t>Impact of price level changes</a:t>
            </a:r>
          </a:p>
        </p:txBody>
      </p:sp>
      <p:sp>
        <p:nvSpPr>
          <p:cNvPr id="17479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412875"/>
            <a:ext cx="8424862" cy="522922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200" u="sng" dirty="0" smtClean="0"/>
              <a:t>An increase in the price level increases the demand for money</a:t>
            </a:r>
            <a:r>
              <a:rPr lang="en-US" sz="2200" dirty="0" smtClean="0"/>
              <a:t>. With the supply of money unchanged, the interest rate increases</a:t>
            </a:r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200" dirty="0" smtClean="0">
                <a:solidFill>
                  <a:srgbClr val="FF0000"/>
                </a:solidFill>
              </a:rPr>
              <a:t>P  </a:t>
            </a:r>
            <a:r>
              <a:rPr lang="en-US" sz="2200" dirty="0" smtClean="0">
                <a:solidFill>
                  <a:srgbClr val="FF0000"/>
                </a:solidFill>
                <a:sym typeface="Symbol" pitchFamily="18" charset="2"/>
              </a:rPr>
              <a:t></a:t>
            </a:r>
            <a:r>
              <a:rPr lang="en-US" sz="2200" dirty="0" smtClean="0">
                <a:solidFill>
                  <a:srgbClr val="FF0000"/>
                </a:solidFill>
              </a:rPr>
              <a:t>  </a:t>
            </a:r>
            <a:r>
              <a:rPr lang="en-US" sz="2200" dirty="0" smtClean="0">
                <a:solidFill>
                  <a:srgbClr val="FF0000"/>
                </a:solidFill>
                <a:sym typeface="Symbol" pitchFamily="18" charset="2"/>
              </a:rPr>
              <a:t>  Demand for money    </a:t>
            </a:r>
            <a:r>
              <a:rPr lang="en-US" sz="2200" dirty="0" err="1" smtClean="0">
                <a:solidFill>
                  <a:srgbClr val="FF0000"/>
                </a:solidFill>
                <a:sym typeface="Symbol" pitchFamily="18" charset="2"/>
              </a:rPr>
              <a:t>i</a:t>
            </a:r>
            <a:r>
              <a:rPr lang="en-US" sz="2200" dirty="0" smtClean="0">
                <a:solidFill>
                  <a:srgbClr val="FF0000"/>
                </a:solidFill>
                <a:sym typeface="Symbol" pitchFamily="18" charset="2"/>
              </a:rPr>
              <a:t>*</a:t>
            </a:r>
            <a:r>
              <a:rPr lang="en-US" sz="2200" dirty="0" smtClean="0">
                <a:solidFill>
                  <a:srgbClr val="FF0000"/>
                </a:solidFill>
              </a:rPr>
              <a:t> </a:t>
            </a:r>
            <a:r>
              <a:rPr lang="en-US" sz="2200" dirty="0" smtClean="0">
                <a:solidFill>
                  <a:srgbClr val="FF0000"/>
                </a:solidFill>
                <a:sym typeface="Symbol" pitchFamily="18" charset="2"/>
              </a:rPr>
              <a:t></a:t>
            </a:r>
            <a:endParaRPr lang="en-US" sz="2200" dirty="0" smtClean="0">
              <a:solidFill>
                <a:srgbClr val="FF0000"/>
              </a:solidFill>
            </a:endParaRPr>
          </a:p>
          <a:p>
            <a:pPr eaLnBrk="1" hangingPunct="1">
              <a:lnSpc>
                <a:spcPct val="90000"/>
              </a:lnSpc>
            </a:pPr>
            <a:endParaRPr lang="en-US" sz="2200" dirty="0" smtClean="0"/>
          </a:p>
          <a:p>
            <a:pPr eaLnBrk="1" hangingPunct="1">
              <a:lnSpc>
                <a:spcPct val="90000"/>
              </a:lnSpc>
            </a:pPr>
            <a:r>
              <a:rPr lang="en-US" sz="2200" dirty="0" smtClean="0"/>
              <a:t>The higher interest rate decreased planned investment: </a:t>
            </a:r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200" dirty="0" err="1" smtClean="0">
                <a:solidFill>
                  <a:srgbClr val="FF0000"/>
                </a:solidFill>
                <a:sym typeface="Symbol" pitchFamily="18" charset="2"/>
              </a:rPr>
              <a:t>i</a:t>
            </a:r>
            <a:r>
              <a:rPr lang="en-US" sz="2200" dirty="0" smtClean="0">
                <a:solidFill>
                  <a:srgbClr val="FF0000"/>
                </a:solidFill>
                <a:sym typeface="Symbol" pitchFamily="18" charset="2"/>
              </a:rPr>
              <a:t>*</a:t>
            </a:r>
            <a:r>
              <a:rPr lang="en-US" sz="2200" dirty="0" smtClean="0">
                <a:solidFill>
                  <a:srgbClr val="FF0000"/>
                </a:solidFill>
              </a:rPr>
              <a:t> </a:t>
            </a:r>
            <a:r>
              <a:rPr lang="en-US" sz="2200" dirty="0" smtClean="0">
                <a:solidFill>
                  <a:srgbClr val="FF0000"/>
                </a:solidFill>
                <a:sym typeface="Symbol" pitchFamily="18" charset="2"/>
              </a:rPr>
              <a:t>   I </a:t>
            </a:r>
          </a:p>
          <a:p>
            <a:pPr eaLnBrk="1" hangingPunct="1">
              <a:lnSpc>
                <a:spcPct val="90000"/>
              </a:lnSpc>
            </a:pPr>
            <a:endParaRPr lang="en-US" sz="2200" dirty="0" smtClean="0"/>
          </a:p>
          <a:p>
            <a:pPr eaLnBrk="1" hangingPunct="1">
              <a:lnSpc>
                <a:spcPct val="90000"/>
              </a:lnSpc>
            </a:pPr>
            <a:r>
              <a:rPr lang="en-US" sz="2200" dirty="0" smtClean="0"/>
              <a:t>Decreased planned investment reduces AD and AE and causes equilibrium output (income) to fall: </a:t>
            </a:r>
            <a:r>
              <a:rPr lang="en-US" sz="2200" dirty="0" smtClean="0">
                <a:solidFill>
                  <a:srgbClr val="FF0000"/>
                </a:solidFill>
                <a:sym typeface="Symbol" pitchFamily="18" charset="2"/>
              </a:rPr>
              <a:t>I    AD/AE     Y* </a:t>
            </a:r>
            <a:endParaRPr lang="en-US" sz="2200" dirty="0" smtClean="0">
              <a:solidFill>
                <a:srgbClr val="FF0000"/>
              </a:solidFill>
            </a:endParaRPr>
          </a:p>
          <a:p>
            <a:pPr eaLnBrk="1" hangingPunct="1">
              <a:lnSpc>
                <a:spcPct val="90000"/>
              </a:lnSpc>
            </a:pPr>
            <a:endParaRPr lang="en-US" sz="2200" dirty="0" smtClean="0"/>
          </a:p>
          <a:p>
            <a:pPr eaLnBrk="1" hangingPunct="1">
              <a:lnSpc>
                <a:spcPct val="90000"/>
              </a:lnSpc>
            </a:pPr>
            <a:r>
              <a:rPr lang="en-US" sz="2200" dirty="0" smtClean="0"/>
              <a:t>If the government conducts an expansionary monetary policy at the time, the </a:t>
            </a:r>
            <a:r>
              <a:rPr lang="en-US" sz="2200" u="sng" dirty="0" smtClean="0"/>
              <a:t>increase in price level</a:t>
            </a:r>
            <a:r>
              <a:rPr lang="en-US" sz="2200" dirty="0" smtClean="0"/>
              <a:t> will counteract the effects of the change in money supply/ interest rate, thus </a:t>
            </a:r>
            <a:r>
              <a:rPr lang="en-US" sz="2200" u="sng" dirty="0" smtClean="0"/>
              <a:t>reducing the effectiveness of the monetary policy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79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79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79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79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79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797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7971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Line 2"/>
          <p:cNvSpPr>
            <a:spLocks noChangeShapeType="1"/>
          </p:cNvSpPr>
          <p:nvPr/>
        </p:nvSpPr>
        <p:spPr bwMode="auto">
          <a:xfrm flipV="1">
            <a:off x="1422400" y="1543050"/>
            <a:ext cx="0" cy="19431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34819" name="Line 3"/>
          <p:cNvSpPr>
            <a:spLocks noChangeShapeType="1"/>
          </p:cNvSpPr>
          <p:nvPr/>
        </p:nvSpPr>
        <p:spPr bwMode="auto">
          <a:xfrm>
            <a:off x="1422400" y="3486150"/>
            <a:ext cx="30480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34820" name="Line 4"/>
          <p:cNvSpPr>
            <a:spLocks noChangeShapeType="1"/>
          </p:cNvSpPr>
          <p:nvPr/>
        </p:nvSpPr>
        <p:spPr bwMode="auto">
          <a:xfrm flipV="1">
            <a:off x="5283200" y="1600200"/>
            <a:ext cx="0" cy="18859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34821" name="Line 5"/>
          <p:cNvSpPr>
            <a:spLocks noChangeShapeType="1"/>
          </p:cNvSpPr>
          <p:nvPr/>
        </p:nvSpPr>
        <p:spPr bwMode="auto">
          <a:xfrm>
            <a:off x="5283200" y="3486150"/>
            <a:ext cx="3352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34822" name="Line 6"/>
          <p:cNvSpPr>
            <a:spLocks noChangeShapeType="1"/>
          </p:cNvSpPr>
          <p:nvPr/>
        </p:nvSpPr>
        <p:spPr bwMode="auto">
          <a:xfrm flipV="1">
            <a:off x="1320800" y="4229100"/>
            <a:ext cx="0" cy="17716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34823" name="Line 7"/>
          <p:cNvSpPr>
            <a:spLocks noChangeShapeType="1"/>
          </p:cNvSpPr>
          <p:nvPr/>
        </p:nvSpPr>
        <p:spPr bwMode="auto">
          <a:xfrm>
            <a:off x="1320800" y="6000750"/>
            <a:ext cx="31496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34824" name="Line 8"/>
          <p:cNvSpPr>
            <a:spLocks noChangeShapeType="1"/>
          </p:cNvSpPr>
          <p:nvPr/>
        </p:nvSpPr>
        <p:spPr bwMode="auto">
          <a:xfrm>
            <a:off x="2438400" y="1714500"/>
            <a:ext cx="0" cy="17716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34825" name="Text Box 9"/>
          <p:cNvSpPr txBox="1">
            <a:spLocks noChangeArrowheads="1"/>
          </p:cNvSpPr>
          <p:nvPr/>
        </p:nvSpPr>
        <p:spPr bwMode="auto">
          <a:xfrm>
            <a:off x="1016000" y="1543050"/>
            <a:ext cx="4064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0"/>
              <a:t>i</a:t>
            </a:r>
          </a:p>
        </p:txBody>
      </p:sp>
      <p:sp>
        <p:nvSpPr>
          <p:cNvPr id="34826" name="Text Box 10"/>
          <p:cNvSpPr txBox="1">
            <a:spLocks noChangeArrowheads="1"/>
          </p:cNvSpPr>
          <p:nvPr/>
        </p:nvSpPr>
        <p:spPr bwMode="auto">
          <a:xfrm>
            <a:off x="609600" y="4057650"/>
            <a:ext cx="8128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0"/>
              <a:t>AE</a:t>
            </a:r>
          </a:p>
        </p:txBody>
      </p:sp>
      <p:sp>
        <p:nvSpPr>
          <p:cNvPr id="34827" name="Text Box 11"/>
          <p:cNvSpPr txBox="1">
            <a:spLocks noChangeArrowheads="1"/>
          </p:cNvSpPr>
          <p:nvPr/>
        </p:nvSpPr>
        <p:spPr bwMode="auto">
          <a:xfrm>
            <a:off x="4876800" y="1600200"/>
            <a:ext cx="4064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0"/>
              <a:t>i</a:t>
            </a:r>
          </a:p>
        </p:txBody>
      </p:sp>
      <p:sp>
        <p:nvSpPr>
          <p:cNvPr id="34828" name="Line 12"/>
          <p:cNvSpPr>
            <a:spLocks noChangeShapeType="1"/>
          </p:cNvSpPr>
          <p:nvPr/>
        </p:nvSpPr>
        <p:spPr bwMode="auto">
          <a:xfrm>
            <a:off x="1930400" y="1943100"/>
            <a:ext cx="1930400" cy="1085850"/>
          </a:xfrm>
          <a:prstGeom prst="line">
            <a:avLst/>
          </a:prstGeom>
          <a:noFill/>
          <a:ln w="28575">
            <a:solidFill>
              <a:srgbClr val="0000FF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34829" name="Line 13"/>
          <p:cNvSpPr>
            <a:spLocks noChangeShapeType="1"/>
          </p:cNvSpPr>
          <p:nvPr/>
        </p:nvSpPr>
        <p:spPr bwMode="auto">
          <a:xfrm>
            <a:off x="5791200" y="1828800"/>
            <a:ext cx="1930400" cy="12001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34830" name="Text Box 14"/>
          <p:cNvSpPr txBox="1">
            <a:spLocks noChangeArrowheads="1"/>
          </p:cNvSpPr>
          <p:nvPr/>
        </p:nvSpPr>
        <p:spPr bwMode="auto">
          <a:xfrm>
            <a:off x="1524000" y="3657600"/>
            <a:ext cx="3048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Quantity of money ($)</a:t>
            </a:r>
          </a:p>
        </p:txBody>
      </p:sp>
      <p:sp>
        <p:nvSpPr>
          <p:cNvPr id="34831" name="Text Box 15"/>
          <p:cNvSpPr txBox="1">
            <a:spLocks noChangeArrowheads="1"/>
          </p:cNvSpPr>
          <p:nvPr/>
        </p:nvSpPr>
        <p:spPr bwMode="auto">
          <a:xfrm>
            <a:off x="6197600" y="3771900"/>
            <a:ext cx="2032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Investment ($)</a:t>
            </a:r>
          </a:p>
        </p:txBody>
      </p:sp>
      <p:sp>
        <p:nvSpPr>
          <p:cNvPr id="34832" name="Text Box 16"/>
          <p:cNvSpPr txBox="1">
            <a:spLocks noChangeArrowheads="1"/>
          </p:cNvSpPr>
          <p:nvPr/>
        </p:nvSpPr>
        <p:spPr bwMode="auto">
          <a:xfrm>
            <a:off x="3759200" y="6000750"/>
            <a:ext cx="1016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GDP</a:t>
            </a:r>
          </a:p>
        </p:txBody>
      </p:sp>
      <p:sp>
        <p:nvSpPr>
          <p:cNvPr id="34833" name="Line 17"/>
          <p:cNvSpPr>
            <a:spLocks noChangeShapeType="1"/>
          </p:cNvSpPr>
          <p:nvPr/>
        </p:nvSpPr>
        <p:spPr bwMode="auto">
          <a:xfrm flipH="1">
            <a:off x="1422400" y="2743200"/>
            <a:ext cx="10160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34834" name="Line 18"/>
          <p:cNvSpPr>
            <a:spLocks noChangeShapeType="1"/>
          </p:cNvSpPr>
          <p:nvPr/>
        </p:nvSpPr>
        <p:spPr bwMode="auto">
          <a:xfrm>
            <a:off x="6516688" y="2276475"/>
            <a:ext cx="0" cy="12573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34835" name="Text Box 19"/>
          <p:cNvSpPr txBox="1">
            <a:spLocks noChangeArrowheads="1"/>
          </p:cNvSpPr>
          <p:nvPr/>
        </p:nvSpPr>
        <p:spPr bwMode="auto">
          <a:xfrm>
            <a:off x="7010400" y="3486150"/>
            <a:ext cx="508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I</a:t>
            </a:r>
            <a:r>
              <a:rPr lang="en-US" sz="1400" baseline="-25000"/>
              <a:t>o</a:t>
            </a:r>
          </a:p>
        </p:txBody>
      </p:sp>
      <p:sp>
        <p:nvSpPr>
          <p:cNvPr id="34836" name="Text Box 20"/>
          <p:cNvSpPr txBox="1">
            <a:spLocks noChangeArrowheads="1"/>
          </p:cNvSpPr>
          <p:nvPr/>
        </p:nvSpPr>
        <p:spPr bwMode="auto">
          <a:xfrm>
            <a:off x="6197600" y="3486150"/>
            <a:ext cx="508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I</a:t>
            </a:r>
            <a:r>
              <a:rPr lang="en-US" sz="1400" baseline="-25000"/>
              <a:t>1</a:t>
            </a:r>
          </a:p>
        </p:txBody>
      </p:sp>
      <p:sp>
        <p:nvSpPr>
          <p:cNvPr id="34837" name="Text Box 21"/>
          <p:cNvSpPr txBox="1">
            <a:spLocks noChangeArrowheads="1"/>
          </p:cNvSpPr>
          <p:nvPr/>
        </p:nvSpPr>
        <p:spPr bwMode="auto">
          <a:xfrm>
            <a:off x="2235200" y="3486150"/>
            <a:ext cx="609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M</a:t>
            </a:r>
            <a:r>
              <a:rPr lang="en-US" sz="1400" baseline="-25000"/>
              <a:t>o</a:t>
            </a:r>
          </a:p>
        </p:txBody>
      </p:sp>
      <p:sp>
        <p:nvSpPr>
          <p:cNvPr id="34838" name="Text Box 22"/>
          <p:cNvSpPr txBox="1">
            <a:spLocks noChangeArrowheads="1"/>
          </p:cNvSpPr>
          <p:nvPr/>
        </p:nvSpPr>
        <p:spPr bwMode="auto">
          <a:xfrm>
            <a:off x="3149600" y="6000750"/>
            <a:ext cx="609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Y</a:t>
            </a:r>
            <a:r>
              <a:rPr lang="en-US" sz="1400" baseline="-25000"/>
              <a:t>o</a:t>
            </a:r>
          </a:p>
        </p:txBody>
      </p:sp>
      <p:sp>
        <p:nvSpPr>
          <p:cNvPr id="34839" name="Text Box 23"/>
          <p:cNvSpPr txBox="1">
            <a:spLocks noChangeArrowheads="1"/>
          </p:cNvSpPr>
          <p:nvPr/>
        </p:nvSpPr>
        <p:spPr bwMode="auto">
          <a:xfrm>
            <a:off x="2336800" y="6000750"/>
            <a:ext cx="609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Y</a:t>
            </a:r>
            <a:r>
              <a:rPr lang="en-US" sz="1400" baseline="-25000"/>
              <a:t>1</a:t>
            </a:r>
          </a:p>
        </p:txBody>
      </p:sp>
      <p:sp>
        <p:nvSpPr>
          <p:cNvPr id="34840" name="Text Box 24"/>
          <p:cNvSpPr txBox="1">
            <a:spLocks noChangeArrowheads="1"/>
          </p:cNvSpPr>
          <p:nvPr/>
        </p:nvSpPr>
        <p:spPr bwMode="auto">
          <a:xfrm>
            <a:off x="914400" y="5886450"/>
            <a:ext cx="508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0</a:t>
            </a:r>
          </a:p>
        </p:txBody>
      </p:sp>
      <p:sp>
        <p:nvSpPr>
          <p:cNvPr id="34841" name="Text Box 25"/>
          <p:cNvSpPr txBox="1">
            <a:spLocks noChangeArrowheads="1"/>
          </p:cNvSpPr>
          <p:nvPr/>
        </p:nvSpPr>
        <p:spPr bwMode="auto">
          <a:xfrm>
            <a:off x="1016000" y="3371850"/>
            <a:ext cx="508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0</a:t>
            </a:r>
          </a:p>
        </p:txBody>
      </p:sp>
      <p:sp>
        <p:nvSpPr>
          <p:cNvPr id="34842" name="Text Box 26"/>
          <p:cNvSpPr txBox="1">
            <a:spLocks noChangeArrowheads="1"/>
          </p:cNvSpPr>
          <p:nvPr/>
        </p:nvSpPr>
        <p:spPr bwMode="auto">
          <a:xfrm>
            <a:off x="4978400" y="3429000"/>
            <a:ext cx="508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0</a:t>
            </a:r>
          </a:p>
        </p:txBody>
      </p:sp>
      <p:sp>
        <p:nvSpPr>
          <p:cNvPr id="34843" name="Rectangle 27"/>
          <p:cNvSpPr>
            <a:spLocks noChangeArrowheads="1"/>
          </p:cNvSpPr>
          <p:nvPr/>
        </p:nvSpPr>
        <p:spPr bwMode="auto">
          <a:xfrm>
            <a:off x="508000" y="571500"/>
            <a:ext cx="8229600" cy="5540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/>
          <a:p>
            <a:pPr algn="l"/>
            <a:r>
              <a:rPr lang="en-US" sz="3200" b="0"/>
              <a:t>Impact of Price level changes</a:t>
            </a:r>
          </a:p>
        </p:txBody>
      </p:sp>
      <p:sp>
        <p:nvSpPr>
          <p:cNvPr id="34844" name="Text Box 28"/>
          <p:cNvSpPr txBox="1">
            <a:spLocks noChangeArrowheads="1"/>
          </p:cNvSpPr>
          <p:nvPr/>
        </p:nvSpPr>
        <p:spPr bwMode="auto">
          <a:xfrm>
            <a:off x="1016000" y="2571750"/>
            <a:ext cx="508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i</a:t>
            </a:r>
            <a:r>
              <a:rPr lang="en-US" sz="1400" baseline="-25000"/>
              <a:t>o</a:t>
            </a:r>
          </a:p>
        </p:txBody>
      </p:sp>
      <p:sp>
        <p:nvSpPr>
          <p:cNvPr id="34845" name="Text Box 29"/>
          <p:cNvSpPr txBox="1">
            <a:spLocks noChangeArrowheads="1"/>
          </p:cNvSpPr>
          <p:nvPr/>
        </p:nvSpPr>
        <p:spPr bwMode="auto">
          <a:xfrm>
            <a:off x="1016000" y="2057400"/>
            <a:ext cx="508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i</a:t>
            </a:r>
            <a:r>
              <a:rPr lang="en-US" sz="1400" baseline="-25000"/>
              <a:t>1</a:t>
            </a:r>
          </a:p>
        </p:txBody>
      </p:sp>
      <p:sp>
        <p:nvSpPr>
          <p:cNvPr id="34846" name="Text Box 30"/>
          <p:cNvSpPr txBox="1">
            <a:spLocks noChangeArrowheads="1"/>
          </p:cNvSpPr>
          <p:nvPr/>
        </p:nvSpPr>
        <p:spPr bwMode="auto">
          <a:xfrm>
            <a:off x="3962400" y="4457700"/>
            <a:ext cx="7112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AE</a:t>
            </a:r>
            <a:r>
              <a:rPr lang="en-US" sz="1400" baseline="-25000"/>
              <a:t>o</a:t>
            </a:r>
          </a:p>
        </p:txBody>
      </p:sp>
      <p:sp>
        <p:nvSpPr>
          <p:cNvPr id="34847" name="Text Box 31"/>
          <p:cNvSpPr txBox="1">
            <a:spLocks noChangeArrowheads="1"/>
          </p:cNvSpPr>
          <p:nvPr/>
        </p:nvSpPr>
        <p:spPr bwMode="auto">
          <a:xfrm>
            <a:off x="4775200" y="2628900"/>
            <a:ext cx="508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i</a:t>
            </a:r>
            <a:r>
              <a:rPr lang="en-US" sz="1400" baseline="-25000"/>
              <a:t>o</a:t>
            </a:r>
          </a:p>
        </p:txBody>
      </p:sp>
      <p:sp>
        <p:nvSpPr>
          <p:cNvPr id="34848" name="Text Box 32"/>
          <p:cNvSpPr txBox="1">
            <a:spLocks noChangeArrowheads="1"/>
          </p:cNvSpPr>
          <p:nvPr/>
        </p:nvSpPr>
        <p:spPr bwMode="auto">
          <a:xfrm>
            <a:off x="4775200" y="2114550"/>
            <a:ext cx="508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i</a:t>
            </a:r>
            <a:r>
              <a:rPr lang="en-US" sz="1400" baseline="-25000"/>
              <a:t>1</a:t>
            </a:r>
          </a:p>
        </p:txBody>
      </p:sp>
      <p:sp>
        <p:nvSpPr>
          <p:cNvPr id="34849" name="Text Box 33"/>
          <p:cNvSpPr txBox="1">
            <a:spLocks noChangeArrowheads="1"/>
          </p:cNvSpPr>
          <p:nvPr/>
        </p:nvSpPr>
        <p:spPr bwMode="auto">
          <a:xfrm>
            <a:off x="3860800" y="4743450"/>
            <a:ext cx="7112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AE</a:t>
            </a:r>
            <a:r>
              <a:rPr lang="en-US" sz="1400" baseline="-25000"/>
              <a:t>1</a:t>
            </a:r>
          </a:p>
        </p:txBody>
      </p:sp>
      <p:sp>
        <p:nvSpPr>
          <p:cNvPr id="34850" name="Line 34"/>
          <p:cNvSpPr>
            <a:spLocks noChangeShapeType="1"/>
          </p:cNvSpPr>
          <p:nvPr/>
        </p:nvSpPr>
        <p:spPr bwMode="auto">
          <a:xfrm>
            <a:off x="1625600" y="5086350"/>
            <a:ext cx="0" cy="1714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34851" name="Text Box 35"/>
          <p:cNvSpPr txBox="1">
            <a:spLocks noChangeArrowheads="1"/>
          </p:cNvSpPr>
          <p:nvPr/>
        </p:nvSpPr>
        <p:spPr bwMode="auto">
          <a:xfrm>
            <a:off x="2051050" y="1484313"/>
            <a:ext cx="7112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MS</a:t>
            </a:r>
            <a:r>
              <a:rPr lang="en-US" sz="1400" baseline="-25000"/>
              <a:t>0</a:t>
            </a:r>
          </a:p>
        </p:txBody>
      </p:sp>
      <p:sp>
        <p:nvSpPr>
          <p:cNvPr id="34852" name="Text Box 36"/>
          <p:cNvSpPr txBox="1">
            <a:spLocks noChangeArrowheads="1"/>
          </p:cNvSpPr>
          <p:nvPr/>
        </p:nvSpPr>
        <p:spPr bwMode="auto">
          <a:xfrm>
            <a:off x="3759200" y="2914650"/>
            <a:ext cx="7112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MD</a:t>
            </a:r>
            <a:r>
              <a:rPr lang="en-US" sz="1400" baseline="-25000"/>
              <a:t>1</a:t>
            </a:r>
          </a:p>
        </p:txBody>
      </p:sp>
      <p:sp>
        <p:nvSpPr>
          <p:cNvPr id="34853" name="Text Box 37"/>
          <p:cNvSpPr txBox="1">
            <a:spLocks noChangeArrowheads="1"/>
          </p:cNvSpPr>
          <p:nvPr/>
        </p:nvSpPr>
        <p:spPr bwMode="auto">
          <a:xfrm>
            <a:off x="7620000" y="2971800"/>
            <a:ext cx="7112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I</a:t>
            </a:r>
            <a:r>
              <a:rPr lang="en-US" sz="1400" baseline="-25000"/>
              <a:t>d</a:t>
            </a:r>
          </a:p>
        </p:txBody>
      </p:sp>
      <p:sp>
        <p:nvSpPr>
          <p:cNvPr id="34854" name="Text Box 38"/>
          <p:cNvSpPr txBox="1">
            <a:spLocks noChangeArrowheads="1"/>
          </p:cNvSpPr>
          <p:nvPr/>
        </p:nvSpPr>
        <p:spPr bwMode="auto">
          <a:xfrm>
            <a:off x="3352800" y="3143250"/>
            <a:ext cx="7112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MD</a:t>
            </a:r>
            <a:r>
              <a:rPr lang="en-US" sz="1400" baseline="-25000"/>
              <a:t>0</a:t>
            </a:r>
          </a:p>
        </p:txBody>
      </p:sp>
      <p:sp>
        <p:nvSpPr>
          <p:cNvPr id="34855" name="Line 39"/>
          <p:cNvSpPr>
            <a:spLocks noChangeShapeType="1"/>
          </p:cNvSpPr>
          <p:nvPr/>
        </p:nvSpPr>
        <p:spPr bwMode="auto">
          <a:xfrm>
            <a:off x="1727200" y="2343150"/>
            <a:ext cx="1727200" cy="9715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34856" name="Line 40"/>
          <p:cNvSpPr>
            <a:spLocks noChangeShapeType="1"/>
          </p:cNvSpPr>
          <p:nvPr/>
        </p:nvSpPr>
        <p:spPr bwMode="auto">
          <a:xfrm>
            <a:off x="3059832" y="3068960"/>
            <a:ext cx="508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34857" name="Line 41"/>
          <p:cNvSpPr>
            <a:spLocks noChangeShapeType="1"/>
          </p:cNvSpPr>
          <p:nvPr/>
        </p:nvSpPr>
        <p:spPr bwMode="auto">
          <a:xfrm flipH="1">
            <a:off x="1403350" y="2349500"/>
            <a:ext cx="1296988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34858" name="Line 42"/>
          <p:cNvSpPr>
            <a:spLocks noChangeShapeType="1"/>
          </p:cNvSpPr>
          <p:nvPr/>
        </p:nvSpPr>
        <p:spPr bwMode="auto">
          <a:xfrm flipV="1">
            <a:off x="812800" y="2171700"/>
            <a:ext cx="0" cy="571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34859" name="Line 43"/>
          <p:cNvSpPr>
            <a:spLocks noChangeShapeType="1"/>
          </p:cNvSpPr>
          <p:nvPr/>
        </p:nvSpPr>
        <p:spPr bwMode="auto">
          <a:xfrm>
            <a:off x="5292725" y="2349500"/>
            <a:ext cx="1223963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34860" name="Line 44"/>
          <p:cNvSpPr>
            <a:spLocks noChangeShapeType="1"/>
          </p:cNvSpPr>
          <p:nvPr/>
        </p:nvSpPr>
        <p:spPr bwMode="auto">
          <a:xfrm>
            <a:off x="5283200" y="2743200"/>
            <a:ext cx="19304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34861" name="Line 45"/>
          <p:cNvSpPr>
            <a:spLocks noChangeShapeType="1"/>
          </p:cNvSpPr>
          <p:nvPr/>
        </p:nvSpPr>
        <p:spPr bwMode="auto">
          <a:xfrm>
            <a:off x="7213600" y="2743200"/>
            <a:ext cx="0" cy="74295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34862" name="Line 46"/>
          <p:cNvSpPr>
            <a:spLocks noChangeShapeType="1"/>
          </p:cNvSpPr>
          <p:nvPr/>
        </p:nvSpPr>
        <p:spPr bwMode="auto">
          <a:xfrm flipH="1">
            <a:off x="6502400" y="3371850"/>
            <a:ext cx="711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34863" name="Line 47"/>
          <p:cNvSpPr>
            <a:spLocks noChangeShapeType="1"/>
          </p:cNvSpPr>
          <p:nvPr/>
        </p:nvSpPr>
        <p:spPr bwMode="auto">
          <a:xfrm flipH="1" flipV="1">
            <a:off x="5580063" y="2420938"/>
            <a:ext cx="7937" cy="3222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34864" name="Line 48"/>
          <p:cNvSpPr>
            <a:spLocks noChangeShapeType="1"/>
          </p:cNvSpPr>
          <p:nvPr/>
        </p:nvSpPr>
        <p:spPr bwMode="auto">
          <a:xfrm flipV="1">
            <a:off x="1320800" y="4343400"/>
            <a:ext cx="2641600" cy="16573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34865" name="Line 49"/>
          <p:cNvSpPr>
            <a:spLocks noChangeShapeType="1"/>
          </p:cNvSpPr>
          <p:nvPr/>
        </p:nvSpPr>
        <p:spPr bwMode="auto">
          <a:xfrm flipV="1">
            <a:off x="1320800" y="4857750"/>
            <a:ext cx="2743200" cy="571500"/>
          </a:xfrm>
          <a:prstGeom prst="line">
            <a:avLst/>
          </a:prstGeom>
          <a:noFill/>
          <a:ln w="28575">
            <a:solidFill>
              <a:srgbClr val="FF0000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34866" name="Line 50"/>
          <p:cNvSpPr>
            <a:spLocks noChangeShapeType="1"/>
          </p:cNvSpPr>
          <p:nvPr/>
        </p:nvSpPr>
        <p:spPr bwMode="auto">
          <a:xfrm flipV="1">
            <a:off x="1320800" y="4572000"/>
            <a:ext cx="2743200" cy="5143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34867" name="Line 51"/>
          <p:cNvSpPr>
            <a:spLocks noChangeShapeType="1"/>
          </p:cNvSpPr>
          <p:nvPr/>
        </p:nvSpPr>
        <p:spPr bwMode="auto">
          <a:xfrm>
            <a:off x="3352800" y="4686300"/>
            <a:ext cx="0" cy="131445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34868" name="Line 52"/>
          <p:cNvSpPr>
            <a:spLocks noChangeShapeType="1"/>
          </p:cNvSpPr>
          <p:nvPr/>
        </p:nvSpPr>
        <p:spPr bwMode="auto">
          <a:xfrm>
            <a:off x="2641600" y="5143500"/>
            <a:ext cx="0" cy="85725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34869" name="Line 53"/>
          <p:cNvSpPr>
            <a:spLocks noChangeShapeType="1"/>
          </p:cNvSpPr>
          <p:nvPr/>
        </p:nvSpPr>
        <p:spPr bwMode="auto">
          <a:xfrm flipH="1">
            <a:off x="2743200" y="5943600"/>
            <a:ext cx="609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34870" name="Text Box 54"/>
          <p:cNvSpPr txBox="1">
            <a:spLocks noChangeArrowheads="1"/>
          </p:cNvSpPr>
          <p:nvPr/>
        </p:nvSpPr>
        <p:spPr bwMode="auto">
          <a:xfrm>
            <a:off x="203200" y="5029200"/>
            <a:ext cx="1016000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0"/>
              <a:t>Fall in I</a:t>
            </a:r>
          </a:p>
        </p:txBody>
      </p:sp>
      <p:sp>
        <p:nvSpPr>
          <p:cNvPr id="34871" name="Line 55"/>
          <p:cNvSpPr>
            <a:spLocks noChangeShapeType="1"/>
          </p:cNvSpPr>
          <p:nvPr/>
        </p:nvSpPr>
        <p:spPr bwMode="auto">
          <a:xfrm>
            <a:off x="1219200" y="5086350"/>
            <a:ext cx="0" cy="342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34872" name="Line 56"/>
          <p:cNvSpPr>
            <a:spLocks noChangeShapeType="1"/>
          </p:cNvSpPr>
          <p:nvPr/>
        </p:nvSpPr>
        <p:spPr bwMode="auto">
          <a:xfrm flipV="1">
            <a:off x="5292725" y="4005263"/>
            <a:ext cx="0" cy="20161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34873" name="Line 57"/>
          <p:cNvSpPr>
            <a:spLocks noChangeShapeType="1"/>
          </p:cNvSpPr>
          <p:nvPr/>
        </p:nvSpPr>
        <p:spPr bwMode="auto">
          <a:xfrm>
            <a:off x="5292725" y="6021388"/>
            <a:ext cx="3167063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34874" name="Text Box 58"/>
          <p:cNvSpPr txBox="1">
            <a:spLocks noChangeArrowheads="1"/>
          </p:cNvSpPr>
          <p:nvPr/>
        </p:nvSpPr>
        <p:spPr bwMode="auto">
          <a:xfrm>
            <a:off x="4643438" y="4005263"/>
            <a:ext cx="812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0"/>
              <a:t>P</a:t>
            </a:r>
          </a:p>
        </p:txBody>
      </p:sp>
      <p:sp>
        <p:nvSpPr>
          <p:cNvPr id="34875" name="Text Box 59"/>
          <p:cNvSpPr txBox="1">
            <a:spLocks noChangeArrowheads="1"/>
          </p:cNvSpPr>
          <p:nvPr/>
        </p:nvSpPr>
        <p:spPr bwMode="auto">
          <a:xfrm>
            <a:off x="7812088" y="6092825"/>
            <a:ext cx="1016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GDP</a:t>
            </a:r>
          </a:p>
        </p:txBody>
      </p:sp>
      <p:sp>
        <p:nvSpPr>
          <p:cNvPr id="34876" name="Line 60"/>
          <p:cNvSpPr>
            <a:spLocks noChangeShapeType="1"/>
          </p:cNvSpPr>
          <p:nvPr/>
        </p:nvSpPr>
        <p:spPr bwMode="auto">
          <a:xfrm>
            <a:off x="6156325" y="4437063"/>
            <a:ext cx="1728788" cy="129698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34877" name="Line 61"/>
          <p:cNvSpPr>
            <a:spLocks noChangeShapeType="1"/>
          </p:cNvSpPr>
          <p:nvPr/>
        </p:nvSpPr>
        <p:spPr bwMode="auto">
          <a:xfrm flipV="1">
            <a:off x="5867400" y="4797425"/>
            <a:ext cx="2089150" cy="50323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34878" name="Text Box 62"/>
          <p:cNvSpPr txBox="1">
            <a:spLocks noChangeArrowheads="1"/>
          </p:cNvSpPr>
          <p:nvPr/>
        </p:nvSpPr>
        <p:spPr bwMode="auto">
          <a:xfrm>
            <a:off x="7667625" y="4437063"/>
            <a:ext cx="504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0"/>
              <a:t>AS </a:t>
            </a:r>
          </a:p>
        </p:txBody>
      </p:sp>
      <p:sp>
        <p:nvSpPr>
          <p:cNvPr id="34879" name="Line 63"/>
          <p:cNvSpPr>
            <a:spLocks noChangeShapeType="1"/>
          </p:cNvSpPr>
          <p:nvPr/>
        </p:nvSpPr>
        <p:spPr bwMode="auto">
          <a:xfrm flipH="1">
            <a:off x="5292725" y="5013325"/>
            <a:ext cx="1655763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34880" name="Line 64"/>
          <p:cNvSpPr>
            <a:spLocks noChangeShapeType="1"/>
          </p:cNvSpPr>
          <p:nvPr/>
        </p:nvSpPr>
        <p:spPr bwMode="auto">
          <a:xfrm>
            <a:off x="6948488" y="5084763"/>
            <a:ext cx="0" cy="936625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34881" name="Line 65"/>
          <p:cNvSpPr>
            <a:spLocks noChangeShapeType="1"/>
          </p:cNvSpPr>
          <p:nvPr/>
        </p:nvSpPr>
        <p:spPr bwMode="auto">
          <a:xfrm>
            <a:off x="5724525" y="4652963"/>
            <a:ext cx="1728788" cy="1296987"/>
          </a:xfrm>
          <a:prstGeom prst="line">
            <a:avLst/>
          </a:prstGeom>
          <a:noFill/>
          <a:ln w="28575">
            <a:solidFill>
              <a:srgbClr val="FF0000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34882" name="Text Box 66"/>
          <p:cNvSpPr txBox="1">
            <a:spLocks noChangeArrowheads="1"/>
          </p:cNvSpPr>
          <p:nvPr/>
        </p:nvSpPr>
        <p:spPr bwMode="auto">
          <a:xfrm>
            <a:off x="5651500" y="4149725"/>
            <a:ext cx="7112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AD</a:t>
            </a:r>
            <a:r>
              <a:rPr lang="en-US" sz="1400" baseline="-25000"/>
              <a:t>o</a:t>
            </a:r>
          </a:p>
        </p:txBody>
      </p:sp>
      <p:sp>
        <p:nvSpPr>
          <p:cNvPr id="34883" name="Text Box 67"/>
          <p:cNvSpPr txBox="1">
            <a:spLocks noChangeArrowheads="1"/>
          </p:cNvSpPr>
          <p:nvPr/>
        </p:nvSpPr>
        <p:spPr bwMode="auto">
          <a:xfrm>
            <a:off x="5435600" y="4508500"/>
            <a:ext cx="7112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AD</a:t>
            </a:r>
            <a:r>
              <a:rPr lang="en-US" sz="1400" baseline="-25000"/>
              <a:t>1</a:t>
            </a:r>
          </a:p>
        </p:txBody>
      </p:sp>
      <p:sp>
        <p:nvSpPr>
          <p:cNvPr id="34884" name="Line 68"/>
          <p:cNvSpPr>
            <a:spLocks noChangeShapeType="1"/>
          </p:cNvSpPr>
          <p:nvPr/>
        </p:nvSpPr>
        <p:spPr bwMode="auto">
          <a:xfrm flipH="1">
            <a:off x="6084888" y="4797425"/>
            <a:ext cx="50323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34885" name="Line 69"/>
          <p:cNvSpPr>
            <a:spLocks noChangeShapeType="1"/>
          </p:cNvSpPr>
          <p:nvPr/>
        </p:nvSpPr>
        <p:spPr bwMode="auto">
          <a:xfrm>
            <a:off x="6372225" y="5157788"/>
            <a:ext cx="0" cy="936625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34886" name="Text Box 70"/>
          <p:cNvSpPr txBox="1">
            <a:spLocks noChangeArrowheads="1"/>
          </p:cNvSpPr>
          <p:nvPr/>
        </p:nvSpPr>
        <p:spPr bwMode="auto">
          <a:xfrm>
            <a:off x="6732588" y="6021388"/>
            <a:ext cx="504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Y</a:t>
            </a:r>
            <a:r>
              <a:rPr lang="en-US" sz="1400" baseline="-25000"/>
              <a:t>o</a:t>
            </a:r>
          </a:p>
        </p:txBody>
      </p:sp>
      <p:sp>
        <p:nvSpPr>
          <p:cNvPr id="34887" name="Text Box 71"/>
          <p:cNvSpPr txBox="1">
            <a:spLocks noChangeArrowheads="1"/>
          </p:cNvSpPr>
          <p:nvPr/>
        </p:nvSpPr>
        <p:spPr bwMode="auto">
          <a:xfrm>
            <a:off x="6227763" y="6021388"/>
            <a:ext cx="3937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Y</a:t>
            </a:r>
            <a:r>
              <a:rPr lang="en-US" sz="1400" baseline="-25000"/>
              <a:t>1</a:t>
            </a:r>
          </a:p>
        </p:txBody>
      </p:sp>
      <p:sp>
        <p:nvSpPr>
          <p:cNvPr id="34888" name="Line 72"/>
          <p:cNvSpPr>
            <a:spLocks noChangeShapeType="1"/>
          </p:cNvSpPr>
          <p:nvPr/>
        </p:nvSpPr>
        <p:spPr bwMode="auto">
          <a:xfrm flipH="1">
            <a:off x="6443663" y="5876925"/>
            <a:ext cx="4333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34889" name="Text Box 73"/>
          <p:cNvSpPr txBox="1">
            <a:spLocks noChangeArrowheads="1"/>
          </p:cNvSpPr>
          <p:nvPr/>
        </p:nvSpPr>
        <p:spPr bwMode="auto">
          <a:xfrm>
            <a:off x="4859338" y="4797425"/>
            <a:ext cx="504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P</a:t>
            </a:r>
            <a:r>
              <a:rPr lang="en-US" sz="1400" baseline="-25000"/>
              <a:t>o</a:t>
            </a:r>
          </a:p>
        </p:txBody>
      </p:sp>
      <p:sp>
        <p:nvSpPr>
          <p:cNvPr id="34890" name="Line 74"/>
          <p:cNvSpPr>
            <a:spLocks noChangeShapeType="1"/>
          </p:cNvSpPr>
          <p:nvPr/>
        </p:nvSpPr>
        <p:spPr bwMode="auto">
          <a:xfrm flipH="1">
            <a:off x="5292725" y="5157788"/>
            <a:ext cx="10795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34891" name="Text Box 75"/>
          <p:cNvSpPr txBox="1">
            <a:spLocks noChangeArrowheads="1"/>
          </p:cNvSpPr>
          <p:nvPr/>
        </p:nvSpPr>
        <p:spPr bwMode="auto">
          <a:xfrm>
            <a:off x="4932363" y="5013325"/>
            <a:ext cx="3937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P</a:t>
            </a:r>
            <a:r>
              <a:rPr lang="en-US" sz="1400" baseline="-25000"/>
              <a:t>1</a:t>
            </a:r>
          </a:p>
        </p:txBody>
      </p:sp>
      <p:sp>
        <p:nvSpPr>
          <p:cNvPr id="34892" name="Line 76"/>
          <p:cNvSpPr>
            <a:spLocks noChangeShapeType="1"/>
          </p:cNvSpPr>
          <p:nvPr/>
        </p:nvSpPr>
        <p:spPr bwMode="auto">
          <a:xfrm>
            <a:off x="4932363" y="4941888"/>
            <a:ext cx="0" cy="2873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34893" name="Line 77"/>
          <p:cNvSpPr>
            <a:spLocks noChangeShapeType="1"/>
          </p:cNvSpPr>
          <p:nvPr/>
        </p:nvSpPr>
        <p:spPr bwMode="auto">
          <a:xfrm>
            <a:off x="2700338" y="1773238"/>
            <a:ext cx="0" cy="1771650"/>
          </a:xfrm>
          <a:prstGeom prst="line">
            <a:avLst/>
          </a:prstGeom>
          <a:noFill/>
          <a:ln w="28575">
            <a:solidFill>
              <a:srgbClr val="FF3300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34894" name="Text Box 78"/>
          <p:cNvSpPr txBox="1">
            <a:spLocks noChangeArrowheads="1"/>
          </p:cNvSpPr>
          <p:nvPr/>
        </p:nvSpPr>
        <p:spPr bwMode="auto">
          <a:xfrm>
            <a:off x="2555875" y="1484313"/>
            <a:ext cx="7112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/>
              <a:t>MS</a:t>
            </a:r>
            <a:r>
              <a:rPr lang="en-US" sz="1400" baseline="-25000"/>
              <a:t>1</a:t>
            </a:r>
          </a:p>
        </p:txBody>
      </p:sp>
      <p:sp>
        <p:nvSpPr>
          <p:cNvPr id="34895" name="Line 79"/>
          <p:cNvSpPr>
            <a:spLocks noChangeShapeType="1"/>
          </p:cNvSpPr>
          <p:nvPr/>
        </p:nvSpPr>
        <p:spPr bwMode="auto">
          <a:xfrm>
            <a:off x="2484438" y="1484313"/>
            <a:ext cx="21590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CA"/>
          </a:p>
        </p:txBody>
      </p:sp>
      <p:sp>
        <p:nvSpPr>
          <p:cNvPr id="80" name="TextBox 79"/>
          <p:cNvSpPr txBox="1"/>
          <p:nvPr/>
        </p:nvSpPr>
        <p:spPr>
          <a:xfrm>
            <a:off x="2339752" y="1124744"/>
            <a:ext cx="3857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Easy Money Policy → </a:t>
            </a:r>
            <a:r>
              <a:rPr lang="en-US" dirty="0">
                <a:solidFill>
                  <a:srgbClr val="FF0000"/>
                </a:solidFill>
              </a:rPr>
              <a:t>H</a:t>
            </a:r>
            <a:r>
              <a:rPr lang="en-US" dirty="0" smtClean="0">
                <a:solidFill>
                  <a:srgbClr val="FF0000"/>
                </a:solidFill>
              </a:rPr>
              <a:t>igher P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2699792" y="2780928"/>
            <a:ext cx="10801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>
                <a:solidFill>
                  <a:srgbClr val="0000FF"/>
                </a:solidFill>
              </a:rPr>
              <a:t>Higher P</a:t>
            </a:r>
            <a:endParaRPr lang="en-US" sz="1200" dirty="0">
              <a:solidFill>
                <a:srgbClr val="0000FF"/>
              </a:solidFill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904706" y="6321424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Output falls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516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04813"/>
            <a:ext cx="8229600" cy="647700"/>
          </a:xfrm>
          <a:noFill/>
          <a:ln>
            <a:solidFill>
              <a:schemeClr val="tx1"/>
            </a:solidFill>
          </a:ln>
        </p:spPr>
        <p:txBody>
          <a:bodyPr/>
          <a:lstStyle/>
          <a:p>
            <a:pPr eaLnBrk="1" hangingPunct="1"/>
            <a:r>
              <a:rPr lang="en-US" sz="2800" smtClean="0"/>
              <a:t>Monetary Policy &amp; the International Economy</a:t>
            </a:r>
            <a:endParaRPr lang="en-CA" sz="2800" smtClean="0"/>
          </a:p>
        </p:txBody>
      </p:sp>
      <p:sp>
        <p:nvSpPr>
          <p:cNvPr id="17541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268413"/>
            <a:ext cx="8496300" cy="5018087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 b="1" dirty="0" smtClean="0"/>
              <a:t>Net exports effects </a:t>
            </a:r>
            <a:r>
              <a:rPr lang="en-US" sz="2400" b="1" u="sng" dirty="0" smtClean="0"/>
              <a:t>reinforce monetary policy</a:t>
            </a:r>
          </a:p>
          <a:p>
            <a:pPr eaLnBrk="1" hangingPunct="1">
              <a:lnSpc>
                <a:spcPct val="90000"/>
              </a:lnSpc>
            </a:pPr>
            <a:endParaRPr lang="en-US" sz="2400" b="1" dirty="0" smtClean="0"/>
          </a:p>
          <a:p>
            <a:pPr lvl="1" eaLnBrk="1" hangingPunct="1">
              <a:lnSpc>
                <a:spcPct val="90000"/>
              </a:lnSpc>
            </a:pPr>
            <a:r>
              <a:rPr lang="en-US" sz="2400" u="sng" dirty="0" smtClean="0"/>
              <a:t>Expansionary policy</a:t>
            </a:r>
            <a:r>
              <a:rPr lang="en-US" sz="2400" dirty="0" smtClean="0"/>
              <a:t>: lower interest rate will cause capital outflows, depreciating the value of the C$, stimulate exports and AD, and increase equilibrium GDP</a:t>
            </a:r>
          </a:p>
          <a:p>
            <a:pPr lvl="1" algn="ctr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400" dirty="0" err="1" smtClean="0">
                <a:solidFill>
                  <a:srgbClr val="FF3300"/>
                </a:solidFill>
              </a:rPr>
              <a:t>i</a:t>
            </a:r>
            <a:r>
              <a:rPr lang="en-US" sz="2400" dirty="0" smtClean="0">
                <a:solidFill>
                  <a:srgbClr val="FF3300"/>
                </a:solidFill>
              </a:rPr>
              <a:t> </a:t>
            </a:r>
            <a:r>
              <a:rPr lang="en-US" sz="2400" dirty="0" smtClean="0">
                <a:solidFill>
                  <a:srgbClr val="FF3300"/>
                </a:solidFill>
                <a:sym typeface="Symbol" pitchFamily="18" charset="2"/>
              </a:rPr>
              <a:t> </a:t>
            </a:r>
            <a:r>
              <a:rPr lang="en-US" sz="2400" dirty="0" smtClean="0">
                <a:solidFill>
                  <a:srgbClr val="FF3300"/>
                </a:solidFill>
              </a:rPr>
              <a:t> capital outflows </a:t>
            </a:r>
            <a:r>
              <a:rPr lang="en-US" sz="2400" dirty="0" smtClean="0">
                <a:solidFill>
                  <a:srgbClr val="FF3300"/>
                </a:solidFill>
                <a:sym typeface="Symbol" pitchFamily="18" charset="2"/>
              </a:rPr>
              <a:t></a:t>
            </a:r>
            <a:r>
              <a:rPr lang="en-US" sz="2400" dirty="0" smtClean="0">
                <a:solidFill>
                  <a:srgbClr val="FF3300"/>
                </a:solidFill>
              </a:rPr>
              <a:t> e </a:t>
            </a:r>
            <a:r>
              <a:rPr lang="en-US" sz="2400" dirty="0" smtClean="0">
                <a:solidFill>
                  <a:srgbClr val="FF3300"/>
                </a:solidFill>
                <a:sym typeface="Symbol" pitchFamily="18" charset="2"/>
              </a:rPr>
              <a:t></a:t>
            </a:r>
            <a:r>
              <a:rPr lang="en-US" sz="2400" dirty="0" smtClean="0">
                <a:solidFill>
                  <a:srgbClr val="FF3300"/>
                </a:solidFill>
              </a:rPr>
              <a:t> </a:t>
            </a:r>
            <a:r>
              <a:rPr lang="en-US" sz="2400" dirty="0" err="1" smtClean="0">
                <a:solidFill>
                  <a:srgbClr val="FF3300"/>
                </a:solidFill>
              </a:rPr>
              <a:t>Xn</a:t>
            </a:r>
            <a:r>
              <a:rPr lang="en-US" sz="2400" dirty="0" smtClean="0">
                <a:solidFill>
                  <a:srgbClr val="FF3300"/>
                </a:solidFill>
              </a:rPr>
              <a:t> </a:t>
            </a:r>
            <a:r>
              <a:rPr lang="en-US" sz="2400" dirty="0" smtClean="0">
                <a:solidFill>
                  <a:srgbClr val="FF3300"/>
                </a:solidFill>
                <a:sym typeface="Symbol" pitchFamily="18" charset="2"/>
              </a:rPr>
              <a:t></a:t>
            </a:r>
            <a:r>
              <a:rPr lang="en-US" sz="2400" dirty="0" smtClean="0">
                <a:solidFill>
                  <a:srgbClr val="FF3300"/>
                </a:solidFill>
              </a:rPr>
              <a:t> </a:t>
            </a:r>
            <a:r>
              <a:rPr lang="en-US" sz="2400" dirty="0" smtClean="0">
                <a:solidFill>
                  <a:srgbClr val="FF3300"/>
                </a:solidFill>
                <a:sym typeface="Symbol" pitchFamily="18" charset="2"/>
              </a:rPr>
              <a:t></a:t>
            </a:r>
            <a:r>
              <a:rPr lang="en-US" sz="2400" dirty="0" smtClean="0">
                <a:solidFill>
                  <a:srgbClr val="FF3300"/>
                </a:solidFill>
              </a:rPr>
              <a:t> AD/ AE </a:t>
            </a:r>
            <a:r>
              <a:rPr lang="en-US" sz="2400" dirty="0" smtClean="0">
                <a:solidFill>
                  <a:srgbClr val="FF3300"/>
                </a:solidFill>
                <a:sym typeface="Symbol" pitchFamily="18" charset="2"/>
              </a:rPr>
              <a:t></a:t>
            </a:r>
            <a:r>
              <a:rPr lang="en-US" sz="2400" dirty="0" smtClean="0">
                <a:solidFill>
                  <a:srgbClr val="FF3300"/>
                </a:solidFill>
              </a:rPr>
              <a:t> Y/P </a:t>
            </a:r>
            <a:r>
              <a:rPr lang="en-US" sz="2400" dirty="0" smtClean="0">
                <a:solidFill>
                  <a:srgbClr val="FF3300"/>
                </a:solidFill>
                <a:sym typeface="Symbol" pitchFamily="18" charset="2"/>
              </a:rPr>
              <a:t></a:t>
            </a:r>
            <a:endParaRPr lang="en-US" sz="2400" dirty="0" smtClean="0">
              <a:solidFill>
                <a:srgbClr val="FF3300"/>
              </a:solidFill>
            </a:endParaRPr>
          </a:p>
          <a:p>
            <a:pPr lvl="1"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sz="2400" dirty="0" smtClean="0">
              <a:solidFill>
                <a:srgbClr val="FF3300"/>
              </a:solidFill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 sz="2400" u="sng" dirty="0" err="1" smtClean="0"/>
              <a:t>Contractionary</a:t>
            </a:r>
            <a:r>
              <a:rPr lang="en-US" sz="2400" u="sng" dirty="0" smtClean="0"/>
              <a:t> policy</a:t>
            </a:r>
            <a:r>
              <a:rPr lang="en-US" sz="2400" dirty="0" smtClean="0"/>
              <a:t>: higher interest rate will cause capital inflows, appreciating the value of the C$, decrease exports and AD, and decrease equilibrium GDP</a:t>
            </a:r>
          </a:p>
          <a:p>
            <a:pPr lvl="1" algn="ctr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400" dirty="0" err="1" smtClean="0">
                <a:solidFill>
                  <a:srgbClr val="FF3300"/>
                </a:solidFill>
              </a:rPr>
              <a:t>i</a:t>
            </a:r>
            <a:r>
              <a:rPr lang="en-US" sz="2400" dirty="0" smtClean="0">
                <a:solidFill>
                  <a:srgbClr val="FF3300"/>
                </a:solidFill>
              </a:rPr>
              <a:t> </a:t>
            </a:r>
            <a:r>
              <a:rPr lang="en-US" sz="2400" dirty="0" smtClean="0">
                <a:solidFill>
                  <a:srgbClr val="FF3300"/>
                </a:solidFill>
                <a:sym typeface="Symbol" pitchFamily="18" charset="2"/>
              </a:rPr>
              <a:t> </a:t>
            </a:r>
            <a:r>
              <a:rPr lang="en-US" sz="2400" dirty="0" smtClean="0">
                <a:solidFill>
                  <a:srgbClr val="FF3300"/>
                </a:solidFill>
              </a:rPr>
              <a:t> capital inflows </a:t>
            </a:r>
            <a:r>
              <a:rPr lang="en-US" sz="2400" dirty="0" smtClean="0">
                <a:solidFill>
                  <a:srgbClr val="FF3300"/>
                </a:solidFill>
                <a:sym typeface="Symbol" pitchFamily="18" charset="2"/>
              </a:rPr>
              <a:t></a:t>
            </a:r>
            <a:r>
              <a:rPr lang="en-US" sz="2400" dirty="0" smtClean="0">
                <a:solidFill>
                  <a:srgbClr val="FF3300"/>
                </a:solidFill>
              </a:rPr>
              <a:t> e </a:t>
            </a:r>
            <a:r>
              <a:rPr lang="en-US" sz="2400" dirty="0" smtClean="0">
                <a:solidFill>
                  <a:srgbClr val="FF3300"/>
                </a:solidFill>
                <a:sym typeface="Symbol" pitchFamily="18" charset="2"/>
              </a:rPr>
              <a:t></a:t>
            </a:r>
            <a:r>
              <a:rPr lang="en-US" sz="2400" dirty="0" smtClean="0">
                <a:solidFill>
                  <a:srgbClr val="FF3300"/>
                </a:solidFill>
              </a:rPr>
              <a:t> </a:t>
            </a:r>
            <a:r>
              <a:rPr lang="en-US" sz="2400" dirty="0" err="1" smtClean="0">
                <a:solidFill>
                  <a:srgbClr val="FF3300"/>
                </a:solidFill>
              </a:rPr>
              <a:t>Xn</a:t>
            </a:r>
            <a:r>
              <a:rPr lang="en-US" sz="2400" dirty="0" smtClean="0">
                <a:solidFill>
                  <a:srgbClr val="FF3300"/>
                </a:solidFill>
              </a:rPr>
              <a:t> </a:t>
            </a:r>
            <a:r>
              <a:rPr lang="en-US" sz="2400" dirty="0" smtClean="0">
                <a:solidFill>
                  <a:srgbClr val="FF3300"/>
                </a:solidFill>
                <a:sym typeface="Symbol" pitchFamily="18" charset="2"/>
              </a:rPr>
              <a:t></a:t>
            </a:r>
            <a:r>
              <a:rPr lang="en-US" sz="2400" dirty="0" smtClean="0">
                <a:solidFill>
                  <a:srgbClr val="FF3300"/>
                </a:solidFill>
              </a:rPr>
              <a:t> </a:t>
            </a:r>
            <a:r>
              <a:rPr lang="en-US" sz="2400" dirty="0" smtClean="0">
                <a:solidFill>
                  <a:srgbClr val="FF3300"/>
                </a:solidFill>
                <a:sym typeface="Symbol" pitchFamily="18" charset="2"/>
              </a:rPr>
              <a:t></a:t>
            </a:r>
            <a:r>
              <a:rPr lang="en-US" sz="2400" dirty="0" smtClean="0">
                <a:solidFill>
                  <a:srgbClr val="FF3300"/>
                </a:solidFill>
              </a:rPr>
              <a:t> AD/ AE </a:t>
            </a:r>
            <a:r>
              <a:rPr lang="en-US" sz="2400" dirty="0" smtClean="0">
                <a:solidFill>
                  <a:srgbClr val="FF3300"/>
                </a:solidFill>
                <a:sym typeface="Symbol" pitchFamily="18" charset="2"/>
              </a:rPr>
              <a:t> </a:t>
            </a:r>
            <a:r>
              <a:rPr lang="en-US" sz="2400" dirty="0" smtClean="0">
                <a:solidFill>
                  <a:srgbClr val="FF3300"/>
                </a:solidFill>
              </a:rPr>
              <a:t> Y/P </a:t>
            </a:r>
            <a:r>
              <a:rPr lang="en-US" sz="2400" dirty="0" smtClean="0">
                <a:solidFill>
                  <a:srgbClr val="FF3300"/>
                </a:solidFill>
                <a:sym typeface="Symbol" pitchFamily="18" charset="2"/>
              </a:rPr>
              <a:t>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54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541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541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541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541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54115" grpId="0" build="p" bldLvl="3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6162" name="Text Box 2"/>
          <p:cNvSpPr txBox="1">
            <a:spLocks noChangeArrowheads="1"/>
          </p:cNvSpPr>
          <p:nvPr/>
        </p:nvSpPr>
        <p:spPr bwMode="auto">
          <a:xfrm>
            <a:off x="2155825" y="914400"/>
            <a:ext cx="4827588" cy="5191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800" i="1" dirty="0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pitchFamily="34" charset="0"/>
              </a:rPr>
              <a:t>Problem</a:t>
            </a:r>
            <a:r>
              <a:rPr lang="en-US" sz="2800" dirty="0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pitchFamily="34" charset="0"/>
              </a:rPr>
              <a:t>:  recession, slow growth</a:t>
            </a:r>
            <a:endParaRPr lang="en-CA" sz="2800" dirty="0">
              <a:effectLst>
                <a:outerShdw blurRad="38100" dist="38100" dir="2700000" algn="tl">
                  <a:srgbClr val="C0C0C0"/>
                </a:outerShdw>
              </a:effectLst>
              <a:latin typeface="Arial Narrow" pitchFamily="34" charset="0"/>
              <a:cs typeface="Arial" pitchFamily="34" charset="0"/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92100" y="1397000"/>
            <a:ext cx="8543925" cy="1204913"/>
            <a:chOff x="184" y="429"/>
            <a:chExt cx="5382" cy="759"/>
          </a:xfrm>
        </p:grpSpPr>
        <p:sp>
          <p:nvSpPr>
            <p:cNvPr id="1756164" name="Text Box 4"/>
            <p:cNvSpPr txBox="1">
              <a:spLocks noChangeArrowheads="1"/>
            </p:cNvSpPr>
            <p:nvPr/>
          </p:nvSpPr>
          <p:spPr bwMode="auto">
            <a:xfrm>
              <a:off x="184" y="592"/>
              <a:ext cx="5382" cy="596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2800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Narrow" pitchFamily="34" charset="0"/>
                  <a:cs typeface="Arial" pitchFamily="34" charset="0"/>
                </a:rPr>
                <a:t>Easy money policy</a:t>
              </a:r>
            </a:p>
            <a:p>
              <a:pPr>
                <a:defRPr/>
              </a:pPr>
              <a:r>
                <a:rPr lang="en-US" sz="2800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Narrow" pitchFamily="34" charset="0"/>
                  <a:cs typeface="Arial" pitchFamily="34" charset="0"/>
                </a:rPr>
                <a:t>(lower interest rate)</a:t>
              </a:r>
              <a:endParaRPr lang="en-CA" sz="2800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pitchFamily="34" charset="0"/>
              </a:endParaRPr>
            </a:p>
          </p:txBody>
        </p:sp>
        <p:sp>
          <p:nvSpPr>
            <p:cNvPr id="36886" name="AutoShape 5"/>
            <p:cNvSpPr>
              <a:spLocks noChangeArrowheads="1"/>
            </p:cNvSpPr>
            <p:nvPr/>
          </p:nvSpPr>
          <p:spPr bwMode="auto">
            <a:xfrm>
              <a:off x="2736" y="429"/>
              <a:ext cx="271" cy="237"/>
            </a:xfrm>
            <a:prstGeom prst="downArrow">
              <a:avLst>
                <a:gd name="adj1" fmla="val 50000"/>
                <a:gd name="adj2" fmla="val 25000"/>
              </a:avLst>
            </a:prstGeom>
            <a:solidFill>
              <a:schemeClr val="hlink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292100" y="2598738"/>
            <a:ext cx="8543925" cy="744537"/>
            <a:chOff x="184" y="1186"/>
            <a:chExt cx="5382" cy="469"/>
          </a:xfrm>
        </p:grpSpPr>
        <p:sp>
          <p:nvSpPr>
            <p:cNvPr id="1756167" name="Text Box 7"/>
            <p:cNvSpPr txBox="1">
              <a:spLocks noChangeArrowheads="1"/>
            </p:cNvSpPr>
            <p:nvPr/>
          </p:nvSpPr>
          <p:spPr bwMode="auto">
            <a:xfrm>
              <a:off x="184" y="1328"/>
              <a:ext cx="5382" cy="327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2800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Narrow" pitchFamily="34" charset="0"/>
                  <a:cs typeface="Arial" pitchFamily="34" charset="0"/>
                </a:rPr>
                <a:t>Decreased foreign demand for dollars (capital outflows)</a:t>
              </a:r>
              <a:endParaRPr lang="en-CA" sz="2800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pitchFamily="34" charset="0"/>
              </a:endParaRPr>
            </a:p>
          </p:txBody>
        </p:sp>
        <p:sp>
          <p:nvSpPr>
            <p:cNvPr id="36884" name="AutoShape 8"/>
            <p:cNvSpPr>
              <a:spLocks noChangeArrowheads="1"/>
            </p:cNvSpPr>
            <p:nvPr/>
          </p:nvSpPr>
          <p:spPr bwMode="auto">
            <a:xfrm>
              <a:off x="2736" y="1186"/>
              <a:ext cx="271" cy="237"/>
            </a:xfrm>
            <a:prstGeom prst="downArrow">
              <a:avLst>
                <a:gd name="adj1" fmla="val 50000"/>
                <a:gd name="adj2" fmla="val 25000"/>
              </a:avLst>
            </a:prstGeom>
            <a:solidFill>
              <a:schemeClr val="hlink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4" name="Group 9"/>
          <p:cNvGrpSpPr>
            <a:grpSpLocks/>
          </p:cNvGrpSpPr>
          <p:nvPr/>
        </p:nvGrpSpPr>
        <p:grpSpPr bwMode="auto">
          <a:xfrm>
            <a:off x="292100" y="3333750"/>
            <a:ext cx="8543925" cy="750888"/>
            <a:chOff x="184" y="1649"/>
            <a:chExt cx="5382" cy="473"/>
          </a:xfrm>
        </p:grpSpPr>
        <p:sp>
          <p:nvSpPr>
            <p:cNvPr id="1756170" name="Text Box 10"/>
            <p:cNvSpPr txBox="1">
              <a:spLocks noChangeArrowheads="1"/>
            </p:cNvSpPr>
            <p:nvPr/>
          </p:nvSpPr>
          <p:spPr bwMode="auto">
            <a:xfrm>
              <a:off x="184" y="1795"/>
              <a:ext cx="5382" cy="327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2800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Narrow" pitchFamily="34" charset="0"/>
                  <a:cs typeface="Arial" pitchFamily="34" charset="0"/>
                </a:rPr>
                <a:t>Dollar depreciates</a:t>
              </a:r>
              <a:endParaRPr lang="en-CA" sz="2800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pitchFamily="34" charset="0"/>
              </a:endParaRPr>
            </a:p>
          </p:txBody>
        </p:sp>
        <p:sp>
          <p:nvSpPr>
            <p:cNvPr id="36882" name="AutoShape 11"/>
            <p:cNvSpPr>
              <a:spLocks noChangeArrowheads="1"/>
            </p:cNvSpPr>
            <p:nvPr/>
          </p:nvSpPr>
          <p:spPr bwMode="auto">
            <a:xfrm>
              <a:off x="2736" y="1649"/>
              <a:ext cx="271" cy="237"/>
            </a:xfrm>
            <a:prstGeom prst="downArrow">
              <a:avLst>
                <a:gd name="adj1" fmla="val 50000"/>
                <a:gd name="adj2" fmla="val 25000"/>
              </a:avLst>
            </a:prstGeom>
            <a:solidFill>
              <a:schemeClr val="hlink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5" name="Group 12"/>
          <p:cNvGrpSpPr>
            <a:grpSpLocks/>
          </p:cNvGrpSpPr>
          <p:nvPr/>
        </p:nvGrpSpPr>
        <p:grpSpPr bwMode="auto">
          <a:xfrm>
            <a:off x="292100" y="4087813"/>
            <a:ext cx="8543925" cy="763587"/>
            <a:chOff x="184" y="2575"/>
            <a:chExt cx="5382" cy="481"/>
          </a:xfrm>
        </p:grpSpPr>
        <p:sp>
          <p:nvSpPr>
            <p:cNvPr id="1756173" name="Text Box 13"/>
            <p:cNvSpPr txBox="1">
              <a:spLocks noChangeArrowheads="1"/>
            </p:cNvSpPr>
            <p:nvPr/>
          </p:nvSpPr>
          <p:spPr bwMode="auto">
            <a:xfrm>
              <a:off x="184" y="2729"/>
              <a:ext cx="5382" cy="327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2800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Narrow" pitchFamily="34" charset="0"/>
                  <a:cs typeface="Arial" pitchFamily="34" charset="0"/>
                </a:rPr>
                <a:t>Net exports increase</a:t>
              </a:r>
              <a:endParaRPr lang="en-CA" sz="2800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pitchFamily="34" charset="0"/>
              </a:endParaRPr>
            </a:p>
          </p:txBody>
        </p:sp>
        <p:sp>
          <p:nvSpPr>
            <p:cNvPr id="36880" name="AutoShape 14"/>
            <p:cNvSpPr>
              <a:spLocks noChangeArrowheads="1"/>
            </p:cNvSpPr>
            <p:nvPr/>
          </p:nvSpPr>
          <p:spPr bwMode="auto">
            <a:xfrm>
              <a:off x="2736" y="2575"/>
              <a:ext cx="271" cy="237"/>
            </a:xfrm>
            <a:prstGeom prst="downArrow">
              <a:avLst>
                <a:gd name="adj1" fmla="val 50000"/>
                <a:gd name="adj2" fmla="val 25000"/>
              </a:avLst>
            </a:prstGeom>
            <a:solidFill>
              <a:schemeClr val="hlink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6" name="Group 15"/>
          <p:cNvGrpSpPr>
            <a:grpSpLocks/>
          </p:cNvGrpSpPr>
          <p:nvPr/>
        </p:nvGrpSpPr>
        <p:grpSpPr bwMode="auto">
          <a:xfrm>
            <a:off x="292100" y="4822825"/>
            <a:ext cx="8543925" cy="769938"/>
            <a:chOff x="184" y="3038"/>
            <a:chExt cx="5382" cy="485"/>
          </a:xfrm>
        </p:grpSpPr>
        <p:sp>
          <p:nvSpPr>
            <p:cNvPr id="1756176" name="Text Box 16"/>
            <p:cNvSpPr txBox="1">
              <a:spLocks noChangeArrowheads="1"/>
            </p:cNvSpPr>
            <p:nvPr/>
          </p:nvSpPr>
          <p:spPr bwMode="auto">
            <a:xfrm>
              <a:off x="184" y="3196"/>
              <a:ext cx="5382" cy="327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2800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Narrow" pitchFamily="34" charset="0"/>
                  <a:cs typeface="Arial" pitchFamily="34" charset="0"/>
                </a:rPr>
                <a:t>Aggregate demand increases</a:t>
              </a:r>
              <a:endParaRPr lang="en-CA" sz="2800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pitchFamily="34" charset="0"/>
              </a:endParaRPr>
            </a:p>
          </p:txBody>
        </p:sp>
        <p:sp>
          <p:nvSpPr>
            <p:cNvPr id="36878" name="AutoShape 17"/>
            <p:cNvSpPr>
              <a:spLocks noChangeArrowheads="1"/>
            </p:cNvSpPr>
            <p:nvPr/>
          </p:nvSpPr>
          <p:spPr bwMode="auto">
            <a:xfrm>
              <a:off x="2736" y="3038"/>
              <a:ext cx="271" cy="237"/>
            </a:xfrm>
            <a:prstGeom prst="downArrow">
              <a:avLst>
                <a:gd name="adj1" fmla="val 50000"/>
                <a:gd name="adj2" fmla="val 25000"/>
              </a:avLst>
            </a:prstGeom>
            <a:solidFill>
              <a:schemeClr val="hlink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7" name="Group 18"/>
          <p:cNvGrpSpPr>
            <a:grpSpLocks/>
          </p:cNvGrpSpPr>
          <p:nvPr/>
        </p:nvGrpSpPr>
        <p:grpSpPr bwMode="auto">
          <a:xfrm>
            <a:off x="292100" y="5557838"/>
            <a:ext cx="8543925" cy="776287"/>
            <a:chOff x="184" y="3501"/>
            <a:chExt cx="5382" cy="489"/>
          </a:xfrm>
        </p:grpSpPr>
        <p:sp>
          <p:nvSpPr>
            <p:cNvPr id="1756179" name="Text Box 19"/>
            <p:cNvSpPr txBox="1">
              <a:spLocks noChangeArrowheads="1"/>
            </p:cNvSpPr>
            <p:nvPr/>
          </p:nvSpPr>
          <p:spPr bwMode="auto">
            <a:xfrm>
              <a:off x="184" y="3663"/>
              <a:ext cx="5382" cy="327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2800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Narrow" pitchFamily="34" charset="0"/>
                  <a:cs typeface="Arial" pitchFamily="34" charset="0"/>
                </a:rPr>
                <a:t>Monetary policy is reinforced</a:t>
              </a:r>
              <a:endParaRPr lang="en-CA" sz="2800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pitchFamily="34" charset="0"/>
              </a:endParaRPr>
            </a:p>
          </p:txBody>
        </p:sp>
        <p:sp>
          <p:nvSpPr>
            <p:cNvPr id="36876" name="AutoShape 20"/>
            <p:cNvSpPr>
              <a:spLocks noChangeArrowheads="1"/>
            </p:cNvSpPr>
            <p:nvPr/>
          </p:nvSpPr>
          <p:spPr bwMode="auto">
            <a:xfrm>
              <a:off x="2736" y="3501"/>
              <a:ext cx="271" cy="237"/>
            </a:xfrm>
            <a:prstGeom prst="downArrow">
              <a:avLst>
                <a:gd name="adj1" fmla="val 50000"/>
                <a:gd name="adj2" fmla="val 25000"/>
              </a:avLst>
            </a:prstGeom>
            <a:solidFill>
              <a:schemeClr val="hlink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756182" name="Oval 22"/>
          <p:cNvSpPr>
            <a:spLocks noChangeArrowheads="1"/>
          </p:cNvSpPr>
          <p:nvPr/>
        </p:nvSpPr>
        <p:spPr bwMode="auto">
          <a:xfrm>
            <a:off x="2700338" y="4365625"/>
            <a:ext cx="3671887" cy="576263"/>
          </a:xfrm>
          <a:prstGeom prst="ellips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2" name="Oval 22"/>
          <p:cNvSpPr>
            <a:spLocks noChangeArrowheads="1"/>
          </p:cNvSpPr>
          <p:nvPr/>
        </p:nvSpPr>
        <p:spPr bwMode="auto">
          <a:xfrm>
            <a:off x="2627313" y="1628775"/>
            <a:ext cx="3671887" cy="1008063"/>
          </a:xfrm>
          <a:prstGeom prst="ellips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6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756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56182" grpId="0" animBg="1"/>
      <p:bldP spid="22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8210" name="Text Box 2"/>
          <p:cNvSpPr txBox="1">
            <a:spLocks noChangeArrowheads="1"/>
          </p:cNvSpPr>
          <p:nvPr/>
        </p:nvSpPr>
        <p:spPr bwMode="auto">
          <a:xfrm>
            <a:off x="3201988" y="914400"/>
            <a:ext cx="2740025" cy="5191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800" i="1">
                <a:solidFill>
                  <a:schemeClr val="hlin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pitchFamily="34" charset="0"/>
              </a:rPr>
              <a:t>Problem</a:t>
            </a:r>
            <a:r>
              <a:rPr lang="en-US" sz="2800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pitchFamily="34" charset="0"/>
              </a:rPr>
              <a:t>:  inflation</a:t>
            </a:r>
            <a:endParaRPr lang="en-CA" sz="2800">
              <a:effectLst>
                <a:outerShdw blurRad="38100" dist="38100" dir="2700000" algn="tl">
                  <a:srgbClr val="C0C0C0"/>
                </a:outerShdw>
              </a:effectLst>
              <a:latin typeface="Arial Narrow" pitchFamily="34" charset="0"/>
              <a:cs typeface="Arial" pitchFamily="34" charset="0"/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92100" y="1397000"/>
            <a:ext cx="8543925" cy="1204913"/>
            <a:chOff x="184" y="429"/>
            <a:chExt cx="5382" cy="759"/>
          </a:xfrm>
        </p:grpSpPr>
        <p:sp>
          <p:nvSpPr>
            <p:cNvPr id="1758212" name="Text Box 4"/>
            <p:cNvSpPr txBox="1">
              <a:spLocks noChangeArrowheads="1"/>
            </p:cNvSpPr>
            <p:nvPr/>
          </p:nvSpPr>
          <p:spPr bwMode="auto">
            <a:xfrm>
              <a:off x="184" y="592"/>
              <a:ext cx="5382" cy="596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2800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Narrow" pitchFamily="34" charset="0"/>
                  <a:cs typeface="Arial" pitchFamily="34" charset="0"/>
                </a:rPr>
                <a:t>Tight money policy</a:t>
              </a:r>
            </a:p>
            <a:p>
              <a:pPr>
                <a:defRPr/>
              </a:pPr>
              <a:r>
                <a:rPr lang="en-US" sz="2800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Narrow" pitchFamily="34" charset="0"/>
                  <a:cs typeface="Arial" pitchFamily="34" charset="0"/>
                </a:rPr>
                <a:t>(higher interest rate)</a:t>
              </a:r>
              <a:endParaRPr lang="en-CA" sz="2800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pitchFamily="34" charset="0"/>
              </a:endParaRPr>
            </a:p>
          </p:txBody>
        </p:sp>
        <p:sp>
          <p:nvSpPr>
            <p:cNvPr id="37910" name="AutoShape 5"/>
            <p:cNvSpPr>
              <a:spLocks noChangeArrowheads="1"/>
            </p:cNvSpPr>
            <p:nvPr/>
          </p:nvSpPr>
          <p:spPr bwMode="auto">
            <a:xfrm>
              <a:off x="2736" y="429"/>
              <a:ext cx="271" cy="237"/>
            </a:xfrm>
            <a:prstGeom prst="downArrow">
              <a:avLst>
                <a:gd name="adj1" fmla="val 50000"/>
                <a:gd name="adj2" fmla="val 25000"/>
              </a:avLst>
            </a:prstGeom>
            <a:solidFill>
              <a:schemeClr val="hlink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292100" y="2598738"/>
            <a:ext cx="8543925" cy="744537"/>
            <a:chOff x="184" y="1186"/>
            <a:chExt cx="5382" cy="469"/>
          </a:xfrm>
        </p:grpSpPr>
        <p:sp>
          <p:nvSpPr>
            <p:cNvPr id="1758215" name="Text Box 7"/>
            <p:cNvSpPr txBox="1">
              <a:spLocks noChangeArrowheads="1"/>
            </p:cNvSpPr>
            <p:nvPr/>
          </p:nvSpPr>
          <p:spPr bwMode="auto">
            <a:xfrm>
              <a:off x="184" y="1328"/>
              <a:ext cx="5382" cy="327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2800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Narrow" pitchFamily="34" charset="0"/>
                  <a:cs typeface="Arial" pitchFamily="34" charset="0"/>
                </a:rPr>
                <a:t>Increased foreign demand for dollars (capital inflows)</a:t>
              </a:r>
              <a:endParaRPr lang="en-CA" sz="2800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pitchFamily="34" charset="0"/>
              </a:endParaRPr>
            </a:p>
          </p:txBody>
        </p:sp>
        <p:sp>
          <p:nvSpPr>
            <p:cNvPr id="37908" name="AutoShape 8"/>
            <p:cNvSpPr>
              <a:spLocks noChangeArrowheads="1"/>
            </p:cNvSpPr>
            <p:nvPr/>
          </p:nvSpPr>
          <p:spPr bwMode="auto">
            <a:xfrm>
              <a:off x="2736" y="1186"/>
              <a:ext cx="271" cy="237"/>
            </a:xfrm>
            <a:prstGeom prst="downArrow">
              <a:avLst>
                <a:gd name="adj1" fmla="val 50000"/>
                <a:gd name="adj2" fmla="val 25000"/>
              </a:avLst>
            </a:prstGeom>
            <a:solidFill>
              <a:schemeClr val="hlink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4" name="Group 9"/>
          <p:cNvGrpSpPr>
            <a:grpSpLocks/>
          </p:cNvGrpSpPr>
          <p:nvPr/>
        </p:nvGrpSpPr>
        <p:grpSpPr bwMode="auto">
          <a:xfrm>
            <a:off x="292100" y="3333750"/>
            <a:ext cx="8543925" cy="750888"/>
            <a:chOff x="184" y="1649"/>
            <a:chExt cx="5382" cy="473"/>
          </a:xfrm>
        </p:grpSpPr>
        <p:sp>
          <p:nvSpPr>
            <p:cNvPr id="1758218" name="Text Box 10"/>
            <p:cNvSpPr txBox="1">
              <a:spLocks noChangeArrowheads="1"/>
            </p:cNvSpPr>
            <p:nvPr/>
          </p:nvSpPr>
          <p:spPr bwMode="auto">
            <a:xfrm>
              <a:off x="184" y="1795"/>
              <a:ext cx="5382" cy="327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2800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Narrow" pitchFamily="34" charset="0"/>
                  <a:cs typeface="Arial" pitchFamily="34" charset="0"/>
                </a:rPr>
                <a:t>Dollar appreciates</a:t>
              </a:r>
              <a:endParaRPr lang="en-CA" sz="2800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pitchFamily="34" charset="0"/>
              </a:endParaRPr>
            </a:p>
          </p:txBody>
        </p:sp>
        <p:sp>
          <p:nvSpPr>
            <p:cNvPr id="37906" name="AutoShape 11"/>
            <p:cNvSpPr>
              <a:spLocks noChangeArrowheads="1"/>
            </p:cNvSpPr>
            <p:nvPr/>
          </p:nvSpPr>
          <p:spPr bwMode="auto">
            <a:xfrm>
              <a:off x="2736" y="1649"/>
              <a:ext cx="271" cy="237"/>
            </a:xfrm>
            <a:prstGeom prst="downArrow">
              <a:avLst>
                <a:gd name="adj1" fmla="val 50000"/>
                <a:gd name="adj2" fmla="val 25000"/>
              </a:avLst>
            </a:prstGeom>
            <a:solidFill>
              <a:schemeClr val="hlink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5" name="Group 12"/>
          <p:cNvGrpSpPr>
            <a:grpSpLocks/>
          </p:cNvGrpSpPr>
          <p:nvPr/>
        </p:nvGrpSpPr>
        <p:grpSpPr bwMode="auto">
          <a:xfrm>
            <a:off x="292100" y="4087813"/>
            <a:ext cx="8543925" cy="763587"/>
            <a:chOff x="184" y="2575"/>
            <a:chExt cx="5382" cy="481"/>
          </a:xfrm>
        </p:grpSpPr>
        <p:sp>
          <p:nvSpPr>
            <p:cNvPr id="1758221" name="Text Box 13"/>
            <p:cNvSpPr txBox="1">
              <a:spLocks noChangeArrowheads="1"/>
            </p:cNvSpPr>
            <p:nvPr/>
          </p:nvSpPr>
          <p:spPr bwMode="auto">
            <a:xfrm>
              <a:off x="184" y="2729"/>
              <a:ext cx="5382" cy="327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2800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Narrow" pitchFamily="34" charset="0"/>
                  <a:cs typeface="Arial" pitchFamily="34" charset="0"/>
                </a:rPr>
                <a:t>Net exports decrease</a:t>
              </a:r>
              <a:endParaRPr lang="en-CA" sz="2800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pitchFamily="34" charset="0"/>
              </a:endParaRPr>
            </a:p>
          </p:txBody>
        </p:sp>
        <p:sp>
          <p:nvSpPr>
            <p:cNvPr id="37904" name="AutoShape 14"/>
            <p:cNvSpPr>
              <a:spLocks noChangeArrowheads="1"/>
            </p:cNvSpPr>
            <p:nvPr/>
          </p:nvSpPr>
          <p:spPr bwMode="auto">
            <a:xfrm>
              <a:off x="2736" y="2575"/>
              <a:ext cx="271" cy="237"/>
            </a:xfrm>
            <a:prstGeom prst="downArrow">
              <a:avLst>
                <a:gd name="adj1" fmla="val 50000"/>
                <a:gd name="adj2" fmla="val 25000"/>
              </a:avLst>
            </a:prstGeom>
            <a:solidFill>
              <a:schemeClr val="hlink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6" name="Group 15"/>
          <p:cNvGrpSpPr>
            <a:grpSpLocks/>
          </p:cNvGrpSpPr>
          <p:nvPr/>
        </p:nvGrpSpPr>
        <p:grpSpPr bwMode="auto">
          <a:xfrm>
            <a:off x="292100" y="4822825"/>
            <a:ext cx="8543925" cy="769938"/>
            <a:chOff x="184" y="3038"/>
            <a:chExt cx="5382" cy="485"/>
          </a:xfrm>
        </p:grpSpPr>
        <p:sp>
          <p:nvSpPr>
            <p:cNvPr id="1758224" name="Text Box 16"/>
            <p:cNvSpPr txBox="1">
              <a:spLocks noChangeArrowheads="1"/>
            </p:cNvSpPr>
            <p:nvPr/>
          </p:nvSpPr>
          <p:spPr bwMode="auto">
            <a:xfrm>
              <a:off x="184" y="3196"/>
              <a:ext cx="5382" cy="327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2800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Narrow" pitchFamily="34" charset="0"/>
                  <a:cs typeface="Arial" pitchFamily="34" charset="0"/>
                </a:rPr>
                <a:t>Aggregate demand decreases</a:t>
              </a:r>
              <a:endParaRPr lang="en-CA" sz="2800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pitchFamily="34" charset="0"/>
              </a:endParaRPr>
            </a:p>
          </p:txBody>
        </p:sp>
        <p:sp>
          <p:nvSpPr>
            <p:cNvPr id="37902" name="AutoShape 17"/>
            <p:cNvSpPr>
              <a:spLocks noChangeArrowheads="1"/>
            </p:cNvSpPr>
            <p:nvPr/>
          </p:nvSpPr>
          <p:spPr bwMode="auto">
            <a:xfrm>
              <a:off x="2736" y="3038"/>
              <a:ext cx="271" cy="237"/>
            </a:xfrm>
            <a:prstGeom prst="downArrow">
              <a:avLst>
                <a:gd name="adj1" fmla="val 50000"/>
                <a:gd name="adj2" fmla="val 25000"/>
              </a:avLst>
            </a:prstGeom>
            <a:solidFill>
              <a:schemeClr val="hlink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7" name="Group 18"/>
          <p:cNvGrpSpPr>
            <a:grpSpLocks/>
          </p:cNvGrpSpPr>
          <p:nvPr/>
        </p:nvGrpSpPr>
        <p:grpSpPr bwMode="auto">
          <a:xfrm>
            <a:off x="292100" y="5557838"/>
            <a:ext cx="8543925" cy="776287"/>
            <a:chOff x="184" y="3501"/>
            <a:chExt cx="5382" cy="489"/>
          </a:xfrm>
        </p:grpSpPr>
        <p:sp>
          <p:nvSpPr>
            <p:cNvPr id="1758227" name="Text Box 19"/>
            <p:cNvSpPr txBox="1">
              <a:spLocks noChangeArrowheads="1"/>
            </p:cNvSpPr>
            <p:nvPr/>
          </p:nvSpPr>
          <p:spPr bwMode="auto">
            <a:xfrm>
              <a:off x="184" y="3663"/>
              <a:ext cx="5382" cy="327"/>
            </a:xfrm>
            <a:prstGeom prst="rect">
              <a:avLst/>
            </a:prstGeom>
            <a:noFill/>
            <a:ln w="38100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2800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Narrow" pitchFamily="34" charset="0"/>
                  <a:cs typeface="Arial" pitchFamily="34" charset="0"/>
                </a:rPr>
                <a:t>Monetary policy is reinforced</a:t>
              </a:r>
              <a:endParaRPr lang="en-CA" sz="2800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Arial" pitchFamily="34" charset="0"/>
              </a:endParaRPr>
            </a:p>
          </p:txBody>
        </p:sp>
        <p:sp>
          <p:nvSpPr>
            <p:cNvPr id="37900" name="AutoShape 20"/>
            <p:cNvSpPr>
              <a:spLocks noChangeArrowheads="1"/>
            </p:cNvSpPr>
            <p:nvPr/>
          </p:nvSpPr>
          <p:spPr bwMode="auto">
            <a:xfrm>
              <a:off x="2736" y="3501"/>
              <a:ext cx="271" cy="237"/>
            </a:xfrm>
            <a:prstGeom prst="downArrow">
              <a:avLst>
                <a:gd name="adj1" fmla="val 50000"/>
                <a:gd name="adj2" fmla="val 25000"/>
              </a:avLst>
            </a:prstGeom>
            <a:solidFill>
              <a:schemeClr val="hlink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758230" name="Oval 22"/>
          <p:cNvSpPr>
            <a:spLocks noChangeArrowheads="1"/>
          </p:cNvSpPr>
          <p:nvPr/>
        </p:nvSpPr>
        <p:spPr bwMode="auto">
          <a:xfrm>
            <a:off x="2700338" y="4365625"/>
            <a:ext cx="3671887" cy="576263"/>
          </a:xfrm>
          <a:prstGeom prst="ellips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2" name="Oval 22"/>
          <p:cNvSpPr>
            <a:spLocks noChangeArrowheads="1"/>
          </p:cNvSpPr>
          <p:nvPr/>
        </p:nvSpPr>
        <p:spPr bwMode="auto">
          <a:xfrm>
            <a:off x="2627313" y="1557338"/>
            <a:ext cx="3671887" cy="1079500"/>
          </a:xfrm>
          <a:prstGeom prst="ellips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8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758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58230" grpId="0" animBg="1"/>
      <p:bldP spid="2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692150"/>
            <a:ext cx="8002588" cy="1028700"/>
          </a:xfrm>
          <a:noFill/>
          <a:ln>
            <a:solidFill>
              <a:schemeClr val="tx1"/>
            </a:solidFill>
          </a:ln>
        </p:spPr>
        <p:txBody>
          <a:bodyPr/>
          <a:lstStyle/>
          <a:p>
            <a:pPr eaLnBrk="1" hangingPunct="1"/>
            <a:r>
              <a:rPr lang="en-US" sz="3200" smtClean="0"/>
              <a:t>Macro Stability &amp; the Trade Balance</a:t>
            </a:r>
            <a:endParaRPr lang="en-CA" sz="3200" smtClean="0"/>
          </a:p>
        </p:txBody>
      </p:sp>
      <p:sp>
        <p:nvSpPr>
          <p:cNvPr id="17602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55650" y="2205038"/>
            <a:ext cx="7772400" cy="41529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800" dirty="0" smtClean="0"/>
              <a:t>The </a:t>
            </a:r>
            <a:r>
              <a:rPr lang="en-US" sz="2800" u="sng" dirty="0" smtClean="0"/>
              <a:t>easy money policy</a:t>
            </a:r>
            <a:r>
              <a:rPr lang="en-US" sz="2800" dirty="0" smtClean="0"/>
              <a:t> that is appropriate for the alleviation of unemployment &amp; sluggish growth is </a:t>
            </a:r>
            <a:r>
              <a:rPr lang="en-US" sz="2800" u="sng" dirty="0" smtClean="0">
                <a:solidFill>
                  <a:srgbClr val="FF0000"/>
                </a:solidFill>
              </a:rPr>
              <a:t>compatible</a:t>
            </a:r>
            <a:r>
              <a:rPr lang="en-US" sz="2800" u="sng" dirty="0" smtClean="0"/>
              <a:t> with the goal of correcting a trade deficit</a:t>
            </a:r>
          </a:p>
          <a:p>
            <a:pPr eaLnBrk="1" hangingPunct="1">
              <a:lnSpc>
                <a:spcPct val="80000"/>
              </a:lnSpc>
            </a:pPr>
            <a:endParaRPr lang="en-US" sz="2800" u="sng" dirty="0" smtClean="0"/>
          </a:p>
          <a:p>
            <a:pPr eaLnBrk="1" hangingPunct="1">
              <a:lnSpc>
                <a:spcPct val="80000"/>
              </a:lnSpc>
            </a:pPr>
            <a:r>
              <a:rPr lang="en-US" sz="2800" dirty="0" smtClean="0"/>
              <a:t>The </a:t>
            </a:r>
            <a:r>
              <a:rPr lang="en-US" sz="2800" u="sng" dirty="0" smtClean="0"/>
              <a:t>tight money policy</a:t>
            </a:r>
            <a:r>
              <a:rPr lang="en-US" sz="2800" dirty="0" smtClean="0"/>
              <a:t> used to alleviate inflation </a:t>
            </a:r>
            <a:r>
              <a:rPr lang="en-US" sz="2800" u="sng" dirty="0" smtClean="0">
                <a:solidFill>
                  <a:srgbClr val="FF0000"/>
                </a:solidFill>
              </a:rPr>
              <a:t>conflicts</a:t>
            </a:r>
            <a:r>
              <a:rPr lang="en-US" sz="2800" u="sng" dirty="0" smtClean="0"/>
              <a:t> with the goal of correcting a trade deficit</a:t>
            </a:r>
            <a:endParaRPr lang="en-CA" sz="2800" u="sng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60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60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60259" grpId="0" build="p" bldLvl="3" autoUpdateAnimBg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b="1" u="sng" dirty="0" smtClean="0"/>
              <a:t>Monetary Policy in Action</a:t>
            </a:r>
          </a:p>
        </p:txBody>
      </p:sp>
      <p:sp>
        <p:nvSpPr>
          <p:cNvPr id="17664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7088" y="1773238"/>
            <a:ext cx="7705725" cy="3886200"/>
          </a:xfrm>
        </p:spPr>
        <p:txBody>
          <a:bodyPr/>
          <a:lstStyle/>
          <a:p>
            <a:pPr eaLnBrk="1" hangingPunct="1"/>
            <a:r>
              <a:rPr lang="en-CA" smtClean="0"/>
              <a:t>Dominant component of Canadian national stabilization policy</a:t>
            </a:r>
          </a:p>
          <a:p>
            <a:pPr eaLnBrk="1" hangingPunct="1"/>
            <a:endParaRPr lang="en-CA" smtClean="0"/>
          </a:p>
          <a:p>
            <a:pPr eaLnBrk="1" hangingPunct="1"/>
            <a:r>
              <a:rPr lang="en-CA" smtClean="0"/>
              <a:t>Two </a:t>
            </a:r>
            <a:r>
              <a:rPr lang="en-CA" u="sng" smtClean="0"/>
              <a:t>key advantages</a:t>
            </a:r>
            <a:r>
              <a:rPr lang="en-CA" smtClean="0"/>
              <a:t> over fiscal policy:</a:t>
            </a:r>
          </a:p>
          <a:p>
            <a:pPr lvl="1" eaLnBrk="1" hangingPunct="1"/>
            <a:r>
              <a:rPr lang="en-CA" smtClean="0"/>
              <a:t>speed &amp; flexibility</a:t>
            </a:r>
          </a:p>
          <a:p>
            <a:pPr lvl="1" eaLnBrk="1" hangingPunct="1"/>
            <a:r>
              <a:rPr lang="en-CA" smtClean="0"/>
              <a:t>isolation from political pressure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64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64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64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64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66403" grpId="0" build="p" bldLvl="4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91513" cy="450850"/>
          </a:xfrm>
        </p:spPr>
        <p:txBody>
          <a:bodyPr/>
          <a:lstStyle/>
          <a:p>
            <a:pPr eaLnBrk="1" hangingPunct="1"/>
            <a:r>
              <a:rPr lang="en-CA" sz="2800" u="sng" smtClean="0"/>
              <a:t>Recent Monetary Policy</a:t>
            </a:r>
            <a:endParaRPr lang="en-US" sz="2800" u="sng" smtClean="0"/>
          </a:p>
        </p:txBody>
      </p:sp>
      <p:graphicFrame>
        <p:nvGraphicFramePr>
          <p:cNvPr id="1770499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42850392"/>
              </p:ext>
            </p:extLst>
          </p:nvPr>
        </p:nvGraphicFramePr>
        <p:xfrm>
          <a:off x="827088" y="1125538"/>
          <a:ext cx="7632700" cy="4824414"/>
        </p:xfrm>
        <a:graphic>
          <a:graphicData uri="http://schemas.openxmlformats.org/drawingml/2006/table">
            <a:tbl>
              <a:tblPr/>
              <a:tblGrid>
                <a:gridCol w="1223962"/>
                <a:gridCol w="3168650"/>
                <a:gridCol w="1439863"/>
                <a:gridCol w="1800225"/>
              </a:tblGrid>
              <a:tr h="8040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799" marB="46799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Major Events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Monetary Policy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Interest rate (target rate)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8040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Early 1990s</a:t>
                      </a:r>
                    </a:p>
                  </a:txBody>
                  <a:tcPr marL="90000" marR="90000" marT="46799" marB="46799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Recession in 1991-92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40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After 1995</a:t>
                      </a:r>
                    </a:p>
                  </a:txBody>
                  <a:tcPr marL="90000" marR="90000" marT="46799" marB="46799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Growth resumed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40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1997</a:t>
                      </a:r>
                    </a:p>
                  </a:txBody>
                  <a:tcPr marL="90000" marR="90000" marT="46799" marB="46799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Financial crises in Asia/Russia/Latin America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40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1999-2000</a:t>
                      </a:r>
                    </a:p>
                  </a:txBody>
                  <a:tcPr marL="90000" marR="90000" marT="46799" marB="46799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Stock Market Boom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40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2001-03</a:t>
                      </a:r>
                    </a:p>
                  </a:txBody>
                  <a:tcPr marL="90000" marR="90000" marT="46799" marB="46799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911 Terrorist attack, SARS, Mad Cow diseases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91513" cy="450850"/>
          </a:xfrm>
        </p:spPr>
        <p:txBody>
          <a:bodyPr/>
          <a:lstStyle/>
          <a:p>
            <a:pPr eaLnBrk="1" hangingPunct="1"/>
            <a:r>
              <a:rPr lang="en-CA" sz="2800" u="sng" smtClean="0"/>
              <a:t>Recent Monetary Policy</a:t>
            </a:r>
            <a:endParaRPr lang="en-US" sz="2800" u="sng" smtClean="0"/>
          </a:p>
        </p:txBody>
      </p:sp>
      <p:graphicFrame>
        <p:nvGraphicFramePr>
          <p:cNvPr id="1770499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62432605"/>
              </p:ext>
            </p:extLst>
          </p:nvPr>
        </p:nvGraphicFramePr>
        <p:xfrm>
          <a:off x="827088" y="1125538"/>
          <a:ext cx="7632700" cy="4824414"/>
        </p:xfrm>
        <a:graphic>
          <a:graphicData uri="http://schemas.openxmlformats.org/drawingml/2006/table">
            <a:tbl>
              <a:tblPr/>
              <a:tblGrid>
                <a:gridCol w="1223962"/>
                <a:gridCol w="3168650"/>
                <a:gridCol w="1439863"/>
                <a:gridCol w="1800225"/>
              </a:tblGrid>
              <a:tr h="8040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799" marB="46799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Major Events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Monetary Policy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Interest rate (target rate)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8040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Early 1990s</a:t>
                      </a:r>
                    </a:p>
                  </a:txBody>
                  <a:tcPr marL="90000" marR="90000" marT="46799" marB="46799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Recession in 1991-92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Easing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 from 9% to 3.5%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40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After 1995</a:t>
                      </a:r>
                    </a:p>
                  </a:txBody>
                  <a:tcPr marL="90000" marR="90000" marT="46799" marB="46799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Growth resumed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40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1997</a:t>
                      </a:r>
                    </a:p>
                  </a:txBody>
                  <a:tcPr marL="90000" marR="90000" marT="46799" marB="46799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Financial crises in Asia/Russia/Latin America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40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1999-2000</a:t>
                      </a:r>
                    </a:p>
                  </a:txBody>
                  <a:tcPr marL="90000" marR="90000" marT="46799" marB="46799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Stock Market Boom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40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2001-03</a:t>
                      </a:r>
                    </a:p>
                  </a:txBody>
                  <a:tcPr marL="90000" marR="90000" marT="46799" marB="46799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911 Terrorist attack, SARS, Mad Cow diseases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91513" cy="450850"/>
          </a:xfrm>
        </p:spPr>
        <p:txBody>
          <a:bodyPr/>
          <a:lstStyle/>
          <a:p>
            <a:pPr eaLnBrk="1" hangingPunct="1"/>
            <a:r>
              <a:rPr lang="en-CA" sz="2800" u="sng" smtClean="0"/>
              <a:t>Recent Monetary Policy</a:t>
            </a:r>
            <a:endParaRPr lang="en-US" sz="2800" u="sng" smtClean="0"/>
          </a:p>
        </p:txBody>
      </p:sp>
      <p:graphicFrame>
        <p:nvGraphicFramePr>
          <p:cNvPr id="1770499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86582750"/>
              </p:ext>
            </p:extLst>
          </p:nvPr>
        </p:nvGraphicFramePr>
        <p:xfrm>
          <a:off x="827088" y="1125538"/>
          <a:ext cx="7632700" cy="4824414"/>
        </p:xfrm>
        <a:graphic>
          <a:graphicData uri="http://schemas.openxmlformats.org/drawingml/2006/table">
            <a:tbl>
              <a:tblPr/>
              <a:tblGrid>
                <a:gridCol w="1223962"/>
                <a:gridCol w="3168650"/>
                <a:gridCol w="1439863"/>
                <a:gridCol w="1800225"/>
              </a:tblGrid>
              <a:tr h="8040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799" marB="46799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Major Events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Monetary Policy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Interest rate (target rate)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8040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Early 1990s</a:t>
                      </a:r>
                    </a:p>
                  </a:txBody>
                  <a:tcPr marL="90000" marR="90000" marT="46799" marB="46799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Recession in 1991-92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Easing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 from 9% to 3.5%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40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After 1995</a:t>
                      </a:r>
                    </a:p>
                  </a:txBody>
                  <a:tcPr marL="90000" marR="90000" marT="46799" marB="46799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Growth resumed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Tightening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 from 4% to 6%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40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1997</a:t>
                      </a:r>
                    </a:p>
                  </a:txBody>
                  <a:tcPr marL="90000" marR="90000" marT="46799" marB="46799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Financial crises in Asia/Russia/Latin America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40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1999-2000</a:t>
                      </a:r>
                    </a:p>
                  </a:txBody>
                  <a:tcPr marL="90000" marR="90000" marT="46799" marB="46799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Stock Market Boom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40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2001-03</a:t>
                      </a:r>
                    </a:p>
                  </a:txBody>
                  <a:tcPr marL="90000" marR="90000" marT="46799" marB="46799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911 Terrorist attack, SARS, Mad Cow diseases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91513" cy="450850"/>
          </a:xfrm>
        </p:spPr>
        <p:txBody>
          <a:bodyPr/>
          <a:lstStyle/>
          <a:p>
            <a:pPr eaLnBrk="1" hangingPunct="1"/>
            <a:r>
              <a:rPr lang="en-CA" sz="2800" u="sng" smtClean="0"/>
              <a:t>Recent Monetary Policy</a:t>
            </a:r>
            <a:endParaRPr lang="en-US" sz="2800" u="sng" smtClean="0"/>
          </a:p>
        </p:txBody>
      </p:sp>
      <p:graphicFrame>
        <p:nvGraphicFramePr>
          <p:cNvPr id="1770499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10148865"/>
              </p:ext>
            </p:extLst>
          </p:nvPr>
        </p:nvGraphicFramePr>
        <p:xfrm>
          <a:off x="827088" y="1125538"/>
          <a:ext cx="7632700" cy="4824414"/>
        </p:xfrm>
        <a:graphic>
          <a:graphicData uri="http://schemas.openxmlformats.org/drawingml/2006/table">
            <a:tbl>
              <a:tblPr/>
              <a:tblGrid>
                <a:gridCol w="1223962"/>
                <a:gridCol w="3168650"/>
                <a:gridCol w="1439863"/>
                <a:gridCol w="1800225"/>
              </a:tblGrid>
              <a:tr h="8040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799" marB="46799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Major Events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Monetary Policy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Interest rate (target rate)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8040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Early 1990s</a:t>
                      </a:r>
                    </a:p>
                  </a:txBody>
                  <a:tcPr marL="90000" marR="90000" marT="46799" marB="46799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Recession in 1991-92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Easing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 from 9% to 3.5%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40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After 1995</a:t>
                      </a:r>
                    </a:p>
                  </a:txBody>
                  <a:tcPr marL="90000" marR="90000" marT="46799" marB="46799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Growth resumed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Tightening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 from 4% to 6%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40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1997</a:t>
                      </a:r>
                    </a:p>
                  </a:txBody>
                  <a:tcPr marL="90000" marR="90000" marT="46799" marB="46799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Financial crises in Asia/Russia/Latin America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Easing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  from 5% to 3.5%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40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1999-2000</a:t>
                      </a:r>
                    </a:p>
                  </a:txBody>
                  <a:tcPr marL="90000" marR="90000" marT="46799" marB="46799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Stock Market Boom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40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2001-03</a:t>
                      </a:r>
                    </a:p>
                  </a:txBody>
                  <a:tcPr marL="90000" marR="90000" marT="46799" marB="46799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911 Terrorist attack, SARS, Mad Cow diseases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91513" cy="450850"/>
          </a:xfrm>
        </p:spPr>
        <p:txBody>
          <a:bodyPr/>
          <a:lstStyle/>
          <a:p>
            <a:pPr eaLnBrk="1" hangingPunct="1"/>
            <a:r>
              <a:rPr lang="en-CA" sz="2800" u="sng" smtClean="0"/>
              <a:t>Recent Monetary Policy</a:t>
            </a:r>
            <a:endParaRPr lang="en-US" sz="2800" u="sng" smtClean="0"/>
          </a:p>
        </p:txBody>
      </p:sp>
      <p:graphicFrame>
        <p:nvGraphicFramePr>
          <p:cNvPr id="1770499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93141791"/>
              </p:ext>
            </p:extLst>
          </p:nvPr>
        </p:nvGraphicFramePr>
        <p:xfrm>
          <a:off x="827088" y="1125538"/>
          <a:ext cx="7632700" cy="4824414"/>
        </p:xfrm>
        <a:graphic>
          <a:graphicData uri="http://schemas.openxmlformats.org/drawingml/2006/table">
            <a:tbl>
              <a:tblPr/>
              <a:tblGrid>
                <a:gridCol w="1223962"/>
                <a:gridCol w="3168650"/>
                <a:gridCol w="1439863"/>
                <a:gridCol w="1800225"/>
              </a:tblGrid>
              <a:tr h="8040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799" marB="46799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Major Events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Monetary Policy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Interest rate (target rate)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8040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Early 1990s</a:t>
                      </a:r>
                    </a:p>
                  </a:txBody>
                  <a:tcPr marL="90000" marR="90000" marT="46799" marB="46799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Recession in 1991-92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Easing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 from 9% to 3.5%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40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After 1995</a:t>
                      </a:r>
                    </a:p>
                  </a:txBody>
                  <a:tcPr marL="90000" marR="90000" marT="46799" marB="46799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Growth resumed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Tightening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 from 4% to 6%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40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1997</a:t>
                      </a:r>
                    </a:p>
                  </a:txBody>
                  <a:tcPr marL="90000" marR="90000" marT="46799" marB="46799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Financial crises in Asia/Russia/Latin America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Easing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  from 5% to 3.5%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40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1999-2000</a:t>
                      </a:r>
                    </a:p>
                  </a:txBody>
                  <a:tcPr marL="90000" marR="90000" marT="46799" marB="46799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Stock Market Boom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Tightening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 from 4% to 5.75%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40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2001-03</a:t>
                      </a:r>
                    </a:p>
                  </a:txBody>
                  <a:tcPr marL="90000" marR="90000" marT="46799" marB="46799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911 Terrorist attack, SARS, Mad Cow diseases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91513" cy="450850"/>
          </a:xfrm>
        </p:spPr>
        <p:txBody>
          <a:bodyPr/>
          <a:lstStyle/>
          <a:p>
            <a:pPr eaLnBrk="1" hangingPunct="1"/>
            <a:r>
              <a:rPr lang="en-CA" sz="2800" u="sng" smtClean="0"/>
              <a:t>Recent Monetary Policy</a:t>
            </a:r>
            <a:endParaRPr lang="en-US" sz="2800" u="sng" smtClean="0"/>
          </a:p>
        </p:txBody>
      </p:sp>
      <p:graphicFrame>
        <p:nvGraphicFramePr>
          <p:cNvPr id="1770499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54066305"/>
              </p:ext>
            </p:extLst>
          </p:nvPr>
        </p:nvGraphicFramePr>
        <p:xfrm>
          <a:off x="827088" y="1125538"/>
          <a:ext cx="7632700" cy="4824414"/>
        </p:xfrm>
        <a:graphic>
          <a:graphicData uri="http://schemas.openxmlformats.org/drawingml/2006/table">
            <a:tbl>
              <a:tblPr/>
              <a:tblGrid>
                <a:gridCol w="1223962"/>
                <a:gridCol w="3168650"/>
                <a:gridCol w="1439863"/>
                <a:gridCol w="1800225"/>
              </a:tblGrid>
              <a:tr h="8040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799" marB="46799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Major Events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Monetary Policy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Interest rate (target rate)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8040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Early 1990s</a:t>
                      </a:r>
                    </a:p>
                  </a:txBody>
                  <a:tcPr marL="90000" marR="90000" marT="46799" marB="46799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Recession in 1991-92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Easing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 from 9% to 3.5%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40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After 1995</a:t>
                      </a:r>
                    </a:p>
                  </a:txBody>
                  <a:tcPr marL="90000" marR="90000" marT="46799" marB="46799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Growth resumed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Tightening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 from 4% to 6%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40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1997</a:t>
                      </a:r>
                    </a:p>
                  </a:txBody>
                  <a:tcPr marL="90000" marR="90000" marT="46799" marB="46799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Financial crises in Asia/Russia/Latin America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Easing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  from 5% to 3.5%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40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1999-2000</a:t>
                      </a:r>
                    </a:p>
                  </a:txBody>
                  <a:tcPr marL="90000" marR="90000" marT="46799" marB="46799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Stock Market Boom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Tightening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 from 4% to 5.75%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040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2001-03</a:t>
                      </a:r>
                    </a:p>
                  </a:txBody>
                  <a:tcPr marL="90000" marR="90000" marT="46799" marB="46799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911 Terrorist attack, SARS, Mad Cow diseases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Easing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 from 5.75% to 2%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91513" cy="450850"/>
          </a:xfrm>
        </p:spPr>
        <p:txBody>
          <a:bodyPr/>
          <a:lstStyle/>
          <a:p>
            <a:pPr eaLnBrk="1" hangingPunct="1"/>
            <a:r>
              <a:rPr lang="en-CA" sz="2800" u="sng" smtClean="0"/>
              <a:t>Recent Monetary Policy</a:t>
            </a:r>
            <a:endParaRPr lang="en-US" sz="2800" u="sng" smtClean="0"/>
          </a:p>
        </p:txBody>
      </p:sp>
      <p:graphicFrame>
        <p:nvGraphicFramePr>
          <p:cNvPr id="1770499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67089140"/>
              </p:ext>
            </p:extLst>
          </p:nvPr>
        </p:nvGraphicFramePr>
        <p:xfrm>
          <a:off x="755650" y="1125539"/>
          <a:ext cx="7921625" cy="5183781"/>
        </p:xfrm>
        <a:graphic>
          <a:graphicData uri="http://schemas.openxmlformats.org/drawingml/2006/table">
            <a:tbl>
              <a:tblPr/>
              <a:tblGrid>
                <a:gridCol w="1270293"/>
                <a:gridCol w="3213732"/>
                <a:gridCol w="1793610"/>
                <a:gridCol w="1643990"/>
              </a:tblGrid>
              <a:tr h="12767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8" marR="90008" marT="46804" marB="46804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Major Events</a:t>
                      </a: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Monetary Policy</a:t>
                      </a: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Interest rate (target rate)</a:t>
                      </a: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97675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2004-2007</a:t>
                      </a:r>
                    </a:p>
                  </a:txBody>
                  <a:tcPr marL="90008" marR="90008" marT="46804" marB="46804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Strong growth, Increase in U.S. interest rates</a:t>
                      </a: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7675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2008-2009</a:t>
                      </a:r>
                    </a:p>
                  </a:txBody>
                  <a:tcPr marL="90008" marR="90008" marT="46804" marB="46804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Global financial crisis and recession</a:t>
                      </a: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7675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2010-2014</a:t>
                      </a: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8" marR="90008" marT="46804" marB="46804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Recovery (slow)</a:t>
                      </a: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7675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2015</a:t>
                      </a:r>
                    </a:p>
                  </a:txBody>
                  <a:tcPr marL="90008" marR="90008" marT="46804" marB="46804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Sharp fall in oil prices</a:t>
                      </a: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91513" cy="450850"/>
          </a:xfrm>
        </p:spPr>
        <p:txBody>
          <a:bodyPr/>
          <a:lstStyle/>
          <a:p>
            <a:pPr eaLnBrk="1" hangingPunct="1"/>
            <a:r>
              <a:rPr lang="en-CA" sz="2800" u="sng" smtClean="0"/>
              <a:t>Recent Monetary Policy</a:t>
            </a:r>
            <a:endParaRPr lang="en-US" sz="2800" u="sng" smtClean="0"/>
          </a:p>
        </p:txBody>
      </p:sp>
      <p:graphicFrame>
        <p:nvGraphicFramePr>
          <p:cNvPr id="1770499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79711193"/>
              </p:ext>
            </p:extLst>
          </p:nvPr>
        </p:nvGraphicFramePr>
        <p:xfrm>
          <a:off x="755650" y="1125539"/>
          <a:ext cx="7921625" cy="5111774"/>
        </p:xfrm>
        <a:graphic>
          <a:graphicData uri="http://schemas.openxmlformats.org/drawingml/2006/table">
            <a:tbl>
              <a:tblPr/>
              <a:tblGrid>
                <a:gridCol w="1270293"/>
                <a:gridCol w="3213732"/>
                <a:gridCol w="1793610"/>
                <a:gridCol w="1643990"/>
              </a:tblGrid>
              <a:tr h="12590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8" marR="90008" marT="46804" marB="46804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Major Events</a:t>
                      </a: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Monetary Policy</a:t>
                      </a: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Interest rate (target rate)</a:t>
                      </a: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9631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2004-2007</a:t>
                      </a:r>
                    </a:p>
                  </a:txBody>
                  <a:tcPr marL="90008" marR="90008" marT="46804" marB="46804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Strong growth, Increase in U.S. interest rates</a:t>
                      </a: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Tightening</a:t>
                      </a: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 from 2% to 4.25%</a:t>
                      </a: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31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2008-2009</a:t>
                      </a:r>
                    </a:p>
                  </a:txBody>
                  <a:tcPr marL="90008" marR="90008" marT="46804" marB="46804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Global financial crisis and recession</a:t>
                      </a: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31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2010-2014</a:t>
                      </a:r>
                    </a:p>
                  </a:txBody>
                  <a:tcPr marL="90008" marR="90008" marT="46804" marB="46804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Recovery (slow)</a:t>
                      </a: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31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2015</a:t>
                      </a:r>
                    </a:p>
                  </a:txBody>
                  <a:tcPr marL="90008" marR="90008" marT="46804" marB="46804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Sharp fall in oil prices</a:t>
                      </a: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91513" cy="450850"/>
          </a:xfrm>
        </p:spPr>
        <p:txBody>
          <a:bodyPr/>
          <a:lstStyle/>
          <a:p>
            <a:pPr eaLnBrk="1" hangingPunct="1"/>
            <a:r>
              <a:rPr lang="en-CA" sz="2800" u="sng" smtClean="0"/>
              <a:t>Recent Monetary Policy</a:t>
            </a:r>
            <a:endParaRPr lang="en-US" sz="2800" u="sng" smtClean="0"/>
          </a:p>
        </p:txBody>
      </p:sp>
      <p:graphicFrame>
        <p:nvGraphicFramePr>
          <p:cNvPr id="1770499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56817296"/>
              </p:ext>
            </p:extLst>
          </p:nvPr>
        </p:nvGraphicFramePr>
        <p:xfrm>
          <a:off x="755650" y="1125539"/>
          <a:ext cx="7921625" cy="5364912"/>
        </p:xfrm>
        <a:graphic>
          <a:graphicData uri="http://schemas.openxmlformats.org/drawingml/2006/table">
            <a:tbl>
              <a:tblPr/>
              <a:tblGrid>
                <a:gridCol w="1270293"/>
                <a:gridCol w="3213732"/>
                <a:gridCol w="1793610"/>
                <a:gridCol w="1643990"/>
              </a:tblGrid>
              <a:tr h="12944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8" marR="90008" marT="46804" marB="46804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Major Events</a:t>
                      </a: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Monetary Policy</a:t>
                      </a: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Interest rate (target rate)</a:t>
                      </a: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990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2004-2007</a:t>
                      </a:r>
                    </a:p>
                  </a:txBody>
                  <a:tcPr marL="90008" marR="90008" marT="46804" marB="46804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Strong growth, Increase in U.S. interest rates</a:t>
                      </a: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Tightening</a:t>
                      </a: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 from 2% to 4.25%</a:t>
                      </a: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90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2008-2009</a:t>
                      </a:r>
                    </a:p>
                  </a:txBody>
                  <a:tcPr marL="90008" marR="90008" marT="46804" marB="46804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Global financial crisis and recession</a:t>
                      </a: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Easing</a:t>
                      </a: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 from 4.5% to 0.25%</a:t>
                      </a: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90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2010-2014</a:t>
                      </a: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8" marR="90008" marT="46804" marB="46804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Recovery (slow)</a:t>
                      </a: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90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2015</a:t>
                      </a:r>
                    </a:p>
                  </a:txBody>
                  <a:tcPr marL="90008" marR="90008" marT="46804" marB="46804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Sharp fall in oil prices</a:t>
                      </a: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91513" cy="450850"/>
          </a:xfrm>
        </p:spPr>
        <p:txBody>
          <a:bodyPr/>
          <a:lstStyle/>
          <a:p>
            <a:pPr eaLnBrk="1" hangingPunct="1"/>
            <a:r>
              <a:rPr lang="en-CA" sz="2800" u="sng" smtClean="0"/>
              <a:t>Recent Monetary Policy</a:t>
            </a:r>
            <a:endParaRPr lang="en-US" sz="2800" u="sng" smtClean="0"/>
          </a:p>
        </p:txBody>
      </p:sp>
      <p:graphicFrame>
        <p:nvGraphicFramePr>
          <p:cNvPr id="1770499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43647205"/>
              </p:ext>
            </p:extLst>
          </p:nvPr>
        </p:nvGraphicFramePr>
        <p:xfrm>
          <a:off x="755650" y="1125539"/>
          <a:ext cx="7921625" cy="5283164"/>
        </p:xfrm>
        <a:graphic>
          <a:graphicData uri="http://schemas.openxmlformats.org/drawingml/2006/table">
            <a:tbl>
              <a:tblPr/>
              <a:tblGrid>
                <a:gridCol w="1270293"/>
                <a:gridCol w="3213732"/>
                <a:gridCol w="1793610"/>
                <a:gridCol w="1643990"/>
              </a:tblGrid>
              <a:tr h="12190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8" marR="90008" marT="46804" marB="46804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Major Events</a:t>
                      </a: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Monetary Policy</a:t>
                      </a: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Interest rate (target rate)</a:t>
                      </a: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93261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2004-2007</a:t>
                      </a:r>
                    </a:p>
                  </a:txBody>
                  <a:tcPr marL="90008" marR="90008" marT="46804" marB="46804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Strong growth, Increase in U.S. interest rates</a:t>
                      </a: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Tightening</a:t>
                      </a: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 from 2% to 4.25%</a:t>
                      </a: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497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2008-2009</a:t>
                      </a:r>
                    </a:p>
                  </a:txBody>
                  <a:tcPr marL="90008" marR="90008" marT="46804" marB="46804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Global financial crisis and recession</a:t>
                      </a: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Easing</a:t>
                      </a: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 from 4.5% to 0.25%</a:t>
                      </a: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497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2010-2014</a:t>
                      </a: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8" marR="90008" marT="46804" marB="46804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Recovery (slow)</a:t>
                      </a: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Tightening</a:t>
                      </a: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 from 0.25% to 1%</a:t>
                      </a: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3261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2015</a:t>
                      </a:r>
                    </a:p>
                  </a:txBody>
                  <a:tcPr marL="90008" marR="90008" marT="46804" marB="46804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Sharp fall in oil prices</a:t>
                      </a: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18776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91513" cy="450850"/>
          </a:xfrm>
        </p:spPr>
        <p:txBody>
          <a:bodyPr/>
          <a:lstStyle/>
          <a:p>
            <a:pPr eaLnBrk="1" hangingPunct="1"/>
            <a:r>
              <a:rPr lang="en-CA" sz="2800" u="sng" smtClean="0"/>
              <a:t>Recent Monetary Policy</a:t>
            </a:r>
            <a:endParaRPr lang="en-US" sz="2800" u="sng" smtClean="0"/>
          </a:p>
        </p:txBody>
      </p:sp>
      <p:graphicFrame>
        <p:nvGraphicFramePr>
          <p:cNvPr id="1770499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53449640"/>
              </p:ext>
            </p:extLst>
          </p:nvPr>
        </p:nvGraphicFramePr>
        <p:xfrm>
          <a:off x="755650" y="1125539"/>
          <a:ext cx="7921625" cy="5283164"/>
        </p:xfrm>
        <a:graphic>
          <a:graphicData uri="http://schemas.openxmlformats.org/drawingml/2006/table">
            <a:tbl>
              <a:tblPr/>
              <a:tblGrid>
                <a:gridCol w="1270293"/>
                <a:gridCol w="3213732"/>
                <a:gridCol w="1793610"/>
                <a:gridCol w="1643990"/>
              </a:tblGrid>
              <a:tr h="12190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8" marR="90008" marT="46804" marB="46804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Major Events</a:t>
                      </a: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Monetary Policy</a:t>
                      </a: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Interest rate (target rate)</a:t>
                      </a: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93261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2004-2007</a:t>
                      </a:r>
                    </a:p>
                  </a:txBody>
                  <a:tcPr marL="90008" marR="90008" marT="46804" marB="46804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Strong growth, Increase in U.S. interest rates</a:t>
                      </a: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Tightening</a:t>
                      </a: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 from 2% to 4.25%</a:t>
                      </a: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497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2008-2009</a:t>
                      </a:r>
                    </a:p>
                  </a:txBody>
                  <a:tcPr marL="90008" marR="90008" marT="46804" marB="46804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Global financial crisis and recession</a:t>
                      </a: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Easing</a:t>
                      </a: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 from 4.5% to 0.25%</a:t>
                      </a: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497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2010-2014</a:t>
                      </a: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8" marR="90008" marT="46804" marB="46804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CA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Recovery (slow)</a:t>
                      </a:r>
                      <a:endParaRPr kumimoji="0" lang="en-US" sz="2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Tightening</a:t>
                      </a: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 from 0.25% to 1%</a:t>
                      </a: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3261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2015-16</a:t>
                      </a:r>
                    </a:p>
                  </a:txBody>
                  <a:tcPr marL="90008" marR="90008" marT="46804" marB="46804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Sharp fall in oil prices</a:t>
                      </a: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Easing</a:t>
                      </a: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 from 1% </a:t>
                      </a: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to 0.5</a:t>
                      </a:r>
                      <a:r>
                        <a:rPr kumimoji="0" 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%</a:t>
                      </a:r>
                    </a:p>
                  </a:txBody>
                  <a:tcPr marL="90008" marR="90008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04813"/>
            <a:ext cx="8229600" cy="595312"/>
          </a:xfrm>
        </p:spPr>
        <p:txBody>
          <a:bodyPr/>
          <a:lstStyle/>
          <a:p>
            <a:pPr eaLnBrk="1" hangingPunct="1"/>
            <a:r>
              <a:rPr lang="en-US" sz="2800" u="sng" smtClean="0"/>
              <a:t>Transmission mechanisms</a:t>
            </a:r>
          </a:p>
        </p:txBody>
      </p:sp>
      <p:graphicFrame>
        <p:nvGraphicFramePr>
          <p:cNvPr id="1775619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72938624"/>
              </p:ext>
            </p:extLst>
          </p:nvPr>
        </p:nvGraphicFramePr>
        <p:xfrm>
          <a:off x="539750" y="1125538"/>
          <a:ext cx="8208963" cy="5322905"/>
        </p:xfrm>
        <a:graphic>
          <a:graphicData uri="http://schemas.openxmlformats.org/drawingml/2006/table">
            <a:tbl>
              <a:tblPr/>
              <a:tblGrid>
                <a:gridCol w="2592388"/>
                <a:gridCol w="3240087"/>
                <a:gridCol w="2376488"/>
              </a:tblGrid>
              <a:tr h="3381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Output gap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Recessionary gap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397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Policy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Expansionary Fiscal policy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Easy Money policy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Instruments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 / T 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MS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 / r 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08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First round effects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381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AD/AE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12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Real GDP (Y) and employment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Price Level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21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Second round effects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397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Interest rate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Exchange rate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Investment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Net Exports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AD/AE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Y / P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Effects on policy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04813"/>
            <a:ext cx="8229600" cy="595312"/>
          </a:xfrm>
        </p:spPr>
        <p:txBody>
          <a:bodyPr/>
          <a:lstStyle/>
          <a:p>
            <a:pPr eaLnBrk="1" hangingPunct="1"/>
            <a:r>
              <a:rPr lang="en-US" sz="2800" u="sng" smtClean="0"/>
              <a:t>Transmission mechanisms</a:t>
            </a:r>
          </a:p>
        </p:txBody>
      </p:sp>
      <p:graphicFrame>
        <p:nvGraphicFramePr>
          <p:cNvPr id="1789955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33412079"/>
              </p:ext>
            </p:extLst>
          </p:nvPr>
        </p:nvGraphicFramePr>
        <p:xfrm>
          <a:off x="539750" y="1125538"/>
          <a:ext cx="8208963" cy="5322905"/>
        </p:xfrm>
        <a:graphic>
          <a:graphicData uri="http://schemas.openxmlformats.org/drawingml/2006/table">
            <a:tbl>
              <a:tblPr/>
              <a:tblGrid>
                <a:gridCol w="2592388"/>
                <a:gridCol w="3240087"/>
                <a:gridCol w="2376488"/>
              </a:tblGrid>
              <a:tr h="3381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Output gap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Recessionary gap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397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Policy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Expansionary Fiscal policy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Easy Money policy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Instruments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 / T 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MS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 / r 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08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First round effects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381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AD/AE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12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Real GDP (Y) and employment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Price Level (P)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21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Second round effects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397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Interest rate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Exchange rate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Investment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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Net Exports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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AD/AE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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Y / P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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Effects on policy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counteracting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04813"/>
            <a:ext cx="8229600" cy="595312"/>
          </a:xfrm>
        </p:spPr>
        <p:txBody>
          <a:bodyPr/>
          <a:lstStyle/>
          <a:p>
            <a:pPr eaLnBrk="1" hangingPunct="1"/>
            <a:r>
              <a:rPr lang="en-US" sz="2800" u="sng" smtClean="0"/>
              <a:t>Transmission mechanisms</a:t>
            </a:r>
          </a:p>
        </p:txBody>
      </p:sp>
      <p:graphicFrame>
        <p:nvGraphicFramePr>
          <p:cNvPr id="1776643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32604926"/>
              </p:ext>
            </p:extLst>
          </p:nvPr>
        </p:nvGraphicFramePr>
        <p:xfrm>
          <a:off x="539750" y="1125538"/>
          <a:ext cx="8208963" cy="5322905"/>
        </p:xfrm>
        <a:graphic>
          <a:graphicData uri="http://schemas.openxmlformats.org/drawingml/2006/table">
            <a:tbl>
              <a:tblPr/>
              <a:tblGrid>
                <a:gridCol w="2592388"/>
                <a:gridCol w="3240087"/>
                <a:gridCol w="2376488"/>
              </a:tblGrid>
              <a:tr h="3381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Output gap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Recessionary gap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397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Policy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Expansionary Fiscal policy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Easy Money policy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Instruments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 / T 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MS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 / r 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08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First round effects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381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AD/AE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12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Real GDP (Y) and employment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Price Level (P)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21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Second round effects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397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Interest rate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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Exchange rate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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Investment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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Net Exports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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AD/AE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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Y / P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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Effects on policy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counteracting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reinforcing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595313"/>
          </a:xfrm>
        </p:spPr>
        <p:txBody>
          <a:bodyPr/>
          <a:lstStyle/>
          <a:p>
            <a:pPr eaLnBrk="1" hangingPunct="1"/>
            <a:r>
              <a:rPr lang="en-US" sz="2800" u="sng" smtClean="0"/>
              <a:t>Transmission mechanisms</a:t>
            </a:r>
          </a:p>
        </p:txBody>
      </p:sp>
      <p:graphicFrame>
        <p:nvGraphicFramePr>
          <p:cNvPr id="1777667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67399293"/>
              </p:ext>
            </p:extLst>
          </p:nvPr>
        </p:nvGraphicFramePr>
        <p:xfrm>
          <a:off x="611188" y="1125538"/>
          <a:ext cx="8208962" cy="5332439"/>
        </p:xfrm>
        <a:graphic>
          <a:graphicData uri="http://schemas.openxmlformats.org/drawingml/2006/table">
            <a:tbl>
              <a:tblPr/>
              <a:tblGrid>
                <a:gridCol w="2592387"/>
                <a:gridCol w="3240088"/>
                <a:gridCol w="2376487"/>
              </a:tblGrid>
              <a:tr h="3381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Output gap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Inflationary gap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492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Policy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Contractionary Fiscal policy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Tight Money policy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Instruments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 / T 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MS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 / r 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08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First round effects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381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AD/AE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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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12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Real GDP (Y) and employment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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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Price Level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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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22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Second round effects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397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Interest rate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Exchange rate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Investment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Net Exports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AD/AE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Y / P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Effects on policy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595313"/>
          </a:xfrm>
        </p:spPr>
        <p:txBody>
          <a:bodyPr/>
          <a:lstStyle/>
          <a:p>
            <a:pPr eaLnBrk="1" hangingPunct="1"/>
            <a:r>
              <a:rPr lang="en-US" sz="2800" u="sng" smtClean="0"/>
              <a:t>Transmission mechanisms</a:t>
            </a:r>
          </a:p>
        </p:txBody>
      </p:sp>
      <p:graphicFrame>
        <p:nvGraphicFramePr>
          <p:cNvPr id="1778691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63441335"/>
              </p:ext>
            </p:extLst>
          </p:nvPr>
        </p:nvGraphicFramePr>
        <p:xfrm>
          <a:off x="611188" y="1125538"/>
          <a:ext cx="8208962" cy="5332439"/>
        </p:xfrm>
        <a:graphic>
          <a:graphicData uri="http://schemas.openxmlformats.org/drawingml/2006/table">
            <a:tbl>
              <a:tblPr/>
              <a:tblGrid>
                <a:gridCol w="2592387"/>
                <a:gridCol w="3240088"/>
                <a:gridCol w="2376487"/>
              </a:tblGrid>
              <a:tr h="3381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Output gap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Inflationary gap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492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Policy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Contractionary Fiscal policy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Tight Money policy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Instruments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 / T 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MS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 / r 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08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First round effects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381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AD/AE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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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12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Real GDP (Y) and employment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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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Price Level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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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22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Second round effects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397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Interest rate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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Exchange rate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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Investment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Net Exports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AD/AE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Y / P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Effects on policy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counteracting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595313"/>
          </a:xfrm>
        </p:spPr>
        <p:txBody>
          <a:bodyPr/>
          <a:lstStyle/>
          <a:p>
            <a:pPr eaLnBrk="1" hangingPunct="1"/>
            <a:r>
              <a:rPr lang="en-US" sz="2800" u="sng" smtClean="0"/>
              <a:t>Transmission mechanisms</a:t>
            </a:r>
          </a:p>
        </p:txBody>
      </p:sp>
      <p:graphicFrame>
        <p:nvGraphicFramePr>
          <p:cNvPr id="1790979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42738428"/>
              </p:ext>
            </p:extLst>
          </p:nvPr>
        </p:nvGraphicFramePr>
        <p:xfrm>
          <a:off x="611188" y="1125538"/>
          <a:ext cx="8208962" cy="5332439"/>
        </p:xfrm>
        <a:graphic>
          <a:graphicData uri="http://schemas.openxmlformats.org/drawingml/2006/table">
            <a:tbl>
              <a:tblPr/>
              <a:tblGrid>
                <a:gridCol w="2592387"/>
                <a:gridCol w="3240088"/>
                <a:gridCol w="2376487"/>
              </a:tblGrid>
              <a:tr h="3381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Output gap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Inflationary gap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492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Policy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Contractionary Fiscal policy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Tight Money policy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Instruments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 / T 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MS </a:t>
                      </a: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 / r 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08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First round effects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381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AD/AE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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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12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Real GDP (Y) and employment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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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Price Level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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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22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Second round effects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397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Interest rate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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Exchange rate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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Investment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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Net Exports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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AD/AE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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Y / P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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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Effects on policy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counteracting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reinforcing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450850"/>
          </a:xfrm>
        </p:spPr>
        <p:txBody>
          <a:bodyPr/>
          <a:lstStyle/>
          <a:p>
            <a:pPr eaLnBrk="1" hangingPunct="1"/>
            <a:r>
              <a:rPr lang="en-US" sz="2800" u="sng" smtClean="0"/>
              <a:t>Effectiveness of policies</a:t>
            </a:r>
          </a:p>
        </p:txBody>
      </p:sp>
      <p:graphicFrame>
        <p:nvGraphicFramePr>
          <p:cNvPr id="1779715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56932499"/>
              </p:ext>
            </p:extLst>
          </p:nvPr>
        </p:nvGraphicFramePr>
        <p:xfrm>
          <a:off x="755650" y="1125538"/>
          <a:ext cx="7859713" cy="4813343"/>
        </p:xfrm>
        <a:graphic>
          <a:graphicData uri="http://schemas.openxmlformats.org/drawingml/2006/table">
            <a:tbl>
              <a:tblPr/>
              <a:tblGrid>
                <a:gridCol w="2160588"/>
                <a:gridCol w="3024187"/>
                <a:gridCol w="2674938"/>
              </a:tblGrid>
              <a:tr h="4873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Factors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Fiscal policy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Monetary policy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121597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Time lags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Recognition, administrative, operational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Recognition, administrative, 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operational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73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Political factors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More affected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Less affected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08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Size of multiplier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22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Change in Price level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22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Interest rate effect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73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Net export effect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450850"/>
          </a:xfrm>
        </p:spPr>
        <p:txBody>
          <a:bodyPr/>
          <a:lstStyle/>
          <a:p>
            <a:pPr eaLnBrk="1" hangingPunct="1"/>
            <a:r>
              <a:rPr lang="en-US" sz="2800" u="sng" smtClean="0"/>
              <a:t>Effectiveness of policies</a:t>
            </a:r>
          </a:p>
        </p:txBody>
      </p:sp>
      <p:graphicFrame>
        <p:nvGraphicFramePr>
          <p:cNvPr id="1780739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66883757"/>
              </p:ext>
            </p:extLst>
          </p:nvPr>
        </p:nvGraphicFramePr>
        <p:xfrm>
          <a:off x="755650" y="1125538"/>
          <a:ext cx="7859713" cy="4813343"/>
        </p:xfrm>
        <a:graphic>
          <a:graphicData uri="http://schemas.openxmlformats.org/drawingml/2006/table">
            <a:tbl>
              <a:tblPr/>
              <a:tblGrid>
                <a:gridCol w="2160588"/>
                <a:gridCol w="3024187"/>
                <a:gridCol w="2674938"/>
              </a:tblGrid>
              <a:tr h="4873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Factors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Fiscal policy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Monetary policy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121597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Time lags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Recognition, administrative, operational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Recognition, administrative, 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operational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73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Political factors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More affected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Less affected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08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Size of multiplier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Smaller multiplier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 less effective policy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Smaller multiplier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 less effective policy</a:t>
                      </a: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22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Change in Price level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22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Interest rate effect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73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Net export effect</a:t>
                      </a:r>
                    </a:p>
                  </a:txBody>
                  <a:tcPr marL="90000" marR="90000" marT="46798" marB="4679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8" marB="4679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450850"/>
          </a:xfrm>
        </p:spPr>
        <p:txBody>
          <a:bodyPr/>
          <a:lstStyle/>
          <a:p>
            <a:pPr eaLnBrk="1" hangingPunct="1"/>
            <a:r>
              <a:rPr lang="en-US" sz="2800" u="sng" smtClean="0"/>
              <a:t>Effectiveness of policies</a:t>
            </a:r>
          </a:p>
        </p:txBody>
      </p:sp>
      <p:graphicFrame>
        <p:nvGraphicFramePr>
          <p:cNvPr id="1780739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49144368"/>
              </p:ext>
            </p:extLst>
          </p:nvPr>
        </p:nvGraphicFramePr>
        <p:xfrm>
          <a:off x="755650" y="1125538"/>
          <a:ext cx="7859713" cy="5197493"/>
        </p:xfrm>
        <a:graphic>
          <a:graphicData uri="http://schemas.openxmlformats.org/drawingml/2006/table">
            <a:tbl>
              <a:tblPr/>
              <a:tblGrid>
                <a:gridCol w="2160588"/>
                <a:gridCol w="3024187"/>
                <a:gridCol w="2674938"/>
              </a:tblGrid>
              <a:tr h="48735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Factors</a:t>
                      </a:r>
                    </a:p>
                  </a:txBody>
                  <a:tcPr marL="90000" marR="90000" marT="46799" marB="46799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Fiscal policy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Monetary policy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12160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Time lags</a:t>
                      </a:r>
                    </a:p>
                  </a:txBody>
                  <a:tcPr marL="90000" marR="90000" marT="46799" marB="46799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Recognition, administrative, operational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Recognition, administrative, 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operational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735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Political factors</a:t>
                      </a:r>
                    </a:p>
                  </a:txBody>
                  <a:tcPr marL="90000" marR="90000" marT="46799" marB="46799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More affected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Less affected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08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Size of multiplier</a:t>
                      </a:r>
                    </a:p>
                  </a:txBody>
                  <a:tcPr marL="90000" marR="90000" marT="46799" marB="46799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Smaller multiplier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 less effective policy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Smaller multiplier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 less effective policy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26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Change in Price level</a:t>
                      </a:r>
                    </a:p>
                  </a:txBody>
                  <a:tcPr marL="90000" marR="90000" marT="46799" marB="46799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More inelastic AS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 larger price change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 less effective policy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More inelastic AS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 larger price change  less effective policy</a:t>
                      </a: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22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Interest rate effect</a:t>
                      </a:r>
                    </a:p>
                  </a:txBody>
                  <a:tcPr marL="90000" marR="90000" marT="46799" marB="46799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735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Net export effect</a:t>
                      </a:r>
                    </a:p>
                  </a:txBody>
                  <a:tcPr marL="90000" marR="90000" marT="46799" marB="46799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799" marB="4679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450850"/>
          </a:xfrm>
        </p:spPr>
        <p:txBody>
          <a:bodyPr/>
          <a:lstStyle/>
          <a:p>
            <a:pPr eaLnBrk="1" hangingPunct="1"/>
            <a:r>
              <a:rPr lang="en-US" sz="2800" u="sng" smtClean="0"/>
              <a:t>Effectiveness of policies</a:t>
            </a:r>
          </a:p>
        </p:txBody>
      </p:sp>
      <p:graphicFrame>
        <p:nvGraphicFramePr>
          <p:cNvPr id="1781763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33379237"/>
              </p:ext>
            </p:extLst>
          </p:nvPr>
        </p:nvGraphicFramePr>
        <p:xfrm>
          <a:off x="755650" y="1052513"/>
          <a:ext cx="7859713" cy="5268912"/>
        </p:xfrm>
        <a:graphic>
          <a:graphicData uri="http://schemas.openxmlformats.org/drawingml/2006/table">
            <a:tbl>
              <a:tblPr/>
              <a:tblGrid>
                <a:gridCol w="2160588"/>
                <a:gridCol w="3024187"/>
                <a:gridCol w="2674938"/>
              </a:tblGrid>
              <a:tr h="4842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Factors</a:t>
                      </a:r>
                    </a:p>
                  </a:txBody>
                  <a:tcPr marL="90000" marR="90000" marT="46806" marB="46806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Fiscal policy</a:t>
                      </a:r>
                    </a:p>
                  </a:txBody>
                  <a:tcPr marL="90000" marR="90000" marT="46806" marB="46806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Monetary policy</a:t>
                      </a:r>
                    </a:p>
                  </a:txBody>
                  <a:tcPr marL="90000" marR="90000" marT="46806" marB="46806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12082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Time lags</a:t>
                      </a:r>
                    </a:p>
                  </a:txBody>
                  <a:tcPr marL="90000" marR="90000" marT="46806" marB="46806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Recognition, administrative, operational</a:t>
                      </a:r>
                    </a:p>
                  </a:txBody>
                  <a:tcPr marL="90000" marR="90000" marT="46806" marB="46806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Recognition, administrative, 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operational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6" marB="46806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2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Political factors</a:t>
                      </a:r>
                    </a:p>
                  </a:txBody>
                  <a:tcPr marL="90000" marR="90000" marT="46806" marB="46806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More affected</a:t>
                      </a:r>
                    </a:p>
                  </a:txBody>
                  <a:tcPr marL="90000" marR="90000" marT="46806" marB="46806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Less affected</a:t>
                      </a:r>
                    </a:p>
                  </a:txBody>
                  <a:tcPr marL="90000" marR="90000" marT="46806" marB="46806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4465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Size of multiplier</a:t>
                      </a:r>
                    </a:p>
                  </a:txBody>
                  <a:tcPr marL="90000" marR="90000" marT="46806" marB="46806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Smaller multiplier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 less effective policy</a:t>
                      </a:r>
                    </a:p>
                  </a:txBody>
                  <a:tcPr marL="90000" marR="90000" marT="46806" marB="46806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Smaller multiplier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 less effective policy</a:t>
                      </a:r>
                    </a:p>
                  </a:txBody>
                  <a:tcPr marL="90000" marR="90000" marT="46806" marB="46806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2641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Change in Price level</a:t>
                      </a:r>
                    </a:p>
                  </a:txBody>
                  <a:tcPr marL="90000" marR="90000" marT="46806" marB="46806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More inelastic AS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 larger price change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 less effective policy</a:t>
                      </a:r>
                    </a:p>
                  </a:txBody>
                  <a:tcPr marL="90000" marR="90000" marT="46806" marB="46806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More inelastic AS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 larger price change  less effective policy</a:t>
                      </a:r>
                    </a:p>
                  </a:txBody>
                  <a:tcPr marL="90000" marR="90000" marT="46806" marB="46806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71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Interest rate effect</a:t>
                      </a:r>
                    </a:p>
                  </a:txBody>
                  <a:tcPr marL="90000" marR="90000" marT="46806" marB="46806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Crowding out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 less effective policy</a:t>
                      </a:r>
                    </a:p>
                  </a:txBody>
                  <a:tcPr marL="90000" marR="90000" marT="46806" marB="46806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Reverse crowding out  more effective policy</a:t>
                      </a:r>
                    </a:p>
                  </a:txBody>
                  <a:tcPr marL="90000" marR="90000" marT="46806" marB="46806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39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Net export effect</a:t>
                      </a:r>
                    </a:p>
                  </a:txBody>
                  <a:tcPr marL="90000" marR="90000" marT="46806" marB="46806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C0066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806" marB="46806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C0066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</a:txBody>
                  <a:tcPr marL="90000" marR="90000" marT="46806" marB="46806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450850"/>
          </a:xfrm>
        </p:spPr>
        <p:txBody>
          <a:bodyPr/>
          <a:lstStyle/>
          <a:p>
            <a:pPr eaLnBrk="1" hangingPunct="1"/>
            <a:r>
              <a:rPr lang="en-US" sz="2800" u="sng" smtClean="0"/>
              <a:t>Effectiveness of policies</a:t>
            </a:r>
          </a:p>
        </p:txBody>
      </p:sp>
      <p:graphicFrame>
        <p:nvGraphicFramePr>
          <p:cNvPr id="1781763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31200862"/>
              </p:ext>
            </p:extLst>
          </p:nvPr>
        </p:nvGraphicFramePr>
        <p:xfrm>
          <a:off x="755650" y="1052513"/>
          <a:ext cx="7859713" cy="5441949"/>
        </p:xfrm>
        <a:graphic>
          <a:graphicData uri="http://schemas.openxmlformats.org/drawingml/2006/table">
            <a:tbl>
              <a:tblPr/>
              <a:tblGrid>
                <a:gridCol w="2160588"/>
                <a:gridCol w="3024187"/>
                <a:gridCol w="2674938"/>
              </a:tblGrid>
              <a:tr h="4842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Factors</a:t>
                      </a:r>
                    </a:p>
                  </a:txBody>
                  <a:tcPr marL="90000" marR="90000" marT="46804" marB="46804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Fiscal policy</a:t>
                      </a:r>
                    </a:p>
                  </a:txBody>
                  <a:tcPr marL="90000" marR="90000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Monetary policy</a:t>
                      </a:r>
                    </a:p>
                  </a:txBody>
                  <a:tcPr marL="90000" marR="90000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12081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Time lags</a:t>
                      </a:r>
                    </a:p>
                  </a:txBody>
                  <a:tcPr marL="90000" marR="90000" marT="46804" marB="46804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Recognition, administrative, operational</a:t>
                      </a:r>
                    </a:p>
                  </a:txBody>
                  <a:tcPr marL="90000" marR="90000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Recognition, administrative, </a:t>
                      </a: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operational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0000" marR="90000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2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Political factors</a:t>
                      </a:r>
                    </a:p>
                  </a:txBody>
                  <a:tcPr marL="90000" marR="90000" marT="46804" marB="46804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More affected</a:t>
                      </a:r>
                    </a:p>
                  </a:txBody>
                  <a:tcPr marL="90000" marR="90000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Less affected</a:t>
                      </a:r>
                    </a:p>
                  </a:txBody>
                  <a:tcPr marL="90000" marR="90000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446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Size of multiplier</a:t>
                      </a:r>
                    </a:p>
                  </a:txBody>
                  <a:tcPr marL="90000" marR="90000" marT="46804" marB="46804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Smaller multiplier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 less effective policy</a:t>
                      </a:r>
                    </a:p>
                  </a:txBody>
                  <a:tcPr marL="90000" marR="90000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Smaller multiplier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 less effective policy</a:t>
                      </a:r>
                    </a:p>
                  </a:txBody>
                  <a:tcPr marL="90000" marR="90000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263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Change in Price level</a:t>
                      </a:r>
                    </a:p>
                  </a:txBody>
                  <a:tcPr marL="90000" marR="90000" marT="46804" marB="46804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More inelastic AS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 larger price change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 less effective policy</a:t>
                      </a:r>
                    </a:p>
                  </a:txBody>
                  <a:tcPr marL="90000" marR="90000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More inelastic AS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 larger price change  less effective policy</a:t>
                      </a:r>
                    </a:p>
                  </a:txBody>
                  <a:tcPr marL="90000" marR="90000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71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Interest rate effect</a:t>
                      </a:r>
                    </a:p>
                  </a:txBody>
                  <a:tcPr marL="90000" marR="90000" marT="46804" marB="46804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Crowding out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 less effective policy</a:t>
                      </a:r>
                    </a:p>
                  </a:txBody>
                  <a:tcPr marL="90000" marR="90000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Reverse crowding out  more effective policy</a:t>
                      </a:r>
                    </a:p>
                  </a:txBody>
                  <a:tcPr marL="90000" marR="90000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71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Net export effect</a:t>
                      </a:r>
                    </a:p>
                  </a:txBody>
                  <a:tcPr marL="90000" marR="90000" marT="46804" marB="46804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Negative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 less effective policy</a:t>
                      </a:r>
                    </a:p>
                  </a:txBody>
                  <a:tcPr marL="90000" marR="90000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Positive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 more effective policy</a:t>
                      </a:r>
                    </a:p>
                  </a:txBody>
                  <a:tcPr marL="90000" marR="90000" marT="46804" marB="46804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457200"/>
            <a:ext cx="8229600" cy="450850"/>
          </a:xfrm>
        </p:spPr>
        <p:txBody>
          <a:bodyPr/>
          <a:lstStyle/>
          <a:p>
            <a:pPr eaLnBrk="1" hangingPunct="1"/>
            <a:r>
              <a:rPr lang="en-US" sz="2800" u="sng" smtClean="0"/>
              <a:t>Effectiveness of policies</a:t>
            </a:r>
          </a:p>
        </p:txBody>
      </p:sp>
      <p:graphicFrame>
        <p:nvGraphicFramePr>
          <p:cNvPr id="162837" name="Group 21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463150230"/>
              </p:ext>
            </p:extLst>
          </p:nvPr>
        </p:nvGraphicFramePr>
        <p:xfrm>
          <a:off x="755650" y="1052513"/>
          <a:ext cx="7859713" cy="2886075"/>
        </p:xfrm>
        <a:graphic>
          <a:graphicData uri="http://schemas.openxmlformats.org/drawingml/2006/table">
            <a:tbl>
              <a:tblPr/>
              <a:tblGrid>
                <a:gridCol w="2751138"/>
                <a:gridCol w="2593975"/>
                <a:gridCol w="2514600"/>
              </a:tblGrid>
              <a:tr h="509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Factors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Fiscal policy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Monetary policy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890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  <a:sym typeface="Symbol" pitchFamily="18" charset="2"/>
                        </a:rPr>
                        <a:t>Cyclical symmetry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  <a:sym typeface="Symbol" pitchFamily="18" charset="2"/>
                        </a:rPr>
                        <a:t>More effective in stimulating growth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  <a:sym typeface="Symbol" pitchFamily="18" charset="2"/>
                        </a:rPr>
                        <a:t>More effective in controlling inflation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858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  <a:sym typeface="Symbol" pitchFamily="18" charset="2"/>
                        </a:rPr>
                        <a:t>Specific Factors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CC0066"/>
                        </a:solidFill>
                        <a:effectLst/>
                        <a:latin typeface="Arial" charset="0"/>
                        <a:cs typeface="Arial" charset="0"/>
                        <a:sym typeface="Symbol" pitchFamily="18" charset="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CC0066"/>
                        </a:solidFill>
                        <a:effectLst/>
                        <a:latin typeface="Arial" charset="0"/>
                        <a:cs typeface="Arial" charset="0"/>
                        <a:sym typeface="Symbol" pitchFamily="18" charset="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450850"/>
          </a:xfrm>
        </p:spPr>
        <p:txBody>
          <a:bodyPr/>
          <a:lstStyle/>
          <a:p>
            <a:pPr eaLnBrk="1" hangingPunct="1"/>
            <a:r>
              <a:rPr lang="en-US" sz="2800" u="sng" smtClean="0"/>
              <a:t>Effectiveness of policies</a:t>
            </a:r>
          </a:p>
        </p:txBody>
      </p:sp>
      <p:graphicFrame>
        <p:nvGraphicFramePr>
          <p:cNvPr id="1783811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88530156"/>
              </p:ext>
            </p:extLst>
          </p:nvPr>
        </p:nvGraphicFramePr>
        <p:xfrm>
          <a:off x="755650" y="1052513"/>
          <a:ext cx="7859713" cy="4072220"/>
        </p:xfrm>
        <a:graphic>
          <a:graphicData uri="http://schemas.openxmlformats.org/drawingml/2006/table">
            <a:tbl>
              <a:tblPr/>
              <a:tblGrid>
                <a:gridCol w="2751138"/>
                <a:gridCol w="2593975"/>
                <a:gridCol w="2514600"/>
              </a:tblGrid>
              <a:tr h="5095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Factors</a:t>
                      </a:r>
                    </a:p>
                  </a:txBody>
                  <a:tcPr marL="90000" marR="90000" marT="46795" marB="46795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Fiscal policy</a:t>
                      </a:r>
                    </a:p>
                  </a:txBody>
                  <a:tcPr marL="90000" marR="90000" marT="46795" marB="4679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Monetary policy</a:t>
                      </a:r>
                    </a:p>
                  </a:txBody>
                  <a:tcPr marL="90000" marR="90000" marT="46795" marB="4679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8904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Cyclical symmetry</a:t>
                      </a:r>
                    </a:p>
                  </a:txBody>
                  <a:tcPr marL="90000" marR="90000" marT="46795" marB="46795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More effective in stimulating growth</a:t>
                      </a:r>
                    </a:p>
                  </a:txBody>
                  <a:tcPr marL="90000" marR="90000" marT="46795" marB="4679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More effective in controlling inflation</a:t>
                      </a:r>
                    </a:p>
                  </a:txBody>
                  <a:tcPr marL="90000" marR="90000" marT="46795" marB="4679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7191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Specific Factors</a:t>
                      </a:r>
                    </a:p>
                  </a:txBody>
                  <a:tcPr marL="90000" marR="90000" marT="46795" marB="46795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Tax system affects the degree of built-in automatic stabilization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CC0066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Tax changes affect incentives to work, save and invest  Supply side effects reinforce policy</a:t>
                      </a:r>
                    </a:p>
                  </a:txBody>
                  <a:tcPr marL="90000" marR="90000" marT="46795" marB="4679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C0066"/>
                        </a:solidFill>
                        <a:effectLst/>
                        <a:latin typeface="Arial" pitchFamily="34" charset="0"/>
                        <a:cs typeface="Arial" pitchFamily="34" charset="0"/>
                        <a:sym typeface="Symbol" pitchFamily="18" charset="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0066"/>
                          </a:solidFill>
                          <a:effectLst/>
                          <a:latin typeface="Arial" pitchFamily="34" charset="0"/>
                          <a:cs typeface="Arial" pitchFamily="34" charset="0"/>
                          <a:sym typeface="Symbol" pitchFamily="18" charset="2"/>
                        </a:rPr>
                        <a:t>International financial crisis may affect capital inflows and outflows  uncertain effects</a:t>
                      </a:r>
                    </a:p>
                  </a:txBody>
                  <a:tcPr marL="90000" marR="90000" marT="46795" marB="46795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Content Placeholder 1"/>
          <p:cNvSpPr>
            <a:spLocks noGrp="1"/>
          </p:cNvSpPr>
          <p:nvPr>
            <p:ph idx="1"/>
          </p:nvPr>
        </p:nvSpPr>
        <p:spPr>
          <a:xfrm>
            <a:off x="468313" y="2060575"/>
            <a:ext cx="8229600" cy="4608513"/>
          </a:xfrm>
        </p:spPr>
        <p:txBody>
          <a:bodyPr/>
          <a:lstStyle/>
          <a:p>
            <a:r>
              <a:rPr lang="en-US" sz="2800" dirty="0" smtClean="0"/>
              <a:t>The </a:t>
            </a:r>
            <a:r>
              <a:rPr lang="en-US" sz="2800" u="sng" dirty="0" smtClean="0"/>
              <a:t>slope of the AS curve </a:t>
            </a:r>
            <a:r>
              <a:rPr lang="en-US" sz="2800" dirty="0" smtClean="0"/>
              <a:t>has significant policy ramifications.</a:t>
            </a:r>
          </a:p>
          <a:p>
            <a:endParaRPr lang="en-US" sz="2800" dirty="0" smtClean="0"/>
          </a:p>
          <a:p>
            <a:r>
              <a:rPr lang="en-US" sz="2800" u="sng" dirty="0" smtClean="0"/>
              <a:t>Flat AS curve  </a:t>
            </a:r>
            <a:r>
              <a:rPr lang="en-US" sz="2800" dirty="0" smtClean="0">
                <a:sym typeface="Symbol" pitchFamily="18" charset="2"/>
              </a:rPr>
              <a:t> </a:t>
            </a:r>
            <a:r>
              <a:rPr lang="en-US" sz="2800" dirty="0" smtClean="0"/>
              <a:t> expansionary policy will be more effective in </a:t>
            </a:r>
            <a:r>
              <a:rPr lang="en-US" sz="2800" u="sng" dirty="0" smtClean="0">
                <a:sym typeface="Symbol" pitchFamily="18" charset="2"/>
              </a:rPr>
              <a:t></a:t>
            </a:r>
            <a:r>
              <a:rPr lang="en-US" sz="2800" u="sng" dirty="0" smtClean="0"/>
              <a:t> unemployment</a:t>
            </a:r>
          </a:p>
          <a:p>
            <a:endParaRPr lang="en-US" sz="2800" dirty="0" smtClean="0"/>
          </a:p>
          <a:p>
            <a:r>
              <a:rPr lang="en-US" sz="2800" u="sng" dirty="0" smtClean="0"/>
              <a:t>Steep AS curve  </a:t>
            </a:r>
            <a:r>
              <a:rPr lang="en-US" sz="2800" dirty="0" smtClean="0">
                <a:sym typeface="Symbol" pitchFamily="18" charset="2"/>
              </a:rPr>
              <a:t> </a:t>
            </a:r>
            <a:r>
              <a:rPr lang="en-US" sz="2800" dirty="0" smtClean="0"/>
              <a:t> restrictive policy will be more effective in </a:t>
            </a:r>
            <a:r>
              <a:rPr lang="en-US" sz="2800" u="sng" dirty="0" smtClean="0">
                <a:sym typeface="Symbol" pitchFamily="18" charset="2"/>
              </a:rPr>
              <a:t></a:t>
            </a:r>
            <a:r>
              <a:rPr lang="en-US" sz="2800" u="sng" dirty="0" smtClean="0"/>
              <a:t> inflation</a:t>
            </a:r>
          </a:p>
          <a:p>
            <a:endParaRPr lang="en-CA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ln>
            <a:solidFill>
              <a:schemeClr val="accent4"/>
            </a:solidFill>
          </a:ln>
        </p:spPr>
        <p:txBody>
          <a:bodyPr/>
          <a:lstStyle/>
          <a:p>
            <a:pPr>
              <a:defRPr/>
            </a:pPr>
            <a:r>
              <a:rPr lang="en-US" dirty="0" smtClean="0"/>
              <a:t>Policies and The Shape of the Aggregate Supply Curve</a:t>
            </a:r>
            <a:endParaRPr lang="en-CA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4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24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24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2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Title 1"/>
          <p:cNvSpPr>
            <a:spLocks noGrp="1"/>
          </p:cNvSpPr>
          <p:nvPr>
            <p:ph type="title"/>
          </p:nvPr>
        </p:nvSpPr>
        <p:spPr>
          <a:xfrm>
            <a:off x="179388" y="333375"/>
            <a:ext cx="8693150" cy="1143000"/>
          </a:xfrm>
        </p:spPr>
        <p:txBody>
          <a:bodyPr/>
          <a:lstStyle/>
          <a:p>
            <a:pPr algn="ctr"/>
            <a:r>
              <a:rPr lang="en-US" sz="3200" dirty="0" smtClean="0">
                <a:solidFill>
                  <a:srgbClr val="010000"/>
                </a:solidFill>
              </a:rPr>
              <a:t>Stabilization Policy with a </a:t>
            </a:r>
            <a:r>
              <a:rPr lang="en-US" sz="3200" u="sng" dirty="0" smtClean="0">
                <a:solidFill>
                  <a:srgbClr val="010000"/>
                </a:solidFill>
              </a:rPr>
              <a:t>Flat</a:t>
            </a:r>
            <a:r>
              <a:rPr lang="en-US" sz="3200" dirty="0" smtClean="0">
                <a:solidFill>
                  <a:srgbClr val="010000"/>
                </a:solidFill>
              </a:rPr>
              <a:t> Aggregate Supply Curve</a:t>
            </a:r>
            <a:endParaRPr lang="en-CA" sz="3200" dirty="0" smtClean="0"/>
          </a:p>
        </p:txBody>
      </p:sp>
      <p:pic>
        <p:nvPicPr>
          <p:cNvPr id="70659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36625" y="1751013"/>
            <a:ext cx="7405688" cy="462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ounded Rectangle 3"/>
          <p:cNvSpPr/>
          <p:nvPr/>
        </p:nvSpPr>
        <p:spPr bwMode="auto">
          <a:xfrm>
            <a:off x="683568" y="1484784"/>
            <a:ext cx="4104456" cy="3960440"/>
          </a:xfrm>
          <a:prstGeom prst="roundRect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ounded Rectangle 1"/>
          <p:cNvSpPr/>
          <p:nvPr/>
        </p:nvSpPr>
        <p:spPr bwMode="auto">
          <a:xfrm>
            <a:off x="936625" y="5517232"/>
            <a:ext cx="1619151" cy="288032"/>
          </a:xfrm>
          <a:prstGeom prst="round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Title 1"/>
          <p:cNvSpPr>
            <a:spLocks noGrp="1"/>
          </p:cNvSpPr>
          <p:nvPr>
            <p:ph type="title"/>
          </p:nvPr>
        </p:nvSpPr>
        <p:spPr>
          <a:xfrm>
            <a:off x="0" y="333375"/>
            <a:ext cx="8769350" cy="1143000"/>
          </a:xfrm>
        </p:spPr>
        <p:txBody>
          <a:bodyPr/>
          <a:lstStyle/>
          <a:p>
            <a:pPr algn="ctr"/>
            <a:r>
              <a:rPr lang="en-US" sz="3200" dirty="0" smtClean="0">
                <a:solidFill>
                  <a:srgbClr val="010000"/>
                </a:solidFill>
              </a:rPr>
              <a:t>Stabilization Policy with a </a:t>
            </a:r>
            <a:r>
              <a:rPr lang="en-US" sz="3200" u="sng" dirty="0" smtClean="0">
                <a:solidFill>
                  <a:srgbClr val="010000"/>
                </a:solidFill>
              </a:rPr>
              <a:t>Steep</a:t>
            </a:r>
            <a:r>
              <a:rPr lang="en-US" sz="3200" dirty="0" smtClean="0">
                <a:solidFill>
                  <a:srgbClr val="010000"/>
                </a:solidFill>
              </a:rPr>
              <a:t> Aggregate Supply Curve</a:t>
            </a:r>
            <a:endParaRPr lang="en-CA" sz="3200" dirty="0" smtClean="0"/>
          </a:p>
        </p:txBody>
      </p:sp>
      <p:pic>
        <p:nvPicPr>
          <p:cNvPr id="71683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5663" y="1576388"/>
            <a:ext cx="7450137" cy="489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ounded Rectangle 3"/>
          <p:cNvSpPr/>
          <p:nvPr/>
        </p:nvSpPr>
        <p:spPr bwMode="auto">
          <a:xfrm>
            <a:off x="4716016" y="2204864"/>
            <a:ext cx="4104456" cy="3960440"/>
          </a:xfrm>
          <a:prstGeom prst="roundRect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ounded Rectangle 4"/>
          <p:cNvSpPr/>
          <p:nvPr/>
        </p:nvSpPr>
        <p:spPr bwMode="auto">
          <a:xfrm>
            <a:off x="855663" y="1576388"/>
            <a:ext cx="1619151" cy="288032"/>
          </a:xfrm>
          <a:prstGeom prst="round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5"/>
          <p:cNvSpPr>
            <a:spLocks noGrp="1" noChangeArrowheads="1"/>
          </p:cNvSpPr>
          <p:nvPr>
            <p:ph idx="1"/>
          </p:nvPr>
        </p:nvSpPr>
        <p:spPr>
          <a:xfrm>
            <a:off x="468313" y="2205038"/>
            <a:ext cx="8229600" cy="3886200"/>
          </a:xfrm>
        </p:spPr>
        <p:txBody>
          <a:bodyPr/>
          <a:lstStyle/>
          <a:p>
            <a:r>
              <a:rPr lang="en-US" dirty="0" smtClean="0"/>
              <a:t>The </a:t>
            </a:r>
            <a:r>
              <a:rPr lang="en-US" u="sng" dirty="0" smtClean="0"/>
              <a:t>AS curve is fairly flat in the short run </a:t>
            </a:r>
            <a:r>
              <a:rPr lang="en-US" dirty="0" smtClean="0"/>
              <a:t>and </a:t>
            </a:r>
            <a:r>
              <a:rPr lang="en-US" u="sng" dirty="0" smtClean="0"/>
              <a:t>fairly steep in the long run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r>
              <a:rPr lang="en-US" u="sng" dirty="0" smtClean="0"/>
              <a:t>Effects of </a:t>
            </a:r>
            <a:r>
              <a:rPr lang="en-US" u="sng" dirty="0">
                <a:sym typeface="Symbol" pitchFamily="18" charset="2"/>
              </a:rPr>
              <a:t>c</a:t>
            </a:r>
            <a:r>
              <a:rPr lang="en-US" u="sng" dirty="0" smtClean="0">
                <a:sym typeface="Symbol" pitchFamily="18" charset="2"/>
              </a:rPr>
              <a:t>hanges in </a:t>
            </a:r>
            <a:r>
              <a:rPr lang="en-US" u="sng" dirty="0" smtClean="0"/>
              <a:t>AD </a:t>
            </a:r>
          </a:p>
          <a:p>
            <a:pPr lvl="1"/>
            <a:r>
              <a:rPr lang="en-US" sz="3200" dirty="0" smtClean="0"/>
              <a:t>More on</a:t>
            </a:r>
            <a:r>
              <a:rPr lang="en-US" sz="3200" u="sng" dirty="0" smtClean="0"/>
              <a:t> output </a:t>
            </a:r>
            <a:r>
              <a:rPr lang="en-US" sz="3200" dirty="0" smtClean="0"/>
              <a:t>in the </a:t>
            </a:r>
            <a:r>
              <a:rPr lang="en-US" sz="3200" u="sng" dirty="0" smtClean="0"/>
              <a:t>short run</a:t>
            </a:r>
          </a:p>
          <a:p>
            <a:pPr lvl="1"/>
            <a:r>
              <a:rPr lang="en-US" sz="3200" dirty="0" smtClean="0"/>
              <a:t>More on </a:t>
            </a:r>
            <a:r>
              <a:rPr lang="en-US" sz="3200" u="sng" dirty="0" smtClean="0"/>
              <a:t>prices</a:t>
            </a:r>
            <a:r>
              <a:rPr lang="en-US" sz="3200" dirty="0" smtClean="0"/>
              <a:t> in the </a:t>
            </a:r>
            <a:r>
              <a:rPr lang="en-US" sz="3200" u="sng" dirty="0" smtClean="0"/>
              <a:t>long run</a:t>
            </a:r>
          </a:p>
        </p:txBody>
      </p:sp>
      <p:sp>
        <p:nvSpPr>
          <p:cNvPr id="72707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u="sng" smtClean="0"/>
              <a:t>Policies and The Shape of the Aggregate Supply Curve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75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75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075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075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522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Content Placeholder 1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687888"/>
          </a:xfrm>
        </p:spPr>
        <p:txBody>
          <a:bodyPr/>
          <a:lstStyle/>
          <a:p>
            <a:r>
              <a:rPr lang="en-CA" sz="2400" u="sng" dirty="0" smtClean="0"/>
              <a:t>Keynesian view</a:t>
            </a:r>
            <a:r>
              <a:rPr lang="en-CA" sz="2400" dirty="0" smtClean="0"/>
              <a:t>: </a:t>
            </a:r>
            <a:r>
              <a:rPr lang="en-CA" sz="2400" u="sng" dirty="0" smtClean="0"/>
              <a:t>fiscal policy is more effective </a:t>
            </a:r>
            <a:r>
              <a:rPr lang="en-CA" sz="2400" dirty="0" smtClean="0"/>
              <a:t>in affecting aggregate demand and lowering </a:t>
            </a:r>
            <a:r>
              <a:rPr lang="en-CA" sz="2400" u="sng" dirty="0" smtClean="0"/>
              <a:t>unemployment during recessions</a:t>
            </a:r>
          </a:p>
          <a:p>
            <a:endParaRPr lang="en-CA" sz="2400" dirty="0" smtClean="0"/>
          </a:p>
          <a:p>
            <a:r>
              <a:rPr lang="en-CA" sz="2400" u="sng" dirty="0" smtClean="0"/>
              <a:t>Monetarist view</a:t>
            </a:r>
            <a:r>
              <a:rPr lang="en-CA" sz="2400" dirty="0" smtClean="0"/>
              <a:t>: </a:t>
            </a:r>
            <a:r>
              <a:rPr lang="en-CA" sz="2400" u="sng" dirty="0" smtClean="0"/>
              <a:t>monetary policy is more effective </a:t>
            </a:r>
            <a:r>
              <a:rPr lang="en-CA" sz="2400" dirty="0" smtClean="0"/>
              <a:t>in controlling </a:t>
            </a:r>
            <a:r>
              <a:rPr lang="en-CA" sz="2400" u="sng" dirty="0" smtClean="0"/>
              <a:t>inflation during booms </a:t>
            </a:r>
          </a:p>
          <a:p>
            <a:endParaRPr lang="en-CA" sz="2400" dirty="0" smtClean="0"/>
          </a:p>
          <a:p>
            <a:r>
              <a:rPr lang="en-CA" sz="2400" u="sng" dirty="0" smtClean="0"/>
              <a:t>Fiscal policy</a:t>
            </a:r>
            <a:r>
              <a:rPr lang="en-CA" sz="2400" dirty="0" smtClean="0"/>
              <a:t>: depends on </a:t>
            </a:r>
            <a:r>
              <a:rPr lang="en-CA" sz="2400" u="sng" dirty="0" smtClean="0"/>
              <a:t>annual budget cycle</a:t>
            </a:r>
          </a:p>
          <a:p>
            <a:r>
              <a:rPr lang="en-CA" sz="2400" u="sng" dirty="0" smtClean="0"/>
              <a:t>Monetary policy</a:t>
            </a:r>
            <a:r>
              <a:rPr lang="en-CA" sz="2400" dirty="0" smtClean="0"/>
              <a:t>: </a:t>
            </a:r>
            <a:r>
              <a:rPr lang="en-CA" sz="2400" u="sng" dirty="0" smtClean="0"/>
              <a:t>shorter policy lags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ln>
            <a:solidFill>
              <a:schemeClr val="accent4"/>
            </a:solidFill>
          </a:ln>
        </p:spPr>
        <p:txBody>
          <a:bodyPr/>
          <a:lstStyle/>
          <a:p>
            <a:pPr>
              <a:defRPr/>
            </a:pPr>
            <a:r>
              <a:rPr lang="en-US" sz="2800" dirty="0" smtClean="0"/>
              <a:t>SHOULD </a:t>
            </a:r>
            <a:r>
              <a:rPr lang="en-CA" sz="2800" dirty="0" smtClean="0"/>
              <a:t>WE RELY ON FISCAL OR MONETARY POLICY?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83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83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83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83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6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468313" y="1557338"/>
            <a:ext cx="8229600" cy="3886200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en-US" sz="6000" smtClean="0"/>
              <a:t>The Trade-off between Inflation and Unemployment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476672"/>
            <a:ext cx="8229600" cy="955675"/>
          </a:xfrm>
        </p:spPr>
        <p:txBody>
          <a:bodyPr/>
          <a:lstStyle/>
          <a:p>
            <a:pPr eaLnBrk="1" hangingPunct="1"/>
            <a:r>
              <a:rPr lang="en-US" u="sng" dirty="0" smtClean="0"/>
              <a:t>Twin Evils: Inflation and Unemployment</a:t>
            </a:r>
          </a:p>
        </p:txBody>
      </p:sp>
      <p:sp>
        <p:nvSpPr>
          <p:cNvPr id="16404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1773238"/>
            <a:ext cx="8496944" cy="4752106"/>
          </a:xfrm>
        </p:spPr>
        <p:txBody>
          <a:bodyPr/>
          <a:lstStyle/>
          <a:p>
            <a:pPr eaLnBrk="1" hangingPunct="1"/>
            <a:r>
              <a:rPr lang="en-US" sz="2800" u="sng" dirty="0" smtClean="0"/>
              <a:t>Rising Inflation</a:t>
            </a:r>
          </a:p>
          <a:p>
            <a:pPr lvl="1" eaLnBrk="1" hangingPunct="1"/>
            <a:r>
              <a:rPr lang="en-US" sz="2400" dirty="0" smtClean="0"/>
              <a:t>Demand-pull: AD</a:t>
            </a:r>
            <a:r>
              <a:rPr lang="en-US" sz="2400" dirty="0" smtClean="0">
                <a:sym typeface="Symbol" pitchFamily="18" charset="2"/>
              </a:rPr>
              <a:t></a:t>
            </a:r>
            <a:r>
              <a:rPr lang="en-US" sz="2400" dirty="0" smtClean="0"/>
              <a:t>  </a:t>
            </a:r>
            <a:r>
              <a:rPr lang="en-US" sz="2400" dirty="0" smtClean="0">
                <a:solidFill>
                  <a:srgbClr val="FF0000"/>
                </a:solidFill>
              </a:rPr>
              <a:t>P </a:t>
            </a:r>
            <a:r>
              <a:rPr lang="en-US" sz="2400" dirty="0" smtClean="0">
                <a:solidFill>
                  <a:srgbClr val="FF0000"/>
                </a:solidFill>
                <a:sym typeface="Symbol" pitchFamily="18" charset="2"/>
              </a:rPr>
              <a:t></a:t>
            </a:r>
            <a:r>
              <a:rPr lang="en-US" sz="2400" dirty="0" smtClean="0">
                <a:sym typeface="Symbol" pitchFamily="18" charset="2"/>
              </a:rPr>
              <a:t></a:t>
            </a:r>
            <a:r>
              <a:rPr lang="en-US" sz="2400" dirty="0" smtClean="0"/>
              <a:t> GDP </a:t>
            </a:r>
            <a:r>
              <a:rPr lang="en-US" sz="2400" dirty="0" smtClean="0">
                <a:sym typeface="Symbol" pitchFamily="18" charset="2"/>
              </a:rPr>
              <a:t></a:t>
            </a:r>
            <a:r>
              <a:rPr lang="en-US" sz="2400" dirty="0" smtClean="0"/>
              <a:t> </a:t>
            </a:r>
            <a:r>
              <a:rPr lang="en-US" sz="2400" dirty="0" smtClean="0">
                <a:solidFill>
                  <a:srgbClr val="0000FF"/>
                </a:solidFill>
              </a:rPr>
              <a:t>U </a:t>
            </a:r>
            <a:r>
              <a:rPr lang="en-US" sz="2400" dirty="0" smtClean="0">
                <a:solidFill>
                  <a:srgbClr val="0000FF"/>
                </a:solidFill>
                <a:sym typeface="Symbol" pitchFamily="18" charset="2"/>
              </a:rPr>
              <a:t></a:t>
            </a:r>
            <a:endParaRPr lang="en-US" sz="2400" dirty="0" smtClean="0">
              <a:solidFill>
                <a:srgbClr val="0000FF"/>
              </a:solidFill>
            </a:endParaRPr>
          </a:p>
          <a:p>
            <a:pPr lvl="1" eaLnBrk="1" hangingPunct="1"/>
            <a:endParaRPr lang="en-US" sz="2400" dirty="0" smtClean="0"/>
          </a:p>
          <a:p>
            <a:pPr lvl="1" eaLnBrk="1" hangingPunct="1"/>
            <a:r>
              <a:rPr lang="en-US" sz="2400" dirty="0" smtClean="0"/>
              <a:t>Cost-push: AS </a:t>
            </a:r>
            <a:r>
              <a:rPr lang="en-US" sz="2400" dirty="0" smtClean="0">
                <a:sym typeface="Symbol" pitchFamily="18" charset="2"/>
              </a:rPr>
              <a:t></a:t>
            </a:r>
            <a:r>
              <a:rPr lang="en-US" sz="2400" dirty="0" smtClean="0"/>
              <a:t> </a:t>
            </a:r>
            <a:r>
              <a:rPr lang="en-US" sz="2400" dirty="0" smtClean="0">
                <a:sym typeface="Symbol" pitchFamily="18" charset="2"/>
              </a:rPr>
              <a:t> </a:t>
            </a:r>
            <a:r>
              <a:rPr lang="en-US" sz="2400" dirty="0" smtClean="0">
                <a:solidFill>
                  <a:srgbClr val="FF0000"/>
                </a:solidFill>
              </a:rPr>
              <a:t>P </a:t>
            </a:r>
            <a:r>
              <a:rPr lang="en-US" sz="2400" dirty="0" smtClean="0">
                <a:solidFill>
                  <a:srgbClr val="FF0000"/>
                </a:solidFill>
                <a:sym typeface="Symbol" pitchFamily="18" charset="2"/>
              </a:rPr>
              <a:t></a:t>
            </a:r>
            <a:r>
              <a:rPr lang="en-US" sz="2400" dirty="0" smtClean="0">
                <a:sym typeface="Symbol" pitchFamily="18" charset="2"/>
              </a:rPr>
              <a:t></a:t>
            </a:r>
            <a:r>
              <a:rPr lang="en-US" sz="2400" dirty="0" smtClean="0"/>
              <a:t> GDP </a:t>
            </a:r>
            <a:r>
              <a:rPr lang="en-US" sz="2400" dirty="0" smtClean="0">
                <a:sym typeface="Symbol" pitchFamily="18" charset="2"/>
              </a:rPr>
              <a:t></a:t>
            </a:r>
            <a:r>
              <a:rPr lang="en-US" sz="2400" dirty="0" smtClean="0"/>
              <a:t> </a:t>
            </a:r>
            <a:r>
              <a:rPr lang="en-US" sz="2400" dirty="0" smtClean="0">
                <a:sym typeface="Symbol" pitchFamily="18" charset="2"/>
              </a:rPr>
              <a:t></a:t>
            </a:r>
            <a:r>
              <a:rPr lang="en-US" sz="2400" dirty="0" smtClean="0"/>
              <a:t> </a:t>
            </a:r>
            <a:r>
              <a:rPr lang="en-US" sz="2400" dirty="0" smtClean="0">
                <a:solidFill>
                  <a:srgbClr val="008000"/>
                </a:solidFill>
              </a:rPr>
              <a:t>U </a:t>
            </a:r>
            <a:r>
              <a:rPr lang="en-US" sz="2400" dirty="0" smtClean="0">
                <a:solidFill>
                  <a:srgbClr val="008000"/>
                </a:solidFill>
                <a:sym typeface="Symbol" pitchFamily="18" charset="2"/>
              </a:rPr>
              <a:t></a:t>
            </a:r>
          </a:p>
          <a:p>
            <a:pPr lvl="1" eaLnBrk="1" hangingPunct="1"/>
            <a:endParaRPr lang="en-US" sz="2400" dirty="0" smtClean="0">
              <a:sym typeface="Symbol" pitchFamily="18" charset="2"/>
            </a:endParaRPr>
          </a:p>
          <a:p>
            <a:pPr eaLnBrk="1" hangingPunct="1"/>
            <a:r>
              <a:rPr lang="en-US" sz="2800" u="sng" dirty="0" smtClean="0">
                <a:sym typeface="Symbol" pitchFamily="18" charset="2"/>
              </a:rPr>
              <a:t>Rising Unemployment</a:t>
            </a:r>
          </a:p>
          <a:p>
            <a:pPr lvl="1" eaLnBrk="1" hangingPunct="1"/>
            <a:r>
              <a:rPr lang="en-US" sz="2400" dirty="0" smtClean="0">
                <a:sym typeface="Symbol" pitchFamily="18" charset="2"/>
              </a:rPr>
              <a:t>Negative Demand Shock: </a:t>
            </a:r>
            <a:r>
              <a:rPr lang="en-US" sz="2400" dirty="0" smtClean="0"/>
              <a:t>AD </a:t>
            </a:r>
            <a:r>
              <a:rPr lang="en-US" sz="2400" dirty="0" smtClean="0">
                <a:sym typeface="Symbol" pitchFamily="18" charset="2"/>
              </a:rPr>
              <a:t></a:t>
            </a:r>
            <a:r>
              <a:rPr lang="en-US" sz="2400" dirty="0" smtClean="0"/>
              <a:t> </a:t>
            </a:r>
            <a:r>
              <a:rPr lang="en-US" sz="2400" dirty="0" smtClean="0">
                <a:sym typeface="Symbol" pitchFamily="18" charset="2"/>
              </a:rPr>
              <a:t></a:t>
            </a:r>
            <a:r>
              <a:rPr lang="en-US" sz="2400" dirty="0" smtClean="0"/>
              <a:t> </a:t>
            </a:r>
            <a:r>
              <a:rPr lang="en-US" sz="2400" dirty="0" smtClean="0">
                <a:solidFill>
                  <a:srgbClr val="0000FF"/>
                </a:solidFill>
              </a:rPr>
              <a:t>P </a:t>
            </a:r>
            <a:r>
              <a:rPr lang="en-US" sz="2400" dirty="0" smtClean="0">
                <a:solidFill>
                  <a:srgbClr val="0000FF"/>
                </a:solidFill>
                <a:sym typeface="Symbol" pitchFamily="18" charset="2"/>
              </a:rPr>
              <a:t></a:t>
            </a:r>
            <a:r>
              <a:rPr lang="en-US" sz="2400" dirty="0" smtClean="0">
                <a:sym typeface="Symbol" pitchFamily="18" charset="2"/>
              </a:rPr>
              <a:t> </a:t>
            </a:r>
            <a:r>
              <a:rPr lang="en-US" sz="2400" dirty="0" smtClean="0"/>
              <a:t> GDP </a:t>
            </a:r>
            <a:r>
              <a:rPr lang="en-US" sz="2400" dirty="0" smtClean="0">
                <a:sym typeface="Symbol" pitchFamily="18" charset="2"/>
              </a:rPr>
              <a:t> </a:t>
            </a:r>
            <a:r>
              <a:rPr lang="en-US" sz="2400" dirty="0" smtClean="0"/>
              <a:t> </a:t>
            </a:r>
            <a:r>
              <a:rPr lang="en-US" sz="2400" dirty="0" smtClean="0">
                <a:solidFill>
                  <a:srgbClr val="FF0000"/>
                </a:solidFill>
              </a:rPr>
              <a:t>U </a:t>
            </a:r>
            <a:r>
              <a:rPr lang="en-US" sz="2400" dirty="0" smtClean="0">
                <a:solidFill>
                  <a:srgbClr val="FF0000"/>
                </a:solidFill>
                <a:sym typeface="Symbol" pitchFamily="18" charset="2"/>
              </a:rPr>
              <a:t></a:t>
            </a:r>
          </a:p>
          <a:p>
            <a:pPr lvl="1" eaLnBrk="1" hangingPunct="1"/>
            <a:endParaRPr lang="en-US" sz="2400" dirty="0" smtClean="0">
              <a:sym typeface="Symbol" pitchFamily="18" charset="2"/>
            </a:endParaRPr>
          </a:p>
          <a:p>
            <a:pPr lvl="1" eaLnBrk="1" hangingPunct="1"/>
            <a:r>
              <a:rPr lang="en-US" sz="2400" dirty="0" smtClean="0">
                <a:sym typeface="Symbol" pitchFamily="18" charset="2"/>
              </a:rPr>
              <a:t>Negative Supply Shock: </a:t>
            </a:r>
            <a:r>
              <a:rPr lang="en-US" sz="2400" dirty="0" smtClean="0"/>
              <a:t>AS </a:t>
            </a:r>
            <a:r>
              <a:rPr lang="en-US" sz="2400" dirty="0" smtClean="0">
                <a:sym typeface="Symbol" pitchFamily="18" charset="2"/>
              </a:rPr>
              <a:t></a:t>
            </a:r>
            <a:r>
              <a:rPr lang="en-US" sz="2400" dirty="0" smtClean="0"/>
              <a:t> </a:t>
            </a:r>
            <a:r>
              <a:rPr lang="en-US" sz="2400" dirty="0" smtClean="0">
                <a:sym typeface="Symbol" pitchFamily="18" charset="2"/>
              </a:rPr>
              <a:t> </a:t>
            </a:r>
            <a:r>
              <a:rPr lang="en-US" sz="2400" dirty="0" smtClean="0">
                <a:solidFill>
                  <a:srgbClr val="008000"/>
                </a:solidFill>
              </a:rPr>
              <a:t>P </a:t>
            </a:r>
            <a:r>
              <a:rPr lang="en-US" sz="2400" dirty="0" smtClean="0">
                <a:solidFill>
                  <a:srgbClr val="008000"/>
                </a:solidFill>
                <a:sym typeface="Symbol" pitchFamily="18" charset="2"/>
              </a:rPr>
              <a:t></a:t>
            </a:r>
            <a:r>
              <a:rPr lang="en-US" sz="2400" dirty="0" smtClean="0">
                <a:sym typeface="Symbol" pitchFamily="18" charset="2"/>
              </a:rPr>
              <a:t></a:t>
            </a:r>
            <a:r>
              <a:rPr lang="en-US" sz="2400" dirty="0" smtClean="0"/>
              <a:t> GDP </a:t>
            </a:r>
            <a:r>
              <a:rPr lang="en-US" sz="2400" dirty="0" smtClean="0">
                <a:sym typeface="Symbol" pitchFamily="18" charset="2"/>
              </a:rPr>
              <a:t></a:t>
            </a:r>
            <a:r>
              <a:rPr lang="en-US" sz="2400" dirty="0" smtClean="0"/>
              <a:t> </a:t>
            </a:r>
            <a:r>
              <a:rPr lang="en-US" sz="2400" dirty="0" smtClean="0">
                <a:sym typeface="Symbol" pitchFamily="18" charset="2"/>
              </a:rPr>
              <a:t></a:t>
            </a:r>
            <a:r>
              <a:rPr lang="en-US" sz="2400" dirty="0" smtClean="0"/>
              <a:t> </a:t>
            </a:r>
            <a:r>
              <a:rPr lang="en-US" sz="2400" dirty="0" smtClean="0">
                <a:solidFill>
                  <a:srgbClr val="FF0000"/>
                </a:solidFill>
              </a:rPr>
              <a:t>U </a:t>
            </a:r>
            <a:r>
              <a:rPr lang="en-US" sz="2400" dirty="0" smtClean="0">
                <a:solidFill>
                  <a:srgbClr val="FF0000"/>
                </a:solidFill>
                <a:sym typeface="Symbol" pitchFamily="18" charset="2"/>
              </a:rPr>
              <a:t>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4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404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4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404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4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404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4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404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4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404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4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404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0451" grpId="0" build="p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04813"/>
            <a:ext cx="8229600" cy="668337"/>
          </a:xfrm>
        </p:spPr>
        <p:txBody>
          <a:bodyPr/>
          <a:lstStyle/>
          <a:p>
            <a:pPr eaLnBrk="1" hangingPunct="1"/>
            <a:r>
              <a:rPr lang="en-US" u="sng" smtClean="0"/>
              <a:t>Policies to fight the twin evils</a:t>
            </a:r>
          </a:p>
        </p:txBody>
      </p:sp>
      <p:sp>
        <p:nvSpPr>
          <p:cNvPr id="16414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41438"/>
            <a:ext cx="8229600" cy="5040312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z="2400" dirty="0" smtClean="0"/>
              <a:t>Rising inflation </a:t>
            </a:r>
            <a:r>
              <a:rPr lang="en-US" sz="2400" dirty="0" smtClean="0">
                <a:sym typeface="Symbol" pitchFamily="18" charset="2"/>
              </a:rPr>
              <a:t>  </a:t>
            </a:r>
            <a:r>
              <a:rPr lang="en-US" sz="2400" dirty="0" err="1" smtClean="0">
                <a:sym typeface="Symbol" pitchFamily="18" charset="2"/>
              </a:rPr>
              <a:t>Contractionary</a:t>
            </a:r>
            <a:r>
              <a:rPr lang="en-US" sz="2400" dirty="0" smtClean="0">
                <a:sym typeface="Symbol" pitchFamily="18" charset="2"/>
              </a:rPr>
              <a:t> policy</a:t>
            </a:r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400" dirty="0" smtClean="0"/>
              <a:t>AD </a:t>
            </a:r>
            <a:r>
              <a:rPr lang="en-US" sz="2400" dirty="0" smtClean="0">
                <a:sym typeface="Symbol" pitchFamily="18" charset="2"/>
              </a:rPr>
              <a:t></a:t>
            </a:r>
            <a:r>
              <a:rPr lang="en-US" sz="2400" dirty="0" smtClean="0"/>
              <a:t> </a:t>
            </a:r>
            <a:r>
              <a:rPr lang="en-US" sz="2400" dirty="0" smtClean="0">
                <a:sym typeface="Symbol" pitchFamily="18" charset="2"/>
              </a:rPr>
              <a:t></a:t>
            </a:r>
            <a:r>
              <a:rPr lang="en-US" sz="2400" dirty="0" smtClean="0"/>
              <a:t>  P </a:t>
            </a:r>
            <a:r>
              <a:rPr lang="en-US" sz="2400" dirty="0" smtClean="0">
                <a:sym typeface="Symbol" pitchFamily="18" charset="2"/>
              </a:rPr>
              <a:t> </a:t>
            </a:r>
            <a:r>
              <a:rPr lang="en-US" sz="2400" dirty="0" smtClean="0"/>
              <a:t> GDP </a:t>
            </a:r>
            <a:r>
              <a:rPr lang="en-US" sz="2400" dirty="0" smtClean="0">
                <a:sym typeface="Symbol" pitchFamily="18" charset="2"/>
              </a:rPr>
              <a:t> </a:t>
            </a:r>
            <a:r>
              <a:rPr lang="en-US" sz="2400" dirty="0" smtClean="0"/>
              <a:t> U </a:t>
            </a:r>
            <a:r>
              <a:rPr lang="en-US" sz="2400" dirty="0" smtClean="0">
                <a:sym typeface="Symbol" pitchFamily="18" charset="2"/>
              </a:rPr>
              <a:t></a:t>
            </a:r>
          </a:p>
          <a:p>
            <a:pPr lvl="1" algn="ctr"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sz="2000" dirty="0" smtClean="0">
              <a:sym typeface="Symbol" pitchFamily="18" charset="2"/>
            </a:endParaRPr>
          </a:p>
          <a:p>
            <a:pPr eaLnBrk="1" hangingPunct="1">
              <a:lnSpc>
                <a:spcPct val="90000"/>
              </a:lnSpc>
            </a:pPr>
            <a:r>
              <a:rPr lang="en-US" sz="2400" dirty="0" smtClean="0">
                <a:sym typeface="Symbol" pitchFamily="18" charset="2"/>
              </a:rPr>
              <a:t>Rising Unemployment   Expansionary policy</a:t>
            </a:r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400" dirty="0" smtClean="0"/>
              <a:t>AD</a:t>
            </a:r>
            <a:r>
              <a:rPr lang="en-US" sz="2400" dirty="0" smtClean="0">
                <a:sym typeface="Symbol" pitchFamily="18" charset="2"/>
              </a:rPr>
              <a:t></a:t>
            </a:r>
            <a:r>
              <a:rPr lang="en-US" sz="2400" dirty="0" smtClean="0"/>
              <a:t>  P </a:t>
            </a:r>
            <a:r>
              <a:rPr lang="en-US" sz="2400" dirty="0" smtClean="0">
                <a:sym typeface="Symbol" pitchFamily="18" charset="2"/>
              </a:rPr>
              <a:t></a:t>
            </a:r>
            <a:r>
              <a:rPr lang="en-US" sz="2400" dirty="0" smtClean="0"/>
              <a:t> GDP </a:t>
            </a:r>
            <a:r>
              <a:rPr lang="en-US" sz="2400" dirty="0" smtClean="0">
                <a:sym typeface="Symbol" pitchFamily="18" charset="2"/>
              </a:rPr>
              <a:t></a:t>
            </a:r>
            <a:r>
              <a:rPr lang="en-US" sz="2400" dirty="0" smtClean="0"/>
              <a:t> U </a:t>
            </a:r>
            <a:r>
              <a:rPr lang="en-US" sz="2400" dirty="0" smtClean="0">
                <a:sym typeface="Symbol" pitchFamily="18" charset="2"/>
              </a:rPr>
              <a:t></a:t>
            </a:r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sz="2400" dirty="0" smtClean="0">
              <a:sym typeface="Symbol" pitchFamily="18" charset="2"/>
            </a:endParaRPr>
          </a:p>
          <a:p>
            <a:pPr eaLnBrk="1" hangingPunct="1">
              <a:lnSpc>
                <a:spcPct val="90000"/>
              </a:lnSpc>
            </a:pPr>
            <a:r>
              <a:rPr lang="en-US" sz="2400" dirty="0" smtClean="0">
                <a:sym typeface="Symbol" pitchFamily="18" charset="2"/>
              </a:rPr>
              <a:t>Both fiscal and monetary </a:t>
            </a:r>
            <a:r>
              <a:rPr lang="en-US" sz="2400" u="sng" dirty="0" smtClean="0">
                <a:sym typeface="Symbol" pitchFamily="18" charset="2"/>
              </a:rPr>
              <a:t>policies</a:t>
            </a:r>
            <a:r>
              <a:rPr lang="en-US" sz="2400" dirty="0" smtClean="0">
                <a:sym typeface="Symbol" pitchFamily="18" charset="2"/>
              </a:rPr>
              <a:t> act through the </a:t>
            </a:r>
            <a:r>
              <a:rPr lang="en-US" sz="2400" u="sng" dirty="0" smtClean="0">
                <a:sym typeface="Symbol" pitchFamily="18" charset="2"/>
              </a:rPr>
              <a:t>AD</a:t>
            </a:r>
            <a:r>
              <a:rPr lang="en-US" sz="2400" dirty="0" smtClean="0">
                <a:sym typeface="Symbol" pitchFamily="18" charset="2"/>
              </a:rPr>
              <a:t> therefore inflation and unemployment will change in opposite direction </a:t>
            </a:r>
            <a:br>
              <a:rPr lang="en-US" sz="2400" dirty="0" smtClean="0">
                <a:sym typeface="Symbol" pitchFamily="18" charset="2"/>
              </a:rPr>
            </a:br>
            <a:r>
              <a:rPr lang="en-US" sz="2400" dirty="0" smtClean="0">
                <a:sym typeface="Symbol" pitchFamily="18" charset="2"/>
              </a:rPr>
              <a:t> </a:t>
            </a:r>
            <a:r>
              <a:rPr lang="en-US" sz="2400" u="sng" dirty="0" smtClean="0">
                <a:solidFill>
                  <a:srgbClr val="FF0000"/>
                </a:solidFill>
                <a:sym typeface="Symbol" pitchFamily="18" charset="2"/>
              </a:rPr>
              <a:t>policy dilemmas</a:t>
            </a:r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</a:pPr>
            <a:endParaRPr lang="en-US" sz="2400" u="sng" dirty="0" smtClean="0">
              <a:sym typeface="Symbol" pitchFamily="18" charset="2"/>
            </a:endParaRPr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400" dirty="0" smtClean="0">
                <a:solidFill>
                  <a:srgbClr val="0000FF"/>
                </a:solidFill>
                <a:sym typeface="Symbol" pitchFamily="18" charset="2"/>
              </a:rPr>
              <a:t>Lower inflation  higher unemployment</a:t>
            </a:r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n-US" sz="2400" dirty="0" smtClean="0">
                <a:solidFill>
                  <a:srgbClr val="0000FF"/>
                </a:solidFill>
                <a:sym typeface="Symbol" pitchFamily="18" charset="2"/>
              </a:rPr>
              <a:t>Lower unemployment  higher inflation</a:t>
            </a:r>
          </a:p>
        </p:txBody>
      </p:sp>
      <p:sp>
        <p:nvSpPr>
          <p:cNvPr id="1641476" name="Oval 4"/>
          <p:cNvSpPr>
            <a:spLocks noChangeArrowheads="1"/>
          </p:cNvSpPr>
          <p:nvPr/>
        </p:nvSpPr>
        <p:spPr bwMode="auto">
          <a:xfrm>
            <a:off x="3624263" y="1729581"/>
            <a:ext cx="731911" cy="360363"/>
          </a:xfrm>
          <a:prstGeom prst="ellips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641477" name="Oval 5"/>
          <p:cNvSpPr>
            <a:spLocks noChangeArrowheads="1"/>
          </p:cNvSpPr>
          <p:nvPr/>
        </p:nvSpPr>
        <p:spPr bwMode="auto">
          <a:xfrm>
            <a:off x="6044521" y="1693862"/>
            <a:ext cx="687719" cy="431800"/>
          </a:xfrm>
          <a:prstGeom prst="ellips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641478" name="Oval 6"/>
          <p:cNvSpPr>
            <a:spLocks noChangeArrowheads="1"/>
          </p:cNvSpPr>
          <p:nvPr/>
        </p:nvSpPr>
        <p:spPr bwMode="auto">
          <a:xfrm>
            <a:off x="5868144" y="2785666"/>
            <a:ext cx="648270" cy="500460"/>
          </a:xfrm>
          <a:prstGeom prst="ellips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641479" name="Oval 7"/>
          <p:cNvSpPr>
            <a:spLocks noChangeArrowheads="1"/>
          </p:cNvSpPr>
          <p:nvPr/>
        </p:nvSpPr>
        <p:spPr bwMode="auto">
          <a:xfrm>
            <a:off x="3724342" y="2785665"/>
            <a:ext cx="576262" cy="500460"/>
          </a:xfrm>
          <a:prstGeom prst="ellips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41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4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414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41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41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4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414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4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414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41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641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4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414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4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4147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4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6414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1475" grpId="0" build="p"/>
      <p:bldP spid="1641476" grpId="0" animBg="1"/>
      <p:bldP spid="1641477" grpId="0" animBg="1"/>
      <p:bldP spid="1641478" grpId="0" animBg="1"/>
      <p:bldP spid="1641479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04813"/>
            <a:ext cx="8229600" cy="668337"/>
          </a:xfrm>
        </p:spPr>
        <p:txBody>
          <a:bodyPr/>
          <a:lstStyle/>
          <a:p>
            <a:pPr eaLnBrk="1" hangingPunct="1"/>
            <a:r>
              <a:rPr lang="en-US" u="sng" smtClean="0"/>
              <a:t>Policies to fight the twin evils</a:t>
            </a:r>
          </a:p>
        </p:txBody>
      </p:sp>
      <p:sp>
        <p:nvSpPr>
          <p:cNvPr id="17868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628775"/>
            <a:ext cx="8229600" cy="4824413"/>
          </a:xfrm>
        </p:spPr>
        <p:txBody>
          <a:bodyPr/>
          <a:lstStyle/>
          <a:p>
            <a:pPr eaLnBrk="1" hangingPunct="1"/>
            <a:r>
              <a:rPr lang="en-US" u="sng" smtClean="0">
                <a:sym typeface="Symbol" pitchFamily="18" charset="2"/>
              </a:rPr>
              <a:t>Long-run adjustments</a:t>
            </a:r>
            <a:r>
              <a:rPr lang="en-US" smtClean="0">
                <a:sym typeface="Symbol" pitchFamily="18" charset="2"/>
              </a:rPr>
              <a:t> </a:t>
            </a:r>
            <a:r>
              <a:rPr lang="en-US" u="sng" smtClean="0">
                <a:sym typeface="Symbol" pitchFamily="18" charset="2"/>
              </a:rPr>
              <a:t>without policies</a:t>
            </a:r>
            <a:r>
              <a:rPr lang="en-US" smtClean="0">
                <a:sym typeface="Symbol" pitchFamily="18" charset="2"/>
              </a:rPr>
              <a:t> require </a:t>
            </a:r>
            <a:r>
              <a:rPr lang="en-US" u="sng" smtClean="0">
                <a:sym typeface="Symbol" pitchFamily="18" charset="2"/>
              </a:rPr>
              <a:t>wages and AS</a:t>
            </a:r>
            <a:r>
              <a:rPr lang="en-US" smtClean="0">
                <a:sym typeface="Symbol" pitchFamily="18" charset="2"/>
              </a:rPr>
              <a:t> to change </a:t>
            </a:r>
          </a:p>
          <a:p>
            <a:pPr algn="ctr" eaLnBrk="1" hangingPunct="1">
              <a:buFont typeface="Wingdings" pitchFamily="2" charset="2"/>
              <a:buNone/>
            </a:pPr>
            <a:endParaRPr lang="en-US" smtClean="0">
              <a:sym typeface="Symbol" pitchFamily="18" charset="2"/>
            </a:endParaRPr>
          </a:p>
          <a:p>
            <a:pPr algn="ctr" eaLnBrk="1" hangingPunct="1">
              <a:buFont typeface="Wingdings" pitchFamily="2" charset="2"/>
              <a:buNone/>
            </a:pPr>
            <a:r>
              <a:rPr lang="en-US" smtClean="0">
                <a:sym typeface="Symbol" pitchFamily="18" charset="2"/>
              </a:rPr>
              <a:t>Inflationary gap  W    higher inflation</a:t>
            </a:r>
          </a:p>
          <a:p>
            <a:pPr algn="ctr" eaLnBrk="1" hangingPunct="1">
              <a:buFont typeface="Wingdings" pitchFamily="2" charset="2"/>
              <a:buNone/>
            </a:pPr>
            <a:endParaRPr lang="en-US" smtClean="0">
              <a:sym typeface="Symbol" pitchFamily="18" charset="2"/>
            </a:endParaRPr>
          </a:p>
          <a:p>
            <a:pPr algn="ctr" eaLnBrk="1" hangingPunct="1">
              <a:buFont typeface="Wingdings" pitchFamily="2" charset="2"/>
              <a:buNone/>
            </a:pPr>
            <a:r>
              <a:rPr lang="en-US" smtClean="0">
                <a:sym typeface="Symbol" pitchFamily="18" charset="2"/>
              </a:rPr>
              <a:t>Recessionary gap  W   if  W sticky  rising unemployment   </a:t>
            </a:r>
          </a:p>
        </p:txBody>
      </p:sp>
      <p:sp>
        <p:nvSpPr>
          <p:cNvPr id="1786884" name="Oval 4"/>
          <p:cNvSpPr>
            <a:spLocks noChangeArrowheads="1"/>
          </p:cNvSpPr>
          <p:nvPr/>
        </p:nvSpPr>
        <p:spPr bwMode="auto">
          <a:xfrm>
            <a:off x="4067175" y="3141663"/>
            <a:ext cx="1081088" cy="719137"/>
          </a:xfrm>
          <a:prstGeom prst="ellips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786888" name="Oval 8"/>
          <p:cNvSpPr>
            <a:spLocks noChangeArrowheads="1"/>
          </p:cNvSpPr>
          <p:nvPr/>
        </p:nvSpPr>
        <p:spPr bwMode="auto">
          <a:xfrm>
            <a:off x="4500563" y="4292600"/>
            <a:ext cx="1081087" cy="719138"/>
          </a:xfrm>
          <a:prstGeom prst="ellips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68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868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68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868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68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868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6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868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6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868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6883" grpId="0" build="p"/>
      <p:bldP spid="1786884" grpId="0" animBg="1"/>
      <p:bldP spid="1786888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811213"/>
          </a:xfrm>
        </p:spPr>
        <p:txBody>
          <a:bodyPr/>
          <a:lstStyle/>
          <a:p>
            <a:pPr eaLnBrk="1" hangingPunct="1"/>
            <a:r>
              <a:rPr lang="en-GB" sz="3200" u="sng" smtClean="0"/>
              <a:t>Cost-Push Inflation and Policy Dilemma</a:t>
            </a:r>
          </a:p>
        </p:txBody>
      </p:sp>
      <p:sp>
        <p:nvSpPr>
          <p:cNvPr id="16629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341438"/>
            <a:ext cx="8318500" cy="4824412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GB" sz="2600" u="sng" dirty="0" smtClean="0">
                <a:solidFill>
                  <a:srgbClr val="FF0000"/>
                </a:solidFill>
              </a:rPr>
              <a:t>Stagflation</a:t>
            </a:r>
            <a:r>
              <a:rPr lang="en-GB" sz="2600" dirty="0" smtClean="0">
                <a:solidFill>
                  <a:srgbClr val="FF0000"/>
                </a:solidFill>
              </a:rPr>
              <a:t>: inflation </a:t>
            </a:r>
            <a:r>
              <a:rPr lang="en-GB" sz="2600" dirty="0" smtClean="0">
                <a:solidFill>
                  <a:srgbClr val="FF0000"/>
                </a:solidFill>
                <a:sym typeface="Symbol" pitchFamily="18" charset="2"/>
              </a:rPr>
              <a:t> and unemployment </a:t>
            </a:r>
          </a:p>
          <a:p>
            <a:pPr eaLnBrk="1" hangingPunct="1">
              <a:lnSpc>
                <a:spcPct val="80000"/>
              </a:lnSpc>
            </a:pPr>
            <a:endParaRPr lang="en-GB" sz="2600" dirty="0" smtClean="0"/>
          </a:p>
          <a:p>
            <a:pPr eaLnBrk="1" hangingPunct="1">
              <a:lnSpc>
                <a:spcPct val="80000"/>
              </a:lnSpc>
            </a:pPr>
            <a:r>
              <a:rPr lang="en-GB" sz="2600" dirty="0" smtClean="0"/>
              <a:t>If government attempts to maintain full employment, an </a:t>
            </a:r>
            <a:r>
              <a:rPr lang="en-GB" sz="2600" u="sng" dirty="0" smtClean="0"/>
              <a:t>inflationary spiral </a:t>
            </a:r>
            <a:r>
              <a:rPr lang="en-GB" sz="2600" dirty="0" smtClean="0"/>
              <a:t>may occur</a:t>
            </a:r>
          </a:p>
          <a:p>
            <a:pPr eaLnBrk="1" hangingPunct="1">
              <a:lnSpc>
                <a:spcPct val="80000"/>
              </a:lnSpc>
            </a:pPr>
            <a:endParaRPr lang="en-GB" sz="2600" dirty="0" smtClean="0"/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GB" sz="2600" dirty="0" smtClean="0">
                <a:solidFill>
                  <a:srgbClr val="FF0000"/>
                </a:solidFill>
                <a:sym typeface="Symbol" pitchFamily="18" charset="2"/>
              </a:rPr>
              <a:t>Expansionary policy  AD/AE   P   (steep AS)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endParaRPr lang="en-GB" sz="2600" dirty="0" smtClean="0">
              <a:sym typeface="Symbol" pitchFamily="18" charset="2"/>
            </a:endParaRPr>
          </a:p>
          <a:p>
            <a:pPr eaLnBrk="1" hangingPunct="1">
              <a:lnSpc>
                <a:spcPct val="80000"/>
              </a:lnSpc>
            </a:pPr>
            <a:r>
              <a:rPr lang="en-GB" sz="2600" dirty="0" smtClean="0"/>
              <a:t>Otherwise, there will be a recession, with </a:t>
            </a:r>
            <a:r>
              <a:rPr lang="en-GB" sz="2600" u="sng" dirty="0" smtClean="0"/>
              <a:t>high unemployment</a:t>
            </a:r>
            <a:r>
              <a:rPr lang="en-GB" sz="2600" dirty="0" smtClean="0"/>
              <a:t> and a loss of output</a:t>
            </a:r>
          </a:p>
          <a:p>
            <a:pPr eaLnBrk="1" hangingPunct="1">
              <a:lnSpc>
                <a:spcPct val="80000"/>
              </a:lnSpc>
            </a:pPr>
            <a:endParaRPr lang="en-GB" sz="2600" dirty="0" smtClean="0"/>
          </a:p>
          <a:p>
            <a:pPr lvl="1"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GB" sz="2600" dirty="0" smtClean="0">
                <a:solidFill>
                  <a:srgbClr val="FF0000"/>
                </a:solidFill>
              </a:rPr>
              <a:t>Hands-off approach </a:t>
            </a:r>
            <a:r>
              <a:rPr lang="en-GB" sz="2600" dirty="0" smtClean="0">
                <a:solidFill>
                  <a:srgbClr val="FF0000"/>
                </a:solidFill>
                <a:sym typeface="Symbol" pitchFamily="18" charset="2"/>
              </a:rPr>
              <a:t> recession  U  </a:t>
            </a:r>
          </a:p>
          <a:p>
            <a:pPr lvl="1"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GB" sz="2600" dirty="0" smtClean="0">
                <a:solidFill>
                  <a:srgbClr val="FF0000"/>
                </a:solidFill>
                <a:sym typeface="Symbol" pitchFamily="18" charset="2"/>
              </a:rPr>
              <a:t>Contractionary policy AD/AE   U  (flat AS)</a:t>
            </a:r>
          </a:p>
        </p:txBody>
      </p:sp>
    </p:spTree>
    <p:extLst>
      <p:ext uri="{BB962C8B-B14F-4D97-AF65-F5344CB8AC3E}">
        <p14:creationId xmlns:p14="http://schemas.microsoft.com/office/powerpoint/2010/main" val="331567686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629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629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629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629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629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629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29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29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297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297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62979" grpId="0" build="p" autoUpdateAnimBg="0"/>
      <p:bldP spid="1662979" grpId="1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>
          <a:xfrm>
            <a:off x="539750" y="1844675"/>
            <a:ext cx="8229600" cy="3886200"/>
          </a:xfrm>
          <a:prstGeom prst="rect">
            <a:avLst/>
          </a:prstGeom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  <a:defRPr/>
            </a:pPr>
            <a:endParaRPr lang="en-US" sz="3200" b="0" kern="0" dirty="0">
              <a:latin typeface="+mn-lt"/>
              <a:cs typeface="+mn-cs"/>
            </a:endParaRPr>
          </a:p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  <a:defRPr/>
            </a:pPr>
            <a:endParaRPr lang="en-US" sz="3200" b="0" kern="0" dirty="0">
              <a:latin typeface="+mn-lt"/>
              <a:cs typeface="+mn-cs"/>
            </a:endParaRPr>
          </a:p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  <a:defRPr/>
            </a:pPr>
            <a:r>
              <a:rPr lang="en-US" sz="4400" b="0" kern="0" dirty="0">
                <a:latin typeface="+mn-lt"/>
                <a:cs typeface="+mn-cs"/>
              </a:rPr>
              <a:t>THE END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"/>
          <p:cNvSpPr txBox="1">
            <a:spLocks noChangeArrowheads="1"/>
          </p:cNvSpPr>
          <p:nvPr/>
        </p:nvSpPr>
        <p:spPr bwMode="auto">
          <a:xfrm>
            <a:off x="1258888" y="2565400"/>
            <a:ext cx="6842125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5400" dirty="0" smtClean="0"/>
              <a:t>FINAL REVIEW</a:t>
            </a:r>
            <a:endParaRPr lang="en-US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TextBox 1"/>
          <p:cNvSpPr txBox="1">
            <a:spLocks noChangeArrowheads="1"/>
          </p:cNvSpPr>
          <p:nvPr/>
        </p:nvSpPr>
        <p:spPr bwMode="auto">
          <a:xfrm>
            <a:off x="1043608" y="1628800"/>
            <a:ext cx="7273552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4800" u="sng" dirty="0"/>
              <a:t>Study Questions </a:t>
            </a:r>
            <a:endParaRPr lang="en-US" sz="4800" dirty="0"/>
          </a:p>
          <a:p>
            <a:endParaRPr lang="en-US" sz="4800" dirty="0"/>
          </a:p>
          <a:p>
            <a:r>
              <a:rPr lang="en-US" sz="4800" dirty="0"/>
              <a:t>Chapters </a:t>
            </a:r>
            <a:r>
              <a:rPr lang="en-US" sz="4800" dirty="0" smtClean="0"/>
              <a:t>12-16, </a:t>
            </a:r>
          </a:p>
          <a:p>
            <a:r>
              <a:rPr lang="en-US" sz="4800" dirty="0" smtClean="0"/>
              <a:t>Chapters 13, 14, 15</a:t>
            </a:r>
            <a:endParaRPr lang="en-US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ixel">
  <a:themeElements>
    <a:clrScheme name="Pixel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Pixel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lnDef>
  </a:objectDefaults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Pixel</Template>
  <TotalTime>5346</TotalTime>
  <Words>4071</Words>
  <Application>Microsoft Office PowerPoint</Application>
  <PresentationFormat>On-screen Show (4:3)</PresentationFormat>
  <Paragraphs>1212</Paragraphs>
  <Slides>75</Slides>
  <Notes>25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75</vt:i4>
      </vt:variant>
    </vt:vector>
  </HeadingPairs>
  <TitlesOfParts>
    <vt:vector size="87" baseType="lpstr">
      <vt:lpstr>Arial</vt:lpstr>
      <vt:lpstr>Arial Black</vt:lpstr>
      <vt:lpstr>Arial Narrow</vt:lpstr>
      <vt:lpstr>Calibri</vt:lpstr>
      <vt:lpstr>Monotype Sorts</vt:lpstr>
      <vt:lpstr>PMingLiU</vt:lpstr>
      <vt:lpstr>Symbol</vt:lpstr>
      <vt:lpstr>Tahoma</vt:lpstr>
      <vt:lpstr>Times New Roman</vt:lpstr>
      <vt:lpstr>Wingdings</vt:lpstr>
      <vt:lpstr>Wingdings 2</vt:lpstr>
      <vt:lpstr>Pixel</vt:lpstr>
      <vt:lpstr>Introductory Macroeconomics</vt:lpstr>
      <vt:lpstr>Final Exam </vt:lpstr>
      <vt:lpstr>In-Class Assessment and Graded Assignments</vt:lpstr>
      <vt:lpstr>In-Class Question: Week 11 - Answers</vt:lpstr>
      <vt:lpstr>In-Class Question: Week 11 - Answers</vt:lpstr>
      <vt:lpstr>In-Class Question: Week 11 - Answers</vt:lpstr>
      <vt:lpstr>In-Class Question: Week 11 - Answers</vt:lpstr>
      <vt:lpstr>Recap</vt:lpstr>
      <vt:lpstr>Recap</vt:lpstr>
      <vt:lpstr>Targeting the Overnight Lending Rate (Interbank Money Market)</vt:lpstr>
      <vt:lpstr>Targeting the Overnight Lending Rate (Interbank Money Market)</vt:lpstr>
      <vt:lpstr>Expansionary Monetary Policy</vt:lpstr>
      <vt:lpstr>Restrictive (Contractionary) Monetary Policy</vt:lpstr>
      <vt:lpstr>PowerPoint Presentation</vt:lpstr>
      <vt:lpstr>PowerPoint Presentation</vt:lpstr>
      <vt:lpstr>PowerPoint Presentation</vt:lpstr>
      <vt:lpstr>The Taylor Rule</vt:lpstr>
      <vt:lpstr>The Taylor Rule: Example</vt:lpstr>
      <vt:lpstr>The Taylor Rule: Example</vt:lpstr>
      <vt:lpstr>Tools of Monetary Policy: relative importance</vt:lpstr>
      <vt:lpstr>Easy Money &amp; Tight Money Policy</vt:lpstr>
      <vt:lpstr>Monetary Policy, Real GDP &amp; the Price Level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Problems &amp; Complications</vt:lpstr>
      <vt:lpstr>Sensitivity of money demand and investment demand to interest rate</vt:lpstr>
      <vt:lpstr>PowerPoint Presentation</vt:lpstr>
      <vt:lpstr>Impact of price level changes</vt:lpstr>
      <vt:lpstr>PowerPoint Presentation</vt:lpstr>
      <vt:lpstr>Monetary Policy &amp; the International Economy</vt:lpstr>
      <vt:lpstr>PowerPoint Presentation</vt:lpstr>
      <vt:lpstr>PowerPoint Presentation</vt:lpstr>
      <vt:lpstr>Macro Stability &amp; the Trade Balance</vt:lpstr>
      <vt:lpstr>Monetary Policy in Action</vt:lpstr>
      <vt:lpstr>Recent Monetary Policy</vt:lpstr>
      <vt:lpstr>Recent Monetary Policy</vt:lpstr>
      <vt:lpstr>Recent Monetary Policy</vt:lpstr>
      <vt:lpstr>Recent Monetary Policy</vt:lpstr>
      <vt:lpstr>Recent Monetary Policy</vt:lpstr>
      <vt:lpstr>Recent Monetary Policy</vt:lpstr>
      <vt:lpstr>Recent Monetary Policy</vt:lpstr>
      <vt:lpstr>Recent Monetary Policy</vt:lpstr>
      <vt:lpstr>Recent Monetary Policy</vt:lpstr>
      <vt:lpstr>Recent Monetary Policy</vt:lpstr>
      <vt:lpstr>Recent Monetary Policy</vt:lpstr>
      <vt:lpstr>Transmission mechanisms</vt:lpstr>
      <vt:lpstr>Transmission mechanisms</vt:lpstr>
      <vt:lpstr>Transmission mechanisms</vt:lpstr>
      <vt:lpstr>Transmission mechanisms</vt:lpstr>
      <vt:lpstr>Transmission mechanisms</vt:lpstr>
      <vt:lpstr>Transmission mechanisms</vt:lpstr>
      <vt:lpstr>Effectiveness of policies</vt:lpstr>
      <vt:lpstr>Effectiveness of policies</vt:lpstr>
      <vt:lpstr>Effectiveness of policies</vt:lpstr>
      <vt:lpstr>Effectiveness of policies</vt:lpstr>
      <vt:lpstr>Effectiveness of policies</vt:lpstr>
      <vt:lpstr>Effectiveness of policies</vt:lpstr>
      <vt:lpstr>Effectiveness of policies</vt:lpstr>
      <vt:lpstr>Policies and The Shape of the Aggregate Supply Curve</vt:lpstr>
      <vt:lpstr>Stabilization Policy with a Flat Aggregate Supply Curve</vt:lpstr>
      <vt:lpstr>Stabilization Policy with a Steep Aggregate Supply Curve</vt:lpstr>
      <vt:lpstr>Policies and The Shape of the Aggregate Supply Curve</vt:lpstr>
      <vt:lpstr>SHOULD WE RELY ON FISCAL OR MONETARY POLICY?</vt:lpstr>
      <vt:lpstr>PowerPoint Presentation</vt:lpstr>
      <vt:lpstr>Twin Evils: Inflation and Unemployment</vt:lpstr>
      <vt:lpstr>Policies to fight the twin evils</vt:lpstr>
      <vt:lpstr>Policies to fight the twin evils</vt:lpstr>
      <vt:lpstr>Cost-Push Inflation and Policy Dilemma</vt:lpstr>
      <vt:lpstr>PowerPoint Presentation</vt:lpstr>
      <vt:lpstr>PowerPoint Presentation</vt:lpstr>
      <vt:lpstr>PowerPoint Presentation</vt:lpstr>
    </vt:vector>
  </TitlesOfParts>
  <Company>Econkit Dot Net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Introductory Macroeconomics</dc:title>
  <dc:creator>Dr Teresa Fung</dc:creator>
  <cp:lastModifiedBy>Mohammad Shahzad</cp:lastModifiedBy>
  <cp:revision>1273</cp:revision>
  <dcterms:created xsi:type="dcterms:W3CDTF">2007-04-30T20:08:51Z</dcterms:created>
  <dcterms:modified xsi:type="dcterms:W3CDTF">2017-04-20T18:42:10Z</dcterms:modified>
</cp:coreProperties>
</file>